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9" r:id="rId2"/>
    <p:sldId id="451" r:id="rId3"/>
    <p:sldId id="484" r:id="rId4"/>
    <p:sldId id="321" r:id="rId5"/>
    <p:sldId id="322" r:id="rId6"/>
    <p:sldId id="323" r:id="rId7"/>
    <p:sldId id="475" r:id="rId8"/>
    <p:sldId id="485" r:id="rId9"/>
    <p:sldId id="260" r:id="rId10"/>
    <p:sldId id="261" r:id="rId11"/>
    <p:sldId id="324" r:id="rId12"/>
    <p:sldId id="325" r:id="rId13"/>
    <p:sldId id="326" r:id="rId14"/>
    <p:sldId id="360" r:id="rId15"/>
    <p:sldId id="265" r:id="rId16"/>
    <p:sldId id="465" r:id="rId17"/>
    <p:sldId id="267" r:id="rId18"/>
    <p:sldId id="467" r:id="rId19"/>
    <p:sldId id="482" r:id="rId20"/>
    <p:sldId id="271" r:id="rId21"/>
    <p:sldId id="272" r:id="rId22"/>
    <p:sldId id="273" r:id="rId23"/>
    <p:sldId id="277" r:id="rId24"/>
    <p:sldId id="329" r:id="rId25"/>
    <p:sldId id="278" r:id="rId26"/>
    <p:sldId id="330" r:id="rId27"/>
    <p:sldId id="331" r:id="rId28"/>
    <p:sldId id="281" r:id="rId29"/>
    <p:sldId id="373" r:id="rId30"/>
    <p:sldId id="374" r:id="rId31"/>
    <p:sldId id="286" r:id="rId32"/>
    <p:sldId id="464" r:id="rId33"/>
    <p:sldId id="371" r:id="rId34"/>
    <p:sldId id="447" r:id="rId35"/>
    <p:sldId id="480" r:id="rId36"/>
    <p:sldId id="458" r:id="rId37"/>
    <p:sldId id="462" r:id="rId38"/>
    <p:sldId id="425" r:id="rId39"/>
    <p:sldId id="426" r:id="rId40"/>
    <p:sldId id="478" r:id="rId41"/>
    <p:sldId id="428" r:id="rId42"/>
    <p:sldId id="429" r:id="rId43"/>
    <p:sldId id="450" r:id="rId44"/>
    <p:sldId id="436" r:id="rId45"/>
    <p:sldId id="463" r:id="rId46"/>
    <p:sldId id="476" r:id="rId47"/>
    <p:sldId id="461" r:id="rId48"/>
    <p:sldId id="477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660033"/>
    <a:srgbClr val="FF33CC"/>
    <a:srgbClr val="FF66FF"/>
    <a:srgbClr val="2520F2"/>
    <a:srgbClr val="66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7" autoAdjust="0"/>
    <p:restoredTop sz="94406" autoAdjust="0"/>
  </p:normalViewPr>
  <p:slideViewPr>
    <p:cSldViewPr>
      <p:cViewPr>
        <p:scale>
          <a:sx n="75" d="100"/>
          <a:sy n="75" d="100"/>
        </p:scale>
        <p:origin x="-1038" y="-72"/>
      </p:cViewPr>
      <p:guideLst>
        <p:guide orient="horz" pos="576"/>
        <p:guide pos="2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516"/>
    </p:cViewPr>
  </p:sorter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e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e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8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85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61.wmf"/><Relationship Id="rId1" Type="http://schemas.openxmlformats.org/officeDocument/2006/relationships/image" Target="../media/image10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61.wmf"/><Relationship Id="rId1" Type="http://schemas.openxmlformats.org/officeDocument/2006/relationships/image" Target="../media/image117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10" Type="http://schemas.openxmlformats.org/officeDocument/2006/relationships/image" Target="../media/image131.wmf"/><Relationship Id="rId4" Type="http://schemas.openxmlformats.org/officeDocument/2006/relationships/image" Target="../media/image126.wmf"/><Relationship Id="rId9" Type="http://schemas.openxmlformats.org/officeDocument/2006/relationships/image" Target="../media/image13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10" Type="http://schemas.openxmlformats.org/officeDocument/2006/relationships/image" Target="../media/image141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image" Target="../media/image148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12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11" Type="http://schemas.openxmlformats.org/officeDocument/2006/relationships/image" Target="../media/image146.wmf"/><Relationship Id="rId5" Type="http://schemas.openxmlformats.org/officeDocument/2006/relationships/image" Target="../media/image136.wmf"/><Relationship Id="rId15" Type="http://schemas.openxmlformats.org/officeDocument/2006/relationships/image" Target="../media/image150.wmf"/><Relationship Id="rId10" Type="http://schemas.openxmlformats.org/officeDocument/2006/relationships/image" Target="../media/image145.wmf"/><Relationship Id="rId4" Type="http://schemas.openxmlformats.org/officeDocument/2006/relationships/image" Target="../media/image135.wmf"/><Relationship Id="rId9" Type="http://schemas.openxmlformats.org/officeDocument/2006/relationships/image" Target="../media/image144.wmf"/><Relationship Id="rId14" Type="http://schemas.openxmlformats.org/officeDocument/2006/relationships/image" Target="../media/image14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2.wmf"/><Relationship Id="rId5" Type="http://schemas.openxmlformats.org/officeDocument/2006/relationships/image" Target="../media/image10.e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34.wmf"/><Relationship Id="rId1" Type="http://schemas.openxmlformats.org/officeDocument/2006/relationships/image" Target="../media/image165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74.wmf"/><Relationship Id="rId7" Type="http://schemas.openxmlformats.org/officeDocument/2006/relationships/image" Target="../media/image169.wmf"/><Relationship Id="rId2" Type="http://schemas.openxmlformats.org/officeDocument/2006/relationships/image" Target="../media/image167.wmf"/><Relationship Id="rId1" Type="http://schemas.openxmlformats.org/officeDocument/2006/relationships/image" Target="../media/image173.wmf"/><Relationship Id="rId6" Type="http://schemas.openxmlformats.org/officeDocument/2006/relationships/image" Target="../media/image168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Relationship Id="rId9" Type="http://schemas.openxmlformats.org/officeDocument/2006/relationships/image" Target="../media/image16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79.wmf"/><Relationship Id="rId7" Type="http://schemas.openxmlformats.org/officeDocument/2006/relationships/image" Target="../media/image168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0.wmf"/><Relationship Id="rId5" Type="http://schemas.openxmlformats.org/officeDocument/2006/relationships/image" Target="../media/image174.wmf"/><Relationship Id="rId10" Type="http://schemas.openxmlformats.org/officeDocument/2006/relationships/image" Target="../media/image166.wmf"/><Relationship Id="rId4" Type="http://schemas.openxmlformats.org/officeDocument/2006/relationships/image" Target="../media/image167.wmf"/><Relationship Id="rId9" Type="http://schemas.openxmlformats.org/officeDocument/2006/relationships/image" Target="../media/image13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67.wmf"/><Relationship Id="rId7" Type="http://schemas.openxmlformats.org/officeDocument/2006/relationships/image" Target="../media/image182.wmf"/><Relationship Id="rId2" Type="http://schemas.openxmlformats.org/officeDocument/2006/relationships/image" Target="../media/image166.wmf"/><Relationship Id="rId1" Type="http://schemas.openxmlformats.org/officeDocument/2006/relationships/image" Target="../media/image134.wmf"/><Relationship Id="rId6" Type="http://schemas.openxmlformats.org/officeDocument/2006/relationships/image" Target="../media/image181.wmf"/><Relationship Id="rId5" Type="http://schemas.openxmlformats.org/officeDocument/2006/relationships/image" Target="../media/image169.wmf"/><Relationship Id="rId10" Type="http://schemas.openxmlformats.org/officeDocument/2006/relationships/image" Target="../media/image185.wmf"/><Relationship Id="rId4" Type="http://schemas.openxmlformats.org/officeDocument/2006/relationships/image" Target="../media/image168.wmf"/><Relationship Id="rId9" Type="http://schemas.openxmlformats.org/officeDocument/2006/relationships/image" Target="../media/image18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66.wmf"/><Relationship Id="rId7" Type="http://schemas.openxmlformats.org/officeDocument/2006/relationships/image" Target="../media/image187.wmf"/><Relationship Id="rId2" Type="http://schemas.openxmlformats.org/officeDocument/2006/relationships/image" Target="../media/image134.wmf"/><Relationship Id="rId1" Type="http://schemas.openxmlformats.org/officeDocument/2006/relationships/image" Target="../media/image186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9" Type="http://schemas.openxmlformats.org/officeDocument/2006/relationships/image" Target="../media/image18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13" Type="http://schemas.openxmlformats.org/officeDocument/2006/relationships/image" Target="../media/image208.emf"/><Relationship Id="rId18" Type="http://schemas.openxmlformats.org/officeDocument/2006/relationships/image" Target="../media/image213.emf"/><Relationship Id="rId3" Type="http://schemas.openxmlformats.org/officeDocument/2006/relationships/image" Target="../media/image198.emf"/><Relationship Id="rId7" Type="http://schemas.openxmlformats.org/officeDocument/2006/relationships/image" Target="../media/image202.emf"/><Relationship Id="rId12" Type="http://schemas.openxmlformats.org/officeDocument/2006/relationships/image" Target="../media/image207.emf"/><Relationship Id="rId17" Type="http://schemas.openxmlformats.org/officeDocument/2006/relationships/image" Target="../media/image212.emf"/><Relationship Id="rId2" Type="http://schemas.openxmlformats.org/officeDocument/2006/relationships/image" Target="../media/image197.emf"/><Relationship Id="rId16" Type="http://schemas.openxmlformats.org/officeDocument/2006/relationships/image" Target="../media/image211.emf"/><Relationship Id="rId20" Type="http://schemas.openxmlformats.org/officeDocument/2006/relationships/image" Target="../media/image215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11" Type="http://schemas.openxmlformats.org/officeDocument/2006/relationships/image" Target="../media/image206.emf"/><Relationship Id="rId5" Type="http://schemas.openxmlformats.org/officeDocument/2006/relationships/image" Target="../media/image200.emf"/><Relationship Id="rId15" Type="http://schemas.openxmlformats.org/officeDocument/2006/relationships/image" Target="../media/image210.emf"/><Relationship Id="rId10" Type="http://schemas.openxmlformats.org/officeDocument/2006/relationships/image" Target="../media/image205.emf"/><Relationship Id="rId19" Type="http://schemas.openxmlformats.org/officeDocument/2006/relationships/image" Target="../media/image214.emf"/><Relationship Id="rId4" Type="http://schemas.openxmlformats.org/officeDocument/2006/relationships/image" Target="../media/image199.emf"/><Relationship Id="rId9" Type="http://schemas.openxmlformats.org/officeDocument/2006/relationships/image" Target="../media/image204.emf"/><Relationship Id="rId14" Type="http://schemas.openxmlformats.org/officeDocument/2006/relationships/image" Target="../media/image209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13" Type="http://schemas.openxmlformats.org/officeDocument/2006/relationships/image" Target="../media/image228.emf"/><Relationship Id="rId3" Type="http://schemas.openxmlformats.org/officeDocument/2006/relationships/image" Target="../media/image218.emf"/><Relationship Id="rId7" Type="http://schemas.openxmlformats.org/officeDocument/2006/relationships/image" Target="../media/image222.emf"/><Relationship Id="rId12" Type="http://schemas.openxmlformats.org/officeDocument/2006/relationships/image" Target="../media/image227.emf"/><Relationship Id="rId2" Type="http://schemas.openxmlformats.org/officeDocument/2006/relationships/image" Target="../media/image217.emf"/><Relationship Id="rId1" Type="http://schemas.openxmlformats.org/officeDocument/2006/relationships/image" Target="../media/image216.emf"/><Relationship Id="rId6" Type="http://schemas.openxmlformats.org/officeDocument/2006/relationships/image" Target="../media/image221.emf"/><Relationship Id="rId11" Type="http://schemas.openxmlformats.org/officeDocument/2006/relationships/image" Target="../media/image226.emf"/><Relationship Id="rId5" Type="http://schemas.openxmlformats.org/officeDocument/2006/relationships/image" Target="../media/image220.emf"/><Relationship Id="rId15" Type="http://schemas.openxmlformats.org/officeDocument/2006/relationships/image" Target="../media/image230.emf"/><Relationship Id="rId10" Type="http://schemas.openxmlformats.org/officeDocument/2006/relationships/image" Target="../media/image225.emf"/><Relationship Id="rId4" Type="http://schemas.openxmlformats.org/officeDocument/2006/relationships/image" Target="../media/image219.emf"/><Relationship Id="rId9" Type="http://schemas.openxmlformats.org/officeDocument/2006/relationships/image" Target="../media/image224.emf"/><Relationship Id="rId14" Type="http://schemas.openxmlformats.org/officeDocument/2006/relationships/image" Target="../media/image229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3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12" Type="http://schemas.openxmlformats.org/officeDocument/2006/relationships/image" Target="../media/image242.wmf"/><Relationship Id="rId17" Type="http://schemas.openxmlformats.org/officeDocument/2006/relationships/image" Target="../media/image247.wmf"/><Relationship Id="rId2" Type="http://schemas.openxmlformats.org/officeDocument/2006/relationships/image" Target="../media/image232.wmf"/><Relationship Id="rId16" Type="http://schemas.openxmlformats.org/officeDocument/2006/relationships/image" Target="../media/image246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wmf"/><Relationship Id="rId15" Type="http://schemas.openxmlformats.org/officeDocument/2006/relationships/image" Target="../media/image245.wmf"/><Relationship Id="rId10" Type="http://schemas.openxmlformats.org/officeDocument/2006/relationships/image" Target="../media/image240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image" Target="../media/image244.wmf"/><Relationship Id="rId3" Type="http://schemas.openxmlformats.org/officeDocument/2006/relationships/image" Target="../media/image239.wmf"/><Relationship Id="rId7" Type="http://schemas.openxmlformats.org/officeDocument/2006/relationships/image" Target="../media/image252.wmf"/><Relationship Id="rId12" Type="http://schemas.openxmlformats.org/officeDocument/2006/relationships/image" Target="../media/image243.wmf"/><Relationship Id="rId17" Type="http://schemas.openxmlformats.org/officeDocument/2006/relationships/image" Target="../media/image257.wmf"/><Relationship Id="rId2" Type="http://schemas.openxmlformats.org/officeDocument/2006/relationships/image" Target="../media/image248.emf"/><Relationship Id="rId16" Type="http://schemas.openxmlformats.org/officeDocument/2006/relationships/image" Target="../media/image247.wmf"/><Relationship Id="rId1" Type="http://schemas.openxmlformats.org/officeDocument/2006/relationships/image" Target="../media/image235.wmf"/><Relationship Id="rId6" Type="http://schemas.openxmlformats.org/officeDocument/2006/relationships/image" Target="../media/image251.wmf"/><Relationship Id="rId11" Type="http://schemas.openxmlformats.org/officeDocument/2006/relationships/image" Target="../media/image256.wmf"/><Relationship Id="rId5" Type="http://schemas.openxmlformats.org/officeDocument/2006/relationships/image" Target="../media/image250.wmf"/><Relationship Id="rId15" Type="http://schemas.openxmlformats.org/officeDocument/2006/relationships/image" Target="../media/image246.wmf"/><Relationship Id="rId10" Type="http://schemas.openxmlformats.org/officeDocument/2006/relationships/image" Target="../media/image255.wmf"/><Relationship Id="rId4" Type="http://schemas.openxmlformats.org/officeDocument/2006/relationships/image" Target="../media/image249.wmf"/><Relationship Id="rId9" Type="http://schemas.openxmlformats.org/officeDocument/2006/relationships/image" Target="../media/image254.wmf"/><Relationship Id="rId14" Type="http://schemas.openxmlformats.org/officeDocument/2006/relationships/image" Target="../media/image24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82C91080-8B47-4FAE-87DD-05229DB2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547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7D2EFBD3-42F6-40DC-90F7-3BF8395FC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3C78FD1-452E-4C79-87BD-CE93BE553E2D}" type="slidenum">
              <a:rPr lang="en-US" altLang="zh-CN" sz="1200" b="0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CN" sz="1200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3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9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62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0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2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429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6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9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71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765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376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 userDrawn="1"/>
        </p:nvSpPr>
        <p:spPr bwMode="auto">
          <a:xfrm>
            <a:off x="323850" y="44450"/>
            <a:ext cx="8569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</a:t>
            </a:r>
            <a:r>
              <a:rPr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 </a:t>
            </a:r>
            <a:r>
              <a:rPr lang="zh-CN" altLang="en-US" sz="1800" b="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正弦稳态电路分析</a:t>
            </a:r>
          </a:p>
        </p:txBody>
      </p:sp>
      <p:sp>
        <p:nvSpPr>
          <p:cNvPr id="59395" name="Line 3"/>
          <p:cNvSpPr>
            <a:spLocks noChangeShapeType="1"/>
          </p:cNvSpPr>
          <p:nvPr userDrawn="1"/>
        </p:nvSpPr>
        <p:spPr bwMode="auto">
          <a:xfrm>
            <a:off x="250825" y="404813"/>
            <a:ext cx="86375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2.e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1.wmf"/><Relationship Id="rId26" Type="http://schemas.openxmlformats.org/officeDocument/2006/relationships/oleObject" Target="../embeddings/oleObject68.bin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5.bin"/><Relationship Id="rId34" Type="http://schemas.openxmlformats.org/officeDocument/2006/relationships/oleObject" Target="../embeddings/oleObject73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2.bin"/><Relationship Id="rId25" Type="http://schemas.openxmlformats.org/officeDocument/2006/relationships/image" Target="../media/image63.wmf"/><Relationship Id="rId3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oleObject" Target="../embeddings/oleObject64.bin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9.bin"/><Relationship Id="rId24" Type="http://schemas.openxmlformats.org/officeDocument/2006/relationships/oleObject" Target="../embeddings/oleObject67.bin"/><Relationship Id="rId32" Type="http://schemas.openxmlformats.org/officeDocument/2006/relationships/image" Target="../media/image66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image" Target="../media/image62.wmf"/><Relationship Id="rId28" Type="http://schemas.openxmlformats.org/officeDocument/2006/relationships/image" Target="../media/image64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71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9.wmf"/><Relationship Id="rId22" Type="http://schemas.openxmlformats.org/officeDocument/2006/relationships/oleObject" Target="../embeddings/oleObject66.bin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e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2.emf"/><Relationship Id="rId22" Type="http://schemas.openxmlformats.org/officeDocument/2006/relationships/image" Target="../media/image7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8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0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0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1.wmf"/><Relationship Id="rId11" Type="http://schemas.openxmlformats.org/officeDocument/2006/relationships/image" Target="../media/image119.wmf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121.wmf"/><Relationship Id="rId10" Type="http://schemas.openxmlformats.org/officeDocument/2006/relationships/oleObject" Target="../embeddings/oleObject131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30.bin"/><Relationship Id="rId14" Type="http://schemas.openxmlformats.org/officeDocument/2006/relationships/oleObject" Target="../embeddings/oleObject13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135.bin"/><Relationship Id="rId21" Type="http://schemas.openxmlformats.org/officeDocument/2006/relationships/image" Target="../media/image130.wmf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oleObject" Target="../embeddings/oleObject144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image" Target="../media/image131.wmf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28.wmf"/><Relationship Id="rId22" Type="http://schemas.openxmlformats.org/officeDocument/2006/relationships/oleObject" Target="../embeddings/oleObject14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37.wmf"/><Relationship Id="rId22" Type="http://schemas.openxmlformats.org/officeDocument/2006/relationships/image" Target="../media/image14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43.wmf"/><Relationship Id="rId26" Type="http://schemas.openxmlformats.org/officeDocument/2006/relationships/image" Target="../media/image147.wmf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65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20" Type="http://schemas.openxmlformats.org/officeDocument/2006/relationships/image" Target="../media/image144.wmf"/><Relationship Id="rId29" Type="http://schemas.openxmlformats.org/officeDocument/2006/relationships/oleObject" Target="../embeddings/oleObject169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46.wmf"/><Relationship Id="rId32" Type="http://schemas.openxmlformats.org/officeDocument/2006/relationships/image" Target="../media/image150.wmf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6.bin"/><Relationship Id="rId28" Type="http://schemas.openxmlformats.org/officeDocument/2006/relationships/image" Target="../media/image148.wmf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64.bin"/><Relationship Id="rId31" Type="http://schemas.openxmlformats.org/officeDocument/2006/relationships/oleObject" Target="../embeddings/oleObject170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37.wmf"/><Relationship Id="rId22" Type="http://schemas.openxmlformats.org/officeDocument/2006/relationships/image" Target="../media/image145.wmf"/><Relationship Id="rId27" Type="http://schemas.openxmlformats.org/officeDocument/2006/relationships/oleObject" Target="../embeddings/oleObject168.bin"/><Relationship Id="rId30" Type="http://schemas.openxmlformats.org/officeDocument/2006/relationships/image" Target="../media/image14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5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6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6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6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90.bin"/><Relationship Id="rId18" Type="http://schemas.openxmlformats.org/officeDocument/2006/relationships/oleObject" Target="../embeddings/oleObject193.bin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68.wmf"/><Relationship Id="rId17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2.bin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image" Target="../media/image172.wmf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69.wmf"/><Relationship Id="rId22" Type="http://schemas.openxmlformats.org/officeDocument/2006/relationships/oleObject" Target="../embeddings/oleObject19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34.w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6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80.wmf"/><Relationship Id="rId22" Type="http://schemas.openxmlformats.org/officeDocument/2006/relationships/image" Target="../media/image16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183.wmf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20" Type="http://schemas.openxmlformats.org/officeDocument/2006/relationships/image" Target="../media/image184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226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181.wmf"/><Relationship Id="rId22" Type="http://schemas.openxmlformats.org/officeDocument/2006/relationships/image" Target="../media/image18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188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20" Type="http://schemas.openxmlformats.org/officeDocument/2006/relationships/image" Target="../media/image18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169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19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03.emf"/><Relationship Id="rId26" Type="http://schemas.openxmlformats.org/officeDocument/2006/relationships/image" Target="../media/image207.emf"/><Relationship Id="rId39" Type="http://schemas.openxmlformats.org/officeDocument/2006/relationships/oleObject" Target="../embeddings/oleObject261.bin"/><Relationship Id="rId3" Type="http://schemas.openxmlformats.org/officeDocument/2006/relationships/oleObject" Target="../embeddings/oleObject243.bin"/><Relationship Id="rId21" Type="http://schemas.openxmlformats.org/officeDocument/2006/relationships/oleObject" Target="../embeddings/oleObject252.bin"/><Relationship Id="rId34" Type="http://schemas.openxmlformats.org/officeDocument/2006/relationships/image" Target="../media/image211.emf"/><Relationship Id="rId42" Type="http://schemas.openxmlformats.org/officeDocument/2006/relationships/image" Target="../media/image215.emf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00.emf"/><Relationship Id="rId17" Type="http://schemas.openxmlformats.org/officeDocument/2006/relationships/oleObject" Target="../embeddings/oleObject250.bin"/><Relationship Id="rId25" Type="http://schemas.openxmlformats.org/officeDocument/2006/relationships/oleObject" Target="../embeddings/oleObject254.bin"/><Relationship Id="rId33" Type="http://schemas.openxmlformats.org/officeDocument/2006/relationships/oleObject" Target="../embeddings/oleObject258.bin"/><Relationship Id="rId38" Type="http://schemas.openxmlformats.org/officeDocument/2006/relationships/image" Target="../media/image213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2.emf"/><Relationship Id="rId20" Type="http://schemas.openxmlformats.org/officeDocument/2006/relationships/image" Target="../media/image204.emf"/><Relationship Id="rId29" Type="http://schemas.openxmlformats.org/officeDocument/2006/relationships/oleObject" Target="../embeddings/oleObject256.bin"/><Relationship Id="rId41" Type="http://schemas.openxmlformats.org/officeDocument/2006/relationships/oleObject" Target="../embeddings/oleObject262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247.bin"/><Relationship Id="rId24" Type="http://schemas.openxmlformats.org/officeDocument/2006/relationships/image" Target="../media/image206.emf"/><Relationship Id="rId32" Type="http://schemas.openxmlformats.org/officeDocument/2006/relationships/image" Target="../media/image210.emf"/><Relationship Id="rId37" Type="http://schemas.openxmlformats.org/officeDocument/2006/relationships/oleObject" Target="../embeddings/oleObject260.bin"/><Relationship Id="rId40" Type="http://schemas.openxmlformats.org/officeDocument/2006/relationships/image" Target="../media/image214.emf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23" Type="http://schemas.openxmlformats.org/officeDocument/2006/relationships/oleObject" Target="../embeddings/oleObject253.bin"/><Relationship Id="rId28" Type="http://schemas.openxmlformats.org/officeDocument/2006/relationships/image" Target="../media/image208.emf"/><Relationship Id="rId36" Type="http://schemas.openxmlformats.org/officeDocument/2006/relationships/image" Target="../media/image212.emf"/><Relationship Id="rId10" Type="http://schemas.openxmlformats.org/officeDocument/2006/relationships/image" Target="../media/image199.emf"/><Relationship Id="rId19" Type="http://schemas.openxmlformats.org/officeDocument/2006/relationships/oleObject" Target="../embeddings/oleObject251.bin"/><Relationship Id="rId31" Type="http://schemas.openxmlformats.org/officeDocument/2006/relationships/oleObject" Target="../embeddings/oleObject257.bin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01.emf"/><Relationship Id="rId22" Type="http://schemas.openxmlformats.org/officeDocument/2006/relationships/image" Target="../media/image205.emf"/><Relationship Id="rId27" Type="http://schemas.openxmlformats.org/officeDocument/2006/relationships/oleObject" Target="../embeddings/oleObject255.bin"/><Relationship Id="rId30" Type="http://schemas.openxmlformats.org/officeDocument/2006/relationships/image" Target="../media/image209.emf"/><Relationship Id="rId35" Type="http://schemas.openxmlformats.org/officeDocument/2006/relationships/oleObject" Target="../embeddings/oleObject25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emf"/><Relationship Id="rId13" Type="http://schemas.openxmlformats.org/officeDocument/2006/relationships/oleObject" Target="../embeddings/oleObject268.bin"/><Relationship Id="rId18" Type="http://schemas.openxmlformats.org/officeDocument/2006/relationships/image" Target="../media/image223.emf"/><Relationship Id="rId26" Type="http://schemas.openxmlformats.org/officeDocument/2006/relationships/image" Target="../media/image227.emf"/><Relationship Id="rId3" Type="http://schemas.openxmlformats.org/officeDocument/2006/relationships/oleObject" Target="../embeddings/oleObject263.bin"/><Relationship Id="rId21" Type="http://schemas.openxmlformats.org/officeDocument/2006/relationships/oleObject" Target="../embeddings/oleObject272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20.emf"/><Relationship Id="rId17" Type="http://schemas.openxmlformats.org/officeDocument/2006/relationships/oleObject" Target="../embeddings/oleObject270.bin"/><Relationship Id="rId25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emf"/><Relationship Id="rId20" Type="http://schemas.openxmlformats.org/officeDocument/2006/relationships/image" Target="../media/image224.emf"/><Relationship Id="rId29" Type="http://schemas.openxmlformats.org/officeDocument/2006/relationships/oleObject" Target="../embeddings/oleObject276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7.emf"/><Relationship Id="rId11" Type="http://schemas.openxmlformats.org/officeDocument/2006/relationships/oleObject" Target="../embeddings/oleObject267.bin"/><Relationship Id="rId24" Type="http://schemas.openxmlformats.org/officeDocument/2006/relationships/image" Target="../media/image226.emf"/><Relationship Id="rId32" Type="http://schemas.openxmlformats.org/officeDocument/2006/relationships/image" Target="../media/image230.emf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23" Type="http://schemas.openxmlformats.org/officeDocument/2006/relationships/oleObject" Target="../embeddings/oleObject273.bin"/><Relationship Id="rId28" Type="http://schemas.openxmlformats.org/officeDocument/2006/relationships/image" Target="../media/image228.emf"/><Relationship Id="rId10" Type="http://schemas.openxmlformats.org/officeDocument/2006/relationships/image" Target="../media/image219.emf"/><Relationship Id="rId19" Type="http://schemas.openxmlformats.org/officeDocument/2006/relationships/oleObject" Target="../embeddings/oleObject271.bin"/><Relationship Id="rId31" Type="http://schemas.openxmlformats.org/officeDocument/2006/relationships/oleObject" Target="../embeddings/oleObject277.bin"/><Relationship Id="rId4" Type="http://schemas.openxmlformats.org/officeDocument/2006/relationships/image" Target="../media/image216.e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21.emf"/><Relationship Id="rId22" Type="http://schemas.openxmlformats.org/officeDocument/2006/relationships/image" Target="../media/image225.emf"/><Relationship Id="rId27" Type="http://schemas.openxmlformats.org/officeDocument/2006/relationships/oleObject" Target="../embeddings/oleObject275.bin"/><Relationship Id="rId30" Type="http://schemas.openxmlformats.org/officeDocument/2006/relationships/image" Target="../media/image229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83.bin"/><Relationship Id="rId18" Type="http://schemas.openxmlformats.org/officeDocument/2006/relationships/image" Target="../media/image238.wmf"/><Relationship Id="rId26" Type="http://schemas.openxmlformats.org/officeDocument/2006/relationships/image" Target="../media/image242.wmf"/><Relationship Id="rId3" Type="http://schemas.openxmlformats.org/officeDocument/2006/relationships/oleObject" Target="../embeddings/oleObject278.bin"/><Relationship Id="rId21" Type="http://schemas.openxmlformats.org/officeDocument/2006/relationships/oleObject" Target="../embeddings/oleObject287.bin"/><Relationship Id="rId34" Type="http://schemas.openxmlformats.org/officeDocument/2006/relationships/image" Target="../media/image246.wmf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85.bin"/><Relationship Id="rId25" Type="http://schemas.openxmlformats.org/officeDocument/2006/relationships/oleObject" Target="../embeddings/oleObject289.bin"/><Relationship Id="rId33" Type="http://schemas.openxmlformats.org/officeDocument/2006/relationships/oleObject" Target="../embeddings/oleObject29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7.wmf"/><Relationship Id="rId20" Type="http://schemas.openxmlformats.org/officeDocument/2006/relationships/image" Target="../media/image239.wmf"/><Relationship Id="rId29" Type="http://schemas.openxmlformats.org/officeDocument/2006/relationships/oleObject" Target="../embeddings/oleObject291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82.bin"/><Relationship Id="rId24" Type="http://schemas.openxmlformats.org/officeDocument/2006/relationships/image" Target="../media/image241.wmf"/><Relationship Id="rId32" Type="http://schemas.openxmlformats.org/officeDocument/2006/relationships/image" Target="../media/image245.wmf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23" Type="http://schemas.openxmlformats.org/officeDocument/2006/relationships/oleObject" Target="../embeddings/oleObject288.bin"/><Relationship Id="rId28" Type="http://schemas.openxmlformats.org/officeDocument/2006/relationships/image" Target="../media/image243.wmf"/><Relationship Id="rId36" Type="http://schemas.openxmlformats.org/officeDocument/2006/relationships/image" Target="../media/image247.wmf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286.bin"/><Relationship Id="rId31" Type="http://schemas.openxmlformats.org/officeDocument/2006/relationships/oleObject" Target="../embeddings/oleObject292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290.bin"/><Relationship Id="rId30" Type="http://schemas.openxmlformats.org/officeDocument/2006/relationships/image" Target="../media/image244.wmf"/><Relationship Id="rId35" Type="http://schemas.openxmlformats.org/officeDocument/2006/relationships/oleObject" Target="../embeddings/oleObject29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300.bin"/><Relationship Id="rId18" Type="http://schemas.openxmlformats.org/officeDocument/2006/relationships/image" Target="../media/image253.wmf"/><Relationship Id="rId26" Type="http://schemas.openxmlformats.org/officeDocument/2006/relationships/image" Target="../media/image243.wmf"/><Relationship Id="rId3" Type="http://schemas.openxmlformats.org/officeDocument/2006/relationships/oleObject" Target="../embeddings/oleObject295.bin"/><Relationship Id="rId21" Type="http://schemas.openxmlformats.org/officeDocument/2006/relationships/oleObject" Target="../embeddings/oleObject304.bin"/><Relationship Id="rId34" Type="http://schemas.openxmlformats.org/officeDocument/2006/relationships/image" Target="../media/image247.wmf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250.wmf"/><Relationship Id="rId17" Type="http://schemas.openxmlformats.org/officeDocument/2006/relationships/oleObject" Target="../embeddings/oleObject302.bin"/><Relationship Id="rId25" Type="http://schemas.openxmlformats.org/officeDocument/2006/relationships/oleObject" Target="../embeddings/oleObject306.bin"/><Relationship Id="rId33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2.wmf"/><Relationship Id="rId20" Type="http://schemas.openxmlformats.org/officeDocument/2006/relationships/image" Target="../media/image254.wmf"/><Relationship Id="rId29" Type="http://schemas.openxmlformats.org/officeDocument/2006/relationships/oleObject" Target="../embeddings/oleObject308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48.emf"/><Relationship Id="rId11" Type="http://schemas.openxmlformats.org/officeDocument/2006/relationships/oleObject" Target="../embeddings/oleObject299.bin"/><Relationship Id="rId24" Type="http://schemas.openxmlformats.org/officeDocument/2006/relationships/image" Target="../media/image256.wmf"/><Relationship Id="rId32" Type="http://schemas.openxmlformats.org/officeDocument/2006/relationships/image" Target="../media/image246.wmf"/><Relationship Id="rId5" Type="http://schemas.openxmlformats.org/officeDocument/2006/relationships/oleObject" Target="../embeddings/oleObject296.bin"/><Relationship Id="rId15" Type="http://schemas.openxmlformats.org/officeDocument/2006/relationships/oleObject" Target="../embeddings/oleObject301.bin"/><Relationship Id="rId23" Type="http://schemas.openxmlformats.org/officeDocument/2006/relationships/oleObject" Target="../embeddings/oleObject305.bin"/><Relationship Id="rId28" Type="http://schemas.openxmlformats.org/officeDocument/2006/relationships/image" Target="../media/image244.wmf"/><Relationship Id="rId36" Type="http://schemas.openxmlformats.org/officeDocument/2006/relationships/image" Target="../media/image257.wmf"/><Relationship Id="rId10" Type="http://schemas.openxmlformats.org/officeDocument/2006/relationships/image" Target="../media/image249.wmf"/><Relationship Id="rId19" Type="http://schemas.openxmlformats.org/officeDocument/2006/relationships/oleObject" Target="../embeddings/oleObject303.bin"/><Relationship Id="rId31" Type="http://schemas.openxmlformats.org/officeDocument/2006/relationships/oleObject" Target="../embeddings/oleObject309.bin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251.wmf"/><Relationship Id="rId22" Type="http://schemas.openxmlformats.org/officeDocument/2006/relationships/image" Target="../media/image255.wmf"/><Relationship Id="rId27" Type="http://schemas.openxmlformats.org/officeDocument/2006/relationships/oleObject" Target="../embeddings/oleObject307.bin"/><Relationship Id="rId30" Type="http://schemas.openxmlformats.org/officeDocument/2006/relationships/image" Target="../media/image245.wmf"/><Relationship Id="rId35" Type="http://schemas.openxmlformats.org/officeDocument/2006/relationships/oleObject" Target="../embeddings/oleObject3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7013" y="1365250"/>
            <a:ext cx="382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正弦量：</a:t>
            </a:r>
          </a:p>
        </p:txBody>
      </p:sp>
      <p:sp>
        <p:nvSpPr>
          <p:cNvPr id="10328" name="Rectangle 88"/>
          <p:cNvSpPr>
            <a:spLocks noChangeArrowheads="1"/>
          </p:cNvSpPr>
          <p:nvPr/>
        </p:nvSpPr>
        <p:spPr bwMode="auto">
          <a:xfrm>
            <a:off x="555625" y="2584450"/>
            <a:ext cx="3833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直流往往通过交流电整流得到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大功率半导体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10329" name="Rectangle 89"/>
          <p:cNvSpPr>
            <a:spLocks noChangeArrowheads="1"/>
          </p:cNvSpPr>
          <p:nvPr/>
        </p:nvSpPr>
        <p:spPr bwMode="auto">
          <a:xfrm>
            <a:off x="555625" y="2012950"/>
            <a:ext cx="405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日常照明，工业用电；</a:t>
            </a:r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323850" y="663575"/>
            <a:ext cx="8569325" cy="6413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zh-CN" sz="3600" dirty="0" smtClean="0">
                <a:solidFill>
                  <a:srgbClr val="000000"/>
                </a:solidFill>
                <a:ea typeface="楷体_GB2312" pitchFamily="49" charset="-122"/>
              </a:rPr>
              <a:t>第</a:t>
            </a:r>
            <a:r>
              <a:rPr lang="zh-CN" altLang="en-US" sz="3600" dirty="0" smtClean="0">
                <a:solidFill>
                  <a:srgbClr val="000000"/>
                </a:solidFill>
                <a:ea typeface="楷体_GB2312" pitchFamily="49" charset="-122"/>
              </a:rPr>
              <a:t>七</a:t>
            </a:r>
            <a:r>
              <a:rPr lang="zh-CN" altLang="zh-CN" sz="3600" dirty="0" smtClean="0">
                <a:solidFill>
                  <a:srgbClr val="000000"/>
                </a:solidFill>
                <a:ea typeface="楷体_GB2312" pitchFamily="49" charset="-122"/>
              </a:rPr>
              <a:t>章</a:t>
            </a:r>
            <a:r>
              <a:rPr lang="zh-CN" altLang="en-US" sz="36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ea typeface="楷体_GB2312" pitchFamily="49" charset="-122"/>
              </a:rPr>
              <a:t>正弦稳态电路分析 </a:t>
            </a:r>
            <a:endParaRPr lang="zh-CN" altLang="en-US" sz="3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263525" y="5024438"/>
            <a:ext cx="317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正弦量的产生：</a:t>
            </a:r>
          </a:p>
        </p:txBody>
      </p:sp>
      <p:sp>
        <p:nvSpPr>
          <p:cNvPr id="10334" name="Rectangle 94"/>
          <p:cNvSpPr>
            <a:spLocks noChangeArrowheads="1"/>
          </p:cNvSpPr>
          <p:nvPr/>
        </p:nvSpPr>
        <p:spPr bwMode="auto">
          <a:xfrm>
            <a:off x="628650" y="5578475"/>
            <a:ext cx="372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旋转电机（发电机）。</a:t>
            </a:r>
          </a:p>
        </p:txBody>
      </p:sp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592138" y="3533775"/>
            <a:ext cx="3724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对于非正弦的周期信号通过傅立叶变换也可以分解为正弦信号。</a:t>
            </a:r>
          </a:p>
        </p:txBody>
      </p:sp>
      <p:grpSp>
        <p:nvGrpSpPr>
          <p:cNvPr id="2" name="Group 234"/>
          <p:cNvGrpSpPr>
            <a:grpSpLocks/>
          </p:cNvGrpSpPr>
          <p:nvPr/>
        </p:nvGrpSpPr>
        <p:grpSpPr bwMode="auto">
          <a:xfrm>
            <a:off x="4686300" y="1668463"/>
            <a:ext cx="4157663" cy="4640262"/>
            <a:chOff x="3012" y="1236"/>
            <a:chExt cx="2619" cy="2923"/>
          </a:xfrm>
        </p:grpSpPr>
        <p:sp>
          <p:nvSpPr>
            <p:cNvPr id="36874" name="Line 101"/>
            <p:cNvSpPr>
              <a:spLocks noChangeShapeType="1"/>
            </p:cNvSpPr>
            <p:nvPr/>
          </p:nvSpPr>
          <p:spPr bwMode="auto">
            <a:xfrm>
              <a:off x="4118" y="2864"/>
              <a:ext cx="406" cy="1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Line 102"/>
            <p:cNvSpPr>
              <a:spLocks noChangeShapeType="1"/>
            </p:cNvSpPr>
            <p:nvPr/>
          </p:nvSpPr>
          <p:spPr bwMode="auto">
            <a:xfrm>
              <a:off x="4128" y="2738"/>
              <a:ext cx="406" cy="1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103"/>
            <p:cNvSpPr>
              <a:spLocks noChangeShapeType="1"/>
            </p:cNvSpPr>
            <p:nvPr/>
          </p:nvSpPr>
          <p:spPr bwMode="auto">
            <a:xfrm>
              <a:off x="4123" y="2598"/>
              <a:ext cx="405" cy="1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04"/>
            <p:cNvSpPr>
              <a:spLocks noChangeShapeType="1"/>
            </p:cNvSpPr>
            <p:nvPr/>
          </p:nvSpPr>
          <p:spPr bwMode="auto">
            <a:xfrm>
              <a:off x="4133" y="2452"/>
              <a:ext cx="405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Oval 105"/>
            <p:cNvSpPr>
              <a:spLocks noChangeArrowheads="1"/>
            </p:cNvSpPr>
            <p:nvPr/>
          </p:nvSpPr>
          <p:spPr bwMode="auto">
            <a:xfrm>
              <a:off x="3124" y="1547"/>
              <a:ext cx="2393" cy="23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79" name="Oval 106"/>
            <p:cNvSpPr>
              <a:spLocks noChangeArrowheads="1"/>
            </p:cNvSpPr>
            <p:nvPr/>
          </p:nvSpPr>
          <p:spPr bwMode="auto">
            <a:xfrm>
              <a:off x="3416" y="1808"/>
              <a:ext cx="1810" cy="18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0" name="Oval 107"/>
            <p:cNvSpPr>
              <a:spLocks noChangeArrowheads="1"/>
            </p:cNvSpPr>
            <p:nvPr/>
          </p:nvSpPr>
          <p:spPr bwMode="auto">
            <a:xfrm>
              <a:off x="4201" y="1578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1" name="Oval 108"/>
            <p:cNvSpPr>
              <a:spLocks noChangeArrowheads="1"/>
            </p:cNvSpPr>
            <p:nvPr/>
          </p:nvSpPr>
          <p:spPr bwMode="auto">
            <a:xfrm>
              <a:off x="3278" y="2088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2" name="Oval 109"/>
            <p:cNvSpPr>
              <a:spLocks noChangeArrowheads="1"/>
            </p:cNvSpPr>
            <p:nvPr/>
          </p:nvSpPr>
          <p:spPr bwMode="auto">
            <a:xfrm>
              <a:off x="3256" y="3070"/>
              <a:ext cx="240" cy="2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3" name="Oval 110"/>
            <p:cNvSpPr>
              <a:spLocks noChangeArrowheads="1"/>
            </p:cNvSpPr>
            <p:nvPr/>
          </p:nvSpPr>
          <p:spPr bwMode="auto">
            <a:xfrm>
              <a:off x="5111" y="2088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4" name="Oval 111"/>
            <p:cNvSpPr>
              <a:spLocks noChangeArrowheads="1"/>
            </p:cNvSpPr>
            <p:nvPr/>
          </p:nvSpPr>
          <p:spPr bwMode="auto">
            <a:xfrm>
              <a:off x="5098" y="3074"/>
              <a:ext cx="240" cy="2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5" name="Oval 112"/>
            <p:cNvSpPr>
              <a:spLocks noChangeArrowheads="1"/>
            </p:cNvSpPr>
            <p:nvPr/>
          </p:nvSpPr>
          <p:spPr bwMode="auto">
            <a:xfrm>
              <a:off x="4201" y="3612"/>
              <a:ext cx="240" cy="2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6886" name="Group 113"/>
            <p:cNvGrpSpPr>
              <a:grpSpLocks/>
            </p:cNvGrpSpPr>
            <p:nvPr/>
          </p:nvGrpSpPr>
          <p:grpSpPr bwMode="auto">
            <a:xfrm>
              <a:off x="3933" y="1997"/>
              <a:ext cx="770" cy="1431"/>
              <a:chOff x="2106" y="1691"/>
              <a:chExt cx="837" cy="1553"/>
            </a:xfrm>
          </p:grpSpPr>
          <p:sp>
            <p:nvSpPr>
              <p:cNvPr id="36922" name="Rectangle 114"/>
              <p:cNvSpPr>
                <a:spLocks noChangeArrowheads="1"/>
              </p:cNvSpPr>
              <p:nvPr/>
            </p:nvSpPr>
            <p:spPr bwMode="auto">
              <a:xfrm>
                <a:off x="2361" y="2021"/>
                <a:ext cx="327" cy="89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6923" name="AutoShape 115"/>
              <p:cNvSpPr>
                <a:spLocks noChangeArrowheads="1"/>
              </p:cNvSpPr>
              <p:nvPr/>
            </p:nvSpPr>
            <p:spPr bwMode="auto">
              <a:xfrm rot="5385961">
                <a:off x="2344" y="1453"/>
                <a:ext cx="362" cy="837"/>
              </a:xfrm>
              <a:prstGeom prst="moon">
                <a:avLst>
                  <a:gd name="adj" fmla="val 875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6924" name="AutoShape 116"/>
              <p:cNvSpPr>
                <a:spLocks noChangeArrowheads="1"/>
              </p:cNvSpPr>
              <p:nvPr/>
            </p:nvSpPr>
            <p:spPr bwMode="auto">
              <a:xfrm rot="16214039" flipV="1">
                <a:off x="2344" y="2644"/>
                <a:ext cx="362" cy="837"/>
              </a:xfrm>
              <a:prstGeom prst="moon">
                <a:avLst>
                  <a:gd name="adj" fmla="val 875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36887" name="Line 117"/>
            <p:cNvSpPr>
              <a:spLocks noChangeShapeType="1"/>
            </p:cNvSpPr>
            <p:nvPr/>
          </p:nvSpPr>
          <p:spPr bwMode="auto">
            <a:xfrm>
              <a:off x="4133" y="2442"/>
              <a:ext cx="6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118"/>
            <p:cNvSpPr>
              <a:spLocks noChangeShapeType="1"/>
            </p:cNvSpPr>
            <p:nvPr/>
          </p:nvSpPr>
          <p:spPr bwMode="auto">
            <a:xfrm>
              <a:off x="4133" y="2588"/>
              <a:ext cx="4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119"/>
            <p:cNvSpPr>
              <a:spLocks noChangeShapeType="1"/>
            </p:cNvSpPr>
            <p:nvPr/>
          </p:nvSpPr>
          <p:spPr bwMode="auto">
            <a:xfrm>
              <a:off x="4139" y="2718"/>
              <a:ext cx="3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120"/>
            <p:cNvSpPr>
              <a:spLocks noChangeShapeType="1"/>
            </p:cNvSpPr>
            <p:nvPr/>
          </p:nvSpPr>
          <p:spPr bwMode="auto">
            <a:xfrm>
              <a:off x="4144" y="2858"/>
              <a:ext cx="3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Line 121"/>
            <p:cNvSpPr>
              <a:spLocks noChangeShapeType="1"/>
            </p:cNvSpPr>
            <p:nvPr/>
          </p:nvSpPr>
          <p:spPr bwMode="auto">
            <a:xfrm>
              <a:off x="4518" y="2984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Oval 122"/>
            <p:cNvSpPr>
              <a:spLocks noChangeArrowheads="1"/>
            </p:cNvSpPr>
            <p:nvPr/>
          </p:nvSpPr>
          <p:spPr bwMode="auto">
            <a:xfrm>
              <a:off x="4295" y="1672"/>
              <a:ext cx="52" cy="5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93" name="Oval 123"/>
            <p:cNvSpPr>
              <a:spLocks noChangeArrowheads="1"/>
            </p:cNvSpPr>
            <p:nvPr/>
          </p:nvSpPr>
          <p:spPr bwMode="auto">
            <a:xfrm>
              <a:off x="5192" y="3159"/>
              <a:ext cx="52" cy="5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94" name="Oval 124"/>
            <p:cNvSpPr>
              <a:spLocks noChangeArrowheads="1"/>
            </p:cNvSpPr>
            <p:nvPr/>
          </p:nvSpPr>
          <p:spPr bwMode="auto">
            <a:xfrm>
              <a:off x="3355" y="3160"/>
              <a:ext cx="51" cy="5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6895" name="Group 125"/>
            <p:cNvGrpSpPr>
              <a:grpSpLocks/>
            </p:cNvGrpSpPr>
            <p:nvPr/>
          </p:nvGrpSpPr>
          <p:grpSpPr bwMode="auto">
            <a:xfrm>
              <a:off x="5142" y="2130"/>
              <a:ext cx="177" cy="156"/>
              <a:chOff x="1457" y="2880"/>
              <a:chExt cx="192" cy="169"/>
            </a:xfrm>
          </p:grpSpPr>
          <p:sp>
            <p:nvSpPr>
              <p:cNvPr id="36920" name="Line 126"/>
              <p:cNvSpPr>
                <a:spLocks noChangeShapeType="1"/>
              </p:cNvSpPr>
              <p:nvPr/>
            </p:nvSpPr>
            <p:spPr bwMode="auto">
              <a:xfrm flipH="1">
                <a:off x="1457" y="2880"/>
                <a:ext cx="158" cy="1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1" name="Line 127"/>
              <p:cNvSpPr>
                <a:spLocks noChangeShapeType="1"/>
              </p:cNvSpPr>
              <p:nvPr/>
            </p:nvSpPr>
            <p:spPr bwMode="auto">
              <a:xfrm>
                <a:off x="1468" y="2880"/>
                <a:ext cx="181" cy="1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96" name="Group 128"/>
            <p:cNvGrpSpPr>
              <a:grpSpLocks/>
            </p:cNvGrpSpPr>
            <p:nvPr/>
          </p:nvGrpSpPr>
          <p:grpSpPr bwMode="auto">
            <a:xfrm>
              <a:off x="3315" y="2135"/>
              <a:ext cx="177" cy="156"/>
              <a:chOff x="1457" y="2880"/>
              <a:chExt cx="192" cy="169"/>
            </a:xfrm>
          </p:grpSpPr>
          <p:sp>
            <p:nvSpPr>
              <p:cNvPr id="36918" name="Line 129"/>
              <p:cNvSpPr>
                <a:spLocks noChangeShapeType="1"/>
              </p:cNvSpPr>
              <p:nvPr/>
            </p:nvSpPr>
            <p:spPr bwMode="auto">
              <a:xfrm flipH="1">
                <a:off x="1457" y="2880"/>
                <a:ext cx="158" cy="1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9" name="Line 130"/>
              <p:cNvSpPr>
                <a:spLocks noChangeShapeType="1"/>
              </p:cNvSpPr>
              <p:nvPr/>
            </p:nvSpPr>
            <p:spPr bwMode="auto">
              <a:xfrm>
                <a:off x="1468" y="2880"/>
                <a:ext cx="181" cy="1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97" name="Group 131"/>
            <p:cNvGrpSpPr>
              <a:grpSpLocks/>
            </p:cNvGrpSpPr>
            <p:nvPr/>
          </p:nvGrpSpPr>
          <p:grpSpPr bwMode="auto">
            <a:xfrm>
              <a:off x="4237" y="3659"/>
              <a:ext cx="177" cy="155"/>
              <a:chOff x="1457" y="2880"/>
              <a:chExt cx="192" cy="169"/>
            </a:xfrm>
          </p:grpSpPr>
          <p:sp>
            <p:nvSpPr>
              <p:cNvPr id="36916" name="Line 132"/>
              <p:cNvSpPr>
                <a:spLocks noChangeShapeType="1"/>
              </p:cNvSpPr>
              <p:nvPr/>
            </p:nvSpPr>
            <p:spPr bwMode="auto">
              <a:xfrm flipH="1">
                <a:off x="1457" y="2880"/>
                <a:ext cx="158" cy="1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7" name="Line 133"/>
              <p:cNvSpPr>
                <a:spLocks noChangeShapeType="1"/>
              </p:cNvSpPr>
              <p:nvPr/>
            </p:nvSpPr>
            <p:spPr bwMode="auto">
              <a:xfrm>
                <a:off x="1468" y="2880"/>
                <a:ext cx="181" cy="1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98" name="Text Box 134"/>
            <p:cNvSpPr txBox="1">
              <a:spLocks noChangeArrowheads="1"/>
            </p:cNvSpPr>
            <p:nvPr/>
          </p:nvSpPr>
          <p:spPr bwMode="auto">
            <a:xfrm>
              <a:off x="4163" y="3100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i="1">
                  <a:solidFill>
                    <a:srgbClr val="9900FF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899" name="Text Box 135"/>
            <p:cNvSpPr txBox="1">
              <a:spLocks noChangeArrowheads="1"/>
            </p:cNvSpPr>
            <p:nvPr/>
          </p:nvSpPr>
          <p:spPr bwMode="auto">
            <a:xfrm>
              <a:off x="4179" y="1981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i="1">
                  <a:solidFill>
                    <a:srgbClr val="9900FF"/>
                  </a:solidFill>
                  <a:ea typeface="楷体_GB2312" pitchFamily="49" charset="-122"/>
                </a:rPr>
                <a:t>S</a:t>
              </a:r>
            </a:p>
          </p:txBody>
        </p:sp>
        <p:sp>
          <p:nvSpPr>
            <p:cNvPr id="36900" name="Text Box 136"/>
            <p:cNvSpPr txBox="1">
              <a:spLocks noChangeArrowheads="1"/>
            </p:cNvSpPr>
            <p:nvPr/>
          </p:nvSpPr>
          <p:spPr bwMode="auto">
            <a:xfrm>
              <a:off x="4705" y="232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36901" name="Text Box 137"/>
            <p:cNvSpPr txBox="1">
              <a:spLocks noChangeArrowheads="1"/>
            </p:cNvSpPr>
            <p:nvPr/>
          </p:nvSpPr>
          <p:spPr bwMode="auto">
            <a:xfrm>
              <a:off x="4729" y="2773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  <p:sp>
          <p:nvSpPr>
            <p:cNvPr id="36902" name="Freeform 138"/>
            <p:cNvSpPr>
              <a:spLocks/>
            </p:cNvSpPr>
            <p:nvPr/>
          </p:nvSpPr>
          <p:spPr bwMode="auto">
            <a:xfrm>
              <a:off x="3226" y="1507"/>
              <a:ext cx="1038" cy="2445"/>
            </a:xfrm>
            <a:custGeom>
              <a:avLst/>
              <a:gdLst>
                <a:gd name="T0" fmla="*/ 996 w 1126"/>
                <a:gd name="T1" fmla="*/ 326 h 2654"/>
                <a:gd name="T2" fmla="*/ 1007 w 1126"/>
                <a:gd name="T3" fmla="*/ 2370 h 2654"/>
                <a:gd name="T4" fmla="*/ 284 w 1126"/>
                <a:gd name="T5" fmla="*/ 2031 h 2654"/>
                <a:gd name="T6" fmla="*/ 24 w 1126"/>
                <a:gd name="T7" fmla="*/ 1218 h 2654"/>
                <a:gd name="T8" fmla="*/ 431 w 1126"/>
                <a:gd name="T9" fmla="*/ 394 h 2654"/>
                <a:gd name="T10" fmla="*/ 996 w 1126"/>
                <a:gd name="T11" fmla="*/ 326 h 26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6"/>
                <a:gd name="T19" fmla="*/ 0 h 2654"/>
                <a:gd name="T20" fmla="*/ 1126 w 1126"/>
                <a:gd name="T21" fmla="*/ 2654 h 26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6" h="2654">
                  <a:moveTo>
                    <a:pt x="996" y="326"/>
                  </a:moveTo>
                  <a:cubicBezTo>
                    <a:pt x="1092" y="655"/>
                    <a:pt x="1126" y="2086"/>
                    <a:pt x="1007" y="2370"/>
                  </a:cubicBezTo>
                  <a:cubicBezTo>
                    <a:pt x="888" y="2654"/>
                    <a:pt x="448" y="2223"/>
                    <a:pt x="284" y="2031"/>
                  </a:cubicBezTo>
                  <a:cubicBezTo>
                    <a:pt x="120" y="1839"/>
                    <a:pt x="0" y="1491"/>
                    <a:pt x="24" y="1218"/>
                  </a:cubicBezTo>
                  <a:cubicBezTo>
                    <a:pt x="48" y="945"/>
                    <a:pt x="269" y="543"/>
                    <a:pt x="431" y="394"/>
                  </a:cubicBezTo>
                  <a:cubicBezTo>
                    <a:pt x="593" y="245"/>
                    <a:pt x="902" y="0"/>
                    <a:pt x="996" y="326"/>
                  </a:cubicBez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903" name="Freeform 139"/>
            <p:cNvSpPr>
              <a:spLocks/>
            </p:cNvSpPr>
            <p:nvPr/>
          </p:nvSpPr>
          <p:spPr bwMode="auto">
            <a:xfrm flipH="1">
              <a:off x="4376" y="1507"/>
              <a:ext cx="1038" cy="2445"/>
            </a:xfrm>
            <a:custGeom>
              <a:avLst/>
              <a:gdLst>
                <a:gd name="T0" fmla="*/ 996 w 1126"/>
                <a:gd name="T1" fmla="*/ 326 h 2654"/>
                <a:gd name="T2" fmla="*/ 1007 w 1126"/>
                <a:gd name="T3" fmla="*/ 2370 h 2654"/>
                <a:gd name="T4" fmla="*/ 284 w 1126"/>
                <a:gd name="T5" fmla="*/ 2031 h 2654"/>
                <a:gd name="T6" fmla="*/ 24 w 1126"/>
                <a:gd name="T7" fmla="*/ 1218 h 2654"/>
                <a:gd name="T8" fmla="*/ 431 w 1126"/>
                <a:gd name="T9" fmla="*/ 394 h 2654"/>
                <a:gd name="T10" fmla="*/ 996 w 1126"/>
                <a:gd name="T11" fmla="*/ 326 h 26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6"/>
                <a:gd name="T19" fmla="*/ 0 h 2654"/>
                <a:gd name="T20" fmla="*/ 1126 w 1126"/>
                <a:gd name="T21" fmla="*/ 2654 h 26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6" h="2654">
                  <a:moveTo>
                    <a:pt x="996" y="326"/>
                  </a:moveTo>
                  <a:cubicBezTo>
                    <a:pt x="1092" y="655"/>
                    <a:pt x="1126" y="2086"/>
                    <a:pt x="1007" y="2370"/>
                  </a:cubicBezTo>
                  <a:cubicBezTo>
                    <a:pt x="888" y="2654"/>
                    <a:pt x="448" y="2223"/>
                    <a:pt x="284" y="2031"/>
                  </a:cubicBezTo>
                  <a:cubicBezTo>
                    <a:pt x="120" y="1839"/>
                    <a:pt x="0" y="1491"/>
                    <a:pt x="24" y="1218"/>
                  </a:cubicBezTo>
                  <a:cubicBezTo>
                    <a:pt x="48" y="945"/>
                    <a:pt x="269" y="543"/>
                    <a:pt x="431" y="394"/>
                  </a:cubicBezTo>
                  <a:cubicBezTo>
                    <a:pt x="593" y="245"/>
                    <a:pt x="902" y="0"/>
                    <a:pt x="996" y="326"/>
                  </a:cubicBez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904" name="Line 140"/>
            <p:cNvSpPr>
              <a:spLocks noChangeShapeType="1"/>
            </p:cNvSpPr>
            <p:nvPr/>
          </p:nvSpPr>
          <p:spPr bwMode="auto">
            <a:xfrm rot="-283115">
              <a:off x="4144" y="1796"/>
              <a:ext cx="10" cy="18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Line 141"/>
            <p:cNvSpPr>
              <a:spLocks noChangeShapeType="1"/>
            </p:cNvSpPr>
            <p:nvPr/>
          </p:nvSpPr>
          <p:spPr bwMode="auto">
            <a:xfrm rot="367344">
              <a:off x="4462" y="1840"/>
              <a:ext cx="1" cy="15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" name="Line 142"/>
            <p:cNvSpPr>
              <a:spLocks noChangeShapeType="1"/>
            </p:cNvSpPr>
            <p:nvPr/>
          </p:nvSpPr>
          <p:spPr bwMode="auto">
            <a:xfrm rot="708830">
              <a:off x="4191" y="3363"/>
              <a:ext cx="10" cy="18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Line 143"/>
            <p:cNvSpPr>
              <a:spLocks noChangeShapeType="1"/>
            </p:cNvSpPr>
            <p:nvPr/>
          </p:nvSpPr>
          <p:spPr bwMode="auto">
            <a:xfrm>
              <a:off x="4436" y="3385"/>
              <a:ext cx="0" cy="15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8" name="Freeform 144"/>
            <p:cNvSpPr>
              <a:spLocks/>
            </p:cNvSpPr>
            <p:nvPr/>
          </p:nvSpPr>
          <p:spPr bwMode="auto">
            <a:xfrm>
              <a:off x="4602" y="1974"/>
              <a:ext cx="187" cy="270"/>
            </a:xfrm>
            <a:custGeom>
              <a:avLst/>
              <a:gdLst>
                <a:gd name="T0" fmla="*/ 0 w 203"/>
                <a:gd name="T1" fmla="*/ 0 h 293"/>
                <a:gd name="T2" fmla="*/ 158 w 203"/>
                <a:gd name="T3" fmla="*/ 147 h 293"/>
                <a:gd name="T4" fmla="*/ 203 w 203"/>
                <a:gd name="T5" fmla="*/ 293 h 293"/>
                <a:gd name="T6" fmla="*/ 0 60000 65536"/>
                <a:gd name="T7" fmla="*/ 0 60000 65536"/>
                <a:gd name="T8" fmla="*/ 0 60000 65536"/>
                <a:gd name="T9" fmla="*/ 0 w 203"/>
                <a:gd name="T10" fmla="*/ 0 h 293"/>
                <a:gd name="T11" fmla="*/ 203 w 203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293">
                  <a:moveTo>
                    <a:pt x="0" y="0"/>
                  </a:moveTo>
                  <a:cubicBezTo>
                    <a:pt x="62" y="49"/>
                    <a:pt x="124" y="98"/>
                    <a:pt x="158" y="147"/>
                  </a:cubicBezTo>
                  <a:cubicBezTo>
                    <a:pt x="192" y="196"/>
                    <a:pt x="197" y="244"/>
                    <a:pt x="203" y="293"/>
                  </a:cubicBezTo>
                </a:path>
              </a:pathLst>
            </a:custGeom>
            <a:noFill/>
            <a:ln w="38100">
              <a:solidFill>
                <a:srgbClr val="99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909" name="Text Box 145"/>
            <p:cNvSpPr txBox="1">
              <a:spLocks noChangeArrowheads="1"/>
            </p:cNvSpPr>
            <p:nvPr/>
          </p:nvSpPr>
          <p:spPr bwMode="auto">
            <a:xfrm>
              <a:off x="4215" y="123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rgbClr val="9900FF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36910" name="Text Box 146"/>
            <p:cNvSpPr txBox="1">
              <a:spLocks noChangeArrowheads="1"/>
            </p:cNvSpPr>
            <p:nvPr/>
          </p:nvSpPr>
          <p:spPr bwMode="auto">
            <a:xfrm>
              <a:off x="4179" y="38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rgbClr val="9900FF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36911" name="Text Box 147"/>
            <p:cNvSpPr txBox="1">
              <a:spLocks noChangeArrowheads="1"/>
            </p:cNvSpPr>
            <p:nvPr/>
          </p:nvSpPr>
          <p:spPr bwMode="auto">
            <a:xfrm>
              <a:off x="5319" y="318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rgbClr val="9900FF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36912" name="Text Box 148"/>
            <p:cNvSpPr txBox="1">
              <a:spLocks noChangeArrowheads="1"/>
            </p:cNvSpPr>
            <p:nvPr/>
          </p:nvSpPr>
          <p:spPr bwMode="auto">
            <a:xfrm>
              <a:off x="3027" y="189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rgbClr val="9900FF"/>
                  </a:solidFill>
                  <a:ea typeface="楷体_GB2312" pitchFamily="49" charset="-122"/>
                </a:rPr>
                <a:t>Y</a:t>
              </a:r>
            </a:p>
          </p:txBody>
        </p:sp>
        <p:sp>
          <p:nvSpPr>
            <p:cNvPr id="36913" name="Text Box 149"/>
            <p:cNvSpPr txBox="1">
              <a:spLocks noChangeArrowheads="1"/>
            </p:cNvSpPr>
            <p:nvPr/>
          </p:nvSpPr>
          <p:spPr bwMode="auto">
            <a:xfrm>
              <a:off x="3012" y="3195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rgbClr val="9900FF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36914" name="Text Box 150"/>
            <p:cNvSpPr txBox="1">
              <a:spLocks noChangeArrowheads="1"/>
            </p:cNvSpPr>
            <p:nvPr/>
          </p:nvSpPr>
          <p:spPr bwMode="auto">
            <a:xfrm>
              <a:off x="5378" y="1909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rgbClr val="9900FF"/>
                  </a:solidFill>
                  <a:ea typeface="楷体_GB2312" pitchFamily="49" charset="-122"/>
                </a:rPr>
                <a:t>Z</a:t>
              </a:r>
            </a:p>
          </p:txBody>
        </p:sp>
        <p:sp>
          <p:nvSpPr>
            <p:cNvPr id="36915" name="Freeform 233"/>
            <p:cNvSpPr>
              <a:spLocks/>
            </p:cNvSpPr>
            <p:nvPr/>
          </p:nvSpPr>
          <p:spPr bwMode="auto">
            <a:xfrm>
              <a:off x="3084" y="3722"/>
              <a:ext cx="2511" cy="437"/>
            </a:xfrm>
            <a:custGeom>
              <a:avLst/>
              <a:gdLst>
                <a:gd name="T0" fmla="*/ 624 w 2388"/>
                <a:gd name="T1" fmla="*/ 22 h 576"/>
                <a:gd name="T2" fmla="*/ 0 w 2388"/>
                <a:gd name="T3" fmla="*/ 305 h 576"/>
                <a:gd name="T4" fmla="*/ 0 w 2388"/>
                <a:gd name="T5" fmla="*/ 576 h 576"/>
                <a:gd name="T6" fmla="*/ 2388 w 2388"/>
                <a:gd name="T7" fmla="*/ 576 h 576"/>
                <a:gd name="T8" fmla="*/ 2388 w 2388"/>
                <a:gd name="T9" fmla="*/ 250 h 576"/>
                <a:gd name="T10" fmla="*/ 1752 w 2388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88"/>
                <a:gd name="T19" fmla="*/ 0 h 576"/>
                <a:gd name="T20" fmla="*/ 2388 w 2388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88" h="576">
                  <a:moveTo>
                    <a:pt x="624" y="22"/>
                  </a:moveTo>
                  <a:lnTo>
                    <a:pt x="0" y="305"/>
                  </a:lnTo>
                  <a:lnTo>
                    <a:pt x="0" y="576"/>
                  </a:lnTo>
                  <a:lnTo>
                    <a:pt x="2388" y="576"/>
                  </a:lnTo>
                  <a:lnTo>
                    <a:pt x="2388" y="250"/>
                  </a:lnTo>
                  <a:lnTo>
                    <a:pt x="1752" y="0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328" grpId="0" autoUpdateAnimBg="0"/>
      <p:bldP spid="10329" grpId="0" autoUpdateAnimBg="0"/>
      <p:bldP spid="10333" grpId="0" autoUpdateAnimBg="0"/>
      <p:bldP spid="10334" grpId="0" autoUpdateAnimBg="0"/>
      <p:bldP spid="1033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00100" y="3105150"/>
            <a:ext cx="334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latin typeface="Symbol" pitchFamily="18" charset="2"/>
              </a:rPr>
              <a:t>j  </a:t>
            </a:r>
            <a:r>
              <a:rPr lang="en-US" altLang="zh-CN"/>
              <a:t>=0</a:t>
            </a:r>
            <a:r>
              <a:rPr lang="zh-CN" altLang="en-US">
                <a:ea typeface="楷体_GB2312" pitchFamily="49" charset="-122"/>
              </a:rPr>
              <a:t>， </a:t>
            </a:r>
            <a:r>
              <a:rPr lang="zh-CN" altLang="zh-CN">
                <a:ea typeface="楷体_GB2312" pitchFamily="49" charset="-122"/>
              </a:rPr>
              <a:t>同相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19138" y="5143500"/>
            <a:ext cx="411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latin typeface="Symbol" pitchFamily="18" charset="2"/>
              </a:rPr>
              <a:t>j  </a:t>
            </a:r>
            <a:r>
              <a:rPr lang="en-US" altLang="zh-CN"/>
              <a:t>=</a:t>
            </a:r>
            <a:r>
              <a:rPr lang="en-US" altLang="zh-CN">
                <a:sym typeface="Symbol" pitchFamily="18" charset="2"/>
              </a:rPr>
              <a:t>  (</a:t>
            </a:r>
            <a:r>
              <a:rPr lang="en-US" altLang="zh-CN"/>
              <a:t>180</a:t>
            </a:r>
            <a:r>
              <a:rPr lang="en-US" altLang="zh-CN" baseline="50000"/>
              <a:t>o </a:t>
            </a:r>
            <a:r>
              <a:rPr lang="en-US" altLang="zh-CN"/>
              <a:t>)</a:t>
            </a:r>
            <a:r>
              <a:rPr lang="en-US" altLang="zh-CN" baseline="50000"/>
              <a:t> 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zh-CN" altLang="zh-CN">
                <a:ea typeface="楷体_GB2312" pitchFamily="49" charset="-122"/>
              </a:rPr>
              <a:t>反相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31800" y="6103938"/>
            <a:ext cx="4494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规定：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Symbol" pitchFamily="18" charset="2"/>
              </a:rPr>
              <a:t>y </a:t>
            </a:r>
            <a:r>
              <a:rPr lang="en-US" altLang="zh-CN">
                <a:solidFill>
                  <a:srgbClr val="0000FF"/>
                </a:solidFill>
              </a:rPr>
              <a:t>|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  (180°)</a:t>
            </a:r>
            <a:r>
              <a:rPr lang="zh-CN" altLang="en-US">
                <a:solidFill>
                  <a:srgbClr val="0000FF"/>
                </a:solidFill>
                <a:sym typeface="Symbol" pitchFamily="18" charset="2"/>
              </a:rPr>
              <a:t>。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65150" y="2395538"/>
            <a:ext cx="357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特殊相位关系：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336550" y="1160463"/>
            <a:ext cx="8520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        同频率正弦量的相位差在任何瞬间都是一个常数，即等于它们的初相之差，而与时间无关。</a:t>
            </a:r>
          </a:p>
        </p:txBody>
      </p: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3887788" y="2179638"/>
            <a:ext cx="4249737" cy="1933575"/>
            <a:chOff x="1042" y="2670"/>
            <a:chExt cx="2677" cy="1218"/>
          </a:xfrm>
        </p:grpSpPr>
        <p:sp>
          <p:nvSpPr>
            <p:cNvPr id="39966" name="Line 24"/>
            <p:cNvSpPr>
              <a:spLocks noChangeShapeType="1"/>
            </p:cNvSpPr>
            <p:nvPr/>
          </p:nvSpPr>
          <p:spPr bwMode="auto">
            <a:xfrm flipV="1">
              <a:off x="1587" y="2754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Line 25"/>
            <p:cNvSpPr>
              <a:spLocks noChangeShapeType="1"/>
            </p:cNvSpPr>
            <p:nvPr/>
          </p:nvSpPr>
          <p:spPr bwMode="auto">
            <a:xfrm flipV="1">
              <a:off x="1154" y="3357"/>
              <a:ext cx="2553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Text Box 30"/>
            <p:cNvSpPr txBox="1">
              <a:spLocks noChangeArrowheads="1"/>
            </p:cNvSpPr>
            <p:nvPr/>
          </p:nvSpPr>
          <p:spPr bwMode="auto">
            <a:xfrm>
              <a:off x="3370" y="3353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i="1">
                  <a:sym typeface="Symbol" pitchFamily="18" charset="2"/>
                </a:rPr>
                <a:t> </a:t>
              </a:r>
              <a:r>
                <a:rPr lang="en-US" altLang="zh-CN" i="1"/>
                <a:t>t</a:t>
              </a:r>
            </a:p>
          </p:txBody>
        </p:sp>
        <p:sp>
          <p:nvSpPr>
            <p:cNvPr id="39969" name="Text Box 139"/>
            <p:cNvSpPr txBox="1">
              <a:spLocks noChangeArrowheads="1"/>
            </p:cNvSpPr>
            <p:nvPr/>
          </p:nvSpPr>
          <p:spPr bwMode="auto">
            <a:xfrm>
              <a:off x="1193" y="2670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</a:t>
              </a:r>
              <a:r>
                <a:rPr lang="en-US" altLang="zh-CN"/>
                <a:t>, </a:t>
              </a:r>
              <a:r>
                <a:rPr lang="en-US" altLang="zh-CN" i="1"/>
                <a:t>i</a:t>
              </a:r>
              <a:endParaRPr lang="en-US" altLang="zh-CN"/>
            </a:p>
          </p:txBody>
        </p:sp>
        <p:sp>
          <p:nvSpPr>
            <p:cNvPr id="39970" name="Text Box 140"/>
            <p:cNvSpPr txBox="1">
              <a:spLocks noChangeArrowheads="1"/>
            </p:cNvSpPr>
            <p:nvPr/>
          </p:nvSpPr>
          <p:spPr bwMode="auto">
            <a:xfrm>
              <a:off x="3065" y="289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39971" name="Text Box 141"/>
            <p:cNvSpPr txBox="1">
              <a:spLocks noChangeArrowheads="1"/>
            </p:cNvSpPr>
            <p:nvPr/>
          </p:nvSpPr>
          <p:spPr bwMode="auto">
            <a:xfrm>
              <a:off x="3026" y="309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FF"/>
                  </a:solidFill>
                </a:rPr>
                <a:t> </a:t>
              </a:r>
              <a:r>
                <a:rPr lang="en-US" altLang="zh-CN" i="1">
                  <a:solidFill>
                    <a:srgbClr val="3333FF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39972" name="Text Box 155"/>
            <p:cNvSpPr txBox="1">
              <a:spLocks noChangeArrowheads="1"/>
            </p:cNvSpPr>
            <p:nvPr/>
          </p:nvSpPr>
          <p:spPr bwMode="auto">
            <a:xfrm>
              <a:off x="1351" y="333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39973" name="Freeform 25"/>
            <p:cNvSpPr>
              <a:spLocks/>
            </p:cNvSpPr>
            <p:nvPr/>
          </p:nvSpPr>
          <p:spPr bwMode="auto">
            <a:xfrm>
              <a:off x="1042" y="3136"/>
              <a:ext cx="1974" cy="453"/>
            </a:xfrm>
            <a:custGeom>
              <a:avLst/>
              <a:gdLst>
                <a:gd name="T0" fmla="*/ 0 w 2307"/>
                <a:gd name="T1" fmla="*/ 430 h 432"/>
                <a:gd name="T2" fmla="*/ 160 w 2307"/>
                <a:gd name="T3" fmla="*/ 385 h 432"/>
                <a:gd name="T4" fmla="*/ 363 w 2307"/>
                <a:gd name="T5" fmla="*/ 215 h 432"/>
                <a:gd name="T6" fmla="*/ 561 w 2307"/>
                <a:gd name="T7" fmla="*/ 53 h 432"/>
                <a:gd name="T8" fmla="*/ 741 w 2307"/>
                <a:gd name="T9" fmla="*/ 2 h 432"/>
                <a:gd name="T10" fmla="*/ 916 w 2307"/>
                <a:gd name="T11" fmla="*/ 67 h 432"/>
                <a:gd name="T12" fmla="*/ 1094 w 2307"/>
                <a:gd name="T13" fmla="*/ 217 h 432"/>
                <a:gd name="T14" fmla="*/ 1311 w 2307"/>
                <a:gd name="T15" fmla="*/ 385 h 432"/>
                <a:gd name="T16" fmla="*/ 1446 w 2307"/>
                <a:gd name="T17" fmla="*/ 430 h 432"/>
                <a:gd name="T18" fmla="*/ 1588 w 2307"/>
                <a:gd name="T19" fmla="*/ 397 h 432"/>
                <a:gd name="T20" fmla="*/ 1731 w 2307"/>
                <a:gd name="T21" fmla="*/ 286 h 432"/>
                <a:gd name="T22" fmla="*/ 1830 w 2307"/>
                <a:gd name="T23" fmla="*/ 205 h 432"/>
                <a:gd name="T24" fmla="*/ 1968 w 2307"/>
                <a:gd name="T25" fmla="*/ 82 h 432"/>
                <a:gd name="T26" fmla="*/ 2139 w 2307"/>
                <a:gd name="T27" fmla="*/ 13 h 432"/>
                <a:gd name="T28" fmla="*/ 2256 w 2307"/>
                <a:gd name="T29" fmla="*/ 28 h 432"/>
                <a:gd name="T30" fmla="*/ 2307 w 2307"/>
                <a:gd name="T31" fmla="*/ 52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07"/>
                <a:gd name="T49" fmla="*/ 0 h 432"/>
                <a:gd name="T50" fmla="*/ 2307 w 230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9974" name="Freeform 24"/>
            <p:cNvSpPr>
              <a:spLocks/>
            </p:cNvSpPr>
            <p:nvPr/>
          </p:nvSpPr>
          <p:spPr bwMode="auto">
            <a:xfrm>
              <a:off x="1202" y="3022"/>
              <a:ext cx="1814" cy="680"/>
            </a:xfrm>
            <a:custGeom>
              <a:avLst/>
              <a:gdLst>
                <a:gd name="T0" fmla="*/ 0 w 2118"/>
                <a:gd name="T1" fmla="*/ 734 h 868"/>
                <a:gd name="T2" fmla="*/ 260 w 2118"/>
                <a:gd name="T3" fmla="*/ 286 h 868"/>
                <a:gd name="T4" fmla="*/ 335 w 2118"/>
                <a:gd name="T5" fmla="*/ 162 h 868"/>
                <a:gd name="T6" fmla="*/ 430 w 2118"/>
                <a:gd name="T7" fmla="*/ 53 h 868"/>
                <a:gd name="T8" fmla="*/ 538 w 2118"/>
                <a:gd name="T9" fmla="*/ 2 h 868"/>
                <a:gd name="T10" fmla="*/ 672 w 2118"/>
                <a:gd name="T11" fmla="*/ 64 h 868"/>
                <a:gd name="T12" fmla="*/ 806 w 2118"/>
                <a:gd name="T13" fmla="*/ 246 h 868"/>
                <a:gd name="T14" fmla="*/ 906 w 2118"/>
                <a:gd name="T15" fmla="*/ 430 h 868"/>
                <a:gd name="T16" fmla="*/ 1019 w 2118"/>
                <a:gd name="T17" fmla="*/ 628 h 868"/>
                <a:gd name="T18" fmla="*/ 1130 w 2118"/>
                <a:gd name="T19" fmla="*/ 788 h 868"/>
                <a:gd name="T20" fmla="*/ 1284 w 2118"/>
                <a:gd name="T21" fmla="*/ 862 h 868"/>
                <a:gd name="T22" fmla="*/ 1449 w 2118"/>
                <a:gd name="T23" fmla="*/ 747 h 868"/>
                <a:gd name="T24" fmla="*/ 1637 w 2118"/>
                <a:gd name="T25" fmla="*/ 442 h 868"/>
                <a:gd name="T26" fmla="*/ 1724 w 2118"/>
                <a:gd name="T27" fmla="*/ 277 h 868"/>
                <a:gd name="T28" fmla="*/ 1876 w 2118"/>
                <a:gd name="T29" fmla="*/ 67 h 868"/>
                <a:gd name="T30" fmla="*/ 2002 w 2118"/>
                <a:gd name="T31" fmla="*/ 5 h 868"/>
                <a:gd name="T32" fmla="*/ 2118 w 2118"/>
                <a:gd name="T33" fmla="*/ 53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8"/>
                <a:gd name="T52" fmla="*/ 0 h 868"/>
                <a:gd name="T53" fmla="*/ 2118 w 2118"/>
                <a:gd name="T54" fmla="*/ 868 h 8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39975" name="Group 39"/>
          <p:cNvGrpSpPr>
            <a:grpSpLocks/>
          </p:cNvGrpSpPr>
          <p:nvPr/>
        </p:nvGrpSpPr>
        <p:grpSpPr bwMode="auto">
          <a:xfrm>
            <a:off x="3951288" y="4049713"/>
            <a:ext cx="4113212" cy="2209800"/>
            <a:chOff x="2472" y="51"/>
            <a:chExt cx="2591" cy="1392"/>
          </a:xfrm>
        </p:grpSpPr>
        <p:sp>
          <p:nvSpPr>
            <p:cNvPr id="39976" name="Line 43"/>
            <p:cNvSpPr>
              <a:spLocks noChangeShapeType="1"/>
            </p:cNvSpPr>
            <p:nvPr/>
          </p:nvSpPr>
          <p:spPr bwMode="auto">
            <a:xfrm flipV="1">
              <a:off x="2982" y="99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7" name="Line 44"/>
            <p:cNvSpPr>
              <a:spLocks noChangeShapeType="1"/>
            </p:cNvSpPr>
            <p:nvPr/>
          </p:nvSpPr>
          <p:spPr bwMode="auto">
            <a:xfrm flipV="1">
              <a:off x="2543" y="881"/>
              <a:ext cx="242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8" name="Text Box 45"/>
            <p:cNvSpPr txBox="1">
              <a:spLocks noChangeArrowheads="1"/>
            </p:cNvSpPr>
            <p:nvPr/>
          </p:nvSpPr>
          <p:spPr bwMode="auto">
            <a:xfrm>
              <a:off x="4714" y="878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i="1">
                  <a:sym typeface="Symbol" pitchFamily="18" charset="2"/>
                </a:rPr>
                <a:t> </a:t>
              </a:r>
              <a:r>
                <a:rPr lang="en-US" altLang="zh-CN" i="1"/>
                <a:t>t</a:t>
              </a:r>
            </a:p>
          </p:txBody>
        </p:sp>
        <p:sp>
          <p:nvSpPr>
            <p:cNvPr id="39979" name="Freeform 46"/>
            <p:cNvSpPr>
              <a:spLocks/>
            </p:cNvSpPr>
            <p:nvPr/>
          </p:nvSpPr>
          <p:spPr bwMode="auto">
            <a:xfrm>
              <a:off x="2608" y="550"/>
              <a:ext cx="1814" cy="680"/>
            </a:xfrm>
            <a:custGeom>
              <a:avLst/>
              <a:gdLst>
                <a:gd name="T0" fmla="*/ 0 w 2118"/>
                <a:gd name="T1" fmla="*/ 734 h 868"/>
                <a:gd name="T2" fmla="*/ 260 w 2118"/>
                <a:gd name="T3" fmla="*/ 286 h 868"/>
                <a:gd name="T4" fmla="*/ 335 w 2118"/>
                <a:gd name="T5" fmla="*/ 162 h 868"/>
                <a:gd name="T6" fmla="*/ 430 w 2118"/>
                <a:gd name="T7" fmla="*/ 53 h 868"/>
                <a:gd name="T8" fmla="*/ 538 w 2118"/>
                <a:gd name="T9" fmla="*/ 2 h 868"/>
                <a:gd name="T10" fmla="*/ 672 w 2118"/>
                <a:gd name="T11" fmla="*/ 64 h 868"/>
                <a:gd name="T12" fmla="*/ 806 w 2118"/>
                <a:gd name="T13" fmla="*/ 246 h 868"/>
                <a:gd name="T14" fmla="*/ 906 w 2118"/>
                <a:gd name="T15" fmla="*/ 430 h 868"/>
                <a:gd name="T16" fmla="*/ 1019 w 2118"/>
                <a:gd name="T17" fmla="*/ 628 h 868"/>
                <a:gd name="T18" fmla="*/ 1130 w 2118"/>
                <a:gd name="T19" fmla="*/ 788 h 868"/>
                <a:gd name="T20" fmla="*/ 1284 w 2118"/>
                <a:gd name="T21" fmla="*/ 862 h 868"/>
                <a:gd name="T22" fmla="*/ 1449 w 2118"/>
                <a:gd name="T23" fmla="*/ 747 h 868"/>
                <a:gd name="T24" fmla="*/ 1637 w 2118"/>
                <a:gd name="T25" fmla="*/ 442 h 868"/>
                <a:gd name="T26" fmla="*/ 1724 w 2118"/>
                <a:gd name="T27" fmla="*/ 277 h 868"/>
                <a:gd name="T28" fmla="*/ 1876 w 2118"/>
                <a:gd name="T29" fmla="*/ 67 h 868"/>
                <a:gd name="T30" fmla="*/ 2002 w 2118"/>
                <a:gd name="T31" fmla="*/ 5 h 868"/>
                <a:gd name="T32" fmla="*/ 2118 w 2118"/>
                <a:gd name="T33" fmla="*/ 53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8"/>
                <a:gd name="T52" fmla="*/ 0 h 868"/>
                <a:gd name="T53" fmla="*/ 2118 w 2118"/>
                <a:gd name="T54" fmla="*/ 868 h 8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9980" name="Freeform 47"/>
            <p:cNvSpPr>
              <a:spLocks/>
            </p:cNvSpPr>
            <p:nvPr/>
          </p:nvSpPr>
          <p:spPr bwMode="auto">
            <a:xfrm flipV="1">
              <a:off x="2472" y="663"/>
              <a:ext cx="1950" cy="453"/>
            </a:xfrm>
            <a:custGeom>
              <a:avLst/>
              <a:gdLst>
                <a:gd name="T0" fmla="*/ 0 w 2307"/>
                <a:gd name="T1" fmla="*/ 430 h 432"/>
                <a:gd name="T2" fmla="*/ 160 w 2307"/>
                <a:gd name="T3" fmla="*/ 385 h 432"/>
                <a:gd name="T4" fmla="*/ 363 w 2307"/>
                <a:gd name="T5" fmla="*/ 215 h 432"/>
                <a:gd name="T6" fmla="*/ 561 w 2307"/>
                <a:gd name="T7" fmla="*/ 53 h 432"/>
                <a:gd name="T8" fmla="*/ 741 w 2307"/>
                <a:gd name="T9" fmla="*/ 2 h 432"/>
                <a:gd name="T10" fmla="*/ 916 w 2307"/>
                <a:gd name="T11" fmla="*/ 67 h 432"/>
                <a:gd name="T12" fmla="*/ 1094 w 2307"/>
                <a:gd name="T13" fmla="*/ 217 h 432"/>
                <a:gd name="T14" fmla="*/ 1311 w 2307"/>
                <a:gd name="T15" fmla="*/ 385 h 432"/>
                <a:gd name="T16" fmla="*/ 1446 w 2307"/>
                <a:gd name="T17" fmla="*/ 430 h 432"/>
                <a:gd name="T18" fmla="*/ 1588 w 2307"/>
                <a:gd name="T19" fmla="*/ 397 h 432"/>
                <a:gd name="T20" fmla="*/ 1731 w 2307"/>
                <a:gd name="T21" fmla="*/ 286 h 432"/>
                <a:gd name="T22" fmla="*/ 1830 w 2307"/>
                <a:gd name="T23" fmla="*/ 205 h 432"/>
                <a:gd name="T24" fmla="*/ 1968 w 2307"/>
                <a:gd name="T25" fmla="*/ 82 h 432"/>
                <a:gd name="T26" fmla="*/ 2139 w 2307"/>
                <a:gd name="T27" fmla="*/ 13 h 432"/>
                <a:gd name="T28" fmla="*/ 2256 w 2307"/>
                <a:gd name="T29" fmla="*/ 28 h 432"/>
                <a:gd name="T30" fmla="*/ 2307 w 2307"/>
                <a:gd name="T31" fmla="*/ 52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07"/>
                <a:gd name="T49" fmla="*/ 0 h 432"/>
                <a:gd name="T50" fmla="*/ 2307 w 230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9981" name="Text Box 48"/>
            <p:cNvSpPr txBox="1">
              <a:spLocks noChangeArrowheads="1"/>
            </p:cNvSpPr>
            <p:nvPr/>
          </p:nvSpPr>
          <p:spPr bwMode="auto">
            <a:xfrm>
              <a:off x="2626" y="51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</a:t>
              </a:r>
              <a:r>
                <a:rPr lang="en-US" altLang="zh-CN"/>
                <a:t>, </a:t>
              </a:r>
              <a:r>
                <a:rPr lang="en-US" altLang="zh-CN" i="1"/>
                <a:t>i</a:t>
              </a:r>
              <a:endParaRPr lang="en-US" altLang="zh-CN"/>
            </a:p>
          </p:txBody>
        </p:sp>
        <p:sp>
          <p:nvSpPr>
            <p:cNvPr id="39982" name="Text Box 49"/>
            <p:cNvSpPr txBox="1">
              <a:spLocks noChangeArrowheads="1"/>
            </p:cNvSpPr>
            <p:nvPr/>
          </p:nvSpPr>
          <p:spPr bwMode="auto">
            <a:xfrm>
              <a:off x="4471" y="42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39983" name="Text Box 50"/>
            <p:cNvSpPr txBox="1">
              <a:spLocks noChangeArrowheads="1"/>
            </p:cNvSpPr>
            <p:nvPr/>
          </p:nvSpPr>
          <p:spPr bwMode="auto">
            <a:xfrm>
              <a:off x="4387" y="915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FF"/>
                  </a:solidFill>
                </a:rPr>
                <a:t> </a:t>
              </a:r>
              <a:r>
                <a:rPr lang="en-US" altLang="zh-CN" i="1">
                  <a:solidFill>
                    <a:srgbClr val="3333FF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39984" name="Text Box 51"/>
            <p:cNvSpPr txBox="1">
              <a:spLocks noChangeArrowheads="1"/>
            </p:cNvSpPr>
            <p:nvPr/>
          </p:nvSpPr>
          <p:spPr bwMode="auto">
            <a:xfrm>
              <a:off x="2694" y="96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一、正弦量的概念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39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4" grpId="0"/>
      <p:bldP spid="12307" grpId="0" autoUpdateAnimBg="0"/>
      <p:bldP spid="3996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552450" y="1736725"/>
            <a:ext cx="387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1. </a:t>
            </a:r>
            <a:r>
              <a:rPr lang="zh-CN" altLang="en-US">
                <a:ea typeface="楷体_GB2312" pitchFamily="49" charset="-122"/>
              </a:rPr>
              <a:t>复数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表示形式：</a:t>
            </a:r>
          </a:p>
        </p:txBody>
      </p:sp>
      <p:graphicFrame>
        <p:nvGraphicFramePr>
          <p:cNvPr id="294912" name="Object 1024"/>
          <p:cNvGraphicFramePr>
            <a:graphicFrameLocks noChangeAspect="1"/>
          </p:cNvGraphicFramePr>
          <p:nvPr/>
        </p:nvGraphicFramePr>
        <p:xfrm>
          <a:off x="4972050" y="1714500"/>
          <a:ext cx="2819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公式" r:id="rId3" imgW="1485720" imgH="241200" progId="Equation.3">
                  <p:embed/>
                </p:oleObj>
              </mc:Choice>
              <mc:Fallback>
                <p:oleObj name="公式" r:id="rId3" imgW="1485720" imgH="24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1714500"/>
                        <a:ext cx="28194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8" name="Text Box 58"/>
          <p:cNvSpPr txBox="1">
            <a:spLocks noChangeArrowheads="1"/>
          </p:cNvSpPr>
          <p:nvPr/>
        </p:nvSpPr>
        <p:spPr bwMode="auto">
          <a:xfrm>
            <a:off x="3622675" y="1711325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+j</a:t>
            </a:r>
            <a:r>
              <a:rPr lang="en-US" altLang="zh-CN" i="1">
                <a:ea typeface="楷体_GB2312" pitchFamily="49" charset="-122"/>
              </a:rPr>
              <a:t>b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5029200" y="2506663"/>
            <a:ext cx="2738438" cy="1939925"/>
            <a:chOff x="3168" y="1248"/>
            <a:chExt cx="1725" cy="1222"/>
          </a:xfrm>
        </p:grpSpPr>
        <p:sp>
          <p:nvSpPr>
            <p:cNvPr id="5135" name="Line 42"/>
            <p:cNvSpPr>
              <a:spLocks noChangeShapeType="1"/>
            </p:cNvSpPr>
            <p:nvPr/>
          </p:nvSpPr>
          <p:spPr bwMode="auto">
            <a:xfrm>
              <a:off x="3312" y="220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Line 43"/>
            <p:cNvSpPr>
              <a:spLocks noChangeShapeType="1"/>
            </p:cNvSpPr>
            <p:nvPr/>
          </p:nvSpPr>
          <p:spPr bwMode="auto">
            <a:xfrm flipV="1">
              <a:off x="3504" y="1344"/>
              <a:ext cx="2" cy="1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Line 44"/>
            <p:cNvSpPr>
              <a:spLocks noChangeShapeType="1"/>
            </p:cNvSpPr>
            <p:nvPr/>
          </p:nvSpPr>
          <p:spPr bwMode="auto">
            <a:xfrm flipH="1" flipV="1">
              <a:off x="3504" y="1632"/>
              <a:ext cx="0" cy="5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Line 45"/>
            <p:cNvSpPr>
              <a:spLocks noChangeShapeType="1"/>
            </p:cNvSpPr>
            <p:nvPr/>
          </p:nvSpPr>
          <p:spPr bwMode="auto">
            <a:xfrm>
              <a:off x="3504" y="2208"/>
              <a:ext cx="768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46"/>
            <p:cNvSpPr>
              <a:spLocks noChangeShapeType="1"/>
            </p:cNvSpPr>
            <p:nvPr/>
          </p:nvSpPr>
          <p:spPr bwMode="auto">
            <a:xfrm>
              <a:off x="3504" y="1632"/>
              <a:ext cx="76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Line 47"/>
            <p:cNvSpPr>
              <a:spLocks noChangeShapeType="1"/>
            </p:cNvSpPr>
            <p:nvPr/>
          </p:nvSpPr>
          <p:spPr bwMode="auto">
            <a:xfrm flipV="1">
              <a:off x="4272" y="1632"/>
              <a:ext cx="0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48"/>
            <p:cNvSpPr>
              <a:spLocks noChangeShapeType="1"/>
            </p:cNvSpPr>
            <p:nvPr/>
          </p:nvSpPr>
          <p:spPr bwMode="auto">
            <a:xfrm flipV="1">
              <a:off x="3502" y="1632"/>
              <a:ext cx="770" cy="5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Text Box 49"/>
            <p:cNvSpPr txBox="1">
              <a:spLocks noChangeArrowheads="1"/>
            </p:cNvSpPr>
            <p:nvPr/>
          </p:nvSpPr>
          <p:spPr bwMode="auto">
            <a:xfrm>
              <a:off x="4272" y="139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A</a:t>
              </a:r>
              <a:endParaRPr lang="en-US" altLang="zh-CN"/>
            </a:p>
          </p:txBody>
        </p:sp>
        <p:sp>
          <p:nvSpPr>
            <p:cNvPr id="5143" name="Text Box 50"/>
            <p:cNvSpPr txBox="1">
              <a:spLocks noChangeArrowheads="1"/>
            </p:cNvSpPr>
            <p:nvPr/>
          </p:nvSpPr>
          <p:spPr bwMode="auto">
            <a:xfrm>
              <a:off x="3292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b</a:t>
              </a:r>
              <a:endParaRPr lang="en-US" altLang="zh-CN"/>
            </a:p>
          </p:txBody>
        </p:sp>
        <p:sp>
          <p:nvSpPr>
            <p:cNvPr id="5144" name="Text Box 51"/>
            <p:cNvSpPr txBox="1">
              <a:spLocks noChangeArrowheads="1"/>
            </p:cNvSpPr>
            <p:nvPr/>
          </p:nvSpPr>
          <p:spPr bwMode="auto">
            <a:xfrm>
              <a:off x="4553" y="218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/>
                <a:t>Re</a:t>
              </a:r>
            </a:p>
          </p:txBody>
        </p:sp>
        <p:sp>
          <p:nvSpPr>
            <p:cNvPr id="5145" name="Text Box 52"/>
            <p:cNvSpPr txBox="1">
              <a:spLocks noChangeArrowheads="1"/>
            </p:cNvSpPr>
            <p:nvPr/>
          </p:nvSpPr>
          <p:spPr bwMode="auto">
            <a:xfrm>
              <a:off x="3168" y="124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/>
                <a:t>Im</a:t>
              </a:r>
            </a:p>
          </p:txBody>
        </p:sp>
        <p:sp>
          <p:nvSpPr>
            <p:cNvPr id="5146" name="Text Box 53"/>
            <p:cNvSpPr txBox="1">
              <a:spLocks noChangeArrowheads="1"/>
            </p:cNvSpPr>
            <p:nvPr/>
          </p:nvSpPr>
          <p:spPr bwMode="auto">
            <a:xfrm>
              <a:off x="4128" y="21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a</a:t>
              </a:r>
              <a:endParaRPr lang="en-US" altLang="zh-CN"/>
            </a:p>
          </p:txBody>
        </p:sp>
        <p:sp>
          <p:nvSpPr>
            <p:cNvPr id="5147" name="Text Box 54"/>
            <p:cNvSpPr txBox="1">
              <a:spLocks noChangeArrowheads="1"/>
            </p:cNvSpPr>
            <p:nvPr/>
          </p:nvSpPr>
          <p:spPr bwMode="auto">
            <a:xfrm>
              <a:off x="3264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5148" name="Arc 59"/>
            <p:cNvSpPr>
              <a:spLocks/>
            </p:cNvSpPr>
            <p:nvPr/>
          </p:nvSpPr>
          <p:spPr bwMode="auto">
            <a:xfrm>
              <a:off x="3664" y="1983"/>
              <a:ext cx="122" cy="294"/>
            </a:xfrm>
            <a:custGeom>
              <a:avLst/>
              <a:gdLst>
                <a:gd name="T0" fmla="*/ 0 w 21600"/>
                <a:gd name="T1" fmla="*/ 0 h 21600"/>
                <a:gd name="T2" fmla="*/ 47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149" name="Rectangle 60"/>
            <p:cNvSpPr>
              <a:spLocks noChangeArrowheads="1"/>
            </p:cNvSpPr>
            <p:nvPr/>
          </p:nvSpPr>
          <p:spPr bwMode="auto">
            <a:xfrm>
              <a:off x="3719" y="1953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ym typeface="Symbol" pitchFamily="18" charset="2"/>
                </a:rPr>
                <a:t></a:t>
              </a:r>
            </a:p>
          </p:txBody>
        </p:sp>
        <p:sp>
          <p:nvSpPr>
            <p:cNvPr id="5150" name="Text Box 64"/>
            <p:cNvSpPr txBox="1">
              <a:spLocks noChangeArrowheads="1"/>
            </p:cNvSpPr>
            <p:nvPr/>
          </p:nvSpPr>
          <p:spPr bwMode="auto">
            <a:xfrm>
              <a:off x="3654" y="1632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|</a:t>
              </a:r>
              <a:r>
                <a:rPr lang="en-US" altLang="zh-CN" i="1"/>
                <a:t>A|</a:t>
              </a:r>
              <a:endParaRPr lang="en-US" altLang="zh-CN"/>
            </a:p>
          </p:txBody>
        </p:sp>
      </p:grpSp>
      <p:graphicFrame>
        <p:nvGraphicFramePr>
          <p:cNvPr id="294913" name="Object 1025"/>
          <p:cNvGraphicFramePr>
            <a:graphicFrameLocks noChangeAspect="1"/>
          </p:cNvGraphicFramePr>
          <p:nvPr/>
        </p:nvGraphicFramePr>
        <p:xfrm>
          <a:off x="1752600" y="5513388"/>
          <a:ext cx="37417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公式" r:id="rId5" imgW="1777680" imgH="228600" progId="Equation.3">
                  <p:embed/>
                </p:oleObj>
              </mc:Choice>
              <mc:Fallback>
                <p:oleObj name="公式" r:id="rId5" imgW="177768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13388"/>
                        <a:ext cx="3741738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68" name="Text Box 68"/>
          <p:cNvSpPr txBox="1">
            <a:spLocks noChangeArrowheads="1"/>
          </p:cNvSpPr>
          <p:nvPr/>
        </p:nvSpPr>
        <p:spPr bwMode="auto">
          <a:xfrm>
            <a:off x="446088" y="1125538"/>
            <a:ext cx="826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复数及运算</a:t>
            </a:r>
          </a:p>
        </p:txBody>
      </p:sp>
      <p:graphicFrame>
        <p:nvGraphicFramePr>
          <p:cNvPr id="294914" name="Object 1026"/>
          <p:cNvGraphicFramePr>
            <a:graphicFrameLocks noChangeAspect="1"/>
          </p:cNvGraphicFramePr>
          <p:nvPr/>
        </p:nvGraphicFramePr>
        <p:xfrm>
          <a:off x="5484813" y="5570538"/>
          <a:ext cx="11445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公式" r:id="rId7" imgW="545760" imgH="203040" progId="Equation.3">
                  <p:embed/>
                </p:oleObj>
              </mc:Choice>
              <mc:Fallback>
                <p:oleObj name="公式" r:id="rId7" imgW="545760" imgH="2030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5570538"/>
                        <a:ext cx="1144587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5" name="Object 1027"/>
          <p:cNvGraphicFramePr>
            <a:graphicFrameLocks noChangeAspect="1"/>
          </p:cNvGraphicFramePr>
          <p:nvPr/>
        </p:nvGraphicFramePr>
        <p:xfrm>
          <a:off x="1752600" y="4522788"/>
          <a:ext cx="1441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公式" r:id="rId9" imgW="685800" imgH="203040" progId="Equation.3">
                  <p:embed/>
                </p:oleObj>
              </mc:Choice>
              <mc:Fallback>
                <p:oleObj name="公式" r:id="rId9" imgW="685800" imgH="2030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22788"/>
                        <a:ext cx="14414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6" name="Object 1028"/>
          <p:cNvGraphicFramePr>
            <a:graphicFrameLocks noChangeAspect="1"/>
          </p:cNvGraphicFramePr>
          <p:nvPr/>
        </p:nvGraphicFramePr>
        <p:xfrm>
          <a:off x="1752600" y="4979988"/>
          <a:ext cx="154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公式" r:id="rId11" imgW="736560" imgH="203040" progId="Equation.3">
                  <p:embed/>
                </p:oleObj>
              </mc:Choice>
              <mc:Fallback>
                <p:oleObj name="公式" r:id="rId11" imgW="736560" imgH="203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79988"/>
                        <a:ext cx="15494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7" name="Object 1029"/>
          <p:cNvGraphicFramePr>
            <a:graphicFrameLocks noChangeAspect="1"/>
          </p:cNvGraphicFramePr>
          <p:nvPr/>
        </p:nvGraphicFramePr>
        <p:xfrm>
          <a:off x="1676400" y="6046788"/>
          <a:ext cx="26987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公式" r:id="rId13" imgW="1282680" imgH="228600" progId="Equation.3">
                  <p:embed/>
                </p:oleObj>
              </mc:Choice>
              <mc:Fallback>
                <p:oleObj name="公式" r:id="rId13" imgW="1282680" imgH="2286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46788"/>
                        <a:ext cx="269875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73" name="AutoShape 73"/>
          <p:cNvSpPr>
            <a:spLocks/>
          </p:cNvSpPr>
          <p:nvPr/>
        </p:nvSpPr>
        <p:spPr bwMode="auto">
          <a:xfrm>
            <a:off x="1676400" y="4637088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5164" name="Group 44"/>
          <p:cNvGrpSpPr>
            <a:grpSpLocks/>
          </p:cNvGrpSpPr>
          <p:nvPr/>
        </p:nvGrpSpPr>
        <p:grpSpPr bwMode="auto">
          <a:xfrm>
            <a:off x="1752600" y="2506663"/>
            <a:ext cx="2738438" cy="1939925"/>
            <a:chOff x="1104" y="1693"/>
            <a:chExt cx="1725" cy="1222"/>
          </a:xfrm>
        </p:grpSpPr>
        <p:sp>
          <p:nvSpPr>
            <p:cNvPr id="5151" name="Line 27"/>
            <p:cNvSpPr>
              <a:spLocks noChangeShapeType="1"/>
            </p:cNvSpPr>
            <p:nvPr/>
          </p:nvSpPr>
          <p:spPr bwMode="auto">
            <a:xfrm>
              <a:off x="1248" y="2653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Line 28"/>
            <p:cNvSpPr>
              <a:spLocks noChangeShapeType="1"/>
            </p:cNvSpPr>
            <p:nvPr/>
          </p:nvSpPr>
          <p:spPr bwMode="auto">
            <a:xfrm flipV="1">
              <a:off x="1440" y="1789"/>
              <a:ext cx="2" cy="1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Line 31"/>
            <p:cNvSpPr>
              <a:spLocks noChangeShapeType="1"/>
            </p:cNvSpPr>
            <p:nvPr/>
          </p:nvSpPr>
          <p:spPr bwMode="auto">
            <a:xfrm>
              <a:off x="1440" y="2053"/>
              <a:ext cx="76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Line 32"/>
            <p:cNvSpPr>
              <a:spLocks noChangeShapeType="1"/>
            </p:cNvSpPr>
            <p:nvPr/>
          </p:nvSpPr>
          <p:spPr bwMode="auto">
            <a:xfrm flipV="1">
              <a:off x="2232" y="2077"/>
              <a:ext cx="0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Text Box 34"/>
            <p:cNvSpPr txBox="1">
              <a:spLocks noChangeArrowheads="1"/>
            </p:cNvSpPr>
            <p:nvPr/>
          </p:nvSpPr>
          <p:spPr bwMode="auto">
            <a:xfrm>
              <a:off x="2263" y="1837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A</a:t>
              </a:r>
              <a:endParaRPr lang="en-US" altLang="zh-CN"/>
            </a:p>
          </p:txBody>
        </p:sp>
        <p:sp>
          <p:nvSpPr>
            <p:cNvPr id="5156" name="Text Box 35"/>
            <p:cNvSpPr txBox="1">
              <a:spLocks noChangeArrowheads="1"/>
            </p:cNvSpPr>
            <p:nvPr/>
          </p:nvSpPr>
          <p:spPr bwMode="auto">
            <a:xfrm>
              <a:off x="1228" y="19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b</a:t>
              </a:r>
              <a:endParaRPr lang="en-US" altLang="zh-CN"/>
            </a:p>
          </p:txBody>
        </p:sp>
        <p:sp>
          <p:nvSpPr>
            <p:cNvPr id="5157" name="Text Box 36"/>
            <p:cNvSpPr txBox="1">
              <a:spLocks noChangeArrowheads="1"/>
            </p:cNvSpPr>
            <p:nvPr/>
          </p:nvSpPr>
          <p:spPr bwMode="auto">
            <a:xfrm>
              <a:off x="2489" y="2627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/>
                <a:t>Re</a:t>
              </a:r>
            </a:p>
          </p:txBody>
        </p:sp>
        <p:sp>
          <p:nvSpPr>
            <p:cNvPr id="5158" name="Text Box 37"/>
            <p:cNvSpPr txBox="1">
              <a:spLocks noChangeArrowheads="1"/>
            </p:cNvSpPr>
            <p:nvPr/>
          </p:nvSpPr>
          <p:spPr bwMode="auto">
            <a:xfrm>
              <a:off x="1104" y="1693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/>
                <a:t>Im</a:t>
              </a:r>
            </a:p>
          </p:txBody>
        </p:sp>
        <p:sp>
          <p:nvSpPr>
            <p:cNvPr id="5159" name="Text Box 38"/>
            <p:cNvSpPr txBox="1">
              <a:spLocks noChangeArrowheads="1"/>
            </p:cNvSpPr>
            <p:nvPr/>
          </p:nvSpPr>
          <p:spPr bwMode="auto">
            <a:xfrm>
              <a:off x="2064" y="26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a</a:t>
              </a:r>
              <a:endParaRPr lang="en-US" altLang="zh-CN"/>
            </a:p>
          </p:txBody>
        </p:sp>
        <p:sp>
          <p:nvSpPr>
            <p:cNvPr id="5160" name="Text Box 39"/>
            <p:cNvSpPr txBox="1">
              <a:spLocks noChangeArrowheads="1"/>
            </p:cNvSpPr>
            <p:nvPr/>
          </p:nvSpPr>
          <p:spPr bwMode="auto">
            <a:xfrm>
              <a:off x="1200" y="260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5163" name="Oval 148"/>
            <p:cNvSpPr>
              <a:spLocks noChangeArrowheads="1"/>
            </p:cNvSpPr>
            <p:nvPr/>
          </p:nvSpPr>
          <p:spPr bwMode="auto">
            <a:xfrm>
              <a:off x="2215" y="2032"/>
              <a:ext cx="45" cy="45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二、正弦量的相量表示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4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4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9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  <p:bldP spid="76858" grpId="0" autoUpdateAnimBg="0"/>
      <p:bldP spid="76868" grpId="0" autoUpdateAnimBg="0"/>
      <p:bldP spid="768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838200" y="1198563"/>
            <a:ext cx="499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两种表示法的关系：</a:t>
            </a:r>
          </a:p>
        </p:txBody>
      </p:sp>
      <p:grpSp>
        <p:nvGrpSpPr>
          <p:cNvPr id="6194" name="Group 50"/>
          <p:cNvGrpSpPr>
            <a:grpSpLocks/>
          </p:cNvGrpSpPr>
          <p:nvPr/>
        </p:nvGrpSpPr>
        <p:grpSpPr bwMode="auto">
          <a:xfrm>
            <a:off x="1187450" y="1792288"/>
            <a:ext cx="4906963" cy="969962"/>
            <a:chOff x="899" y="665"/>
            <a:chExt cx="3091" cy="611"/>
          </a:xfrm>
        </p:grpSpPr>
        <p:sp>
          <p:nvSpPr>
            <p:cNvPr id="6186" name="Text Box 3"/>
            <p:cNvSpPr txBox="1">
              <a:spLocks noChangeArrowheads="1"/>
            </p:cNvSpPr>
            <p:nvPr/>
          </p:nvSpPr>
          <p:spPr bwMode="auto">
            <a:xfrm>
              <a:off x="1008" y="665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A</a:t>
              </a:r>
              <a:r>
                <a:rPr lang="en-US" altLang="zh-CN">
                  <a:ea typeface="楷体_GB2312" pitchFamily="49" charset="-122"/>
                </a:rPr>
                <a:t>=</a:t>
              </a:r>
              <a:r>
                <a:rPr lang="en-US" altLang="zh-CN" i="1">
                  <a:ea typeface="楷体_GB2312" pitchFamily="49" charset="-122"/>
                </a:rPr>
                <a:t>a</a:t>
              </a:r>
              <a:r>
                <a:rPr lang="en-US" altLang="zh-CN">
                  <a:ea typeface="楷体_GB2312" pitchFamily="49" charset="-122"/>
                </a:rPr>
                <a:t>+j</a:t>
              </a:r>
              <a:r>
                <a:rPr lang="en-US" altLang="zh-CN" i="1">
                  <a:ea typeface="楷体_GB2312" pitchFamily="49" charset="-122"/>
                </a:rPr>
                <a:t>b 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91" name="Text Box 5"/>
            <p:cNvSpPr txBox="1">
              <a:spLocks noChangeArrowheads="1"/>
            </p:cNvSpPr>
            <p:nvPr/>
          </p:nvSpPr>
          <p:spPr bwMode="auto">
            <a:xfrm>
              <a:off x="1008" y="988"/>
              <a:ext cx="1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A</a:t>
              </a:r>
              <a:r>
                <a:rPr lang="en-US" altLang="zh-CN">
                  <a:ea typeface="楷体_GB2312" pitchFamily="49" charset="-122"/>
                </a:rPr>
                <a:t>=|</a:t>
              </a:r>
              <a:r>
                <a:rPr lang="en-US" altLang="zh-CN" i="1">
                  <a:ea typeface="楷体_GB2312" pitchFamily="49" charset="-122"/>
                </a:rPr>
                <a:t>A</a:t>
              </a:r>
              <a:r>
                <a:rPr lang="en-US" altLang="zh-CN">
                  <a:ea typeface="楷体_GB2312" pitchFamily="49" charset="-122"/>
                </a:rPr>
                <a:t>|e</a:t>
              </a:r>
              <a:r>
                <a:rPr lang="en-US" altLang="zh-CN" baseline="30000">
                  <a:ea typeface="楷体_GB2312" pitchFamily="49" charset="-122"/>
                </a:rPr>
                <a:t>j</a:t>
              </a:r>
              <a:r>
                <a:rPr lang="el-GR" altLang="zh-CN" baseline="30000">
                  <a:ea typeface="楷体_GB2312" pitchFamily="49" charset="-122"/>
                  <a:cs typeface="Times New Roman" pitchFamily="18" charset="0"/>
                </a:rPr>
                <a:t>θ</a:t>
              </a:r>
              <a:r>
                <a:rPr lang="en-US" altLang="zh-CN">
                  <a:ea typeface="楷体_GB2312" pitchFamily="49" charset="-122"/>
                </a:rPr>
                <a:t> =|</a:t>
              </a:r>
              <a:r>
                <a:rPr lang="en-US" altLang="zh-CN" i="1">
                  <a:ea typeface="楷体_GB2312" pitchFamily="49" charset="-122"/>
                </a:rPr>
                <a:t>A</a:t>
              </a:r>
              <a:r>
                <a:rPr lang="en-US" altLang="zh-CN">
                  <a:ea typeface="楷体_GB2312" pitchFamily="49" charset="-122"/>
                </a:rPr>
                <a:t>|</a:t>
              </a:r>
              <a:r>
                <a:rPr lang="en-US" altLang="zh-CN"/>
                <a:t>∠</a:t>
              </a:r>
              <a:r>
                <a:rPr lang="el-GR" altLang="zh-CN" i="1">
                  <a:cs typeface="Times New Roman" pitchFamily="18" charset="0"/>
                </a:rPr>
                <a:t>θ</a:t>
              </a:r>
              <a:r>
                <a:rPr lang="en-US" altLang="zh-CN">
                  <a:ea typeface="楷体_GB2312" pitchFamily="49" charset="-122"/>
                </a:rPr>
                <a:t>                            </a:t>
              </a:r>
            </a:p>
          </p:txBody>
        </p:sp>
        <p:sp>
          <p:nvSpPr>
            <p:cNvPr id="6188" name="AutoShape 7"/>
            <p:cNvSpPr>
              <a:spLocks/>
            </p:cNvSpPr>
            <p:nvPr/>
          </p:nvSpPr>
          <p:spPr bwMode="auto">
            <a:xfrm>
              <a:off x="899" y="835"/>
              <a:ext cx="122" cy="306"/>
            </a:xfrm>
            <a:prstGeom prst="leftBrace">
              <a:avLst>
                <a:gd name="adj1" fmla="val 2090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89" name="Text Box 8"/>
            <p:cNvSpPr txBox="1">
              <a:spLocks noChangeArrowheads="1"/>
            </p:cNvSpPr>
            <p:nvPr/>
          </p:nvSpPr>
          <p:spPr bwMode="auto">
            <a:xfrm>
              <a:off x="2716" y="700"/>
              <a:ext cx="1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直角坐标表示</a:t>
              </a:r>
            </a:p>
          </p:txBody>
        </p:sp>
        <p:sp>
          <p:nvSpPr>
            <p:cNvPr id="6190" name="Text Box 9"/>
            <p:cNvSpPr txBox="1">
              <a:spLocks noChangeArrowheads="1"/>
            </p:cNvSpPr>
            <p:nvPr/>
          </p:nvSpPr>
          <p:spPr bwMode="auto">
            <a:xfrm>
              <a:off x="2736" y="940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极坐标表示</a:t>
              </a:r>
            </a:p>
          </p:txBody>
        </p:sp>
      </p:grpSp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1187450" y="2908300"/>
          <a:ext cx="200183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公式" r:id="rId3" imgW="1091880" imgH="711000" progId="Equation.3">
                  <p:embed/>
                </p:oleObj>
              </mc:Choice>
              <mc:Fallback>
                <p:oleObj name="公式" r:id="rId3" imgW="1091880" imgH="71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08300"/>
                        <a:ext cx="2001838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3351213" y="32131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或</a:t>
            </a:r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4113213" y="3038475"/>
          <a:ext cx="17922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公式" r:id="rId5" imgW="977760" imgH="469800" progId="Equation.3">
                  <p:embed/>
                </p:oleObj>
              </mc:Choice>
              <mc:Fallback>
                <p:oleObj name="公式" r:id="rId5" imgW="97776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3038475"/>
                        <a:ext cx="1792287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457200" y="4240213"/>
            <a:ext cx="440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2. </a:t>
            </a:r>
            <a:r>
              <a:rPr lang="zh-CN" altLang="en-US">
                <a:ea typeface="楷体_GB2312" pitchFamily="49" charset="-122"/>
              </a:rPr>
              <a:t>复数运算</a:t>
            </a: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914400" y="5835650"/>
            <a:ext cx="427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则     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3333FF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±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3333FF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±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)+j(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b</a:t>
            </a:r>
            <a:r>
              <a:rPr lang="en-US" altLang="zh-CN" baseline="-25000">
                <a:solidFill>
                  <a:srgbClr val="3333FF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±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b</a:t>
            </a:r>
            <a:r>
              <a:rPr lang="en-US" altLang="zh-CN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)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730250" y="4827588"/>
            <a:ext cx="4741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(1)</a:t>
            </a:r>
            <a:r>
              <a:rPr lang="zh-CN" altLang="en-US">
                <a:ea typeface="楷体_GB2312" pitchFamily="49" charset="-122"/>
              </a:rPr>
              <a:t>加减运算</a:t>
            </a:r>
            <a:r>
              <a:rPr lang="en-US" altLang="zh-CN">
                <a:ea typeface="楷体_GB2312" pitchFamily="49" charset="-122"/>
              </a:rPr>
              <a:t>——</a:t>
            </a:r>
            <a:r>
              <a:rPr lang="zh-CN" altLang="en-US">
                <a:ea typeface="楷体_GB2312" pitchFamily="49" charset="-122"/>
              </a:rPr>
              <a:t>直角坐标</a:t>
            </a:r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900113" y="5337175"/>
            <a:ext cx="500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若     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+j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，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+j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 baseline="-25000">
                <a:ea typeface="楷体_GB2312" pitchFamily="49" charset="-122"/>
              </a:rPr>
              <a:t>2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562600" y="4703763"/>
            <a:ext cx="3067050" cy="2022475"/>
            <a:chOff x="3696" y="2496"/>
            <a:chExt cx="1747" cy="1274"/>
          </a:xfrm>
        </p:grpSpPr>
        <p:sp>
          <p:nvSpPr>
            <p:cNvPr id="6174" name="Line 24"/>
            <p:cNvSpPr>
              <a:spLocks noChangeShapeType="1"/>
            </p:cNvSpPr>
            <p:nvPr/>
          </p:nvSpPr>
          <p:spPr bwMode="auto">
            <a:xfrm>
              <a:off x="3850" y="3504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25"/>
            <p:cNvSpPr>
              <a:spLocks noChangeShapeType="1"/>
            </p:cNvSpPr>
            <p:nvPr/>
          </p:nvSpPr>
          <p:spPr bwMode="auto">
            <a:xfrm flipV="1">
              <a:off x="4042" y="2592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26"/>
            <p:cNvSpPr>
              <a:spLocks noChangeShapeType="1"/>
            </p:cNvSpPr>
            <p:nvPr/>
          </p:nvSpPr>
          <p:spPr bwMode="auto">
            <a:xfrm flipV="1">
              <a:off x="4042" y="3120"/>
              <a:ext cx="192" cy="3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27"/>
            <p:cNvSpPr>
              <a:spLocks noChangeShapeType="1"/>
            </p:cNvSpPr>
            <p:nvPr/>
          </p:nvSpPr>
          <p:spPr bwMode="auto">
            <a:xfrm flipV="1">
              <a:off x="4042" y="3312"/>
              <a:ext cx="768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28"/>
            <p:cNvSpPr>
              <a:spLocks noChangeShapeType="1"/>
            </p:cNvSpPr>
            <p:nvPr/>
          </p:nvSpPr>
          <p:spPr bwMode="auto">
            <a:xfrm flipV="1">
              <a:off x="4234" y="2880"/>
              <a:ext cx="81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29"/>
            <p:cNvSpPr>
              <a:spLocks noChangeShapeType="1"/>
            </p:cNvSpPr>
            <p:nvPr/>
          </p:nvSpPr>
          <p:spPr bwMode="auto">
            <a:xfrm flipV="1">
              <a:off x="4810" y="2880"/>
              <a:ext cx="24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Line 30"/>
            <p:cNvSpPr>
              <a:spLocks noChangeShapeType="1"/>
            </p:cNvSpPr>
            <p:nvPr/>
          </p:nvSpPr>
          <p:spPr bwMode="auto">
            <a:xfrm flipV="1">
              <a:off x="4042" y="2880"/>
              <a:ext cx="1008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1" name="Text Box 31"/>
            <p:cNvSpPr txBox="1">
              <a:spLocks noChangeArrowheads="1"/>
            </p:cNvSpPr>
            <p:nvPr/>
          </p:nvSpPr>
          <p:spPr bwMode="auto">
            <a:xfrm>
              <a:off x="4848" y="3194"/>
              <a:ext cx="2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A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82" name="Text Box 32"/>
            <p:cNvSpPr txBox="1">
              <a:spLocks noChangeArrowheads="1"/>
            </p:cNvSpPr>
            <p:nvPr/>
          </p:nvSpPr>
          <p:spPr bwMode="auto">
            <a:xfrm>
              <a:off x="4071" y="283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A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83" name="Text Box 33"/>
            <p:cNvSpPr txBox="1">
              <a:spLocks noChangeArrowheads="1"/>
            </p:cNvSpPr>
            <p:nvPr/>
          </p:nvSpPr>
          <p:spPr bwMode="auto">
            <a:xfrm>
              <a:off x="5136" y="3482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Re</a:t>
              </a:r>
            </a:p>
          </p:txBody>
        </p:sp>
        <p:sp>
          <p:nvSpPr>
            <p:cNvPr id="6184" name="Text Box 34"/>
            <p:cNvSpPr txBox="1">
              <a:spLocks noChangeArrowheads="1"/>
            </p:cNvSpPr>
            <p:nvPr/>
          </p:nvSpPr>
          <p:spPr bwMode="auto">
            <a:xfrm>
              <a:off x="3696" y="2496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Im</a:t>
              </a:r>
            </a:p>
          </p:txBody>
        </p:sp>
        <p:sp>
          <p:nvSpPr>
            <p:cNvPr id="6185" name="Text Box 35"/>
            <p:cNvSpPr txBox="1">
              <a:spLocks noChangeArrowheads="1"/>
            </p:cNvSpPr>
            <p:nvPr/>
          </p:nvSpPr>
          <p:spPr bwMode="auto">
            <a:xfrm>
              <a:off x="3777" y="345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O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882650" y="6345238"/>
            <a:ext cx="473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加减可用图解法。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221413" y="1144588"/>
            <a:ext cx="2738437" cy="1939925"/>
            <a:chOff x="3168" y="1248"/>
            <a:chExt cx="1725" cy="1222"/>
          </a:xfrm>
        </p:grpSpPr>
        <p:sp>
          <p:nvSpPr>
            <p:cNvPr id="6158" name="Line 39"/>
            <p:cNvSpPr>
              <a:spLocks noChangeShapeType="1"/>
            </p:cNvSpPr>
            <p:nvPr/>
          </p:nvSpPr>
          <p:spPr bwMode="auto">
            <a:xfrm>
              <a:off x="3312" y="220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40"/>
            <p:cNvSpPr>
              <a:spLocks noChangeShapeType="1"/>
            </p:cNvSpPr>
            <p:nvPr/>
          </p:nvSpPr>
          <p:spPr bwMode="auto">
            <a:xfrm flipV="1">
              <a:off x="3504" y="1344"/>
              <a:ext cx="2" cy="1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41"/>
            <p:cNvSpPr>
              <a:spLocks noChangeShapeType="1"/>
            </p:cNvSpPr>
            <p:nvPr/>
          </p:nvSpPr>
          <p:spPr bwMode="auto">
            <a:xfrm flipH="1" flipV="1">
              <a:off x="3504" y="1632"/>
              <a:ext cx="0" cy="5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42"/>
            <p:cNvSpPr>
              <a:spLocks noChangeShapeType="1"/>
            </p:cNvSpPr>
            <p:nvPr/>
          </p:nvSpPr>
          <p:spPr bwMode="auto">
            <a:xfrm>
              <a:off x="3504" y="2208"/>
              <a:ext cx="768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43"/>
            <p:cNvSpPr>
              <a:spLocks noChangeShapeType="1"/>
            </p:cNvSpPr>
            <p:nvPr/>
          </p:nvSpPr>
          <p:spPr bwMode="auto">
            <a:xfrm>
              <a:off x="3504" y="1632"/>
              <a:ext cx="76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44"/>
            <p:cNvSpPr>
              <a:spLocks noChangeShapeType="1"/>
            </p:cNvSpPr>
            <p:nvPr/>
          </p:nvSpPr>
          <p:spPr bwMode="auto">
            <a:xfrm flipV="1">
              <a:off x="4272" y="1632"/>
              <a:ext cx="0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45"/>
            <p:cNvSpPr>
              <a:spLocks noChangeShapeType="1"/>
            </p:cNvSpPr>
            <p:nvPr/>
          </p:nvSpPr>
          <p:spPr bwMode="auto">
            <a:xfrm flipV="1">
              <a:off x="3502" y="1632"/>
              <a:ext cx="770" cy="5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46"/>
            <p:cNvSpPr txBox="1">
              <a:spLocks noChangeArrowheads="1"/>
            </p:cNvSpPr>
            <p:nvPr/>
          </p:nvSpPr>
          <p:spPr bwMode="auto">
            <a:xfrm>
              <a:off x="4272" y="139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A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66" name="Text Box 47"/>
            <p:cNvSpPr txBox="1">
              <a:spLocks noChangeArrowheads="1"/>
            </p:cNvSpPr>
            <p:nvPr/>
          </p:nvSpPr>
          <p:spPr bwMode="auto">
            <a:xfrm>
              <a:off x="3292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b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67" name="Text Box 48"/>
            <p:cNvSpPr txBox="1">
              <a:spLocks noChangeArrowheads="1"/>
            </p:cNvSpPr>
            <p:nvPr/>
          </p:nvSpPr>
          <p:spPr bwMode="auto">
            <a:xfrm>
              <a:off x="4553" y="218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Re</a:t>
              </a:r>
            </a:p>
          </p:txBody>
        </p:sp>
        <p:sp>
          <p:nvSpPr>
            <p:cNvPr id="6168" name="Text Box 49"/>
            <p:cNvSpPr txBox="1">
              <a:spLocks noChangeArrowheads="1"/>
            </p:cNvSpPr>
            <p:nvPr/>
          </p:nvSpPr>
          <p:spPr bwMode="auto">
            <a:xfrm>
              <a:off x="3168" y="124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Im</a:t>
              </a:r>
            </a:p>
          </p:txBody>
        </p:sp>
        <p:sp>
          <p:nvSpPr>
            <p:cNvPr id="6169" name="Text Box 50"/>
            <p:cNvSpPr txBox="1">
              <a:spLocks noChangeArrowheads="1"/>
            </p:cNvSpPr>
            <p:nvPr/>
          </p:nvSpPr>
          <p:spPr bwMode="auto">
            <a:xfrm>
              <a:off x="4128" y="21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a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70" name="Text Box 51"/>
            <p:cNvSpPr txBox="1">
              <a:spLocks noChangeArrowheads="1"/>
            </p:cNvSpPr>
            <p:nvPr/>
          </p:nvSpPr>
          <p:spPr bwMode="auto">
            <a:xfrm>
              <a:off x="3264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O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71" name="Arc 52"/>
            <p:cNvSpPr>
              <a:spLocks/>
            </p:cNvSpPr>
            <p:nvPr/>
          </p:nvSpPr>
          <p:spPr bwMode="auto">
            <a:xfrm>
              <a:off x="3664" y="1983"/>
              <a:ext cx="122" cy="294"/>
            </a:xfrm>
            <a:custGeom>
              <a:avLst/>
              <a:gdLst>
                <a:gd name="T0" fmla="*/ 0 w 21600"/>
                <a:gd name="T1" fmla="*/ 0 h 21600"/>
                <a:gd name="T2" fmla="*/ 47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72" name="Rectangle 53"/>
            <p:cNvSpPr>
              <a:spLocks noChangeArrowheads="1"/>
            </p:cNvSpPr>
            <p:nvPr/>
          </p:nvSpPr>
          <p:spPr bwMode="auto">
            <a:xfrm>
              <a:off x="3719" y="1953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</a:t>
              </a:r>
            </a:p>
          </p:txBody>
        </p:sp>
        <p:sp>
          <p:nvSpPr>
            <p:cNvPr id="6173" name="Text Box 54"/>
            <p:cNvSpPr txBox="1">
              <a:spLocks noChangeArrowheads="1"/>
            </p:cNvSpPr>
            <p:nvPr/>
          </p:nvSpPr>
          <p:spPr bwMode="auto">
            <a:xfrm>
              <a:off x="3654" y="1632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|</a:t>
              </a:r>
              <a:r>
                <a:rPr lang="en-US" altLang="zh-CN" i="1">
                  <a:ea typeface="楷体_GB2312" pitchFamily="49" charset="-122"/>
                </a:rPr>
                <a:t>A|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二、正弦量的相量表示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36" grpId="0" autoUpdateAnimBg="0"/>
      <p:bldP spid="77841" grpId="0" autoUpdateAnimBg="0"/>
      <p:bldP spid="77842" grpId="0" autoUpdateAnimBg="0"/>
      <p:bldP spid="77845" grpId="0" autoUpdateAnimBg="0"/>
      <p:bldP spid="77846" grpId="0" autoUpdateAnimBg="0"/>
      <p:bldP spid="7786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1000" y="1136650"/>
            <a:ext cx="642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(2)  </a:t>
            </a:r>
            <a:r>
              <a:rPr lang="zh-CN" altLang="en-US">
                <a:ea typeface="楷体_GB2312" pitchFamily="49" charset="-122"/>
              </a:rPr>
              <a:t>乘除运算</a:t>
            </a:r>
            <a:r>
              <a:rPr lang="en-US" altLang="zh-CN">
                <a:ea typeface="楷体_GB2312" pitchFamily="49" charset="-122"/>
              </a:rPr>
              <a:t>——</a:t>
            </a:r>
            <a:r>
              <a:rPr lang="zh-CN" altLang="en-US">
                <a:ea typeface="楷体_GB2312" pitchFamily="49" charset="-122"/>
              </a:rPr>
              <a:t>极坐标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09600" y="1773238"/>
            <a:ext cx="5029200" cy="485775"/>
            <a:chOff x="384" y="681"/>
            <a:chExt cx="3168" cy="306"/>
          </a:xfrm>
        </p:grpSpPr>
        <p:sp>
          <p:nvSpPr>
            <p:cNvPr id="7185" name="Text Box 4"/>
            <p:cNvSpPr txBox="1">
              <a:spLocks noChangeArrowheads="1"/>
            </p:cNvSpPr>
            <p:nvPr/>
          </p:nvSpPr>
          <p:spPr bwMode="auto">
            <a:xfrm>
              <a:off x="384" y="681"/>
              <a:ext cx="31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若       </a:t>
              </a:r>
              <a:r>
                <a:rPr lang="en-US" altLang="zh-CN" i="1">
                  <a:ea typeface="楷体_GB2312" pitchFamily="49" charset="-122"/>
                </a:rPr>
                <a:t>A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</a:rPr>
                <a:t>=|</a:t>
              </a:r>
              <a:r>
                <a:rPr lang="en-US" altLang="zh-CN" i="1">
                  <a:ea typeface="楷体_GB2312" pitchFamily="49" charset="-122"/>
                </a:rPr>
                <a:t>A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</a:rPr>
                <a:t>| 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 </a:t>
              </a:r>
              <a:r>
                <a:rPr lang="en-US" altLang="zh-CN" baseline="-25000">
                  <a:ea typeface="楷体_GB2312" pitchFamily="49" charset="-122"/>
                  <a:sym typeface="Symbol" pitchFamily="18" charset="2"/>
                </a:rPr>
                <a:t>1     </a:t>
              </a:r>
              <a:r>
                <a:rPr lang="zh-CN" altLang="en-US">
                  <a:ea typeface="楷体_GB2312" pitchFamily="49" charset="-122"/>
                  <a:sym typeface="Symbol" pitchFamily="18" charset="2"/>
                </a:rPr>
                <a:t>，</a:t>
              </a:r>
              <a:r>
                <a:rPr lang="zh-CN" altLang="en-US">
                  <a:ea typeface="楷体_GB2312" pitchFamily="49" charset="-122"/>
                </a:rPr>
                <a:t>若</a:t>
              </a:r>
              <a:r>
                <a:rPr lang="en-US" altLang="zh-CN" i="1">
                  <a:ea typeface="楷体_GB2312" pitchFamily="49" charset="-122"/>
                </a:rPr>
                <a:t>A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</a:rPr>
                <a:t>=|</a:t>
              </a:r>
              <a:r>
                <a:rPr lang="en-US" altLang="zh-CN" i="1">
                  <a:ea typeface="楷体_GB2312" pitchFamily="49" charset="-122"/>
                </a:rPr>
                <a:t>A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</a:rPr>
                <a:t>| 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 </a:t>
              </a:r>
              <a:r>
                <a:rPr lang="en-US" altLang="zh-CN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7186" name="Freeform 6"/>
            <p:cNvSpPr>
              <a:spLocks/>
            </p:cNvSpPr>
            <p:nvPr/>
          </p:nvSpPr>
          <p:spPr bwMode="auto">
            <a:xfrm>
              <a:off x="1584" y="693"/>
              <a:ext cx="122" cy="294"/>
            </a:xfrm>
            <a:custGeom>
              <a:avLst/>
              <a:gdLst>
                <a:gd name="T0" fmla="*/ 96 w 336"/>
                <a:gd name="T1" fmla="*/ 0 h 240"/>
                <a:gd name="T2" fmla="*/ 0 w 336"/>
                <a:gd name="T3" fmla="*/ 240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96" y="0"/>
                  </a:moveTo>
                  <a:lnTo>
                    <a:pt x="0" y="240"/>
                  </a:lnTo>
                  <a:lnTo>
                    <a:pt x="336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187" name="Freeform 7"/>
            <p:cNvSpPr>
              <a:spLocks/>
            </p:cNvSpPr>
            <p:nvPr/>
          </p:nvSpPr>
          <p:spPr bwMode="auto">
            <a:xfrm>
              <a:off x="3024" y="693"/>
              <a:ext cx="122" cy="294"/>
            </a:xfrm>
            <a:custGeom>
              <a:avLst/>
              <a:gdLst>
                <a:gd name="T0" fmla="*/ 96 w 336"/>
                <a:gd name="T1" fmla="*/ 0 h 240"/>
                <a:gd name="T2" fmla="*/ 0 w 336"/>
                <a:gd name="T3" fmla="*/ 240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96" y="0"/>
                  </a:moveTo>
                  <a:lnTo>
                    <a:pt x="0" y="240"/>
                  </a:lnTo>
                  <a:lnTo>
                    <a:pt x="336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131888" y="3722688"/>
            <a:ext cx="7392987" cy="915987"/>
            <a:chOff x="713" y="2067"/>
            <a:chExt cx="4657" cy="577"/>
          </a:xfrm>
        </p:grpSpPr>
        <p:graphicFrame>
          <p:nvGraphicFramePr>
            <p:cNvPr id="7175" name="Object 5"/>
            <p:cNvGraphicFramePr>
              <a:graphicFrameLocks noChangeAspect="1"/>
            </p:cNvGraphicFramePr>
            <p:nvPr/>
          </p:nvGraphicFramePr>
          <p:xfrm>
            <a:off x="713" y="2067"/>
            <a:ext cx="4605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" name="公式" r:id="rId3" imgW="3619440" imgH="457200" progId="Equation.3">
                    <p:embed/>
                  </p:oleObj>
                </mc:Choice>
                <mc:Fallback>
                  <p:oleObj name="公式" r:id="rId3" imgW="361944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" y="2067"/>
                          <a:ext cx="4605" cy="5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Freeform 14"/>
            <p:cNvSpPr>
              <a:spLocks/>
            </p:cNvSpPr>
            <p:nvPr/>
          </p:nvSpPr>
          <p:spPr bwMode="auto">
            <a:xfrm>
              <a:off x="4794" y="2224"/>
              <a:ext cx="576" cy="294"/>
            </a:xfrm>
            <a:custGeom>
              <a:avLst/>
              <a:gdLst>
                <a:gd name="T0" fmla="*/ 48 w 480"/>
                <a:gd name="T1" fmla="*/ 0 h 240"/>
                <a:gd name="T2" fmla="*/ 0 w 480"/>
                <a:gd name="T3" fmla="*/ 240 h 240"/>
                <a:gd name="T4" fmla="*/ 480 w 480"/>
                <a:gd name="T5" fmla="*/ 240 h 240"/>
                <a:gd name="T6" fmla="*/ 0 60000 65536"/>
                <a:gd name="T7" fmla="*/ 0 60000 65536"/>
                <a:gd name="T8" fmla="*/ 0 60000 65536"/>
                <a:gd name="T9" fmla="*/ 0 w 480"/>
                <a:gd name="T10" fmla="*/ 0 h 240"/>
                <a:gd name="T11" fmla="*/ 480 w 4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40">
                  <a:moveTo>
                    <a:pt x="48" y="0"/>
                  </a:moveTo>
                  <a:lnTo>
                    <a:pt x="0" y="240"/>
                  </a:lnTo>
                  <a:lnTo>
                    <a:pt x="48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2519363" y="4699000"/>
            <a:ext cx="4640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除法：模相除，角相减。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571500" y="53022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例：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2484438" y="3089275"/>
            <a:ext cx="483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乘法：模相乘，角相加。</a:t>
            </a: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631825" y="2482850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则</a:t>
            </a:r>
            <a:r>
              <a:rPr lang="en-US" altLang="zh-CN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95936" name="Object 0"/>
          <p:cNvGraphicFramePr>
            <a:graphicFrameLocks noChangeAspect="1"/>
          </p:cNvGraphicFramePr>
          <p:nvPr/>
        </p:nvGraphicFramePr>
        <p:xfrm>
          <a:off x="1198563" y="2420938"/>
          <a:ext cx="7477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公式" r:id="rId5" imgW="3695400" imgH="253800" progId="Equation.3">
                  <p:embed/>
                </p:oleObj>
              </mc:Choice>
              <mc:Fallback>
                <p:oleObj name="公式" r:id="rId5" imgW="3695400" imgH="253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2420938"/>
                        <a:ext cx="74771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37" name="Object 1"/>
          <p:cNvGraphicFramePr>
            <a:graphicFrameLocks noChangeAspect="1"/>
          </p:cNvGraphicFramePr>
          <p:nvPr/>
        </p:nvGraphicFramePr>
        <p:xfrm>
          <a:off x="1317625" y="5302250"/>
          <a:ext cx="29289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7" imgW="1422360" imgH="203040" progId="Equation.3">
                  <p:embed/>
                </p:oleObj>
              </mc:Choice>
              <mc:Fallback>
                <p:oleObj name="公式" r:id="rId7" imgW="142236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5302250"/>
                        <a:ext cx="292893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38" name="Object 2"/>
          <p:cNvGraphicFramePr>
            <a:graphicFrameLocks noChangeAspect="1"/>
          </p:cNvGraphicFramePr>
          <p:nvPr/>
        </p:nvGraphicFramePr>
        <p:xfrm>
          <a:off x="1162050" y="5813425"/>
          <a:ext cx="7061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9" imgW="3429000" imgH="228600" progId="Equation.3">
                  <p:embed/>
                </p:oleObj>
              </mc:Choice>
              <mc:Fallback>
                <p:oleObj name="公式" r:id="rId9" imgW="3429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5813425"/>
                        <a:ext cx="70612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39" name="Object 3"/>
          <p:cNvGraphicFramePr>
            <a:graphicFrameLocks noChangeAspect="1"/>
          </p:cNvGraphicFramePr>
          <p:nvPr/>
        </p:nvGraphicFramePr>
        <p:xfrm>
          <a:off x="3600450" y="6418263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11" imgW="1066680" imgH="203040" progId="Equation.3">
                  <p:embed/>
                </p:oleObj>
              </mc:Choice>
              <mc:Fallback>
                <p:oleObj name="公式" r:id="rId11" imgW="10666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6418263"/>
                        <a:ext cx="228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5940425" y="6345238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公式" r:id="rId13" imgW="1066680" imgH="203040" progId="Equation.3">
                  <p:embed/>
                </p:oleObj>
              </mc:Choice>
              <mc:Fallback>
                <p:oleObj name="公式" r:id="rId13" imgW="1066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6345238"/>
                        <a:ext cx="228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2" name="Text Box 34"/>
          <p:cNvSpPr txBox="1">
            <a:spLocks noChangeArrowheads="1"/>
          </p:cNvSpPr>
          <p:nvPr/>
        </p:nvSpPr>
        <p:spPr bwMode="auto">
          <a:xfrm>
            <a:off x="593725" y="5775325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二、正弦量的相量表示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5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5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64" grpId="0" autoUpdateAnimBg="0"/>
      <p:bldP spid="78871" grpId="0" autoUpdateAnimBg="0"/>
      <p:bldP spid="78874" grpId="0" autoUpdateAnimBg="0"/>
      <p:bldP spid="78875" grpId="0" autoUpdateAnimBg="0"/>
      <p:bldP spid="7888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571500" y="3752850"/>
          <a:ext cx="46482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公式" r:id="rId3" imgW="5029200" imgH="901440" progId="Equation.3">
                  <p:embed/>
                </p:oleObj>
              </mc:Choice>
              <mc:Fallback>
                <p:oleObj name="公式" r:id="rId3" imgW="502920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752850"/>
                        <a:ext cx="464820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552450" y="4616450"/>
          <a:ext cx="59499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公式" r:id="rId5" imgW="2743200" imgH="431640" progId="Equation.3">
                  <p:embed/>
                </p:oleObj>
              </mc:Choice>
              <mc:Fallback>
                <p:oleObj name="公式" r:id="rId5" imgW="27432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616450"/>
                        <a:ext cx="59499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571500" y="5697538"/>
          <a:ext cx="58308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公式" r:id="rId7" imgW="6134040" imgH="469800" progId="Equation.3">
                  <p:embed/>
                </p:oleObj>
              </mc:Choice>
              <mc:Fallback>
                <p:oleObj name="公式" r:id="rId7" imgW="613404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697538"/>
                        <a:ext cx="583088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571500" y="6345238"/>
            <a:ext cx="832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 baseline="30000">
                <a:solidFill>
                  <a:srgbClr val="FF0000"/>
                </a:solidFill>
              </a:rPr>
              <a:t>j</a:t>
            </a:r>
            <a:r>
              <a:rPr lang="en-US" altLang="zh-CN" baseline="30000">
                <a:solidFill>
                  <a:srgbClr val="FF0000"/>
                </a:solidFill>
                <a:latin typeface="Symbol" pitchFamily="18" charset="2"/>
              </a:rPr>
              <a:t>p/2</a:t>
            </a:r>
            <a:r>
              <a:rPr lang="en-US" altLang="zh-CN" baseline="30000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=j , e</a:t>
            </a:r>
            <a:r>
              <a:rPr lang="en-US" altLang="zh-CN" baseline="30000">
                <a:solidFill>
                  <a:srgbClr val="FF0000"/>
                </a:solidFill>
                <a:latin typeface="宋体" pitchFamily="2" charset="-122"/>
              </a:rPr>
              <a:t>-</a:t>
            </a:r>
            <a:r>
              <a:rPr lang="en-US" altLang="zh-CN" baseline="30000">
                <a:solidFill>
                  <a:srgbClr val="FF0000"/>
                </a:solidFill>
              </a:rPr>
              <a:t>j</a:t>
            </a:r>
            <a:r>
              <a:rPr lang="en-US" altLang="zh-CN" baseline="30000">
                <a:solidFill>
                  <a:srgbClr val="FF0000"/>
                </a:solidFill>
                <a:latin typeface="Symbol" pitchFamily="18" charset="2"/>
              </a:rPr>
              <a:t>p/2</a:t>
            </a:r>
            <a:r>
              <a:rPr lang="en-US" altLang="zh-CN" baseline="30000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j,  e</a:t>
            </a:r>
            <a:r>
              <a:rPr lang="en-US" altLang="zh-CN" baseline="30000">
                <a:solidFill>
                  <a:srgbClr val="FF0000"/>
                </a:solidFill>
              </a:rPr>
              <a:t>j</a:t>
            </a:r>
            <a:r>
              <a:rPr lang="en-US" altLang="zh-CN" baseline="3000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>
                <a:solidFill>
                  <a:srgbClr val="FF0000"/>
                </a:solidFill>
              </a:rPr>
              <a:t>= –1 </a:t>
            </a:r>
            <a:r>
              <a:rPr lang="zh-CN" altLang="zh-CN">
                <a:solidFill>
                  <a:srgbClr val="FF0000"/>
                </a:solidFill>
                <a:ea typeface="楷体_GB2312" pitchFamily="49" charset="-122"/>
              </a:rPr>
              <a:t>故</a:t>
            </a:r>
            <a:r>
              <a:rPr lang="zh-CN" altLang="zh-CN">
                <a:solidFill>
                  <a:srgbClr val="FF0000"/>
                </a:solidFill>
              </a:rPr>
              <a:t> +</a:t>
            </a:r>
            <a:r>
              <a:rPr lang="en-US" altLang="zh-CN">
                <a:solidFill>
                  <a:srgbClr val="FF0000"/>
                </a:solidFill>
              </a:rPr>
              <a:t>j, –j, 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>
                <a:solidFill>
                  <a:srgbClr val="FF0000"/>
                </a:solidFill>
                <a:ea typeface="楷体_GB2312" pitchFamily="49" charset="-122"/>
              </a:rPr>
              <a:t>都可以看成旋转因子。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469900" y="3090863"/>
            <a:ext cx="493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2520F2"/>
                </a:solidFill>
                <a:ea typeface="楷体_GB2312" pitchFamily="49" charset="-122"/>
              </a:rPr>
              <a:t>几种不同</a:t>
            </a:r>
            <a:r>
              <a:rPr lang="zh-CN" altLang="en-US">
                <a:solidFill>
                  <a:srgbClr val="2520F2"/>
                </a:solidFill>
                <a:sym typeface="Symbol" pitchFamily="18" charset="2"/>
              </a:rPr>
              <a:t></a:t>
            </a:r>
            <a:r>
              <a:rPr lang="zh-CN" altLang="en-US">
                <a:solidFill>
                  <a:srgbClr val="2520F2"/>
                </a:solidFill>
                <a:ea typeface="楷体_GB2312" pitchFamily="49" charset="-122"/>
                <a:sym typeface="Symbol" pitchFamily="18" charset="2"/>
              </a:rPr>
              <a:t>值时的旋转因子：</a:t>
            </a: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083300" y="2257425"/>
            <a:ext cx="2844800" cy="2838450"/>
            <a:chOff x="3748" y="131"/>
            <a:chExt cx="1792" cy="1788"/>
          </a:xfrm>
        </p:grpSpPr>
        <p:sp>
          <p:nvSpPr>
            <p:cNvPr id="8213" name="Line 9"/>
            <p:cNvSpPr>
              <a:spLocks noChangeShapeType="1"/>
            </p:cNvSpPr>
            <p:nvPr/>
          </p:nvSpPr>
          <p:spPr bwMode="auto">
            <a:xfrm>
              <a:off x="3748" y="1176"/>
              <a:ext cx="16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 flipV="1">
              <a:off x="4572" y="321"/>
              <a:ext cx="0" cy="15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15"/>
            <p:cNvSpPr>
              <a:spLocks noChangeShapeType="1"/>
            </p:cNvSpPr>
            <p:nvPr/>
          </p:nvSpPr>
          <p:spPr bwMode="auto">
            <a:xfrm flipV="1">
              <a:off x="4572" y="708"/>
              <a:ext cx="468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Text Box 17"/>
            <p:cNvSpPr txBox="1">
              <a:spLocks noChangeArrowheads="1"/>
            </p:cNvSpPr>
            <p:nvPr/>
          </p:nvSpPr>
          <p:spPr bwMode="auto">
            <a:xfrm>
              <a:off x="5228" y="1172"/>
              <a:ext cx="3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  <a:r>
                <a:rPr lang="en-US" altLang="zh-CN" sz="1600"/>
                <a:t>e</a:t>
              </a:r>
              <a:endParaRPr lang="en-US" altLang="zh-CN"/>
            </a:p>
          </p:txBody>
        </p:sp>
        <p:sp>
          <p:nvSpPr>
            <p:cNvPr id="8217" name="Text Box 18"/>
            <p:cNvSpPr txBox="1">
              <a:spLocks noChangeArrowheads="1"/>
            </p:cNvSpPr>
            <p:nvPr/>
          </p:nvSpPr>
          <p:spPr bwMode="auto">
            <a:xfrm>
              <a:off x="4262" y="131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I</a:t>
              </a:r>
              <a:r>
                <a:rPr lang="en-US" altLang="zh-CN" sz="1600"/>
                <a:t>m</a:t>
              </a:r>
              <a:endParaRPr lang="en-US" altLang="zh-CN"/>
            </a:p>
          </p:txBody>
        </p:sp>
        <p:sp>
          <p:nvSpPr>
            <p:cNvPr id="8218" name="Text Box 19"/>
            <p:cNvSpPr txBox="1">
              <a:spLocks noChangeArrowheads="1"/>
            </p:cNvSpPr>
            <p:nvPr/>
          </p:nvSpPr>
          <p:spPr bwMode="auto">
            <a:xfrm>
              <a:off x="4562" y="112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0</a:t>
              </a:r>
            </a:p>
          </p:txBody>
        </p:sp>
        <p:graphicFrame>
          <p:nvGraphicFramePr>
            <p:cNvPr id="8200" name="Object 21"/>
            <p:cNvGraphicFramePr>
              <a:graphicFrameLocks noChangeAspect="1"/>
            </p:cNvGraphicFramePr>
            <p:nvPr/>
          </p:nvGraphicFramePr>
          <p:xfrm>
            <a:off x="5055" y="464"/>
            <a:ext cx="12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公式" r:id="rId9" imgW="228600" imgH="342720" progId="Equation.3">
                    <p:embed/>
                  </p:oleObj>
                </mc:Choice>
                <mc:Fallback>
                  <p:oleObj name="公式" r:id="rId9" imgW="228600" imgH="3427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464"/>
                          <a:ext cx="121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267450" y="2789238"/>
            <a:ext cx="1123950" cy="1120775"/>
            <a:chOff x="2028" y="754"/>
            <a:chExt cx="708" cy="706"/>
          </a:xfrm>
        </p:grpSpPr>
        <p:sp>
          <p:nvSpPr>
            <p:cNvPr id="8212" name="Line 13"/>
            <p:cNvSpPr>
              <a:spLocks noChangeShapeType="1"/>
            </p:cNvSpPr>
            <p:nvPr/>
          </p:nvSpPr>
          <p:spPr bwMode="auto">
            <a:xfrm rot="16200000" flipV="1">
              <a:off x="2268" y="992"/>
              <a:ext cx="468" cy="4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9" name="Object 24"/>
            <p:cNvGraphicFramePr>
              <a:graphicFrameLocks noChangeAspect="1"/>
            </p:cNvGraphicFramePr>
            <p:nvPr/>
          </p:nvGraphicFramePr>
          <p:xfrm>
            <a:off x="2028" y="754"/>
            <a:ext cx="4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公式" r:id="rId11" imgW="685800" imgH="431640" progId="Equation.3">
                    <p:embed/>
                  </p:oleObj>
                </mc:Choice>
                <mc:Fallback>
                  <p:oleObj name="公式" r:id="rId11" imgW="685800" imgH="431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754"/>
                          <a:ext cx="432" cy="27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391400" y="3916363"/>
            <a:ext cx="895350" cy="1123950"/>
            <a:chOff x="5012" y="2772"/>
            <a:chExt cx="564" cy="708"/>
          </a:xfrm>
        </p:grpSpPr>
        <p:sp>
          <p:nvSpPr>
            <p:cNvPr id="8211" name="Line 14"/>
            <p:cNvSpPr>
              <a:spLocks noChangeShapeType="1"/>
            </p:cNvSpPr>
            <p:nvPr/>
          </p:nvSpPr>
          <p:spPr bwMode="auto">
            <a:xfrm rot="5400000" flipV="1">
              <a:off x="5012" y="2772"/>
              <a:ext cx="468" cy="468"/>
            </a:xfrm>
            <a:prstGeom prst="line">
              <a:avLst/>
            </a:prstGeom>
            <a:noFill/>
            <a:ln w="19050">
              <a:solidFill>
                <a:srgbClr val="2520F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8" name="Object 27"/>
            <p:cNvGraphicFramePr>
              <a:graphicFrameLocks noChangeAspect="1"/>
            </p:cNvGraphicFramePr>
            <p:nvPr/>
          </p:nvGraphicFramePr>
          <p:xfrm>
            <a:off x="5212" y="3252"/>
            <a:ext cx="36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公式" r:id="rId13" imgW="685800" imgH="431640" progId="Equation.3">
                    <p:embed/>
                  </p:oleObj>
                </mc:Choice>
                <mc:Fallback>
                  <p:oleObj name="公式" r:id="rId13" imgW="685800" imgH="431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" y="3252"/>
                          <a:ext cx="364" cy="22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2520F2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477000" y="3910013"/>
            <a:ext cx="914400" cy="1084262"/>
            <a:chOff x="4452" y="2129"/>
            <a:chExt cx="576" cy="683"/>
          </a:xfrm>
        </p:grpSpPr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 rot="10800000" flipV="1">
              <a:off x="4560" y="2129"/>
              <a:ext cx="468" cy="468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7" name="Object 29"/>
            <p:cNvGraphicFramePr>
              <a:graphicFrameLocks noChangeAspect="1"/>
            </p:cNvGraphicFramePr>
            <p:nvPr/>
          </p:nvGraphicFramePr>
          <p:xfrm>
            <a:off x="4452" y="2597"/>
            <a:ext cx="32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4" name="公式" r:id="rId15" imgW="507960" imgH="342720" progId="Equation.3">
                    <p:embed/>
                  </p:oleObj>
                </mc:Choice>
                <mc:Fallback>
                  <p:oleObj name="公式" r:id="rId15" imgW="507960" imgH="3427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2597"/>
                          <a:ext cx="320" cy="21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80008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43" name="Text Box 31"/>
          <p:cNvSpPr txBox="1">
            <a:spLocks noChangeArrowheads="1"/>
          </p:cNvSpPr>
          <p:nvPr/>
        </p:nvSpPr>
        <p:spPr bwMode="auto">
          <a:xfrm>
            <a:off x="503238" y="1169988"/>
            <a:ext cx="5834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(3) </a:t>
            </a:r>
            <a:r>
              <a:rPr lang="zh-CN" altLang="en-US">
                <a:ea typeface="楷体_GB2312" pitchFamily="49" charset="-122"/>
              </a:rPr>
              <a:t>旋转因子：</a:t>
            </a:r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3035300" y="1182688"/>
            <a:ext cx="5173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复数 </a:t>
            </a:r>
            <a:r>
              <a:rPr lang="zh-CN" altLang="en-US"/>
              <a:t>  </a:t>
            </a:r>
            <a:r>
              <a:rPr lang="en-US" altLang="zh-CN"/>
              <a:t>e</a:t>
            </a:r>
            <a:r>
              <a:rPr lang="en-US" altLang="zh-CN" baseline="30000"/>
              <a:t>j</a:t>
            </a:r>
            <a:r>
              <a:rPr lang="en-US" altLang="zh-CN" i="1" baseline="30000">
                <a:latin typeface="Symbol" pitchFamily="18" charset="2"/>
              </a:rPr>
              <a:t>q</a:t>
            </a:r>
            <a:r>
              <a:rPr lang="en-US" altLang="zh-CN" baseline="30000">
                <a:latin typeface="Symbol" pitchFamily="18" charset="2"/>
              </a:rPr>
              <a:t> </a:t>
            </a:r>
            <a:r>
              <a:rPr lang="en-US" altLang="zh-CN"/>
              <a:t>=cos</a:t>
            </a:r>
            <a:r>
              <a:rPr lang="en-US" altLang="zh-CN" i="1">
                <a:latin typeface="Symbol" pitchFamily="18" charset="2"/>
              </a:rPr>
              <a:t>q</a:t>
            </a:r>
            <a:r>
              <a:rPr lang="en-US" altLang="zh-CN"/>
              <a:t> +jsin</a:t>
            </a:r>
            <a:r>
              <a:rPr lang="en-US" altLang="zh-CN" i="1">
                <a:latin typeface="Symbol" pitchFamily="18" charset="2"/>
              </a:rPr>
              <a:t>q</a:t>
            </a:r>
            <a:r>
              <a:rPr lang="en-US" altLang="zh-CN"/>
              <a:t>  =1∠</a:t>
            </a:r>
            <a:r>
              <a:rPr lang="en-US" altLang="zh-CN" i="1">
                <a:latin typeface="Symbol" pitchFamily="18" charset="2"/>
              </a:rPr>
              <a:t>q</a:t>
            </a:r>
            <a:endParaRPr lang="en-US" altLang="zh-CN">
              <a:latin typeface="Symbol" pitchFamily="18" charset="2"/>
            </a:endParaRPr>
          </a:p>
        </p:txBody>
      </p: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576263" y="1752600"/>
            <a:ext cx="809466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i="1"/>
              <a:t>A</a:t>
            </a:r>
            <a:r>
              <a:rPr lang="en-US" altLang="zh-CN"/>
              <a:t>• e</a:t>
            </a:r>
            <a:r>
              <a:rPr lang="en-US" altLang="zh-CN" baseline="30000"/>
              <a:t>j</a:t>
            </a:r>
            <a:r>
              <a:rPr lang="en-US" altLang="zh-CN" i="1" baseline="30000">
                <a:latin typeface="Symbol" pitchFamily="18" charset="2"/>
              </a:rPr>
              <a:t>q</a:t>
            </a:r>
            <a:r>
              <a:rPr lang="en-US" altLang="zh-CN" baseline="30000">
                <a:latin typeface="Symbol" pitchFamily="18" charset="2"/>
              </a:rPr>
              <a:t> </a:t>
            </a:r>
            <a:r>
              <a:rPr lang="en-US" altLang="zh-CN">
                <a:latin typeface="宋体" pitchFamily="2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相当于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逆时针旋转一个角度</a:t>
            </a:r>
            <a:r>
              <a:rPr lang="en-US" altLang="zh-CN" i="1">
                <a:latin typeface="Symbol" pitchFamily="18" charset="2"/>
              </a:rPr>
              <a:t>q </a:t>
            </a:r>
            <a:r>
              <a:rPr lang="zh-CN" altLang="en-US">
                <a:ea typeface="楷体_GB2312" pitchFamily="49" charset="-122"/>
              </a:rPr>
              <a:t>，而模不变。故把</a:t>
            </a:r>
            <a:r>
              <a:rPr lang="zh-CN" altLang="en-US"/>
              <a:t> </a:t>
            </a:r>
            <a:r>
              <a:rPr lang="en-US" altLang="zh-CN"/>
              <a:t>e</a:t>
            </a:r>
            <a:r>
              <a:rPr lang="en-US" altLang="zh-CN" baseline="30000"/>
              <a:t>j</a:t>
            </a:r>
            <a:r>
              <a:rPr lang="en-US" altLang="zh-CN" i="1" baseline="30000">
                <a:latin typeface="Symbol" pitchFamily="18" charset="2"/>
              </a:rPr>
              <a:t>q</a:t>
            </a:r>
            <a:r>
              <a:rPr lang="en-US" altLang="zh-CN" baseline="30000">
                <a:latin typeface="Symbol" pitchFamily="18" charset="2"/>
              </a:rPr>
              <a:t>  </a:t>
            </a:r>
            <a:r>
              <a:rPr lang="zh-CN" altLang="en-US">
                <a:ea typeface="楷体_GB2312" pitchFamily="49" charset="-122"/>
              </a:rPr>
              <a:t>称为旋转因子</a:t>
            </a:r>
            <a:r>
              <a:rPr lang="zh-CN" altLang="en-US"/>
              <a:t>。 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二、正弦量的相量表示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8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/>
      <p:bldP spid="115720" grpId="0"/>
      <p:bldP spid="115743" grpId="0" autoUpdateAnimBg="0"/>
      <p:bldP spid="115744" grpId="0" autoUpdateAnimBg="0"/>
      <p:bldP spid="11574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76263" y="1171575"/>
            <a:ext cx="287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两个正弦量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116013" y="4267200"/>
            <a:ext cx="758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无论是波形图逐点相加，或用三角函数做都很繁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23850" y="4764088"/>
            <a:ext cx="831691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因同频的正弦量相加仍得到同频的正弦量，所以，只要确定初相位和有效值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或最大值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就行了。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二、正弦量的相量表示</a:t>
            </a:r>
          </a:p>
        </p:txBody>
      </p:sp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2998788" y="1189038"/>
          <a:ext cx="248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公式" r:id="rId3" imgW="1422360" imgH="241200" progId="Equation.3">
                  <p:embed/>
                </p:oleObj>
              </mc:Choice>
              <mc:Fallback>
                <p:oleObj name="公式" r:id="rId3" imgW="142236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1189038"/>
                        <a:ext cx="2489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5800725" y="1171575"/>
          <a:ext cx="26590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公式" r:id="rId5" imgW="1447560" imgH="241200" progId="Equation.3">
                  <p:embed/>
                </p:oleObj>
              </mc:Choice>
              <mc:Fallback>
                <p:oleObj name="公式" r:id="rId5" imgW="144756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1171575"/>
                        <a:ext cx="265906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358775" y="5700713"/>
            <a:ext cx="831691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可以把正弦量与复数对应起来，以复数计算来代替正弦量的计算，使计算变得较简单。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457950" y="1665288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3333FF"/>
                </a:solidFill>
              </a:rPr>
              <a:t>i</a:t>
            </a:r>
            <a:r>
              <a:rPr lang="en-US" altLang="zh-CN" baseline="-25000">
                <a:solidFill>
                  <a:srgbClr val="3333FF"/>
                </a:solidFill>
              </a:rPr>
              <a:t>1</a:t>
            </a:r>
            <a:r>
              <a:rPr lang="en-US" altLang="zh-CN" i="1">
                <a:solidFill>
                  <a:srgbClr val="3333FF"/>
                </a:solidFill>
              </a:rPr>
              <a:t>+i</a:t>
            </a:r>
            <a:r>
              <a:rPr lang="en-US" altLang="zh-CN" baseline="-25000">
                <a:solidFill>
                  <a:srgbClr val="3333FF"/>
                </a:solidFill>
              </a:rPr>
              <a:t>2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3333FF"/>
                </a:solidFill>
              </a:rPr>
              <a:t>i</a:t>
            </a:r>
            <a:r>
              <a:rPr lang="en-US" altLang="zh-CN" baseline="-25000">
                <a:solidFill>
                  <a:srgbClr val="3333FF"/>
                </a:solidFill>
              </a:rPr>
              <a:t>3</a:t>
            </a:r>
            <a:endParaRPr lang="en-US" altLang="zh-CN">
              <a:solidFill>
                <a:srgbClr val="3333FF"/>
              </a:solidFill>
            </a:endParaRP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3378200" y="1684338"/>
            <a:ext cx="55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2520F2"/>
                </a:solidFill>
              </a:rPr>
              <a:t>i</a:t>
            </a:r>
            <a:r>
              <a:rPr lang="en-US" altLang="zh-CN" sz="2000" baseline="-25000">
                <a:solidFill>
                  <a:srgbClr val="2520F2"/>
                </a:solidFill>
              </a:rPr>
              <a:t>1</a:t>
            </a:r>
            <a:endParaRPr lang="en-US" altLang="zh-CN" i="1"/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4822825" y="1676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2520F2"/>
                </a:solidFill>
              </a:rPr>
              <a:t>i</a:t>
            </a:r>
            <a:r>
              <a:rPr lang="en-US" altLang="zh-CN" sz="2000" baseline="-25000">
                <a:solidFill>
                  <a:srgbClr val="2520F2"/>
                </a:solidFill>
              </a:rPr>
              <a:t>2</a:t>
            </a:r>
            <a:endParaRPr lang="en-US" altLang="zh-CN" i="1"/>
          </a:p>
        </p:txBody>
      </p:sp>
      <p:grpSp>
        <p:nvGrpSpPr>
          <p:cNvPr id="9259" name="Group 43"/>
          <p:cNvGrpSpPr>
            <a:grpSpLocks/>
          </p:cNvGrpSpPr>
          <p:nvPr/>
        </p:nvGrpSpPr>
        <p:grpSpPr bwMode="auto">
          <a:xfrm>
            <a:off x="3095625" y="2097088"/>
            <a:ext cx="4176713" cy="1979612"/>
            <a:chOff x="1519" y="2863"/>
            <a:chExt cx="2631" cy="1247"/>
          </a:xfrm>
        </p:grpSpPr>
        <p:sp>
          <p:nvSpPr>
            <p:cNvPr id="9260" name="Line 32"/>
            <p:cNvSpPr>
              <a:spLocks noChangeShapeType="1"/>
            </p:cNvSpPr>
            <p:nvPr/>
          </p:nvSpPr>
          <p:spPr bwMode="auto">
            <a:xfrm flipV="1">
              <a:off x="2052" y="2976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Line 33"/>
            <p:cNvSpPr>
              <a:spLocks noChangeShapeType="1"/>
            </p:cNvSpPr>
            <p:nvPr/>
          </p:nvSpPr>
          <p:spPr bwMode="auto">
            <a:xfrm flipV="1">
              <a:off x="1519" y="3603"/>
              <a:ext cx="2553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2" name="Text Box 34"/>
            <p:cNvSpPr txBox="1">
              <a:spLocks noChangeArrowheads="1"/>
            </p:cNvSpPr>
            <p:nvPr/>
          </p:nvSpPr>
          <p:spPr bwMode="auto">
            <a:xfrm>
              <a:off x="3801" y="3599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i="1">
                  <a:sym typeface="Symbol" pitchFamily="18" charset="2"/>
                </a:rPr>
                <a:t> </a:t>
              </a:r>
              <a:r>
                <a:rPr lang="en-US" altLang="zh-CN" i="1"/>
                <a:t>t</a:t>
              </a:r>
            </a:p>
          </p:txBody>
        </p:sp>
        <p:sp>
          <p:nvSpPr>
            <p:cNvPr id="9263" name="Freeform 35"/>
            <p:cNvSpPr>
              <a:spLocks/>
            </p:cNvSpPr>
            <p:nvPr/>
          </p:nvSpPr>
          <p:spPr bwMode="auto">
            <a:xfrm>
              <a:off x="2064" y="3385"/>
              <a:ext cx="1814" cy="453"/>
            </a:xfrm>
            <a:custGeom>
              <a:avLst/>
              <a:gdLst>
                <a:gd name="T0" fmla="*/ 0 w 2262"/>
                <a:gd name="T1" fmla="*/ 549 h 1091"/>
                <a:gd name="T2" fmla="*/ 96 w 2262"/>
                <a:gd name="T3" fmla="*/ 360 h 1091"/>
                <a:gd name="T4" fmla="*/ 183 w 2262"/>
                <a:gd name="T5" fmla="*/ 204 h 1091"/>
                <a:gd name="T6" fmla="*/ 294 w 2262"/>
                <a:gd name="T7" fmla="*/ 66 h 1091"/>
                <a:gd name="T8" fmla="*/ 420 w 2262"/>
                <a:gd name="T9" fmla="*/ 3 h 1091"/>
                <a:gd name="T10" fmla="*/ 576 w 2262"/>
                <a:gd name="T11" fmla="*/ 81 h 1091"/>
                <a:gd name="T12" fmla="*/ 732 w 2262"/>
                <a:gd name="T13" fmla="*/ 309 h 1091"/>
                <a:gd name="T14" fmla="*/ 849 w 2262"/>
                <a:gd name="T15" fmla="*/ 540 h 1091"/>
                <a:gd name="T16" fmla="*/ 981 w 2262"/>
                <a:gd name="T17" fmla="*/ 789 h 1091"/>
                <a:gd name="T18" fmla="*/ 1110 w 2262"/>
                <a:gd name="T19" fmla="*/ 990 h 1091"/>
                <a:gd name="T20" fmla="*/ 1290 w 2262"/>
                <a:gd name="T21" fmla="*/ 1083 h 1091"/>
                <a:gd name="T22" fmla="*/ 1482 w 2262"/>
                <a:gd name="T23" fmla="*/ 939 h 1091"/>
                <a:gd name="T24" fmla="*/ 1701 w 2262"/>
                <a:gd name="T25" fmla="*/ 555 h 1091"/>
                <a:gd name="T26" fmla="*/ 1803 w 2262"/>
                <a:gd name="T27" fmla="*/ 348 h 1091"/>
                <a:gd name="T28" fmla="*/ 1980 w 2262"/>
                <a:gd name="T29" fmla="*/ 84 h 1091"/>
                <a:gd name="T30" fmla="*/ 2127 w 2262"/>
                <a:gd name="T31" fmla="*/ 6 h 1091"/>
                <a:gd name="T32" fmla="*/ 2262 w 2262"/>
                <a:gd name="T33" fmla="*/ 66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2"/>
                <a:gd name="T52" fmla="*/ 0 h 1091"/>
                <a:gd name="T53" fmla="*/ 2262 w 2262"/>
                <a:gd name="T54" fmla="*/ 1091 h 10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9264" name="Freeform 36"/>
            <p:cNvSpPr>
              <a:spLocks/>
            </p:cNvSpPr>
            <p:nvPr/>
          </p:nvSpPr>
          <p:spPr bwMode="auto">
            <a:xfrm>
              <a:off x="2019" y="3362"/>
              <a:ext cx="1814" cy="453"/>
            </a:xfrm>
            <a:custGeom>
              <a:avLst/>
              <a:gdLst>
                <a:gd name="T0" fmla="*/ 0 w 2262"/>
                <a:gd name="T1" fmla="*/ 540 h 541"/>
                <a:gd name="T2" fmla="*/ 186 w 2262"/>
                <a:gd name="T3" fmla="*/ 483 h 541"/>
                <a:gd name="T4" fmla="*/ 423 w 2262"/>
                <a:gd name="T5" fmla="*/ 270 h 541"/>
                <a:gd name="T6" fmla="*/ 654 w 2262"/>
                <a:gd name="T7" fmla="*/ 66 h 541"/>
                <a:gd name="T8" fmla="*/ 864 w 2262"/>
                <a:gd name="T9" fmla="*/ 3 h 541"/>
                <a:gd name="T10" fmla="*/ 1068 w 2262"/>
                <a:gd name="T11" fmla="*/ 84 h 541"/>
                <a:gd name="T12" fmla="*/ 1275 w 2262"/>
                <a:gd name="T13" fmla="*/ 273 h 541"/>
                <a:gd name="T14" fmla="*/ 1533 w 2262"/>
                <a:gd name="T15" fmla="*/ 495 h 541"/>
                <a:gd name="T16" fmla="*/ 1698 w 2262"/>
                <a:gd name="T17" fmla="*/ 540 h 541"/>
                <a:gd name="T18" fmla="*/ 1851 w 2262"/>
                <a:gd name="T19" fmla="*/ 498 h 541"/>
                <a:gd name="T20" fmla="*/ 2025 w 2262"/>
                <a:gd name="T21" fmla="*/ 366 h 541"/>
                <a:gd name="T22" fmla="*/ 2133 w 2262"/>
                <a:gd name="T23" fmla="*/ 261 h 541"/>
                <a:gd name="T24" fmla="*/ 2262 w 2262"/>
                <a:gd name="T25" fmla="*/ 141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2"/>
                <a:gd name="T40" fmla="*/ 0 h 541"/>
                <a:gd name="T41" fmla="*/ 2262 w 2262"/>
                <a:gd name="T42" fmla="*/ 541 h 5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9265" name="Text Box 37"/>
            <p:cNvSpPr txBox="1">
              <a:spLocks noChangeArrowheads="1"/>
            </p:cNvSpPr>
            <p:nvPr/>
          </p:nvSpPr>
          <p:spPr bwMode="auto">
            <a:xfrm>
              <a:off x="1643" y="2863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</a:t>
              </a:r>
              <a:r>
                <a:rPr lang="en-US" altLang="zh-CN"/>
                <a:t>, </a:t>
              </a:r>
              <a:r>
                <a:rPr lang="en-US" altLang="zh-CN" i="1"/>
                <a:t>i</a:t>
              </a:r>
              <a:endParaRPr lang="en-US" altLang="zh-CN"/>
            </a:p>
          </p:txBody>
        </p:sp>
        <p:sp>
          <p:nvSpPr>
            <p:cNvPr id="9266" name="Text Box 38"/>
            <p:cNvSpPr txBox="1">
              <a:spLocks noChangeArrowheads="1"/>
            </p:cNvSpPr>
            <p:nvPr/>
          </p:nvSpPr>
          <p:spPr bwMode="auto">
            <a:xfrm>
              <a:off x="2109" y="3135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</a:rPr>
                <a:t>i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9267" name="Text Box 39"/>
            <p:cNvSpPr txBox="1">
              <a:spLocks noChangeArrowheads="1"/>
            </p:cNvSpPr>
            <p:nvPr/>
          </p:nvSpPr>
          <p:spPr bwMode="auto">
            <a:xfrm>
              <a:off x="2860" y="3187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FF"/>
                  </a:solidFill>
                </a:rPr>
                <a:t> </a:t>
              </a:r>
              <a:r>
                <a:rPr lang="en-US" altLang="zh-CN" i="1">
                  <a:solidFill>
                    <a:srgbClr val="3333FF"/>
                  </a:solidFill>
                </a:rPr>
                <a:t>i</a:t>
              </a:r>
              <a:r>
                <a:rPr lang="en-US" altLang="zh-CN" sz="2000" baseline="-25000">
                  <a:solidFill>
                    <a:srgbClr val="3333FF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9268" name="Text Box 40"/>
            <p:cNvSpPr txBox="1">
              <a:spLocks noChangeArrowheads="1"/>
            </p:cNvSpPr>
            <p:nvPr/>
          </p:nvSpPr>
          <p:spPr bwMode="auto">
            <a:xfrm>
              <a:off x="1791" y="358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</p:grpSp>
      <p:sp>
        <p:nvSpPr>
          <p:cNvPr id="16430" name="Line 46"/>
          <p:cNvSpPr>
            <a:spLocks noChangeShapeType="1"/>
          </p:cNvSpPr>
          <p:nvPr/>
        </p:nvSpPr>
        <p:spPr bwMode="auto">
          <a:xfrm>
            <a:off x="5040313" y="2239963"/>
            <a:ext cx="0" cy="1933575"/>
          </a:xfrm>
          <a:prstGeom prst="line">
            <a:avLst/>
          </a:prstGeom>
          <a:noFill/>
          <a:ln w="2540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70" name="Group 54"/>
          <p:cNvGrpSpPr>
            <a:grpSpLocks/>
          </p:cNvGrpSpPr>
          <p:nvPr/>
        </p:nvGrpSpPr>
        <p:grpSpPr bwMode="auto">
          <a:xfrm>
            <a:off x="4140200" y="2312988"/>
            <a:ext cx="2879725" cy="1692275"/>
            <a:chOff x="113" y="1774"/>
            <a:chExt cx="1984" cy="1066"/>
          </a:xfrm>
        </p:grpSpPr>
        <p:sp>
          <p:nvSpPr>
            <p:cNvPr id="16427" name="Freeform 43"/>
            <p:cNvSpPr>
              <a:spLocks/>
            </p:cNvSpPr>
            <p:nvPr/>
          </p:nvSpPr>
          <p:spPr bwMode="auto">
            <a:xfrm>
              <a:off x="113" y="1933"/>
              <a:ext cx="1984" cy="907"/>
            </a:xfrm>
            <a:custGeom>
              <a:avLst/>
              <a:gdLst>
                <a:gd name="T0" fmla="*/ 0 w 2262"/>
                <a:gd name="T1" fmla="*/ 549 h 1091"/>
                <a:gd name="T2" fmla="*/ 96 w 2262"/>
                <a:gd name="T3" fmla="*/ 360 h 1091"/>
                <a:gd name="T4" fmla="*/ 183 w 2262"/>
                <a:gd name="T5" fmla="*/ 204 h 1091"/>
                <a:gd name="T6" fmla="*/ 294 w 2262"/>
                <a:gd name="T7" fmla="*/ 66 h 1091"/>
                <a:gd name="T8" fmla="*/ 420 w 2262"/>
                <a:gd name="T9" fmla="*/ 3 h 1091"/>
                <a:gd name="T10" fmla="*/ 576 w 2262"/>
                <a:gd name="T11" fmla="*/ 81 h 1091"/>
                <a:gd name="T12" fmla="*/ 732 w 2262"/>
                <a:gd name="T13" fmla="*/ 309 h 1091"/>
                <a:gd name="T14" fmla="*/ 849 w 2262"/>
                <a:gd name="T15" fmla="*/ 540 h 1091"/>
                <a:gd name="T16" fmla="*/ 981 w 2262"/>
                <a:gd name="T17" fmla="*/ 789 h 1091"/>
                <a:gd name="T18" fmla="*/ 1110 w 2262"/>
                <a:gd name="T19" fmla="*/ 990 h 1091"/>
                <a:gd name="T20" fmla="*/ 1290 w 2262"/>
                <a:gd name="T21" fmla="*/ 1083 h 1091"/>
                <a:gd name="T22" fmla="*/ 1482 w 2262"/>
                <a:gd name="T23" fmla="*/ 939 h 1091"/>
                <a:gd name="T24" fmla="*/ 1701 w 2262"/>
                <a:gd name="T25" fmla="*/ 555 h 1091"/>
                <a:gd name="T26" fmla="*/ 1803 w 2262"/>
                <a:gd name="T27" fmla="*/ 348 h 1091"/>
                <a:gd name="T28" fmla="*/ 1980 w 2262"/>
                <a:gd name="T29" fmla="*/ 84 h 1091"/>
                <a:gd name="T30" fmla="*/ 2127 w 2262"/>
                <a:gd name="T31" fmla="*/ 6 h 1091"/>
                <a:gd name="T32" fmla="*/ 2262 w 2262"/>
                <a:gd name="T33" fmla="*/ 66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2"/>
                <a:gd name="T52" fmla="*/ 0 h 1091"/>
                <a:gd name="T53" fmla="*/ 2262 w 2262"/>
                <a:gd name="T54" fmla="*/ 1091 h 10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9272" name="Text Box 39"/>
            <p:cNvSpPr txBox="1">
              <a:spLocks noChangeArrowheads="1"/>
            </p:cNvSpPr>
            <p:nvPr/>
          </p:nvSpPr>
          <p:spPr bwMode="auto">
            <a:xfrm>
              <a:off x="1451" y="1774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33CC"/>
                  </a:solidFill>
                </a:rPr>
                <a:t> </a:t>
              </a:r>
              <a:r>
                <a:rPr lang="en-US" altLang="zh-CN" i="1">
                  <a:solidFill>
                    <a:srgbClr val="FF33CC"/>
                  </a:solidFill>
                </a:rPr>
                <a:t>i</a:t>
              </a:r>
              <a:r>
                <a:rPr lang="en-US" altLang="zh-CN" sz="2000" baseline="-25000">
                  <a:solidFill>
                    <a:srgbClr val="FF33CC"/>
                  </a:solidFill>
                </a:rPr>
                <a:t>3</a:t>
              </a:r>
              <a:endParaRPr lang="en-US" altLang="zh-CN">
                <a:solidFill>
                  <a:srgbClr val="FF33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401" grpId="0" autoUpdateAnimBg="0"/>
      <p:bldP spid="16402" grpId="0" autoUpdateAnimBg="0"/>
      <p:bldP spid="16433" grpId="0" autoUpdateAnimBg="0"/>
      <p:bldP spid="16391" grpId="0" autoUpdateAnimBg="0"/>
      <p:bldP spid="16413" grpId="0" autoUpdateAnimBg="0"/>
      <p:bldP spid="16414" grpId="0" autoUpdateAnimBg="0"/>
      <p:bldP spid="164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1143000"/>
            <a:ext cx="8116887" cy="557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400" b="1" smtClean="0">
                <a:ea typeface="楷体_GB2312" pitchFamily="49" charset="-122"/>
              </a:rPr>
              <a:t>著名科学家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52625"/>
            <a:ext cx="7993063" cy="403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2400" b="1" smtClean="0">
                <a:ea typeface="楷体_GB2312" pitchFamily="49" charset="-122"/>
              </a:rPr>
              <a:t>斯坦梅茨</a:t>
            </a:r>
            <a:r>
              <a:rPr lang="en-US" altLang="zh-CN" sz="2400" b="1" smtClean="0">
                <a:ea typeface="楷体_GB2312" pitchFamily="49" charset="-122"/>
              </a:rPr>
              <a:t>(Charlea Proteus Steinmetz 1865~1923)</a:t>
            </a:r>
          </a:p>
          <a:p>
            <a:pPr>
              <a:lnSpc>
                <a:spcPct val="90000"/>
              </a:lnSpc>
            </a:pPr>
            <a:r>
              <a:rPr lang="en-US" altLang="zh-CN" sz="2400" b="1" smtClean="0">
                <a:ea typeface="楷体_GB2312" pitchFamily="49" charset="-122"/>
              </a:rPr>
              <a:t>	 </a:t>
            </a:r>
            <a:r>
              <a:rPr lang="zh-CN" altLang="en-US" sz="2400" b="1" smtClean="0">
                <a:ea typeface="楷体_GB2312" pitchFamily="49" charset="-122"/>
              </a:rPr>
              <a:t>斯坦梅茨是德国一澳大利亚数学家和工程师。他最伟大的贡献就是在交流电路分析中引入了向量分析法，并以其在滞后理论方面的著作而闻名。</a:t>
            </a: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ea typeface="楷体_GB2312" pitchFamily="49" charset="-122"/>
              </a:rPr>
              <a:t>	 出生于德国的布勒斯劳，一岁时就失去了母亲，在即将在大学完成他的数学博士论文时，由于政治活动，被迫离开德国，到瑞士后又去了美国，</a:t>
            </a:r>
            <a:r>
              <a:rPr lang="en-US" altLang="zh-CN" sz="2400" b="1" smtClean="0">
                <a:ea typeface="楷体_GB2312" pitchFamily="49" charset="-122"/>
              </a:rPr>
              <a:t>1893</a:t>
            </a:r>
            <a:r>
              <a:rPr lang="zh-CN" altLang="en-US" sz="2400" b="1" smtClean="0">
                <a:ea typeface="楷体_GB2312" pitchFamily="49" charset="-122"/>
              </a:rPr>
              <a:t>年受雇于美国通用电气公司，这一年他发表论文，首次将复数应用于交流电路的分析中，其后出版了专著</a:t>
            </a:r>
            <a:r>
              <a:rPr lang="en-US" altLang="zh-CN" sz="2400" b="1" smtClean="0">
                <a:ea typeface="楷体_GB2312" pitchFamily="49" charset="-122"/>
              </a:rPr>
              <a:t>《</a:t>
            </a:r>
            <a:r>
              <a:rPr lang="zh-CN" altLang="en-US" sz="2400" b="1" smtClean="0">
                <a:ea typeface="楷体_GB2312" pitchFamily="49" charset="-122"/>
              </a:rPr>
              <a:t>交流现象的理论和计算</a:t>
            </a:r>
            <a:r>
              <a:rPr lang="en-US" altLang="zh-CN" sz="2400" b="1" smtClean="0">
                <a:ea typeface="楷体_GB2312" pitchFamily="49" charset="-122"/>
              </a:rPr>
              <a:t>》</a:t>
            </a:r>
            <a:r>
              <a:rPr lang="zh-CN" altLang="en-US" sz="2400" b="1" smtClean="0">
                <a:ea typeface="楷体_GB2312" pitchFamily="49" charset="-122"/>
              </a:rPr>
              <a:t>，</a:t>
            </a:r>
            <a:r>
              <a:rPr lang="en-US" altLang="zh-CN" sz="2400" b="1" smtClean="0">
                <a:ea typeface="楷体_GB2312" pitchFamily="49" charset="-122"/>
              </a:rPr>
              <a:t>1901</a:t>
            </a:r>
            <a:r>
              <a:rPr lang="zh-CN" altLang="en-US" sz="2400" b="1" smtClean="0">
                <a:ea typeface="楷体_GB2312" pitchFamily="49" charset="-122"/>
              </a:rPr>
              <a:t>年成为美国电气工程师协会</a:t>
            </a:r>
            <a:r>
              <a:rPr lang="en-US" altLang="zh-CN" sz="2400" b="1" smtClean="0">
                <a:ea typeface="楷体_GB2312" pitchFamily="49" charset="-122"/>
              </a:rPr>
              <a:t>(IEEE)</a:t>
            </a:r>
            <a:r>
              <a:rPr lang="zh-CN" altLang="en-US" sz="2400" b="1" smtClean="0">
                <a:ea typeface="楷体_GB2312" pitchFamily="49" charset="-122"/>
              </a:rPr>
              <a:t>主席。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二、正弦量的相量表示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 autoUpdateAnimBg="0"/>
      <p:bldP spid="6042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39750" y="1171575"/>
            <a:ext cx="316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构造一个复函数</a:t>
            </a:r>
          </a:p>
        </p:txBody>
      </p:sp>
      <p:graphicFrame>
        <p:nvGraphicFramePr>
          <p:cNvPr id="296960" name="Object 0"/>
          <p:cNvGraphicFramePr>
            <a:graphicFrameLocks noChangeAspect="1"/>
          </p:cNvGraphicFramePr>
          <p:nvPr/>
        </p:nvGraphicFramePr>
        <p:xfrm>
          <a:off x="2886075" y="1125538"/>
          <a:ext cx="2568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3" imgW="1130040" imgH="241200" progId="Equation.DSMT4">
                  <p:embed/>
                </p:oleObj>
              </mc:Choice>
              <mc:Fallback>
                <p:oleObj name="Equation" r:id="rId3" imgW="1130040" imgH="241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1125538"/>
                        <a:ext cx="25685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718175" y="1150938"/>
            <a:ext cx="295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没有物理意义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33388" y="2168525"/>
            <a:ext cx="489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若对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取虚部：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327650" y="2719388"/>
            <a:ext cx="306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是一个正弦量。</a:t>
            </a:r>
          </a:p>
        </p:txBody>
      </p:sp>
      <p:graphicFrame>
        <p:nvGraphicFramePr>
          <p:cNvPr id="296961" name="Object 1"/>
          <p:cNvGraphicFramePr>
            <a:graphicFrameLocks noChangeAspect="1"/>
          </p:cNvGraphicFramePr>
          <p:nvPr/>
        </p:nvGraphicFramePr>
        <p:xfrm>
          <a:off x="1284288" y="2651125"/>
          <a:ext cx="37988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5" imgW="1714320" imgH="241200" progId="Equation.DSMT4">
                  <p:embed/>
                </p:oleObj>
              </mc:Choice>
              <mc:Fallback>
                <p:oleObj name="Equation" r:id="rId5" imgW="171432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2651125"/>
                        <a:ext cx="379888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590925" y="1749425"/>
          <a:ext cx="46132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7" imgW="2311200" imgH="241200" progId="Equation.DSMT4">
                  <p:embed/>
                </p:oleObj>
              </mc:Choice>
              <mc:Fallback>
                <p:oleObj name="Equation" r:id="rId7" imgW="231120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1749425"/>
                        <a:ext cx="46132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66" name="Group 26"/>
          <p:cNvGrpSpPr>
            <a:grpSpLocks/>
          </p:cNvGrpSpPr>
          <p:nvPr/>
        </p:nvGrpSpPr>
        <p:grpSpPr bwMode="auto">
          <a:xfrm>
            <a:off x="7359650" y="5883275"/>
            <a:ext cx="701675" cy="366713"/>
            <a:chOff x="4752" y="3400"/>
            <a:chExt cx="442" cy="231"/>
          </a:xfrm>
        </p:grpSpPr>
        <p:sp>
          <p:nvSpPr>
            <p:cNvPr id="10267" name="Text Box 27"/>
            <p:cNvSpPr txBox="1">
              <a:spLocks noChangeArrowheads="1"/>
            </p:cNvSpPr>
            <p:nvPr/>
          </p:nvSpPr>
          <p:spPr bwMode="auto">
            <a:xfrm>
              <a:off x="4752" y="3448"/>
              <a:ext cx="44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aseline="30000">
                  <a:sym typeface="Symbol" pitchFamily="18" charset="2"/>
                </a:rPr>
                <a:t></a:t>
              </a:r>
              <a:endParaRPr lang="en-US" altLang="zh-CN" sz="2000" baseline="30000">
                <a:sym typeface="Symbol" pitchFamily="18" charset="2"/>
              </a:endParaRPr>
            </a:p>
          </p:txBody>
        </p:sp>
        <p:sp>
          <p:nvSpPr>
            <p:cNvPr id="10268" name="Freeform 28"/>
            <p:cNvSpPr>
              <a:spLocks/>
            </p:cNvSpPr>
            <p:nvPr/>
          </p:nvSpPr>
          <p:spPr bwMode="auto">
            <a:xfrm>
              <a:off x="4956" y="3400"/>
              <a:ext cx="57" cy="148"/>
            </a:xfrm>
            <a:custGeom>
              <a:avLst/>
              <a:gdLst>
                <a:gd name="T0" fmla="*/ 0 w 57"/>
                <a:gd name="T1" fmla="*/ 0 h 148"/>
                <a:gd name="T2" fmla="*/ 48 w 57"/>
                <a:gd name="T3" fmla="*/ 64 h 148"/>
                <a:gd name="T4" fmla="*/ 52 w 57"/>
                <a:gd name="T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48">
                  <a:moveTo>
                    <a:pt x="0" y="0"/>
                  </a:moveTo>
                  <a:cubicBezTo>
                    <a:pt x="7" y="11"/>
                    <a:pt x="39" y="39"/>
                    <a:pt x="48" y="64"/>
                  </a:cubicBezTo>
                  <a:cubicBezTo>
                    <a:pt x="57" y="89"/>
                    <a:pt x="51" y="131"/>
                    <a:pt x="52" y="14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9" name="Group 29"/>
          <p:cNvGrpSpPr>
            <a:grpSpLocks/>
          </p:cNvGrpSpPr>
          <p:nvPr/>
        </p:nvGrpSpPr>
        <p:grpSpPr bwMode="auto">
          <a:xfrm>
            <a:off x="7486650" y="5483225"/>
            <a:ext cx="731838" cy="641350"/>
            <a:chOff x="4832" y="3148"/>
            <a:chExt cx="461" cy="404"/>
          </a:xfrm>
        </p:grpSpPr>
        <p:sp>
          <p:nvSpPr>
            <p:cNvPr id="10270" name="Freeform 30"/>
            <p:cNvSpPr>
              <a:spLocks/>
            </p:cNvSpPr>
            <p:nvPr/>
          </p:nvSpPr>
          <p:spPr bwMode="auto">
            <a:xfrm>
              <a:off x="4832" y="3172"/>
              <a:ext cx="240" cy="380"/>
            </a:xfrm>
            <a:custGeom>
              <a:avLst/>
              <a:gdLst>
                <a:gd name="T0" fmla="*/ 0 w 240"/>
                <a:gd name="T1" fmla="*/ 0 h 380"/>
                <a:gd name="T2" fmla="*/ 52 w 240"/>
                <a:gd name="T3" fmla="*/ 40 h 380"/>
                <a:gd name="T4" fmla="*/ 108 w 240"/>
                <a:gd name="T5" fmla="*/ 100 h 380"/>
                <a:gd name="T6" fmla="*/ 164 w 240"/>
                <a:gd name="T7" fmla="*/ 172 h 380"/>
                <a:gd name="T8" fmla="*/ 220 w 240"/>
                <a:gd name="T9" fmla="*/ 280 h 380"/>
                <a:gd name="T10" fmla="*/ 240 w 240"/>
                <a:gd name="T1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380">
                  <a:moveTo>
                    <a:pt x="0" y="0"/>
                  </a:moveTo>
                  <a:cubicBezTo>
                    <a:pt x="9" y="7"/>
                    <a:pt x="34" y="23"/>
                    <a:pt x="52" y="40"/>
                  </a:cubicBezTo>
                  <a:cubicBezTo>
                    <a:pt x="70" y="57"/>
                    <a:pt x="89" y="78"/>
                    <a:pt x="108" y="100"/>
                  </a:cubicBezTo>
                  <a:cubicBezTo>
                    <a:pt x="127" y="122"/>
                    <a:pt x="145" y="142"/>
                    <a:pt x="164" y="172"/>
                  </a:cubicBezTo>
                  <a:cubicBezTo>
                    <a:pt x="183" y="202"/>
                    <a:pt x="207" y="245"/>
                    <a:pt x="220" y="280"/>
                  </a:cubicBezTo>
                  <a:cubicBezTo>
                    <a:pt x="233" y="315"/>
                    <a:pt x="236" y="359"/>
                    <a:pt x="240" y="380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Text Box 31"/>
            <p:cNvSpPr txBox="1">
              <a:spLocks noChangeArrowheads="1"/>
            </p:cNvSpPr>
            <p:nvPr/>
          </p:nvSpPr>
          <p:spPr bwMode="auto">
            <a:xfrm>
              <a:off x="4864" y="3148"/>
              <a:ext cx="4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30000">
                  <a:solidFill>
                    <a:srgbClr val="FF3300"/>
                  </a:solidFill>
                  <a:sym typeface="Symbol" pitchFamily="18" charset="2"/>
                </a:rPr>
                <a:t></a:t>
              </a:r>
              <a:r>
                <a:rPr lang="en-US" altLang="zh-CN" baseline="30000">
                  <a:solidFill>
                    <a:srgbClr val="FF3300"/>
                  </a:solidFill>
                  <a:sym typeface="Symbol" pitchFamily="18" charset="2"/>
                </a:rPr>
                <a:t>t+ </a:t>
              </a:r>
              <a:endParaRPr lang="en-US" altLang="zh-CN" sz="1600" baseline="30000">
                <a:solidFill>
                  <a:srgbClr val="FF3300"/>
                </a:solidFill>
                <a:sym typeface="Symbol" pitchFamily="18" charset="2"/>
              </a:endParaRPr>
            </a:p>
          </p:txBody>
        </p:sp>
      </p:grpSp>
      <p:grpSp>
        <p:nvGrpSpPr>
          <p:cNvPr id="10272" name="Group 32"/>
          <p:cNvGrpSpPr>
            <a:grpSpLocks/>
          </p:cNvGrpSpPr>
          <p:nvPr/>
        </p:nvGrpSpPr>
        <p:grpSpPr bwMode="auto">
          <a:xfrm>
            <a:off x="6826250" y="4518025"/>
            <a:ext cx="1690688" cy="1971675"/>
            <a:chOff x="4406" y="2544"/>
            <a:chExt cx="1065" cy="1242"/>
          </a:xfrm>
        </p:grpSpPr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4416" y="355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 flipV="1">
              <a:off x="4560" y="268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Text Box 35"/>
            <p:cNvSpPr txBox="1">
              <a:spLocks noChangeArrowheads="1"/>
            </p:cNvSpPr>
            <p:nvPr/>
          </p:nvSpPr>
          <p:spPr bwMode="auto">
            <a:xfrm>
              <a:off x="4406" y="34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</a:t>
              </a:r>
            </a:p>
          </p:txBody>
        </p:sp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4576" y="2544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</a:p>
          </p:txBody>
        </p:sp>
        <p:sp>
          <p:nvSpPr>
            <p:cNvPr id="10277" name="Text Box 37"/>
            <p:cNvSpPr txBox="1">
              <a:spLocks noChangeArrowheads="1"/>
            </p:cNvSpPr>
            <p:nvPr/>
          </p:nvSpPr>
          <p:spPr bwMode="auto">
            <a:xfrm>
              <a:off x="5184" y="3536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+1</a:t>
              </a:r>
            </a:p>
          </p:txBody>
        </p:sp>
      </p:grpSp>
      <p:grpSp>
        <p:nvGrpSpPr>
          <p:cNvPr id="10281" name="Group 41"/>
          <p:cNvGrpSpPr>
            <a:grpSpLocks/>
          </p:cNvGrpSpPr>
          <p:nvPr/>
        </p:nvGrpSpPr>
        <p:grpSpPr bwMode="auto">
          <a:xfrm>
            <a:off x="7054850" y="4905375"/>
            <a:ext cx="1485900" cy="1219200"/>
            <a:chOff x="4560" y="2784"/>
            <a:chExt cx="936" cy="768"/>
          </a:xfrm>
        </p:grpSpPr>
        <p:sp>
          <p:nvSpPr>
            <p:cNvPr id="10282" name="Freeform 42"/>
            <p:cNvSpPr>
              <a:spLocks/>
            </p:cNvSpPr>
            <p:nvPr/>
          </p:nvSpPr>
          <p:spPr bwMode="auto">
            <a:xfrm>
              <a:off x="4560" y="3000"/>
              <a:ext cx="384" cy="552"/>
            </a:xfrm>
            <a:custGeom>
              <a:avLst/>
              <a:gdLst>
                <a:gd name="T0" fmla="*/ 0 w 384"/>
                <a:gd name="T1" fmla="*/ 552 h 552"/>
                <a:gd name="T2" fmla="*/ 384 w 384"/>
                <a:gd name="T3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552">
                  <a:moveTo>
                    <a:pt x="0" y="552"/>
                  </a:moveTo>
                  <a:lnTo>
                    <a:pt x="384" y="0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Text Box 43"/>
            <p:cNvSpPr txBox="1">
              <a:spLocks noChangeArrowheads="1"/>
            </p:cNvSpPr>
            <p:nvPr/>
          </p:nvSpPr>
          <p:spPr bwMode="auto">
            <a:xfrm>
              <a:off x="4814" y="2784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3300"/>
                  </a:solidFill>
                </a:rPr>
                <a:t>Z(t)</a:t>
              </a:r>
            </a:p>
          </p:txBody>
        </p:sp>
      </p:grpSp>
      <p:grpSp>
        <p:nvGrpSpPr>
          <p:cNvPr id="10284" name="Group 44"/>
          <p:cNvGrpSpPr>
            <a:grpSpLocks/>
          </p:cNvGrpSpPr>
          <p:nvPr/>
        </p:nvGrpSpPr>
        <p:grpSpPr bwMode="auto">
          <a:xfrm>
            <a:off x="7067550" y="5622925"/>
            <a:ext cx="2041525" cy="488950"/>
            <a:chOff x="4560" y="3244"/>
            <a:chExt cx="1286" cy="308"/>
          </a:xfrm>
        </p:grpSpPr>
        <p:sp>
          <p:nvSpPr>
            <p:cNvPr id="10285" name="Line 45"/>
            <p:cNvSpPr>
              <a:spLocks noChangeShapeType="1"/>
            </p:cNvSpPr>
            <p:nvPr/>
          </p:nvSpPr>
          <p:spPr bwMode="auto">
            <a:xfrm flipV="1">
              <a:off x="4560" y="3312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Text Box 46"/>
            <p:cNvSpPr txBox="1">
              <a:spLocks noChangeArrowheads="1"/>
            </p:cNvSpPr>
            <p:nvPr/>
          </p:nvSpPr>
          <p:spPr bwMode="auto">
            <a:xfrm>
              <a:off x="5164" y="3244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Z(0)</a:t>
              </a:r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二、正弦量的相量表示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39750" y="3213100"/>
            <a:ext cx="817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任意正弦函数都可以找到唯一的与其对应的复指数函数：</a:t>
            </a:r>
          </a:p>
        </p:txBody>
      </p:sp>
      <p:graphicFrame>
        <p:nvGraphicFramePr>
          <p:cNvPr id="296962" name="Object 2"/>
          <p:cNvGraphicFramePr>
            <a:graphicFrameLocks noChangeAspect="1"/>
          </p:cNvGraphicFramePr>
          <p:nvPr/>
        </p:nvGraphicFramePr>
        <p:xfrm>
          <a:off x="1341438" y="3716338"/>
          <a:ext cx="58943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9" imgW="2603160" imgH="266400" progId="Equation.DSMT4">
                  <p:embed/>
                </p:oleObj>
              </mc:Choice>
              <mc:Fallback>
                <p:oleObj name="Equation" r:id="rId9" imgW="2603160" imgH="26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3716338"/>
                        <a:ext cx="589438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98488" y="4329113"/>
            <a:ext cx="285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还可以写成：</a:t>
            </a:r>
          </a:p>
        </p:txBody>
      </p:sp>
      <p:grpSp>
        <p:nvGrpSpPr>
          <p:cNvPr id="10306" name="Group 66"/>
          <p:cNvGrpSpPr>
            <a:grpSpLocks/>
          </p:cNvGrpSpPr>
          <p:nvPr/>
        </p:nvGrpSpPr>
        <p:grpSpPr bwMode="auto">
          <a:xfrm>
            <a:off x="1822450" y="4724400"/>
            <a:ext cx="3902075" cy="1136650"/>
            <a:chOff x="2078" y="3046"/>
            <a:chExt cx="2458" cy="716"/>
          </a:xfrm>
        </p:grpSpPr>
        <p:graphicFrame>
          <p:nvGraphicFramePr>
            <p:cNvPr id="10307" name="Object 4"/>
            <p:cNvGraphicFramePr>
              <a:graphicFrameLocks noChangeAspect="1"/>
            </p:cNvGraphicFramePr>
            <p:nvPr/>
          </p:nvGraphicFramePr>
          <p:xfrm>
            <a:off x="2078" y="3046"/>
            <a:ext cx="2458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1" name="Equation" r:id="rId11" imgW="1828800" imgH="304560" progId="Equation.DSMT4">
                    <p:embed/>
                  </p:oleObj>
                </mc:Choice>
                <mc:Fallback>
                  <p:oleObj name="Equation" r:id="rId11" imgW="1828800" imgH="3045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3046"/>
                          <a:ext cx="2458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8" name="AutoShape 21"/>
            <p:cNvSpPr>
              <a:spLocks/>
            </p:cNvSpPr>
            <p:nvPr/>
          </p:nvSpPr>
          <p:spPr bwMode="auto">
            <a:xfrm rot="-5400000">
              <a:off x="2989" y="3354"/>
              <a:ext cx="96" cy="24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309" name="Rectangle 22"/>
            <p:cNvSpPr>
              <a:spLocks noChangeArrowheads="1"/>
            </p:cNvSpPr>
            <p:nvPr/>
          </p:nvSpPr>
          <p:spPr bwMode="auto">
            <a:xfrm>
              <a:off x="2725" y="3474"/>
              <a:ext cx="1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>
                  <a:solidFill>
                    <a:srgbClr val="3333FF"/>
                  </a:solidFill>
                  <a:ea typeface="楷体_GB2312" pitchFamily="49" charset="-122"/>
                </a:rPr>
                <a:t>复常数</a:t>
              </a:r>
              <a:endParaRPr lang="zh-CN" altLang="en-US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10310" name="Object 70"/>
          <p:cNvGraphicFramePr>
            <a:graphicFrameLocks noChangeAspect="1"/>
          </p:cNvGraphicFramePr>
          <p:nvPr/>
        </p:nvGraphicFramePr>
        <p:xfrm>
          <a:off x="639763" y="5876925"/>
          <a:ext cx="60198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13" imgW="2412720" imgH="241200" progId="Equation.DSMT4">
                  <p:embed/>
                </p:oleObj>
              </mc:Choice>
              <mc:Fallback>
                <p:oleObj name="Equation" r:id="rId13" imgW="2412720" imgH="2412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876925"/>
                        <a:ext cx="6019800" cy="588963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9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9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  <p:bldP spid="18440" grpId="0" autoUpdateAnimBg="0"/>
      <p:bldP spid="18442" grpId="0" autoUpdateAnimBg="0"/>
      <p:bldP spid="18444" grpId="0" autoUpdateAnimBg="0"/>
      <p:bldP spid="18447" grpId="0" autoUpdateAnimBg="0"/>
      <p:bldP spid="184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395288" y="917575"/>
            <a:ext cx="83169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正弦规律变化的电压和电流，可以用一个相量（复数）表示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1150938" y="1630363"/>
          <a:ext cx="64452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Equation" r:id="rId3" imgW="2616120" imgH="533160" progId="Equation.DSMT4">
                  <p:embed/>
                </p:oleObj>
              </mc:Choice>
              <mc:Fallback>
                <p:oleObj name="Equation" r:id="rId3" imgW="2616120" imgH="5331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630363"/>
                        <a:ext cx="6445250" cy="13843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二、正弦量的相量表示</a:t>
            </a:r>
          </a:p>
        </p:txBody>
      </p:sp>
      <p:sp>
        <p:nvSpPr>
          <p:cNvPr id="19512" name="Text Box 56"/>
          <p:cNvSpPr txBox="1">
            <a:spLocks noChangeArrowheads="1"/>
          </p:cNvSpPr>
          <p:nvPr/>
        </p:nvSpPr>
        <p:spPr bwMode="auto">
          <a:xfrm>
            <a:off x="358775" y="3340100"/>
            <a:ext cx="279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正弦量的相量表示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3206750" y="3036888"/>
            <a:ext cx="4738688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2520F2"/>
                </a:solidFill>
                <a:ea typeface="楷体_GB2312" pitchFamily="49" charset="-122"/>
              </a:rPr>
              <a:t>相量的模表示正弦量的有效值</a:t>
            </a:r>
          </a:p>
          <a:p>
            <a:pPr eaLnBrk="1" hangingPunct="1"/>
            <a:r>
              <a:rPr lang="zh-CN" altLang="en-US">
                <a:solidFill>
                  <a:srgbClr val="2520F2"/>
                </a:solidFill>
                <a:ea typeface="楷体_GB2312" pitchFamily="49" charset="-122"/>
              </a:rPr>
              <a:t>相量的幅角表示正弦量的初相位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9514" name="AutoShape 58"/>
          <p:cNvSpPr>
            <a:spLocks/>
          </p:cNvSpPr>
          <p:nvPr/>
        </p:nvSpPr>
        <p:spPr bwMode="auto">
          <a:xfrm>
            <a:off x="3130550" y="3244850"/>
            <a:ext cx="74613" cy="701675"/>
          </a:xfrm>
          <a:prstGeom prst="leftBrace">
            <a:avLst>
              <a:gd name="adj1" fmla="val 78368"/>
              <a:gd name="adj2" fmla="val 50000"/>
            </a:avLst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431800" y="4254500"/>
            <a:ext cx="971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例：</a:t>
            </a:r>
          </a:p>
        </p:txBody>
      </p:sp>
      <p:sp>
        <p:nvSpPr>
          <p:cNvPr id="19518" name="Text Box 62"/>
          <p:cNvSpPr txBox="1">
            <a:spLocks noChangeArrowheads="1"/>
          </p:cNvSpPr>
          <p:nvPr/>
        </p:nvSpPr>
        <p:spPr bwMode="auto">
          <a:xfrm>
            <a:off x="358775" y="4833938"/>
            <a:ext cx="2811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试用相量表示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19519" name="Object 63"/>
          <p:cNvGraphicFramePr>
            <a:graphicFrameLocks noChangeAspect="1"/>
          </p:cNvGraphicFramePr>
          <p:nvPr/>
        </p:nvGraphicFramePr>
        <p:xfrm>
          <a:off x="935038" y="4184650"/>
          <a:ext cx="79565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Equation" r:id="rId5" imgW="3352680" imgH="228600" progId="Equation.DSMT4">
                  <p:embed/>
                </p:oleObj>
              </mc:Choice>
              <mc:Fallback>
                <p:oleObj name="Equation" r:id="rId5" imgW="3352680" imgH="2286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184650"/>
                        <a:ext cx="79565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0" name="Text Box 64"/>
          <p:cNvSpPr txBox="1">
            <a:spLocks noChangeArrowheads="1"/>
          </p:cNvSpPr>
          <p:nvPr/>
        </p:nvSpPr>
        <p:spPr bwMode="auto">
          <a:xfrm>
            <a:off x="427038" y="53006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9521" name="Object 65"/>
          <p:cNvGraphicFramePr>
            <a:graphicFrameLocks noChangeAspect="1"/>
          </p:cNvGraphicFramePr>
          <p:nvPr/>
        </p:nvGraphicFramePr>
        <p:xfrm>
          <a:off x="1187450" y="5157788"/>
          <a:ext cx="1981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Equation" r:id="rId7" imgW="939600" imgH="279360" progId="Equation.DSMT4">
                  <p:embed/>
                </p:oleObj>
              </mc:Choice>
              <mc:Fallback>
                <p:oleObj name="Equation" r:id="rId7" imgW="939600" imgH="27936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57788"/>
                        <a:ext cx="19812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22" name="Object 66"/>
          <p:cNvGraphicFramePr>
            <a:graphicFrameLocks noChangeAspect="1"/>
          </p:cNvGraphicFramePr>
          <p:nvPr/>
        </p:nvGraphicFramePr>
        <p:xfrm>
          <a:off x="3671888" y="5157788"/>
          <a:ext cx="25558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Equation" r:id="rId9" imgW="1130040" imgH="279360" progId="Equation.DSMT4">
                  <p:embed/>
                </p:oleObj>
              </mc:Choice>
              <mc:Fallback>
                <p:oleObj name="Equation" r:id="rId9" imgW="1130040" imgH="27936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5157788"/>
                        <a:ext cx="25558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6" name="Text Box 2064"/>
          <p:cNvSpPr txBox="1">
            <a:spLocks noChangeArrowheads="1"/>
          </p:cNvSpPr>
          <p:nvPr/>
        </p:nvSpPr>
        <p:spPr bwMode="auto">
          <a:xfrm>
            <a:off x="395288" y="5876925"/>
            <a:ext cx="973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例：</a:t>
            </a:r>
          </a:p>
        </p:txBody>
      </p:sp>
      <p:sp>
        <p:nvSpPr>
          <p:cNvPr id="117777" name="Text Box 2065"/>
          <p:cNvSpPr txBox="1">
            <a:spLocks noChangeArrowheads="1"/>
          </p:cNvSpPr>
          <p:nvPr/>
        </p:nvSpPr>
        <p:spPr bwMode="auto">
          <a:xfrm>
            <a:off x="4895850" y="5876925"/>
            <a:ext cx="341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试写出电流的瞬时值。</a:t>
            </a:r>
          </a:p>
        </p:txBody>
      </p:sp>
      <p:sp>
        <p:nvSpPr>
          <p:cNvPr id="117778" name="Text Box 2066"/>
          <p:cNvSpPr txBox="1">
            <a:spLocks noChangeArrowheads="1"/>
          </p:cNvSpPr>
          <p:nvPr/>
        </p:nvSpPr>
        <p:spPr bwMode="auto">
          <a:xfrm>
            <a:off x="431800" y="6345238"/>
            <a:ext cx="143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97986" name="Object 2050"/>
          <p:cNvGraphicFramePr>
            <a:graphicFrameLocks noChangeAspect="1"/>
          </p:cNvGraphicFramePr>
          <p:nvPr/>
        </p:nvGraphicFramePr>
        <p:xfrm>
          <a:off x="2557463" y="6308725"/>
          <a:ext cx="32750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公式" r:id="rId11" imgW="1650960" imgH="241200" progId="Equation.3">
                  <p:embed/>
                </p:oleObj>
              </mc:Choice>
              <mc:Fallback>
                <p:oleObj name="公式" r:id="rId11" imgW="1650960" imgH="2412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6308725"/>
                        <a:ext cx="327501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7" name="Object 2051"/>
          <p:cNvGraphicFramePr>
            <a:graphicFrameLocks noChangeAspect="1"/>
          </p:cNvGraphicFramePr>
          <p:nvPr/>
        </p:nvGraphicFramePr>
        <p:xfrm>
          <a:off x="1144588" y="5735638"/>
          <a:ext cx="3781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Equation" r:id="rId13" imgW="1879560" imgH="304560" progId="Equation.DSMT4">
                  <p:embed/>
                </p:oleObj>
              </mc:Choice>
              <mc:Fallback>
                <p:oleObj name="Equation" r:id="rId13" imgW="1879560" imgH="304560" progId="Equation.DSMT4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5735638"/>
                        <a:ext cx="37814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95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95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95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8" grpId="0" build="p" autoUpdateAnimBg="0" advAuto="1000"/>
      <p:bldP spid="19512" grpId="0" autoUpdateAnimBg="0"/>
      <p:bldP spid="19513" grpId="0" autoUpdateAnimBg="0"/>
      <p:bldP spid="19514" grpId="0" animBg="1"/>
      <p:bldP spid="19516" grpId="0" autoUpdateAnimBg="0"/>
      <p:bldP spid="19518" grpId="0" autoUpdateAnimBg="0"/>
      <p:bldP spid="19520" grpId="0" autoUpdateAnimBg="0"/>
      <p:bldP spid="117776" grpId="0" autoUpdateAnimBg="0"/>
      <p:bldP spid="117777" grpId="0" autoUpdateAnimBg="0"/>
      <p:bldP spid="1177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585788" y="2457450"/>
            <a:ext cx="6264275" cy="479425"/>
            <a:chOff x="602" y="2640"/>
            <a:chExt cx="3946" cy="302"/>
          </a:xfrm>
        </p:grpSpPr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602" y="2654"/>
              <a:ext cx="39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例   求</a:t>
              </a:r>
              <a:r>
                <a:rPr lang="en-US" altLang="zh-CN"/>
                <a:t>u=220      sin   t</a:t>
              </a:r>
              <a:r>
                <a:rPr lang="en-US" altLang="zh-CN">
                  <a:cs typeface="Times New Roman" pitchFamily="18" charset="0"/>
                </a:rPr>
                <a:t>–</a:t>
              </a:r>
              <a:r>
                <a:rPr lang="en-US" altLang="zh-CN"/>
                <a:t>220      (   t-120</a:t>
              </a:r>
              <a:r>
                <a:rPr lang="en-US" altLang="zh-CN">
                  <a:cs typeface="Times New Roman" pitchFamily="18" charset="0"/>
                </a:rPr>
                <a:t>º</a:t>
              </a:r>
              <a:r>
                <a:rPr lang="en-US" altLang="zh-CN"/>
                <a:t> ) </a:t>
              </a:r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3256" y="264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ym typeface="Symbol" pitchFamily="18" charset="2"/>
                </a:rPr>
                <a:t></a:t>
              </a:r>
            </a:p>
          </p:txBody>
        </p:sp>
        <p:grpSp>
          <p:nvGrpSpPr>
            <p:cNvPr id="77831" name="Group 7"/>
            <p:cNvGrpSpPr>
              <a:grpSpLocks/>
            </p:cNvGrpSpPr>
            <p:nvPr/>
          </p:nvGrpSpPr>
          <p:grpSpPr bwMode="auto">
            <a:xfrm>
              <a:off x="2972" y="2688"/>
              <a:ext cx="288" cy="250"/>
              <a:chOff x="2784" y="1896"/>
              <a:chExt cx="288" cy="250"/>
            </a:xfrm>
          </p:grpSpPr>
          <p:sp>
            <p:nvSpPr>
              <p:cNvPr id="77832" name="Freeform 8"/>
              <p:cNvSpPr>
                <a:spLocks/>
              </p:cNvSpPr>
              <p:nvPr/>
            </p:nvSpPr>
            <p:spPr bwMode="auto">
              <a:xfrm>
                <a:off x="2880" y="1944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33" name="Line 9"/>
              <p:cNvSpPr>
                <a:spLocks noChangeShapeType="1"/>
              </p:cNvSpPr>
              <p:nvPr/>
            </p:nvSpPr>
            <p:spPr bwMode="auto">
              <a:xfrm flipH="1">
                <a:off x="2832" y="1944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34" name="Line 10"/>
              <p:cNvSpPr>
                <a:spLocks noChangeShapeType="1"/>
              </p:cNvSpPr>
              <p:nvPr/>
            </p:nvSpPr>
            <p:spPr bwMode="auto">
              <a:xfrm flipH="1" flipV="1">
                <a:off x="2784" y="199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35" name="Text Box 11"/>
              <p:cNvSpPr txBox="1">
                <a:spLocks noChangeArrowheads="1"/>
              </p:cNvSpPr>
              <p:nvPr/>
            </p:nvSpPr>
            <p:spPr bwMode="auto">
              <a:xfrm>
                <a:off x="2872" y="18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2</a:t>
                </a:r>
              </a:p>
            </p:txBody>
          </p:sp>
        </p:grpSp>
        <p:grpSp>
          <p:nvGrpSpPr>
            <p:cNvPr id="77836" name="Group 12"/>
            <p:cNvGrpSpPr>
              <a:grpSpLocks/>
            </p:cNvGrpSpPr>
            <p:nvPr/>
          </p:nvGrpSpPr>
          <p:grpSpPr bwMode="auto">
            <a:xfrm>
              <a:off x="1836" y="2688"/>
              <a:ext cx="288" cy="250"/>
              <a:chOff x="2784" y="1896"/>
              <a:chExt cx="288" cy="250"/>
            </a:xfrm>
          </p:grpSpPr>
          <p:sp>
            <p:nvSpPr>
              <p:cNvPr id="77837" name="Freeform 13"/>
              <p:cNvSpPr>
                <a:spLocks/>
              </p:cNvSpPr>
              <p:nvPr/>
            </p:nvSpPr>
            <p:spPr bwMode="auto">
              <a:xfrm>
                <a:off x="2880" y="1944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38" name="Line 14"/>
              <p:cNvSpPr>
                <a:spLocks noChangeShapeType="1"/>
              </p:cNvSpPr>
              <p:nvPr/>
            </p:nvSpPr>
            <p:spPr bwMode="auto">
              <a:xfrm flipH="1">
                <a:off x="2832" y="1944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39" name="Line 15"/>
              <p:cNvSpPr>
                <a:spLocks noChangeShapeType="1"/>
              </p:cNvSpPr>
              <p:nvPr/>
            </p:nvSpPr>
            <p:spPr bwMode="auto">
              <a:xfrm flipH="1" flipV="1">
                <a:off x="2784" y="199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0" name="Text Box 16"/>
              <p:cNvSpPr txBox="1">
                <a:spLocks noChangeArrowheads="1"/>
              </p:cNvSpPr>
              <p:nvPr/>
            </p:nvSpPr>
            <p:spPr bwMode="auto">
              <a:xfrm>
                <a:off x="2872" y="18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2</a:t>
                </a:r>
              </a:p>
            </p:txBody>
          </p:sp>
        </p:grpSp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2316" y="264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ym typeface="Symbol" pitchFamily="18" charset="2"/>
                </a:rPr>
                <a:t></a:t>
              </a:r>
            </a:p>
          </p:txBody>
        </p:sp>
      </p:grpSp>
      <p:grpSp>
        <p:nvGrpSpPr>
          <p:cNvPr id="77842" name="Group 18"/>
          <p:cNvGrpSpPr>
            <a:grpSpLocks/>
          </p:cNvGrpSpPr>
          <p:nvPr/>
        </p:nvGrpSpPr>
        <p:grpSpPr bwMode="auto">
          <a:xfrm>
            <a:off x="6161088" y="4924425"/>
            <a:ext cx="2133600" cy="396875"/>
            <a:chOff x="3168" y="3480"/>
            <a:chExt cx="1344" cy="250"/>
          </a:xfrm>
        </p:grpSpPr>
        <p:sp>
          <p:nvSpPr>
            <p:cNvPr id="77843" name="Freeform 19"/>
            <p:cNvSpPr>
              <a:spLocks/>
            </p:cNvSpPr>
            <p:nvPr/>
          </p:nvSpPr>
          <p:spPr bwMode="auto">
            <a:xfrm>
              <a:off x="3168" y="3600"/>
              <a:ext cx="768" cy="1"/>
            </a:xfrm>
            <a:custGeom>
              <a:avLst/>
              <a:gdLst>
                <a:gd name="T0" fmla="*/ 0 w 768"/>
                <a:gd name="T1" fmla="*/ 0 h 1"/>
                <a:gd name="T2" fmla="*/ 768 w 76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8" h="1">
                  <a:moveTo>
                    <a:pt x="0" y="0"/>
                  </a:moveTo>
                  <a:lnTo>
                    <a:pt x="76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7844" name="Group 20"/>
            <p:cNvGrpSpPr>
              <a:grpSpLocks/>
            </p:cNvGrpSpPr>
            <p:nvPr/>
          </p:nvGrpSpPr>
          <p:grpSpPr bwMode="auto">
            <a:xfrm>
              <a:off x="3983" y="3480"/>
              <a:ext cx="529" cy="250"/>
              <a:chOff x="2006" y="3321"/>
              <a:chExt cx="529" cy="250"/>
            </a:xfrm>
          </p:grpSpPr>
          <p:grpSp>
            <p:nvGrpSpPr>
              <p:cNvPr id="77845" name="Group 21"/>
              <p:cNvGrpSpPr>
                <a:grpSpLocks/>
              </p:cNvGrpSpPr>
              <p:nvPr/>
            </p:nvGrpSpPr>
            <p:grpSpPr bwMode="auto">
              <a:xfrm>
                <a:off x="2160" y="3384"/>
                <a:ext cx="144" cy="96"/>
                <a:chOff x="1440" y="3360"/>
                <a:chExt cx="144" cy="96"/>
              </a:xfrm>
            </p:grpSpPr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auto">
                <a:xfrm>
                  <a:off x="1440" y="345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440" y="3360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848" name="Text Box 24"/>
              <p:cNvSpPr txBox="1">
                <a:spLocks noChangeArrowheads="1"/>
              </p:cNvSpPr>
              <p:nvPr/>
            </p:nvSpPr>
            <p:spPr bwMode="auto">
              <a:xfrm>
                <a:off x="2006" y="3321"/>
                <a:ext cx="5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1     0</a:t>
                </a:r>
                <a:r>
                  <a:rPr lang="en-US" altLang="zh-CN" sz="2000">
                    <a:cs typeface="Times New Roman" pitchFamily="18" charset="0"/>
                  </a:rPr>
                  <a:t>º</a:t>
                </a:r>
                <a:endParaRPr lang="en-US" altLang="zh-CN" sz="2000"/>
              </a:p>
            </p:txBody>
          </p:sp>
        </p:grpSp>
      </p:grpSp>
      <p:grpSp>
        <p:nvGrpSpPr>
          <p:cNvPr id="77849" name="Group 25"/>
          <p:cNvGrpSpPr>
            <a:grpSpLocks/>
          </p:cNvGrpSpPr>
          <p:nvPr/>
        </p:nvGrpSpPr>
        <p:grpSpPr bwMode="auto">
          <a:xfrm>
            <a:off x="5260975" y="4181475"/>
            <a:ext cx="1338263" cy="933450"/>
            <a:chOff x="2601" y="3012"/>
            <a:chExt cx="843" cy="588"/>
          </a:xfrm>
        </p:grpSpPr>
        <p:sp>
          <p:nvSpPr>
            <p:cNvPr id="77850" name="Freeform 26"/>
            <p:cNvSpPr>
              <a:spLocks/>
            </p:cNvSpPr>
            <p:nvPr/>
          </p:nvSpPr>
          <p:spPr bwMode="auto">
            <a:xfrm>
              <a:off x="3168" y="3048"/>
              <a:ext cx="276" cy="552"/>
            </a:xfrm>
            <a:custGeom>
              <a:avLst/>
              <a:gdLst>
                <a:gd name="T0" fmla="*/ 0 w 276"/>
                <a:gd name="T1" fmla="*/ 552 h 552"/>
                <a:gd name="T2" fmla="*/ 276 w 276"/>
                <a:gd name="T3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552">
                  <a:moveTo>
                    <a:pt x="0" y="552"/>
                  </a:moveTo>
                  <a:lnTo>
                    <a:pt x="2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7851" name="Group 27"/>
            <p:cNvGrpSpPr>
              <a:grpSpLocks/>
            </p:cNvGrpSpPr>
            <p:nvPr/>
          </p:nvGrpSpPr>
          <p:grpSpPr bwMode="auto">
            <a:xfrm>
              <a:off x="2601" y="3012"/>
              <a:ext cx="795" cy="250"/>
              <a:chOff x="1248" y="3417"/>
              <a:chExt cx="795" cy="250"/>
            </a:xfrm>
          </p:grpSpPr>
          <p:grpSp>
            <p:nvGrpSpPr>
              <p:cNvPr id="77852" name="Group 28"/>
              <p:cNvGrpSpPr>
                <a:grpSpLocks/>
              </p:cNvGrpSpPr>
              <p:nvPr/>
            </p:nvGrpSpPr>
            <p:grpSpPr bwMode="auto">
              <a:xfrm>
                <a:off x="1438" y="3480"/>
                <a:ext cx="144" cy="96"/>
                <a:chOff x="1440" y="3360"/>
                <a:chExt cx="144" cy="96"/>
              </a:xfrm>
            </p:grpSpPr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auto">
                <a:xfrm>
                  <a:off x="1440" y="345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440" y="3360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855" name="Text Box 31"/>
              <p:cNvSpPr txBox="1">
                <a:spLocks noChangeArrowheads="1"/>
              </p:cNvSpPr>
              <p:nvPr/>
            </p:nvSpPr>
            <p:spPr bwMode="auto">
              <a:xfrm>
                <a:off x="1248" y="3417"/>
                <a:ext cx="79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-1     -120</a:t>
                </a:r>
                <a:r>
                  <a:rPr lang="en-US" altLang="zh-CN" sz="2000">
                    <a:cs typeface="Times New Roman" pitchFamily="18" charset="0"/>
                  </a:rPr>
                  <a:t>º</a:t>
                </a:r>
                <a:endParaRPr lang="en-US" altLang="zh-CN" sz="2000"/>
              </a:p>
            </p:txBody>
          </p:sp>
        </p:grpSp>
      </p:grpSp>
      <p:grpSp>
        <p:nvGrpSpPr>
          <p:cNvPr id="77856" name="Group 32"/>
          <p:cNvGrpSpPr>
            <a:grpSpLocks/>
          </p:cNvGrpSpPr>
          <p:nvPr/>
        </p:nvGrpSpPr>
        <p:grpSpPr bwMode="auto">
          <a:xfrm>
            <a:off x="4465638" y="5114925"/>
            <a:ext cx="1695450" cy="1028700"/>
            <a:chOff x="2100" y="3600"/>
            <a:chExt cx="1068" cy="648"/>
          </a:xfrm>
        </p:grpSpPr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 flipH="1">
              <a:off x="2880" y="3600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7858" name="Group 34"/>
            <p:cNvGrpSpPr>
              <a:grpSpLocks/>
            </p:cNvGrpSpPr>
            <p:nvPr/>
          </p:nvGrpSpPr>
          <p:grpSpPr bwMode="auto">
            <a:xfrm>
              <a:off x="2100" y="3998"/>
              <a:ext cx="742" cy="250"/>
              <a:chOff x="1248" y="3417"/>
              <a:chExt cx="742" cy="250"/>
            </a:xfrm>
          </p:grpSpPr>
          <p:grpSp>
            <p:nvGrpSpPr>
              <p:cNvPr id="77859" name="Group 35"/>
              <p:cNvGrpSpPr>
                <a:grpSpLocks/>
              </p:cNvGrpSpPr>
              <p:nvPr/>
            </p:nvGrpSpPr>
            <p:grpSpPr bwMode="auto">
              <a:xfrm>
                <a:off x="1402" y="3480"/>
                <a:ext cx="144" cy="96"/>
                <a:chOff x="1440" y="3360"/>
                <a:chExt cx="144" cy="96"/>
              </a:xfrm>
            </p:grpSpPr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auto">
                <a:xfrm>
                  <a:off x="1440" y="345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440" y="3360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862" name="Text Box 38"/>
              <p:cNvSpPr txBox="1">
                <a:spLocks noChangeArrowheads="1"/>
              </p:cNvSpPr>
              <p:nvPr/>
            </p:nvSpPr>
            <p:spPr bwMode="auto">
              <a:xfrm>
                <a:off x="1248" y="3417"/>
                <a:ext cx="7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     -120</a:t>
                </a:r>
                <a:r>
                  <a:rPr lang="en-US" altLang="zh-CN" sz="2000">
                    <a:cs typeface="Times New Roman" pitchFamily="18" charset="0"/>
                  </a:rPr>
                  <a:t>º</a:t>
                </a:r>
                <a:endParaRPr lang="en-US" altLang="zh-CN" sz="2000"/>
              </a:p>
            </p:txBody>
          </p:sp>
        </p:grpSp>
      </p:grpSp>
      <p:grpSp>
        <p:nvGrpSpPr>
          <p:cNvPr id="77863" name="Group 39"/>
          <p:cNvGrpSpPr>
            <a:grpSpLocks/>
          </p:cNvGrpSpPr>
          <p:nvPr/>
        </p:nvGrpSpPr>
        <p:grpSpPr bwMode="auto">
          <a:xfrm>
            <a:off x="6580188" y="4257675"/>
            <a:ext cx="1181100" cy="857250"/>
            <a:chOff x="3432" y="3060"/>
            <a:chExt cx="744" cy="540"/>
          </a:xfrm>
        </p:grpSpPr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>
              <a:off x="3432" y="30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 flipH="1">
              <a:off x="3936" y="307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66" name="Group 42"/>
          <p:cNvGrpSpPr>
            <a:grpSpLocks/>
          </p:cNvGrpSpPr>
          <p:nvPr/>
        </p:nvGrpSpPr>
        <p:grpSpPr bwMode="auto">
          <a:xfrm>
            <a:off x="6161088" y="4048125"/>
            <a:ext cx="2884487" cy="1066800"/>
            <a:chOff x="3168" y="2928"/>
            <a:chExt cx="1817" cy="672"/>
          </a:xfrm>
        </p:grpSpPr>
        <p:sp>
          <p:nvSpPr>
            <p:cNvPr id="77867" name="Line 43"/>
            <p:cNvSpPr>
              <a:spLocks noChangeShapeType="1"/>
            </p:cNvSpPr>
            <p:nvPr/>
          </p:nvSpPr>
          <p:spPr bwMode="auto">
            <a:xfrm flipV="1">
              <a:off x="3168" y="3072"/>
              <a:ext cx="1008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7868" name="Group 44"/>
            <p:cNvGrpSpPr>
              <a:grpSpLocks/>
            </p:cNvGrpSpPr>
            <p:nvPr/>
          </p:nvGrpSpPr>
          <p:grpSpPr bwMode="auto">
            <a:xfrm>
              <a:off x="4176" y="2928"/>
              <a:ext cx="809" cy="250"/>
              <a:chOff x="4466" y="2928"/>
              <a:chExt cx="809" cy="250"/>
            </a:xfrm>
          </p:grpSpPr>
          <p:grpSp>
            <p:nvGrpSpPr>
              <p:cNvPr id="77869" name="Group 45"/>
              <p:cNvGrpSpPr>
                <a:grpSpLocks/>
              </p:cNvGrpSpPr>
              <p:nvPr/>
            </p:nvGrpSpPr>
            <p:grpSpPr bwMode="auto">
              <a:xfrm>
                <a:off x="4812" y="2991"/>
                <a:ext cx="144" cy="96"/>
                <a:chOff x="1440" y="3360"/>
                <a:chExt cx="144" cy="96"/>
              </a:xfrm>
            </p:grpSpPr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auto">
                <a:xfrm>
                  <a:off x="1440" y="345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440" y="3360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872" name="Text Box 48"/>
              <p:cNvSpPr txBox="1">
                <a:spLocks noChangeArrowheads="1"/>
              </p:cNvSpPr>
              <p:nvPr/>
            </p:nvSpPr>
            <p:spPr bwMode="auto">
              <a:xfrm>
                <a:off x="4466" y="2928"/>
                <a:ext cx="8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FF3300"/>
                    </a:solidFill>
                  </a:rPr>
                  <a:t>1.73     30</a:t>
                </a:r>
                <a:r>
                  <a:rPr lang="en-US" altLang="zh-CN" sz="2000">
                    <a:solidFill>
                      <a:srgbClr val="FF3300"/>
                    </a:solidFill>
                    <a:cs typeface="Times New Roman" pitchFamily="18" charset="0"/>
                  </a:rPr>
                  <a:t>º</a:t>
                </a:r>
                <a:endParaRPr lang="en-US" altLang="zh-CN" sz="2000">
                  <a:solidFill>
                    <a:srgbClr val="FF3300"/>
                  </a:solidFill>
                </a:endParaRPr>
              </a:p>
            </p:txBody>
          </p:sp>
        </p:grpSp>
      </p:grpSp>
      <p:grpSp>
        <p:nvGrpSpPr>
          <p:cNvPr id="77873" name="Group 49"/>
          <p:cNvGrpSpPr>
            <a:grpSpLocks/>
          </p:cNvGrpSpPr>
          <p:nvPr/>
        </p:nvGrpSpPr>
        <p:grpSpPr bwMode="auto">
          <a:xfrm>
            <a:off x="585788" y="3051175"/>
            <a:ext cx="7239000" cy="476250"/>
            <a:chOff x="576" y="1598"/>
            <a:chExt cx="4560" cy="300"/>
          </a:xfrm>
        </p:grpSpPr>
        <p:sp>
          <p:nvSpPr>
            <p:cNvPr id="77874" name="Text Box 50"/>
            <p:cNvSpPr txBox="1">
              <a:spLocks noChangeArrowheads="1"/>
            </p:cNvSpPr>
            <p:nvPr/>
          </p:nvSpPr>
          <p:spPr bwMode="auto">
            <a:xfrm>
              <a:off x="576" y="1598"/>
              <a:ext cx="45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u= </a:t>
              </a:r>
              <a:r>
                <a:rPr lang="en-US" altLang="zh-CN" i="1">
                  <a:solidFill>
                    <a:schemeClr val="accent2"/>
                  </a:solidFill>
                  <a:sym typeface="Symbol" pitchFamily="18" charset="2"/>
                </a:rPr>
                <a:t></a:t>
              </a:r>
              <a:r>
                <a:rPr lang="en-US" altLang="zh-CN" i="1">
                  <a:solidFill>
                    <a:schemeClr val="accent2"/>
                  </a:solidFill>
                </a:rPr>
                <a:t>m</a:t>
              </a:r>
              <a:r>
                <a:rPr lang="en-US" altLang="zh-CN" i="1"/>
                <a:t> </a:t>
              </a:r>
              <a:r>
                <a:rPr lang="en-US" altLang="zh-CN"/>
                <a:t>(220      e</a:t>
              </a:r>
              <a:r>
                <a:rPr lang="en-US" altLang="zh-CN" baseline="30000"/>
                <a:t>j</a:t>
              </a:r>
              <a:r>
                <a:rPr lang="en-US" altLang="zh-CN" baseline="30000">
                  <a:sym typeface="Symbol" pitchFamily="18" charset="2"/>
                </a:rPr>
                <a:t>t</a:t>
              </a:r>
              <a:r>
                <a:rPr lang="en-US" altLang="zh-CN">
                  <a:sym typeface="Symbol" pitchFamily="18" charset="2"/>
                </a:rPr>
                <a:t>) </a:t>
              </a:r>
              <a:r>
                <a:rPr lang="en-US" altLang="zh-CN">
                  <a:cs typeface="Times New Roman" pitchFamily="18" charset="0"/>
                </a:rPr>
                <a:t>–</a:t>
              </a:r>
              <a:r>
                <a:rPr lang="en-US" altLang="zh-CN" i="1">
                  <a:solidFill>
                    <a:schemeClr val="accent2"/>
                  </a:solidFill>
                  <a:sym typeface="Symbol" pitchFamily="18" charset="2"/>
                </a:rPr>
                <a:t></a:t>
              </a:r>
              <a:r>
                <a:rPr lang="en-US" altLang="zh-CN" i="1">
                  <a:solidFill>
                    <a:schemeClr val="accent2"/>
                  </a:solidFill>
                </a:rPr>
                <a:t>m</a:t>
              </a:r>
              <a:r>
                <a:rPr lang="en-US" altLang="zh-CN"/>
                <a:t>(220      e</a:t>
              </a:r>
              <a:r>
                <a:rPr lang="en-US" altLang="zh-CN" baseline="30000"/>
                <a:t>j</a:t>
              </a:r>
              <a:r>
                <a:rPr lang="en-US" altLang="zh-CN" baseline="30000">
                  <a:sym typeface="Symbol" pitchFamily="18" charset="2"/>
                </a:rPr>
                <a:t>t</a:t>
              </a:r>
              <a:r>
                <a:rPr lang="en-US" altLang="zh-CN">
                  <a:sym typeface="Symbol" pitchFamily="18" charset="2"/>
                </a:rPr>
                <a:t>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 baseline="30000">
                  <a:sym typeface="Symbol" pitchFamily="18" charset="2"/>
                </a:rPr>
                <a:t>j</a:t>
              </a:r>
              <a:r>
                <a:rPr lang="en-US" altLang="zh-CN" baseline="30000"/>
                <a:t>120</a:t>
              </a:r>
              <a:r>
                <a:rPr lang="en-US" altLang="zh-CN" baseline="30000">
                  <a:cs typeface="Times New Roman" pitchFamily="18" charset="0"/>
                </a:rPr>
                <a:t>º</a:t>
              </a:r>
              <a:r>
                <a:rPr lang="en-US" altLang="zh-CN"/>
                <a:t> ) </a:t>
              </a:r>
            </a:p>
          </p:txBody>
        </p:sp>
        <p:grpSp>
          <p:nvGrpSpPr>
            <p:cNvPr id="77875" name="Group 51"/>
            <p:cNvGrpSpPr>
              <a:grpSpLocks/>
            </p:cNvGrpSpPr>
            <p:nvPr/>
          </p:nvGrpSpPr>
          <p:grpSpPr bwMode="auto">
            <a:xfrm>
              <a:off x="2952" y="1648"/>
              <a:ext cx="288" cy="250"/>
              <a:chOff x="2784" y="1896"/>
              <a:chExt cx="288" cy="250"/>
            </a:xfrm>
          </p:grpSpPr>
          <p:sp>
            <p:nvSpPr>
              <p:cNvPr id="77876" name="Freeform 52"/>
              <p:cNvSpPr>
                <a:spLocks/>
              </p:cNvSpPr>
              <p:nvPr/>
            </p:nvSpPr>
            <p:spPr bwMode="auto">
              <a:xfrm>
                <a:off x="2880" y="1944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7" name="Line 53"/>
              <p:cNvSpPr>
                <a:spLocks noChangeShapeType="1"/>
              </p:cNvSpPr>
              <p:nvPr/>
            </p:nvSpPr>
            <p:spPr bwMode="auto">
              <a:xfrm flipH="1">
                <a:off x="2832" y="1944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8" name="Line 54"/>
              <p:cNvSpPr>
                <a:spLocks noChangeShapeType="1"/>
              </p:cNvSpPr>
              <p:nvPr/>
            </p:nvSpPr>
            <p:spPr bwMode="auto">
              <a:xfrm flipH="1" flipV="1">
                <a:off x="2784" y="199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9" name="Text Box 55"/>
              <p:cNvSpPr txBox="1">
                <a:spLocks noChangeArrowheads="1"/>
              </p:cNvSpPr>
              <p:nvPr/>
            </p:nvSpPr>
            <p:spPr bwMode="auto">
              <a:xfrm>
                <a:off x="2872" y="18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2</a:t>
                </a:r>
              </a:p>
            </p:txBody>
          </p:sp>
        </p:grpSp>
        <p:grpSp>
          <p:nvGrpSpPr>
            <p:cNvPr id="77880" name="Group 56"/>
            <p:cNvGrpSpPr>
              <a:grpSpLocks/>
            </p:cNvGrpSpPr>
            <p:nvPr/>
          </p:nvGrpSpPr>
          <p:grpSpPr bwMode="auto">
            <a:xfrm>
              <a:off x="1584" y="1632"/>
              <a:ext cx="288" cy="250"/>
              <a:chOff x="2784" y="1896"/>
              <a:chExt cx="288" cy="250"/>
            </a:xfrm>
          </p:grpSpPr>
          <p:sp>
            <p:nvSpPr>
              <p:cNvPr id="77881" name="Freeform 57"/>
              <p:cNvSpPr>
                <a:spLocks/>
              </p:cNvSpPr>
              <p:nvPr/>
            </p:nvSpPr>
            <p:spPr bwMode="auto">
              <a:xfrm>
                <a:off x="2880" y="1944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2" name="Line 58"/>
              <p:cNvSpPr>
                <a:spLocks noChangeShapeType="1"/>
              </p:cNvSpPr>
              <p:nvPr/>
            </p:nvSpPr>
            <p:spPr bwMode="auto">
              <a:xfrm flipH="1">
                <a:off x="2832" y="1944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3" name="Line 59"/>
              <p:cNvSpPr>
                <a:spLocks noChangeShapeType="1"/>
              </p:cNvSpPr>
              <p:nvPr/>
            </p:nvSpPr>
            <p:spPr bwMode="auto">
              <a:xfrm flipH="1" flipV="1">
                <a:off x="2784" y="199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4" name="Text Box 60"/>
              <p:cNvSpPr txBox="1">
                <a:spLocks noChangeArrowheads="1"/>
              </p:cNvSpPr>
              <p:nvPr/>
            </p:nvSpPr>
            <p:spPr bwMode="auto">
              <a:xfrm>
                <a:off x="2872" y="18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2</a:t>
                </a:r>
              </a:p>
            </p:txBody>
          </p:sp>
        </p:grpSp>
      </p:grpSp>
      <p:grpSp>
        <p:nvGrpSpPr>
          <p:cNvPr id="77885" name="Group 61"/>
          <p:cNvGrpSpPr>
            <a:grpSpLocks/>
          </p:cNvGrpSpPr>
          <p:nvPr/>
        </p:nvGrpSpPr>
        <p:grpSpPr bwMode="auto">
          <a:xfrm>
            <a:off x="585788" y="3538538"/>
            <a:ext cx="5638800" cy="457200"/>
            <a:chOff x="576" y="2016"/>
            <a:chExt cx="3552" cy="288"/>
          </a:xfrm>
        </p:grpSpPr>
        <p:sp>
          <p:nvSpPr>
            <p:cNvPr id="77886" name="Text Box 62"/>
            <p:cNvSpPr txBox="1">
              <a:spLocks noChangeArrowheads="1"/>
            </p:cNvSpPr>
            <p:nvPr/>
          </p:nvSpPr>
          <p:spPr bwMode="auto">
            <a:xfrm>
              <a:off x="576" y="2016"/>
              <a:ext cx="35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  </a:t>
              </a:r>
              <a:r>
                <a:rPr lang="en-US" altLang="zh-CN"/>
                <a:t>= 220      </a:t>
              </a:r>
              <a:r>
                <a:rPr lang="en-US" altLang="zh-CN" i="1">
                  <a:solidFill>
                    <a:schemeClr val="accent2"/>
                  </a:solidFill>
                  <a:sym typeface="Symbol" pitchFamily="18" charset="2"/>
                </a:rPr>
                <a:t></a:t>
              </a:r>
              <a:r>
                <a:rPr lang="en-US" altLang="zh-CN" i="1">
                  <a:solidFill>
                    <a:schemeClr val="accent2"/>
                  </a:solidFill>
                </a:rPr>
                <a:t>m</a:t>
              </a:r>
              <a:r>
                <a:rPr lang="en-US" altLang="zh-CN"/>
                <a:t>[(1</a:t>
              </a:r>
              <a:r>
                <a:rPr lang="en-US" altLang="zh-CN">
                  <a:cs typeface="Times New Roman" pitchFamily="18" charset="0"/>
                </a:rPr>
                <a:t>–</a:t>
              </a:r>
              <a:r>
                <a:rPr lang="en-US" altLang="zh-CN"/>
                <a:t> </a:t>
              </a:r>
              <a:r>
                <a:rPr lang="en-US" altLang="zh-CN">
                  <a:sym typeface="Symbol" pitchFamily="18" charset="2"/>
                </a:rPr>
                <a:t>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 baseline="30000">
                  <a:sym typeface="Symbol" pitchFamily="18" charset="2"/>
                </a:rPr>
                <a:t>j</a:t>
              </a:r>
              <a:r>
                <a:rPr lang="en-US" altLang="zh-CN" baseline="30000"/>
                <a:t>120</a:t>
              </a:r>
              <a:r>
                <a:rPr lang="en-US" altLang="zh-CN" baseline="30000">
                  <a:cs typeface="Times New Roman" pitchFamily="18" charset="0"/>
                </a:rPr>
                <a:t>º</a:t>
              </a:r>
              <a:r>
                <a:rPr lang="en-US" altLang="zh-CN"/>
                <a:t> ) e</a:t>
              </a:r>
              <a:r>
                <a:rPr lang="en-US" altLang="zh-CN" baseline="30000"/>
                <a:t>j</a:t>
              </a:r>
              <a:r>
                <a:rPr lang="en-US" altLang="zh-CN" baseline="30000">
                  <a:sym typeface="Symbol" pitchFamily="18" charset="2"/>
                </a:rPr>
                <a:t>t</a:t>
              </a:r>
              <a:r>
                <a:rPr lang="en-US" altLang="zh-CN">
                  <a:sym typeface="Symbol" pitchFamily="18" charset="2"/>
                </a:rPr>
                <a:t>]</a:t>
              </a:r>
              <a:r>
                <a:rPr lang="en-US" altLang="zh-CN"/>
                <a:t> </a:t>
              </a:r>
            </a:p>
          </p:txBody>
        </p:sp>
        <p:grpSp>
          <p:nvGrpSpPr>
            <p:cNvPr id="77887" name="Group 63"/>
            <p:cNvGrpSpPr>
              <a:grpSpLocks/>
            </p:cNvGrpSpPr>
            <p:nvPr/>
          </p:nvGrpSpPr>
          <p:grpSpPr bwMode="auto">
            <a:xfrm>
              <a:off x="1192" y="2050"/>
              <a:ext cx="288" cy="250"/>
              <a:chOff x="2784" y="1896"/>
              <a:chExt cx="288" cy="250"/>
            </a:xfrm>
          </p:grpSpPr>
          <p:sp>
            <p:nvSpPr>
              <p:cNvPr id="77888" name="Freeform 64"/>
              <p:cNvSpPr>
                <a:spLocks/>
              </p:cNvSpPr>
              <p:nvPr/>
            </p:nvSpPr>
            <p:spPr bwMode="auto">
              <a:xfrm>
                <a:off x="2880" y="1944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auto">
              <a:xfrm flipH="1">
                <a:off x="2832" y="1944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0" name="Line 66"/>
              <p:cNvSpPr>
                <a:spLocks noChangeShapeType="1"/>
              </p:cNvSpPr>
              <p:nvPr/>
            </p:nvSpPr>
            <p:spPr bwMode="auto">
              <a:xfrm flipH="1" flipV="1">
                <a:off x="2784" y="199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1" name="Text Box 67"/>
              <p:cNvSpPr txBox="1">
                <a:spLocks noChangeArrowheads="1"/>
              </p:cNvSpPr>
              <p:nvPr/>
            </p:nvSpPr>
            <p:spPr bwMode="auto">
              <a:xfrm>
                <a:off x="2872" y="18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2</a:t>
                </a:r>
              </a:p>
            </p:txBody>
          </p:sp>
        </p:grpSp>
      </p:grpSp>
      <p:grpSp>
        <p:nvGrpSpPr>
          <p:cNvPr id="77892" name="Group 68"/>
          <p:cNvGrpSpPr>
            <a:grpSpLocks/>
          </p:cNvGrpSpPr>
          <p:nvPr/>
        </p:nvGrpSpPr>
        <p:grpSpPr bwMode="auto">
          <a:xfrm>
            <a:off x="611188" y="4071938"/>
            <a:ext cx="5562600" cy="460375"/>
            <a:chOff x="528" y="2352"/>
            <a:chExt cx="3504" cy="290"/>
          </a:xfrm>
        </p:grpSpPr>
        <p:sp>
          <p:nvSpPr>
            <p:cNvPr id="77893" name="Text Box 69"/>
            <p:cNvSpPr txBox="1">
              <a:spLocks noChangeArrowheads="1"/>
            </p:cNvSpPr>
            <p:nvPr/>
          </p:nvSpPr>
          <p:spPr bwMode="auto">
            <a:xfrm>
              <a:off x="528" y="2352"/>
              <a:ext cx="3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  </a:t>
              </a:r>
              <a:r>
                <a:rPr lang="en-US" altLang="zh-CN"/>
                <a:t>= 220      </a:t>
              </a:r>
              <a:r>
                <a:rPr lang="en-US" altLang="zh-CN" i="1">
                  <a:solidFill>
                    <a:schemeClr val="accent2"/>
                  </a:solidFill>
                  <a:sym typeface="Symbol" pitchFamily="18" charset="2"/>
                </a:rPr>
                <a:t></a:t>
              </a:r>
              <a:r>
                <a:rPr lang="en-US" altLang="zh-CN" i="1">
                  <a:solidFill>
                    <a:schemeClr val="accent2"/>
                  </a:solidFill>
                </a:rPr>
                <a:t>m</a:t>
              </a:r>
              <a:r>
                <a:rPr lang="en-US" altLang="zh-CN"/>
                <a:t>[(1</a:t>
              </a:r>
              <a:r>
                <a:rPr lang="en-US" altLang="zh-CN">
                  <a:cs typeface="Times New Roman" pitchFamily="18" charset="0"/>
                </a:rPr>
                <a:t>+0.5+j0.87</a:t>
              </a:r>
              <a:r>
                <a:rPr lang="en-US" altLang="zh-CN"/>
                <a:t>) e</a:t>
              </a:r>
              <a:r>
                <a:rPr lang="en-US" altLang="zh-CN" baseline="30000"/>
                <a:t>j</a:t>
              </a:r>
              <a:r>
                <a:rPr lang="en-US" altLang="zh-CN" baseline="30000">
                  <a:sym typeface="Symbol" pitchFamily="18" charset="2"/>
                </a:rPr>
                <a:t>t</a:t>
              </a:r>
              <a:r>
                <a:rPr lang="en-US" altLang="zh-CN">
                  <a:sym typeface="Symbol" pitchFamily="18" charset="2"/>
                </a:rPr>
                <a:t>]</a:t>
              </a:r>
              <a:r>
                <a:rPr lang="en-US" altLang="zh-CN"/>
                <a:t> </a:t>
              </a:r>
            </a:p>
          </p:txBody>
        </p:sp>
        <p:grpSp>
          <p:nvGrpSpPr>
            <p:cNvPr id="77894" name="Group 70"/>
            <p:cNvGrpSpPr>
              <a:grpSpLocks/>
            </p:cNvGrpSpPr>
            <p:nvPr/>
          </p:nvGrpSpPr>
          <p:grpSpPr bwMode="auto">
            <a:xfrm>
              <a:off x="1152" y="2392"/>
              <a:ext cx="288" cy="250"/>
              <a:chOff x="2784" y="1896"/>
              <a:chExt cx="288" cy="250"/>
            </a:xfrm>
          </p:grpSpPr>
          <p:sp>
            <p:nvSpPr>
              <p:cNvPr id="77895" name="Freeform 71"/>
              <p:cNvSpPr>
                <a:spLocks/>
              </p:cNvSpPr>
              <p:nvPr/>
            </p:nvSpPr>
            <p:spPr bwMode="auto">
              <a:xfrm>
                <a:off x="2880" y="1944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6" name="Line 72"/>
              <p:cNvSpPr>
                <a:spLocks noChangeShapeType="1"/>
              </p:cNvSpPr>
              <p:nvPr/>
            </p:nvSpPr>
            <p:spPr bwMode="auto">
              <a:xfrm flipH="1">
                <a:off x="2832" y="1944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7" name="Line 73"/>
              <p:cNvSpPr>
                <a:spLocks noChangeShapeType="1"/>
              </p:cNvSpPr>
              <p:nvPr/>
            </p:nvSpPr>
            <p:spPr bwMode="auto">
              <a:xfrm flipH="1" flipV="1">
                <a:off x="2784" y="199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8" name="Text Box 74"/>
              <p:cNvSpPr txBox="1">
                <a:spLocks noChangeArrowheads="1"/>
              </p:cNvSpPr>
              <p:nvPr/>
            </p:nvSpPr>
            <p:spPr bwMode="auto">
              <a:xfrm>
                <a:off x="2872" y="18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2</a:t>
                </a:r>
              </a:p>
            </p:txBody>
          </p:sp>
        </p:grpSp>
      </p:grpSp>
      <p:grpSp>
        <p:nvGrpSpPr>
          <p:cNvPr id="77899" name="Group 75"/>
          <p:cNvGrpSpPr>
            <a:grpSpLocks/>
          </p:cNvGrpSpPr>
          <p:nvPr/>
        </p:nvGrpSpPr>
        <p:grpSpPr bwMode="auto">
          <a:xfrm>
            <a:off x="638175" y="4746625"/>
            <a:ext cx="4343400" cy="460375"/>
            <a:chOff x="528" y="2640"/>
            <a:chExt cx="2736" cy="290"/>
          </a:xfrm>
        </p:grpSpPr>
        <p:sp>
          <p:nvSpPr>
            <p:cNvPr id="77900" name="Text Box 76"/>
            <p:cNvSpPr txBox="1">
              <a:spLocks noChangeArrowheads="1"/>
            </p:cNvSpPr>
            <p:nvPr/>
          </p:nvSpPr>
          <p:spPr bwMode="auto">
            <a:xfrm>
              <a:off x="528" y="2640"/>
              <a:ext cx="27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  </a:t>
              </a:r>
              <a:r>
                <a:rPr lang="en-US" altLang="zh-CN"/>
                <a:t>= 220      </a:t>
              </a:r>
              <a:r>
                <a:rPr lang="en-US" altLang="zh-CN" i="1">
                  <a:solidFill>
                    <a:schemeClr val="accent2"/>
                  </a:solidFill>
                  <a:sym typeface="Symbol" pitchFamily="18" charset="2"/>
                </a:rPr>
                <a:t></a:t>
              </a:r>
              <a:r>
                <a:rPr lang="en-US" altLang="zh-CN" i="1">
                  <a:solidFill>
                    <a:schemeClr val="accent2"/>
                  </a:solidFill>
                </a:rPr>
                <a:t>m</a:t>
              </a:r>
              <a:r>
                <a:rPr lang="en-US" altLang="zh-CN"/>
                <a:t>[(1.73</a:t>
              </a:r>
              <a:r>
                <a:rPr lang="en-US" altLang="zh-CN">
                  <a:sym typeface="Symbol" pitchFamily="18" charset="2"/>
                </a:rPr>
                <a:t>e</a:t>
              </a:r>
              <a:r>
                <a:rPr lang="en-US" altLang="zh-CN" baseline="30000">
                  <a:sym typeface="Symbol" pitchFamily="18" charset="2"/>
                </a:rPr>
                <a:t>j</a:t>
              </a:r>
              <a:r>
                <a:rPr lang="en-US" altLang="zh-CN" baseline="30000"/>
                <a:t>30</a:t>
              </a:r>
              <a:r>
                <a:rPr lang="en-US" altLang="zh-CN" baseline="30000">
                  <a:cs typeface="Times New Roman" pitchFamily="18" charset="0"/>
                </a:rPr>
                <a:t>º</a:t>
              </a:r>
              <a:r>
                <a:rPr lang="en-US" altLang="zh-CN"/>
                <a:t> ) e</a:t>
              </a:r>
              <a:r>
                <a:rPr lang="en-US" altLang="zh-CN" baseline="30000"/>
                <a:t>j</a:t>
              </a:r>
              <a:r>
                <a:rPr lang="en-US" altLang="zh-CN" baseline="30000">
                  <a:sym typeface="Symbol" pitchFamily="18" charset="2"/>
                </a:rPr>
                <a:t>t</a:t>
              </a:r>
              <a:r>
                <a:rPr lang="en-US" altLang="zh-CN">
                  <a:sym typeface="Symbol" pitchFamily="18" charset="2"/>
                </a:rPr>
                <a:t>]</a:t>
              </a:r>
              <a:r>
                <a:rPr lang="en-US" altLang="zh-CN"/>
                <a:t> </a:t>
              </a:r>
            </a:p>
          </p:txBody>
        </p:sp>
        <p:grpSp>
          <p:nvGrpSpPr>
            <p:cNvPr id="77901" name="Group 77"/>
            <p:cNvGrpSpPr>
              <a:grpSpLocks/>
            </p:cNvGrpSpPr>
            <p:nvPr/>
          </p:nvGrpSpPr>
          <p:grpSpPr bwMode="auto">
            <a:xfrm>
              <a:off x="1144" y="2680"/>
              <a:ext cx="288" cy="250"/>
              <a:chOff x="2784" y="1896"/>
              <a:chExt cx="288" cy="250"/>
            </a:xfrm>
          </p:grpSpPr>
          <p:sp>
            <p:nvSpPr>
              <p:cNvPr id="77902" name="Freeform 78"/>
              <p:cNvSpPr>
                <a:spLocks/>
              </p:cNvSpPr>
              <p:nvPr/>
            </p:nvSpPr>
            <p:spPr bwMode="auto">
              <a:xfrm>
                <a:off x="2880" y="1944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3" name="Line 79"/>
              <p:cNvSpPr>
                <a:spLocks noChangeShapeType="1"/>
              </p:cNvSpPr>
              <p:nvPr/>
            </p:nvSpPr>
            <p:spPr bwMode="auto">
              <a:xfrm flipH="1">
                <a:off x="2832" y="1944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4" name="Line 80"/>
              <p:cNvSpPr>
                <a:spLocks noChangeShapeType="1"/>
              </p:cNvSpPr>
              <p:nvPr/>
            </p:nvSpPr>
            <p:spPr bwMode="auto">
              <a:xfrm flipH="1" flipV="1">
                <a:off x="2784" y="199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5" name="Text Box 81"/>
              <p:cNvSpPr txBox="1">
                <a:spLocks noChangeArrowheads="1"/>
              </p:cNvSpPr>
              <p:nvPr/>
            </p:nvSpPr>
            <p:spPr bwMode="auto">
              <a:xfrm>
                <a:off x="2872" y="18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2</a:t>
                </a:r>
              </a:p>
            </p:txBody>
          </p:sp>
        </p:grpSp>
      </p:grpSp>
      <p:grpSp>
        <p:nvGrpSpPr>
          <p:cNvPr id="77906" name="Group 82"/>
          <p:cNvGrpSpPr>
            <a:grpSpLocks/>
          </p:cNvGrpSpPr>
          <p:nvPr/>
        </p:nvGrpSpPr>
        <p:grpSpPr bwMode="auto">
          <a:xfrm>
            <a:off x="650875" y="5435600"/>
            <a:ext cx="3505200" cy="460375"/>
            <a:chOff x="240" y="3024"/>
            <a:chExt cx="2208" cy="290"/>
          </a:xfrm>
        </p:grpSpPr>
        <p:sp>
          <p:nvSpPr>
            <p:cNvPr id="77907" name="Text Box 83"/>
            <p:cNvSpPr txBox="1">
              <a:spLocks noChangeArrowheads="1"/>
            </p:cNvSpPr>
            <p:nvPr/>
          </p:nvSpPr>
          <p:spPr bwMode="auto">
            <a:xfrm>
              <a:off x="240" y="3024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  </a:t>
              </a:r>
              <a:r>
                <a:rPr lang="en-US" altLang="zh-CN"/>
                <a:t>= 380      sin(</a:t>
              </a:r>
              <a:r>
                <a:rPr lang="en-US" altLang="zh-CN">
                  <a:sym typeface="Symbol" pitchFamily="18" charset="2"/>
                </a:rPr>
                <a:t>t</a:t>
              </a:r>
              <a:r>
                <a:rPr lang="en-US" altLang="zh-CN"/>
                <a:t> +30</a:t>
              </a:r>
              <a:r>
                <a:rPr lang="en-US" altLang="zh-CN">
                  <a:cs typeface="Times New Roman" pitchFamily="18" charset="0"/>
                </a:rPr>
                <a:t>º</a:t>
              </a:r>
              <a:r>
                <a:rPr lang="en-US" altLang="zh-CN"/>
                <a:t> ) </a:t>
              </a:r>
            </a:p>
          </p:txBody>
        </p:sp>
        <p:grpSp>
          <p:nvGrpSpPr>
            <p:cNvPr id="77908" name="Group 84"/>
            <p:cNvGrpSpPr>
              <a:grpSpLocks/>
            </p:cNvGrpSpPr>
            <p:nvPr/>
          </p:nvGrpSpPr>
          <p:grpSpPr bwMode="auto">
            <a:xfrm>
              <a:off x="840" y="3064"/>
              <a:ext cx="288" cy="250"/>
              <a:chOff x="2784" y="1896"/>
              <a:chExt cx="288" cy="250"/>
            </a:xfrm>
          </p:grpSpPr>
          <p:sp>
            <p:nvSpPr>
              <p:cNvPr id="77909" name="Freeform 85"/>
              <p:cNvSpPr>
                <a:spLocks/>
              </p:cNvSpPr>
              <p:nvPr/>
            </p:nvSpPr>
            <p:spPr bwMode="auto">
              <a:xfrm>
                <a:off x="2880" y="1944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0" name="Line 86"/>
              <p:cNvSpPr>
                <a:spLocks noChangeShapeType="1"/>
              </p:cNvSpPr>
              <p:nvPr/>
            </p:nvSpPr>
            <p:spPr bwMode="auto">
              <a:xfrm flipH="1">
                <a:off x="2832" y="1944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1" name="Line 87"/>
              <p:cNvSpPr>
                <a:spLocks noChangeShapeType="1"/>
              </p:cNvSpPr>
              <p:nvPr/>
            </p:nvSpPr>
            <p:spPr bwMode="auto">
              <a:xfrm flipH="1" flipV="1">
                <a:off x="2784" y="1992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2" name="Text Box 88"/>
              <p:cNvSpPr txBox="1">
                <a:spLocks noChangeArrowheads="1"/>
              </p:cNvSpPr>
              <p:nvPr/>
            </p:nvSpPr>
            <p:spPr bwMode="auto">
              <a:xfrm>
                <a:off x="2872" y="18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2</a:t>
                </a:r>
              </a:p>
            </p:txBody>
          </p:sp>
        </p:grpSp>
      </p:grpSp>
      <p:sp>
        <p:nvSpPr>
          <p:cNvPr id="77913" name="Line 89"/>
          <p:cNvSpPr>
            <a:spLocks noChangeShapeType="1"/>
          </p:cNvSpPr>
          <p:nvPr/>
        </p:nvSpPr>
        <p:spPr bwMode="auto">
          <a:xfrm>
            <a:off x="2655888" y="3970338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15" name="Text Box 91"/>
          <p:cNvSpPr txBox="1">
            <a:spLocks noChangeArrowheads="1"/>
          </p:cNvSpPr>
          <p:nvPr/>
        </p:nvSpPr>
        <p:spPr bwMode="auto">
          <a:xfrm>
            <a:off x="369888" y="1233488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取虚部运算子</a:t>
            </a:r>
            <a:r>
              <a:rPr lang="zh-CN" altLang="en-US" i="1">
                <a:solidFill>
                  <a:schemeClr val="accent2"/>
                </a:solidFill>
                <a:sym typeface="Symbol" pitchFamily="18" charset="2"/>
              </a:rPr>
              <a:t>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 i="1"/>
              <a:t>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[   ]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的性质</a:t>
            </a:r>
          </a:p>
        </p:txBody>
      </p:sp>
      <p:sp>
        <p:nvSpPr>
          <p:cNvPr id="77916" name="Text Box 92"/>
          <p:cNvSpPr txBox="1">
            <a:spLocks noChangeArrowheads="1"/>
          </p:cNvSpPr>
          <p:nvPr/>
        </p:nvSpPr>
        <p:spPr bwMode="auto">
          <a:xfrm>
            <a:off x="358775" y="1719263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）线性</a:t>
            </a:r>
          </a:p>
        </p:txBody>
      </p:sp>
      <p:sp>
        <p:nvSpPr>
          <p:cNvPr id="77917" name="Text Box 93"/>
          <p:cNvSpPr txBox="1">
            <a:spLocks noChangeArrowheads="1"/>
          </p:cNvSpPr>
          <p:nvPr/>
        </p:nvSpPr>
        <p:spPr bwMode="auto">
          <a:xfrm>
            <a:off x="1751013" y="1735138"/>
            <a:ext cx="685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i="1">
                <a:solidFill>
                  <a:schemeClr val="accent2"/>
                </a:solidFill>
                <a:sym typeface="Symbol" pitchFamily="18" charset="2"/>
              </a:rPr>
              <a:t>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ym typeface="Symbol" pitchFamily="18" charset="2"/>
              </a:rPr>
              <a:t>[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Z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(t)+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Z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(t)]= </a:t>
            </a:r>
            <a:r>
              <a:rPr lang="en-US" altLang="zh-CN" baseline="-25000">
                <a:sym typeface="Symbol" pitchFamily="18" charset="2"/>
              </a:rPr>
              <a:t>1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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latin typeface="宋体" pitchFamily="2" charset="-122"/>
              </a:rPr>
              <a:t>[</a:t>
            </a:r>
            <a:r>
              <a:rPr lang="en-US" altLang="zh-CN">
                <a:sym typeface="Symbol" pitchFamily="18" charset="2"/>
              </a:rPr>
              <a:t>Z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(t)]+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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latin typeface="宋体" pitchFamily="2" charset="-122"/>
              </a:rPr>
              <a:t>[</a:t>
            </a:r>
            <a:r>
              <a:rPr lang="en-US" altLang="zh-CN">
                <a:sym typeface="Symbol" pitchFamily="18" charset="2"/>
              </a:rPr>
              <a:t>Z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(t)]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二、正弦量的相量表示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77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77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13" grpId="0" animBg="1"/>
      <p:bldP spid="77915" grpId="0" autoUpdateAnimBg="0"/>
      <p:bldP spid="77916" grpId="0" autoUpdateAnimBg="0"/>
      <p:bldP spid="779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6156325" y="2144713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瞬时值表达式：</a:t>
            </a: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6194425" y="2755900"/>
            <a:ext cx="266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)=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sin(</a:t>
            </a:r>
            <a:r>
              <a:rPr lang="el-GR" altLang="zh-CN" i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ω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el-GR" altLang="zh-CN">
                <a:solidFill>
                  <a:srgbClr val="000000"/>
                </a:solidFill>
                <a:ea typeface="楷体_GB2312" pitchFamily="49" charset="-122"/>
              </a:rPr>
              <a:t>Ψ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863600" y="3306763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波形：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471738" y="1989138"/>
            <a:ext cx="3505200" cy="2057400"/>
            <a:chOff x="132" y="1800"/>
            <a:chExt cx="2208" cy="1296"/>
          </a:xfrm>
        </p:grpSpPr>
        <p:sp>
          <p:nvSpPr>
            <p:cNvPr id="37913" name="Freeform 18"/>
            <p:cNvSpPr>
              <a:spLocks/>
            </p:cNvSpPr>
            <p:nvPr/>
          </p:nvSpPr>
          <p:spPr bwMode="auto">
            <a:xfrm>
              <a:off x="605" y="2299"/>
              <a:ext cx="118" cy="274"/>
            </a:xfrm>
            <a:custGeom>
              <a:avLst/>
              <a:gdLst>
                <a:gd name="T0" fmla="*/ 0 w 118"/>
                <a:gd name="T1" fmla="*/ 274 h 274"/>
                <a:gd name="T2" fmla="*/ 13 w 118"/>
                <a:gd name="T3" fmla="*/ 240 h 274"/>
                <a:gd name="T4" fmla="*/ 29 w 118"/>
                <a:gd name="T5" fmla="*/ 200 h 274"/>
                <a:gd name="T6" fmla="*/ 59 w 118"/>
                <a:gd name="T7" fmla="*/ 127 h 274"/>
                <a:gd name="T8" fmla="*/ 75 w 118"/>
                <a:gd name="T9" fmla="*/ 90 h 274"/>
                <a:gd name="T10" fmla="*/ 89 w 118"/>
                <a:gd name="T11" fmla="*/ 56 h 274"/>
                <a:gd name="T12" fmla="*/ 105 w 118"/>
                <a:gd name="T13" fmla="*/ 27 h 274"/>
                <a:gd name="T14" fmla="*/ 118 w 118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74"/>
                <a:gd name="T26" fmla="*/ 118 w 118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74">
                  <a:moveTo>
                    <a:pt x="0" y="274"/>
                  </a:moveTo>
                  <a:lnTo>
                    <a:pt x="13" y="240"/>
                  </a:lnTo>
                  <a:lnTo>
                    <a:pt x="29" y="200"/>
                  </a:lnTo>
                  <a:lnTo>
                    <a:pt x="59" y="127"/>
                  </a:lnTo>
                  <a:lnTo>
                    <a:pt x="75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14" name="Freeform 19"/>
            <p:cNvSpPr>
              <a:spLocks/>
            </p:cNvSpPr>
            <p:nvPr/>
          </p:nvSpPr>
          <p:spPr bwMode="auto">
            <a:xfrm>
              <a:off x="723" y="2186"/>
              <a:ext cx="116" cy="113"/>
            </a:xfrm>
            <a:custGeom>
              <a:avLst/>
              <a:gdLst>
                <a:gd name="T0" fmla="*/ 0 w 116"/>
                <a:gd name="T1" fmla="*/ 113 h 113"/>
                <a:gd name="T2" fmla="*/ 14 w 116"/>
                <a:gd name="T3" fmla="*/ 88 h 113"/>
                <a:gd name="T4" fmla="*/ 30 w 116"/>
                <a:gd name="T5" fmla="*/ 69 h 113"/>
                <a:gd name="T6" fmla="*/ 44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7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13"/>
                <a:gd name="T29" fmla="*/ 116 w 116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13">
                  <a:moveTo>
                    <a:pt x="0" y="113"/>
                  </a:moveTo>
                  <a:lnTo>
                    <a:pt x="14" y="88"/>
                  </a:lnTo>
                  <a:lnTo>
                    <a:pt x="30" y="69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7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15" name="Freeform 20"/>
            <p:cNvSpPr>
              <a:spLocks/>
            </p:cNvSpPr>
            <p:nvPr/>
          </p:nvSpPr>
          <p:spPr bwMode="auto">
            <a:xfrm>
              <a:off x="839" y="2186"/>
              <a:ext cx="119" cy="113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4 w 119"/>
                <a:gd name="T7" fmla="*/ 20 h 113"/>
                <a:gd name="T8" fmla="*/ 60 w 119"/>
                <a:gd name="T9" fmla="*/ 32 h 113"/>
                <a:gd name="T10" fmla="*/ 76 w 119"/>
                <a:gd name="T11" fmla="*/ 49 h 113"/>
                <a:gd name="T12" fmla="*/ 90 w 119"/>
                <a:gd name="T13" fmla="*/ 69 h 113"/>
                <a:gd name="T14" fmla="*/ 106 w 119"/>
                <a:gd name="T15" fmla="*/ 88 h 113"/>
                <a:gd name="T16" fmla="*/ 119 w 119"/>
                <a:gd name="T17" fmla="*/ 11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3"/>
                <a:gd name="T29" fmla="*/ 119 w 119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4" y="20"/>
                  </a:lnTo>
                  <a:lnTo>
                    <a:pt x="60" y="32"/>
                  </a:lnTo>
                  <a:lnTo>
                    <a:pt x="76" y="49"/>
                  </a:lnTo>
                  <a:lnTo>
                    <a:pt x="90" y="69"/>
                  </a:lnTo>
                  <a:lnTo>
                    <a:pt x="106" y="88"/>
                  </a:lnTo>
                  <a:lnTo>
                    <a:pt x="119" y="11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16" name="Freeform 21"/>
            <p:cNvSpPr>
              <a:spLocks/>
            </p:cNvSpPr>
            <p:nvPr/>
          </p:nvSpPr>
          <p:spPr bwMode="auto">
            <a:xfrm>
              <a:off x="958" y="2299"/>
              <a:ext cx="116" cy="274"/>
            </a:xfrm>
            <a:custGeom>
              <a:avLst/>
              <a:gdLst>
                <a:gd name="T0" fmla="*/ 0 w 116"/>
                <a:gd name="T1" fmla="*/ 0 h 274"/>
                <a:gd name="T2" fmla="*/ 14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7 w 116"/>
                <a:gd name="T11" fmla="*/ 203 h 274"/>
                <a:gd name="T12" fmla="*/ 103 w 116"/>
                <a:gd name="T13" fmla="*/ 240 h 274"/>
                <a:gd name="T14" fmla="*/ 116 w 116"/>
                <a:gd name="T15" fmla="*/ 274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274"/>
                <a:gd name="T26" fmla="*/ 116 w 116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274">
                  <a:moveTo>
                    <a:pt x="0" y="0"/>
                  </a:moveTo>
                  <a:lnTo>
                    <a:pt x="14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7" y="203"/>
                  </a:lnTo>
                  <a:lnTo>
                    <a:pt x="103" y="240"/>
                  </a:lnTo>
                  <a:lnTo>
                    <a:pt x="116" y="2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17" name="Freeform 22"/>
            <p:cNvSpPr>
              <a:spLocks/>
            </p:cNvSpPr>
            <p:nvPr/>
          </p:nvSpPr>
          <p:spPr bwMode="auto">
            <a:xfrm>
              <a:off x="1074" y="2573"/>
              <a:ext cx="119" cy="271"/>
            </a:xfrm>
            <a:custGeom>
              <a:avLst/>
              <a:gdLst>
                <a:gd name="T0" fmla="*/ 0 w 119"/>
                <a:gd name="T1" fmla="*/ 0 h 271"/>
                <a:gd name="T2" fmla="*/ 14 w 119"/>
                <a:gd name="T3" fmla="*/ 34 h 271"/>
                <a:gd name="T4" fmla="*/ 30 w 119"/>
                <a:gd name="T5" fmla="*/ 71 h 271"/>
                <a:gd name="T6" fmla="*/ 60 w 119"/>
                <a:gd name="T7" fmla="*/ 146 h 271"/>
                <a:gd name="T8" fmla="*/ 76 w 119"/>
                <a:gd name="T9" fmla="*/ 181 h 271"/>
                <a:gd name="T10" fmla="*/ 89 w 119"/>
                <a:gd name="T11" fmla="*/ 215 h 271"/>
                <a:gd name="T12" fmla="*/ 106 w 119"/>
                <a:gd name="T13" fmla="*/ 244 h 271"/>
                <a:gd name="T14" fmla="*/ 119 w 119"/>
                <a:gd name="T15" fmla="*/ 271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"/>
                <a:gd name="T25" fmla="*/ 0 h 271"/>
                <a:gd name="T26" fmla="*/ 119 w 119"/>
                <a:gd name="T27" fmla="*/ 271 h 2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" h="271">
                  <a:moveTo>
                    <a:pt x="0" y="0"/>
                  </a:moveTo>
                  <a:lnTo>
                    <a:pt x="14" y="34"/>
                  </a:lnTo>
                  <a:lnTo>
                    <a:pt x="30" y="71"/>
                  </a:lnTo>
                  <a:lnTo>
                    <a:pt x="60" y="146"/>
                  </a:lnTo>
                  <a:lnTo>
                    <a:pt x="76" y="181"/>
                  </a:lnTo>
                  <a:lnTo>
                    <a:pt x="89" y="215"/>
                  </a:lnTo>
                  <a:lnTo>
                    <a:pt x="106" y="244"/>
                  </a:lnTo>
                  <a:lnTo>
                    <a:pt x="119" y="27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18" name="Freeform 23"/>
            <p:cNvSpPr>
              <a:spLocks/>
            </p:cNvSpPr>
            <p:nvPr/>
          </p:nvSpPr>
          <p:spPr bwMode="auto">
            <a:xfrm>
              <a:off x="1193" y="2844"/>
              <a:ext cx="116" cy="115"/>
            </a:xfrm>
            <a:custGeom>
              <a:avLst/>
              <a:gdLst>
                <a:gd name="T0" fmla="*/ 0 w 116"/>
                <a:gd name="T1" fmla="*/ 0 h 115"/>
                <a:gd name="T2" fmla="*/ 14 w 116"/>
                <a:gd name="T3" fmla="*/ 25 h 115"/>
                <a:gd name="T4" fmla="*/ 30 w 116"/>
                <a:gd name="T5" fmla="*/ 44 h 115"/>
                <a:gd name="T6" fmla="*/ 43 w 116"/>
                <a:gd name="T7" fmla="*/ 64 h 115"/>
                <a:gd name="T8" fmla="*/ 57 w 116"/>
                <a:gd name="T9" fmla="*/ 81 h 115"/>
                <a:gd name="T10" fmla="*/ 73 w 116"/>
                <a:gd name="T11" fmla="*/ 96 h 115"/>
                <a:gd name="T12" fmla="*/ 87 w 116"/>
                <a:gd name="T13" fmla="*/ 105 h 115"/>
                <a:gd name="T14" fmla="*/ 103 w 116"/>
                <a:gd name="T15" fmla="*/ 113 h 115"/>
                <a:gd name="T16" fmla="*/ 116 w 116"/>
                <a:gd name="T17" fmla="*/ 115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15"/>
                <a:gd name="T29" fmla="*/ 116 w 116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15">
                  <a:moveTo>
                    <a:pt x="0" y="0"/>
                  </a:moveTo>
                  <a:lnTo>
                    <a:pt x="14" y="25"/>
                  </a:lnTo>
                  <a:lnTo>
                    <a:pt x="30" y="44"/>
                  </a:lnTo>
                  <a:lnTo>
                    <a:pt x="43" y="64"/>
                  </a:lnTo>
                  <a:lnTo>
                    <a:pt x="57" y="81"/>
                  </a:lnTo>
                  <a:lnTo>
                    <a:pt x="73" y="96"/>
                  </a:lnTo>
                  <a:lnTo>
                    <a:pt x="87" y="105"/>
                  </a:lnTo>
                  <a:lnTo>
                    <a:pt x="103" y="113"/>
                  </a:lnTo>
                  <a:lnTo>
                    <a:pt x="116" y="11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19" name="Freeform 24"/>
            <p:cNvSpPr>
              <a:spLocks/>
            </p:cNvSpPr>
            <p:nvPr/>
          </p:nvSpPr>
          <p:spPr bwMode="auto">
            <a:xfrm>
              <a:off x="1309" y="2844"/>
              <a:ext cx="119" cy="115"/>
            </a:xfrm>
            <a:custGeom>
              <a:avLst/>
              <a:gdLst>
                <a:gd name="T0" fmla="*/ 0 w 119"/>
                <a:gd name="T1" fmla="*/ 115 h 115"/>
                <a:gd name="T2" fmla="*/ 14 w 119"/>
                <a:gd name="T3" fmla="*/ 113 h 115"/>
                <a:gd name="T4" fmla="*/ 30 w 119"/>
                <a:gd name="T5" fmla="*/ 105 h 115"/>
                <a:gd name="T6" fmla="*/ 43 w 119"/>
                <a:gd name="T7" fmla="*/ 96 h 115"/>
                <a:gd name="T8" fmla="*/ 60 w 119"/>
                <a:gd name="T9" fmla="*/ 81 h 115"/>
                <a:gd name="T10" fmla="*/ 76 w 119"/>
                <a:gd name="T11" fmla="*/ 64 h 115"/>
                <a:gd name="T12" fmla="*/ 89 w 119"/>
                <a:gd name="T13" fmla="*/ 44 h 115"/>
                <a:gd name="T14" fmla="*/ 106 w 119"/>
                <a:gd name="T15" fmla="*/ 25 h 115"/>
                <a:gd name="T16" fmla="*/ 119 w 119"/>
                <a:gd name="T17" fmla="*/ 0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5"/>
                <a:gd name="T29" fmla="*/ 119 w 119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5">
                  <a:moveTo>
                    <a:pt x="0" y="115"/>
                  </a:moveTo>
                  <a:lnTo>
                    <a:pt x="14" y="113"/>
                  </a:lnTo>
                  <a:lnTo>
                    <a:pt x="30" y="105"/>
                  </a:lnTo>
                  <a:lnTo>
                    <a:pt x="43" y="96"/>
                  </a:lnTo>
                  <a:lnTo>
                    <a:pt x="60" y="81"/>
                  </a:lnTo>
                  <a:lnTo>
                    <a:pt x="76" y="64"/>
                  </a:lnTo>
                  <a:lnTo>
                    <a:pt x="89" y="44"/>
                  </a:lnTo>
                  <a:lnTo>
                    <a:pt x="106" y="25"/>
                  </a:lnTo>
                  <a:lnTo>
                    <a:pt x="11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20" name="Freeform 25"/>
            <p:cNvSpPr>
              <a:spLocks/>
            </p:cNvSpPr>
            <p:nvPr/>
          </p:nvSpPr>
          <p:spPr bwMode="auto">
            <a:xfrm>
              <a:off x="1428" y="2573"/>
              <a:ext cx="116" cy="271"/>
            </a:xfrm>
            <a:custGeom>
              <a:avLst/>
              <a:gdLst>
                <a:gd name="T0" fmla="*/ 0 w 116"/>
                <a:gd name="T1" fmla="*/ 271 h 271"/>
                <a:gd name="T2" fmla="*/ 14 w 116"/>
                <a:gd name="T3" fmla="*/ 244 h 271"/>
                <a:gd name="T4" fmla="*/ 30 w 116"/>
                <a:gd name="T5" fmla="*/ 215 h 271"/>
                <a:gd name="T6" fmla="*/ 43 w 116"/>
                <a:gd name="T7" fmla="*/ 181 h 271"/>
                <a:gd name="T8" fmla="*/ 57 w 116"/>
                <a:gd name="T9" fmla="*/ 146 h 271"/>
                <a:gd name="T10" fmla="*/ 86 w 116"/>
                <a:gd name="T11" fmla="*/ 71 h 271"/>
                <a:gd name="T12" fmla="*/ 103 w 116"/>
                <a:gd name="T13" fmla="*/ 34 h 271"/>
                <a:gd name="T14" fmla="*/ 116 w 116"/>
                <a:gd name="T15" fmla="*/ 0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271"/>
                <a:gd name="T26" fmla="*/ 116 w 116"/>
                <a:gd name="T27" fmla="*/ 271 h 2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271">
                  <a:moveTo>
                    <a:pt x="0" y="271"/>
                  </a:moveTo>
                  <a:lnTo>
                    <a:pt x="14" y="244"/>
                  </a:lnTo>
                  <a:lnTo>
                    <a:pt x="30" y="215"/>
                  </a:lnTo>
                  <a:lnTo>
                    <a:pt x="43" y="181"/>
                  </a:lnTo>
                  <a:lnTo>
                    <a:pt x="57" y="146"/>
                  </a:lnTo>
                  <a:lnTo>
                    <a:pt x="86" y="71"/>
                  </a:lnTo>
                  <a:lnTo>
                    <a:pt x="103" y="34"/>
                  </a:lnTo>
                  <a:lnTo>
                    <a:pt x="11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21" name="Freeform 26"/>
            <p:cNvSpPr>
              <a:spLocks/>
            </p:cNvSpPr>
            <p:nvPr/>
          </p:nvSpPr>
          <p:spPr bwMode="auto">
            <a:xfrm>
              <a:off x="1544" y="2299"/>
              <a:ext cx="119" cy="274"/>
            </a:xfrm>
            <a:custGeom>
              <a:avLst/>
              <a:gdLst>
                <a:gd name="T0" fmla="*/ 0 w 119"/>
                <a:gd name="T1" fmla="*/ 274 h 274"/>
                <a:gd name="T2" fmla="*/ 14 w 119"/>
                <a:gd name="T3" fmla="*/ 240 h 274"/>
                <a:gd name="T4" fmla="*/ 30 w 119"/>
                <a:gd name="T5" fmla="*/ 203 h 274"/>
                <a:gd name="T6" fmla="*/ 60 w 119"/>
                <a:gd name="T7" fmla="*/ 127 h 274"/>
                <a:gd name="T8" fmla="*/ 76 w 119"/>
                <a:gd name="T9" fmla="*/ 90 h 274"/>
                <a:gd name="T10" fmla="*/ 89 w 119"/>
                <a:gd name="T11" fmla="*/ 56 h 274"/>
                <a:gd name="T12" fmla="*/ 105 w 119"/>
                <a:gd name="T13" fmla="*/ 27 h 274"/>
                <a:gd name="T14" fmla="*/ 119 w 119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"/>
                <a:gd name="T25" fmla="*/ 0 h 274"/>
                <a:gd name="T26" fmla="*/ 119 w 119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" h="274">
                  <a:moveTo>
                    <a:pt x="0" y="274"/>
                  </a:moveTo>
                  <a:lnTo>
                    <a:pt x="14" y="240"/>
                  </a:lnTo>
                  <a:lnTo>
                    <a:pt x="30" y="203"/>
                  </a:lnTo>
                  <a:lnTo>
                    <a:pt x="60" y="127"/>
                  </a:lnTo>
                  <a:lnTo>
                    <a:pt x="76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22" name="Freeform 27"/>
            <p:cNvSpPr>
              <a:spLocks/>
            </p:cNvSpPr>
            <p:nvPr/>
          </p:nvSpPr>
          <p:spPr bwMode="auto">
            <a:xfrm>
              <a:off x="1663" y="2186"/>
              <a:ext cx="116" cy="113"/>
            </a:xfrm>
            <a:custGeom>
              <a:avLst/>
              <a:gdLst>
                <a:gd name="T0" fmla="*/ 0 w 116"/>
                <a:gd name="T1" fmla="*/ 113 h 113"/>
                <a:gd name="T2" fmla="*/ 13 w 116"/>
                <a:gd name="T3" fmla="*/ 88 h 113"/>
                <a:gd name="T4" fmla="*/ 30 w 116"/>
                <a:gd name="T5" fmla="*/ 69 h 113"/>
                <a:gd name="T6" fmla="*/ 43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6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13"/>
                <a:gd name="T29" fmla="*/ 116 w 116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13">
                  <a:moveTo>
                    <a:pt x="0" y="113"/>
                  </a:moveTo>
                  <a:lnTo>
                    <a:pt x="13" y="88"/>
                  </a:lnTo>
                  <a:lnTo>
                    <a:pt x="30" y="69"/>
                  </a:lnTo>
                  <a:lnTo>
                    <a:pt x="43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6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23" name="Freeform 28"/>
            <p:cNvSpPr>
              <a:spLocks/>
            </p:cNvSpPr>
            <p:nvPr/>
          </p:nvSpPr>
          <p:spPr bwMode="auto">
            <a:xfrm>
              <a:off x="1779" y="2186"/>
              <a:ext cx="119" cy="113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3 w 119"/>
                <a:gd name="T7" fmla="*/ 20 h 113"/>
                <a:gd name="T8" fmla="*/ 59 w 119"/>
                <a:gd name="T9" fmla="*/ 32 h 113"/>
                <a:gd name="T10" fmla="*/ 76 w 119"/>
                <a:gd name="T11" fmla="*/ 49 h 113"/>
                <a:gd name="T12" fmla="*/ 89 w 119"/>
                <a:gd name="T13" fmla="*/ 69 h 113"/>
                <a:gd name="T14" fmla="*/ 105 w 119"/>
                <a:gd name="T15" fmla="*/ 88 h 113"/>
                <a:gd name="T16" fmla="*/ 119 w 119"/>
                <a:gd name="T17" fmla="*/ 11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3"/>
                <a:gd name="T29" fmla="*/ 119 w 119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3" y="20"/>
                  </a:lnTo>
                  <a:lnTo>
                    <a:pt x="59" y="32"/>
                  </a:lnTo>
                  <a:lnTo>
                    <a:pt x="76" y="49"/>
                  </a:lnTo>
                  <a:lnTo>
                    <a:pt x="89" y="69"/>
                  </a:lnTo>
                  <a:lnTo>
                    <a:pt x="105" y="88"/>
                  </a:lnTo>
                  <a:lnTo>
                    <a:pt x="119" y="11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24" name="Freeform 29"/>
            <p:cNvSpPr>
              <a:spLocks/>
            </p:cNvSpPr>
            <p:nvPr/>
          </p:nvSpPr>
          <p:spPr bwMode="auto">
            <a:xfrm>
              <a:off x="1898" y="2299"/>
              <a:ext cx="116" cy="274"/>
            </a:xfrm>
            <a:custGeom>
              <a:avLst/>
              <a:gdLst>
                <a:gd name="T0" fmla="*/ 0 w 116"/>
                <a:gd name="T1" fmla="*/ 0 h 274"/>
                <a:gd name="T2" fmla="*/ 13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6 w 116"/>
                <a:gd name="T11" fmla="*/ 203 h 274"/>
                <a:gd name="T12" fmla="*/ 102 w 116"/>
                <a:gd name="T13" fmla="*/ 240 h 274"/>
                <a:gd name="T14" fmla="*/ 116 w 116"/>
                <a:gd name="T15" fmla="*/ 274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274"/>
                <a:gd name="T26" fmla="*/ 116 w 116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274">
                  <a:moveTo>
                    <a:pt x="0" y="0"/>
                  </a:moveTo>
                  <a:lnTo>
                    <a:pt x="13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6" y="203"/>
                  </a:lnTo>
                  <a:lnTo>
                    <a:pt x="102" y="240"/>
                  </a:lnTo>
                  <a:lnTo>
                    <a:pt x="116" y="2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25" name="Line 30"/>
            <p:cNvSpPr>
              <a:spLocks noChangeShapeType="1"/>
            </p:cNvSpPr>
            <p:nvPr/>
          </p:nvSpPr>
          <p:spPr bwMode="auto">
            <a:xfrm>
              <a:off x="2014" y="2573"/>
              <a:ext cx="119" cy="2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Line 31"/>
            <p:cNvSpPr>
              <a:spLocks noChangeShapeType="1"/>
            </p:cNvSpPr>
            <p:nvPr/>
          </p:nvSpPr>
          <p:spPr bwMode="auto">
            <a:xfrm>
              <a:off x="372" y="2566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Line 32"/>
            <p:cNvSpPr>
              <a:spLocks noChangeShapeType="1"/>
            </p:cNvSpPr>
            <p:nvPr/>
          </p:nvSpPr>
          <p:spPr bwMode="auto">
            <a:xfrm flipV="1">
              <a:off x="708" y="1896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Text Box 33"/>
            <p:cNvSpPr txBox="1">
              <a:spLocks noChangeArrowheads="1"/>
            </p:cNvSpPr>
            <p:nvPr/>
          </p:nvSpPr>
          <p:spPr bwMode="auto">
            <a:xfrm>
              <a:off x="2138" y="252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29" name="Text Box 34"/>
            <p:cNvSpPr txBox="1">
              <a:spLocks noChangeArrowheads="1"/>
            </p:cNvSpPr>
            <p:nvPr/>
          </p:nvSpPr>
          <p:spPr bwMode="auto">
            <a:xfrm>
              <a:off x="491" y="180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30" name="Text Box 35"/>
            <p:cNvSpPr txBox="1">
              <a:spLocks noChangeArrowheads="1"/>
            </p:cNvSpPr>
            <p:nvPr/>
          </p:nvSpPr>
          <p:spPr bwMode="auto">
            <a:xfrm>
              <a:off x="693" y="253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O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31" name="Line 36"/>
            <p:cNvSpPr>
              <a:spLocks noChangeShapeType="1"/>
            </p:cNvSpPr>
            <p:nvPr/>
          </p:nvSpPr>
          <p:spPr bwMode="auto">
            <a:xfrm>
              <a:off x="612" y="25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2" name="Line 37"/>
            <p:cNvSpPr>
              <a:spLocks noChangeShapeType="1"/>
            </p:cNvSpPr>
            <p:nvPr/>
          </p:nvSpPr>
          <p:spPr bwMode="auto">
            <a:xfrm>
              <a:off x="468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3" name="Line 38"/>
            <p:cNvSpPr>
              <a:spLocks noChangeShapeType="1"/>
            </p:cNvSpPr>
            <p:nvPr/>
          </p:nvSpPr>
          <p:spPr bwMode="auto">
            <a:xfrm flipH="1">
              <a:off x="708" y="29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4" name="Text Box 39"/>
            <p:cNvSpPr txBox="1">
              <a:spLocks noChangeArrowheads="1"/>
            </p:cNvSpPr>
            <p:nvPr/>
          </p:nvSpPr>
          <p:spPr bwMode="auto">
            <a:xfrm>
              <a:off x="132" y="2673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/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35" name="Line 40"/>
            <p:cNvSpPr>
              <a:spLocks noChangeShapeType="1"/>
            </p:cNvSpPr>
            <p:nvPr/>
          </p:nvSpPr>
          <p:spPr bwMode="auto">
            <a:xfrm>
              <a:off x="1656" y="20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6" name="Line 41"/>
            <p:cNvSpPr>
              <a:spLocks noChangeShapeType="1"/>
            </p:cNvSpPr>
            <p:nvPr/>
          </p:nvSpPr>
          <p:spPr bwMode="auto">
            <a:xfrm>
              <a:off x="708" y="213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7" name="Text Box 42"/>
            <p:cNvSpPr txBox="1">
              <a:spLocks noChangeArrowheads="1"/>
            </p:cNvSpPr>
            <p:nvPr/>
          </p:nvSpPr>
          <p:spPr bwMode="auto">
            <a:xfrm>
              <a:off x="1020" y="189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222255" name="Text Box 47"/>
          <p:cNvSpPr txBox="1">
            <a:spLocks noChangeArrowheads="1"/>
          </p:cNvSpPr>
          <p:nvPr/>
        </p:nvSpPr>
        <p:spPr bwMode="auto">
          <a:xfrm>
            <a:off x="6264275" y="3357563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f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=1/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T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863600" y="2128838"/>
            <a:ext cx="1836738" cy="879475"/>
            <a:chOff x="816" y="-782"/>
            <a:chExt cx="1157" cy="554"/>
          </a:xfrm>
        </p:grpSpPr>
        <p:sp>
          <p:nvSpPr>
            <p:cNvPr id="37904" name="Line 61"/>
            <p:cNvSpPr>
              <a:spLocks noChangeShapeType="1"/>
            </p:cNvSpPr>
            <p:nvPr/>
          </p:nvSpPr>
          <p:spPr bwMode="auto">
            <a:xfrm>
              <a:off x="861" y="-516"/>
              <a:ext cx="1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Rectangle 52"/>
            <p:cNvSpPr>
              <a:spLocks noChangeArrowheads="1"/>
            </p:cNvSpPr>
            <p:nvPr/>
          </p:nvSpPr>
          <p:spPr bwMode="auto">
            <a:xfrm>
              <a:off x="1293" y="-56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06" name="Oval 53"/>
            <p:cNvSpPr>
              <a:spLocks noChangeArrowheads="1"/>
            </p:cNvSpPr>
            <p:nvPr/>
          </p:nvSpPr>
          <p:spPr bwMode="auto">
            <a:xfrm>
              <a:off x="816" y="-53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07" name="Oval 55"/>
            <p:cNvSpPr>
              <a:spLocks noChangeArrowheads="1"/>
            </p:cNvSpPr>
            <p:nvPr/>
          </p:nvSpPr>
          <p:spPr bwMode="auto">
            <a:xfrm>
              <a:off x="1928" y="-53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7908" name="Text Box 56"/>
            <p:cNvSpPr txBox="1">
              <a:spLocks noChangeArrowheads="1"/>
            </p:cNvSpPr>
            <p:nvPr/>
          </p:nvSpPr>
          <p:spPr bwMode="auto">
            <a:xfrm>
              <a:off x="839" y="-51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7909" name="Text Box 57"/>
            <p:cNvSpPr txBox="1">
              <a:spLocks noChangeArrowheads="1"/>
            </p:cNvSpPr>
            <p:nvPr/>
          </p:nvSpPr>
          <p:spPr bwMode="auto">
            <a:xfrm>
              <a:off x="1746" y="-60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7910" name="Text Box 58"/>
            <p:cNvSpPr txBox="1">
              <a:spLocks noChangeArrowheads="1"/>
            </p:cNvSpPr>
            <p:nvPr/>
          </p:nvSpPr>
          <p:spPr bwMode="auto">
            <a:xfrm>
              <a:off x="1315" y="-53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</a:p>
          </p:txBody>
        </p:sp>
        <p:sp>
          <p:nvSpPr>
            <p:cNvPr id="37911" name="Text Box 59"/>
            <p:cNvSpPr txBox="1">
              <a:spLocks noChangeArrowheads="1"/>
            </p:cNvSpPr>
            <p:nvPr/>
          </p:nvSpPr>
          <p:spPr bwMode="auto">
            <a:xfrm>
              <a:off x="1110" y="-782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37912" name="Line 60"/>
            <p:cNvSpPr>
              <a:spLocks noChangeShapeType="1"/>
            </p:cNvSpPr>
            <p:nvPr/>
          </p:nvSpPr>
          <p:spPr bwMode="auto">
            <a:xfrm>
              <a:off x="884" y="-60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396875" y="1071563"/>
            <a:ext cx="84597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         在正弦电源激励下，电路中电压和电流均按正弦规律变化，这样的电路称为正弦交流电路。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一、正弦量的概念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395288" y="3933825"/>
            <a:ext cx="833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1.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周期与角频率</a:t>
            </a:r>
          </a:p>
        </p:txBody>
      </p:sp>
      <p:sp>
        <p:nvSpPr>
          <p:cNvPr id="222252" name="Text Box 44"/>
          <p:cNvSpPr txBox="1">
            <a:spLocks noChangeArrowheads="1"/>
          </p:cNvSpPr>
          <p:nvPr/>
        </p:nvSpPr>
        <p:spPr bwMode="auto">
          <a:xfrm>
            <a:off x="395288" y="4987925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频率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f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frequency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：每秒重复变化的次数。单位：赫兹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(Hz)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22253" name="Text Box 45"/>
          <p:cNvSpPr txBox="1">
            <a:spLocks noChangeArrowheads="1"/>
          </p:cNvSpPr>
          <p:nvPr/>
        </p:nvSpPr>
        <p:spPr bwMode="auto">
          <a:xfrm>
            <a:off x="395288" y="443706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周期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period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：重复变化一次所需的时间。单位：秒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(s) 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07988" y="5383213"/>
            <a:ext cx="8232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角频率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angular  frequency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en-US" altLang="zh-CN" i="1">
                <a:solidFill>
                  <a:srgbClr val="0000FF"/>
                </a:solidFill>
                <a:latin typeface="Symbol" pitchFamily="18" charset="2"/>
              </a:rPr>
              <a:t>w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：每秒变化的角度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弧度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graphicFrame>
        <p:nvGraphicFramePr>
          <p:cNvPr id="70712" name="Object 56"/>
          <p:cNvGraphicFramePr>
            <a:graphicFrameLocks noChangeAspect="1"/>
          </p:cNvGraphicFramePr>
          <p:nvPr/>
        </p:nvGraphicFramePr>
        <p:xfrm>
          <a:off x="1028700" y="5956300"/>
          <a:ext cx="2698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公式" r:id="rId3" imgW="1091880" imgH="304560" progId="Equation.3">
                  <p:embed/>
                </p:oleObj>
              </mc:Choice>
              <mc:Fallback>
                <p:oleObj name="公式" r:id="rId3" imgW="1091880" imgH="3045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956300"/>
                        <a:ext cx="26987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13" name="Rectangle 57"/>
          <p:cNvSpPr>
            <a:spLocks noChangeArrowheads="1"/>
          </p:cNvSpPr>
          <p:nvPr/>
        </p:nvSpPr>
        <p:spPr bwMode="auto">
          <a:xfrm>
            <a:off x="3981450" y="6078538"/>
            <a:ext cx="4659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单位：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rad/s</a:t>
            </a:r>
            <a:r>
              <a:rPr lang="en-US" altLang="zh-CN" baseline="3000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zh-CN" altLang="zh-CN">
                <a:solidFill>
                  <a:srgbClr val="000000"/>
                </a:solidFill>
                <a:ea typeface="楷体_GB2312" pitchFamily="49" charset="-122"/>
              </a:rPr>
              <a:t>弧度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/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秒</a:t>
            </a:r>
            <a:endParaRPr lang="zh-CN" altLang="en-US" baseline="30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2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2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utoUpdateAnimBg="0"/>
      <p:bldP spid="222213" grpId="0" autoUpdateAnimBg="0"/>
      <p:bldP spid="222224" grpId="0" autoUpdateAnimBg="0"/>
      <p:bldP spid="222255" grpId="0" autoUpdateAnimBg="0"/>
      <p:bldP spid="37940" grpId="0"/>
      <p:bldP spid="70665" grpId="0"/>
      <p:bldP spid="222252" grpId="0" autoUpdateAnimBg="0"/>
      <p:bldP spid="222253" grpId="0" autoUpdateAnimBg="0"/>
      <p:bldP spid="70660" grpId="0" autoUpdateAnimBg="0"/>
      <p:bldP spid="7071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8775" y="1135063"/>
            <a:ext cx="559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2. </a:t>
            </a:r>
            <a:r>
              <a:rPr lang="zh-CN" altLang="en-US">
                <a:ea typeface="楷体_GB2312" pitchFamily="49" charset="-122"/>
              </a:rPr>
              <a:t>相量运算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808288" y="1135063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(1) </a:t>
            </a:r>
            <a:r>
              <a:rPr lang="zh-CN" altLang="en-US">
                <a:ea typeface="楷体_GB2312" pitchFamily="49" charset="-122"/>
              </a:rPr>
              <a:t>同频率正弦量相加减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09600" y="4695825"/>
            <a:ext cx="815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故同频的正弦量相加减运算就变成对应的相量相加减运算。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55725" y="5187950"/>
            <a:ext cx="1538288" cy="1366838"/>
            <a:chOff x="1046" y="3286"/>
            <a:chExt cx="969" cy="861"/>
          </a:xfrm>
        </p:grpSpPr>
        <p:sp>
          <p:nvSpPr>
            <p:cNvPr id="13332" name="Text Box 7"/>
            <p:cNvSpPr txBox="1">
              <a:spLocks noChangeArrowheads="1"/>
            </p:cNvSpPr>
            <p:nvPr/>
          </p:nvSpPr>
          <p:spPr bwMode="auto">
            <a:xfrm>
              <a:off x="1046" y="3286"/>
              <a:ext cx="9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1  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  </a:t>
              </a: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2 </a:t>
              </a:r>
              <a:r>
                <a:rPr lang="en-US" altLang="zh-CN" i="1">
                  <a:ea typeface="楷体_GB2312" pitchFamily="49" charset="-122"/>
                </a:rPr>
                <a:t>=  i</a:t>
              </a:r>
              <a:r>
                <a:rPr lang="en-US" altLang="zh-CN" baseline="-25000">
                  <a:ea typeface="楷体_GB2312" pitchFamily="49" charset="-122"/>
                </a:rPr>
                <a:t>3</a:t>
              </a:r>
              <a:endParaRPr lang="en-US" altLang="zh-CN" i="1">
                <a:ea typeface="楷体_GB2312" pitchFamily="49" charset="-122"/>
              </a:endParaRPr>
            </a:p>
          </p:txBody>
        </p:sp>
        <p:graphicFrame>
          <p:nvGraphicFramePr>
            <p:cNvPr id="13318" name="Object 2052"/>
            <p:cNvGraphicFramePr>
              <a:graphicFrameLocks noChangeAspect="1"/>
            </p:cNvGraphicFramePr>
            <p:nvPr/>
          </p:nvGraphicFramePr>
          <p:xfrm>
            <a:off x="1092" y="3900"/>
            <a:ext cx="8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公式" r:id="rId3" imgW="1422360" imgH="393480" progId="Equation.3">
                    <p:embed/>
                  </p:oleObj>
                </mc:Choice>
                <mc:Fallback>
                  <p:oleObj name="公式" r:id="rId3" imgW="1422360" imgH="393480" progId="Equation.3">
                    <p:embed/>
                    <p:pic>
                      <p:nvPicPr>
                        <p:cNvPr id="0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3900"/>
                          <a:ext cx="896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Line 10"/>
            <p:cNvSpPr>
              <a:spLocks noChangeShapeType="1"/>
            </p:cNvSpPr>
            <p:nvPr/>
          </p:nvSpPr>
          <p:spPr bwMode="auto">
            <a:xfrm>
              <a:off x="1152" y="360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11"/>
            <p:cNvSpPr>
              <a:spLocks noChangeShapeType="1"/>
            </p:cNvSpPr>
            <p:nvPr/>
          </p:nvSpPr>
          <p:spPr bwMode="auto">
            <a:xfrm>
              <a:off x="1536" y="360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12"/>
            <p:cNvSpPr>
              <a:spLocks noChangeShapeType="1"/>
            </p:cNvSpPr>
            <p:nvPr/>
          </p:nvSpPr>
          <p:spPr bwMode="auto">
            <a:xfrm>
              <a:off x="1920" y="360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62400" y="5264150"/>
            <a:ext cx="1984375" cy="1260475"/>
            <a:chOff x="2688" y="3334"/>
            <a:chExt cx="1250" cy="794"/>
          </a:xfrm>
        </p:grpSpPr>
        <p:sp>
          <p:nvSpPr>
            <p:cNvPr id="13327" name="Text Box 8"/>
            <p:cNvSpPr txBox="1">
              <a:spLocks noChangeArrowheads="1"/>
            </p:cNvSpPr>
            <p:nvPr/>
          </p:nvSpPr>
          <p:spPr bwMode="auto">
            <a:xfrm>
              <a:off x="2822" y="3334"/>
              <a:ext cx="10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a  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   </a:t>
              </a:r>
              <a:r>
                <a:rPr lang="en-US" altLang="zh-CN" i="1">
                  <a:ea typeface="楷体_GB2312" pitchFamily="49" charset="-122"/>
                </a:rPr>
                <a:t>b </a:t>
              </a:r>
              <a:r>
                <a:rPr lang="en-US" altLang="zh-CN">
                  <a:ea typeface="楷体_GB2312" pitchFamily="49" charset="-122"/>
                </a:rPr>
                <a:t>=   </a:t>
              </a:r>
              <a:r>
                <a:rPr lang="en-US" altLang="zh-CN" i="1">
                  <a:ea typeface="楷体_GB2312" pitchFamily="49" charset="-122"/>
                </a:rPr>
                <a:t>c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3328" name="Text Box 13"/>
            <p:cNvSpPr txBox="1">
              <a:spLocks noChangeArrowheads="1"/>
            </p:cNvSpPr>
            <p:nvPr/>
          </p:nvSpPr>
          <p:spPr bwMode="auto">
            <a:xfrm>
              <a:off x="2688" y="3840"/>
              <a:ext cx="1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lg</a:t>
              </a:r>
              <a:r>
                <a:rPr lang="en-US" altLang="zh-CN" i="1">
                  <a:ea typeface="楷体_GB2312" pitchFamily="49" charset="-122"/>
                </a:rPr>
                <a:t>a  </a:t>
              </a:r>
              <a:r>
                <a:rPr lang="en-US" altLang="zh-CN">
                  <a:ea typeface="楷体_GB2312" pitchFamily="49" charset="-122"/>
                </a:rPr>
                <a:t>+  lg</a:t>
              </a:r>
              <a:r>
                <a:rPr lang="en-US" altLang="zh-CN" i="1">
                  <a:ea typeface="楷体_GB2312" pitchFamily="49" charset="-122"/>
                </a:rPr>
                <a:t>b</a:t>
              </a:r>
              <a:r>
                <a:rPr lang="en-US" altLang="zh-CN">
                  <a:ea typeface="楷体_GB2312" pitchFamily="49" charset="-122"/>
                </a:rPr>
                <a:t>=lg</a:t>
              </a:r>
              <a:r>
                <a:rPr lang="en-US" altLang="zh-CN" i="1">
                  <a:ea typeface="楷体_GB2312" pitchFamily="49" charset="-122"/>
                </a:rPr>
                <a:t>c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3329" name="Line 14"/>
            <p:cNvSpPr>
              <a:spLocks noChangeShapeType="1"/>
            </p:cNvSpPr>
            <p:nvPr/>
          </p:nvSpPr>
          <p:spPr bwMode="auto">
            <a:xfrm>
              <a:off x="2928" y="360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15"/>
            <p:cNvSpPr>
              <a:spLocks noChangeShapeType="1"/>
            </p:cNvSpPr>
            <p:nvPr/>
          </p:nvSpPr>
          <p:spPr bwMode="auto">
            <a:xfrm>
              <a:off x="3360" y="360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16"/>
            <p:cNvSpPr>
              <a:spLocks noChangeShapeType="1"/>
            </p:cNvSpPr>
            <p:nvPr/>
          </p:nvSpPr>
          <p:spPr bwMode="auto">
            <a:xfrm>
              <a:off x="3792" y="3600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248400" y="5610225"/>
            <a:ext cx="2328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这实际上是一种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变换思想</a:t>
            </a:r>
          </a:p>
        </p:txBody>
      </p:sp>
      <p:graphicFrame>
        <p:nvGraphicFramePr>
          <p:cNvPr id="299008" name="Object 2048"/>
          <p:cNvGraphicFramePr>
            <a:graphicFrameLocks noChangeAspect="1"/>
          </p:cNvGraphicFramePr>
          <p:nvPr/>
        </p:nvGraphicFramePr>
        <p:xfrm>
          <a:off x="1260475" y="1524000"/>
          <a:ext cx="558641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公式" r:id="rId5" imgW="2793960" imgH="634680" progId="Equation.3">
                  <p:embed/>
                </p:oleObj>
              </mc:Choice>
              <mc:Fallback>
                <p:oleObj name="公式" r:id="rId5" imgW="2793960" imgH="63468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524000"/>
                        <a:ext cx="5586413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09" name="Object 2049"/>
          <p:cNvGraphicFramePr>
            <a:graphicFrameLocks noChangeAspect="1"/>
          </p:cNvGraphicFramePr>
          <p:nvPr/>
        </p:nvGraphicFramePr>
        <p:xfrm>
          <a:off x="152400" y="2743200"/>
          <a:ext cx="782161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公式" r:id="rId7" imgW="3911400" imgH="634680" progId="Equation.3">
                  <p:embed/>
                </p:oleObj>
              </mc:Choice>
              <mc:Fallback>
                <p:oleObj name="公式" r:id="rId7" imgW="3911400" imgH="63468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743200"/>
                        <a:ext cx="7821613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AutoShape 22"/>
          <p:cNvSpPr>
            <a:spLocks/>
          </p:cNvSpPr>
          <p:nvPr/>
        </p:nvSpPr>
        <p:spPr bwMode="auto">
          <a:xfrm rot="-5400000">
            <a:off x="6743700" y="3514725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5400">
            <a:solidFill>
              <a:srgbClr val="FF00FF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99010" name="Object 2050"/>
          <p:cNvGraphicFramePr>
            <a:graphicFrameLocks noChangeAspect="1"/>
          </p:cNvGraphicFramePr>
          <p:nvPr/>
        </p:nvGraphicFramePr>
        <p:xfrm>
          <a:off x="6618288" y="4010025"/>
          <a:ext cx="3730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公式" r:id="rId9" imgW="164880" imgH="203040" progId="Equation.3">
                  <p:embed/>
                </p:oleObj>
              </mc:Choice>
              <mc:Fallback>
                <p:oleObj name="公式" r:id="rId9" imgW="164880" imgH="20304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4010025"/>
                        <a:ext cx="37306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1" name="Object 2051"/>
          <p:cNvGraphicFramePr>
            <a:graphicFrameLocks noChangeAspect="1"/>
          </p:cNvGraphicFramePr>
          <p:nvPr/>
        </p:nvGraphicFramePr>
        <p:xfrm>
          <a:off x="3422650" y="4086225"/>
          <a:ext cx="16827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公式" r:id="rId11" imgW="787320" imgH="228600" progId="Equation.3">
                  <p:embed/>
                </p:oleObj>
              </mc:Choice>
              <mc:Fallback>
                <p:oleObj name="公式" r:id="rId11" imgW="787320" imgH="2286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4086225"/>
                        <a:ext cx="16827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57200" y="4086225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可得其相量关系为：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二、正弦量的相量表示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9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9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4" grpId="0" autoUpdateAnimBg="0"/>
      <p:bldP spid="22545" grpId="0" autoUpdateAnimBg="0"/>
      <p:bldP spid="22550" grpId="0" animBg="1"/>
      <p:bldP spid="2255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969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例．</a:t>
            </a:r>
          </a:p>
        </p:txBody>
      </p:sp>
      <p:graphicFrame>
        <p:nvGraphicFramePr>
          <p:cNvPr id="300032" name="Object 0"/>
          <p:cNvGraphicFramePr>
            <a:graphicFrameLocks noChangeAspect="1"/>
          </p:cNvGraphicFramePr>
          <p:nvPr/>
        </p:nvGraphicFramePr>
        <p:xfrm>
          <a:off x="892175" y="1196975"/>
          <a:ext cx="3422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公式" r:id="rId3" imgW="1879560" imgH="520560" progId="Equation.3">
                  <p:embed/>
                </p:oleObj>
              </mc:Choice>
              <mc:Fallback>
                <p:oleObj name="公式" r:id="rId3" imgW="1879560" imgH="520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1196975"/>
                        <a:ext cx="342265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68313" y="3465513"/>
            <a:ext cx="8316912" cy="5302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同频正弦量的加、减运算可借助相量图进行。</a:t>
            </a:r>
          </a:p>
        </p:txBody>
      </p:sp>
      <p:graphicFrame>
        <p:nvGraphicFramePr>
          <p:cNvPr id="300033" name="Object 1"/>
          <p:cNvGraphicFramePr>
            <a:graphicFrameLocks noChangeAspect="1"/>
          </p:cNvGraphicFramePr>
          <p:nvPr/>
        </p:nvGraphicFramePr>
        <p:xfrm>
          <a:off x="5797550" y="1196975"/>
          <a:ext cx="19431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公式" r:id="rId5" imgW="1002960" imgH="495000" progId="Equation.3">
                  <p:embed/>
                </p:oleObj>
              </mc:Choice>
              <mc:Fallback>
                <p:oleObj name="公式" r:id="rId5" imgW="1002960" imgH="495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1196975"/>
                        <a:ext cx="19431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533400" y="3025775"/>
          <a:ext cx="62833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公式" r:id="rId7" imgW="3162240" imgH="241200" progId="Equation.3">
                  <p:embed/>
                </p:oleObj>
              </mc:Choice>
              <mc:Fallback>
                <p:oleObj name="公式" r:id="rId7" imgW="31622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25775"/>
                        <a:ext cx="62833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2" name="AutoShape 40"/>
          <p:cNvSpPr>
            <a:spLocks noChangeArrowheads="1"/>
          </p:cNvSpPr>
          <p:nvPr/>
        </p:nvSpPr>
        <p:spPr bwMode="auto">
          <a:xfrm>
            <a:off x="4724400" y="1501775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3593" name="AutoShape 41"/>
          <p:cNvSpPr>
            <a:spLocks/>
          </p:cNvSpPr>
          <p:nvPr/>
        </p:nvSpPr>
        <p:spPr bwMode="auto">
          <a:xfrm>
            <a:off x="5562600" y="1349375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FF00FF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300035" name="Object 3"/>
          <p:cNvGraphicFramePr>
            <a:graphicFrameLocks noChangeAspect="1"/>
          </p:cNvGraphicFramePr>
          <p:nvPr/>
        </p:nvGraphicFramePr>
        <p:xfrm>
          <a:off x="838200" y="2209800"/>
          <a:ext cx="3600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公式" r:id="rId9" imgW="1892160" imgH="228600" progId="Equation.3">
                  <p:embed/>
                </p:oleObj>
              </mc:Choice>
              <mc:Fallback>
                <p:oleObj name="公式" r:id="rId9" imgW="18921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3600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4648200" y="4306888"/>
            <a:ext cx="2687638" cy="2236787"/>
            <a:chOff x="2928" y="2479"/>
            <a:chExt cx="1693" cy="1409"/>
          </a:xfrm>
        </p:grpSpPr>
        <p:sp>
          <p:nvSpPr>
            <p:cNvPr id="14396" name="Line 10"/>
            <p:cNvSpPr>
              <a:spLocks noChangeShapeType="1"/>
            </p:cNvSpPr>
            <p:nvPr/>
          </p:nvSpPr>
          <p:spPr bwMode="auto">
            <a:xfrm flipH="1">
              <a:off x="2928" y="360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7" name="Line 26"/>
            <p:cNvSpPr>
              <a:spLocks noChangeShapeType="1"/>
            </p:cNvSpPr>
            <p:nvPr/>
          </p:nvSpPr>
          <p:spPr bwMode="auto">
            <a:xfrm rot="-5400000">
              <a:off x="2544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8" name="Text Box 27"/>
            <p:cNvSpPr txBox="1">
              <a:spLocks noChangeArrowheads="1"/>
            </p:cNvSpPr>
            <p:nvPr/>
          </p:nvSpPr>
          <p:spPr bwMode="auto">
            <a:xfrm>
              <a:off x="4327" y="363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000000"/>
                  </a:solidFill>
                  <a:ea typeface="楷体_GB2312" pitchFamily="49" charset="-122"/>
                </a:rPr>
                <a:t>Re</a:t>
              </a:r>
              <a:endParaRPr lang="en-US" altLang="zh-CN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399" name="Text Box 28"/>
            <p:cNvSpPr txBox="1">
              <a:spLocks noChangeArrowheads="1"/>
            </p:cNvSpPr>
            <p:nvPr/>
          </p:nvSpPr>
          <p:spPr bwMode="auto">
            <a:xfrm>
              <a:off x="2935" y="2479"/>
              <a:ext cx="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000000"/>
                  </a:solidFill>
                  <a:ea typeface="楷体_GB2312" pitchFamily="49" charset="-122"/>
                </a:rPr>
                <a:t>Im</a:t>
              </a:r>
              <a:endParaRPr lang="en-US" altLang="zh-CN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145"/>
          <p:cNvGrpSpPr>
            <a:grpSpLocks/>
          </p:cNvGrpSpPr>
          <p:nvPr/>
        </p:nvGrpSpPr>
        <p:grpSpPr bwMode="auto">
          <a:xfrm>
            <a:off x="5105400" y="5057775"/>
            <a:ext cx="1546225" cy="1409700"/>
            <a:chOff x="3216" y="2952"/>
            <a:chExt cx="974" cy="888"/>
          </a:xfrm>
        </p:grpSpPr>
        <p:sp>
          <p:nvSpPr>
            <p:cNvPr id="14393" name="Line 11"/>
            <p:cNvSpPr>
              <a:spLocks noChangeShapeType="1"/>
            </p:cNvSpPr>
            <p:nvPr/>
          </p:nvSpPr>
          <p:spPr bwMode="auto">
            <a:xfrm flipV="1">
              <a:off x="3216" y="3216"/>
              <a:ext cx="960" cy="3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4" name="Freeform 12"/>
            <p:cNvSpPr>
              <a:spLocks/>
            </p:cNvSpPr>
            <p:nvPr/>
          </p:nvSpPr>
          <p:spPr bwMode="auto">
            <a:xfrm>
              <a:off x="3522" y="3498"/>
              <a:ext cx="34" cy="102"/>
            </a:xfrm>
            <a:custGeom>
              <a:avLst/>
              <a:gdLst>
                <a:gd name="T0" fmla="*/ 18 w 34"/>
                <a:gd name="T1" fmla="*/ 102 h 102"/>
                <a:gd name="T2" fmla="*/ 0 w 34"/>
                <a:gd name="T3" fmla="*/ 0 h 102"/>
                <a:gd name="T4" fmla="*/ 0 60000 65536"/>
                <a:gd name="T5" fmla="*/ 0 60000 65536"/>
                <a:gd name="T6" fmla="*/ 0 w 34"/>
                <a:gd name="T7" fmla="*/ 0 h 102"/>
                <a:gd name="T8" fmla="*/ 34 w 34"/>
                <a:gd name="T9" fmla="*/ 102 h 1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" h="102">
                  <a:moveTo>
                    <a:pt x="18" y="102"/>
                  </a:moveTo>
                  <a:cubicBezTo>
                    <a:pt x="34" y="53"/>
                    <a:pt x="4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355" name="Object 17"/>
            <p:cNvGraphicFramePr>
              <a:graphicFrameLocks noChangeAspect="1"/>
            </p:cNvGraphicFramePr>
            <p:nvPr/>
          </p:nvGraphicFramePr>
          <p:xfrm>
            <a:off x="3552" y="3597"/>
            <a:ext cx="2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5" name="公式" r:id="rId11" imgW="241200" imgH="203040" progId="Equation.3">
                    <p:embed/>
                  </p:oleObj>
                </mc:Choice>
                <mc:Fallback>
                  <p:oleObj name="公式" r:id="rId11" imgW="24120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597"/>
                          <a:ext cx="288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5" name="Arc 60"/>
            <p:cNvSpPr>
              <a:spLocks/>
            </p:cNvSpPr>
            <p:nvPr/>
          </p:nvSpPr>
          <p:spPr bwMode="auto">
            <a:xfrm>
              <a:off x="3552" y="355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356" name="Object 18"/>
            <p:cNvGraphicFramePr>
              <a:graphicFrameLocks noChangeAspect="1"/>
            </p:cNvGraphicFramePr>
            <p:nvPr/>
          </p:nvGraphicFramePr>
          <p:xfrm>
            <a:off x="3936" y="2952"/>
            <a:ext cx="2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6" name="公式" r:id="rId13" imgW="203040" imgH="228600" progId="Equation.3">
                    <p:embed/>
                  </p:oleObj>
                </mc:Choice>
                <mc:Fallback>
                  <p:oleObj name="公式" r:id="rId13" imgW="20304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952"/>
                          <a:ext cx="25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5105400" y="4105275"/>
            <a:ext cx="2514600" cy="1981200"/>
            <a:chOff x="3216" y="2352"/>
            <a:chExt cx="1584" cy="1248"/>
          </a:xfrm>
        </p:grpSpPr>
        <p:sp>
          <p:nvSpPr>
            <p:cNvPr id="14390" name="Line 23"/>
            <p:cNvSpPr>
              <a:spLocks noChangeShapeType="1"/>
            </p:cNvSpPr>
            <p:nvPr/>
          </p:nvSpPr>
          <p:spPr bwMode="auto">
            <a:xfrm flipV="1">
              <a:off x="3216" y="2496"/>
              <a:ext cx="1344" cy="110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1" name="Arc 55"/>
            <p:cNvSpPr>
              <a:spLocks/>
            </p:cNvSpPr>
            <p:nvPr/>
          </p:nvSpPr>
          <p:spPr bwMode="auto">
            <a:xfrm>
              <a:off x="3600" y="3281"/>
              <a:ext cx="192" cy="319"/>
            </a:xfrm>
            <a:custGeom>
              <a:avLst/>
              <a:gdLst>
                <a:gd name="T0" fmla="*/ 0 w 21600"/>
                <a:gd name="T1" fmla="*/ 0 h 21600"/>
                <a:gd name="T2" fmla="*/ 192 w 21600"/>
                <a:gd name="T3" fmla="*/ 319 h 21600"/>
                <a:gd name="T4" fmla="*/ 0 w 21600"/>
                <a:gd name="T5" fmla="*/ 31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392" name="Arc 63"/>
            <p:cNvSpPr>
              <a:spLocks/>
            </p:cNvSpPr>
            <p:nvPr/>
          </p:nvSpPr>
          <p:spPr bwMode="auto">
            <a:xfrm flipV="1">
              <a:off x="3744" y="3408"/>
              <a:ext cx="576" cy="48"/>
            </a:xfrm>
            <a:custGeom>
              <a:avLst/>
              <a:gdLst>
                <a:gd name="T0" fmla="*/ 0 w 21600"/>
                <a:gd name="T1" fmla="*/ 0 h 21600"/>
                <a:gd name="T2" fmla="*/ 576 w 21600"/>
                <a:gd name="T3" fmla="*/ 48 h 21600"/>
                <a:gd name="T4" fmla="*/ 0 w 21600"/>
                <a:gd name="T5" fmla="*/ 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353" name="Object 15"/>
            <p:cNvGraphicFramePr>
              <a:graphicFrameLocks noChangeAspect="1"/>
            </p:cNvGraphicFramePr>
            <p:nvPr/>
          </p:nvGraphicFramePr>
          <p:xfrm>
            <a:off x="4320" y="3264"/>
            <a:ext cx="4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7" name="公式" r:id="rId15" imgW="355320" imgH="203040" progId="Equation.3">
                    <p:embed/>
                  </p:oleObj>
                </mc:Choice>
                <mc:Fallback>
                  <p:oleObj name="公式" r:id="rId15" imgW="35532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264"/>
                          <a:ext cx="480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16"/>
            <p:cNvGraphicFramePr>
              <a:graphicFrameLocks noChangeAspect="1"/>
            </p:cNvGraphicFramePr>
            <p:nvPr/>
          </p:nvGraphicFramePr>
          <p:xfrm>
            <a:off x="4317" y="2352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8" name="公式" r:id="rId17" imgW="164880" imgH="203040" progId="Equation.3">
                    <p:embed/>
                  </p:oleObj>
                </mc:Choice>
                <mc:Fallback>
                  <p:oleObj name="公式" r:id="rId17" imgW="16488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7" y="2352"/>
                          <a:ext cx="19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762000" y="4306888"/>
            <a:ext cx="2687638" cy="2236787"/>
            <a:chOff x="480" y="2479"/>
            <a:chExt cx="1693" cy="1409"/>
          </a:xfrm>
        </p:grpSpPr>
        <p:sp>
          <p:nvSpPr>
            <p:cNvPr id="14386" name="Line 112"/>
            <p:cNvSpPr>
              <a:spLocks noChangeShapeType="1"/>
            </p:cNvSpPr>
            <p:nvPr/>
          </p:nvSpPr>
          <p:spPr bwMode="auto">
            <a:xfrm flipH="1">
              <a:off x="480" y="360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Line 120"/>
            <p:cNvSpPr>
              <a:spLocks noChangeShapeType="1"/>
            </p:cNvSpPr>
            <p:nvPr/>
          </p:nvSpPr>
          <p:spPr bwMode="auto">
            <a:xfrm rot="-5400000">
              <a:off x="96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8" name="Text Box 121"/>
            <p:cNvSpPr txBox="1">
              <a:spLocks noChangeArrowheads="1"/>
            </p:cNvSpPr>
            <p:nvPr/>
          </p:nvSpPr>
          <p:spPr bwMode="auto">
            <a:xfrm>
              <a:off x="1879" y="363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000000"/>
                  </a:solidFill>
                  <a:ea typeface="楷体_GB2312" pitchFamily="49" charset="-122"/>
                </a:rPr>
                <a:t>Re</a:t>
              </a:r>
              <a:endParaRPr lang="en-US" altLang="zh-CN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389" name="Text Box 122"/>
            <p:cNvSpPr txBox="1">
              <a:spLocks noChangeArrowheads="1"/>
            </p:cNvSpPr>
            <p:nvPr/>
          </p:nvSpPr>
          <p:spPr bwMode="auto">
            <a:xfrm>
              <a:off x="487" y="2479"/>
              <a:ext cx="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000000"/>
                  </a:solidFill>
                  <a:ea typeface="楷体_GB2312" pitchFamily="49" charset="-122"/>
                </a:rPr>
                <a:t>Im</a:t>
              </a:r>
              <a:endParaRPr lang="en-US" altLang="zh-CN" b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1828800" y="5476875"/>
            <a:ext cx="1905000" cy="609600"/>
            <a:chOff x="1152" y="3216"/>
            <a:chExt cx="1200" cy="384"/>
          </a:xfrm>
        </p:grpSpPr>
        <p:sp>
          <p:nvSpPr>
            <p:cNvPr id="14384" name="Arc 123"/>
            <p:cNvSpPr>
              <a:spLocks/>
            </p:cNvSpPr>
            <p:nvPr/>
          </p:nvSpPr>
          <p:spPr bwMode="auto">
            <a:xfrm>
              <a:off x="1152" y="3281"/>
              <a:ext cx="192" cy="319"/>
            </a:xfrm>
            <a:custGeom>
              <a:avLst/>
              <a:gdLst>
                <a:gd name="T0" fmla="*/ 0 w 21600"/>
                <a:gd name="T1" fmla="*/ 0 h 21600"/>
                <a:gd name="T2" fmla="*/ 192 w 21600"/>
                <a:gd name="T3" fmla="*/ 319 h 21600"/>
                <a:gd name="T4" fmla="*/ 0 w 21600"/>
                <a:gd name="T5" fmla="*/ 31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385" name="Arc 128"/>
            <p:cNvSpPr>
              <a:spLocks/>
            </p:cNvSpPr>
            <p:nvPr/>
          </p:nvSpPr>
          <p:spPr bwMode="auto">
            <a:xfrm flipV="1">
              <a:off x="1296" y="3408"/>
              <a:ext cx="576" cy="48"/>
            </a:xfrm>
            <a:custGeom>
              <a:avLst/>
              <a:gdLst>
                <a:gd name="T0" fmla="*/ 0 w 21600"/>
                <a:gd name="T1" fmla="*/ 0 h 21600"/>
                <a:gd name="T2" fmla="*/ 576 w 21600"/>
                <a:gd name="T3" fmla="*/ 48 h 21600"/>
                <a:gd name="T4" fmla="*/ 0 w 21600"/>
                <a:gd name="T5" fmla="*/ 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352" name="Object 14"/>
            <p:cNvGraphicFramePr>
              <a:graphicFrameLocks noChangeAspect="1"/>
            </p:cNvGraphicFramePr>
            <p:nvPr/>
          </p:nvGraphicFramePr>
          <p:xfrm>
            <a:off x="1872" y="3216"/>
            <a:ext cx="4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9" name="公式" r:id="rId19" imgW="355320" imgH="203040" progId="Equation.3">
                    <p:embed/>
                  </p:oleObj>
                </mc:Choice>
                <mc:Fallback>
                  <p:oleObj name="公式" r:id="rId19" imgW="355320" imgH="2030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216"/>
                          <a:ext cx="480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40"/>
          <p:cNvGrpSpPr>
            <a:grpSpLocks/>
          </p:cNvGrpSpPr>
          <p:nvPr/>
        </p:nvGrpSpPr>
        <p:grpSpPr bwMode="auto">
          <a:xfrm>
            <a:off x="1219200" y="5057775"/>
            <a:ext cx="1546225" cy="1409700"/>
            <a:chOff x="768" y="2952"/>
            <a:chExt cx="974" cy="888"/>
          </a:xfrm>
        </p:grpSpPr>
        <p:sp>
          <p:nvSpPr>
            <p:cNvPr id="14381" name="Line 113"/>
            <p:cNvSpPr>
              <a:spLocks noChangeShapeType="1"/>
            </p:cNvSpPr>
            <p:nvPr/>
          </p:nvSpPr>
          <p:spPr bwMode="auto">
            <a:xfrm flipV="1">
              <a:off x="768" y="3216"/>
              <a:ext cx="960" cy="3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2" name="Freeform 114"/>
            <p:cNvSpPr>
              <a:spLocks/>
            </p:cNvSpPr>
            <p:nvPr/>
          </p:nvSpPr>
          <p:spPr bwMode="auto">
            <a:xfrm>
              <a:off x="1074" y="3498"/>
              <a:ext cx="34" cy="102"/>
            </a:xfrm>
            <a:custGeom>
              <a:avLst/>
              <a:gdLst>
                <a:gd name="T0" fmla="*/ 18 w 34"/>
                <a:gd name="T1" fmla="*/ 102 h 102"/>
                <a:gd name="T2" fmla="*/ 0 w 34"/>
                <a:gd name="T3" fmla="*/ 0 h 102"/>
                <a:gd name="T4" fmla="*/ 0 60000 65536"/>
                <a:gd name="T5" fmla="*/ 0 60000 65536"/>
                <a:gd name="T6" fmla="*/ 0 w 34"/>
                <a:gd name="T7" fmla="*/ 0 h 102"/>
                <a:gd name="T8" fmla="*/ 34 w 34"/>
                <a:gd name="T9" fmla="*/ 102 h 1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" h="102">
                  <a:moveTo>
                    <a:pt x="18" y="102"/>
                  </a:moveTo>
                  <a:cubicBezTo>
                    <a:pt x="34" y="53"/>
                    <a:pt x="4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350" name="Object 12"/>
            <p:cNvGraphicFramePr>
              <a:graphicFrameLocks noChangeAspect="1"/>
            </p:cNvGraphicFramePr>
            <p:nvPr/>
          </p:nvGraphicFramePr>
          <p:xfrm>
            <a:off x="1104" y="3597"/>
            <a:ext cx="2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0" name="公式" r:id="rId20" imgW="241200" imgH="203040" progId="Equation.3">
                    <p:embed/>
                  </p:oleObj>
                </mc:Choice>
                <mc:Fallback>
                  <p:oleObj name="公式" r:id="rId20" imgW="24120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597"/>
                          <a:ext cx="288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3" name="Arc 125"/>
            <p:cNvSpPr>
              <a:spLocks/>
            </p:cNvSpPr>
            <p:nvPr/>
          </p:nvSpPr>
          <p:spPr bwMode="auto">
            <a:xfrm>
              <a:off x="1104" y="355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351" name="Object 13"/>
            <p:cNvGraphicFramePr>
              <a:graphicFrameLocks noChangeAspect="1"/>
            </p:cNvGraphicFramePr>
            <p:nvPr/>
          </p:nvGraphicFramePr>
          <p:xfrm>
            <a:off x="1488" y="2952"/>
            <a:ext cx="2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1" name="公式" r:id="rId21" imgW="203040" imgH="228600" progId="Equation.3">
                    <p:embed/>
                  </p:oleObj>
                </mc:Choice>
                <mc:Fallback>
                  <p:oleObj name="公式" r:id="rId21" imgW="20304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952"/>
                          <a:ext cx="25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41"/>
          <p:cNvGrpSpPr>
            <a:grpSpLocks/>
          </p:cNvGrpSpPr>
          <p:nvPr/>
        </p:nvGrpSpPr>
        <p:grpSpPr bwMode="auto">
          <a:xfrm>
            <a:off x="1219200" y="4638675"/>
            <a:ext cx="609600" cy="2057400"/>
            <a:chOff x="768" y="2688"/>
            <a:chExt cx="384" cy="1296"/>
          </a:xfrm>
        </p:grpSpPr>
        <p:sp>
          <p:nvSpPr>
            <p:cNvPr id="14378" name="Line 115"/>
            <p:cNvSpPr>
              <a:spLocks noChangeShapeType="1"/>
            </p:cNvSpPr>
            <p:nvPr/>
          </p:nvSpPr>
          <p:spPr bwMode="auto">
            <a:xfrm flipV="1">
              <a:off x="768" y="2880"/>
              <a:ext cx="384" cy="72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9" name="Freeform 119"/>
            <p:cNvSpPr>
              <a:spLocks/>
            </p:cNvSpPr>
            <p:nvPr/>
          </p:nvSpPr>
          <p:spPr bwMode="auto">
            <a:xfrm>
              <a:off x="861" y="3407"/>
              <a:ext cx="122" cy="294"/>
            </a:xfrm>
            <a:custGeom>
              <a:avLst/>
              <a:gdLst>
                <a:gd name="T0" fmla="*/ 0 w 138"/>
                <a:gd name="T1" fmla="*/ 0 h 198"/>
                <a:gd name="T2" fmla="*/ 105 w 138"/>
                <a:gd name="T3" fmla="*/ 78 h 198"/>
                <a:gd name="T4" fmla="*/ 138 w 138"/>
                <a:gd name="T5" fmla="*/ 198 h 198"/>
                <a:gd name="T6" fmla="*/ 0 60000 65536"/>
                <a:gd name="T7" fmla="*/ 0 60000 65536"/>
                <a:gd name="T8" fmla="*/ 0 60000 65536"/>
                <a:gd name="T9" fmla="*/ 0 w 138"/>
                <a:gd name="T10" fmla="*/ 0 h 198"/>
                <a:gd name="T11" fmla="*/ 138 w 138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" h="198">
                  <a:moveTo>
                    <a:pt x="0" y="0"/>
                  </a:moveTo>
                  <a:cubicBezTo>
                    <a:pt x="18" y="13"/>
                    <a:pt x="82" y="45"/>
                    <a:pt x="105" y="78"/>
                  </a:cubicBezTo>
                  <a:cubicBezTo>
                    <a:pt x="128" y="111"/>
                    <a:pt x="131" y="173"/>
                    <a:pt x="138" y="1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380" name="Arc 126"/>
            <p:cNvSpPr>
              <a:spLocks/>
            </p:cNvSpPr>
            <p:nvPr/>
          </p:nvSpPr>
          <p:spPr bwMode="auto">
            <a:xfrm flipH="1">
              <a:off x="912" y="3456"/>
              <a:ext cx="48" cy="336"/>
            </a:xfrm>
            <a:custGeom>
              <a:avLst/>
              <a:gdLst>
                <a:gd name="T0" fmla="*/ 0 w 21600"/>
                <a:gd name="T1" fmla="*/ 0 h 21600"/>
                <a:gd name="T2" fmla="*/ 48 w 21600"/>
                <a:gd name="T3" fmla="*/ 336 h 21600"/>
                <a:gd name="T4" fmla="*/ 0 w 21600"/>
                <a:gd name="T5" fmla="*/ 3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348" name="Object 10"/>
            <p:cNvGraphicFramePr>
              <a:graphicFrameLocks noChangeAspect="1"/>
            </p:cNvGraphicFramePr>
            <p:nvPr/>
          </p:nvGraphicFramePr>
          <p:xfrm>
            <a:off x="816" y="3742"/>
            <a:ext cx="28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2" name="公式" r:id="rId22" imgW="241200" imgH="203040" progId="Equation.3">
                    <p:embed/>
                  </p:oleObj>
                </mc:Choice>
                <mc:Fallback>
                  <p:oleObj name="公式" r:id="rId22" imgW="24120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742"/>
                          <a:ext cx="288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11"/>
            <p:cNvGraphicFramePr>
              <a:graphicFrameLocks noChangeAspect="1"/>
            </p:cNvGraphicFramePr>
            <p:nvPr/>
          </p:nvGraphicFramePr>
          <p:xfrm>
            <a:off x="864" y="2688"/>
            <a:ext cx="2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3" name="公式" r:id="rId24" imgW="203040" imgH="228600" progId="Equation.3">
                    <p:embed/>
                  </p:oleObj>
                </mc:Choice>
                <mc:Fallback>
                  <p:oleObj name="公式" r:id="rId24" imgW="20304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688"/>
                          <a:ext cx="25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42"/>
          <p:cNvGrpSpPr>
            <a:grpSpLocks/>
          </p:cNvGrpSpPr>
          <p:nvPr/>
        </p:nvGrpSpPr>
        <p:grpSpPr bwMode="auto">
          <a:xfrm>
            <a:off x="1219200" y="4181475"/>
            <a:ext cx="2133600" cy="1905000"/>
            <a:chOff x="768" y="2400"/>
            <a:chExt cx="1344" cy="1200"/>
          </a:xfrm>
        </p:grpSpPr>
        <p:sp>
          <p:nvSpPr>
            <p:cNvPr id="14375" name="Line 116"/>
            <p:cNvSpPr>
              <a:spLocks noChangeShapeType="1"/>
            </p:cNvSpPr>
            <p:nvPr/>
          </p:nvSpPr>
          <p:spPr bwMode="auto">
            <a:xfrm flipV="1">
              <a:off x="1152" y="2496"/>
              <a:ext cx="96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6" name="Line 117"/>
            <p:cNvSpPr>
              <a:spLocks noChangeShapeType="1"/>
            </p:cNvSpPr>
            <p:nvPr/>
          </p:nvSpPr>
          <p:spPr bwMode="auto">
            <a:xfrm flipV="1">
              <a:off x="1728" y="2496"/>
              <a:ext cx="384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Line 118"/>
            <p:cNvSpPr>
              <a:spLocks noChangeShapeType="1"/>
            </p:cNvSpPr>
            <p:nvPr/>
          </p:nvSpPr>
          <p:spPr bwMode="auto">
            <a:xfrm flipV="1">
              <a:off x="768" y="2496"/>
              <a:ext cx="1344" cy="110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7" name="Object 9"/>
            <p:cNvGraphicFramePr>
              <a:graphicFrameLocks noChangeAspect="1"/>
            </p:cNvGraphicFramePr>
            <p:nvPr/>
          </p:nvGraphicFramePr>
          <p:xfrm>
            <a:off x="1728" y="2400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4" name="公式" r:id="rId26" imgW="164880" imgH="203040" progId="Equation.3">
                    <p:embed/>
                  </p:oleObj>
                </mc:Choice>
                <mc:Fallback>
                  <p:oleObj name="公式" r:id="rId26" imgW="1648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00"/>
                          <a:ext cx="19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687" name="Text Box 135"/>
          <p:cNvSpPr txBox="1">
            <a:spLocks noChangeArrowheads="1"/>
          </p:cNvSpPr>
          <p:nvPr/>
        </p:nvSpPr>
        <p:spPr bwMode="auto">
          <a:xfrm>
            <a:off x="7908925" y="4745038"/>
            <a:ext cx="5492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首尾相接</a:t>
            </a:r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4356100" y="2243138"/>
          <a:ext cx="27305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公式" r:id="rId27" imgW="1434960" imgH="203040" progId="Equation.3">
                  <p:embed/>
                </p:oleObj>
              </mc:Choice>
              <mc:Fallback>
                <p:oleObj name="公式" r:id="rId27" imgW="14349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43138"/>
                        <a:ext cx="27305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7" name="Object 5"/>
          <p:cNvGraphicFramePr>
            <a:graphicFrameLocks noChangeAspect="1"/>
          </p:cNvGraphicFramePr>
          <p:nvPr/>
        </p:nvGraphicFramePr>
        <p:xfrm>
          <a:off x="1143000" y="2643188"/>
          <a:ext cx="17399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公式" r:id="rId29" imgW="914400" imgH="203040" progId="Equation.3">
                  <p:embed/>
                </p:oleObj>
              </mc:Choice>
              <mc:Fallback>
                <p:oleObj name="公式" r:id="rId29" imgW="9144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43188"/>
                        <a:ext cx="17399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8" name="Object 6"/>
          <p:cNvGraphicFramePr>
            <a:graphicFrameLocks noChangeAspect="1"/>
          </p:cNvGraphicFramePr>
          <p:nvPr/>
        </p:nvGraphicFramePr>
        <p:xfrm>
          <a:off x="2895600" y="2606675"/>
          <a:ext cx="19573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公式" r:id="rId31" imgW="1028520" imgH="203040" progId="Equation.3">
                  <p:embed/>
                </p:oleObj>
              </mc:Choice>
              <mc:Fallback>
                <p:oleObj name="公式" r:id="rId31" imgW="10285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06675"/>
                        <a:ext cx="19573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48"/>
          <p:cNvGrpSpPr>
            <a:grpSpLocks/>
          </p:cNvGrpSpPr>
          <p:nvPr/>
        </p:nvGrpSpPr>
        <p:grpSpPr bwMode="auto">
          <a:xfrm>
            <a:off x="6553200" y="4410075"/>
            <a:ext cx="1295400" cy="1274763"/>
            <a:chOff x="4128" y="2544"/>
            <a:chExt cx="816" cy="803"/>
          </a:xfrm>
        </p:grpSpPr>
        <p:sp>
          <p:nvSpPr>
            <p:cNvPr id="14371" name="Line 15"/>
            <p:cNvSpPr>
              <a:spLocks noChangeShapeType="1"/>
            </p:cNvSpPr>
            <p:nvPr/>
          </p:nvSpPr>
          <p:spPr bwMode="auto">
            <a:xfrm flipV="1">
              <a:off x="4128" y="2544"/>
              <a:ext cx="384" cy="72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Freeform 24"/>
            <p:cNvSpPr>
              <a:spLocks/>
            </p:cNvSpPr>
            <p:nvPr/>
          </p:nvSpPr>
          <p:spPr bwMode="auto">
            <a:xfrm>
              <a:off x="4215" y="3053"/>
              <a:ext cx="122" cy="294"/>
            </a:xfrm>
            <a:custGeom>
              <a:avLst/>
              <a:gdLst>
                <a:gd name="T0" fmla="*/ 0 w 138"/>
                <a:gd name="T1" fmla="*/ 0 h 198"/>
                <a:gd name="T2" fmla="*/ 105 w 138"/>
                <a:gd name="T3" fmla="*/ 78 h 198"/>
                <a:gd name="T4" fmla="*/ 138 w 138"/>
                <a:gd name="T5" fmla="*/ 198 h 198"/>
                <a:gd name="T6" fmla="*/ 0 60000 65536"/>
                <a:gd name="T7" fmla="*/ 0 60000 65536"/>
                <a:gd name="T8" fmla="*/ 0 60000 65536"/>
                <a:gd name="T9" fmla="*/ 0 w 138"/>
                <a:gd name="T10" fmla="*/ 0 h 198"/>
                <a:gd name="T11" fmla="*/ 138 w 138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" h="198">
                  <a:moveTo>
                    <a:pt x="0" y="0"/>
                  </a:moveTo>
                  <a:cubicBezTo>
                    <a:pt x="18" y="13"/>
                    <a:pt x="82" y="45"/>
                    <a:pt x="105" y="78"/>
                  </a:cubicBezTo>
                  <a:cubicBezTo>
                    <a:pt x="128" y="111"/>
                    <a:pt x="131" y="173"/>
                    <a:pt x="138" y="1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345" name="Object 7"/>
            <p:cNvGraphicFramePr>
              <a:graphicFrameLocks noChangeAspect="1"/>
            </p:cNvGraphicFramePr>
            <p:nvPr/>
          </p:nvGraphicFramePr>
          <p:xfrm>
            <a:off x="4656" y="2976"/>
            <a:ext cx="28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8" name="公式" r:id="rId33" imgW="241200" imgH="203040" progId="Equation.3">
                    <p:embed/>
                  </p:oleObj>
                </mc:Choice>
                <mc:Fallback>
                  <p:oleObj name="公式" r:id="rId33" imgW="24120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976"/>
                          <a:ext cx="288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8"/>
            <p:cNvGraphicFramePr>
              <a:graphicFrameLocks noChangeAspect="1"/>
            </p:cNvGraphicFramePr>
            <p:nvPr/>
          </p:nvGraphicFramePr>
          <p:xfrm>
            <a:off x="4416" y="2592"/>
            <a:ext cx="2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9" name="公式" r:id="rId34" imgW="203040" imgH="228600" progId="Equation.3">
                    <p:embed/>
                  </p:oleObj>
                </mc:Choice>
                <mc:Fallback>
                  <p:oleObj name="公式" r:id="rId34" imgW="20304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592"/>
                          <a:ext cx="25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3" name="Line 146"/>
            <p:cNvSpPr>
              <a:spLocks noChangeShapeType="1"/>
            </p:cNvSpPr>
            <p:nvPr/>
          </p:nvSpPr>
          <p:spPr bwMode="auto">
            <a:xfrm>
              <a:off x="4128" y="3240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Line 147"/>
            <p:cNvSpPr>
              <a:spLocks noChangeShapeType="1"/>
            </p:cNvSpPr>
            <p:nvPr/>
          </p:nvSpPr>
          <p:spPr bwMode="auto">
            <a:xfrm flipV="1">
              <a:off x="4344" y="3120"/>
              <a:ext cx="288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二、正弦量的相量表示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0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000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3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60" grpId="0"/>
      <p:bldP spid="23592" grpId="0" animBg="1"/>
      <p:bldP spid="23593" grpId="0" animBg="1"/>
      <p:bldP spid="2368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074"/>
          <p:cNvSpPr txBox="1">
            <a:spLocks noChangeArrowheads="1"/>
          </p:cNvSpPr>
          <p:nvPr/>
        </p:nvSpPr>
        <p:spPr bwMode="auto">
          <a:xfrm>
            <a:off x="287338" y="1096963"/>
            <a:ext cx="7507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(2) .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正弦量的微分，积分运算</a:t>
            </a:r>
          </a:p>
        </p:txBody>
      </p:sp>
      <p:graphicFrame>
        <p:nvGraphicFramePr>
          <p:cNvPr id="301056" name="Object 10240"/>
          <p:cNvGraphicFramePr>
            <a:graphicFrameLocks noChangeAspect="1"/>
          </p:cNvGraphicFramePr>
          <p:nvPr/>
        </p:nvGraphicFramePr>
        <p:xfrm>
          <a:off x="971550" y="1620838"/>
          <a:ext cx="554513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公式" r:id="rId3" imgW="2247840" imgH="253800" progId="Equation.3">
                  <p:embed/>
                </p:oleObj>
              </mc:Choice>
              <mc:Fallback>
                <p:oleObj name="公式" r:id="rId3" imgW="2247840" imgH="253800" progId="Equation.3">
                  <p:embed/>
                  <p:pic>
                    <p:nvPicPr>
                      <p:cNvPr id="0" name="Object 10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0838"/>
                        <a:ext cx="5545138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57" name="Object 10241"/>
          <p:cNvGraphicFramePr>
            <a:graphicFrameLocks noChangeAspect="1"/>
          </p:cNvGraphicFramePr>
          <p:nvPr/>
        </p:nvGraphicFramePr>
        <p:xfrm>
          <a:off x="431800" y="2795588"/>
          <a:ext cx="39417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5" imgW="1714320" imgH="393480" progId="Equation.DSMT4">
                  <p:embed/>
                </p:oleObj>
              </mc:Choice>
              <mc:Fallback>
                <p:oleObj name="Equation" r:id="rId5" imgW="1714320" imgH="393480" progId="Equation.DSMT4">
                  <p:embed/>
                  <p:pic>
                    <p:nvPicPr>
                      <p:cNvPr id="0" name="Object 10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795588"/>
                        <a:ext cx="3941763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58" name="Object 10242"/>
          <p:cNvGraphicFramePr>
            <a:graphicFrameLocks noChangeAspect="1"/>
          </p:cNvGraphicFramePr>
          <p:nvPr/>
        </p:nvGraphicFramePr>
        <p:xfrm>
          <a:off x="4643438" y="2908300"/>
          <a:ext cx="3816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7" imgW="1650960" imgH="279360" progId="Equation.DSMT4">
                  <p:embed/>
                </p:oleObj>
              </mc:Choice>
              <mc:Fallback>
                <p:oleObj name="Equation" r:id="rId7" imgW="1650960" imgH="279360" progId="Equation.DSMT4">
                  <p:embed/>
                  <p:pic>
                    <p:nvPicPr>
                      <p:cNvPr id="0" name="Object 10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908300"/>
                        <a:ext cx="38163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59" name="Object 10243"/>
          <p:cNvGraphicFramePr>
            <a:graphicFrameLocks noChangeAspect="1"/>
          </p:cNvGraphicFramePr>
          <p:nvPr/>
        </p:nvGraphicFramePr>
        <p:xfrm>
          <a:off x="568325" y="4941888"/>
          <a:ext cx="3643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公式" r:id="rId9" imgW="1612800" imgH="406080" progId="Equation.3">
                  <p:embed/>
                </p:oleObj>
              </mc:Choice>
              <mc:Fallback>
                <p:oleObj name="公式" r:id="rId9" imgW="1612800" imgH="406080" progId="Equation.3">
                  <p:embed/>
                  <p:pic>
                    <p:nvPicPr>
                      <p:cNvPr id="0" name="Object 10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941888"/>
                        <a:ext cx="36433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0" name="Object 10244"/>
          <p:cNvGraphicFramePr>
            <a:graphicFrameLocks noChangeAspect="1"/>
          </p:cNvGraphicFramePr>
          <p:nvPr/>
        </p:nvGraphicFramePr>
        <p:xfrm>
          <a:off x="5208588" y="4991100"/>
          <a:ext cx="3192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公式" r:id="rId11" imgW="1625400" imgH="444240" progId="Equation.3">
                  <p:embed/>
                </p:oleObj>
              </mc:Choice>
              <mc:Fallback>
                <p:oleObj name="公式" r:id="rId11" imgW="1625400" imgH="444240" progId="Equation.3">
                  <p:embed/>
                  <p:pic>
                    <p:nvPicPr>
                      <p:cNvPr id="0" name="Object 10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4991100"/>
                        <a:ext cx="3192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3081"/>
          <p:cNvSpPr txBox="1">
            <a:spLocks noChangeArrowheads="1"/>
          </p:cNvSpPr>
          <p:nvPr/>
        </p:nvSpPr>
        <p:spPr bwMode="auto">
          <a:xfrm>
            <a:off x="369888" y="2241550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微分运算：</a:t>
            </a:r>
          </a:p>
        </p:txBody>
      </p:sp>
      <p:sp>
        <p:nvSpPr>
          <p:cNvPr id="24586" name="Text Box 3082"/>
          <p:cNvSpPr txBox="1">
            <a:spLocks noChangeArrowheads="1"/>
          </p:cNvSpPr>
          <p:nvPr/>
        </p:nvSpPr>
        <p:spPr bwMode="auto">
          <a:xfrm>
            <a:off x="4775200" y="2244725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积分运算：</a:t>
            </a:r>
          </a:p>
        </p:txBody>
      </p:sp>
      <p:graphicFrame>
        <p:nvGraphicFramePr>
          <p:cNvPr id="301061" name="Object 10245"/>
          <p:cNvGraphicFramePr>
            <a:graphicFrameLocks noChangeAspect="1"/>
          </p:cNvGraphicFramePr>
          <p:nvPr/>
        </p:nvGraphicFramePr>
        <p:xfrm>
          <a:off x="2193925" y="5705475"/>
          <a:ext cx="14636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公式" r:id="rId13" imgW="634680" imgH="419040" progId="Equation.3">
                  <p:embed/>
                </p:oleObj>
              </mc:Choice>
              <mc:Fallback>
                <p:oleObj name="公式" r:id="rId13" imgW="634680" imgH="419040" progId="Equation.3">
                  <p:embed/>
                  <p:pic>
                    <p:nvPicPr>
                      <p:cNvPr id="0" name="Object 10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5705475"/>
                        <a:ext cx="146367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3084"/>
          <p:cNvSpPr txBox="1">
            <a:spLocks noChangeArrowheads="1"/>
          </p:cNvSpPr>
          <p:nvPr/>
        </p:nvSpPr>
        <p:spPr bwMode="auto">
          <a:xfrm>
            <a:off x="539750" y="6030913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相量微分：</a:t>
            </a:r>
          </a:p>
        </p:txBody>
      </p:sp>
      <p:sp>
        <p:nvSpPr>
          <p:cNvPr id="24589" name="Text Box 3085"/>
          <p:cNvSpPr txBox="1">
            <a:spLocks noChangeArrowheads="1"/>
          </p:cNvSpPr>
          <p:nvPr/>
        </p:nvSpPr>
        <p:spPr bwMode="auto">
          <a:xfrm>
            <a:off x="4813300" y="6003925"/>
            <a:ext cx="278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相量积分：</a:t>
            </a:r>
          </a:p>
        </p:txBody>
      </p:sp>
      <p:graphicFrame>
        <p:nvGraphicFramePr>
          <p:cNvPr id="301062" name="Object 10246"/>
          <p:cNvGraphicFramePr>
            <a:graphicFrameLocks noChangeAspect="1"/>
          </p:cNvGraphicFramePr>
          <p:nvPr/>
        </p:nvGraphicFramePr>
        <p:xfrm>
          <a:off x="6464300" y="5697538"/>
          <a:ext cx="16891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公式" r:id="rId15" imgW="698400" imgH="444240" progId="Equation.3">
                  <p:embed/>
                </p:oleObj>
              </mc:Choice>
              <mc:Fallback>
                <p:oleObj name="公式" r:id="rId15" imgW="698400" imgH="444240" progId="Equation.3">
                  <p:embed/>
                  <p:pic>
                    <p:nvPicPr>
                      <p:cNvPr id="0" name="Object 10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5697538"/>
                        <a:ext cx="1689100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10247"/>
          <p:cNvGraphicFramePr>
            <a:graphicFrameLocks noChangeAspect="1"/>
          </p:cNvGraphicFramePr>
          <p:nvPr/>
        </p:nvGraphicFramePr>
        <p:xfrm>
          <a:off x="850900" y="3692525"/>
          <a:ext cx="31813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17" imgW="1384200" imgH="253800" progId="Equation.DSMT4">
                  <p:embed/>
                </p:oleObj>
              </mc:Choice>
              <mc:Fallback>
                <p:oleObj name="Equation" r:id="rId17" imgW="1384200" imgH="253800" progId="Equation.DSMT4">
                  <p:embed/>
                  <p:pic>
                    <p:nvPicPr>
                      <p:cNvPr id="0" name="Object 10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692525"/>
                        <a:ext cx="31813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4" name="Object 10248"/>
          <p:cNvGraphicFramePr>
            <a:graphicFrameLocks noChangeAspect="1"/>
          </p:cNvGraphicFramePr>
          <p:nvPr/>
        </p:nvGraphicFramePr>
        <p:xfrm>
          <a:off x="849313" y="4276725"/>
          <a:ext cx="37941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19" imgW="1650960" imgH="304560" progId="Equation.DSMT4">
                  <p:embed/>
                </p:oleObj>
              </mc:Choice>
              <mc:Fallback>
                <p:oleObj name="Equation" r:id="rId19" imgW="1650960" imgH="304560" progId="Equation.DSMT4">
                  <p:embed/>
                  <p:pic>
                    <p:nvPicPr>
                      <p:cNvPr id="0" name="Object 10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4276725"/>
                        <a:ext cx="3794125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5" name="Object 10249"/>
          <p:cNvGraphicFramePr>
            <a:graphicFrameLocks noChangeAspect="1"/>
          </p:cNvGraphicFramePr>
          <p:nvPr/>
        </p:nvGraphicFramePr>
        <p:xfrm>
          <a:off x="5327650" y="3609975"/>
          <a:ext cx="31686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21" imgW="1346040" imgH="266400" progId="Equation.DSMT4">
                  <p:embed/>
                </p:oleObj>
              </mc:Choice>
              <mc:Fallback>
                <p:oleObj name="Equation" r:id="rId21" imgW="1346040" imgH="266400" progId="Equation.DSMT4">
                  <p:embed/>
                  <p:pic>
                    <p:nvPicPr>
                      <p:cNvPr id="0" name="Object 10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3609975"/>
                        <a:ext cx="316865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6" name="Object 10250"/>
          <p:cNvGraphicFramePr>
            <a:graphicFrameLocks noChangeAspect="1"/>
          </p:cNvGraphicFramePr>
          <p:nvPr/>
        </p:nvGraphicFramePr>
        <p:xfrm>
          <a:off x="5292725" y="4206875"/>
          <a:ext cx="36353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23" imgW="1511280" imgH="342720" progId="Equation.DSMT4">
                  <p:embed/>
                </p:oleObj>
              </mc:Choice>
              <mc:Fallback>
                <p:oleObj name="Equation" r:id="rId23" imgW="1511280" imgH="342720" progId="Equation.DSMT4">
                  <p:embed/>
                  <p:pic>
                    <p:nvPicPr>
                      <p:cNvPr id="0" name="Object 10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206875"/>
                        <a:ext cx="363537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二、正弦量的相量表示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5" grpId="0" autoUpdateAnimBg="0"/>
      <p:bldP spid="24586" grpId="0" autoUpdateAnimBg="0"/>
      <p:bldP spid="24588" grpId="0" autoUpdateAnimBg="0"/>
      <p:bldP spid="2458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07988" y="1228725"/>
            <a:ext cx="794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一、</a:t>
            </a:r>
            <a:r>
              <a:rPr lang="zh-CN" altLang="en-US">
                <a:ea typeface="楷体_GB2312" pitchFamily="49" charset="-122"/>
              </a:rPr>
              <a:t>电阻元件电压电流关系的相量形式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743200" y="1971675"/>
            <a:ext cx="546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时域形式：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743200" y="4078288"/>
            <a:ext cx="474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相量形式：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2743200" y="4589463"/>
          <a:ext cx="19875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公式" r:id="rId3" imgW="1879560" imgH="1002960" progId="Equation.3">
                  <p:embed/>
                </p:oleObj>
              </mc:Choice>
              <mc:Fallback>
                <p:oleObj name="公式" r:id="rId3" imgW="1879560" imgH="1002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89463"/>
                        <a:ext cx="198755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65" name="Object 93"/>
          <p:cNvGraphicFramePr>
            <a:graphicFrameLocks noChangeAspect="1"/>
          </p:cNvGraphicFramePr>
          <p:nvPr/>
        </p:nvGraphicFramePr>
        <p:xfrm>
          <a:off x="2819400" y="2481263"/>
          <a:ext cx="3733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公式" r:id="rId5" imgW="1841400" imgH="253800" progId="Equation.3">
                  <p:embed/>
                </p:oleObj>
              </mc:Choice>
              <mc:Fallback>
                <p:oleObj name="公式" r:id="rId5" imgW="1841400" imgH="2538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81263"/>
                        <a:ext cx="37338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66" name="Object 94"/>
          <p:cNvGraphicFramePr>
            <a:graphicFrameLocks noChangeAspect="1"/>
          </p:cNvGraphicFramePr>
          <p:nvPr/>
        </p:nvGraphicFramePr>
        <p:xfrm>
          <a:off x="2819400" y="2984500"/>
          <a:ext cx="5095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公式" r:id="rId7" imgW="2514600" imgH="253800" progId="Equation.3">
                  <p:embed/>
                </p:oleObj>
              </mc:Choice>
              <mc:Fallback>
                <p:oleObj name="公式" r:id="rId7" imgW="2514600" imgH="2538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84500"/>
                        <a:ext cx="50958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5105400" y="453548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有效值关系：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R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RI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28773" name="Text Box 101"/>
          <p:cNvSpPr txBox="1">
            <a:spLocks noChangeArrowheads="1"/>
          </p:cNvSpPr>
          <p:nvPr/>
        </p:nvSpPr>
        <p:spPr bwMode="auto">
          <a:xfrm>
            <a:off x="5124450" y="5173663"/>
            <a:ext cx="382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相位关系</a:t>
            </a:r>
            <a:r>
              <a:rPr lang="zh-CN" altLang="en-US" i="1">
                <a:ea typeface="楷体_GB2312" pitchFamily="49" charset="-122"/>
                <a:sym typeface="Symbol" pitchFamily="18" charset="2"/>
              </a:rPr>
              <a:t></a:t>
            </a:r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</a:t>
            </a:r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i    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zh-CN">
                <a:ea typeface="楷体_GB2312" pitchFamily="49" charset="-122"/>
                <a:sym typeface="Symbol" pitchFamily="18" charset="2"/>
              </a:rPr>
              <a:t>同相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)</a:t>
            </a:r>
            <a:endParaRPr lang="en-US" altLang="zh-CN">
              <a:ea typeface="楷体_GB2312" pitchFamily="49" charset="-122"/>
            </a:endParaRP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5981700" y="3362325"/>
            <a:ext cx="523875" cy="495300"/>
            <a:chOff x="3802" y="2476"/>
            <a:chExt cx="330" cy="312"/>
          </a:xfrm>
        </p:grpSpPr>
        <p:sp>
          <p:nvSpPr>
            <p:cNvPr id="16425" name="AutoShape 132"/>
            <p:cNvSpPr>
              <a:spLocks/>
            </p:cNvSpPr>
            <p:nvPr/>
          </p:nvSpPr>
          <p:spPr bwMode="auto">
            <a:xfrm rot="-5400000">
              <a:off x="3926" y="2376"/>
              <a:ext cx="60" cy="259"/>
            </a:xfrm>
            <a:prstGeom prst="leftBrace">
              <a:avLst>
                <a:gd name="adj1" fmla="val 35972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6426" name="Text Box 133"/>
            <p:cNvSpPr txBox="1">
              <a:spLocks noChangeArrowheads="1"/>
            </p:cNvSpPr>
            <p:nvPr/>
          </p:nvSpPr>
          <p:spPr bwMode="auto">
            <a:xfrm>
              <a:off x="3802" y="25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2520F2"/>
                  </a:solidFill>
                  <a:ea typeface="楷体_GB2312" pitchFamily="49" charset="-122"/>
                </a:rPr>
                <a:t>U</a:t>
              </a:r>
              <a:r>
                <a:rPr lang="en-US" altLang="zh-CN" sz="1400" i="1">
                  <a:solidFill>
                    <a:srgbClr val="2520F2"/>
                  </a:solidFill>
                  <a:ea typeface="楷体_GB2312" pitchFamily="49" charset="-122"/>
                </a:rPr>
                <a:t>R</a:t>
              </a:r>
              <a:endParaRPr lang="en-US" altLang="zh-CN" i="1">
                <a:solidFill>
                  <a:srgbClr val="2520F2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296150" y="3400425"/>
            <a:ext cx="792163" cy="474663"/>
            <a:chOff x="4737" y="2076"/>
            <a:chExt cx="499" cy="299"/>
          </a:xfrm>
        </p:grpSpPr>
        <p:sp>
          <p:nvSpPr>
            <p:cNvPr id="16423" name="AutoShape 135"/>
            <p:cNvSpPr>
              <a:spLocks/>
            </p:cNvSpPr>
            <p:nvPr/>
          </p:nvSpPr>
          <p:spPr bwMode="auto">
            <a:xfrm rot="5400000" flipH="1" flipV="1">
              <a:off x="4938" y="1969"/>
              <a:ext cx="45" cy="259"/>
            </a:xfrm>
            <a:prstGeom prst="leftBrace">
              <a:avLst>
                <a:gd name="adj1" fmla="val 4796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6424" name="Text Box 136"/>
            <p:cNvSpPr txBox="1">
              <a:spLocks noChangeArrowheads="1"/>
            </p:cNvSpPr>
            <p:nvPr/>
          </p:nvSpPr>
          <p:spPr bwMode="auto">
            <a:xfrm>
              <a:off x="4737" y="2087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2520F2"/>
                  </a:solidFill>
                  <a:ea typeface="楷体_GB2312" pitchFamily="49" charset="-122"/>
                  <a:sym typeface="Symbol" pitchFamily="18" charset="2"/>
                </a:rPr>
                <a:t></a:t>
              </a:r>
              <a:r>
                <a:rPr lang="en-US" altLang="zh-CN" sz="1600" i="1">
                  <a:solidFill>
                    <a:srgbClr val="2520F2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endParaRPr lang="en-US" altLang="zh-CN" i="1">
                <a:ea typeface="楷体_GB2312" pitchFamily="49" charset="-122"/>
              </a:endParaRPr>
            </a:p>
          </p:txBody>
        </p:sp>
      </p:grpSp>
      <p:grpSp>
        <p:nvGrpSpPr>
          <p:cNvPr id="16432" name="Group 48"/>
          <p:cNvGrpSpPr>
            <a:grpSpLocks/>
          </p:cNvGrpSpPr>
          <p:nvPr/>
        </p:nvGrpSpPr>
        <p:grpSpPr bwMode="auto">
          <a:xfrm>
            <a:off x="815975" y="2011363"/>
            <a:ext cx="1631950" cy="1752600"/>
            <a:chOff x="514" y="1111"/>
            <a:chExt cx="1028" cy="1104"/>
          </a:xfrm>
        </p:grpSpPr>
        <p:sp>
          <p:nvSpPr>
            <p:cNvPr id="16411" name="Line 21"/>
            <p:cNvSpPr>
              <a:spLocks noChangeShapeType="1"/>
            </p:cNvSpPr>
            <p:nvPr/>
          </p:nvSpPr>
          <p:spPr bwMode="auto">
            <a:xfrm>
              <a:off x="1231" y="1459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Line 22"/>
            <p:cNvSpPr>
              <a:spLocks noChangeShapeType="1"/>
            </p:cNvSpPr>
            <p:nvPr/>
          </p:nvSpPr>
          <p:spPr bwMode="auto">
            <a:xfrm>
              <a:off x="655" y="1459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Line 23"/>
            <p:cNvSpPr>
              <a:spLocks noChangeShapeType="1"/>
            </p:cNvSpPr>
            <p:nvPr/>
          </p:nvSpPr>
          <p:spPr bwMode="auto">
            <a:xfrm>
              <a:off x="655" y="2179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Text Box 25"/>
            <p:cNvSpPr txBox="1">
              <a:spLocks noChangeArrowheads="1"/>
            </p:cNvSpPr>
            <p:nvPr/>
          </p:nvSpPr>
          <p:spPr bwMode="auto">
            <a:xfrm>
              <a:off x="514" y="1687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u</a:t>
              </a:r>
              <a:r>
                <a:rPr lang="en-US" altLang="zh-CN" i="1" baseline="-25000"/>
                <a:t>R</a:t>
              </a:r>
              <a:r>
                <a:rPr lang="en-US" altLang="zh-CN"/>
                <a:t>(</a:t>
              </a:r>
              <a:r>
                <a:rPr lang="en-US" altLang="zh-CN" i="1"/>
                <a:t>t</a:t>
              </a:r>
              <a:r>
                <a:rPr lang="en-US" altLang="zh-CN"/>
                <a:t>)</a:t>
              </a:r>
            </a:p>
          </p:txBody>
        </p:sp>
        <p:sp>
          <p:nvSpPr>
            <p:cNvPr id="16415" name="Line 26"/>
            <p:cNvSpPr>
              <a:spLocks noChangeShapeType="1"/>
            </p:cNvSpPr>
            <p:nvPr/>
          </p:nvSpPr>
          <p:spPr bwMode="auto">
            <a:xfrm>
              <a:off x="679" y="139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Text Box 27"/>
            <p:cNvSpPr txBox="1">
              <a:spLocks noChangeArrowheads="1"/>
            </p:cNvSpPr>
            <p:nvPr/>
          </p:nvSpPr>
          <p:spPr bwMode="auto">
            <a:xfrm>
              <a:off x="643" y="1111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i</a:t>
              </a:r>
              <a:r>
                <a:rPr lang="en-US" altLang="zh-CN"/>
                <a:t>(</a:t>
              </a:r>
              <a:r>
                <a:rPr lang="en-US" altLang="zh-CN" i="1"/>
                <a:t>t</a:t>
              </a:r>
              <a:r>
                <a:rPr lang="en-US" altLang="zh-CN"/>
                <a:t>)</a:t>
              </a:r>
            </a:p>
          </p:txBody>
        </p:sp>
        <p:sp>
          <p:nvSpPr>
            <p:cNvPr id="16417" name="Text Box 41"/>
            <p:cNvSpPr txBox="1">
              <a:spLocks noChangeArrowheads="1"/>
            </p:cNvSpPr>
            <p:nvPr/>
          </p:nvSpPr>
          <p:spPr bwMode="auto">
            <a:xfrm>
              <a:off x="1298" y="165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R</a:t>
              </a:r>
            </a:p>
          </p:txBody>
        </p:sp>
        <p:sp>
          <p:nvSpPr>
            <p:cNvPr id="16420" name="Text Box 97"/>
            <p:cNvSpPr txBox="1">
              <a:spLocks noChangeArrowheads="1"/>
            </p:cNvSpPr>
            <p:nvPr/>
          </p:nvSpPr>
          <p:spPr bwMode="auto">
            <a:xfrm>
              <a:off x="539" y="144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+</a:t>
              </a:r>
            </a:p>
          </p:txBody>
        </p:sp>
        <p:sp>
          <p:nvSpPr>
            <p:cNvPr id="16421" name="Text Box 98"/>
            <p:cNvSpPr txBox="1">
              <a:spLocks noChangeArrowheads="1"/>
            </p:cNvSpPr>
            <p:nvPr/>
          </p:nvSpPr>
          <p:spPr bwMode="auto">
            <a:xfrm>
              <a:off x="551" y="19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宋体" pitchFamily="2" charset="-122"/>
                </a:rPr>
                <a:t>-</a:t>
              </a:r>
              <a:endParaRPr lang="en-US" altLang="zh-CN"/>
            </a:p>
          </p:txBody>
        </p:sp>
        <p:sp>
          <p:nvSpPr>
            <p:cNvPr id="16422" name="Rectangle 147"/>
            <p:cNvSpPr>
              <a:spLocks noChangeArrowheads="1"/>
            </p:cNvSpPr>
            <p:nvPr/>
          </p:nvSpPr>
          <p:spPr bwMode="auto">
            <a:xfrm rot="5400000">
              <a:off x="1104" y="176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6428" name="Oval 148"/>
            <p:cNvSpPr>
              <a:spLocks noChangeArrowheads="1"/>
            </p:cNvSpPr>
            <p:nvPr/>
          </p:nvSpPr>
          <p:spPr bwMode="auto">
            <a:xfrm>
              <a:off x="612" y="143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6429" name="Oval 148"/>
            <p:cNvSpPr>
              <a:spLocks noChangeArrowheads="1"/>
            </p:cNvSpPr>
            <p:nvPr/>
          </p:nvSpPr>
          <p:spPr bwMode="auto">
            <a:xfrm>
              <a:off x="612" y="216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16433" name="Group 49"/>
          <p:cNvGrpSpPr>
            <a:grpSpLocks/>
          </p:cNvGrpSpPr>
          <p:nvPr/>
        </p:nvGrpSpPr>
        <p:grpSpPr bwMode="auto">
          <a:xfrm>
            <a:off x="855663" y="3968750"/>
            <a:ext cx="1592262" cy="1728788"/>
            <a:chOff x="539" y="2344"/>
            <a:chExt cx="1003" cy="1089"/>
          </a:xfrm>
        </p:grpSpPr>
        <p:sp>
          <p:nvSpPr>
            <p:cNvPr id="16401" name="Line 109"/>
            <p:cNvSpPr>
              <a:spLocks noChangeShapeType="1"/>
            </p:cNvSpPr>
            <p:nvPr/>
          </p:nvSpPr>
          <p:spPr bwMode="auto">
            <a:xfrm>
              <a:off x="1231" y="2677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Line 111"/>
            <p:cNvSpPr>
              <a:spLocks noChangeShapeType="1"/>
            </p:cNvSpPr>
            <p:nvPr/>
          </p:nvSpPr>
          <p:spPr bwMode="auto">
            <a:xfrm>
              <a:off x="655" y="267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Line 112"/>
            <p:cNvSpPr>
              <a:spLocks noChangeShapeType="1"/>
            </p:cNvSpPr>
            <p:nvPr/>
          </p:nvSpPr>
          <p:spPr bwMode="auto">
            <a:xfrm>
              <a:off x="655" y="339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Line 114"/>
            <p:cNvSpPr>
              <a:spLocks noChangeShapeType="1"/>
            </p:cNvSpPr>
            <p:nvPr/>
          </p:nvSpPr>
          <p:spPr bwMode="auto">
            <a:xfrm>
              <a:off x="679" y="261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Text Box 116"/>
            <p:cNvSpPr txBox="1">
              <a:spLocks noChangeArrowheads="1"/>
            </p:cNvSpPr>
            <p:nvPr/>
          </p:nvSpPr>
          <p:spPr bwMode="auto">
            <a:xfrm>
              <a:off x="1298" y="286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R</a:t>
              </a:r>
            </a:p>
          </p:txBody>
        </p:sp>
        <p:sp>
          <p:nvSpPr>
            <p:cNvPr id="16408" name="Text Box 119"/>
            <p:cNvSpPr txBox="1">
              <a:spLocks noChangeArrowheads="1"/>
            </p:cNvSpPr>
            <p:nvPr/>
          </p:nvSpPr>
          <p:spPr bwMode="auto">
            <a:xfrm>
              <a:off x="539" y="266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+</a:t>
              </a:r>
            </a:p>
          </p:txBody>
        </p:sp>
        <p:sp>
          <p:nvSpPr>
            <p:cNvPr id="16409" name="Text Box 120"/>
            <p:cNvSpPr txBox="1">
              <a:spLocks noChangeArrowheads="1"/>
            </p:cNvSpPr>
            <p:nvPr/>
          </p:nvSpPr>
          <p:spPr bwMode="auto">
            <a:xfrm>
              <a:off x="551" y="314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宋体" pitchFamily="2" charset="-122"/>
                </a:rPr>
                <a:t>-</a:t>
              </a:r>
              <a:endParaRPr lang="en-US" altLang="zh-CN"/>
            </a:p>
          </p:txBody>
        </p:sp>
        <p:graphicFrame>
          <p:nvGraphicFramePr>
            <p:cNvPr id="16389" name="Object 121"/>
            <p:cNvGraphicFramePr>
              <a:graphicFrameLocks noChangeAspect="1"/>
            </p:cNvGraphicFramePr>
            <p:nvPr/>
          </p:nvGraphicFramePr>
          <p:xfrm>
            <a:off x="552" y="2913"/>
            <a:ext cx="24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4" name="公式" r:id="rId9" imgW="241200" imgH="279360" progId="Equation.3">
                    <p:embed/>
                  </p:oleObj>
                </mc:Choice>
                <mc:Fallback>
                  <p:oleObj name="公式" r:id="rId9" imgW="241200" imgH="27936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2913"/>
                          <a:ext cx="241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122"/>
            <p:cNvGraphicFramePr>
              <a:graphicFrameLocks noChangeAspect="1"/>
            </p:cNvGraphicFramePr>
            <p:nvPr/>
          </p:nvGraphicFramePr>
          <p:xfrm>
            <a:off x="746" y="2344"/>
            <a:ext cx="14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5" name="公式" r:id="rId11" imgW="139680" imgH="266400" progId="Equation.3">
                    <p:embed/>
                  </p:oleObj>
                </mc:Choice>
                <mc:Fallback>
                  <p:oleObj name="公式" r:id="rId11" imgW="139680" imgH="266400" progId="Equation.3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" y="2344"/>
                          <a:ext cx="140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148"/>
            <p:cNvSpPr>
              <a:spLocks noChangeArrowheads="1"/>
            </p:cNvSpPr>
            <p:nvPr/>
          </p:nvSpPr>
          <p:spPr bwMode="auto">
            <a:xfrm rot="5400000">
              <a:off x="1106" y="300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6430" name="Oval 148"/>
            <p:cNvSpPr>
              <a:spLocks noChangeArrowheads="1"/>
            </p:cNvSpPr>
            <p:nvPr/>
          </p:nvSpPr>
          <p:spPr bwMode="auto">
            <a:xfrm>
              <a:off x="615" y="265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6431" name="Oval 148"/>
            <p:cNvSpPr>
              <a:spLocks noChangeArrowheads="1"/>
            </p:cNvSpPr>
            <p:nvPr/>
          </p:nvSpPr>
          <p:spPr bwMode="auto">
            <a:xfrm>
              <a:off x="615" y="337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lang="en-US" altLang="zh-CN">
                <a:ea typeface="楷体_GB2312" pitchFamily="49" charset="-122"/>
              </a:rPr>
              <a:t>RLC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电压电流关系的相量形式</a:t>
            </a:r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7" grpId="0" autoUpdateAnimBg="0"/>
      <p:bldP spid="28679" grpId="0" autoUpdateAnimBg="0"/>
      <p:bldP spid="28772" grpId="0" autoUpdateAnimBg="0"/>
      <p:bldP spid="287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1184275" y="3008313"/>
            <a:ext cx="601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>
                <a:ea typeface="楷体_GB2312" pitchFamily="49" charset="-122"/>
              </a:rPr>
              <a:t>波形图及相量图：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17600" y="1328738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相量模型：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2673350" y="2108200"/>
          <a:ext cx="1384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3" imgW="1384200" imgH="431640" progId="Equation.DSMT4">
                  <p:embed/>
                </p:oleObj>
              </mc:Choice>
              <mc:Fallback>
                <p:oleObj name="Equation" r:id="rId3" imgW="138420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108200"/>
                        <a:ext cx="13843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5014913" y="1768475"/>
            <a:ext cx="1220787" cy="1003300"/>
            <a:chOff x="3941" y="3287"/>
            <a:chExt cx="769" cy="632"/>
          </a:xfrm>
        </p:grpSpPr>
        <p:sp>
          <p:nvSpPr>
            <p:cNvPr id="17421" name="AutoShape 141"/>
            <p:cNvSpPr>
              <a:spLocks/>
            </p:cNvSpPr>
            <p:nvPr/>
          </p:nvSpPr>
          <p:spPr bwMode="auto">
            <a:xfrm>
              <a:off x="3941" y="3333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22" name="Text Box 142"/>
            <p:cNvSpPr txBox="1">
              <a:spLocks noChangeArrowheads="1"/>
            </p:cNvSpPr>
            <p:nvPr/>
          </p:nvSpPr>
          <p:spPr bwMode="auto">
            <a:xfrm>
              <a:off x="4058" y="3287"/>
              <a:ext cx="6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</a:t>
              </a:r>
              <a:r>
                <a:rPr lang="en-US" altLang="zh-CN" i="1" baseline="-25000"/>
                <a:t>R</a:t>
              </a:r>
              <a:r>
                <a:rPr lang="en-US" altLang="zh-CN"/>
                <a:t>=</a:t>
              </a:r>
              <a:r>
                <a:rPr lang="en-US" altLang="zh-CN" i="1"/>
                <a:t>RI</a:t>
              </a:r>
            </a:p>
          </p:txBody>
        </p:sp>
        <p:sp>
          <p:nvSpPr>
            <p:cNvPr id="17423" name="Text Box 143"/>
            <p:cNvSpPr txBox="1">
              <a:spLocks noChangeArrowheads="1"/>
            </p:cNvSpPr>
            <p:nvPr/>
          </p:nvSpPr>
          <p:spPr bwMode="auto">
            <a:xfrm>
              <a:off x="3997" y="3631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itchFamily="18" charset="2"/>
                </a:rPr>
                <a:t></a:t>
              </a:r>
              <a:r>
                <a:rPr lang="en-US" altLang="zh-CN" i="1" baseline="-25000">
                  <a:sym typeface="Symbol" pitchFamily="18" charset="2"/>
                </a:rPr>
                <a:t>u</a:t>
              </a:r>
              <a:r>
                <a:rPr lang="en-US" altLang="zh-CN">
                  <a:sym typeface="Symbol" pitchFamily="18" charset="2"/>
                </a:rPr>
                <a:t>=</a:t>
              </a:r>
              <a:r>
                <a:rPr lang="en-US" altLang="zh-CN" i="1">
                  <a:sym typeface="Symbol" pitchFamily="18" charset="2"/>
                </a:rPr>
                <a:t></a:t>
              </a:r>
              <a:r>
                <a:rPr lang="en-US" altLang="zh-CN" i="1" baseline="-25000">
                  <a:sym typeface="Symbol" pitchFamily="18" charset="2"/>
                </a:rPr>
                <a:t>i</a:t>
              </a:r>
            </a:p>
          </p:txBody>
        </p:sp>
      </p:grpSp>
      <p:sp>
        <p:nvSpPr>
          <p:cNvPr id="29" name="AutoShape 151"/>
          <p:cNvSpPr>
            <a:spLocks noChangeArrowheads="1"/>
          </p:cNvSpPr>
          <p:nvPr/>
        </p:nvSpPr>
        <p:spPr bwMode="auto">
          <a:xfrm>
            <a:off x="4327525" y="2174875"/>
            <a:ext cx="468313" cy="288925"/>
          </a:xfrm>
          <a:prstGeom prst="rightArrow">
            <a:avLst>
              <a:gd name="adj1" fmla="val 50000"/>
              <a:gd name="adj2" fmla="val 40522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lang="en-US" altLang="zh-CN">
                <a:ea typeface="楷体_GB2312" pitchFamily="49" charset="-122"/>
              </a:rPr>
              <a:t>RLC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电压电流关系的相量形式</a:t>
            </a:r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7439" name="Group 31"/>
          <p:cNvGrpSpPr>
            <a:grpSpLocks/>
          </p:cNvGrpSpPr>
          <p:nvPr/>
        </p:nvGrpSpPr>
        <p:grpSpPr bwMode="auto">
          <a:xfrm>
            <a:off x="1296988" y="3983038"/>
            <a:ext cx="4067175" cy="1439862"/>
            <a:chOff x="862" y="731"/>
            <a:chExt cx="2562" cy="907"/>
          </a:xfrm>
        </p:grpSpPr>
        <p:sp>
          <p:nvSpPr>
            <p:cNvPr id="17440" name="Line 18"/>
            <p:cNvSpPr>
              <a:spLocks noChangeShapeType="1"/>
            </p:cNvSpPr>
            <p:nvPr/>
          </p:nvSpPr>
          <p:spPr bwMode="auto">
            <a:xfrm flipV="1">
              <a:off x="1329" y="731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19"/>
            <p:cNvSpPr>
              <a:spLocks noChangeShapeType="1"/>
            </p:cNvSpPr>
            <p:nvPr/>
          </p:nvSpPr>
          <p:spPr bwMode="auto">
            <a:xfrm flipV="1">
              <a:off x="862" y="1223"/>
              <a:ext cx="2494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Text Box 20"/>
            <p:cNvSpPr txBox="1">
              <a:spLocks noChangeArrowheads="1"/>
            </p:cNvSpPr>
            <p:nvPr/>
          </p:nvSpPr>
          <p:spPr bwMode="auto">
            <a:xfrm>
              <a:off x="3053" y="1185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i="1">
                  <a:sym typeface="Symbol" pitchFamily="18" charset="2"/>
                </a:rPr>
                <a:t> </a:t>
              </a:r>
              <a:r>
                <a:rPr lang="en-US" altLang="zh-CN" i="1"/>
                <a:t>t</a:t>
              </a:r>
            </a:p>
          </p:txBody>
        </p:sp>
        <p:sp>
          <p:nvSpPr>
            <p:cNvPr id="17443" name="Freeform 22"/>
            <p:cNvSpPr>
              <a:spLocks/>
            </p:cNvSpPr>
            <p:nvPr/>
          </p:nvSpPr>
          <p:spPr bwMode="auto">
            <a:xfrm>
              <a:off x="1315" y="867"/>
              <a:ext cx="1814" cy="680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7"/>
                <a:gd name="T49" fmla="*/ 0 h 432"/>
                <a:gd name="T50" fmla="*/ 1977 w 197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44" name="Text Box 24"/>
            <p:cNvSpPr txBox="1">
              <a:spLocks noChangeArrowheads="1"/>
            </p:cNvSpPr>
            <p:nvPr/>
          </p:nvSpPr>
          <p:spPr bwMode="auto">
            <a:xfrm>
              <a:off x="1134" y="11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0</a:t>
              </a:r>
            </a:p>
          </p:txBody>
        </p:sp>
        <p:sp>
          <p:nvSpPr>
            <p:cNvPr id="17445" name="Text Box 41"/>
            <p:cNvSpPr txBox="1">
              <a:spLocks noChangeArrowheads="1"/>
            </p:cNvSpPr>
            <p:nvPr/>
          </p:nvSpPr>
          <p:spPr bwMode="auto">
            <a:xfrm>
              <a:off x="2585" y="1214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660033"/>
                  </a:solidFill>
                </a:rPr>
                <a:t>2</a:t>
              </a:r>
              <a:r>
                <a:rPr lang="en-US" altLang="zh-CN">
                  <a:solidFill>
                    <a:srgbClr val="660033"/>
                  </a:solidFill>
                  <a:sym typeface="Symbol" pitchFamily="18" charset="2"/>
                </a:rPr>
                <a:t></a:t>
              </a:r>
              <a:endParaRPr lang="en-US" altLang="zh-CN"/>
            </a:p>
          </p:txBody>
        </p:sp>
        <p:sp>
          <p:nvSpPr>
            <p:cNvPr id="17446" name="Freeform 22"/>
            <p:cNvSpPr>
              <a:spLocks/>
            </p:cNvSpPr>
            <p:nvPr/>
          </p:nvSpPr>
          <p:spPr bwMode="auto">
            <a:xfrm>
              <a:off x="1315" y="981"/>
              <a:ext cx="1814" cy="453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7"/>
                <a:gd name="T49" fmla="*/ 0 h 432"/>
                <a:gd name="T50" fmla="*/ 1977 w 197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47" name="Text Box 35"/>
            <p:cNvSpPr txBox="1">
              <a:spLocks noChangeArrowheads="1"/>
            </p:cNvSpPr>
            <p:nvPr/>
          </p:nvSpPr>
          <p:spPr bwMode="auto">
            <a:xfrm>
              <a:off x="3116" y="73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</a:rPr>
                <a:t>u</a:t>
              </a:r>
              <a:r>
                <a:rPr lang="en-US" altLang="zh-CN" i="1" baseline="-25000">
                  <a:solidFill>
                    <a:srgbClr val="FF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7448" name="Text Box 36"/>
            <p:cNvSpPr txBox="1">
              <a:spLocks noChangeArrowheads="1"/>
            </p:cNvSpPr>
            <p:nvPr/>
          </p:nvSpPr>
          <p:spPr bwMode="auto">
            <a:xfrm>
              <a:off x="3117" y="965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FF"/>
                  </a:solidFill>
                </a:rPr>
                <a:t> </a:t>
              </a:r>
              <a:r>
                <a:rPr lang="en-US" altLang="zh-CN" i="1">
                  <a:solidFill>
                    <a:srgbClr val="3333FF"/>
                  </a:solidFill>
                </a:rPr>
                <a:t>i</a:t>
              </a:r>
              <a:endParaRPr lang="en-US" altLang="zh-CN"/>
            </a:p>
          </p:txBody>
        </p:sp>
      </p:grpSp>
      <p:grpSp>
        <p:nvGrpSpPr>
          <p:cNvPr id="17449" name="Group 41"/>
          <p:cNvGrpSpPr>
            <a:grpSpLocks/>
          </p:cNvGrpSpPr>
          <p:nvPr/>
        </p:nvGrpSpPr>
        <p:grpSpPr bwMode="auto">
          <a:xfrm>
            <a:off x="6156325" y="3946525"/>
            <a:ext cx="1979613" cy="1462088"/>
            <a:chOff x="1315" y="1230"/>
            <a:chExt cx="1247" cy="921"/>
          </a:xfrm>
        </p:grpSpPr>
        <p:sp>
          <p:nvSpPr>
            <p:cNvPr id="17450" name="Freeform 6"/>
            <p:cNvSpPr>
              <a:spLocks/>
            </p:cNvSpPr>
            <p:nvPr/>
          </p:nvSpPr>
          <p:spPr bwMode="auto">
            <a:xfrm>
              <a:off x="1363" y="1527"/>
              <a:ext cx="624" cy="624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0 h 624"/>
                <a:gd name="T4" fmla="*/ 0 60000 65536"/>
                <a:gd name="T5" fmla="*/ 0 60000 65536"/>
                <a:gd name="T6" fmla="*/ 0 w 624"/>
                <a:gd name="T7" fmla="*/ 0 h 624"/>
                <a:gd name="T8" fmla="*/ 624 w 624"/>
                <a:gd name="T9" fmla="*/ 624 h 6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4" h="624">
                  <a:moveTo>
                    <a:pt x="0" y="624"/>
                  </a:moveTo>
                  <a:lnTo>
                    <a:pt x="624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7451" name="Line 7"/>
            <p:cNvSpPr>
              <a:spLocks noChangeShapeType="1"/>
            </p:cNvSpPr>
            <p:nvPr/>
          </p:nvSpPr>
          <p:spPr bwMode="auto">
            <a:xfrm flipV="1">
              <a:off x="1315" y="1335"/>
              <a:ext cx="816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2" name="Object 8"/>
            <p:cNvGraphicFramePr>
              <a:graphicFrameLocks noChangeAspect="1"/>
            </p:cNvGraphicFramePr>
            <p:nvPr/>
          </p:nvGraphicFramePr>
          <p:xfrm>
            <a:off x="2154" y="1230"/>
            <a:ext cx="28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1" name="公式" r:id="rId5" imgW="228600" imgH="228600" progId="Equation.3">
                    <p:embed/>
                  </p:oleObj>
                </mc:Choice>
                <mc:Fallback>
                  <p:oleObj name="公式" r:id="rId5" imgW="228600" imgH="228600" progId="Equation.3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230"/>
                          <a:ext cx="28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3" name="Object 9"/>
            <p:cNvGraphicFramePr>
              <a:graphicFrameLocks noChangeAspect="1"/>
            </p:cNvGraphicFramePr>
            <p:nvPr/>
          </p:nvGraphicFramePr>
          <p:xfrm>
            <a:off x="1987" y="1479"/>
            <a:ext cx="16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2" name="公式" r:id="rId7" imgW="126720" imgH="190440" progId="Equation.3">
                    <p:embed/>
                  </p:oleObj>
                </mc:Choice>
                <mc:Fallback>
                  <p:oleObj name="公式" r:id="rId7" imgW="126720" imgH="190440" progId="Equation.3">
                    <p:embed/>
                    <p:pic>
                      <p:nvPicPr>
                        <p:cNvPr id="0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1479"/>
                          <a:ext cx="16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4" name="Line 45"/>
            <p:cNvSpPr>
              <a:spLocks noChangeShapeType="1"/>
            </p:cNvSpPr>
            <p:nvPr/>
          </p:nvSpPr>
          <p:spPr bwMode="auto">
            <a:xfrm>
              <a:off x="1315" y="2151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5" name="Text Box 48"/>
            <p:cNvSpPr txBox="1">
              <a:spLocks noChangeArrowheads="1"/>
            </p:cNvSpPr>
            <p:nvPr/>
          </p:nvSpPr>
          <p:spPr bwMode="auto">
            <a:xfrm>
              <a:off x="1745" y="1815"/>
              <a:ext cx="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itchFamily="18" charset="2"/>
                </a:rPr>
                <a:t></a:t>
              </a:r>
              <a:r>
                <a:rPr lang="en-US" altLang="zh-CN" i="1" baseline="-25000">
                  <a:sym typeface="Symbol" pitchFamily="18" charset="2"/>
                </a:rPr>
                <a:t>u</a:t>
              </a:r>
              <a:r>
                <a:rPr lang="en-US" altLang="zh-CN">
                  <a:sym typeface="Symbol" pitchFamily="18" charset="2"/>
                </a:rPr>
                <a:t>=</a:t>
              </a:r>
              <a:r>
                <a:rPr lang="en-US" altLang="zh-CN" i="1">
                  <a:sym typeface="Symbol" pitchFamily="18" charset="2"/>
                </a:rPr>
                <a:t></a:t>
              </a:r>
              <a:r>
                <a:rPr lang="en-US" altLang="zh-CN" i="1" baseline="-25000">
                  <a:sym typeface="Symbol" pitchFamily="18" charset="2"/>
                </a:rPr>
                <a:t>i</a:t>
              </a:r>
            </a:p>
          </p:txBody>
        </p:sp>
        <p:sp>
          <p:nvSpPr>
            <p:cNvPr id="17456" name="Freeform 54"/>
            <p:cNvSpPr>
              <a:spLocks/>
            </p:cNvSpPr>
            <p:nvPr/>
          </p:nvSpPr>
          <p:spPr bwMode="auto">
            <a:xfrm>
              <a:off x="1633" y="1911"/>
              <a:ext cx="113" cy="227"/>
            </a:xfrm>
            <a:custGeom>
              <a:avLst/>
              <a:gdLst>
                <a:gd name="T0" fmla="*/ 0 w 82"/>
                <a:gd name="T1" fmla="*/ 0 h 129"/>
                <a:gd name="T2" fmla="*/ 39 w 82"/>
                <a:gd name="T3" fmla="*/ 24 h 129"/>
                <a:gd name="T4" fmla="*/ 75 w 82"/>
                <a:gd name="T5" fmla="*/ 72 h 129"/>
                <a:gd name="T6" fmla="*/ 81 w 82"/>
                <a:gd name="T7" fmla="*/ 129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129"/>
                <a:gd name="T14" fmla="*/ 82 w 82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129">
                  <a:moveTo>
                    <a:pt x="0" y="0"/>
                  </a:moveTo>
                  <a:cubicBezTo>
                    <a:pt x="6" y="4"/>
                    <a:pt x="26" y="12"/>
                    <a:pt x="39" y="24"/>
                  </a:cubicBezTo>
                  <a:cubicBezTo>
                    <a:pt x="52" y="36"/>
                    <a:pt x="68" y="54"/>
                    <a:pt x="75" y="72"/>
                  </a:cubicBezTo>
                  <a:cubicBezTo>
                    <a:pt x="82" y="90"/>
                    <a:pt x="80" y="117"/>
                    <a:pt x="81" y="1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1" grpId="0" autoUpdateAnimBg="0"/>
      <p:bldP spid="22" grpId="0" autoUpdateAnimBg="0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58775" y="1158875"/>
            <a:ext cx="837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电感元件电压电流关系的相量形式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051050" y="1760538"/>
            <a:ext cx="434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时域形式：</a:t>
            </a:r>
          </a:p>
        </p:txBody>
      </p:sp>
      <p:sp>
        <p:nvSpPr>
          <p:cNvPr id="29788" name="Text Box 92"/>
          <p:cNvSpPr txBox="1">
            <a:spLocks noChangeArrowheads="1"/>
          </p:cNvSpPr>
          <p:nvPr/>
        </p:nvSpPr>
        <p:spPr bwMode="auto">
          <a:xfrm>
            <a:off x="2087563" y="4051300"/>
            <a:ext cx="300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相量形式：</a:t>
            </a:r>
          </a:p>
        </p:txBody>
      </p:sp>
      <p:graphicFrame>
        <p:nvGraphicFramePr>
          <p:cNvPr id="29789" name="Object 93"/>
          <p:cNvGraphicFramePr>
            <a:graphicFrameLocks noChangeAspect="1"/>
          </p:cNvGraphicFramePr>
          <p:nvPr/>
        </p:nvGraphicFramePr>
        <p:xfrm>
          <a:off x="2679700" y="4616450"/>
          <a:ext cx="25765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公式" r:id="rId3" imgW="1218960" imgH="647640" progId="Equation.3">
                  <p:embed/>
                </p:oleObj>
              </mc:Choice>
              <mc:Fallback>
                <p:oleObj name="公式" r:id="rId3" imgW="1218960" imgH="64764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616450"/>
                        <a:ext cx="2576513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0" name="Object 94"/>
          <p:cNvGraphicFramePr>
            <a:graphicFrameLocks noChangeAspect="1"/>
          </p:cNvGraphicFramePr>
          <p:nvPr/>
        </p:nvGraphicFramePr>
        <p:xfrm>
          <a:off x="3579813" y="2203450"/>
          <a:ext cx="28638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5" imgW="1422360" imgH="253800" progId="Equation.DSMT4">
                  <p:embed/>
                </p:oleObj>
              </mc:Choice>
              <mc:Fallback>
                <p:oleObj name="Equation" r:id="rId5" imgW="1422360" imgH="253800" progId="Equation.DSMT4">
                  <p:embed/>
                  <p:pic>
                    <p:nvPicPr>
                      <p:cNvPr id="0" name="Object 9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2203450"/>
                        <a:ext cx="28638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1" name="Object 95"/>
          <p:cNvGraphicFramePr>
            <a:graphicFrameLocks noChangeAspect="1"/>
          </p:cNvGraphicFramePr>
          <p:nvPr/>
        </p:nvGraphicFramePr>
        <p:xfrm>
          <a:off x="3598863" y="2711450"/>
          <a:ext cx="52212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7" imgW="2286000" imgH="393480" progId="Equation.DSMT4">
                  <p:embed/>
                </p:oleObj>
              </mc:Choice>
              <mc:Fallback>
                <p:oleObj name="Equation" r:id="rId7" imgW="2286000" imgH="39348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2711450"/>
                        <a:ext cx="5221287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10" name="Text Box 114"/>
          <p:cNvSpPr txBox="1">
            <a:spLocks noChangeArrowheads="1"/>
          </p:cNvSpPr>
          <p:nvPr/>
        </p:nvSpPr>
        <p:spPr bwMode="auto">
          <a:xfrm>
            <a:off x="498475" y="6186488"/>
            <a:ext cx="194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相量模型</a:t>
            </a:r>
          </a:p>
        </p:txBody>
      </p:sp>
      <p:sp>
        <p:nvSpPr>
          <p:cNvPr id="29842" name="Text Box 146"/>
          <p:cNvSpPr txBox="1">
            <a:spLocks noChangeArrowheads="1"/>
          </p:cNvSpPr>
          <p:nvPr/>
        </p:nvSpPr>
        <p:spPr bwMode="auto">
          <a:xfrm>
            <a:off x="2159000" y="6175375"/>
            <a:ext cx="277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相量关系：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9843" name="Object 147"/>
          <p:cNvGraphicFramePr>
            <a:graphicFrameLocks noChangeAspect="1"/>
          </p:cNvGraphicFramePr>
          <p:nvPr/>
        </p:nvGraphicFramePr>
        <p:xfrm>
          <a:off x="4108450" y="6151563"/>
          <a:ext cx="17240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公式" r:id="rId9" imgW="761760" imgH="228600" progId="Equation.3">
                  <p:embed/>
                </p:oleObj>
              </mc:Choice>
              <mc:Fallback>
                <p:oleObj name="公式" r:id="rId9" imgW="761760" imgH="228600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6151563"/>
                        <a:ext cx="17240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5292725" y="4621213"/>
            <a:ext cx="3725863" cy="1658937"/>
            <a:chOff x="3228" y="1692"/>
            <a:chExt cx="2347" cy="1045"/>
          </a:xfrm>
        </p:grpSpPr>
        <p:sp>
          <p:nvSpPr>
            <p:cNvPr id="18473" name="Text Box 115"/>
            <p:cNvSpPr txBox="1">
              <a:spLocks noChangeArrowheads="1"/>
            </p:cNvSpPr>
            <p:nvPr/>
          </p:nvSpPr>
          <p:spPr bwMode="auto">
            <a:xfrm>
              <a:off x="3286" y="1692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有效值关系： </a:t>
              </a: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>
                  <a:ea typeface="楷体_GB2312" pitchFamily="49" charset="-122"/>
                </a:rPr>
                <a:t>=</a:t>
              </a:r>
              <a:r>
                <a:rPr lang="en-US" altLang="zh-CN" i="1">
                  <a:ea typeface="楷体_GB2312" pitchFamily="49" charset="-122"/>
                </a:rPr>
                <a:t>w L I</a:t>
              </a:r>
            </a:p>
          </p:txBody>
        </p:sp>
        <p:sp>
          <p:nvSpPr>
            <p:cNvPr id="18474" name="Text Box 119"/>
            <p:cNvSpPr txBox="1">
              <a:spLocks noChangeArrowheads="1"/>
            </p:cNvSpPr>
            <p:nvPr/>
          </p:nvSpPr>
          <p:spPr bwMode="auto">
            <a:xfrm>
              <a:off x="3296" y="2104"/>
              <a:ext cx="2279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相位关系：</a:t>
              </a:r>
              <a:r>
                <a:rPr lang="zh-CN" altLang="en-US" i="1">
                  <a:ea typeface="楷体_GB2312" pitchFamily="49" charset="-122"/>
                  <a:sym typeface="Symbol" pitchFamily="18" charset="2"/>
                </a:rPr>
                <a:t>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=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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i 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+90°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    </a:t>
              </a:r>
            </a:p>
            <a:p>
              <a:pPr eaLnBrk="1" hangingPunct="1"/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                              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(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u </a:t>
              </a:r>
              <a:r>
                <a:rPr lang="zh-CN" altLang="en-US">
                  <a:ea typeface="楷体_GB2312" pitchFamily="49" charset="-122"/>
                  <a:sym typeface="Symbol" pitchFamily="18" charset="2"/>
                </a:rPr>
                <a:t>超前</a:t>
              </a:r>
              <a:r>
                <a:rPr lang="zh-CN" altLang="en-US" i="1"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90°)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8475" name="AutoShape 148"/>
            <p:cNvSpPr>
              <a:spLocks/>
            </p:cNvSpPr>
            <p:nvPr/>
          </p:nvSpPr>
          <p:spPr bwMode="auto">
            <a:xfrm>
              <a:off x="3228" y="1692"/>
              <a:ext cx="58" cy="692"/>
            </a:xfrm>
            <a:prstGeom prst="leftBracket">
              <a:avLst>
                <a:gd name="adj" fmla="val 99425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aphicFrame>
        <p:nvGraphicFramePr>
          <p:cNvPr id="29869" name="Object 173"/>
          <p:cNvGraphicFramePr>
            <a:graphicFrameLocks noChangeAspect="1"/>
          </p:cNvGraphicFramePr>
          <p:nvPr/>
        </p:nvGraphicFramePr>
        <p:xfrm>
          <a:off x="4319588" y="3460750"/>
          <a:ext cx="385286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11" imgW="1612800" imgH="393480" progId="Equation.DSMT4">
                  <p:embed/>
                </p:oleObj>
              </mc:Choice>
              <mc:Fallback>
                <p:oleObj name="Equation" r:id="rId11" imgW="1612800" imgH="393480" progId="Equation.DSMT4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460750"/>
                        <a:ext cx="3852862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70" name="Text Box 174"/>
          <p:cNvSpPr txBox="1">
            <a:spLocks noChangeArrowheads="1"/>
          </p:cNvSpPr>
          <p:nvPr/>
        </p:nvSpPr>
        <p:spPr bwMode="auto">
          <a:xfrm>
            <a:off x="2411413" y="2214563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已知：</a:t>
            </a:r>
          </a:p>
        </p:txBody>
      </p:sp>
      <p:sp>
        <p:nvSpPr>
          <p:cNvPr id="29871" name="Text Box 175"/>
          <p:cNvSpPr txBox="1">
            <a:spLocks noChangeArrowheads="1"/>
          </p:cNvSpPr>
          <p:nvPr/>
        </p:nvSpPr>
        <p:spPr bwMode="auto">
          <a:xfrm>
            <a:off x="2482850" y="2898775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则：</a:t>
            </a:r>
          </a:p>
        </p:txBody>
      </p:sp>
      <p:grpSp>
        <p:nvGrpSpPr>
          <p:cNvPr id="18481" name="Group 49"/>
          <p:cNvGrpSpPr>
            <a:grpSpLocks/>
          </p:cNvGrpSpPr>
          <p:nvPr/>
        </p:nvGrpSpPr>
        <p:grpSpPr bwMode="auto">
          <a:xfrm>
            <a:off x="431800" y="2109788"/>
            <a:ext cx="1666875" cy="1765300"/>
            <a:chOff x="272" y="1289"/>
            <a:chExt cx="1050" cy="1112"/>
          </a:xfrm>
        </p:grpSpPr>
        <p:sp>
          <p:nvSpPr>
            <p:cNvPr id="18461" name="Line 153"/>
            <p:cNvSpPr>
              <a:spLocks noChangeShapeType="1"/>
            </p:cNvSpPr>
            <p:nvPr/>
          </p:nvSpPr>
          <p:spPr bwMode="auto">
            <a:xfrm>
              <a:off x="1021" y="1652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76"/>
            <p:cNvSpPr>
              <a:spLocks noChangeShapeType="1"/>
            </p:cNvSpPr>
            <p:nvPr/>
          </p:nvSpPr>
          <p:spPr bwMode="auto">
            <a:xfrm>
              <a:off x="425" y="1577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Text Box 77"/>
            <p:cNvSpPr txBox="1">
              <a:spLocks noChangeArrowheads="1"/>
            </p:cNvSpPr>
            <p:nvPr/>
          </p:nvSpPr>
          <p:spPr bwMode="auto">
            <a:xfrm>
              <a:off x="377" y="1289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en-US" altLang="zh-CN" i="1">
                  <a:ea typeface="楷体_GB2312" pitchFamily="49" charset="-122"/>
                </a:rPr>
                <a:t>t</a:t>
              </a:r>
              <a:r>
                <a:rPr lang="en-US" altLang="zh-CN">
                  <a:ea typeface="楷体_GB2312" pitchFamily="49" charset="-122"/>
                </a:rPr>
                <a:t>)</a:t>
              </a:r>
            </a:p>
          </p:txBody>
        </p:sp>
        <p:sp>
          <p:nvSpPr>
            <p:cNvPr id="18464" name="Text Box 78"/>
            <p:cNvSpPr txBox="1">
              <a:spLocks noChangeArrowheads="1"/>
            </p:cNvSpPr>
            <p:nvPr/>
          </p:nvSpPr>
          <p:spPr bwMode="auto">
            <a:xfrm>
              <a:off x="272" y="1865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en-US" altLang="zh-CN" i="1">
                  <a:ea typeface="楷体_GB2312" pitchFamily="49" charset="-122"/>
                </a:rPr>
                <a:t>t</a:t>
              </a:r>
              <a:r>
                <a:rPr lang="en-US" altLang="zh-CN">
                  <a:ea typeface="楷体_GB2312" pitchFamily="49" charset="-122"/>
                </a:rPr>
                <a:t>)</a:t>
              </a:r>
            </a:p>
          </p:txBody>
        </p:sp>
        <p:sp>
          <p:nvSpPr>
            <p:cNvPr id="18465" name="Text Box 79"/>
            <p:cNvSpPr txBox="1">
              <a:spLocks noChangeArrowheads="1"/>
            </p:cNvSpPr>
            <p:nvPr/>
          </p:nvSpPr>
          <p:spPr bwMode="auto">
            <a:xfrm>
              <a:off x="1089" y="1865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L</a:t>
              </a:r>
            </a:p>
          </p:txBody>
        </p:sp>
        <p:sp>
          <p:nvSpPr>
            <p:cNvPr id="18468" name="Text Box 87"/>
            <p:cNvSpPr txBox="1">
              <a:spLocks noChangeArrowheads="1"/>
            </p:cNvSpPr>
            <p:nvPr/>
          </p:nvSpPr>
          <p:spPr bwMode="auto">
            <a:xfrm>
              <a:off x="310" y="167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8469" name="Text Box 88"/>
            <p:cNvSpPr txBox="1">
              <a:spLocks noChangeArrowheads="1"/>
            </p:cNvSpPr>
            <p:nvPr/>
          </p:nvSpPr>
          <p:spPr bwMode="auto">
            <a:xfrm>
              <a:off x="323" y="2105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18470" name="Freeform 152"/>
            <p:cNvSpPr>
              <a:spLocks/>
            </p:cNvSpPr>
            <p:nvPr/>
          </p:nvSpPr>
          <p:spPr bwMode="auto">
            <a:xfrm rot="10800000">
              <a:off x="998" y="183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71" name="Line 156"/>
            <p:cNvSpPr>
              <a:spLocks noChangeShapeType="1"/>
            </p:cNvSpPr>
            <p:nvPr/>
          </p:nvSpPr>
          <p:spPr bwMode="auto">
            <a:xfrm>
              <a:off x="431" y="1652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157"/>
            <p:cNvSpPr>
              <a:spLocks noChangeShapeType="1"/>
            </p:cNvSpPr>
            <p:nvPr/>
          </p:nvSpPr>
          <p:spPr bwMode="auto">
            <a:xfrm>
              <a:off x="431" y="2378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Oval 148"/>
            <p:cNvSpPr>
              <a:spLocks noChangeArrowheads="1"/>
            </p:cNvSpPr>
            <p:nvPr/>
          </p:nvSpPr>
          <p:spPr bwMode="auto">
            <a:xfrm>
              <a:off x="378" y="163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8478" name="Oval 148"/>
            <p:cNvSpPr>
              <a:spLocks noChangeArrowheads="1"/>
            </p:cNvSpPr>
            <p:nvPr/>
          </p:nvSpPr>
          <p:spPr bwMode="auto">
            <a:xfrm>
              <a:off x="385" y="235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18482" name="Group 50"/>
          <p:cNvGrpSpPr>
            <a:grpSpLocks/>
          </p:cNvGrpSpPr>
          <p:nvPr/>
        </p:nvGrpSpPr>
        <p:grpSpPr bwMode="auto">
          <a:xfrm>
            <a:off x="503238" y="4071938"/>
            <a:ext cx="2300287" cy="1803400"/>
            <a:chOff x="317" y="2438"/>
            <a:chExt cx="1449" cy="1136"/>
          </a:xfrm>
        </p:grpSpPr>
        <p:sp>
          <p:nvSpPr>
            <p:cNvPr id="18451" name="Text Box 104"/>
            <p:cNvSpPr txBox="1">
              <a:spLocks noChangeArrowheads="1"/>
            </p:cNvSpPr>
            <p:nvPr/>
          </p:nvSpPr>
          <p:spPr bwMode="auto">
            <a:xfrm>
              <a:off x="1143" y="2992"/>
              <a:ext cx="6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 </a:t>
              </a:r>
              <a:r>
                <a:rPr lang="en-US" altLang="zh-CN" i="1">
                  <a:ea typeface="楷体_GB2312" pitchFamily="49" charset="-122"/>
                </a:rPr>
                <a:t>L</a:t>
              </a:r>
            </a:p>
          </p:txBody>
        </p:sp>
        <p:graphicFrame>
          <p:nvGraphicFramePr>
            <p:cNvPr id="18439" name="Object 128"/>
            <p:cNvGraphicFramePr>
              <a:graphicFrameLocks noChangeAspect="1"/>
            </p:cNvGraphicFramePr>
            <p:nvPr/>
          </p:nvGraphicFramePr>
          <p:xfrm>
            <a:off x="317" y="3007"/>
            <a:ext cx="28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6" name="公式" r:id="rId13" imgW="241200" imgH="279360" progId="Equation.3">
                    <p:embed/>
                  </p:oleObj>
                </mc:Choice>
                <mc:Fallback>
                  <p:oleObj name="公式" r:id="rId13" imgW="241200" imgH="279360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3007"/>
                          <a:ext cx="282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129"/>
            <p:cNvGraphicFramePr>
              <a:graphicFrameLocks noChangeAspect="1"/>
            </p:cNvGraphicFramePr>
            <p:nvPr/>
          </p:nvGraphicFramePr>
          <p:xfrm>
            <a:off x="508" y="2438"/>
            <a:ext cx="1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7" name="公式" r:id="rId15" imgW="139680" imgH="266400" progId="Equation.3">
                    <p:embed/>
                  </p:oleObj>
                </mc:Choice>
                <mc:Fallback>
                  <p:oleObj name="公式" r:id="rId15" imgW="139680" imgH="266400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" y="2438"/>
                          <a:ext cx="16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Line 160"/>
            <p:cNvSpPr>
              <a:spLocks noChangeShapeType="1"/>
            </p:cNvSpPr>
            <p:nvPr/>
          </p:nvSpPr>
          <p:spPr bwMode="auto">
            <a:xfrm>
              <a:off x="1030" y="2826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161"/>
            <p:cNvSpPr>
              <a:spLocks noChangeShapeType="1"/>
            </p:cNvSpPr>
            <p:nvPr/>
          </p:nvSpPr>
          <p:spPr bwMode="auto">
            <a:xfrm>
              <a:off x="434" y="277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Text Box 167"/>
            <p:cNvSpPr txBox="1">
              <a:spLocks noChangeArrowheads="1"/>
            </p:cNvSpPr>
            <p:nvPr/>
          </p:nvSpPr>
          <p:spPr bwMode="auto">
            <a:xfrm>
              <a:off x="319" y="282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8457" name="Text Box 168"/>
            <p:cNvSpPr txBox="1">
              <a:spLocks noChangeArrowheads="1"/>
            </p:cNvSpPr>
            <p:nvPr/>
          </p:nvSpPr>
          <p:spPr bwMode="auto">
            <a:xfrm>
              <a:off x="332" y="3279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18458" name="Freeform 169"/>
            <p:cNvSpPr>
              <a:spLocks/>
            </p:cNvSpPr>
            <p:nvPr/>
          </p:nvSpPr>
          <p:spPr bwMode="auto">
            <a:xfrm rot="10800000">
              <a:off x="1007" y="3007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9" name="Line 170"/>
            <p:cNvSpPr>
              <a:spLocks noChangeShapeType="1"/>
            </p:cNvSpPr>
            <p:nvPr/>
          </p:nvSpPr>
          <p:spPr bwMode="auto">
            <a:xfrm>
              <a:off x="440" y="2826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171"/>
            <p:cNvSpPr>
              <a:spLocks noChangeShapeType="1"/>
            </p:cNvSpPr>
            <p:nvPr/>
          </p:nvSpPr>
          <p:spPr bwMode="auto">
            <a:xfrm>
              <a:off x="440" y="3552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Oval 148"/>
            <p:cNvSpPr>
              <a:spLocks noChangeArrowheads="1"/>
            </p:cNvSpPr>
            <p:nvPr/>
          </p:nvSpPr>
          <p:spPr bwMode="auto">
            <a:xfrm>
              <a:off x="392" y="280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8480" name="Oval 148"/>
            <p:cNvSpPr>
              <a:spLocks noChangeArrowheads="1"/>
            </p:cNvSpPr>
            <p:nvPr/>
          </p:nvSpPr>
          <p:spPr bwMode="auto">
            <a:xfrm>
              <a:off x="392" y="352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lang="en-US" altLang="zh-CN">
                <a:ea typeface="楷体_GB2312" pitchFamily="49" charset="-122"/>
              </a:rPr>
              <a:t>RLC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电压电流关系的相量形式</a:t>
            </a:r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2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2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1" grpId="0" autoUpdateAnimBg="0"/>
      <p:bldP spid="29788" grpId="0" autoUpdateAnimBg="0"/>
      <p:bldP spid="29810" grpId="0" autoUpdateAnimBg="0"/>
      <p:bldP spid="29842" grpId="0" autoUpdateAnimBg="0"/>
      <p:bldP spid="29870" grpId="0" autoUpdateAnimBg="0"/>
      <p:bldP spid="2987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6" name="Text Box 8" descr="横虚线"/>
          <p:cNvSpPr txBox="1">
            <a:spLocks noChangeArrowheads="1"/>
          </p:cNvSpPr>
          <p:nvPr/>
        </p:nvSpPr>
        <p:spPr bwMode="auto">
          <a:xfrm>
            <a:off x="555625" y="1955800"/>
            <a:ext cx="668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(1)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表示限制电流的能力；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U= X</a:t>
            </a:r>
            <a:r>
              <a:rPr lang="en-US" altLang="zh-CN" i="1" baseline="-2500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I=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 LI=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2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fLI</a:t>
            </a:r>
          </a:p>
        </p:txBody>
      </p:sp>
      <p:sp>
        <p:nvSpPr>
          <p:cNvPr id="83977" name="Text Box 9" descr="横虚线"/>
          <p:cNvSpPr txBox="1">
            <a:spLocks noChangeArrowheads="1"/>
          </p:cNvSpPr>
          <p:nvPr/>
        </p:nvSpPr>
        <p:spPr bwMode="auto">
          <a:xfrm>
            <a:off x="592138" y="2393950"/>
            <a:ext cx="644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(2)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感抗和频率成正比；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813425" y="2260600"/>
            <a:ext cx="2368550" cy="1822450"/>
            <a:chOff x="1680" y="1828"/>
            <a:chExt cx="1492" cy="1148"/>
          </a:xfrm>
        </p:grpSpPr>
        <p:sp>
          <p:nvSpPr>
            <p:cNvPr id="19487" name="Line 12"/>
            <p:cNvSpPr>
              <a:spLocks noChangeShapeType="1"/>
            </p:cNvSpPr>
            <p:nvPr/>
          </p:nvSpPr>
          <p:spPr bwMode="auto">
            <a:xfrm flipV="1">
              <a:off x="2016" y="197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13"/>
            <p:cNvSpPr>
              <a:spLocks noChangeShapeType="1"/>
            </p:cNvSpPr>
            <p:nvPr/>
          </p:nvSpPr>
          <p:spPr bwMode="auto">
            <a:xfrm>
              <a:off x="2016" y="274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14"/>
            <p:cNvSpPr>
              <a:spLocks noChangeShapeType="1"/>
            </p:cNvSpPr>
            <p:nvPr/>
          </p:nvSpPr>
          <p:spPr bwMode="auto">
            <a:xfrm flipV="1">
              <a:off x="2016" y="2260"/>
              <a:ext cx="864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Text Box 15"/>
            <p:cNvSpPr txBox="1">
              <a:spLocks noChangeArrowheads="1"/>
            </p:cNvSpPr>
            <p:nvPr/>
          </p:nvSpPr>
          <p:spPr bwMode="auto">
            <a:xfrm>
              <a:off x="2928" y="268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w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9491" name="Rectangle 16"/>
            <p:cNvSpPr>
              <a:spLocks noChangeArrowheads="1"/>
            </p:cNvSpPr>
            <p:nvPr/>
          </p:nvSpPr>
          <p:spPr bwMode="auto">
            <a:xfrm>
              <a:off x="1680" y="1828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</a:p>
          </p:txBody>
        </p:sp>
      </p:grp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446088" y="3684588"/>
            <a:ext cx="2628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相量表达式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2251075" y="936625"/>
            <a:ext cx="6858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i="1" baseline="-25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 L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=2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fL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，称为感抗，单位为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欧姆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)</a:t>
            </a:r>
          </a:p>
          <a:p>
            <a:pPr algn="just" eaLnBrk="1" hangingPunct="1"/>
            <a:r>
              <a:rPr lang="en-US" altLang="zh-CN" i="1"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=1/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 L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 1/2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fL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， 感纳，单位为 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S (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同电导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)</a:t>
            </a:r>
            <a:endParaRPr lang="en-US" altLang="zh-CN" i="1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503238" y="919163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感抗和感纳：</a:t>
            </a:r>
          </a:p>
        </p:txBody>
      </p:sp>
      <p:graphicFrame>
        <p:nvGraphicFramePr>
          <p:cNvPr id="302080" name="Object 0"/>
          <p:cNvGraphicFramePr>
            <a:graphicFrameLocks noChangeAspect="1"/>
          </p:cNvGraphicFramePr>
          <p:nvPr/>
        </p:nvGraphicFramePr>
        <p:xfrm>
          <a:off x="1014413" y="4238625"/>
          <a:ext cx="2606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公式" r:id="rId4" imgW="1422360" imgH="228600" progId="Equation.3">
                  <p:embed/>
                </p:oleObj>
              </mc:Choice>
              <mc:Fallback>
                <p:oleObj name="公式" r:id="rId4" imgW="142236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4238625"/>
                        <a:ext cx="26066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1" name="Object 1"/>
          <p:cNvGraphicFramePr>
            <a:graphicFrameLocks noChangeAspect="1"/>
          </p:cNvGraphicFramePr>
          <p:nvPr/>
        </p:nvGraphicFramePr>
        <p:xfrm>
          <a:off x="1574800" y="2905125"/>
          <a:ext cx="3581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公式" r:id="rId6" imgW="1777680" imgH="457200" progId="Equation.3">
                  <p:embed/>
                </p:oleObj>
              </mc:Choice>
              <mc:Fallback>
                <p:oleObj name="公式" r:id="rId6" imgW="177768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905125"/>
                        <a:ext cx="3581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2" name="Object 2"/>
          <p:cNvGraphicFramePr>
            <a:graphicFrameLocks noChangeAspect="1"/>
          </p:cNvGraphicFramePr>
          <p:nvPr/>
        </p:nvGraphicFramePr>
        <p:xfrm>
          <a:off x="3452813" y="4086225"/>
          <a:ext cx="32004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公式" r:id="rId8" imgW="1841400" imgH="431640" progId="Equation.3">
                  <p:embed/>
                </p:oleObj>
              </mc:Choice>
              <mc:Fallback>
                <p:oleObj name="公式" r:id="rId8" imgW="18414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086225"/>
                        <a:ext cx="3200400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46088" y="4670425"/>
            <a:ext cx="306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>
                <a:ea typeface="楷体_GB2312" pitchFamily="49" charset="-122"/>
              </a:rPr>
              <a:t>波形图及相量图：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lang="en-US" altLang="zh-CN">
                <a:ea typeface="楷体_GB2312" pitchFamily="49" charset="-122"/>
              </a:rPr>
              <a:t>RLC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电压电流关系的相量形式</a:t>
            </a:r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9495" name="Group 39"/>
          <p:cNvGrpSpPr>
            <a:grpSpLocks/>
          </p:cNvGrpSpPr>
          <p:nvPr/>
        </p:nvGrpSpPr>
        <p:grpSpPr bwMode="auto">
          <a:xfrm>
            <a:off x="935038" y="5022850"/>
            <a:ext cx="4211637" cy="1646238"/>
            <a:chOff x="862" y="1781"/>
            <a:chExt cx="2653" cy="1037"/>
          </a:xfrm>
        </p:grpSpPr>
        <p:sp>
          <p:nvSpPr>
            <p:cNvPr id="19496" name="Line 18"/>
            <p:cNvSpPr>
              <a:spLocks noChangeShapeType="1"/>
            </p:cNvSpPr>
            <p:nvPr/>
          </p:nvSpPr>
          <p:spPr bwMode="auto">
            <a:xfrm flipV="1">
              <a:off x="1329" y="1911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 flipV="1">
              <a:off x="862" y="2403"/>
              <a:ext cx="2494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Text Box 20"/>
            <p:cNvSpPr txBox="1">
              <a:spLocks noChangeArrowheads="1"/>
            </p:cNvSpPr>
            <p:nvPr/>
          </p:nvSpPr>
          <p:spPr bwMode="auto">
            <a:xfrm>
              <a:off x="3053" y="2365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i="1">
                  <a:sym typeface="Symbol" pitchFamily="18" charset="2"/>
                </a:rPr>
                <a:t> </a:t>
              </a:r>
              <a:r>
                <a:rPr lang="en-US" altLang="zh-CN" i="1"/>
                <a:t>t</a:t>
              </a:r>
            </a:p>
          </p:txBody>
        </p:sp>
        <p:sp>
          <p:nvSpPr>
            <p:cNvPr id="19499" name="Freeform 22"/>
            <p:cNvSpPr>
              <a:spLocks/>
            </p:cNvSpPr>
            <p:nvPr/>
          </p:nvSpPr>
          <p:spPr bwMode="auto">
            <a:xfrm>
              <a:off x="1315" y="2047"/>
              <a:ext cx="1814" cy="680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7"/>
                <a:gd name="T49" fmla="*/ 0 h 432"/>
                <a:gd name="T50" fmla="*/ 1977 w 197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500" name="Text Box 23"/>
            <p:cNvSpPr txBox="1">
              <a:spLocks noChangeArrowheads="1"/>
            </p:cNvSpPr>
            <p:nvPr/>
          </p:nvSpPr>
          <p:spPr bwMode="auto">
            <a:xfrm>
              <a:off x="3213" y="1820"/>
              <a:ext cx="3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FF"/>
                  </a:solidFill>
                </a:rPr>
                <a:t> </a:t>
              </a:r>
              <a:r>
                <a:rPr lang="en-US" altLang="zh-CN" i="1">
                  <a:solidFill>
                    <a:srgbClr val="3333FF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9501" name="Text Box 24"/>
            <p:cNvSpPr txBox="1">
              <a:spLocks noChangeArrowheads="1"/>
            </p:cNvSpPr>
            <p:nvPr/>
          </p:nvSpPr>
          <p:spPr bwMode="auto">
            <a:xfrm>
              <a:off x="1134" y="23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0</a:t>
              </a:r>
            </a:p>
          </p:txBody>
        </p:sp>
        <p:sp>
          <p:nvSpPr>
            <p:cNvPr id="19502" name="Text Box 41"/>
            <p:cNvSpPr txBox="1">
              <a:spLocks noChangeArrowheads="1"/>
            </p:cNvSpPr>
            <p:nvPr/>
          </p:nvSpPr>
          <p:spPr bwMode="auto">
            <a:xfrm>
              <a:off x="2585" y="2394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660033"/>
                  </a:solidFill>
                </a:rPr>
                <a:t>2</a:t>
              </a:r>
              <a:r>
                <a:rPr lang="en-US" altLang="zh-CN">
                  <a:solidFill>
                    <a:srgbClr val="660033"/>
                  </a:solidFill>
                  <a:sym typeface="Symbol" pitchFamily="18" charset="2"/>
                </a:rPr>
                <a:t></a:t>
              </a:r>
              <a:endParaRPr lang="en-US" altLang="zh-CN"/>
            </a:p>
          </p:txBody>
        </p:sp>
        <p:sp>
          <p:nvSpPr>
            <p:cNvPr id="19503" name="Freeform 22"/>
            <p:cNvSpPr>
              <a:spLocks/>
            </p:cNvSpPr>
            <p:nvPr/>
          </p:nvSpPr>
          <p:spPr bwMode="auto">
            <a:xfrm>
              <a:off x="1655" y="2047"/>
              <a:ext cx="1814" cy="680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7"/>
                <a:gd name="T49" fmla="*/ 0 h 432"/>
                <a:gd name="T50" fmla="*/ 1977 w 197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504" name="Text Box 29"/>
            <p:cNvSpPr txBox="1">
              <a:spLocks noChangeArrowheads="1"/>
            </p:cNvSpPr>
            <p:nvPr/>
          </p:nvSpPr>
          <p:spPr bwMode="auto">
            <a:xfrm>
              <a:off x="2857" y="1781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</a:rPr>
                <a:t>u</a:t>
              </a:r>
              <a:r>
                <a:rPr lang="en-US" altLang="zh-CN" i="1" baseline="-25000">
                  <a:solidFill>
                    <a:srgbClr val="FF0000"/>
                  </a:solidFill>
                </a:rPr>
                <a:t>L</a:t>
              </a:r>
              <a:endParaRPr lang="en-US" altLang="zh-CN"/>
            </a:p>
          </p:txBody>
        </p:sp>
      </p:grpSp>
      <p:grpSp>
        <p:nvGrpSpPr>
          <p:cNvPr id="19505" name="Group 49"/>
          <p:cNvGrpSpPr>
            <a:grpSpLocks/>
          </p:cNvGrpSpPr>
          <p:nvPr/>
        </p:nvGrpSpPr>
        <p:grpSpPr bwMode="auto">
          <a:xfrm>
            <a:off x="5716588" y="5164138"/>
            <a:ext cx="2743200" cy="1504950"/>
            <a:chOff x="1020" y="1108"/>
            <a:chExt cx="1728" cy="948"/>
          </a:xfrm>
        </p:grpSpPr>
        <p:graphicFrame>
          <p:nvGraphicFramePr>
            <p:cNvPr id="19506" name="Object 3"/>
            <p:cNvGraphicFramePr>
              <a:graphicFrameLocks noChangeAspect="1"/>
            </p:cNvGraphicFramePr>
            <p:nvPr/>
          </p:nvGraphicFramePr>
          <p:xfrm>
            <a:off x="1202" y="1108"/>
            <a:ext cx="28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2" name="公式" r:id="rId10" imgW="228600" imgH="228600" progId="Equation.3">
                    <p:embed/>
                  </p:oleObj>
                </mc:Choice>
                <mc:Fallback>
                  <p:oleObj name="公式" r:id="rId10" imgW="228600" imgH="228600" progId="Equation.3">
                    <p:embed/>
                    <p:pic>
                      <p:nvPicPr>
                        <p:cNvPr id="0" name="Object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108"/>
                          <a:ext cx="28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7" name="Freeform 133"/>
            <p:cNvSpPr>
              <a:spLocks/>
            </p:cNvSpPr>
            <p:nvPr/>
          </p:nvSpPr>
          <p:spPr bwMode="auto">
            <a:xfrm>
              <a:off x="1836" y="1423"/>
              <a:ext cx="624" cy="632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0 h 624"/>
                <a:gd name="T4" fmla="*/ 0 60000 65536"/>
                <a:gd name="T5" fmla="*/ 0 60000 65536"/>
                <a:gd name="T6" fmla="*/ 0 w 624"/>
                <a:gd name="T7" fmla="*/ 0 h 624"/>
                <a:gd name="T8" fmla="*/ 624 w 624"/>
                <a:gd name="T9" fmla="*/ 624 h 6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4" h="624">
                  <a:moveTo>
                    <a:pt x="0" y="624"/>
                  </a:moveTo>
                  <a:lnTo>
                    <a:pt x="624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508" name="Line 134"/>
            <p:cNvSpPr>
              <a:spLocks noChangeShapeType="1"/>
            </p:cNvSpPr>
            <p:nvPr/>
          </p:nvSpPr>
          <p:spPr bwMode="auto">
            <a:xfrm rot="16200000" flipV="1">
              <a:off x="1015" y="1234"/>
              <a:ext cx="826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509" name="Object 4"/>
            <p:cNvGraphicFramePr>
              <a:graphicFrameLocks noChangeAspect="1"/>
            </p:cNvGraphicFramePr>
            <p:nvPr/>
          </p:nvGraphicFramePr>
          <p:xfrm>
            <a:off x="2472" y="1273"/>
            <a:ext cx="16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3" name="公式" r:id="rId12" imgW="126720" imgH="190440" progId="Equation.3">
                    <p:embed/>
                  </p:oleObj>
                </mc:Choice>
                <mc:Fallback>
                  <p:oleObj name="公式" r:id="rId12" imgW="126720" imgH="190440" progId="Equation.3">
                    <p:embed/>
                    <p:pic>
                      <p:nvPicPr>
                        <p:cNvPr id="0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273"/>
                          <a:ext cx="16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0" name="Line 137"/>
            <p:cNvSpPr>
              <a:spLocks noChangeShapeType="1"/>
            </p:cNvSpPr>
            <p:nvPr/>
          </p:nvSpPr>
          <p:spPr bwMode="auto">
            <a:xfrm>
              <a:off x="1836" y="2055"/>
              <a:ext cx="9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11" name="Text Box 139"/>
            <p:cNvSpPr txBox="1">
              <a:spLocks noChangeArrowheads="1"/>
            </p:cNvSpPr>
            <p:nvPr/>
          </p:nvSpPr>
          <p:spPr bwMode="auto">
            <a:xfrm>
              <a:off x="2132" y="172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itchFamily="18" charset="2"/>
                </a:rPr>
                <a:t></a:t>
              </a:r>
              <a:r>
                <a:rPr lang="en-US" altLang="zh-CN" i="1" baseline="-25000">
                  <a:sym typeface="Symbol" pitchFamily="18" charset="2"/>
                </a:rPr>
                <a:t>i</a:t>
              </a:r>
            </a:p>
          </p:txBody>
        </p:sp>
        <p:sp>
          <p:nvSpPr>
            <p:cNvPr id="19512" name="Freeform 54"/>
            <p:cNvSpPr>
              <a:spLocks/>
            </p:cNvSpPr>
            <p:nvPr/>
          </p:nvSpPr>
          <p:spPr bwMode="auto">
            <a:xfrm>
              <a:off x="2087" y="1820"/>
              <a:ext cx="113" cy="227"/>
            </a:xfrm>
            <a:custGeom>
              <a:avLst/>
              <a:gdLst>
                <a:gd name="T0" fmla="*/ 0 w 82"/>
                <a:gd name="T1" fmla="*/ 0 h 129"/>
                <a:gd name="T2" fmla="*/ 39 w 82"/>
                <a:gd name="T3" fmla="*/ 24 h 129"/>
                <a:gd name="T4" fmla="*/ 75 w 82"/>
                <a:gd name="T5" fmla="*/ 72 h 129"/>
                <a:gd name="T6" fmla="*/ 81 w 82"/>
                <a:gd name="T7" fmla="*/ 129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129"/>
                <a:gd name="T14" fmla="*/ 82 w 82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129">
                  <a:moveTo>
                    <a:pt x="0" y="0"/>
                  </a:moveTo>
                  <a:cubicBezTo>
                    <a:pt x="6" y="4"/>
                    <a:pt x="26" y="12"/>
                    <a:pt x="39" y="24"/>
                  </a:cubicBezTo>
                  <a:cubicBezTo>
                    <a:pt x="52" y="36"/>
                    <a:pt x="68" y="54"/>
                    <a:pt x="75" y="72"/>
                  </a:cubicBezTo>
                  <a:cubicBezTo>
                    <a:pt x="82" y="90"/>
                    <a:pt x="80" y="117"/>
                    <a:pt x="81" y="1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513" name="Freeform 56"/>
            <p:cNvSpPr>
              <a:spLocks/>
            </p:cNvSpPr>
            <p:nvPr/>
          </p:nvSpPr>
          <p:spPr bwMode="auto">
            <a:xfrm>
              <a:off x="1746" y="1865"/>
              <a:ext cx="181" cy="91"/>
            </a:xfrm>
            <a:custGeom>
              <a:avLst/>
              <a:gdLst>
                <a:gd name="T0" fmla="*/ 0 w 192"/>
                <a:gd name="T1" fmla="*/ 96 h 96"/>
                <a:gd name="T2" fmla="*/ 96 w 192"/>
                <a:gd name="T3" fmla="*/ 0 h 96"/>
                <a:gd name="T4" fmla="*/ 192 w 192"/>
                <a:gd name="T5" fmla="*/ 96 h 96"/>
                <a:gd name="T6" fmla="*/ 0 60000 65536"/>
                <a:gd name="T7" fmla="*/ 0 60000 65536"/>
                <a:gd name="T8" fmla="*/ 0 60000 65536"/>
                <a:gd name="T9" fmla="*/ 0 w 192"/>
                <a:gd name="T10" fmla="*/ 0 h 96"/>
                <a:gd name="T11" fmla="*/ 192 w 19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83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83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 autoUpdateAnimBg="0"/>
      <p:bldP spid="83977" grpId="0" autoUpdateAnimBg="0"/>
      <p:bldP spid="83988" grpId="0" autoUpdateAnimBg="0"/>
      <p:bldP spid="83989" grpId="0" autoUpdateAnimBg="0"/>
      <p:bldP spid="83991" grpId="0"/>
      <p:bldP spid="2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243138" y="1485900"/>
            <a:ext cx="438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时域形式：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2279650" y="3641725"/>
            <a:ext cx="369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相量形式：</a:t>
            </a:r>
          </a:p>
        </p:txBody>
      </p:sp>
      <p:graphicFrame>
        <p:nvGraphicFramePr>
          <p:cNvPr id="303104" name="Object 0"/>
          <p:cNvGraphicFramePr>
            <a:graphicFrameLocks noChangeAspect="1"/>
          </p:cNvGraphicFramePr>
          <p:nvPr/>
        </p:nvGraphicFramePr>
        <p:xfrm>
          <a:off x="2836863" y="3989388"/>
          <a:ext cx="2455862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公式" r:id="rId3" imgW="1231560" imgH="723600" progId="Equation.3">
                  <p:embed/>
                </p:oleObj>
              </mc:Choice>
              <mc:Fallback>
                <p:oleObj name="公式" r:id="rId3" imgW="1231560" imgH="723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3989388"/>
                        <a:ext cx="2455862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5" name="Object 1"/>
          <p:cNvGraphicFramePr>
            <a:graphicFrameLocks noChangeAspect="1"/>
          </p:cNvGraphicFramePr>
          <p:nvPr/>
        </p:nvGraphicFramePr>
        <p:xfrm>
          <a:off x="3527425" y="1903413"/>
          <a:ext cx="35655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5" imgW="1485720" imgH="253800" progId="Equation.DSMT4">
                  <p:embed/>
                </p:oleObj>
              </mc:Choice>
              <mc:Fallback>
                <p:oleObj name="Equation" r:id="rId5" imgW="148572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1903413"/>
                        <a:ext cx="356552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3419475" y="2381250"/>
          <a:ext cx="53927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7" imgW="2374560" imgH="393480" progId="Equation.DSMT4">
                  <p:embed/>
                </p:oleObj>
              </mc:Choice>
              <mc:Fallback>
                <p:oleObj name="Equation" r:id="rId7" imgW="23745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381250"/>
                        <a:ext cx="5392738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5410200" y="391318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有效值关系：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i="1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w CU</a:t>
            </a:r>
          </a:p>
        </p:txBody>
      </p:sp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5410200" y="4441825"/>
            <a:ext cx="36131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相位关系：</a:t>
            </a:r>
            <a:r>
              <a:rPr lang="zh-CN" altLang="en-US" i="1">
                <a:ea typeface="楷体_GB2312" pitchFamily="49" charset="-122"/>
                <a:sym typeface="Symbol" pitchFamily="18" charset="2"/>
              </a:rPr>
              <a:t></a:t>
            </a:r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</a:t>
            </a:r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+90°</a:t>
            </a:r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    </a:t>
            </a:r>
          </a:p>
          <a:p>
            <a:pPr eaLnBrk="1" hangingPunct="1"/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                             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i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超前</a:t>
            </a:r>
            <a:r>
              <a:rPr lang="zh-CN" altLang="en-US" i="1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 90°)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85072" name="AutoShape 80"/>
          <p:cNvSpPr>
            <a:spLocks/>
          </p:cNvSpPr>
          <p:nvPr/>
        </p:nvSpPr>
        <p:spPr bwMode="auto">
          <a:xfrm>
            <a:off x="5410200" y="3913188"/>
            <a:ext cx="74613" cy="1003300"/>
          </a:xfrm>
          <a:prstGeom prst="leftBracket">
            <a:avLst>
              <a:gd name="adj" fmla="val 112056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85073" name="Text Box 81"/>
          <p:cNvSpPr txBox="1">
            <a:spLocks noChangeArrowheads="1"/>
          </p:cNvSpPr>
          <p:nvPr/>
        </p:nvSpPr>
        <p:spPr bwMode="auto">
          <a:xfrm>
            <a:off x="2320925" y="5705475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相量关系：</a:t>
            </a:r>
          </a:p>
        </p:txBody>
      </p:sp>
      <p:graphicFrame>
        <p:nvGraphicFramePr>
          <p:cNvPr id="303107" name="Object 3"/>
          <p:cNvGraphicFramePr>
            <a:graphicFrameLocks noChangeAspect="1"/>
          </p:cNvGraphicFramePr>
          <p:nvPr/>
        </p:nvGraphicFramePr>
        <p:xfrm>
          <a:off x="3055938" y="6021388"/>
          <a:ext cx="45831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9" imgW="2311200" imgH="419040" progId="Equation.DSMT4">
                  <p:embed/>
                </p:oleObj>
              </mc:Choice>
              <mc:Fallback>
                <p:oleObj name="Equation" r:id="rId9" imgW="231120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6021388"/>
                        <a:ext cx="458311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75" name="Text Box 83"/>
          <p:cNvSpPr txBox="1">
            <a:spLocks noChangeArrowheads="1"/>
          </p:cNvSpPr>
          <p:nvPr/>
        </p:nvSpPr>
        <p:spPr bwMode="auto">
          <a:xfrm>
            <a:off x="358775" y="1016000"/>
            <a:ext cx="837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电容元件电压电流关系的相量形式</a:t>
            </a:r>
          </a:p>
        </p:txBody>
      </p:sp>
      <p:graphicFrame>
        <p:nvGraphicFramePr>
          <p:cNvPr id="303108" name="Object 4"/>
          <p:cNvGraphicFramePr>
            <a:graphicFrameLocks noChangeAspect="1"/>
          </p:cNvGraphicFramePr>
          <p:nvPr/>
        </p:nvGraphicFramePr>
        <p:xfrm>
          <a:off x="4138613" y="3116263"/>
          <a:ext cx="38893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11" imgW="1676160" imgH="393480" progId="Equation.DSMT4">
                  <p:embed/>
                </p:oleObj>
              </mc:Choice>
              <mc:Fallback>
                <p:oleObj name="Equation" r:id="rId11" imgW="16761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116263"/>
                        <a:ext cx="388937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91" name="Text Box 99"/>
          <p:cNvSpPr txBox="1">
            <a:spLocks noChangeArrowheads="1"/>
          </p:cNvSpPr>
          <p:nvPr/>
        </p:nvSpPr>
        <p:spPr bwMode="auto">
          <a:xfrm>
            <a:off x="2411413" y="1985963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已知：</a:t>
            </a:r>
          </a:p>
        </p:txBody>
      </p:sp>
      <p:sp>
        <p:nvSpPr>
          <p:cNvPr id="85092" name="Text Box 100"/>
          <p:cNvSpPr txBox="1">
            <a:spLocks noChangeArrowheads="1"/>
          </p:cNvSpPr>
          <p:nvPr/>
        </p:nvSpPr>
        <p:spPr bwMode="auto">
          <a:xfrm>
            <a:off x="2482850" y="262255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则：</a:t>
            </a:r>
          </a:p>
        </p:txBody>
      </p:sp>
      <p:grpSp>
        <p:nvGrpSpPr>
          <p:cNvPr id="20539" name="Group 59"/>
          <p:cNvGrpSpPr>
            <a:grpSpLocks/>
          </p:cNvGrpSpPr>
          <p:nvPr/>
        </p:nvGrpSpPr>
        <p:grpSpPr bwMode="auto">
          <a:xfrm>
            <a:off x="547688" y="1903413"/>
            <a:ext cx="1684337" cy="1752600"/>
            <a:chOff x="345" y="927"/>
            <a:chExt cx="1061" cy="1104"/>
          </a:xfrm>
        </p:grpSpPr>
        <p:sp>
          <p:nvSpPr>
            <p:cNvPr id="20516" name="Freeform 5"/>
            <p:cNvSpPr>
              <a:spLocks/>
            </p:cNvSpPr>
            <p:nvPr/>
          </p:nvSpPr>
          <p:spPr bwMode="auto">
            <a:xfrm>
              <a:off x="1094" y="1287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  <a:gd name="T4" fmla="*/ 0 60000 65536"/>
                <a:gd name="T5" fmla="*/ 0 60000 65536"/>
                <a:gd name="T6" fmla="*/ 0 w 1"/>
                <a:gd name="T7" fmla="*/ 0 h 306"/>
                <a:gd name="T8" fmla="*/ 1 w 1"/>
                <a:gd name="T9" fmla="*/ 306 h 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17" name="Freeform 6"/>
            <p:cNvSpPr>
              <a:spLocks/>
            </p:cNvSpPr>
            <p:nvPr/>
          </p:nvSpPr>
          <p:spPr bwMode="auto">
            <a:xfrm>
              <a:off x="1088" y="1701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  <a:gd name="T4" fmla="*/ 0 60000 65536"/>
                <a:gd name="T5" fmla="*/ 0 60000 65536"/>
                <a:gd name="T6" fmla="*/ 0 w 1"/>
                <a:gd name="T7" fmla="*/ 0 h 312"/>
                <a:gd name="T8" fmla="*/ 1 w 1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18" name="Freeform 7"/>
            <p:cNvSpPr>
              <a:spLocks/>
            </p:cNvSpPr>
            <p:nvPr/>
          </p:nvSpPr>
          <p:spPr bwMode="auto">
            <a:xfrm>
              <a:off x="518" y="1287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  <a:gd name="T4" fmla="*/ 0 60000 65536"/>
                <a:gd name="T5" fmla="*/ 0 60000 65536"/>
                <a:gd name="T6" fmla="*/ 0 w 576"/>
                <a:gd name="T7" fmla="*/ 0 h 6"/>
                <a:gd name="T8" fmla="*/ 576 w 57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19" name="Freeform 8"/>
            <p:cNvSpPr>
              <a:spLocks/>
            </p:cNvSpPr>
            <p:nvPr/>
          </p:nvSpPr>
          <p:spPr bwMode="auto">
            <a:xfrm>
              <a:off x="515" y="2007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  <a:gd name="T4" fmla="*/ 0 60000 65536"/>
                <a:gd name="T5" fmla="*/ 0 60000 65536"/>
                <a:gd name="T6" fmla="*/ 0 w 570"/>
                <a:gd name="T7" fmla="*/ 0 h 3"/>
                <a:gd name="T8" fmla="*/ 570 w 57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20" name="Line 9"/>
            <p:cNvSpPr>
              <a:spLocks noChangeShapeType="1"/>
            </p:cNvSpPr>
            <p:nvPr/>
          </p:nvSpPr>
          <p:spPr bwMode="auto">
            <a:xfrm>
              <a:off x="498" y="1215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Text Box 10"/>
            <p:cNvSpPr txBox="1">
              <a:spLocks noChangeArrowheads="1"/>
            </p:cNvSpPr>
            <p:nvPr/>
          </p:nvSpPr>
          <p:spPr bwMode="auto">
            <a:xfrm>
              <a:off x="450" y="927"/>
              <a:ext cx="4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i="1" baseline="-25000">
                  <a:ea typeface="楷体_GB2312" pitchFamily="49" charset="-122"/>
                </a:rPr>
                <a:t>C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en-US" altLang="zh-CN" i="1">
                  <a:ea typeface="楷体_GB2312" pitchFamily="49" charset="-122"/>
                </a:rPr>
                <a:t>t</a:t>
              </a:r>
              <a:r>
                <a:rPr lang="en-US" altLang="zh-CN">
                  <a:ea typeface="楷体_GB2312" pitchFamily="49" charset="-122"/>
                </a:rPr>
                <a:t>)</a:t>
              </a:r>
            </a:p>
          </p:txBody>
        </p:sp>
        <p:sp>
          <p:nvSpPr>
            <p:cNvPr id="20522" name="Text Box 11"/>
            <p:cNvSpPr txBox="1">
              <a:spLocks noChangeArrowheads="1"/>
            </p:cNvSpPr>
            <p:nvPr/>
          </p:nvSpPr>
          <p:spPr bwMode="auto">
            <a:xfrm>
              <a:off x="345" y="1503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en-US" altLang="zh-CN" i="1">
                  <a:ea typeface="楷体_GB2312" pitchFamily="49" charset="-122"/>
                </a:rPr>
                <a:t>t</a:t>
              </a:r>
              <a:r>
                <a:rPr lang="en-US" altLang="zh-CN">
                  <a:ea typeface="楷体_GB2312" pitchFamily="49" charset="-122"/>
                </a:rPr>
                <a:t>)</a:t>
              </a:r>
            </a:p>
          </p:txBody>
        </p:sp>
        <p:sp>
          <p:nvSpPr>
            <p:cNvPr id="20523" name="Text Box 12"/>
            <p:cNvSpPr txBox="1">
              <a:spLocks noChangeArrowheads="1"/>
            </p:cNvSpPr>
            <p:nvPr/>
          </p:nvSpPr>
          <p:spPr bwMode="auto">
            <a:xfrm>
              <a:off x="1162" y="150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0526" name="Text Box 20"/>
            <p:cNvSpPr txBox="1">
              <a:spLocks noChangeArrowheads="1"/>
            </p:cNvSpPr>
            <p:nvPr/>
          </p:nvSpPr>
          <p:spPr bwMode="auto">
            <a:xfrm>
              <a:off x="383" y="131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527" name="Text Box 21"/>
            <p:cNvSpPr txBox="1">
              <a:spLocks noChangeArrowheads="1"/>
            </p:cNvSpPr>
            <p:nvPr/>
          </p:nvSpPr>
          <p:spPr bwMode="auto">
            <a:xfrm>
              <a:off x="396" y="1743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grpSp>
          <p:nvGrpSpPr>
            <p:cNvPr id="20528" name="Group 84"/>
            <p:cNvGrpSpPr>
              <a:grpSpLocks/>
            </p:cNvGrpSpPr>
            <p:nvPr/>
          </p:nvGrpSpPr>
          <p:grpSpPr bwMode="auto">
            <a:xfrm>
              <a:off x="1003" y="1494"/>
              <a:ext cx="182" cy="317"/>
              <a:chOff x="4059" y="1873"/>
              <a:chExt cx="182" cy="317"/>
            </a:xfrm>
          </p:grpSpPr>
          <p:sp useBgFill="1">
            <p:nvSpPr>
              <p:cNvPr id="20529" name="Rectangle 85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0530" name="Line 86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1" name="Rectangle 87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0532" name="Rectangle 88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0533" name="Line 89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35" name="Oval 148"/>
            <p:cNvSpPr>
              <a:spLocks noChangeArrowheads="1"/>
            </p:cNvSpPr>
            <p:nvPr/>
          </p:nvSpPr>
          <p:spPr bwMode="auto">
            <a:xfrm>
              <a:off x="476" y="127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536" name="Oval 148"/>
            <p:cNvSpPr>
              <a:spLocks noChangeArrowheads="1"/>
            </p:cNvSpPr>
            <p:nvPr/>
          </p:nvSpPr>
          <p:spPr bwMode="auto">
            <a:xfrm>
              <a:off x="476" y="198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20540" name="Group 60"/>
          <p:cNvGrpSpPr>
            <a:grpSpLocks/>
          </p:cNvGrpSpPr>
          <p:nvPr/>
        </p:nvGrpSpPr>
        <p:grpSpPr bwMode="auto">
          <a:xfrm>
            <a:off x="576263" y="3883025"/>
            <a:ext cx="2087562" cy="1865313"/>
            <a:chOff x="363" y="2174"/>
            <a:chExt cx="1315" cy="1175"/>
          </a:xfrm>
        </p:grpSpPr>
        <p:graphicFrame>
          <p:nvGraphicFramePr>
            <p:cNvPr id="20487" name="Object 5"/>
            <p:cNvGraphicFramePr>
              <a:graphicFrameLocks noChangeAspect="1"/>
            </p:cNvGraphicFramePr>
            <p:nvPr/>
          </p:nvGraphicFramePr>
          <p:xfrm>
            <a:off x="374" y="2821"/>
            <a:ext cx="206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5" name="公式" r:id="rId13" imgW="164880" imgH="279360" progId="Equation.3">
                    <p:embed/>
                  </p:oleObj>
                </mc:Choice>
                <mc:Fallback>
                  <p:oleObj name="公式" r:id="rId13" imgW="164880" imgH="2793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2821"/>
                          <a:ext cx="206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6"/>
            <p:cNvGraphicFramePr>
              <a:graphicFrameLocks noChangeAspect="1"/>
            </p:cNvGraphicFramePr>
            <p:nvPr/>
          </p:nvGraphicFramePr>
          <p:xfrm>
            <a:off x="479" y="2174"/>
            <a:ext cx="27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6" name="公式" r:id="rId15" imgW="215640" imgH="304560" progId="Equation.3">
                    <p:embed/>
                  </p:oleObj>
                </mc:Choice>
                <mc:Fallback>
                  <p:oleObj name="公式" r:id="rId15" imgW="215640" imgH="3045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" y="2174"/>
                          <a:ext cx="270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1" name="Freeform 61"/>
            <p:cNvSpPr>
              <a:spLocks/>
            </p:cNvSpPr>
            <p:nvPr/>
          </p:nvSpPr>
          <p:spPr bwMode="auto">
            <a:xfrm>
              <a:off x="1074" y="2605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  <a:gd name="T4" fmla="*/ 0 60000 65536"/>
                <a:gd name="T5" fmla="*/ 0 60000 65536"/>
                <a:gd name="T6" fmla="*/ 0 w 1"/>
                <a:gd name="T7" fmla="*/ 0 h 306"/>
                <a:gd name="T8" fmla="*/ 1 w 1"/>
                <a:gd name="T9" fmla="*/ 306 h 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02" name="Freeform 62"/>
            <p:cNvSpPr>
              <a:spLocks/>
            </p:cNvSpPr>
            <p:nvPr/>
          </p:nvSpPr>
          <p:spPr bwMode="auto">
            <a:xfrm>
              <a:off x="1068" y="3019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  <a:gd name="T4" fmla="*/ 0 60000 65536"/>
                <a:gd name="T5" fmla="*/ 0 60000 65536"/>
                <a:gd name="T6" fmla="*/ 0 w 1"/>
                <a:gd name="T7" fmla="*/ 0 h 312"/>
                <a:gd name="T8" fmla="*/ 1 w 1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03" name="Freeform 63"/>
            <p:cNvSpPr>
              <a:spLocks/>
            </p:cNvSpPr>
            <p:nvPr/>
          </p:nvSpPr>
          <p:spPr bwMode="auto">
            <a:xfrm>
              <a:off x="498" y="2605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  <a:gd name="T4" fmla="*/ 0 60000 65536"/>
                <a:gd name="T5" fmla="*/ 0 60000 65536"/>
                <a:gd name="T6" fmla="*/ 0 w 576"/>
                <a:gd name="T7" fmla="*/ 0 h 6"/>
                <a:gd name="T8" fmla="*/ 576 w 57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04" name="Freeform 64"/>
            <p:cNvSpPr>
              <a:spLocks/>
            </p:cNvSpPr>
            <p:nvPr/>
          </p:nvSpPr>
          <p:spPr bwMode="auto">
            <a:xfrm>
              <a:off x="495" y="3325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  <a:gd name="T4" fmla="*/ 0 60000 65536"/>
                <a:gd name="T5" fmla="*/ 0 60000 65536"/>
                <a:gd name="T6" fmla="*/ 0 w 570"/>
                <a:gd name="T7" fmla="*/ 0 h 3"/>
                <a:gd name="T8" fmla="*/ 570 w 57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05" name="Line 65"/>
            <p:cNvSpPr>
              <a:spLocks noChangeShapeType="1"/>
            </p:cNvSpPr>
            <p:nvPr/>
          </p:nvSpPr>
          <p:spPr bwMode="auto">
            <a:xfrm>
              <a:off x="478" y="2533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Text Box 71"/>
            <p:cNvSpPr txBox="1">
              <a:spLocks noChangeArrowheads="1"/>
            </p:cNvSpPr>
            <p:nvPr/>
          </p:nvSpPr>
          <p:spPr bwMode="auto">
            <a:xfrm>
              <a:off x="363" y="262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509" name="Text Box 72"/>
            <p:cNvSpPr txBox="1">
              <a:spLocks noChangeArrowheads="1"/>
            </p:cNvSpPr>
            <p:nvPr/>
          </p:nvSpPr>
          <p:spPr bwMode="auto">
            <a:xfrm>
              <a:off x="376" y="3061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graphicFrame>
          <p:nvGraphicFramePr>
            <p:cNvPr id="20489" name="Object 7"/>
            <p:cNvGraphicFramePr>
              <a:graphicFrameLocks noChangeAspect="1"/>
            </p:cNvGraphicFramePr>
            <p:nvPr/>
          </p:nvGraphicFramePr>
          <p:xfrm>
            <a:off x="1213" y="2677"/>
            <a:ext cx="465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7" name="公式" r:id="rId17" imgW="368280" imgH="431640" progId="Equation.3">
                    <p:embed/>
                  </p:oleObj>
                </mc:Choice>
                <mc:Fallback>
                  <p:oleObj name="公式" r:id="rId17" imgW="36828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2677"/>
                          <a:ext cx="465" cy="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10" name="Group 91"/>
            <p:cNvGrpSpPr>
              <a:grpSpLocks/>
            </p:cNvGrpSpPr>
            <p:nvPr/>
          </p:nvGrpSpPr>
          <p:grpSpPr bwMode="auto">
            <a:xfrm>
              <a:off x="975" y="2809"/>
              <a:ext cx="182" cy="317"/>
              <a:chOff x="4059" y="1873"/>
              <a:chExt cx="182" cy="317"/>
            </a:xfrm>
          </p:grpSpPr>
          <p:sp useBgFill="1">
            <p:nvSpPr>
              <p:cNvPr id="20511" name="Rectangle 92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0512" name="Line 93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Rectangle 94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0514" name="Rectangle 95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0515" name="Line 96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37" name="Oval 148"/>
            <p:cNvSpPr>
              <a:spLocks noChangeArrowheads="1"/>
            </p:cNvSpPr>
            <p:nvPr/>
          </p:nvSpPr>
          <p:spPr bwMode="auto">
            <a:xfrm>
              <a:off x="453" y="259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538" name="Oval 148"/>
            <p:cNvSpPr>
              <a:spLocks noChangeArrowheads="1"/>
            </p:cNvSpPr>
            <p:nvPr/>
          </p:nvSpPr>
          <p:spPr bwMode="auto">
            <a:xfrm>
              <a:off x="453" y="330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lang="en-US" altLang="zh-CN">
                <a:ea typeface="楷体_GB2312" pitchFamily="49" charset="-122"/>
              </a:rPr>
              <a:t>RLC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电压电流关系的相量形式</a:t>
            </a:r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  <p:bldP spid="85015" grpId="0" autoUpdateAnimBg="0"/>
      <p:bldP spid="85020" grpId="0" autoUpdateAnimBg="0"/>
      <p:bldP spid="85021" grpId="0" autoUpdateAnimBg="0"/>
      <p:bldP spid="85072" grpId="0" animBg="1"/>
      <p:bldP spid="85073" grpId="0" autoUpdateAnimBg="0"/>
      <p:bldP spid="85075" grpId="0" autoUpdateAnimBg="0"/>
      <p:bldP spid="85091" grpId="0" autoUpdateAnimBg="0"/>
      <p:bldP spid="8509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943225" y="1268413"/>
            <a:ext cx="575786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令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i="1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=1/</a:t>
            </a:r>
            <a:r>
              <a:rPr lang="en-US" altLang="zh-CN" i="1">
                <a:latin typeface="Symbol" pitchFamily="18" charset="2"/>
                <a:ea typeface="楷体_GB2312" pitchFamily="49" charset="-122"/>
              </a:rPr>
              <a:t>w</a:t>
            </a:r>
            <a:r>
              <a:rPr lang="en-US" altLang="zh-CN" i="1">
                <a:ea typeface="楷体_GB2312" pitchFamily="49" charset="-122"/>
              </a:rPr>
              <a:t> C</a:t>
            </a:r>
            <a:r>
              <a:rPr lang="zh-CN" altLang="en-US">
                <a:ea typeface="楷体_GB2312" pitchFamily="49" charset="-122"/>
              </a:rPr>
              <a:t>， 称为容抗，单位为 </a:t>
            </a:r>
            <a:r>
              <a:rPr lang="en-US" altLang="zh-CN">
                <a:ea typeface="楷体_GB2312" pitchFamily="49" charset="-122"/>
              </a:rPr>
              <a:t>W(</a:t>
            </a:r>
            <a:r>
              <a:rPr lang="zh-CN" altLang="zh-CN">
                <a:ea typeface="楷体_GB2312" pitchFamily="49" charset="-122"/>
              </a:rPr>
              <a:t>欧姆)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i="1">
                <a:ea typeface="楷体_GB2312" pitchFamily="49" charset="-122"/>
              </a:rPr>
              <a:t>  </a:t>
            </a:r>
            <a:r>
              <a:rPr lang="zh-CN" altLang="en-US" i="1">
                <a:ea typeface="楷体_GB2312" pitchFamily="49" charset="-122"/>
              </a:rPr>
              <a:t>  </a:t>
            </a:r>
            <a:r>
              <a:rPr lang="en-US" altLang="zh-CN" i="1">
                <a:ea typeface="楷体_GB2312" pitchFamily="49" charset="-122"/>
              </a:rPr>
              <a:t>B </a:t>
            </a:r>
            <a:r>
              <a:rPr lang="en-US" altLang="zh-CN" i="1" baseline="-25000">
                <a:ea typeface="楷体_GB2312" pitchFamily="49" charset="-122"/>
              </a:rPr>
              <a:t>C 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i="1">
                <a:latin typeface="Symbol" pitchFamily="18" charset="2"/>
                <a:ea typeface="楷体_GB2312" pitchFamily="49" charset="-122"/>
              </a:rPr>
              <a:t>w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，  称为容纳，单位为 </a:t>
            </a:r>
            <a:r>
              <a:rPr lang="en-US" altLang="zh-CN">
                <a:ea typeface="楷体_GB2312" pitchFamily="49" charset="-122"/>
              </a:rPr>
              <a:t>S 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58825" y="3028950"/>
            <a:ext cx="51038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频率和容抗成反比：</a:t>
            </a:r>
            <a:r>
              <a:rPr lang="en-US" altLang="zh-CN"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i="1">
                <a:latin typeface="Symbol" pitchFamily="18" charset="2"/>
                <a:ea typeface="楷体_GB2312" pitchFamily="49" charset="-122"/>
              </a:rPr>
              <a:t>w</a:t>
            </a:r>
            <a:r>
              <a:rPr lang="en-US" altLang="zh-CN" i="1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， </a:t>
            </a:r>
            <a:r>
              <a:rPr lang="en-US" altLang="zh-CN">
                <a:ea typeface="楷体_GB2312" pitchFamily="49" charset="-122"/>
              </a:rPr>
              <a:t>|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i="1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|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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直流开路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隔直</a:t>
            </a:r>
            <a:r>
              <a:rPr lang="en-US" altLang="zh-CN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i="1">
                <a:latin typeface="Symbol" pitchFamily="18" charset="2"/>
                <a:ea typeface="楷体_GB2312" pitchFamily="49" charset="-122"/>
              </a:rPr>
              <a:t>w</a:t>
            </a:r>
            <a:r>
              <a:rPr lang="en-US" altLang="zh-CN" i="1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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ea typeface="楷体_GB2312" pitchFamily="49" charset="-122"/>
              </a:rPr>
              <a:t>|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i="1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|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0 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高频短路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旁路作用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65800" y="2768600"/>
            <a:ext cx="2895600" cy="1863725"/>
            <a:chOff x="1344" y="1968"/>
            <a:chExt cx="1824" cy="1174"/>
          </a:xfrm>
        </p:grpSpPr>
        <p:sp>
          <p:nvSpPr>
            <p:cNvPr id="21532" name="Line 2"/>
            <p:cNvSpPr>
              <a:spLocks noChangeShapeType="1"/>
            </p:cNvSpPr>
            <p:nvPr/>
          </p:nvSpPr>
          <p:spPr bwMode="auto">
            <a:xfrm flipV="1">
              <a:off x="1776" y="206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3"/>
            <p:cNvSpPr>
              <a:spLocks noChangeShapeType="1"/>
            </p:cNvSpPr>
            <p:nvPr/>
          </p:nvSpPr>
          <p:spPr bwMode="auto">
            <a:xfrm>
              <a:off x="1778" y="297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Text Box 8"/>
            <p:cNvSpPr txBox="1">
              <a:spLocks noChangeArrowheads="1"/>
            </p:cNvSpPr>
            <p:nvPr/>
          </p:nvSpPr>
          <p:spPr bwMode="auto">
            <a:xfrm>
              <a:off x="2824" y="2854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w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1535" name="Rectangle 9"/>
            <p:cNvSpPr>
              <a:spLocks noChangeArrowheads="1"/>
            </p:cNvSpPr>
            <p:nvPr/>
          </p:nvSpPr>
          <p:spPr bwMode="auto">
            <a:xfrm>
              <a:off x="1344" y="1968"/>
              <a:ext cx="4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|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i="1" baseline="-25000">
                  <a:ea typeface="楷体_GB2312" pitchFamily="49" charset="-122"/>
                </a:rPr>
                <a:t>C</a:t>
              </a:r>
              <a:r>
                <a:rPr lang="en-US" altLang="zh-CN">
                  <a:ea typeface="楷体_GB2312" pitchFamily="49" charset="-122"/>
                </a:rPr>
                <a:t>|</a:t>
              </a:r>
            </a:p>
          </p:txBody>
        </p:sp>
        <p:sp>
          <p:nvSpPr>
            <p:cNvPr id="21536" name="Freeform 11"/>
            <p:cNvSpPr>
              <a:spLocks/>
            </p:cNvSpPr>
            <p:nvPr/>
          </p:nvSpPr>
          <p:spPr bwMode="auto">
            <a:xfrm>
              <a:off x="1806" y="2208"/>
              <a:ext cx="807" cy="753"/>
            </a:xfrm>
            <a:custGeom>
              <a:avLst/>
              <a:gdLst>
                <a:gd name="T0" fmla="*/ 0 w 807"/>
                <a:gd name="T1" fmla="*/ 0 h 753"/>
                <a:gd name="T2" fmla="*/ 57 w 807"/>
                <a:gd name="T3" fmla="*/ 429 h 753"/>
                <a:gd name="T4" fmla="*/ 294 w 807"/>
                <a:gd name="T5" fmla="*/ 699 h 753"/>
                <a:gd name="T6" fmla="*/ 807 w 807"/>
                <a:gd name="T7" fmla="*/ 750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7"/>
                <a:gd name="T13" fmla="*/ 0 h 753"/>
                <a:gd name="T14" fmla="*/ 807 w 807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7" h="753">
                  <a:moveTo>
                    <a:pt x="0" y="0"/>
                  </a:moveTo>
                  <a:cubicBezTo>
                    <a:pt x="10" y="72"/>
                    <a:pt x="8" y="312"/>
                    <a:pt x="57" y="429"/>
                  </a:cubicBezTo>
                  <a:cubicBezTo>
                    <a:pt x="106" y="546"/>
                    <a:pt x="169" y="645"/>
                    <a:pt x="294" y="699"/>
                  </a:cubicBezTo>
                  <a:cubicBezTo>
                    <a:pt x="419" y="753"/>
                    <a:pt x="700" y="740"/>
                    <a:pt x="807" y="75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774700" y="1270000"/>
            <a:ext cx="357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容抗与容纳：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771525" y="2201863"/>
            <a:ext cx="1809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相量表达式</a:t>
            </a:r>
            <a:r>
              <a:rPr lang="en-US" altLang="zh-CN">
                <a:ea typeface="楷体_GB2312" pitchFamily="49" charset="-122"/>
              </a:rPr>
              <a:t>:</a:t>
            </a:r>
          </a:p>
        </p:txBody>
      </p:sp>
      <p:graphicFrame>
        <p:nvGraphicFramePr>
          <p:cNvPr id="304129" name="Object 1"/>
          <p:cNvGraphicFramePr>
            <a:graphicFrameLocks noChangeAspect="1"/>
          </p:cNvGraphicFramePr>
          <p:nvPr/>
        </p:nvGraphicFramePr>
        <p:xfrm>
          <a:off x="2901950" y="2122488"/>
          <a:ext cx="49117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公式" r:id="rId3" imgW="2679480" imgH="406080" progId="Equation.3">
                  <p:embed/>
                </p:oleObj>
              </mc:Choice>
              <mc:Fallback>
                <p:oleObj name="公式" r:id="rId3" imgW="267948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122488"/>
                        <a:ext cx="491172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27075" y="4394200"/>
            <a:ext cx="306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>
                <a:ea typeface="楷体_GB2312" pitchFamily="49" charset="-122"/>
              </a:rPr>
              <a:t>波形图及相量图：</a:t>
            </a:r>
          </a:p>
        </p:txBody>
      </p:sp>
      <p:grpSp>
        <p:nvGrpSpPr>
          <p:cNvPr id="21538" name="Group 34"/>
          <p:cNvGrpSpPr>
            <a:grpSpLocks/>
          </p:cNvGrpSpPr>
          <p:nvPr/>
        </p:nvGrpSpPr>
        <p:grpSpPr bwMode="auto">
          <a:xfrm>
            <a:off x="1116013" y="4905375"/>
            <a:ext cx="4032250" cy="1644650"/>
            <a:chOff x="862" y="602"/>
            <a:chExt cx="2540" cy="1036"/>
          </a:xfrm>
        </p:grpSpPr>
        <p:sp>
          <p:nvSpPr>
            <p:cNvPr id="21539" name="Line 18"/>
            <p:cNvSpPr>
              <a:spLocks noChangeShapeType="1"/>
            </p:cNvSpPr>
            <p:nvPr/>
          </p:nvSpPr>
          <p:spPr bwMode="auto">
            <a:xfrm flipV="1">
              <a:off x="1329" y="731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Line 19"/>
            <p:cNvSpPr>
              <a:spLocks noChangeShapeType="1"/>
            </p:cNvSpPr>
            <p:nvPr/>
          </p:nvSpPr>
          <p:spPr bwMode="auto">
            <a:xfrm flipV="1">
              <a:off x="862" y="1223"/>
              <a:ext cx="2494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Text Box 20"/>
            <p:cNvSpPr txBox="1">
              <a:spLocks noChangeArrowheads="1"/>
            </p:cNvSpPr>
            <p:nvPr/>
          </p:nvSpPr>
          <p:spPr bwMode="auto">
            <a:xfrm>
              <a:off x="3053" y="1185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i="1">
                  <a:sym typeface="Symbol" pitchFamily="18" charset="2"/>
                </a:rPr>
                <a:t> </a:t>
              </a:r>
              <a:r>
                <a:rPr lang="en-US" altLang="zh-CN" i="1"/>
                <a:t>t</a:t>
              </a:r>
            </a:p>
          </p:txBody>
        </p:sp>
        <p:sp>
          <p:nvSpPr>
            <p:cNvPr id="21542" name="Freeform 22"/>
            <p:cNvSpPr>
              <a:spLocks/>
            </p:cNvSpPr>
            <p:nvPr/>
          </p:nvSpPr>
          <p:spPr bwMode="auto">
            <a:xfrm>
              <a:off x="1315" y="867"/>
              <a:ext cx="1814" cy="680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7"/>
                <a:gd name="T49" fmla="*/ 0 h 432"/>
                <a:gd name="T50" fmla="*/ 1977 w 197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43" name="Text Box 23"/>
            <p:cNvSpPr txBox="1">
              <a:spLocks noChangeArrowheads="1"/>
            </p:cNvSpPr>
            <p:nvPr/>
          </p:nvSpPr>
          <p:spPr bwMode="auto">
            <a:xfrm>
              <a:off x="2472" y="602"/>
              <a:ext cx="3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FF"/>
                  </a:solidFill>
                </a:rPr>
                <a:t> </a:t>
              </a:r>
              <a:r>
                <a:rPr lang="en-US" altLang="zh-CN" i="1">
                  <a:solidFill>
                    <a:srgbClr val="3333FF"/>
                  </a:solidFill>
                </a:rPr>
                <a:t>i</a:t>
              </a:r>
              <a:r>
                <a:rPr lang="en-US" altLang="zh-CN" i="1" baseline="-25000">
                  <a:solidFill>
                    <a:srgbClr val="3333FF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21544" name="Text Box 24"/>
            <p:cNvSpPr txBox="1">
              <a:spLocks noChangeArrowheads="1"/>
            </p:cNvSpPr>
            <p:nvPr/>
          </p:nvSpPr>
          <p:spPr bwMode="auto">
            <a:xfrm>
              <a:off x="1134" y="11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0</a:t>
              </a:r>
            </a:p>
          </p:txBody>
        </p:sp>
        <p:sp>
          <p:nvSpPr>
            <p:cNvPr id="21545" name="Text Box 25"/>
            <p:cNvSpPr txBox="1">
              <a:spLocks noChangeArrowheads="1"/>
            </p:cNvSpPr>
            <p:nvPr/>
          </p:nvSpPr>
          <p:spPr bwMode="auto">
            <a:xfrm>
              <a:off x="2906" y="60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21546" name="Text Box 41"/>
            <p:cNvSpPr txBox="1">
              <a:spLocks noChangeArrowheads="1"/>
            </p:cNvSpPr>
            <p:nvPr/>
          </p:nvSpPr>
          <p:spPr bwMode="auto">
            <a:xfrm>
              <a:off x="2585" y="1214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660033"/>
                  </a:solidFill>
                </a:rPr>
                <a:t>2</a:t>
              </a:r>
              <a:r>
                <a:rPr lang="en-US" altLang="zh-CN">
                  <a:solidFill>
                    <a:srgbClr val="660033"/>
                  </a:solidFill>
                  <a:sym typeface="Symbol" pitchFamily="18" charset="2"/>
                </a:rPr>
                <a:t></a:t>
              </a:r>
              <a:endParaRPr lang="en-US" altLang="zh-CN"/>
            </a:p>
          </p:txBody>
        </p:sp>
        <p:sp>
          <p:nvSpPr>
            <p:cNvPr id="21547" name="Freeform 22"/>
            <p:cNvSpPr>
              <a:spLocks/>
            </p:cNvSpPr>
            <p:nvPr/>
          </p:nvSpPr>
          <p:spPr bwMode="auto">
            <a:xfrm>
              <a:off x="975" y="867"/>
              <a:ext cx="1814" cy="680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7"/>
                <a:gd name="T49" fmla="*/ 0 h 432"/>
                <a:gd name="T50" fmla="*/ 1977 w 197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21548" name="Group 44"/>
          <p:cNvGrpSpPr>
            <a:grpSpLocks/>
          </p:cNvGrpSpPr>
          <p:nvPr/>
        </p:nvGrpSpPr>
        <p:grpSpPr bwMode="auto">
          <a:xfrm>
            <a:off x="5556250" y="4932363"/>
            <a:ext cx="2687638" cy="1412875"/>
            <a:chOff x="1093" y="1207"/>
            <a:chExt cx="1693" cy="890"/>
          </a:xfrm>
        </p:grpSpPr>
        <p:graphicFrame>
          <p:nvGraphicFramePr>
            <p:cNvPr id="21549" name="Object 2"/>
            <p:cNvGraphicFramePr>
              <a:graphicFrameLocks noChangeAspect="1"/>
            </p:cNvGraphicFramePr>
            <p:nvPr/>
          </p:nvGraphicFramePr>
          <p:xfrm>
            <a:off x="2585" y="1207"/>
            <a:ext cx="20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2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Object 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5" y="1207"/>
                          <a:ext cx="20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0" name="Freeform 50"/>
            <p:cNvSpPr>
              <a:spLocks/>
            </p:cNvSpPr>
            <p:nvPr/>
          </p:nvSpPr>
          <p:spPr bwMode="auto">
            <a:xfrm>
              <a:off x="1783" y="1329"/>
              <a:ext cx="768" cy="767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0 h 624"/>
                <a:gd name="T4" fmla="*/ 0 60000 65536"/>
                <a:gd name="T5" fmla="*/ 0 60000 65536"/>
                <a:gd name="T6" fmla="*/ 0 w 624"/>
                <a:gd name="T7" fmla="*/ 0 h 624"/>
                <a:gd name="T8" fmla="*/ 624 w 624"/>
                <a:gd name="T9" fmla="*/ 624 h 6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4" h="624">
                  <a:moveTo>
                    <a:pt x="0" y="624"/>
                  </a:moveTo>
                  <a:lnTo>
                    <a:pt x="62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51" name="Line 51"/>
            <p:cNvSpPr>
              <a:spLocks noChangeShapeType="1"/>
            </p:cNvSpPr>
            <p:nvPr/>
          </p:nvSpPr>
          <p:spPr bwMode="auto">
            <a:xfrm rot="16200000" flipV="1">
              <a:off x="1303" y="1617"/>
              <a:ext cx="479" cy="48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52" name="Object 3"/>
            <p:cNvGraphicFramePr>
              <a:graphicFrameLocks noChangeAspect="1"/>
            </p:cNvGraphicFramePr>
            <p:nvPr/>
          </p:nvGraphicFramePr>
          <p:xfrm>
            <a:off x="1093" y="1321"/>
            <a:ext cx="26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3" name="公式" r:id="rId7" imgW="203040" imgH="241200" progId="Equation.3">
                    <p:embed/>
                  </p:oleObj>
                </mc:Choice>
                <mc:Fallback>
                  <p:oleObj name="公式" r:id="rId7" imgW="203040" imgH="241200" progId="Equation.3">
                    <p:embed/>
                    <p:pic>
                      <p:nvPicPr>
                        <p:cNvPr id="0" name="Object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1321"/>
                          <a:ext cx="26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3" name="Line 53"/>
            <p:cNvSpPr>
              <a:spLocks noChangeShapeType="1"/>
            </p:cNvSpPr>
            <p:nvPr/>
          </p:nvSpPr>
          <p:spPr bwMode="auto">
            <a:xfrm>
              <a:off x="1783" y="2096"/>
              <a:ext cx="9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4" name="Freeform 54"/>
            <p:cNvSpPr>
              <a:spLocks/>
            </p:cNvSpPr>
            <p:nvPr/>
          </p:nvSpPr>
          <p:spPr bwMode="auto">
            <a:xfrm>
              <a:off x="2019" y="1865"/>
              <a:ext cx="113" cy="227"/>
            </a:xfrm>
            <a:custGeom>
              <a:avLst/>
              <a:gdLst>
                <a:gd name="T0" fmla="*/ 0 w 82"/>
                <a:gd name="T1" fmla="*/ 0 h 129"/>
                <a:gd name="T2" fmla="*/ 39 w 82"/>
                <a:gd name="T3" fmla="*/ 24 h 129"/>
                <a:gd name="T4" fmla="*/ 75 w 82"/>
                <a:gd name="T5" fmla="*/ 72 h 129"/>
                <a:gd name="T6" fmla="*/ 81 w 82"/>
                <a:gd name="T7" fmla="*/ 129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129"/>
                <a:gd name="T14" fmla="*/ 82 w 82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129">
                  <a:moveTo>
                    <a:pt x="0" y="0"/>
                  </a:moveTo>
                  <a:cubicBezTo>
                    <a:pt x="6" y="4"/>
                    <a:pt x="26" y="12"/>
                    <a:pt x="39" y="24"/>
                  </a:cubicBezTo>
                  <a:cubicBezTo>
                    <a:pt x="52" y="36"/>
                    <a:pt x="68" y="54"/>
                    <a:pt x="75" y="72"/>
                  </a:cubicBezTo>
                  <a:cubicBezTo>
                    <a:pt x="82" y="90"/>
                    <a:pt x="80" y="117"/>
                    <a:pt x="81" y="1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55" name="Text Box 55"/>
            <p:cNvSpPr txBox="1">
              <a:spLocks noChangeArrowheads="1"/>
            </p:cNvSpPr>
            <p:nvPr/>
          </p:nvSpPr>
          <p:spPr bwMode="auto">
            <a:xfrm>
              <a:off x="2042" y="178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itchFamily="18" charset="2"/>
                </a:rPr>
                <a:t></a:t>
              </a:r>
              <a:r>
                <a:rPr lang="en-US" altLang="zh-CN" i="1" baseline="-25000">
                  <a:sym typeface="Symbol" pitchFamily="18" charset="2"/>
                </a:rPr>
                <a:t>u</a:t>
              </a:r>
            </a:p>
          </p:txBody>
        </p:sp>
        <p:sp>
          <p:nvSpPr>
            <p:cNvPr id="21556" name="Freeform 56"/>
            <p:cNvSpPr>
              <a:spLocks/>
            </p:cNvSpPr>
            <p:nvPr/>
          </p:nvSpPr>
          <p:spPr bwMode="auto">
            <a:xfrm>
              <a:off x="1687" y="1911"/>
              <a:ext cx="181" cy="91"/>
            </a:xfrm>
            <a:custGeom>
              <a:avLst/>
              <a:gdLst>
                <a:gd name="T0" fmla="*/ 0 w 192"/>
                <a:gd name="T1" fmla="*/ 96 h 96"/>
                <a:gd name="T2" fmla="*/ 96 w 192"/>
                <a:gd name="T3" fmla="*/ 0 h 96"/>
                <a:gd name="T4" fmla="*/ 192 w 192"/>
                <a:gd name="T5" fmla="*/ 96 h 96"/>
                <a:gd name="T6" fmla="*/ 0 60000 65536"/>
                <a:gd name="T7" fmla="*/ 0 60000 65536"/>
                <a:gd name="T8" fmla="*/ 0 60000 65536"/>
                <a:gd name="T9" fmla="*/ 0 w 192"/>
                <a:gd name="T10" fmla="*/ 0 h 96"/>
                <a:gd name="T11" fmla="*/ 192 w 19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lang="en-US" altLang="zh-CN">
                <a:ea typeface="楷体_GB2312" pitchFamily="49" charset="-122"/>
              </a:rPr>
              <a:t>RLC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电压电流关系的相量形式</a:t>
            </a:r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2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32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0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utoUpdateAnimBg="0"/>
      <p:bldP spid="32775" grpId="0" autoUpdateAnimBg="0"/>
      <p:bldP spid="32798" grpId="0" autoUpdateAnimBg="0"/>
      <p:bldP spid="32811" grpId="0" autoUpdateAnimBg="0"/>
      <p:bldP spid="4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2057400" y="3644900"/>
          <a:ext cx="44069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2197080" imgH="520560" progId="Equation.3">
                  <p:embed/>
                </p:oleObj>
              </mc:Choice>
              <mc:Fallback>
                <p:oleObj name="Equation" r:id="rId3" imgW="219708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44900"/>
                        <a:ext cx="440690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431800" y="1952625"/>
            <a:ext cx="831691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同频率的正弦量加减可以用对应的相量形式来进行计算。因此，在正弦电流电路中，</a:t>
            </a:r>
            <a:r>
              <a:rPr lang="en-US" altLang="zh-CN">
                <a:ea typeface="楷体_GB2312" pitchFamily="49" charset="-122"/>
              </a:rPr>
              <a:t>KCL</a:t>
            </a:r>
            <a:r>
              <a:rPr lang="zh-CN" altLang="en-US">
                <a:ea typeface="楷体_GB2312" pitchFamily="49" charset="-122"/>
              </a:rPr>
              <a:t>和</a:t>
            </a:r>
            <a:r>
              <a:rPr lang="en-US" altLang="zh-CN">
                <a:ea typeface="楷体_GB2312" pitchFamily="49" charset="-122"/>
              </a:rPr>
              <a:t>KVL</a:t>
            </a:r>
            <a:r>
              <a:rPr lang="zh-CN" altLang="en-US">
                <a:ea typeface="楷体_GB2312" pitchFamily="49" charset="-122"/>
              </a:rPr>
              <a:t>可用相应的相量形式表示：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431800" y="4964113"/>
            <a:ext cx="831691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上式表明：流入某一节点的所有正弦电流用相量表示时仍满足</a:t>
            </a:r>
            <a:r>
              <a:rPr lang="en-US" altLang="zh-CN">
                <a:ea typeface="楷体_GB2312" pitchFamily="49" charset="-122"/>
              </a:rPr>
              <a:t>KCL</a:t>
            </a:r>
            <a:r>
              <a:rPr lang="zh-CN" altLang="en-US">
                <a:ea typeface="楷体_GB2312" pitchFamily="49" charset="-122"/>
              </a:rPr>
              <a:t>；而任一回路所有支路正弦电压用相量表示时仍满足</a:t>
            </a:r>
            <a:r>
              <a:rPr lang="en-US" altLang="zh-CN">
                <a:ea typeface="楷体_GB2312" pitchFamily="49" charset="-122"/>
              </a:rPr>
              <a:t>KVL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358775" y="131603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1.</a:t>
            </a:r>
            <a:r>
              <a:rPr lang="zh-CN" altLang="en-US">
                <a:ea typeface="楷体_GB2312" pitchFamily="49" charset="-122"/>
              </a:rPr>
              <a:t>基尔霍夫定律的相量形式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四、</a:t>
            </a:r>
            <a:r>
              <a:rPr lang="zh-CN" altLang="en-US">
                <a:ea typeface="楷体_GB2312" pitchFamily="49" charset="-122"/>
              </a:rPr>
              <a:t>基本定律的相量形式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0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一、正弦量的概念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395288" y="1052513"/>
            <a:ext cx="833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2.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幅值与有效值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4967288" y="2643188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瞬时值表达式：</a:t>
            </a: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5005388" y="3254375"/>
            <a:ext cx="2662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)=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sin(</a:t>
            </a:r>
            <a:r>
              <a:rPr lang="el-GR" altLang="zh-CN" i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ω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el-GR" altLang="zh-CN">
                <a:solidFill>
                  <a:srgbClr val="000000"/>
                </a:solidFill>
                <a:ea typeface="楷体_GB2312" pitchFamily="49" charset="-122"/>
              </a:rPr>
              <a:t>Ψ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1263" y="2092325"/>
            <a:ext cx="3505200" cy="2057400"/>
            <a:chOff x="132" y="1800"/>
            <a:chExt cx="2208" cy="1296"/>
          </a:xfrm>
        </p:grpSpPr>
        <p:sp>
          <p:nvSpPr>
            <p:cNvPr id="85004" name="Freeform 18"/>
            <p:cNvSpPr>
              <a:spLocks/>
            </p:cNvSpPr>
            <p:nvPr/>
          </p:nvSpPr>
          <p:spPr bwMode="auto">
            <a:xfrm>
              <a:off x="605" y="2299"/>
              <a:ext cx="118" cy="274"/>
            </a:xfrm>
            <a:custGeom>
              <a:avLst/>
              <a:gdLst>
                <a:gd name="T0" fmla="*/ 0 w 118"/>
                <a:gd name="T1" fmla="*/ 274 h 274"/>
                <a:gd name="T2" fmla="*/ 13 w 118"/>
                <a:gd name="T3" fmla="*/ 240 h 274"/>
                <a:gd name="T4" fmla="*/ 29 w 118"/>
                <a:gd name="T5" fmla="*/ 200 h 274"/>
                <a:gd name="T6" fmla="*/ 59 w 118"/>
                <a:gd name="T7" fmla="*/ 127 h 274"/>
                <a:gd name="T8" fmla="*/ 75 w 118"/>
                <a:gd name="T9" fmla="*/ 90 h 274"/>
                <a:gd name="T10" fmla="*/ 89 w 118"/>
                <a:gd name="T11" fmla="*/ 56 h 274"/>
                <a:gd name="T12" fmla="*/ 105 w 118"/>
                <a:gd name="T13" fmla="*/ 27 h 274"/>
                <a:gd name="T14" fmla="*/ 118 w 118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74"/>
                <a:gd name="T26" fmla="*/ 118 w 118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74">
                  <a:moveTo>
                    <a:pt x="0" y="274"/>
                  </a:moveTo>
                  <a:lnTo>
                    <a:pt x="13" y="240"/>
                  </a:lnTo>
                  <a:lnTo>
                    <a:pt x="29" y="200"/>
                  </a:lnTo>
                  <a:lnTo>
                    <a:pt x="59" y="127"/>
                  </a:lnTo>
                  <a:lnTo>
                    <a:pt x="75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05" name="Freeform 19"/>
            <p:cNvSpPr>
              <a:spLocks/>
            </p:cNvSpPr>
            <p:nvPr/>
          </p:nvSpPr>
          <p:spPr bwMode="auto">
            <a:xfrm>
              <a:off x="723" y="2186"/>
              <a:ext cx="116" cy="113"/>
            </a:xfrm>
            <a:custGeom>
              <a:avLst/>
              <a:gdLst>
                <a:gd name="T0" fmla="*/ 0 w 116"/>
                <a:gd name="T1" fmla="*/ 113 h 113"/>
                <a:gd name="T2" fmla="*/ 14 w 116"/>
                <a:gd name="T3" fmla="*/ 88 h 113"/>
                <a:gd name="T4" fmla="*/ 30 w 116"/>
                <a:gd name="T5" fmla="*/ 69 h 113"/>
                <a:gd name="T6" fmla="*/ 44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7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13"/>
                <a:gd name="T29" fmla="*/ 116 w 116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13">
                  <a:moveTo>
                    <a:pt x="0" y="113"/>
                  </a:moveTo>
                  <a:lnTo>
                    <a:pt x="14" y="88"/>
                  </a:lnTo>
                  <a:lnTo>
                    <a:pt x="30" y="69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7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06" name="Freeform 20"/>
            <p:cNvSpPr>
              <a:spLocks/>
            </p:cNvSpPr>
            <p:nvPr/>
          </p:nvSpPr>
          <p:spPr bwMode="auto">
            <a:xfrm>
              <a:off x="839" y="2186"/>
              <a:ext cx="119" cy="113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4 w 119"/>
                <a:gd name="T7" fmla="*/ 20 h 113"/>
                <a:gd name="T8" fmla="*/ 60 w 119"/>
                <a:gd name="T9" fmla="*/ 32 h 113"/>
                <a:gd name="T10" fmla="*/ 76 w 119"/>
                <a:gd name="T11" fmla="*/ 49 h 113"/>
                <a:gd name="T12" fmla="*/ 90 w 119"/>
                <a:gd name="T13" fmla="*/ 69 h 113"/>
                <a:gd name="T14" fmla="*/ 106 w 119"/>
                <a:gd name="T15" fmla="*/ 88 h 113"/>
                <a:gd name="T16" fmla="*/ 119 w 119"/>
                <a:gd name="T17" fmla="*/ 11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3"/>
                <a:gd name="T29" fmla="*/ 119 w 119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4" y="20"/>
                  </a:lnTo>
                  <a:lnTo>
                    <a:pt x="60" y="32"/>
                  </a:lnTo>
                  <a:lnTo>
                    <a:pt x="76" y="49"/>
                  </a:lnTo>
                  <a:lnTo>
                    <a:pt x="90" y="69"/>
                  </a:lnTo>
                  <a:lnTo>
                    <a:pt x="106" y="88"/>
                  </a:lnTo>
                  <a:lnTo>
                    <a:pt x="119" y="11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07" name="Freeform 21"/>
            <p:cNvSpPr>
              <a:spLocks/>
            </p:cNvSpPr>
            <p:nvPr/>
          </p:nvSpPr>
          <p:spPr bwMode="auto">
            <a:xfrm>
              <a:off x="958" y="2299"/>
              <a:ext cx="116" cy="274"/>
            </a:xfrm>
            <a:custGeom>
              <a:avLst/>
              <a:gdLst>
                <a:gd name="T0" fmla="*/ 0 w 116"/>
                <a:gd name="T1" fmla="*/ 0 h 274"/>
                <a:gd name="T2" fmla="*/ 14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7 w 116"/>
                <a:gd name="T11" fmla="*/ 203 h 274"/>
                <a:gd name="T12" fmla="*/ 103 w 116"/>
                <a:gd name="T13" fmla="*/ 240 h 274"/>
                <a:gd name="T14" fmla="*/ 116 w 116"/>
                <a:gd name="T15" fmla="*/ 274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274"/>
                <a:gd name="T26" fmla="*/ 116 w 116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274">
                  <a:moveTo>
                    <a:pt x="0" y="0"/>
                  </a:moveTo>
                  <a:lnTo>
                    <a:pt x="14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7" y="203"/>
                  </a:lnTo>
                  <a:lnTo>
                    <a:pt x="103" y="240"/>
                  </a:lnTo>
                  <a:lnTo>
                    <a:pt x="116" y="2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08" name="Freeform 22"/>
            <p:cNvSpPr>
              <a:spLocks/>
            </p:cNvSpPr>
            <p:nvPr/>
          </p:nvSpPr>
          <p:spPr bwMode="auto">
            <a:xfrm>
              <a:off x="1074" y="2573"/>
              <a:ext cx="119" cy="271"/>
            </a:xfrm>
            <a:custGeom>
              <a:avLst/>
              <a:gdLst>
                <a:gd name="T0" fmla="*/ 0 w 119"/>
                <a:gd name="T1" fmla="*/ 0 h 271"/>
                <a:gd name="T2" fmla="*/ 14 w 119"/>
                <a:gd name="T3" fmla="*/ 34 h 271"/>
                <a:gd name="T4" fmla="*/ 30 w 119"/>
                <a:gd name="T5" fmla="*/ 71 h 271"/>
                <a:gd name="T6" fmla="*/ 60 w 119"/>
                <a:gd name="T7" fmla="*/ 146 h 271"/>
                <a:gd name="T8" fmla="*/ 76 w 119"/>
                <a:gd name="T9" fmla="*/ 181 h 271"/>
                <a:gd name="T10" fmla="*/ 89 w 119"/>
                <a:gd name="T11" fmla="*/ 215 h 271"/>
                <a:gd name="T12" fmla="*/ 106 w 119"/>
                <a:gd name="T13" fmla="*/ 244 h 271"/>
                <a:gd name="T14" fmla="*/ 119 w 119"/>
                <a:gd name="T15" fmla="*/ 271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"/>
                <a:gd name="T25" fmla="*/ 0 h 271"/>
                <a:gd name="T26" fmla="*/ 119 w 119"/>
                <a:gd name="T27" fmla="*/ 271 h 2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" h="271">
                  <a:moveTo>
                    <a:pt x="0" y="0"/>
                  </a:moveTo>
                  <a:lnTo>
                    <a:pt x="14" y="34"/>
                  </a:lnTo>
                  <a:lnTo>
                    <a:pt x="30" y="71"/>
                  </a:lnTo>
                  <a:lnTo>
                    <a:pt x="60" y="146"/>
                  </a:lnTo>
                  <a:lnTo>
                    <a:pt x="76" y="181"/>
                  </a:lnTo>
                  <a:lnTo>
                    <a:pt x="89" y="215"/>
                  </a:lnTo>
                  <a:lnTo>
                    <a:pt x="106" y="244"/>
                  </a:lnTo>
                  <a:lnTo>
                    <a:pt x="119" y="27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09" name="Freeform 23"/>
            <p:cNvSpPr>
              <a:spLocks/>
            </p:cNvSpPr>
            <p:nvPr/>
          </p:nvSpPr>
          <p:spPr bwMode="auto">
            <a:xfrm>
              <a:off x="1193" y="2844"/>
              <a:ext cx="116" cy="115"/>
            </a:xfrm>
            <a:custGeom>
              <a:avLst/>
              <a:gdLst>
                <a:gd name="T0" fmla="*/ 0 w 116"/>
                <a:gd name="T1" fmla="*/ 0 h 115"/>
                <a:gd name="T2" fmla="*/ 14 w 116"/>
                <a:gd name="T3" fmla="*/ 25 h 115"/>
                <a:gd name="T4" fmla="*/ 30 w 116"/>
                <a:gd name="T5" fmla="*/ 44 h 115"/>
                <a:gd name="T6" fmla="*/ 43 w 116"/>
                <a:gd name="T7" fmla="*/ 64 h 115"/>
                <a:gd name="T8" fmla="*/ 57 w 116"/>
                <a:gd name="T9" fmla="*/ 81 h 115"/>
                <a:gd name="T10" fmla="*/ 73 w 116"/>
                <a:gd name="T11" fmla="*/ 96 h 115"/>
                <a:gd name="T12" fmla="*/ 87 w 116"/>
                <a:gd name="T13" fmla="*/ 105 h 115"/>
                <a:gd name="T14" fmla="*/ 103 w 116"/>
                <a:gd name="T15" fmla="*/ 113 h 115"/>
                <a:gd name="T16" fmla="*/ 116 w 116"/>
                <a:gd name="T17" fmla="*/ 115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15"/>
                <a:gd name="T29" fmla="*/ 116 w 116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15">
                  <a:moveTo>
                    <a:pt x="0" y="0"/>
                  </a:moveTo>
                  <a:lnTo>
                    <a:pt x="14" y="25"/>
                  </a:lnTo>
                  <a:lnTo>
                    <a:pt x="30" y="44"/>
                  </a:lnTo>
                  <a:lnTo>
                    <a:pt x="43" y="64"/>
                  </a:lnTo>
                  <a:lnTo>
                    <a:pt x="57" y="81"/>
                  </a:lnTo>
                  <a:lnTo>
                    <a:pt x="73" y="96"/>
                  </a:lnTo>
                  <a:lnTo>
                    <a:pt x="87" y="105"/>
                  </a:lnTo>
                  <a:lnTo>
                    <a:pt x="103" y="113"/>
                  </a:lnTo>
                  <a:lnTo>
                    <a:pt x="116" y="11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10" name="Freeform 24"/>
            <p:cNvSpPr>
              <a:spLocks/>
            </p:cNvSpPr>
            <p:nvPr/>
          </p:nvSpPr>
          <p:spPr bwMode="auto">
            <a:xfrm>
              <a:off x="1309" y="2844"/>
              <a:ext cx="119" cy="115"/>
            </a:xfrm>
            <a:custGeom>
              <a:avLst/>
              <a:gdLst>
                <a:gd name="T0" fmla="*/ 0 w 119"/>
                <a:gd name="T1" fmla="*/ 115 h 115"/>
                <a:gd name="T2" fmla="*/ 14 w 119"/>
                <a:gd name="T3" fmla="*/ 113 h 115"/>
                <a:gd name="T4" fmla="*/ 30 w 119"/>
                <a:gd name="T5" fmla="*/ 105 h 115"/>
                <a:gd name="T6" fmla="*/ 43 w 119"/>
                <a:gd name="T7" fmla="*/ 96 h 115"/>
                <a:gd name="T8" fmla="*/ 60 w 119"/>
                <a:gd name="T9" fmla="*/ 81 h 115"/>
                <a:gd name="T10" fmla="*/ 76 w 119"/>
                <a:gd name="T11" fmla="*/ 64 h 115"/>
                <a:gd name="T12" fmla="*/ 89 w 119"/>
                <a:gd name="T13" fmla="*/ 44 h 115"/>
                <a:gd name="T14" fmla="*/ 106 w 119"/>
                <a:gd name="T15" fmla="*/ 25 h 115"/>
                <a:gd name="T16" fmla="*/ 119 w 119"/>
                <a:gd name="T17" fmla="*/ 0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5"/>
                <a:gd name="T29" fmla="*/ 119 w 119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5">
                  <a:moveTo>
                    <a:pt x="0" y="115"/>
                  </a:moveTo>
                  <a:lnTo>
                    <a:pt x="14" y="113"/>
                  </a:lnTo>
                  <a:lnTo>
                    <a:pt x="30" y="105"/>
                  </a:lnTo>
                  <a:lnTo>
                    <a:pt x="43" y="96"/>
                  </a:lnTo>
                  <a:lnTo>
                    <a:pt x="60" y="81"/>
                  </a:lnTo>
                  <a:lnTo>
                    <a:pt x="76" y="64"/>
                  </a:lnTo>
                  <a:lnTo>
                    <a:pt x="89" y="44"/>
                  </a:lnTo>
                  <a:lnTo>
                    <a:pt x="106" y="25"/>
                  </a:lnTo>
                  <a:lnTo>
                    <a:pt x="11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11" name="Freeform 25"/>
            <p:cNvSpPr>
              <a:spLocks/>
            </p:cNvSpPr>
            <p:nvPr/>
          </p:nvSpPr>
          <p:spPr bwMode="auto">
            <a:xfrm>
              <a:off x="1428" y="2573"/>
              <a:ext cx="116" cy="271"/>
            </a:xfrm>
            <a:custGeom>
              <a:avLst/>
              <a:gdLst>
                <a:gd name="T0" fmla="*/ 0 w 116"/>
                <a:gd name="T1" fmla="*/ 271 h 271"/>
                <a:gd name="T2" fmla="*/ 14 w 116"/>
                <a:gd name="T3" fmla="*/ 244 h 271"/>
                <a:gd name="T4" fmla="*/ 30 w 116"/>
                <a:gd name="T5" fmla="*/ 215 h 271"/>
                <a:gd name="T6" fmla="*/ 43 w 116"/>
                <a:gd name="T7" fmla="*/ 181 h 271"/>
                <a:gd name="T8" fmla="*/ 57 w 116"/>
                <a:gd name="T9" fmla="*/ 146 h 271"/>
                <a:gd name="T10" fmla="*/ 86 w 116"/>
                <a:gd name="T11" fmla="*/ 71 h 271"/>
                <a:gd name="T12" fmla="*/ 103 w 116"/>
                <a:gd name="T13" fmla="*/ 34 h 271"/>
                <a:gd name="T14" fmla="*/ 116 w 116"/>
                <a:gd name="T15" fmla="*/ 0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271"/>
                <a:gd name="T26" fmla="*/ 116 w 116"/>
                <a:gd name="T27" fmla="*/ 271 h 2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271">
                  <a:moveTo>
                    <a:pt x="0" y="271"/>
                  </a:moveTo>
                  <a:lnTo>
                    <a:pt x="14" y="244"/>
                  </a:lnTo>
                  <a:lnTo>
                    <a:pt x="30" y="215"/>
                  </a:lnTo>
                  <a:lnTo>
                    <a:pt x="43" y="181"/>
                  </a:lnTo>
                  <a:lnTo>
                    <a:pt x="57" y="146"/>
                  </a:lnTo>
                  <a:lnTo>
                    <a:pt x="86" y="71"/>
                  </a:lnTo>
                  <a:lnTo>
                    <a:pt x="103" y="34"/>
                  </a:lnTo>
                  <a:lnTo>
                    <a:pt x="11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12" name="Freeform 26"/>
            <p:cNvSpPr>
              <a:spLocks/>
            </p:cNvSpPr>
            <p:nvPr/>
          </p:nvSpPr>
          <p:spPr bwMode="auto">
            <a:xfrm>
              <a:off x="1544" y="2299"/>
              <a:ext cx="119" cy="274"/>
            </a:xfrm>
            <a:custGeom>
              <a:avLst/>
              <a:gdLst>
                <a:gd name="T0" fmla="*/ 0 w 119"/>
                <a:gd name="T1" fmla="*/ 274 h 274"/>
                <a:gd name="T2" fmla="*/ 14 w 119"/>
                <a:gd name="T3" fmla="*/ 240 h 274"/>
                <a:gd name="T4" fmla="*/ 30 w 119"/>
                <a:gd name="T5" fmla="*/ 203 h 274"/>
                <a:gd name="T6" fmla="*/ 60 w 119"/>
                <a:gd name="T7" fmla="*/ 127 h 274"/>
                <a:gd name="T8" fmla="*/ 76 w 119"/>
                <a:gd name="T9" fmla="*/ 90 h 274"/>
                <a:gd name="T10" fmla="*/ 89 w 119"/>
                <a:gd name="T11" fmla="*/ 56 h 274"/>
                <a:gd name="T12" fmla="*/ 105 w 119"/>
                <a:gd name="T13" fmla="*/ 27 h 274"/>
                <a:gd name="T14" fmla="*/ 119 w 119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"/>
                <a:gd name="T25" fmla="*/ 0 h 274"/>
                <a:gd name="T26" fmla="*/ 119 w 119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" h="274">
                  <a:moveTo>
                    <a:pt x="0" y="274"/>
                  </a:moveTo>
                  <a:lnTo>
                    <a:pt x="14" y="240"/>
                  </a:lnTo>
                  <a:lnTo>
                    <a:pt x="30" y="203"/>
                  </a:lnTo>
                  <a:lnTo>
                    <a:pt x="60" y="127"/>
                  </a:lnTo>
                  <a:lnTo>
                    <a:pt x="76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13" name="Freeform 27"/>
            <p:cNvSpPr>
              <a:spLocks/>
            </p:cNvSpPr>
            <p:nvPr/>
          </p:nvSpPr>
          <p:spPr bwMode="auto">
            <a:xfrm>
              <a:off x="1663" y="2186"/>
              <a:ext cx="116" cy="113"/>
            </a:xfrm>
            <a:custGeom>
              <a:avLst/>
              <a:gdLst>
                <a:gd name="T0" fmla="*/ 0 w 116"/>
                <a:gd name="T1" fmla="*/ 113 h 113"/>
                <a:gd name="T2" fmla="*/ 13 w 116"/>
                <a:gd name="T3" fmla="*/ 88 h 113"/>
                <a:gd name="T4" fmla="*/ 30 w 116"/>
                <a:gd name="T5" fmla="*/ 69 h 113"/>
                <a:gd name="T6" fmla="*/ 43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6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13"/>
                <a:gd name="T29" fmla="*/ 116 w 116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13">
                  <a:moveTo>
                    <a:pt x="0" y="113"/>
                  </a:moveTo>
                  <a:lnTo>
                    <a:pt x="13" y="88"/>
                  </a:lnTo>
                  <a:lnTo>
                    <a:pt x="30" y="69"/>
                  </a:lnTo>
                  <a:lnTo>
                    <a:pt x="43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6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14" name="Freeform 28"/>
            <p:cNvSpPr>
              <a:spLocks/>
            </p:cNvSpPr>
            <p:nvPr/>
          </p:nvSpPr>
          <p:spPr bwMode="auto">
            <a:xfrm>
              <a:off x="1779" y="2186"/>
              <a:ext cx="119" cy="113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3 w 119"/>
                <a:gd name="T7" fmla="*/ 20 h 113"/>
                <a:gd name="T8" fmla="*/ 59 w 119"/>
                <a:gd name="T9" fmla="*/ 32 h 113"/>
                <a:gd name="T10" fmla="*/ 76 w 119"/>
                <a:gd name="T11" fmla="*/ 49 h 113"/>
                <a:gd name="T12" fmla="*/ 89 w 119"/>
                <a:gd name="T13" fmla="*/ 69 h 113"/>
                <a:gd name="T14" fmla="*/ 105 w 119"/>
                <a:gd name="T15" fmla="*/ 88 h 113"/>
                <a:gd name="T16" fmla="*/ 119 w 119"/>
                <a:gd name="T17" fmla="*/ 11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3"/>
                <a:gd name="T29" fmla="*/ 119 w 119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3" y="20"/>
                  </a:lnTo>
                  <a:lnTo>
                    <a:pt x="59" y="32"/>
                  </a:lnTo>
                  <a:lnTo>
                    <a:pt x="76" y="49"/>
                  </a:lnTo>
                  <a:lnTo>
                    <a:pt x="89" y="69"/>
                  </a:lnTo>
                  <a:lnTo>
                    <a:pt x="105" y="88"/>
                  </a:lnTo>
                  <a:lnTo>
                    <a:pt x="119" y="11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15" name="Freeform 29"/>
            <p:cNvSpPr>
              <a:spLocks/>
            </p:cNvSpPr>
            <p:nvPr/>
          </p:nvSpPr>
          <p:spPr bwMode="auto">
            <a:xfrm>
              <a:off x="1898" y="2299"/>
              <a:ext cx="116" cy="274"/>
            </a:xfrm>
            <a:custGeom>
              <a:avLst/>
              <a:gdLst>
                <a:gd name="T0" fmla="*/ 0 w 116"/>
                <a:gd name="T1" fmla="*/ 0 h 274"/>
                <a:gd name="T2" fmla="*/ 13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6 w 116"/>
                <a:gd name="T11" fmla="*/ 203 h 274"/>
                <a:gd name="T12" fmla="*/ 102 w 116"/>
                <a:gd name="T13" fmla="*/ 240 h 274"/>
                <a:gd name="T14" fmla="*/ 116 w 116"/>
                <a:gd name="T15" fmla="*/ 274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274"/>
                <a:gd name="T26" fmla="*/ 116 w 116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274">
                  <a:moveTo>
                    <a:pt x="0" y="0"/>
                  </a:moveTo>
                  <a:lnTo>
                    <a:pt x="13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6" y="203"/>
                  </a:lnTo>
                  <a:lnTo>
                    <a:pt x="102" y="240"/>
                  </a:lnTo>
                  <a:lnTo>
                    <a:pt x="116" y="2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16" name="Line 30"/>
            <p:cNvSpPr>
              <a:spLocks noChangeShapeType="1"/>
            </p:cNvSpPr>
            <p:nvPr/>
          </p:nvSpPr>
          <p:spPr bwMode="auto">
            <a:xfrm>
              <a:off x="2014" y="2573"/>
              <a:ext cx="119" cy="2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7" name="Line 31"/>
            <p:cNvSpPr>
              <a:spLocks noChangeShapeType="1"/>
            </p:cNvSpPr>
            <p:nvPr/>
          </p:nvSpPr>
          <p:spPr bwMode="auto">
            <a:xfrm>
              <a:off x="372" y="2566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8" name="Line 32"/>
            <p:cNvSpPr>
              <a:spLocks noChangeShapeType="1"/>
            </p:cNvSpPr>
            <p:nvPr/>
          </p:nvSpPr>
          <p:spPr bwMode="auto">
            <a:xfrm flipV="1">
              <a:off x="708" y="1896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9" name="Text Box 33"/>
            <p:cNvSpPr txBox="1">
              <a:spLocks noChangeArrowheads="1"/>
            </p:cNvSpPr>
            <p:nvPr/>
          </p:nvSpPr>
          <p:spPr bwMode="auto">
            <a:xfrm>
              <a:off x="2138" y="252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20" name="Text Box 34"/>
            <p:cNvSpPr txBox="1">
              <a:spLocks noChangeArrowheads="1"/>
            </p:cNvSpPr>
            <p:nvPr/>
          </p:nvSpPr>
          <p:spPr bwMode="auto">
            <a:xfrm>
              <a:off x="491" y="180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21" name="Text Box 35"/>
            <p:cNvSpPr txBox="1">
              <a:spLocks noChangeArrowheads="1"/>
            </p:cNvSpPr>
            <p:nvPr/>
          </p:nvSpPr>
          <p:spPr bwMode="auto">
            <a:xfrm>
              <a:off x="693" y="253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O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22" name="Line 36"/>
            <p:cNvSpPr>
              <a:spLocks noChangeShapeType="1"/>
            </p:cNvSpPr>
            <p:nvPr/>
          </p:nvSpPr>
          <p:spPr bwMode="auto">
            <a:xfrm>
              <a:off x="612" y="25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3" name="Line 37"/>
            <p:cNvSpPr>
              <a:spLocks noChangeShapeType="1"/>
            </p:cNvSpPr>
            <p:nvPr/>
          </p:nvSpPr>
          <p:spPr bwMode="auto">
            <a:xfrm>
              <a:off x="468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4" name="Line 38"/>
            <p:cNvSpPr>
              <a:spLocks noChangeShapeType="1"/>
            </p:cNvSpPr>
            <p:nvPr/>
          </p:nvSpPr>
          <p:spPr bwMode="auto">
            <a:xfrm flipH="1">
              <a:off x="708" y="29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5" name="Text Box 39"/>
            <p:cNvSpPr txBox="1">
              <a:spLocks noChangeArrowheads="1"/>
            </p:cNvSpPr>
            <p:nvPr/>
          </p:nvSpPr>
          <p:spPr bwMode="auto">
            <a:xfrm>
              <a:off x="132" y="2673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/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5026" name="Line 40"/>
            <p:cNvSpPr>
              <a:spLocks noChangeShapeType="1"/>
            </p:cNvSpPr>
            <p:nvPr/>
          </p:nvSpPr>
          <p:spPr bwMode="auto">
            <a:xfrm>
              <a:off x="1656" y="20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7" name="Line 41"/>
            <p:cNvSpPr>
              <a:spLocks noChangeShapeType="1"/>
            </p:cNvSpPr>
            <p:nvPr/>
          </p:nvSpPr>
          <p:spPr bwMode="auto">
            <a:xfrm>
              <a:off x="708" y="213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8" name="Text Box 42"/>
            <p:cNvSpPr txBox="1">
              <a:spLocks noChangeArrowheads="1"/>
            </p:cNvSpPr>
            <p:nvPr/>
          </p:nvSpPr>
          <p:spPr bwMode="auto">
            <a:xfrm>
              <a:off x="1020" y="189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38163" y="1530350"/>
            <a:ext cx="81740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 algn="just">
              <a:lnSpc>
                <a:spcPct val="120000"/>
              </a:lnSpc>
            </a:pPr>
            <a:r>
              <a:rPr lang="zh-CN" altLang="zh-CN">
                <a:solidFill>
                  <a:srgbClr val="0000FF"/>
                </a:solidFill>
                <a:ea typeface="楷体_GB2312" pitchFamily="49" charset="-122"/>
              </a:rPr>
              <a:t>幅值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amplitude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：</a:t>
            </a:r>
            <a:r>
              <a:rPr lang="zh-CN" altLang="zh-CN">
                <a:solidFill>
                  <a:srgbClr val="000000"/>
                </a:solidFill>
                <a:ea typeface="楷体_GB2312" pitchFamily="49" charset="-122"/>
              </a:rPr>
              <a:t>反映正弦量变化幅度的大小。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1" name="Text Box 2051"/>
          <p:cNvSpPr txBox="1">
            <a:spLocks noChangeArrowheads="1"/>
          </p:cNvSpPr>
          <p:nvPr/>
        </p:nvSpPr>
        <p:spPr bwMode="auto">
          <a:xfrm>
            <a:off x="468313" y="4329113"/>
            <a:ext cx="8335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有效值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周期性电流、电压的瞬时值随时间而变，为了衡量其大小工程上采用有效值来表示。</a:t>
            </a:r>
          </a:p>
        </p:txBody>
      </p:sp>
      <p:sp>
        <p:nvSpPr>
          <p:cNvPr id="73736" name="Text Box 2056"/>
          <p:cNvSpPr txBox="1">
            <a:spLocks noChangeArrowheads="1"/>
          </p:cNvSpPr>
          <p:nvPr/>
        </p:nvSpPr>
        <p:spPr bwMode="auto">
          <a:xfrm>
            <a:off x="457200" y="5226050"/>
            <a:ext cx="829151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4000" indent="-15240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物理意义：周期性电流 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流过电阻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，在一周期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内吸收的电能，等于一直流电流 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流过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在时间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内吸收的电能，则称电流 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为周期性电流 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的有效值。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3731" grpId="0" autoUpdateAnimBg="0"/>
      <p:bldP spid="7373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457200" y="1035050"/>
            <a:ext cx="469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2. </a:t>
            </a:r>
            <a:r>
              <a:rPr lang="zh-CN" altLang="en-US">
                <a:ea typeface="楷体_GB2312" pitchFamily="49" charset="-122"/>
              </a:rPr>
              <a:t>电路的相量模型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phasor model 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869950" y="5929313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时域列写微分方程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724400" y="5913438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相量形式代数方程</a:t>
            </a:r>
          </a:p>
        </p:txBody>
      </p:sp>
      <p:sp>
        <p:nvSpPr>
          <p:cNvPr id="131135" name="Text Box 63"/>
          <p:cNvSpPr txBox="1">
            <a:spLocks noChangeArrowheads="1"/>
          </p:cNvSpPr>
          <p:nvPr/>
        </p:nvSpPr>
        <p:spPr bwMode="auto">
          <a:xfrm>
            <a:off x="1150938" y="3541713"/>
            <a:ext cx="223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时域电路</a:t>
            </a:r>
          </a:p>
        </p:txBody>
      </p:sp>
      <p:sp>
        <p:nvSpPr>
          <p:cNvPr id="131136" name="Text Box 64"/>
          <p:cNvSpPr txBox="1">
            <a:spLocks noChangeArrowheads="1"/>
          </p:cNvSpPr>
          <p:nvPr/>
        </p:nvSpPr>
        <p:spPr bwMode="auto">
          <a:xfrm>
            <a:off x="5040313" y="3465513"/>
            <a:ext cx="255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相量模型</a:t>
            </a:r>
          </a:p>
        </p:txBody>
      </p:sp>
      <p:graphicFrame>
        <p:nvGraphicFramePr>
          <p:cNvPr id="305152" name="Object 1024"/>
          <p:cNvGraphicFramePr>
            <a:graphicFrameLocks noChangeAspect="1"/>
          </p:cNvGraphicFramePr>
          <p:nvPr/>
        </p:nvGraphicFramePr>
        <p:xfrm>
          <a:off x="1219200" y="3975100"/>
          <a:ext cx="1339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公式" r:id="rId3" imgW="698400" imgH="228600" progId="Equation.3">
                  <p:embed/>
                </p:oleObj>
              </mc:Choice>
              <mc:Fallback>
                <p:oleObj name="公式" r:id="rId3" imgW="698400" imgH="228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75100"/>
                        <a:ext cx="13398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39" name="AutoShape 67"/>
          <p:cNvSpPr>
            <a:spLocks/>
          </p:cNvSpPr>
          <p:nvPr/>
        </p:nvSpPr>
        <p:spPr bwMode="auto">
          <a:xfrm>
            <a:off x="914400" y="4035425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305153" name="Object 1025"/>
          <p:cNvGraphicFramePr>
            <a:graphicFrameLocks noChangeAspect="1"/>
          </p:cNvGraphicFramePr>
          <p:nvPr/>
        </p:nvGraphicFramePr>
        <p:xfrm>
          <a:off x="5102225" y="3822700"/>
          <a:ext cx="14509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公式" r:id="rId5" imgW="812520" imgH="279360" progId="Equation.3">
                  <p:embed/>
                </p:oleObj>
              </mc:Choice>
              <mc:Fallback>
                <p:oleObj name="公式" r:id="rId5" imgW="812520" imgH="2793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3822700"/>
                        <a:ext cx="14509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42" name="AutoShape 70"/>
          <p:cNvSpPr>
            <a:spLocks/>
          </p:cNvSpPr>
          <p:nvPr/>
        </p:nvSpPr>
        <p:spPr bwMode="auto">
          <a:xfrm>
            <a:off x="4800600" y="4051300"/>
            <a:ext cx="228600" cy="1676400"/>
          </a:xfrm>
          <a:prstGeom prst="leftBrace">
            <a:avLst>
              <a:gd name="adj1" fmla="val 6111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305154" name="Object 1026"/>
          <p:cNvGraphicFramePr>
            <a:graphicFrameLocks noChangeAspect="1"/>
          </p:cNvGraphicFramePr>
          <p:nvPr/>
        </p:nvGraphicFramePr>
        <p:xfrm>
          <a:off x="1066800" y="4441825"/>
          <a:ext cx="24828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公式" r:id="rId7" imgW="1295280" imgH="393480" progId="Equation.3">
                  <p:embed/>
                </p:oleObj>
              </mc:Choice>
              <mc:Fallback>
                <p:oleObj name="公式" r:id="rId7" imgW="1295280" imgH="3934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41825"/>
                        <a:ext cx="248285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5" name="Object 1027"/>
          <p:cNvGraphicFramePr>
            <a:graphicFrameLocks noChangeAspect="1"/>
          </p:cNvGraphicFramePr>
          <p:nvPr/>
        </p:nvGraphicFramePr>
        <p:xfrm>
          <a:off x="1143000" y="5194300"/>
          <a:ext cx="18256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公式" r:id="rId9" imgW="952200" imgH="393480" progId="Equation.3">
                  <p:embed/>
                </p:oleObj>
              </mc:Choice>
              <mc:Fallback>
                <p:oleObj name="公式" r:id="rId9" imgW="952200" imgH="393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94300"/>
                        <a:ext cx="182562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6" name="Object 1028"/>
          <p:cNvGraphicFramePr>
            <a:graphicFrameLocks noChangeAspect="1"/>
          </p:cNvGraphicFramePr>
          <p:nvPr/>
        </p:nvGraphicFramePr>
        <p:xfrm>
          <a:off x="5029200" y="4432300"/>
          <a:ext cx="25669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公式" r:id="rId11" imgW="1434960" imgH="419040" progId="Equation.3">
                  <p:embed/>
                </p:oleObj>
              </mc:Choice>
              <mc:Fallback>
                <p:oleObj name="公式" r:id="rId11" imgW="1434960" imgH="419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32300"/>
                        <a:ext cx="256698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7" name="Object 1029"/>
          <p:cNvGraphicFramePr>
            <a:graphicFrameLocks noChangeAspect="1"/>
          </p:cNvGraphicFramePr>
          <p:nvPr/>
        </p:nvGraphicFramePr>
        <p:xfrm>
          <a:off x="5029200" y="5207000"/>
          <a:ext cx="17922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公式" r:id="rId13" imgW="1002960" imgH="419040" progId="Equation.3">
                  <p:embed/>
                </p:oleObj>
              </mc:Choice>
              <mc:Fallback>
                <p:oleObj name="公式" r:id="rId13" imgW="1002960" imgH="4190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07000"/>
                        <a:ext cx="179228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49" name="Text Box 77"/>
          <p:cNvSpPr txBox="1">
            <a:spLocks noChangeArrowheads="1"/>
          </p:cNvSpPr>
          <p:nvPr/>
        </p:nvSpPr>
        <p:spPr bwMode="auto">
          <a:xfrm>
            <a:off x="838200" y="6338888"/>
            <a:ext cx="784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00FF"/>
                </a:solidFill>
                <a:ea typeface="楷体_GB2312" pitchFamily="49" charset="-122"/>
              </a:rPr>
              <a:t>相量模型：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电压、电流用相量；元件用复数阻抗或导纳。</a:t>
            </a: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95288" y="1412875"/>
            <a:ext cx="3522662" cy="2046288"/>
            <a:chOff x="249" y="-1689"/>
            <a:chExt cx="2219" cy="1289"/>
          </a:xfrm>
        </p:grpSpPr>
        <p:sp>
          <p:nvSpPr>
            <p:cNvPr id="23599" name="Line 96"/>
            <p:cNvSpPr>
              <a:spLocks noChangeShapeType="1"/>
            </p:cNvSpPr>
            <p:nvPr/>
          </p:nvSpPr>
          <p:spPr bwMode="auto">
            <a:xfrm flipH="1">
              <a:off x="680" y="-131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Oval 85"/>
            <p:cNvSpPr>
              <a:spLocks noChangeArrowheads="1"/>
            </p:cNvSpPr>
            <p:nvPr/>
          </p:nvSpPr>
          <p:spPr bwMode="auto">
            <a:xfrm>
              <a:off x="544" y="-99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3601" name="Line 8"/>
            <p:cNvSpPr>
              <a:spLocks noChangeShapeType="1"/>
            </p:cNvSpPr>
            <p:nvPr/>
          </p:nvSpPr>
          <p:spPr bwMode="auto">
            <a:xfrm>
              <a:off x="1383" y="-1312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9"/>
            <p:cNvSpPr>
              <a:spLocks noChangeShapeType="1"/>
            </p:cNvSpPr>
            <p:nvPr/>
          </p:nvSpPr>
          <p:spPr bwMode="auto">
            <a:xfrm>
              <a:off x="1383" y="-788"/>
              <a:ext cx="0" cy="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Line 11"/>
            <p:cNvSpPr>
              <a:spLocks noChangeShapeType="1"/>
            </p:cNvSpPr>
            <p:nvPr/>
          </p:nvSpPr>
          <p:spPr bwMode="auto">
            <a:xfrm>
              <a:off x="2177" y="-131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Line 13"/>
            <p:cNvSpPr>
              <a:spLocks noChangeShapeType="1"/>
            </p:cNvSpPr>
            <p:nvPr/>
          </p:nvSpPr>
          <p:spPr bwMode="auto">
            <a:xfrm flipH="1">
              <a:off x="688" y="-40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Text Box 15"/>
            <p:cNvSpPr txBox="1">
              <a:spLocks noChangeArrowheads="1"/>
            </p:cNvSpPr>
            <p:nvPr/>
          </p:nvSpPr>
          <p:spPr bwMode="auto">
            <a:xfrm>
              <a:off x="928" y="-16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L</a:t>
              </a:r>
            </a:p>
          </p:txBody>
        </p:sp>
        <p:sp>
          <p:nvSpPr>
            <p:cNvPr id="23606" name="Text Box 16"/>
            <p:cNvSpPr txBox="1">
              <a:spLocks noChangeArrowheads="1"/>
            </p:cNvSpPr>
            <p:nvPr/>
          </p:nvSpPr>
          <p:spPr bwMode="auto">
            <a:xfrm>
              <a:off x="1500" y="-97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3607" name="Text Box 17"/>
            <p:cNvSpPr txBox="1">
              <a:spLocks noChangeArrowheads="1"/>
            </p:cNvSpPr>
            <p:nvPr/>
          </p:nvSpPr>
          <p:spPr bwMode="auto">
            <a:xfrm>
              <a:off x="2224" y="-100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3608" name="Text Box 18"/>
            <p:cNvSpPr txBox="1">
              <a:spLocks noChangeArrowheads="1"/>
            </p:cNvSpPr>
            <p:nvPr/>
          </p:nvSpPr>
          <p:spPr bwMode="auto">
            <a:xfrm>
              <a:off x="249" y="-1024"/>
              <a:ext cx="3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S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23609" name="Line 19"/>
            <p:cNvSpPr>
              <a:spLocks noChangeShapeType="1"/>
            </p:cNvSpPr>
            <p:nvPr/>
          </p:nvSpPr>
          <p:spPr bwMode="auto">
            <a:xfrm>
              <a:off x="832" y="-1216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0" name="Text Box 20"/>
            <p:cNvSpPr txBox="1">
              <a:spLocks noChangeArrowheads="1"/>
            </p:cNvSpPr>
            <p:nvPr/>
          </p:nvSpPr>
          <p:spPr bwMode="auto">
            <a:xfrm>
              <a:off x="918" y="-1286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23611" name="Line 21"/>
            <p:cNvSpPr>
              <a:spLocks noChangeShapeType="1"/>
            </p:cNvSpPr>
            <p:nvPr/>
          </p:nvSpPr>
          <p:spPr bwMode="auto">
            <a:xfrm>
              <a:off x="1456" y="-1216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Text Box 22"/>
            <p:cNvSpPr txBox="1">
              <a:spLocks noChangeArrowheads="1"/>
            </p:cNvSpPr>
            <p:nvPr/>
          </p:nvSpPr>
          <p:spPr bwMode="auto">
            <a:xfrm>
              <a:off x="1456" y="-1216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C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23613" name="Line 23"/>
            <p:cNvSpPr>
              <a:spLocks noChangeShapeType="1"/>
            </p:cNvSpPr>
            <p:nvPr/>
          </p:nvSpPr>
          <p:spPr bwMode="auto">
            <a:xfrm>
              <a:off x="1888" y="-1378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Text Box 24"/>
            <p:cNvSpPr txBox="1">
              <a:spLocks noChangeArrowheads="1"/>
            </p:cNvSpPr>
            <p:nvPr/>
          </p:nvSpPr>
          <p:spPr bwMode="auto">
            <a:xfrm>
              <a:off x="1888" y="-1689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i="1" baseline="-25000">
                  <a:ea typeface="楷体_GB2312" pitchFamily="49" charset="-122"/>
                </a:rPr>
                <a:t>R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23615" name="Line 31"/>
            <p:cNvSpPr>
              <a:spLocks noChangeShapeType="1"/>
            </p:cNvSpPr>
            <p:nvPr/>
          </p:nvSpPr>
          <p:spPr bwMode="auto">
            <a:xfrm>
              <a:off x="680" y="-1312"/>
              <a:ext cx="0" cy="9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Text Box 32"/>
            <p:cNvSpPr txBox="1">
              <a:spLocks noChangeArrowheads="1"/>
            </p:cNvSpPr>
            <p:nvPr/>
          </p:nvSpPr>
          <p:spPr bwMode="auto">
            <a:xfrm>
              <a:off x="496" y="-121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3617" name="Text Box 33"/>
            <p:cNvSpPr txBox="1">
              <a:spLocks noChangeArrowheads="1"/>
            </p:cNvSpPr>
            <p:nvPr/>
          </p:nvSpPr>
          <p:spPr bwMode="auto">
            <a:xfrm>
              <a:off x="496" y="-73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23618" name="Rectangle 78"/>
            <p:cNvSpPr>
              <a:spLocks noChangeArrowheads="1"/>
            </p:cNvSpPr>
            <p:nvPr/>
          </p:nvSpPr>
          <p:spPr bwMode="auto">
            <a:xfrm rot="5400000">
              <a:off x="2042" y="-90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3619" name="Group 79"/>
            <p:cNvGrpSpPr>
              <a:grpSpLocks/>
            </p:cNvGrpSpPr>
            <p:nvPr/>
          </p:nvGrpSpPr>
          <p:grpSpPr bwMode="auto">
            <a:xfrm>
              <a:off x="1292" y="-1015"/>
              <a:ext cx="182" cy="317"/>
              <a:chOff x="4059" y="1873"/>
              <a:chExt cx="182" cy="317"/>
            </a:xfrm>
          </p:grpSpPr>
          <p:sp useBgFill="1">
            <p:nvSpPr>
              <p:cNvPr id="23621" name="Rectangle 80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3622" name="Line 81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3" name="Rectangle 82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3624" name="Rectangle 83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3625" name="Line 84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20" name="Freeform 86"/>
            <p:cNvSpPr>
              <a:spLocks/>
            </p:cNvSpPr>
            <p:nvPr/>
          </p:nvSpPr>
          <p:spPr bwMode="auto">
            <a:xfrm rot="5400000">
              <a:off x="974" y="-149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4594225" y="1408113"/>
            <a:ext cx="3398838" cy="2057400"/>
            <a:chOff x="1633" y="-1628"/>
            <a:chExt cx="2141" cy="1296"/>
          </a:xfrm>
        </p:grpSpPr>
        <p:sp>
          <p:nvSpPr>
            <p:cNvPr id="23576" name="Oval 94"/>
            <p:cNvSpPr>
              <a:spLocks noChangeArrowheads="1"/>
            </p:cNvSpPr>
            <p:nvPr/>
          </p:nvSpPr>
          <p:spPr bwMode="auto">
            <a:xfrm>
              <a:off x="1859" y="-90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3577" name="Text Box 35"/>
            <p:cNvSpPr txBox="1">
              <a:spLocks noChangeArrowheads="1"/>
            </p:cNvSpPr>
            <p:nvPr/>
          </p:nvSpPr>
          <p:spPr bwMode="auto">
            <a:xfrm>
              <a:off x="2138" y="-1628"/>
              <a:ext cx="4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j</a:t>
              </a:r>
              <a:r>
                <a:rPr lang="en-US" altLang="zh-CN" i="1">
                  <a:latin typeface="Symbol" pitchFamily="18" charset="2"/>
                  <a:ea typeface="楷体_GB2312" pitchFamily="49" charset="-122"/>
                </a:rPr>
                <a:t>w</a:t>
              </a:r>
              <a:r>
                <a:rPr lang="en-US" altLang="zh-CN" i="1">
                  <a:ea typeface="楷体_GB2312" pitchFamily="49" charset="-122"/>
                </a:rPr>
                <a:t> L</a:t>
              </a:r>
            </a:p>
          </p:txBody>
        </p:sp>
        <p:sp>
          <p:nvSpPr>
            <p:cNvPr id="23578" name="Text Box 36"/>
            <p:cNvSpPr txBox="1">
              <a:spLocks noChangeArrowheads="1"/>
            </p:cNvSpPr>
            <p:nvPr/>
          </p:nvSpPr>
          <p:spPr bwMode="auto">
            <a:xfrm>
              <a:off x="2762" y="-908"/>
              <a:ext cx="6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</a:t>
              </a:r>
              <a:r>
                <a:rPr lang="en-US" altLang="zh-CN" i="1">
                  <a:ea typeface="楷体_GB2312" pitchFamily="49" charset="-122"/>
                </a:rPr>
                <a:t>/</a:t>
              </a:r>
              <a:r>
                <a:rPr lang="en-US" altLang="zh-CN">
                  <a:ea typeface="楷体_GB2312" pitchFamily="49" charset="-122"/>
                </a:rPr>
                <a:t>j</a:t>
              </a:r>
              <a:r>
                <a:rPr lang="en-US" altLang="zh-CN" i="1">
                  <a:latin typeface="Symbol" pitchFamily="18" charset="2"/>
                  <a:ea typeface="楷体_GB2312" pitchFamily="49" charset="-122"/>
                </a:rPr>
                <a:t>w</a:t>
              </a:r>
              <a:r>
                <a:rPr lang="en-US" altLang="zh-CN" i="1">
                  <a:ea typeface="楷体_GB2312" pitchFamily="49" charset="-122"/>
                </a:rPr>
                <a:t> C</a:t>
              </a:r>
            </a:p>
          </p:txBody>
        </p:sp>
        <p:graphicFrame>
          <p:nvGraphicFramePr>
            <p:cNvPr id="23560" name="Object 1030"/>
            <p:cNvGraphicFramePr>
              <a:graphicFrameLocks noChangeAspect="1"/>
            </p:cNvGraphicFramePr>
            <p:nvPr/>
          </p:nvGraphicFramePr>
          <p:xfrm>
            <a:off x="1633" y="-908"/>
            <a:ext cx="21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4" name="公式" r:id="rId15" imgW="215640" imgH="241200" progId="Equation.3">
                    <p:embed/>
                  </p:oleObj>
                </mc:Choice>
                <mc:Fallback>
                  <p:oleObj name="公式" r:id="rId15" imgW="215640" imgH="2412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-908"/>
                          <a:ext cx="21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1031"/>
            <p:cNvGraphicFramePr>
              <a:graphicFrameLocks noChangeAspect="1"/>
            </p:cNvGraphicFramePr>
            <p:nvPr/>
          </p:nvGraphicFramePr>
          <p:xfrm>
            <a:off x="2234" y="-1148"/>
            <a:ext cx="23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5" name="公式" r:id="rId17" imgW="190440" imgH="228600" progId="Equation.3">
                    <p:embed/>
                  </p:oleObj>
                </mc:Choice>
                <mc:Fallback>
                  <p:oleObj name="公式" r:id="rId17" imgW="190440" imgH="22860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-1148"/>
                          <a:ext cx="234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1032"/>
            <p:cNvGraphicFramePr>
              <a:graphicFrameLocks noChangeAspect="1"/>
            </p:cNvGraphicFramePr>
            <p:nvPr/>
          </p:nvGraphicFramePr>
          <p:xfrm>
            <a:off x="2800" y="-1100"/>
            <a:ext cx="2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6" name="公式" r:id="rId19" imgW="203040" imgH="241200" progId="Equation.3">
                    <p:embed/>
                  </p:oleObj>
                </mc:Choice>
                <mc:Fallback>
                  <p:oleObj name="公式" r:id="rId19" imgW="203040" imgH="2412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" y="-1100"/>
                          <a:ext cx="20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1033"/>
            <p:cNvGraphicFramePr>
              <a:graphicFrameLocks noChangeAspect="1"/>
            </p:cNvGraphicFramePr>
            <p:nvPr/>
          </p:nvGraphicFramePr>
          <p:xfrm>
            <a:off x="3242" y="-1591"/>
            <a:ext cx="24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7" name="公式" r:id="rId21" imgW="203040" imgH="228600" progId="Equation.3">
                    <p:embed/>
                  </p:oleObj>
                </mc:Choice>
                <mc:Fallback>
                  <p:oleObj name="公式" r:id="rId21" imgW="203040" imgH="22860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2" y="-1591"/>
                          <a:ext cx="248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9" name="Line 43"/>
            <p:cNvSpPr>
              <a:spLocks noChangeShapeType="1"/>
            </p:cNvSpPr>
            <p:nvPr/>
          </p:nvSpPr>
          <p:spPr bwMode="auto">
            <a:xfrm>
              <a:off x="2699" y="-1244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44"/>
            <p:cNvSpPr>
              <a:spLocks noChangeShapeType="1"/>
            </p:cNvSpPr>
            <p:nvPr/>
          </p:nvSpPr>
          <p:spPr bwMode="auto">
            <a:xfrm>
              <a:off x="2699" y="-720"/>
              <a:ext cx="0" cy="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46"/>
            <p:cNvSpPr>
              <a:spLocks noChangeShapeType="1"/>
            </p:cNvSpPr>
            <p:nvPr/>
          </p:nvSpPr>
          <p:spPr bwMode="auto">
            <a:xfrm>
              <a:off x="3482" y="-1244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48"/>
            <p:cNvSpPr>
              <a:spLocks noChangeShapeType="1"/>
            </p:cNvSpPr>
            <p:nvPr/>
          </p:nvSpPr>
          <p:spPr bwMode="auto">
            <a:xfrm flipH="1">
              <a:off x="1994" y="-33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Text Box 50"/>
            <p:cNvSpPr txBox="1">
              <a:spLocks noChangeArrowheads="1"/>
            </p:cNvSpPr>
            <p:nvPr/>
          </p:nvSpPr>
          <p:spPr bwMode="auto">
            <a:xfrm>
              <a:off x="3530" y="-95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3584" name="Line 51"/>
            <p:cNvSpPr>
              <a:spLocks noChangeShapeType="1"/>
            </p:cNvSpPr>
            <p:nvPr/>
          </p:nvSpPr>
          <p:spPr bwMode="auto">
            <a:xfrm>
              <a:off x="2138" y="-1148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52"/>
            <p:cNvSpPr>
              <a:spLocks noChangeShapeType="1"/>
            </p:cNvSpPr>
            <p:nvPr/>
          </p:nvSpPr>
          <p:spPr bwMode="auto">
            <a:xfrm>
              <a:off x="2762" y="-114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Line 53"/>
            <p:cNvSpPr>
              <a:spLocks noChangeShapeType="1"/>
            </p:cNvSpPr>
            <p:nvPr/>
          </p:nvSpPr>
          <p:spPr bwMode="auto">
            <a:xfrm>
              <a:off x="3194" y="-1287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60"/>
            <p:cNvSpPr>
              <a:spLocks noChangeShapeType="1"/>
            </p:cNvSpPr>
            <p:nvPr/>
          </p:nvSpPr>
          <p:spPr bwMode="auto">
            <a:xfrm>
              <a:off x="1994" y="-1244"/>
              <a:ext cx="0" cy="9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Text Box 61"/>
            <p:cNvSpPr txBox="1">
              <a:spLocks noChangeArrowheads="1"/>
            </p:cNvSpPr>
            <p:nvPr/>
          </p:nvSpPr>
          <p:spPr bwMode="auto">
            <a:xfrm>
              <a:off x="1802" y="-114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3589" name="Text Box 62"/>
            <p:cNvSpPr txBox="1">
              <a:spLocks noChangeArrowheads="1"/>
            </p:cNvSpPr>
            <p:nvPr/>
          </p:nvSpPr>
          <p:spPr bwMode="auto">
            <a:xfrm>
              <a:off x="1802" y="-668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23590" name="Rectangle 87"/>
            <p:cNvSpPr>
              <a:spLocks noChangeArrowheads="1"/>
            </p:cNvSpPr>
            <p:nvPr/>
          </p:nvSpPr>
          <p:spPr bwMode="auto">
            <a:xfrm rot="5400000">
              <a:off x="3357" y="-83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3591" name="Group 88"/>
            <p:cNvGrpSpPr>
              <a:grpSpLocks/>
            </p:cNvGrpSpPr>
            <p:nvPr/>
          </p:nvGrpSpPr>
          <p:grpSpPr bwMode="auto">
            <a:xfrm>
              <a:off x="2607" y="-947"/>
              <a:ext cx="182" cy="317"/>
              <a:chOff x="4059" y="1873"/>
              <a:chExt cx="182" cy="317"/>
            </a:xfrm>
          </p:grpSpPr>
          <p:sp useBgFill="1">
            <p:nvSpPr>
              <p:cNvPr id="23594" name="Rectangle 89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3595" name="Line 90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6" name="Rectangle 91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3597" name="Rectangle 92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3598" name="Line 93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92" name="Line 98"/>
            <p:cNvSpPr>
              <a:spLocks noChangeShapeType="1"/>
            </p:cNvSpPr>
            <p:nvPr/>
          </p:nvSpPr>
          <p:spPr bwMode="auto">
            <a:xfrm flipH="1">
              <a:off x="1995" y="-124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Freeform 95"/>
            <p:cNvSpPr>
              <a:spLocks/>
            </p:cNvSpPr>
            <p:nvPr/>
          </p:nvSpPr>
          <p:spPr bwMode="auto">
            <a:xfrm rot="5400000">
              <a:off x="2312" y="-142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131172" name="AutoShape 100"/>
          <p:cNvSpPr>
            <a:spLocks noChangeArrowheads="1"/>
          </p:cNvSpPr>
          <p:nvPr/>
        </p:nvSpPr>
        <p:spPr bwMode="auto">
          <a:xfrm>
            <a:off x="3959225" y="2565400"/>
            <a:ext cx="539750" cy="287338"/>
          </a:xfrm>
          <a:prstGeom prst="rightArrow">
            <a:avLst>
              <a:gd name="adj1" fmla="val 50000"/>
              <a:gd name="adj2" fmla="val 46961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31173" name="AutoShape 101"/>
          <p:cNvSpPr>
            <a:spLocks noChangeArrowheads="1"/>
          </p:cNvSpPr>
          <p:nvPr/>
        </p:nvSpPr>
        <p:spPr bwMode="auto">
          <a:xfrm>
            <a:off x="3851275" y="4730750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四、</a:t>
            </a:r>
            <a:r>
              <a:rPr lang="zh-CN" altLang="en-US">
                <a:ea typeface="楷体_GB2312" pitchFamily="49" charset="-122"/>
              </a:rPr>
              <a:t>基本定律的相量形式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5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5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5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utoUpdateAnimBg="0"/>
      <p:bldP spid="131075" grpId="0" autoUpdateAnimBg="0"/>
      <p:bldP spid="131076" grpId="0" autoUpdateAnimBg="0"/>
      <p:bldP spid="131135" grpId="0" autoUpdateAnimBg="0"/>
      <p:bldP spid="131136" grpId="0" autoUpdateAnimBg="0"/>
      <p:bldP spid="131139" grpId="0" animBg="1"/>
      <p:bldP spid="131142" grpId="0" animBg="1"/>
      <p:bldP spid="131149" grpId="0"/>
      <p:bldP spid="131172" grpId="0" animBg="1"/>
      <p:bldP spid="1311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460375" y="3352800"/>
            <a:ext cx="82438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二者依据的电路定律是相似的，可将电阻电路的分析方法推广应用于正弦稳态的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相量分析</a:t>
            </a:r>
            <a:r>
              <a:rPr lang="zh-CN" altLang="en-US">
                <a:ea typeface="楷体_GB2312" pitchFamily="49" charset="-122"/>
              </a:rPr>
              <a:t>中。</a:t>
            </a:r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677863" y="1125538"/>
            <a:ext cx="4032250" cy="2114550"/>
            <a:chOff x="-3946" y="1849"/>
            <a:chExt cx="2540" cy="1332"/>
          </a:xfrm>
        </p:grpSpPr>
        <p:sp>
          <p:nvSpPr>
            <p:cNvPr id="40976" name="Text Box 61"/>
            <p:cNvSpPr txBox="1">
              <a:spLocks noChangeArrowheads="1"/>
            </p:cNvSpPr>
            <p:nvPr/>
          </p:nvSpPr>
          <p:spPr bwMode="auto">
            <a:xfrm>
              <a:off x="-3946" y="1849"/>
              <a:ext cx="2540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电阻电路分析：</a:t>
              </a:r>
            </a:p>
          </p:txBody>
        </p:sp>
        <p:sp>
          <p:nvSpPr>
            <p:cNvPr id="40977" name="Text Box 106"/>
            <p:cNvSpPr txBox="1">
              <a:spLocks noChangeArrowheads="1"/>
            </p:cNvSpPr>
            <p:nvPr/>
          </p:nvSpPr>
          <p:spPr bwMode="auto">
            <a:xfrm>
              <a:off x="-3901" y="2893"/>
              <a:ext cx="2449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◆  </a:t>
              </a:r>
              <a:r>
                <a:rPr lang="zh-CN" altLang="en-US">
                  <a:ea typeface="楷体_GB2312" pitchFamily="49" charset="-122"/>
                </a:rPr>
                <a:t>元件约束关系：</a:t>
              </a: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>
                  <a:ea typeface="楷体_GB2312" pitchFamily="49" charset="-122"/>
                </a:rPr>
                <a:t>=</a:t>
              </a:r>
              <a:r>
                <a:rPr lang="en-US" altLang="zh-CN" i="1">
                  <a:ea typeface="楷体_GB2312" pitchFamily="49" charset="-122"/>
                </a:rPr>
                <a:t>RI </a:t>
              </a:r>
            </a:p>
          </p:txBody>
        </p:sp>
        <p:sp>
          <p:nvSpPr>
            <p:cNvPr id="40978" name="Text Box 107"/>
            <p:cNvSpPr txBox="1">
              <a:spLocks noChangeArrowheads="1"/>
            </p:cNvSpPr>
            <p:nvPr/>
          </p:nvSpPr>
          <p:spPr bwMode="auto">
            <a:xfrm>
              <a:off x="-3901" y="2212"/>
              <a:ext cx="2018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◆  KCL</a:t>
              </a:r>
              <a:r>
                <a:rPr lang="zh-CN" altLang="en-US">
                  <a:ea typeface="楷体_GB2312" pitchFamily="49" charset="-122"/>
                </a:rPr>
                <a:t>：∑</a:t>
              </a: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>
                  <a:ea typeface="楷体_GB2312" pitchFamily="49" charset="-122"/>
                </a:rPr>
                <a:t>=0</a:t>
              </a:r>
            </a:p>
          </p:txBody>
        </p:sp>
        <p:sp>
          <p:nvSpPr>
            <p:cNvPr id="40979" name="Text Box 108"/>
            <p:cNvSpPr txBox="1">
              <a:spLocks noChangeArrowheads="1"/>
            </p:cNvSpPr>
            <p:nvPr/>
          </p:nvSpPr>
          <p:spPr bwMode="auto">
            <a:xfrm>
              <a:off x="-3901" y="2552"/>
              <a:ext cx="2018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◆  KVL</a:t>
              </a:r>
              <a:r>
                <a:rPr lang="zh-CN" altLang="en-US">
                  <a:ea typeface="楷体_GB2312" pitchFamily="49" charset="-122"/>
                </a:rPr>
                <a:t>：∑</a:t>
              </a: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>
                  <a:ea typeface="楷体_GB2312" pitchFamily="49" charset="-122"/>
                </a:rPr>
                <a:t>=0</a:t>
              </a:r>
            </a:p>
          </p:txBody>
        </p:sp>
      </p:grp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4779963" y="1125538"/>
            <a:ext cx="4033837" cy="2124075"/>
            <a:chOff x="2947" y="482"/>
            <a:chExt cx="2541" cy="1338"/>
          </a:xfrm>
        </p:grpSpPr>
        <p:sp>
          <p:nvSpPr>
            <p:cNvPr id="40968" name="Text Box 109"/>
            <p:cNvSpPr txBox="1">
              <a:spLocks noChangeArrowheads="1"/>
            </p:cNvSpPr>
            <p:nvPr/>
          </p:nvSpPr>
          <p:spPr bwMode="auto">
            <a:xfrm>
              <a:off x="2948" y="482"/>
              <a:ext cx="2540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正弦电路相量分析：</a:t>
              </a:r>
            </a:p>
          </p:txBody>
        </p:sp>
        <p:sp>
          <p:nvSpPr>
            <p:cNvPr id="40969" name="Text Box 110"/>
            <p:cNvSpPr txBox="1">
              <a:spLocks noChangeArrowheads="1"/>
            </p:cNvSpPr>
            <p:nvPr/>
          </p:nvSpPr>
          <p:spPr bwMode="auto">
            <a:xfrm>
              <a:off x="2947" y="1532"/>
              <a:ext cx="2449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◆  </a:t>
              </a:r>
              <a:r>
                <a:rPr lang="zh-CN" altLang="en-US">
                  <a:ea typeface="楷体_GB2312" pitchFamily="49" charset="-122"/>
                </a:rPr>
                <a:t>元件约束关系：</a:t>
              </a: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>
                  <a:ea typeface="楷体_GB2312" pitchFamily="49" charset="-122"/>
                </a:rPr>
                <a:t>=Z</a:t>
              </a:r>
              <a:r>
                <a:rPr lang="en-US" altLang="zh-CN" i="1">
                  <a:ea typeface="楷体_GB2312" pitchFamily="49" charset="-122"/>
                </a:rPr>
                <a:t>I </a:t>
              </a:r>
            </a:p>
          </p:txBody>
        </p:sp>
        <p:sp>
          <p:nvSpPr>
            <p:cNvPr id="40970" name="Text Box 111"/>
            <p:cNvSpPr txBox="1">
              <a:spLocks noChangeArrowheads="1"/>
            </p:cNvSpPr>
            <p:nvPr/>
          </p:nvSpPr>
          <p:spPr bwMode="auto">
            <a:xfrm>
              <a:off x="2970" y="836"/>
              <a:ext cx="2018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◆  KCL</a:t>
              </a:r>
              <a:r>
                <a:rPr lang="zh-CN" altLang="en-US">
                  <a:ea typeface="楷体_GB2312" pitchFamily="49" charset="-122"/>
                </a:rPr>
                <a:t>：∑</a:t>
              </a: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>
                  <a:ea typeface="楷体_GB2312" pitchFamily="49" charset="-122"/>
                </a:rPr>
                <a:t>=0</a:t>
              </a:r>
            </a:p>
          </p:txBody>
        </p:sp>
        <p:sp>
          <p:nvSpPr>
            <p:cNvPr id="40971" name="Text Box 112"/>
            <p:cNvSpPr txBox="1">
              <a:spLocks noChangeArrowheads="1"/>
            </p:cNvSpPr>
            <p:nvPr/>
          </p:nvSpPr>
          <p:spPr bwMode="auto">
            <a:xfrm>
              <a:off x="2948" y="1192"/>
              <a:ext cx="2018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◆  KVL</a:t>
              </a:r>
              <a:r>
                <a:rPr lang="zh-CN" altLang="en-US">
                  <a:ea typeface="楷体_GB2312" pitchFamily="49" charset="-122"/>
                </a:rPr>
                <a:t>：∑</a:t>
              </a: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>
                  <a:ea typeface="楷体_GB2312" pitchFamily="49" charset="-122"/>
                </a:rPr>
                <a:t>=0</a:t>
              </a:r>
            </a:p>
          </p:txBody>
        </p:sp>
        <p:sp>
          <p:nvSpPr>
            <p:cNvPr id="40972" name="Text Box 114"/>
            <p:cNvSpPr txBox="1">
              <a:spLocks noChangeArrowheads="1"/>
            </p:cNvSpPr>
            <p:nvPr/>
          </p:nvSpPr>
          <p:spPr bwMode="auto">
            <a:xfrm>
              <a:off x="4058" y="1140"/>
              <a:ext cx="204" cy="13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800">
                  <a:ea typeface="楷体_GB2312" pitchFamily="49" charset="-122"/>
                </a:rPr>
                <a:t>●</a:t>
              </a:r>
              <a:endParaRPr lang="en-US" altLang="zh-CN" sz="800">
                <a:ea typeface="楷体_GB2312" pitchFamily="49" charset="-122"/>
              </a:endParaRPr>
            </a:p>
          </p:txBody>
        </p:sp>
        <p:sp>
          <p:nvSpPr>
            <p:cNvPr id="40973" name="Text Box 116"/>
            <p:cNvSpPr txBox="1">
              <a:spLocks noChangeArrowheads="1"/>
            </p:cNvSpPr>
            <p:nvPr/>
          </p:nvSpPr>
          <p:spPr bwMode="auto">
            <a:xfrm>
              <a:off x="4035" y="793"/>
              <a:ext cx="204" cy="13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800">
                  <a:ea typeface="楷体_GB2312" pitchFamily="49" charset="-122"/>
                </a:rPr>
                <a:t>●</a:t>
              </a:r>
              <a:endParaRPr lang="en-US" altLang="zh-CN" sz="800">
                <a:ea typeface="楷体_GB2312" pitchFamily="49" charset="-122"/>
              </a:endParaRPr>
            </a:p>
          </p:txBody>
        </p:sp>
        <p:sp>
          <p:nvSpPr>
            <p:cNvPr id="40974" name="Text Box 117"/>
            <p:cNvSpPr txBox="1">
              <a:spLocks noChangeArrowheads="1"/>
            </p:cNvSpPr>
            <p:nvPr/>
          </p:nvSpPr>
          <p:spPr bwMode="auto">
            <a:xfrm>
              <a:off x="4672" y="1480"/>
              <a:ext cx="204" cy="13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800">
                  <a:ea typeface="楷体_GB2312" pitchFamily="49" charset="-122"/>
                </a:rPr>
                <a:t>●</a:t>
              </a:r>
              <a:endParaRPr lang="en-US" altLang="zh-CN" sz="800">
                <a:ea typeface="楷体_GB2312" pitchFamily="49" charset="-122"/>
              </a:endParaRPr>
            </a:p>
          </p:txBody>
        </p:sp>
        <p:sp>
          <p:nvSpPr>
            <p:cNvPr id="40975" name="Text Box 118"/>
            <p:cNvSpPr txBox="1">
              <a:spLocks noChangeArrowheads="1"/>
            </p:cNvSpPr>
            <p:nvPr/>
          </p:nvSpPr>
          <p:spPr bwMode="auto">
            <a:xfrm>
              <a:off x="5012" y="1481"/>
              <a:ext cx="204" cy="13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800">
                  <a:ea typeface="楷体_GB2312" pitchFamily="49" charset="-122"/>
                </a:rPr>
                <a:t>●</a:t>
              </a:r>
              <a:endParaRPr lang="en-US" altLang="zh-CN" sz="800">
                <a:ea typeface="楷体_GB2312" pitchFamily="49" charset="-122"/>
              </a:endParaRPr>
            </a:p>
          </p:txBody>
        </p:sp>
      </p:grp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73063" y="4554538"/>
            <a:ext cx="83169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         </a:t>
            </a:r>
            <a:r>
              <a:rPr lang="zh-CN" altLang="en-US">
                <a:ea typeface="楷体_GB2312" pitchFamily="49" charset="-122"/>
              </a:rPr>
              <a:t>直流电路中所采用的：如等效变换、 网络分析的一般方法、 网络定理都可用于正弦稳态。</a:t>
            </a: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73063" y="5670550"/>
            <a:ext cx="83169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         </a:t>
            </a:r>
            <a:r>
              <a:rPr lang="zh-CN" altLang="en-US">
                <a:ea typeface="楷体_GB2312" pitchFamily="49" charset="-122"/>
              </a:rPr>
              <a:t>所不同的在于直流电路中进行的是实数运算，而正弦稳态所进行的是复数运算。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五、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相量法分析正弦稳态电路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3" grpId="0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65125" y="1089025"/>
            <a:ext cx="741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1.</a:t>
            </a:r>
            <a:r>
              <a:rPr lang="zh-CN" altLang="en-US">
                <a:ea typeface="楷体_GB2312" pitchFamily="49" charset="-122"/>
              </a:rPr>
              <a:t>复阻抗与复导纳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1188" y="1603375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正弦激励下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834188" y="908050"/>
            <a:ext cx="1590675" cy="1874838"/>
            <a:chOff x="2944" y="1191"/>
            <a:chExt cx="1002" cy="1181"/>
          </a:xfrm>
        </p:grpSpPr>
        <p:sp>
          <p:nvSpPr>
            <p:cNvPr id="24609" name="Line 14"/>
            <p:cNvSpPr>
              <a:spLocks noChangeShapeType="1"/>
            </p:cNvSpPr>
            <p:nvPr/>
          </p:nvSpPr>
          <p:spPr bwMode="auto">
            <a:xfrm>
              <a:off x="3665" y="1584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Line 15"/>
            <p:cNvSpPr>
              <a:spLocks noChangeShapeType="1"/>
            </p:cNvSpPr>
            <p:nvPr/>
          </p:nvSpPr>
          <p:spPr bwMode="auto">
            <a:xfrm>
              <a:off x="3089" y="159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Line 16"/>
            <p:cNvSpPr>
              <a:spLocks noChangeShapeType="1"/>
            </p:cNvSpPr>
            <p:nvPr/>
          </p:nvSpPr>
          <p:spPr bwMode="auto">
            <a:xfrm>
              <a:off x="3089" y="234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Rectangle 13"/>
            <p:cNvSpPr>
              <a:spLocks noChangeArrowheads="1"/>
            </p:cNvSpPr>
            <p:nvPr/>
          </p:nvSpPr>
          <p:spPr bwMode="auto">
            <a:xfrm>
              <a:off x="3598" y="1815"/>
              <a:ext cx="134" cy="306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4613" name="Line 18"/>
            <p:cNvSpPr>
              <a:spLocks noChangeShapeType="1"/>
            </p:cNvSpPr>
            <p:nvPr/>
          </p:nvSpPr>
          <p:spPr bwMode="auto">
            <a:xfrm>
              <a:off x="3120" y="1488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78" name="Object 2"/>
            <p:cNvGraphicFramePr>
              <a:graphicFrameLocks noChangeAspect="1"/>
            </p:cNvGraphicFramePr>
            <p:nvPr/>
          </p:nvGraphicFramePr>
          <p:xfrm>
            <a:off x="3196" y="1191"/>
            <a:ext cx="16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9" name="公式" r:id="rId3" imgW="126720" imgH="190440" progId="Equation.3">
                    <p:embed/>
                  </p:oleObj>
                </mc:Choice>
                <mc:Fallback>
                  <p:oleObj name="公式" r:id="rId3" imgW="126720" imgH="1904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6" y="1191"/>
                          <a:ext cx="164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4" name="Text Box 21"/>
            <p:cNvSpPr txBox="1">
              <a:spLocks noChangeArrowheads="1"/>
            </p:cNvSpPr>
            <p:nvPr/>
          </p:nvSpPr>
          <p:spPr bwMode="auto">
            <a:xfrm>
              <a:off x="3713" y="182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Z</a:t>
              </a:r>
            </a:p>
          </p:txBody>
        </p:sp>
        <p:graphicFrame>
          <p:nvGraphicFramePr>
            <p:cNvPr id="24579" name="Object 3"/>
            <p:cNvGraphicFramePr>
              <a:graphicFrameLocks noChangeAspect="1"/>
            </p:cNvGraphicFramePr>
            <p:nvPr/>
          </p:nvGraphicFramePr>
          <p:xfrm>
            <a:off x="2974" y="1872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0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1872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5" name="Text Box 40"/>
            <p:cNvSpPr txBox="1">
              <a:spLocks noChangeArrowheads="1"/>
            </p:cNvSpPr>
            <p:nvPr/>
          </p:nvSpPr>
          <p:spPr bwMode="auto">
            <a:xfrm>
              <a:off x="2944" y="15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6" name="Text Box 41"/>
            <p:cNvSpPr txBox="1">
              <a:spLocks noChangeArrowheads="1"/>
            </p:cNvSpPr>
            <p:nvPr/>
          </p:nvSpPr>
          <p:spPr bwMode="auto">
            <a:xfrm>
              <a:off x="2956" y="2064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24617" name="Oval 42"/>
            <p:cNvSpPr>
              <a:spLocks noChangeArrowheads="1"/>
            </p:cNvSpPr>
            <p:nvPr/>
          </p:nvSpPr>
          <p:spPr bwMode="auto">
            <a:xfrm>
              <a:off x="3024" y="1564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4618" name="Oval 43"/>
            <p:cNvSpPr>
              <a:spLocks noChangeArrowheads="1"/>
            </p:cNvSpPr>
            <p:nvPr/>
          </p:nvSpPr>
          <p:spPr bwMode="auto">
            <a:xfrm>
              <a:off x="3024" y="2304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3203575" y="1222375"/>
            <a:ext cx="2089150" cy="1447800"/>
            <a:chOff x="652" y="1392"/>
            <a:chExt cx="1316" cy="912"/>
          </a:xfrm>
        </p:grpSpPr>
        <p:sp>
          <p:nvSpPr>
            <p:cNvPr id="24601" name="Rectangle 5"/>
            <p:cNvSpPr>
              <a:spLocks noChangeArrowheads="1"/>
            </p:cNvSpPr>
            <p:nvPr/>
          </p:nvSpPr>
          <p:spPr bwMode="auto">
            <a:xfrm>
              <a:off x="1440" y="1536"/>
              <a:ext cx="528" cy="76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ea typeface="楷体_GB2312" pitchFamily="49" charset="-122"/>
                </a:rPr>
                <a:t>无源</a:t>
              </a:r>
            </a:p>
            <a:p>
              <a:pPr algn="ctr"/>
              <a:r>
                <a:rPr lang="zh-CN" altLang="en-US">
                  <a:ea typeface="楷体_GB2312" pitchFamily="49" charset="-122"/>
                </a:rPr>
                <a:t>线性</a:t>
              </a:r>
            </a:p>
          </p:txBody>
        </p:sp>
        <p:sp>
          <p:nvSpPr>
            <p:cNvPr id="24602" name="Line 6"/>
            <p:cNvSpPr>
              <a:spLocks noChangeShapeType="1"/>
            </p:cNvSpPr>
            <p:nvPr/>
          </p:nvSpPr>
          <p:spPr bwMode="auto">
            <a:xfrm>
              <a:off x="960" y="17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7"/>
            <p:cNvSpPr>
              <a:spLocks noChangeShapeType="1"/>
            </p:cNvSpPr>
            <p:nvPr/>
          </p:nvSpPr>
          <p:spPr bwMode="auto">
            <a:xfrm>
              <a:off x="960" y="216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Line 9"/>
            <p:cNvSpPr>
              <a:spLocks noChangeShapeType="1"/>
            </p:cNvSpPr>
            <p:nvPr/>
          </p:nvSpPr>
          <p:spPr bwMode="auto">
            <a:xfrm>
              <a:off x="960" y="163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0" name="Object 4"/>
            <p:cNvGraphicFramePr>
              <a:graphicFrameLocks noChangeAspect="1"/>
            </p:cNvGraphicFramePr>
            <p:nvPr/>
          </p:nvGraphicFramePr>
          <p:xfrm>
            <a:off x="1056" y="1392"/>
            <a:ext cx="12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1" name="公式" r:id="rId7" imgW="190440" imgH="317160" progId="Equation.3">
                    <p:embed/>
                  </p:oleObj>
                </mc:Choice>
                <mc:Fallback>
                  <p:oleObj name="公式" r:id="rId7" imgW="190440" imgH="317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92"/>
                          <a:ext cx="120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5" name="Oval 44"/>
            <p:cNvSpPr>
              <a:spLocks noChangeArrowheads="1"/>
            </p:cNvSpPr>
            <p:nvPr/>
          </p:nvSpPr>
          <p:spPr bwMode="auto">
            <a:xfrm>
              <a:off x="912" y="1660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4606" name="Oval 45"/>
            <p:cNvSpPr>
              <a:spLocks noChangeArrowheads="1"/>
            </p:cNvSpPr>
            <p:nvPr/>
          </p:nvSpPr>
          <p:spPr bwMode="auto">
            <a:xfrm>
              <a:off x="912" y="2112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690" y="1824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2" name="公式" r:id="rId9" imgW="164880" imgH="203040" progId="Equation.3">
                    <p:embed/>
                  </p:oleObj>
                </mc:Choice>
                <mc:Fallback>
                  <p:oleObj name="公式" r:id="rId9" imgW="164880" imgH="203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1824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7" name="Text Box 47"/>
            <p:cNvSpPr txBox="1">
              <a:spLocks noChangeArrowheads="1"/>
            </p:cNvSpPr>
            <p:nvPr/>
          </p:nvSpPr>
          <p:spPr bwMode="auto">
            <a:xfrm>
              <a:off x="660" y="153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08" name="Text Box 48"/>
            <p:cNvSpPr txBox="1">
              <a:spLocks noChangeArrowheads="1"/>
            </p:cNvSpPr>
            <p:nvPr/>
          </p:nvSpPr>
          <p:spPr bwMode="auto">
            <a:xfrm>
              <a:off x="652" y="201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</p:grp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792163" y="2563813"/>
          <a:ext cx="45593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公式" r:id="rId10" imgW="2260440" imgH="571320" progId="Equation.3">
                  <p:embed/>
                </p:oleObj>
              </mc:Choice>
              <mc:Fallback>
                <p:oleObj name="公式" r:id="rId10" imgW="226044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563813"/>
                        <a:ext cx="45593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2"/>
          <p:cNvGrpSpPr>
            <a:grpSpLocks/>
          </p:cNvGrpSpPr>
          <p:nvPr/>
        </p:nvGrpSpPr>
        <p:grpSpPr bwMode="auto">
          <a:xfrm>
            <a:off x="1223963" y="3571875"/>
            <a:ext cx="5688012" cy="1368425"/>
            <a:chOff x="1223963" y="3111542"/>
            <a:chExt cx="5688012" cy="1368425"/>
          </a:xfrm>
        </p:grpSpPr>
        <p:graphicFrame>
          <p:nvGraphicFramePr>
            <p:cNvPr id="24583" name="Object 7"/>
            <p:cNvGraphicFramePr>
              <a:graphicFrameLocks noChangeAspect="1"/>
            </p:cNvGraphicFramePr>
            <p:nvPr/>
          </p:nvGraphicFramePr>
          <p:xfrm>
            <a:off x="1401763" y="3978317"/>
            <a:ext cx="1676400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4" name="公式" r:id="rId12" imgW="761760" imgH="228600" progId="Equation.3">
                    <p:embed/>
                  </p:oleObj>
                </mc:Choice>
                <mc:Fallback>
                  <p:oleObj name="公式" r:id="rId12" imgW="76176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763" y="3978317"/>
                          <a:ext cx="1676400" cy="501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Text Box 67"/>
            <p:cNvSpPr txBox="1">
              <a:spLocks noChangeArrowheads="1"/>
            </p:cNvSpPr>
            <p:nvPr/>
          </p:nvSpPr>
          <p:spPr bwMode="auto">
            <a:xfrm>
              <a:off x="4525963" y="3652879"/>
              <a:ext cx="2386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单位：</a:t>
              </a:r>
              <a:r>
                <a:rPr lang="zh-CN" altLang="en-US">
                  <a:ea typeface="楷体_GB2312" pitchFamily="49" charset="-122"/>
                  <a:sym typeface="Symbol" pitchFamily="18" charset="2"/>
                </a:rPr>
                <a:t></a:t>
              </a: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1401763" y="3111542"/>
            <a:ext cx="990600" cy="79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5" name="公式" r:id="rId14" imgW="507960" imgH="406080" progId="Equation.3">
                    <p:embed/>
                  </p:oleObj>
                </mc:Choice>
                <mc:Fallback>
                  <p:oleObj name="公式" r:id="rId14" imgW="507960" imgH="4060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763" y="3111542"/>
                          <a:ext cx="990600" cy="790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Text Box 69"/>
            <p:cNvSpPr txBox="1">
              <a:spLocks noChangeArrowheads="1"/>
            </p:cNvSpPr>
            <p:nvPr/>
          </p:nvSpPr>
          <p:spPr bwMode="auto">
            <a:xfrm>
              <a:off x="3113088" y="3292517"/>
              <a:ext cx="22875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  <a:ea typeface="楷体_GB2312" pitchFamily="49" charset="-122"/>
                </a:rPr>
                <a:t>阻抗模</a:t>
              </a:r>
            </a:p>
          </p:txBody>
        </p:sp>
        <p:sp>
          <p:nvSpPr>
            <p:cNvPr id="24599" name="Text Box 70"/>
            <p:cNvSpPr txBox="1">
              <a:spLocks noChangeArrowheads="1"/>
            </p:cNvSpPr>
            <p:nvPr/>
          </p:nvSpPr>
          <p:spPr bwMode="auto">
            <a:xfrm>
              <a:off x="3113088" y="3978317"/>
              <a:ext cx="24669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  <a:ea typeface="楷体_GB2312" pitchFamily="49" charset="-122"/>
                </a:rPr>
                <a:t>阻抗角</a:t>
              </a:r>
            </a:p>
          </p:txBody>
        </p:sp>
        <p:sp>
          <p:nvSpPr>
            <p:cNvPr id="24600" name="AutoShape 71"/>
            <p:cNvSpPr>
              <a:spLocks/>
            </p:cNvSpPr>
            <p:nvPr/>
          </p:nvSpPr>
          <p:spPr bwMode="auto">
            <a:xfrm>
              <a:off x="1223963" y="3444917"/>
              <a:ext cx="76200" cy="838200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42" name="组合 43"/>
          <p:cNvGrpSpPr>
            <a:grpSpLocks/>
          </p:cNvGrpSpPr>
          <p:nvPr/>
        </p:nvGrpSpPr>
        <p:grpSpPr bwMode="auto">
          <a:xfrm>
            <a:off x="755650" y="6105525"/>
            <a:ext cx="6018213" cy="887413"/>
            <a:chOff x="755650" y="5608679"/>
            <a:chExt cx="6018213" cy="887413"/>
          </a:xfrm>
        </p:grpSpPr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2339975" y="5608679"/>
            <a:ext cx="2484438" cy="88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6" name="Equation" r:id="rId16" imgW="990360" imgH="355320" progId="Equation.DSMT4">
                    <p:embed/>
                  </p:oleObj>
                </mc:Choice>
                <mc:Fallback>
                  <p:oleObj name="Equation" r:id="rId16" imgW="990360" imgH="3553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975" y="5608679"/>
                          <a:ext cx="2484438" cy="887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Text Box 74"/>
            <p:cNvSpPr txBox="1">
              <a:spLocks noChangeArrowheads="1"/>
            </p:cNvSpPr>
            <p:nvPr/>
          </p:nvSpPr>
          <p:spPr bwMode="auto">
            <a:xfrm>
              <a:off x="755650" y="5811879"/>
              <a:ext cx="1908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复导纳</a:t>
              </a:r>
              <a:r>
                <a:rPr lang="en-US" altLang="zh-CN" i="1">
                  <a:ea typeface="楷体_GB2312" pitchFamily="49" charset="-122"/>
                </a:rPr>
                <a:t>Y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4596" name="Text Box 75"/>
            <p:cNvSpPr txBox="1">
              <a:spLocks noChangeArrowheads="1"/>
            </p:cNvSpPr>
            <p:nvPr/>
          </p:nvSpPr>
          <p:spPr bwMode="auto">
            <a:xfrm>
              <a:off x="5327650" y="5811879"/>
              <a:ext cx="1446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单位：</a:t>
              </a:r>
              <a:r>
                <a:rPr lang="en-US" altLang="zh-CN">
                  <a:ea typeface="楷体_GB2312" pitchFamily="49" charset="-122"/>
                </a:rPr>
                <a:t>S</a:t>
              </a:r>
            </a:p>
          </p:txBody>
        </p:sp>
      </p:grpSp>
      <p:sp>
        <p:nvSpPr>
          <p:cNvPr id="38" name="AutoShape 76"/>
          <p:cNvSpPr>
            <a:spLocks noChangeArrowheads="1"/>
          </p:cNvSpPr>
          <p:nvPr/>
        </p:nvSpPr>
        <p:spPr bwMode="auto">
          <a:xfrm>
            <a:off x="6011863" y="1879600"/>
            <a:ext cx="504825" cy="250825"/>
          </a:xfrm>
          <a:prstGeom prst="rightArrow">
            <a:avLst>
              <a:gd name="adj1" fmla="val 50000"/>
              <a:gd name="adj2" fmla="val 50316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9" name="Text Box 77"/>
          <p:cNvSpPr txBox="1">
            <a:spLocks noChangeArrowheads="1"/>
          </p:cNvSpPr>
          <p:nvPr/>
        </p:nvSpPr>
        <p:spPr bwMode="auto">
          <a:xfrm>
            <a:off x="792163" y="4987925"/>
            <a:ext cx="613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元件的阻抗：</a:t>
            </a:r>
            <a:endParaRPr lang="zh-CN" altLang="en-US" i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030288" y="5581650"/>
            <a:ext cx="769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(1)R</a:t>
            </a:r>
            <a:r>
              <a:rPr lang="zh-CN" altLang="en-US" i="1">
                <a:ea typeface="楷体_GB2312" pitchFamily="49" charset="-122"/>
              </a:rPr>
              <a:t>：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i="1" baseline="-25000">
                <a:ea typeface="楷体_GB2312" pitchFamily="49" charset="-122"/>
              </a:rPr>
              <a:t>R</a:t>
            </a:r>
            <a:r>
              <a:rPr lang="zh-CN" altLang="en-US" i="1">
                <a:ea typeface="楷体_GB2312" pitchFamily="49" charset="-122"/>
              </a:rPr>
              <a:t>＝</a:t>
            </a:r>
            <a:r>
              <a:rPr lang="en-US" altLang="zh-CN" i="1">
                <a:ea typeface="楷体_GB2312" pitchFamily="49" charset="-122"/>
              </a:rPr>
              <a:t>R     </a:t>
            </a:r>
            <a:r>
              <a:rPr lang="en-US" altLang="zh-CN">
                <a:ea typeface="楷体_GB2312" pitchFamily="49" charset="-122"/>
              </a:rPr>
              <a:t>(2)L</a:t>
            </a:r>
            <a:r>
              <a:rPr lang="zh-CN" altLang="en-US">
                <a:ea typeface="楷体_GB2312" pitchFamily="49" charset="-122"/>
              </a:rPr>
              <a:t>：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L</a:t>
            </a:r>
            <a:r>
              <a:rPr lang="zh-CN" altLang="en-US" i="1">
                <a:ea typeface="楷体_GB2312" pitchFamily="49" charset="-122"/>
              </a:rPr>
              <a:t>＝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L    </a:t>
            </a:r>
            <a:r>
              <a:rPr lang="en-US" altLang="zh-CN">
                <a:ea typeface="楷体_GB2312" pitchFamily="49" charset="-122"/>
              </a:rPr>
              <a:t>(3)C</a:t>
            </a:r>
            <a:r>
              <a:rPr lang="zh-CN" altLang="en-US">
                <a:ea typeface="楷体_GB2312" pitchFamily="49" charset="-122"/>
              </a:rPr>
              <a:t>：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zh-CN" altLang="en-US" i="1">
                <a:ea typeface="楷体_GB2312" pitchFamily="49" charset="-122"/>
              </a:rPr>
              <a:t>＝</a:t>
            </a:r>
            <a:r>
              <a:rPr lang="en-US" altLang="zh-CN" i="1">
                <a:ea typeface="楷体_GB2312" pitchFamily="49" charset="-122"/>
              </a:rPr>
              <a:t>1/(j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C)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五、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相量法分析正弦稳态电路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8" grpId="0" animBg="1"/>
      <p:bldP spid="39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685800" y="4491038"/>
            <a:ext cx="467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同直流电路相似：</a:t>
            </a:r>
          </a:p>
        </p:txBody>
      </p:sp>
      <p:graphicFrame>
        <p:nvGraphicFramePr>
          <p:cNvPr id="128051" name="Object 51"/>
          <p:cNvGraphicFramePr>
            <a:graphicFrameLocks noChangeAspect="1"/>
          </p:cNvGraphicFramePr>
          <p:nvPr/>
        </p:nvGraphicFramePr>
        <p:xfrm>
          <a:off x="1765300" y="4852988"/>
          <a:ext cx="53975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公式" r:id="rId3" imgW="2565360" imgH="914400" progId="Equation.3">
                  <p:embed/>
                </p:oleObj>
              </mc:Choice>
              <mc:Fallback>
                <p:oleObj name="公式" r:id="rId3" imgW="2565360" imgH="9144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852988"/>
                        <a:ext cx="5397500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52" name="Text Box 52"/>
          <p:cNvSpPr txBox="1">
            <a:spLocks noChangeArrowheads="1"/>
          </p:cNvSpPr>
          <p:nvPr/>
        </p:nvSpPr>
        <p:spPr bwMode="auto">
          <a:xfrm>
            <a:off x="323850" y="1208088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阻抗串并联：</a:t>
            </a:r>
          </a:p>
        </p:txBody>
      </p:sp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1423988" y="3081338"/>
            <a:ext cx="1808162" cy="1346200"/>
            <a:chOff x="1423988" y="2819400"/>
            <a:chExt cx="1808162" cy="1346200"/>
          </a:xfrm>
        </p:grpSpPr>
        <p:graphicFrame>
          <p:nvGraphicFramePr>
            <p:cNvPr id="25603" name="Object 53"/>
            <p:cNvGraphicFramePr>
              <a:graphicFrameLocks noChangeAspect="1"/>
            </p:cNvGraphicFramePr>
            <p:nvPr/>
          </p:nvGraphicFramePr>
          <p:xfrm>
            <a:off x="1555750" y="2819400"/>
            <a:ext cx="16764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9" name="公式" r:id="rId5" imgW="787320" imgH="634680" progId="Equation.3">
                    <p:embed/>
                  </p:oleObj>
                </mc:Choice>
                <mc:Fallback>
                  <p:oleObj name="公式" r:id="rId5" imgW="787320" imgH="63468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750" y="2819400"/>
                          <a:ext cx="1676400" cy="1346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4" name="AutoShape 54"/>
            <p:cNvSpPr>
              <a:spLocks/>
            </p:cNvSpPr>
            <p:nvPr/>
          </p:nvSpPr>
          <p:spPr bwMode="auto">
            <a:xfrm>
              <a:off x="1423988" y="2971800"/>
              <a:ext cx="96837" cy="931863"/>
            </a:xfrm>
            <a:prstGeom prst="leftBrace">
              <a:avLst>
                <a:gd name="adj1" fmla="val 80192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3" name="组合 62"/>
          <p:cNvGrpSpPr>
            <a:grpSpLocks/>
          </p:cNvGrpSpPr>
          <p:nvPr/>
        </p:nvGrpSpPr>
        <p:grpSpPr bwMode="auto">
          <a:xfrm>
            <a:off x="4248150" y="3138488"/>
            <a:ext cx="1749425" cy="1352550"/>
            <a:chOff x="4248150" y="2876550"/>
            <a:chExt cx="1749425" cy="1352550"/>
          </a:xfrm>
        </p:grpSpPr>
        <p:sp>
          <p:nvSpPr>
            <p:cNvPr id="25663" name="AutoShape 55"/>
            <p:cNvSpPr>
              <a:spLocks/>
            </p:cNvSpPr>
            <p:nvPr/>
          </p:nvSpPr>
          <p:spPr bwMode="auto">
            <a:xfrm>
              <a:off x="4248150" y="2971800"/>
              <a:ext cx="120650" cy="931863"/>
            </a:xfrm>
            <a:prstGeom prst="leftBrace">
              <a:avLst>
                <a:gd name="adj1" fmla="val 64364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25604" name="Object 56"/>
            <p:cNvGraphicFramePr>
              <a:graphicFrameLocks noChangeAspect="1"/>
            </p:cNvGraphicFramePr>
            <p:nvPr/>
          </p:nvGraphicFramePr>
          <p:xfrm>
            <a:off x="4478338" y="2876550"/>
            <a:ext cx="1519237" cy="1352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0" name="公式" r:id="rId7" imgW="711000" imgH="634680" progId="Equation.3">
                    <p:embed/>
                  </p:oleObj>
                </mc:Choice>
                <mc:Fallback>
                  <p:oleObj name="公式" r:id="rId7" imgW="711000" imgH="63468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338" y="2876550"/>
                          <a:ext cx="1519237" cy="1352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64"/>
          <p:cNvGrpSpPr>
            <a:grpSpLocks/>
          </p:cNvGrpSpPr>
          <p:nvPr/>
        </p:nvGrpSpPr>
        <p:grpSpPr bwMode="auto">
          <a:xfrm>
            <a:off x="6835775" y="2863850"/>
            <a:ext cx="1830388" cy="1763713"/>
            <a:chOff x="6835806" y="2601913"/>
            <a:chExt cx="1830357" cy="1763712"/>
          </a:xfrm>
        </p:grpSpPr>
        <p:sp>
          <p:nvSpPr>
            <p:cNvPr id="25662" name="AutoShape 57"/>
            <p:cNvSpPr>
              <a:spLocks/>
            </p:cNvSpPr>
            <p:nvPr/>
          </p:nvSpPr>
          <p:spPr bwMode="auto">
            <a:xfrm>
              <a:off x="6835806" y="2990850"/>
              <a:ext cx="109540" cy="931863"/>
            </a:xfrm>
            <a:prstGeom prst="leftBrace">
              <a:avLst>
                <a:gd name="adj1" fmla="val 46159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25605" name="Object 59"/>
            <p:cNvGraphicFramePr>
              <a:graphicFrameLocks noChangeAspect="1"/>
            </p:cNvGraphicFramePr>
            <p:nvPr/>
          </p:nvGraphicFramePr>
          <p:xfrm>
            <a:off x="6954838" y="2601913"/>
            <a:ext cx="1711325" cy="176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1" name="Equation" r:id="rId9" imgW="863280" imgH="888840" progId="Equation.DSMT4">
                    <p:embed/>
                  </p:oleObj>
                </mc:Choice>
                <mc:Fallback>
                  <p:oleObj name="Equation" r:id="rId9" imgW="863280" imgH="88884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4838" y="2601913"/>
                          <a:ext cx="1711325" cy="1763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1976438" y="954088"/>
            <a:ext cx="3279775" cy="1968500"/>
            <a:chOff x="703" y="-1355"/>
            <a:chExt cx="2066" cy="1240"/>
          </a:xfrm>
        </p:grpSpPr>
        <p:sp>
          <p:nvSpPr>
            <p:cNvPr id="25644" name="Line 5"/>
            <p:cNvSpPr>
              <a:spLocks noChangeShapeType="1"/>
            </p:cNvSpPr>
            <p:nvPr/>
          </p:nvSpPr>
          <p:spPr bwMode="auto">
            <a:xfrm>
              <a:off x="1416" y="-931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5" name="Line 6"/>
            <p:cNvSpPr>
              <a:spLocks noChangeShapeType="1"/>
            </p:cNvSpPr>
            <p:nvPr/>
          </p:nvSpPr>
          <p:spPr bwMode="auto">
            <a:xfrm>
              <a:off x="2421" y="-931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6" name="Line 7"/>
            <p:cNvSpPr>
              <a:spLocks noChangeShapeType="1"/>
            </p:cNvSpPr>
            <p:nvPr/>
          </p:nvSpPr>
          <p:spPr bwMode="auto">
            <a:xfrm>
              <a:off x="1416" y="-163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7" name="Text Box 10"/>
            <p:cNvSpPr txBox="1">
              <a:spLocks noChangeArrowheads="1"/>
            </p:cNvSpPr>
            <p:nvPr/>
          </p:nvSpPr>
          <p:spPr bwMode="auto">
            <a:xfrm>
              <a:off x="703" y="-69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Z</a:t>
              </a:r>
            </a:p>
          </p:txBody>
        </p:sp>
        <p:sp>
          <p:nvSpPr>
            <p:cNvPr id="25648" name="Text Box 11"/>
            <p:cNvSpPr txBox="1">
              <a:spLocks noChangeArrowheads="1"/>
            </p:cNvSpPr>
            <p:nvPr/>
          </p:nvSpPr>
          <p:spPr bwMode="auto">
            <a:xfrm>
              <a:off x="1743" y="-126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25649" name="Text Box 13"/>
            <p:cNvSpPr txBox="1">
              <a:spLocks noChangeArrowheads="1"/>
            </p:cNvSpPr>
            <p:nvPr/>
          </p:nvSpPr>
          <p:spPr bwMode="auto">
            <a:xfrm>
              <a:off x="2472" y="-691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25650" name="Oval 14"/>
            <p:cNvSpPr>
              <a:spLocks noChangeArrowheads="1"/>
            </p:cNvSpPr>
            <p:nvPr/>
          </p:nvSpPr>
          <p:spPr bwMode="auto">
            <a:xfrm>
              <a:off x="1348" y="-211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5651" name="Oval 15"/>
            <p:cNvSpPr>
              <a:spLocks noChangeArrowheads="1"/>
            </p:cNvSpPr>
            <p:nvPr/>
          </p:nvSpPr>
          <p:spPr bwMode="auto">
            <a:xfrm>
              <a:off x="1348" y="-951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5652" name="Text Box 16"/>
            <p:cNvSpPr txBox="1">
              <a:spLocks noChangeArrowheads="1"/>
            </p:cNvSpPr>
            <p:nvPr/>
          </p:nvSpPr>
          <p:spPr bwMode="auto">
            <a:xfrm>
              <a:off x="1272" y="-93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5653" name="Text Box 17"/>
            <p:cNvSpPr txBox="1">
              <a:spLocks noChangeArrowheads="1"/>
            </p:cNvSpPr>
            <p:nvPr/>
          </p:nvSpPr>
          <p:spPr bwMode="auto">
            <a:xfrm>
              <a:off x="1512" y="-93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5654" name="Text Box 18"/>
            <p:cNvSpPr txBox="1">
              <a:spLocks noChangeArrowheads="1"/>
            </p:cNvSpPr>
            <p:nvPr/>
          </p:nvSpPr>
          <p:spPr bwMode="auto">
            <a:xfrm>
              <a:off x="2184" y="-88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5655" name="Text Box 19"/>
            <p:cNvSpPr txBox="1">
              <a:spLocks noChangeArrowheads="1"/>
            </p:cNvSpPr>
            <p:nvPr/>
          </p:nvSpPr>
          <p:spPr bwMode="auto">
            <a:xfrm>
              <a:off x="1272" y="-451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25656" name="Text Box 20"/>
            <p:cNvSpPr txBox="1">
              <a:spLocks noChangeArrowheads="1"/>
            </p:cNvSpPr>
            <p:nvPr/>
          </p:nvSpPr>
          <p:spPr bwMode="auto">
            <a:xfrm>
              <a:off x="1972" y="-931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sp>
          <p:nvSpPr>
            <p:cNvPr id="25657" name="Text Box 21"/>
            <p:cNvSpPr txBox="1">
              <a:spLocks noChangeArrowheads="1"/>
            </p:cNvSpPr>
            <p:nvPr/>
          </p:nvSpPr>
          <p:spPr bwMode="auto">
            <a:xfrm>
              <a:off x="2184" y="-403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graphicFrame>
          <p:nvGraphicFramePr>
            <p:cNvPr id="25609" name="Object 22"/>
            <p:cNvGraphicFramePr>
              <a:graphicFrameLocks noChangeAspect="1"/>
            </p:cNvGraphicFramePr>
            <p:nvPr/>
          </p:nvGraphicFramePr>
          <p:xfrm>
            <a:off x="1272" y="-731"/>
            <a:ext cx="19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2" name="公式" r:id="rId11" imgW="164880" imgH="279360" progId="Equation.3">
                    <p:embed/>
                  </p:oleObj>
                </mc:Choice>
                <mc:Fallback>
                  <p:oleObj name="公式" r:id="rId11" imgW="164880" imgH="2793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-731"/>
                          <a:ext cx="192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23"/>
            <p:cNvGraphicFramePr>
              <a:graphicFrameLocks noChangeAspect="1"/>
            </p:cNvGraphicFramePr>
            <p:nvPr/>
          </p:nvGraphicFramePr>
          <p:xfrm>
            <a:off x="1722" y="-883"/>
            <a:ext cx="25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3" name="公式" r:id="rId13" imgW="215640" imgH="279360" progId="Equation.3">
                    <p:embed/>
                  </p:oleObj>
                </mc:Choice>
                <mc:Fallback>
                  <p:oleObj name="公式" r:id="rId13" imgW="215640" imgH="2793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-883"/>
                          <a:ext cx="252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24"/>
            <p:cNvGraphicFramePr>
              <a:graphicFrameLocks noChangeAspect="1"/>
            </p:cNvGraphicFramePr>
            <p:nvPr/>
          </p:nvGraphicFramePr>
          <p:xfrm>
            <a:off x="2098" y="-683"/>
            <a:ext cx="26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4" name="公式" r:id="rId15" imgW="228600" imgH="279360" progId="Equation.3">
                    <p:embed/>
                  </p:oleObj>
                </mc:Choice>
                <mc:Fallback>
                  <p:oleObj name="公式" r:id="rId15" imgW="228600" imgH="2793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8" y="-683"/>
                          <a:ext cx="268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8" name="Line 25"/>
            <p:cNvSpPr>
              <a:spLocks noChangeShapeType="1"/>
            </p:cNvSpPr>
            <p:nvPr/>
          </p:nvSpPr>
          <p:spPr bwMode="auto">
            <a:xfrm>
              <a:off x="1368" y="-1027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2" name="Object 26"/>
            <p:cNvGraphicFramePr>
              <a:graphicFrameLocks noChangeAspect="1"/>
            </p:cNvGraphicFramePr>
            <p:nvPr/>
          </p:nvGraphicFramePr>
          <p:xfrm>
            <a:off x="1382" y="-1355"/>
            <a:ext cx="16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5" name="公式" r:id="rId17" imgW="139680" imgH="266400" progId="Equation.3">
                    <p:embed/>
                  </p:oleObj>
                </mc:Choice>
                <mc:Fallback>
                  <p:oleObj name="公式" r:id="rId17" imgW="139680" imgH="2664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" y="-1355"/>
                          <a:ext cx="164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9" name="Rectangle 60"/>
            <p:cNvSpPr>
              <a:spLocks noChangeArrowheads="1"/>
            </p:cNvSpPr>
            <p:nvPr/>
          </p:nvSpPr>
          <p:spPr bwMode="auto">
            <a:xfrm>
              <a:off x="1746" y="-97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5660" name="Rectangle 61"/>
            <p:cNvSpPr>
              <a:spLocks noChangeArrowheads="1"/>
            </p:cNvSpPr>
            <p:nvPr/>
          </p:nvSpPr>
          <p:spPr bwMode="auto">
            <a:xfrm rot="5400000">
              <a:off x="2291" y="-58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5661" name="AutoShape 63"/>
            <p:cNvSpPr>
              <a:spLocks noChangeArrowheads="1"/>
            </p:cNvSpPr>
            <p:nvPr/>
          </p:nvSpPr>
          <p:spPr bwMode="auto">
            <a:xfrm>
              <a:off x="952" y="-607"/>
              <a:ext cx="250" cy="159"/>
            </a:xfrm>
            <a:prstGeom prst="rightArrow">
              <a:avLst>
                <a:gd name="adj1" fmla="val 50000"/>
                <a:gd name="adj2" fmla="val 39308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5238750" y="1027113"/>
            <a:ext cx="3581400" cy="1828800"/>
            <a:chOff x="2494" y="-1333"/>
            <a:chExt cx="2256" cy="1152"/>
          </a:xfrm>
        </p:grpSpPr>
        <p:sp>
          <p:nvSpPr>
            <p:cNvPr id="25621" name="Freeform 30"/>
            <p:cNvSpPr>
              <a:spLocks/>
            </p:cNvSpPr>
            <p:nvPr/>
          </p:nvSpPr>
          <p:spPr bwMode="auto">
            <a:xfrm>
              <a:off x="3154" y="-937"/>
              <a:ext cx="1218" cy="1"/>
            </a:xfrm>
            <a:custGeom>
              <a:avLst/>
              <a:gdLst>
                <a:gd name="T0" fmla="*/ 0 w 1218"/>
                <a:gd name="T1" fmla="*/ 0 h 1"/>
                <a:gd name="T2" fmla="*/ 1218 w 1218"/>
                <a:gd name="T3" fmla="*/ 0 h 1"/>
                <a:gd name="T4" fmla="*/ 0 60000 65536"/>
                <a:gd name="T5" fmla="*/ 0 60000 65536"/>
                <a:gd name="T6" fmla="*/ 0 w 1218"/>
                <a:gd name="T7" fmla="*/ 0 h 1"/>
                <a:gd name="T8" fmla="*/ 1218 w 12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18" h="1">
                  <a:moveTo>
                    <a:pt x="0" y="0"/>
                  </a:moveTo>
                  <a:lnTo>
                    <a:pt x="121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5622" name="Freeform 31"/>
            <p:cNvSpPr>
              <a:spLocks/>
            </p:cNvSpPr>
            <p:nvPr/>
          </p:nvSpPr>
          <p:spPr bwMode="auto">
            <a:xfrm>
              <a:off x="3142" y="-217"/>
              <a:ext cx="1230" cy="1"/>
            </a:xfrm>
            <a:custGeom>
              <a:avLst/>
              <a:gdLst>
                <a:gd name="T0" fmla="*/ 0 w 1230"/>
                <a:gd name="T1" fmla="*/ 0 h 1"/>
                <a:gd name="T2" fmla="*/ 1230 w 1230"/>
                <a:gd name="T3" fmla="*/ 0 h 1"/>
                <a:gd name="T4" fmla="*/ 0 60000 65536"/>
                <a:gd name="T5" fmla="*/ 0 60000 65536"/>
                <a:gd name="T6" fmla="*/ 0 w 1230"/>
                <a:gd name="T7" fmla="*/ 0 h 1"/>
                <a:gd name="T8" fmla="*/ 1230 w 12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30" h="1">
                  <a:moveTo>
                    <a:pt x="0" y="0"/>
                  </a:moveTo>
                  <a:lnTo>
                    <a:pt x="123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5623" name="Line 32"/>
            <p:cNvSpPr>
              <a:spLocks noChangeShapeType="1"/>
            </p:cNvSpPr>
            <p:nvPr/>
          </p:nvSpPr>
          <p:spPr bwMode="auto">
            <a:xfrm flipV="1">
              <a:off x="4366" y="-937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Line 33"/>
            <p:cNvSpPr>
              <a:spLocks noChangeShapeType="1"/>
            </p:cNvSpPr>
            <p:nvPr/>
          </p:nvSpPr>
          <p:spPr bwMode="auto">
            <a:xfrm>
              <a:off x="3742" y="-937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Text Box 35"/>
            <p:cNvSpPr txBox="1">
              <a:spLocks noChangeArrowheads="1"/>
            </p:cNvSpPr>
            <p:nvPr/>
          </p:nvSpPr>
          <p:spPr bwMode="auto">
            <a:xfrm>
              <a:off x="2494" y="-69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Y</a:t>
              </a:r>
            </a:p>
          </p:txBody>
        </p:sp>
        <p:sp>
          <p:nvSpPr>
            <p:cNvPr id="25626" name="Oval 36"/>
            <p:cNvSpPr>
              <a:spLocks noChangeArrowheads="1"/>
            </p:cNvSpPr>
            <p:nvPr/>
          </p:nvSpPr>
          <p:spPr bwMode="auto">
            <a:xfrm>
              <a:off x="3098" y="-969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5627" name="Oval 37"/>
            <p:cNvSpPr>
              <a:spLocks noChangeArrowheads="1"/>
            </p:cNvSpPr>
            <p:nvPr/>
          </p:nvSpPr>
          <p:spPr bwMode="auto">
            <a:xfrm>
              <a:off x="3098" y="-249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5628" name="Oval 38"/>
            <p:cNvSpPr>
              <a:spLocks noChangeArrowheads="1"/>
            </p:cNvSpPr>
            <p:nvPr/>
          </p:nvSpPr>
          <p:spPr bwMode="auto">
            <a:xfrm>
              <a:off x="3098" y="-969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5629" name="Text Box 39"/>
            <p:cNvSpPr txBox="1">
              <a:spLocks noChangeArrowheads="1"/>
            </p:cNvSpPr>
            <p:nvPr/>
          </p:nvSpPr>
          <p:spPr bwMode="auto">
            <a:xfrm>
              <a:off x="3022" y="-94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5630" name="Text Box 40"/>
            <p:cNvSpPr txBox="1">
              <a:spLocks noChangeArrowheads="1"/>
            </p:cNvSpPr>
            <p:nvPr/>
          </p:nvSpPr>
          <p:spPr bwMode="auto">
            <a:xfrm>
              <a:off x="3022" y="-469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-</a:t>
              </a:r>
            </a:p>
          </p:txBody>
        </p:sp>
        <p:graphicFrame>
          <p:nvGraphicFramePr>
            <p:cNvPr id="25606" name="Object 41"/>
            <p:cNvGraphicFramePr>
              <a:graphicFrameLocks noChangeAspect="1"/>
            </p:cNvGraphicFramePr>
            <p:nvPr/>
          </p:nvGraphicFramePr>
          <p:xfrm>
            <a:off x="3022" y="-749"/>
            <a:ext cx="19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6" name="公式" r:id="rId19" imgW="164880" imgH="279360" progId="Equation.3">
                    <p:embed/>
                  </p:oleObj>
                </mc:Choice>
                <mc:Fallback>
                  <p:oleObj name="公式" r:id="rId19" imgW="164880" imgH="2793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" y="-749"/>
                          <a:ext cx="192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1" name="Line 42"/>
            <p:cNvSpPr>
              <a:spLocks noChangeShapeType="1"/>
            </p:cNvSpPr>
            <p:nvPr/>
          </p:nvSpPr>
          <p:spPr bwMode="auto">
            <a:xfrm>
              <a:off x="3296" y="-1005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Text Box 45"/>
            <p:cNvSpPr txBox="1">
              <a:spLocks noChangeArrowheads="1"/>
            </p:cNvSpPr>
            <p:nvPr/>
          </p:nvSpPr>
          <p:spPr bwMode="auto">
            <a:xfrm>
              <a:off x="3397" y="-75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Y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25633" name="Text Box 46"/>
            <p:cNvSpPr txBox="1">
              <a:spLocks noChangeArrowheads="1"/>
            </p:cNvSpPr>
            <p:nvPr/>
          </p:nvSpPr>
          <p:spPr bwMode="auto">
            <a:xfrm>
              <a:off x="4030" y="-709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Y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25634" name="Line 47"/>
            <p:cNvSpPr>
              <a:spLocks noChangeShapeType="1"/>
            </p:cNvSpPr>
            <p:nvPr/>
          </p:nvSpPr>
          <p:spPr bwMode="auto">
            <a:xfrm rot="5400000">
              <a:off x="3766" y="-781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7" name="Object 48"/>
            <p:cNvGraphicFramePr>
              <a:graphicFrameLocks noChangeAspect="1"/>
            </p:cNvGraphicFramePr>
            <p:nvPr/>
          </p:nvGraphicFramePr>
          <p:xfrm>
            <a:off x="3900" y="-997"/>
            <a:ext cx="22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7" name="公式" r:id="rId20" imgW="190440" imgH="279360" progId="Equation.3">
                    <p:embed/>
                  </p:oleObj>
                </mc:Choice>
                <mc:Fallback>
                  <p:oleObj name="公式" r:id="rId20" imgW="190440" imgH="27936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-997"/>
                          <a:ext cx="224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5" name="Line 49"/>
            <p:cNvSpPr>
              <a:spLocks noChangeShapeType="1"/>
            </p:cNvSpPr>
            <p:nvPr/>
          </p:nvSpPr>
          <p:spPr bwMode="auto">
            <a:xfrm rot="5400000">
              <a:off x="4392" y="-781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8" name="Object 50"/>
            <p:cNvGraphicFramePr>
              <a:graphicFrameLocks noChangeAspect="1"/>
            </p:cNvGraphicFramePr>
            <p:nvPr/>
          </p:nvGraphicFramePr>
          <p:xfrm>
            <a:off x="4526" y="-997"/>
            <a:ext cx="22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8" name="公式" r:id="rId22" imgW="190440" imgH="279360" progId="Equation.3">
                    <p:embed/>
                  </p:oleObj>
                </mc:Choice>
                <mc:Fallback>
                  <p:oleObj name="公式" r:id="rId22" imgW="190440" imgH="27936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6" y="-997"/>
                          <a:ext cx="224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6" name="Rectangle 62"/>
            <p:cNvSpPr>
              <a:spLocks noChangeArrowheads="1"/>
            </p:cNvSpPr>
            <p:nvPr/>
          </p:nvSpPr>
          <p:spPr bwMode="auto">
            <a:xfrm rot="5400000">
              <a:off x="3606" y="-65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5637" name="Group 66"/>
            <p:cNvGrpSpPr>
              <a:grpSpLocks noChangeAspect="1"/>
            </p:cNvGrpSpPr>
            <p:nvPr/>
          </p:nvGrpSpPr>
          <p:grpSpPr bwMode="auto">
            <a:xfrm>
              <a:off x="3310" y="-1333"/>
              <a:ext cx="164" cy="334"/>
              <a:chOff x="3310" y="-1333"/>
              <a:chExt cx="164" cy="334"/>
            </a:xfrm>
          </p:grpSpPr>
          <p:sp>
            <p:nvSpPr>
              <p:cNvPr id="25640" name="AutoShape 65"/>
              <p:cNvSpPr>
                <a:spLocks noChangeAspect="1" noChangeArrowheads="1" noTextEdit="1"/>
              </p:cNvSpPr>
              <p:nvPr/>
            </p:nvSpPr>
            <p:spPr bwMode="auto">
              <a:xfrm>
                <a:off x="3310" y="-1333"/>
                <a:ext cx="164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1" name="Rectangle 67"/>
              <p:cNvSpPr>
                <a:spLocks noChangeArrowheads="1"/>
              </p:cNvSpPr>
              <p:nvPr/>
            </p:nvSpPr>
            <p:spPr bwMode="auto">
              <a:xfrm>
                <a:off x="3387" y="-1320"/>
                <a:ext cx="2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300">
                    <a:solidFill>
                      <a:srgbClr val="000000"/>
                    </a:solidFill>
                    <a:ea typeface="楷体_GB2312" pitchFamily="49" charset="-122"/>
                  </a:rPr>
                  <a:t>·</a:t>
                </a:r>
                <a:endParaRPr lang="en-US" altLang="zh-CN">
                  <a:ea typeface="楷体_GB2312" pitchFamily="49" charset="-122"/>
                </a:endParaRPr>
              </a:p>
            </p:txBody>
          </p:sp>
          <p:sp>
            <p:nvSpPr>
              <p:cNvPr id="25642" name="Rectangle 68"/>
              <p:cNvSpPr>
                <a:spLocks noChangeArrowheads="1"/>
              </p:cNvSpPr>
              <p:nvPr/>
            </p:nvSpPr>
            <p:spPr bwMode="auto">
              <a:xfrm>
                <a:off x="3340" y="-1310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300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  <a:endParaRPr lang="en-US" altLang="zh-CN">
                  <a:ea typeface="楷体_GB2312" pitchFamily="49" charset="-122"/>
                </a:endParaRPr>
              </a:p>
            </p:txBody>
          </p:sp>
          <p:sp>
            <p:nvSpPr>
              <p:cNvPr id="25643" name="Rectangle 69"/>
              <p:cNvSpPr>
                <a:spLocks noChangeArrowheads="1"/>
              </p:cNvSpPr>
              <p:nvPr/>
            </p:nvSpPr>
            <p:spPr bwMode="auto">
              <a:xfrm>
                <a:off x="3348" y="-1210"/>
                <a:ext cx="6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200" i="1">
                    <a:solidFill>
                      <a:srgbClr val="000000"/>
                    </a:solidFill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25638" name="Rectangle 70"/>
            <p:cNvSpPr>
              <a:spLocks noChangeArrowheads="1"/>
            </p:cNvSpPr>
            <p:nvPr/>
          </p:nvSpPr>
          <p:spPr bwMode="auto">
            <a:xfrm rot="5400000">
              <a:off x="4219" y="-63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5639" name="AutoShape 93"/>
            <p:cNvSpPr>
              <a:spLocks noChangeArrowheads="1"/>
            </p:cNvSpPr>
            <p:nvPr/>
          </p:nvSpPr>
          <p:spPr bwMode="auto">
            <a:xfrm>
              <a:off x="2744" y="-630"/>
              <a:ext cx="250" cy="159"/>
            </a:xfrm>
            <a:prstGeom prst="rightArrow">
              <a:avLst>
                <a:gd name="adj1" fmla="val 50000"/>
                <a:gd name="adj2" fmla="val 39308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64" name="AutoShape 76"/>
          <p:cNvSpPr>
            <a:spLocks noChangeArrowheads="1"/>
          </p:cNvSpPr>
          <p:nvPr/>
        </p:nvSpPr>
        <p:spPr bwMode="auto">
          <a:xfrm>
            <a:off x="6215063" y="3581400"/>
            <a:ext cx="504825" cy="250825"/>
          </a:xfrm>
          <a:prstGeom prst="rightArrow">
            <a:avLst>
              <a:gd name="adj1" fmla="val 50000"/>
              <a:gd name="adj2" fmla="val 50316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五、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相量法分析正弦稳态电路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/>
      <p:bldP spid="128052" grpId="0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Text Box 2"/>
          <p:cNvSpPr txBox="1">
            <a:spLocks noChangeArrowheads="1"/>
          </p:cNvSpPr>
          <p:nvPr/>
        </p:nvSpPr>
        <p:spPr bwMode="auto">
          <a:xfrm>
            <a:off x="396875" y="631825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>
                <a:ea typeface="楷体_GB2312" pitchFamily="49" charset="-122"/>
              </a:rPr>
              <a:t>例：电路如图，已知电感电流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4779963" y="620713"/>
          <a:ext cx="2838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620713"/>
                        <a:ext cx="28384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935038" y="3716338"/>
            <a:ext cx="234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作相量模型</a:t>
            </a:r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2916238" y="3670300"/>
          <a:ext cx="25923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Equation" r:id="rId5" imgW="1066680" imgH="241200" progId="Equation.DSMT4">
                  <p:embed/>
                </p:oleObj>
              </mc:Choice>
              <mc:Fallback>
                <p:oleObj name="Equation" r:id="rId5" imgW="10666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670300"/>
                        <a:ext cx="2592387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Rectangle 9"/>
          <p:cNvSpPr>
            <a:spLocks noChangeArrowheads="1"/>
          </p:cNvSpPr>
          <p:nvPr/>
        </p:nvSpPr>
        <p:spPr bwMode="auto">
          <a:xfrm>
            <a:off x="395288" y="1135063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试用相量法求电流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), </a:t>
            </a:r>
            <a:r>
              <a:rPr lang="zh-CN" altLang="en-US">
                <a:ea typeface="楷体_GB2312" pitchFamily="49" charset="-122"/>
              </a:rPr>
              <a:t>电压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30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和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30000">
                <a:ea typeface="楷体_GB2312" pitchFamily="49" charset="-122"/>
              </a:rPr>
              <a:t>S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395288" y="37099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26650" name="Group 86"/>
          <p:cNvGrpSpPr>
            <a:grpSpLocks/>
          </p:cNvGrpSpPr>
          <p:nvPr/>
        </p:nvGrpSpPr>
        <p:grpSpPr bwMode="auto">
          <a:xfrm>
            <a:off x="395288" y="1614488"/>
            <a:ext cx="4429125" cy="1836737"/>
            <a:chOff x="3538" y="1228"/>
            <a:chExt cx="2790" cy="1157"/>
          </a:xfrm>
        </p:grpSpPr>
        <p:sp>
          <p:nvSpPr>
            <p:cNvPr id="26681" name="Line 46"/>
            <p:cNvSpPr>
              <a:spLocks noChangeShapeType="1"/>
            </p:cNvSpPr>
            <p:nvPr/>
          </p:nvSpPr>
          <p:spPr bwMode="auto">
            <a:xfrm>
              <a:off x="3924" y="1545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2" name="Rectangle 35"/>
            <p:cNvSpPr>
              <a:spLocks noChangeArrowheads="1"/>
            </p:cNvSpPr>
            <p:nvPr/>
          </p:nvSpPr>
          <p:spPr bwMode="auto">
            <a:xfrm>
              <a:off x="4151" y="150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83" name="Text Box 36"/>
            <p:cNvSpPr txBox="1">
              <a:spLocks noChangeArrowheads="1"/>
            </p:cNvSpPr>
            <p:nvPr/>
          </p:nvSpPr>
          <p:spPr bwMode="auto">
            <a:xfrm>
              <a:off x="4173" y="1273"/>
              <a:ext cx="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6684" name="Line 37"/>
            <p:cNvSpPr>
              <a:spLocks noChangeShapeType="1"/>
            </p:cNvSpPr>
            <p:nvPr/>
          </p:nvSpPr>
          <p:spPr bwMode="auto">
            <a:xfrm>
              <a:off x="5171" y="1604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5" name="Text Box 38"/>
            <p:cNvSpPr txBox="1">
              <a:spLocks noChangeArrowheads="1"/>
            </p:cNvSpPr>
            <p:nvPr/>
          </p:nvSpPr>
          <p:spPr bwMode="auto">
            <a:xfrm>
              <a:off x="4910" y="1568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C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6686" name="Oval 41"/>
            <p:cNvSpPr>
              <a:spLocks noChangeArrowheads="1"/>
            </p:cNvSpPr>
            <p:nvPr/>
          </p:nvSpPr>
          <p:spPr bwMode="auto">
            <a:xfrm>
              <a:off x="3788" y="184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87" name="Text Box 42"/>
            <p:cNvSpPr txBox="1">
              <a:spLocks noChangeArrowheads="1"/>
            </p:cNvSpPr>
            <p:nvPr/>
          </p:nvSpPr>
          <p:spPr bwMode="auto">
            <a:xfrm>
              <a:off x="3629" y="162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6688" name="Text Box 43"/>
            <p:cNvSpPr txBox="1">
              <a:spLocks noChangeArrowheads="1"/>
            </p:cNvSpPr>
            <p:nvPr/>
          </p:nvSpPr>
          <p:spPr bwMode="auto">
            <a:xfrm>
              <a:off x="3630" y="19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6689" name="Line 44"/>
            <p:cNvSpPr>
              <a:spLocks noChangeShapeType="1"/>
            </p:cNvSpPr>
            <p:nvPr/>
          </p:nvSpPr>
          <p:spPr bwMode="auto">
            <a:xfrm>
              <a:off x="5784" y="1545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Line 45"/>
            <p:cNvSpPr>
              <a:spLocks noChangeShapeType="1"/>
            </p:cNvSpPr>
            <p:nvPr/>
          </p:nvSpPr>
          <p:spPr bwMode="auto">
            <a:xfrm>
              <a:off x="3924" y="2385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Line 48"/>
            <p:cNvSpPr>
              <a:spLocks noChangeShapeType="1"/>
            </p:cNvSpPr>
            <p:nvPr/>
          </p:nvSpPr>
          <p:spPr bwMode="auto">
            <a:xfrm>
              <a:off x="5171" y="154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Line 49"/>
            <p:cNvSpPr>
              <a:spLocks noChangeShapeType="1"/>
            </p:cNvSpPr>
            <p:nvPr/>
          </p:nvSpPr>
          <p:spPr bwMode="auto">
            <a:xfrm>
              <a:off x="3924" y="1545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93" name="Group 51"/>
            <p:cNvGrpSpPr>
              <a:grpSpLocks/>
            </p:cNvGrpSpPr>
            <p:nvPr/>
          </p:nvGrpSpPr>
          <p:grpSpPr bwMode="auto">
            <a:xfrm>
              <a:off x="5080" y="1795"/>
              <a:ext cx="182" cy="317"/>
              <a:chOff x="4059" y="1873"/>
              <a:chExt cx="182" cy="317"/>
            </a:xfrm>
          </p:grpSpPr>
          <p:sp useBgFill="1">
            <p:nvSpPr>
              <p:cNvPr id="26711" name="Rectangle 52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6712" name="Line 53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3" name="Rectangle 54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6714" name="Rectangle 55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6715" name="Line 56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94" name="Freeform 57"/>
            <p:cNvSpPr>
              <a:spLocks/>
            </p:cNvSpPr>
            <p:nvPr/>
          </p:nvSpPr>
          <p:spPr bwMode="auto">
            <a:xfrm rot="5400000">
              <a:off x="4740" y="136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95" name="Text Box 64"/>
            <p:cNvSpPr txBox="1">
              <a:spLocks noChangeArrowheads="1"/>
            </p:cNvSpPr>
            <p:nvPr/>
          </p:nvSpPr>
          <p:spPr bwMode="auto">
            <a:xfrm>
              <a:off x="4536" y="156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0.6H</a:t>
              </a:r>
            </a:p>
          </p:txBody>
        </p:sp>
        <p:sp>
          <p:nvSpPr>
            <p:cNvPr id="26696" name="Freeform 31"/>
            <p:cNvSpPr>
              <a:spLocks/>
            </p:cNvSpPr>
            <p:nvPr/>
          </p:nvSpPr>
          <p:spPr bwMode="auto">
            <a:xfrm rot="10800000">
              <a:off x="5761" y="179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97" name="Text Box 71"/>
            <p:cNvSpPr txBox="1">
              <a:spLocks noChangeArrowheads="1"/>
            </p:cNvSpPr>
            <p:nvPr/>
          </p:nvSpPr>
          <p:spPr bwMode="auto">
            <a:xfrm>
              <a:off x="4105" y="1545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98" name="Text Box 72"/>
            <p:cNvSpPr txBox="1">
              <a:spLocks noChangeArrowheads="1"/>
            </p:cNvSpPr>
            <p:nvPr/>
          </p:nvSpPr>
          <p:spPr bwMode="auto">
            <a:xfrm>
              <a:off x="4695" y="1228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L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6699" name="Text Box 73"/>
            <p:cNvSpPr txBox="1">
              <a:spLocks noChangeArrowheads="1"/>
            </p:cNvSpPr>
            <p:nvPr/>
          </p:nvSpPr>
          <p:spPr bwMode="auto">
            <a:xfrm>
              <a:off x="4853" y="1859"/>
              <a:ext cx="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6700" name="Text Box 74"/>
            <p:cNvSpPr txBox="1">
              <a:spLocks noChangeArrowheads="1"/>
            </p:cNvSpPr>
            <p:nvPr/>
          </p:nvSpPr>
          <p:spPr bwMode="auto">
            <a:xfrm>
              <a:off x="4769" y="2067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0.1F</a:t>
              </a:r>
            </a:p>
          </p:txBody>
        </p:sp>
        <p:sp>
          <p:nvSpPr>
            <p:cNvPr id="26701" name="Text Box 75"/>
            <p:cNvSpPr txBox="1">
              <a:spLocks noChangeArrowheads="1"/>
            </p:cNvSpPr>
            <p:nvPr/>
          </p:nvSpPr>
          <p:spPr bwMode="auto">
            <a:xfrm>
              <a:off x="5262" y="161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6702" name="Text Box 76"/>
            <p:cNvSpPr txBox="1">
              <a:spLocks noChangeArrowheads="1"/>
            </p:cNvSpPr>
            <p:nvPr/>
          </p:nvSpPr>
          <p:spPr bwMode="auto">
            <a:xfrm>
              <a:off x="5262" y="1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6703" name="Text Box 77"/>
            <p:cNvSpPr txBox="1">
              <a:spLocks noChangeArrowheads="1"/>
            </p:cNvSpPr>
            <p:nvPr/>
          </p:nvSpPr>
          <p:spPr bwMode="auto">
            <a:xfrm>
              <a:off x="5285" y="1840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6704" name="Text Box 78"/>
            <p:cNvSpPr txBox="1">
              <a:spLocks noChangeArrowheads="1"/>
            </p:cNvSpPr>
            <p:nvPr/>
          </p:nvSpPr>
          <p:spPr bwMode="auto">
            <a:xfrm>
              <a:off x="3538" y="1859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S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6705" name="Line 79"/>
            <p:cNvSpPr>
              <a:spLocks noChangeShapeType="1"/>
            </p:cNvSpPr>
            <p:nvPr/>
          </p:nvSpPr>
          <p:spPr bwMode="auto">
            <a:xfrm>
              <a:off x="5466" y="154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Text Box 80"/>
            <p:cNvSpPr txBox="1">
              <a:spLocks noChangeArrowheads="1"/>
            </p:cNvSpPr>
            <p:nvPr/>
          </p:nvSpPr>
          <p:spPr bwMode="auto">
            <a:xfrm>
              <a:off x="5421" y="1273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L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6707" name="Text Box 81"/>
            <p:cNvSpPr txBox="1">
              <a:spLocks noChangeArrowheads="1"/>
            </p:cNvSpPr>
            <p:nvPr/>
          </p:nvSpPr>
          <p:spPr bwMode="auto">
            <a:xfrm>
              <a:off x="5852" y="1818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0.2H</a:t>
              </a:r>
            </a:p>
          </p:txBody>
        </p:sp>
        <p:sp>
          <p:nvSpPr>
            <p:cNvPr id="26708" name="Text Box 82"/>
            <p:cNvSpPr txBox="1">
              <a:spLocks noChangeArrowheads="1"/>
            </p:cNvSpPr>
            <p:nvPr/>
          </p:nvSpPr>
          <p:spPr bwMode="auto">
            <a:xfrm>
              <a:off x="5534" y="1818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L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6709" name="Line 83"/>
            <p:cNvSpPr>
              <a:spLocks noChangeShapeType="1"/>
            </p:cNvSpPr>
            <p:nvPr/>
          </p:nvSpPr>
          <p:spPr bwMode="auto">
            <a:xfrm>
              <a:off x="3992" y="154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0" name="Text Box 84"/>
            <p:cNvSpPr txBox="1">
              <a:spLocks noChangeArrowheads="1"/>
            </p:cNvSpPr>
            <p:nvPr/>
          </p:nvSpPr>
          <p:spPr bwMode="auto">
            <a:xfrm>
              <a:off x="3947" y="1273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</a:p>
          </p:txBody>
        </p:sp>
      </p:grpSp>
      <p:grpSp>
        <p:nvGrpSpPr>
          <p:cNvPr id="4" name="Group 162"/>
          <p:cNvGrpSpPr>
            <a:grpSpLocks/>
          </p:cNvGrpSpPr>
          <p:nvPr/>
        </p:nvGrpSpPr>
        <p:grpSpPr bwMode="auto">
          <a:xfrm>
            <a:off x="5111750" y="1538288"/>
            <a:ext cx="4105275" cy="1912937"/>
            <a:chOff x="3220" y="842"/>
            <a:chExt cx="2586" cy="1205"/>
          </a:xfrm>
        </p:grpSpPr>
        <p:sp>
          <p:nvSpPr>
            <p:cNvPr id="26654" name="Line 88"/>
            <p:cNvSpPr>
              <a:spLocks noChangeShapeType="1"/>
            </p:cNvSpPr>
            <p:nvPr/>
          </p:nvSpPr>
          <p:spPr bwMode="auto">
            <a:xfrm>
              <a:off x="3356" y="1207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Rectangle 89"/>
            <p:cNvSpPr>
              <a:spLocks noChangeArrowheads="1"/>
            </p:cNvSpPr>
            <p:nvPr/>
          </p:nvSpPr>
          <p:spPr bwMode="auto">
            <a:xfrm>
              <a:off x="3583" y="116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56" name="Text Box 90"/>
            <p:cNvSpPr txBox="1">
              <a:spLocks noChangeArrowheads="1"/>
            </p:cNvSpPr>
            <p:nvPr/>
          </p:nvSpPr>
          <p:spPr bwMode="auto">
            <a:xfrm>
              <a:off x="3605" y="935"/>
              <a:ext cx="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6657" name="Line 91"/>
            <p:cNvSpPr>
              <a:spLocks noChangeShapeType="1"/>
            </p:cNvSpPr>
            <p:nvPr/>
          </p:nvSpPr>
          <p:spPr bwMode="auto">
            <a:xfrm>
              <a:off x="4603" y="1266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Oval 93"/>
            <p:cNvSpPr>
              <a:spLocks noChangeArrowheads="1"/>
            </p:cNvSpPr>
            <p:nvPr/>
          </p:nvSpPr>
          <p:spPr bwMode="auto">
            <a:xfrm>
              <a:off x="3220" y="1508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59" name="Text Box 94"/>
            <p:cNvSpPr txBox="1">
              <a:spLocks noChangeArrowheads="1"/>
            </p:cNvSpPr>
            <p:nvPr/>
          </p:nvSpPr>
          <p:spPr bwMode="auto">
            <a:xfrm>
              <a:off x="3426" y="128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6660" name="Text Box 95"/>
            <p:cNvSpPr txBox="1">
              <a:spLocks noChangeArrowheads="1"/>
            </p:cNvSpPr>
            <p:nvPr/>
          </p:nvSpPr>
          <p:spPr bwMode="auto">
            <a:xfrm>
              <a:off x="3427" y="1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6661" name="Line 96"/>
            <p:cNvSpPr>
              <a:spLocks noChangeShapeType="1"/>
            </p:cNvSpPr>
            <p:nvPr/>
          </p:nvSpPr>
          <p:spPr bwMode="auto">
            <a:xfrm>
              <a:off x="5216" y="120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97"/>
            <p:cNvSpPr>
              <a:spLocks noChangeShapeType="1"/>
            </p:cNvSpPr>
            <p:nvPr/>
          </p:nvSpPr>
          <p:spPr bwMode="auto">
            <a:xfrm>
              <a:off x="3356" y="2047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98"/>
            <p:cNvSpPr>
              <a:spLocks noChangeShapeType="1"/>
            </p:cNvSpPr>
            <p:nvPr/>
          </p:nvSpPr>
          <p:spPr bwMode="auto">
            <a:xfrm>
              <a:off x="4603" y="1208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Line 99"/>
            <p:cNvSpPr>
              <a:spLocks noChangeShapeType="1"/>
            </p:cNvSpPr>
            <p:nvPr/>
          </p:nvSpPr>
          <p:spPr bwMode="auto">
            <a:xfrm>
              <a:off x="3356" y="120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65" name="Group 100"/>
            <p:cNvGrpSpPr>
              <a:grpSpLocks/>
            </p:cNvGrpSpPr>
            <p:nvPr/>
          </p:nvGrpSpPr>
          <p:grpSpPr bwMode="auto">
            <a:xfrm>
              <a:off x="4512" y="1457"/>
              <a:ext cx="182" cy="317"/>
              <a:chOff x="4059" y="1873"/>
              <a:chExt cx="182" cy="317"/>
            </a:xfrm>
          </p:grpSpPr>
          <p:sp useBgFill="1">
            <p:nvSpPr>
              <p:cNvPr id="26676" name="Rectangle 101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6677" name="Line 102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8" name="Rectangle 103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6679" name="Rectangle 104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6680" name="Line 105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66" name="Freeform 106"/>
            <p:cNvSpPr>
              <a:spLocks/>
            </p:cNvSpPr>
            <p:nvPr/>
          </p:nvSpPr>
          <p:spPr bwMode="auto">
            <a:xfrm rot="5400000">
              <a:off x="4172" y="102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67" name="Freeform 108"/>
            <p:cNvSpPr>
              <a:spLocks/>
            </p:cNvSpPr>
            <p:nvPr/>
          </p:nvSpPr>
          <p:spPr bwMode="auto">
            <a:xfrm rot="10800000">
              <a:off x="5193" y="1457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68" name="Text Box 109"/>
            <p:cNvSpPr txBox="1">
              <a:spLocks noChangeArrowheads="1"/>
            </p:cNvSpPr>
            <p:nvPr/>
          </p:nvSpPr>
          <p:spPr bwMode="auto">
            <a:xfrm>
              <a:off x="3537" y="120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69" name="Text Box 110"/>
            <p:cNvSpPr txBox="1">
              <a:spLocks noChangeArrowheads="1"/>
            </p:cNvSpPr>
            <p:nvPr/>
          </p:nvSpPr>
          <p:spPr bwMode="auto">
            <a:xfrm>
              <a:off x="4059" y="886"/>
              <a:ext cx="5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baseline="-25000">
                <a:ea typeface="楷体_GB2312" pitchFamily="49" charset="-122"/>
              </a:endParaRPr>
            </a:p>
          </p:txBody>
        </p:sp>
        <p:sp>
          <p:nvSpPr>
            <p:cNvPr id="26670" name="Text Box 113"/>
            <p:cNvSpPr txBox="1">
              <a:spLocks noChangeArrowheads="1"/>
            </p:cNvSpPr>
            <p:nvPr/>
          </p:nvSpPr>
          <p:spPr bwMode="auto">
            <a:xfrm>
              <a:off x="4696" y="120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6671" name="Text Box 114"/>
            <p:cNvSpPr txBox="1">
              <a:spLocks noChangeArrowheads="1"/>
            </p:cNvSpPr>
            <p:nvPr/>
          </p:nvSpPr>
          <p:spPr bwMode="auto">
            <a:xfrm>
              <a:off x="4694" y="164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6672" name="Line 117"/>
            <p:cNvSpPr>
              <a:spLocks noChangeShapeType="1"/>
            </p:cNvSpPr>
            <p:nvPr/>
          </p:nvSpPr>
          <p:spPr bwMode="auto">
            <a:xfrm>
              <a:off x="4898" y="120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121"/>
            <p:cNvSpPr>
              <a:spLocks noChangeShapeType="1"/>
            </p:cNvSpPr>
            <p:nvPr/>
          </p:nvSpPr>
          <p:spPr bwMode="auto">
            <a:xfrm>
              <a:off x="3424" y="120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Text Box 126"/>
            <p:cNvSpPr txBox="1">
              <a:spLocks noChangeArrowheads="1"/>
            </p:cNvSpPr>
            <p:nvPr/>
          </p:nvSpPr>
          <p:spPr bwMode="auto">
            <a:xfrm>
              <a:off x="4082" y="1498"/>
              <a:ext cx="5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baseline="-25000">
                <a:ea typeface="楷体_GB2312" pitchFamily="49" charset="-122"/>
              </a:endParaRPr>
            </a:p>
          </p:txBody>
        </p:sp>
        <p:sp>
          <p:nvSpPr>
            <p:cNvPr id="26675" name="Text Box 127"/>
            <p:cNvSpPr txBox="1">
              <a:spLocks noChangeArrowheads="1"/>
            </p:cNvSpPr>
            <p:nvPr/>
          </p:nvSpPr>
          <p:spPr bwMode="auto">
            <a:xfrm>
              <a:off x="5284" y="1480"/>
              <a:ext cx="5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baseline="-25000">
                <a:ea typeface="楷体_GB2312" pitchFamily="49" charset="-122"/>
              </a:endParaRPr>
            </a:p>
          </p:txBody>
        </p:sp>
        <p:graphicFrame>
          <p:nvGraphicFramePr>
            <p:cNvPr id="26640" name="Object 129"/>
            <p:cNvGraphicFramePr>
              <a:graphicFrameLocks noChangeAspect="1"/>
            </p:cNvGraphicFramePr>
            <p:nvPr/>
          </p:nvGraphicFramePr>
          <p:xfrm>
            <a:off x="3538" y="1434"/>
            <a:ext cx="25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9" name="公式" r:id="rId7" imgW="228600" imgH="279360" progId="Equation.3">
                    <p:embed/>
                  </p:oleObj>
                </mc:Choice>
                <mc:Fallback>
                  <p:oleObj name="公式" r:id="rId7" imgW="228600" imgH="279360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1434"/>
                          <a:ext cx="25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1" name="Object 152"/>
            <p:cNvGraphicFramePr>
              <a:graphicFrameLocks noChangeAspect="1"/>
            </p:cNvGraphicFramePr>
            <p:nvPr/>
          </p:nvGraphicFramePr>
          <p:xfrm>
            <a:off x="3373" y="842"/>
            <a:ext cx="14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0" name="Equation" r:id="rId9" imgW="126720" imgH="266400" progId="Equation.DSMT4">
                    <p:embed/>
                  </p:oleObj>
                </mc:Choice>
                <mc:Fallback>
                  <p:oleObj name="Equation" r:id="rId9" imgW="126720" imgH="266400" progId="Equation.DSMT4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842"/>
                          <a:ext cx="142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159"/>
            <p:cNvGraphicFramePr>
              <a:graphicFrameLocks noChangeAspect="1"/>
            </p:cNvGraphicFramePr>
            <p:nvPr/>
          </p:nvGraphicFramePr>
          <p:xfrm>
            <a:off x="4836" y="850"/>
            <a:ext cx="1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1" name="Equation" r:id="rId11" imgW="177480" imgH="279360" progId="Equation.DSMT4">
                    <p:embed/>
                  </p:oleObj>
                </mc:Choice>
                <mc:Fallback>
                  <p:oleObj name="Equation" r:id="rId11" imgW="177480" imgH="279360" progId="Equation.DSMT4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850"/>
                          <a:ext cx="19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160"/>
            <p:cNvGraphicFramePr>
              <a:graphicFrameLocks noChangeAspect="1"/>
            </p:cNvGraphicFramePr>
            <p:nvPr/>
          </p:nvGraphicFramePr>
          <p:xfrm>
            <a:off x="4377" y="1190"/>
            <a:ext cx="21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2" name="Equation" r:id="rId13" imgW="190440" imgH="279360" progId="Equation.DSMT4">
                    <p:embed/>
                  </p:oleObj>
                </mc:Choice>
                <mc:Fallback>
                  <p:oleObj name="Equation" r:id="rId13" imgW="190440" imgH="279360" progId="Equation.DSMT4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190"/>
                          <a:ext cx="21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4" name="Object 161"/>
            <p:cNvGraphicFramePr>
              <a:graphicFrameLocks noChangeAspect="1"/>
            </p:cNvGraphicFramePr>
            <p:nvPr/>
          </p:nvGraphicFramePr>
          <p:xfrm>
            <a:off x="4762" y="1412"/>
            <a:ext cx="24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3" name="Equation" r:id="rId15" imgW="177480" imgH="279360" progId="Equation.DSMT4">
                    <p:embed/>
                  </p:oleObj>
                </mc:Choice>
                <mc:Fallback>
                  <p:oleObj name="Equation" r:id="rId15" imgW="177480" imgH="279360" progId="Equation.DSMT4">
                    <p:embed/>
                    <p:pic>
                      <p:nvPicPr>
                        <p:cNvPr id="0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1412"/>
                          <a:ext cx="242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227" name="AutoShape 163"/>
          <p:cNvSpPr>
            <a:spLocks noChangeArrowheads="1"/>
          </p:cNvSpPr>
          <p:nvPr/>
        </p:nvSpPr>
        <p:spPr bwMode="auto">
          <a:xfrm>
            <a:off x="4392613" y="2082800"/>
            <a:ext cx="574675" cy="252413"/>
          </a:xfrm>
          <a:prstGeom prst="rightArrow">
            <a:avLst>
              <a:gd name="adj1" fmla="val 50000"/>
              <a:gd name="adj2" fmla="val 5691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16228" name="Object 164"/>
          <p:cNvGraphicFramePr>
            <a:graphicFrameLocks noChangeAspect="1"/>
          </p:cNvGraphicFramePr>
          <p:nvPr/>
        </p:nvGraphicFramePr>
        <p:xfrm>
          <a:off x="2843213" y="4333875"/>
          <a:ext cx="42481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Equation" r:id="rId17" imgW="1815840" imgH="228600" progId="Equation.DSMT4">
                  <p:embed/>
                </p:oleObj>
              </mc:Choice>
              <mc:Fallback>
                <p:oleObj name="Equation" r:id="rId17" imgW="1815840" imgH="228600" progId="Equation.DSMT4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33875"/>
                        <a:ext cx="424815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229" name="Object 165"/>
          <p:cNvGraphicFramePr>
            <a:graphicFrameLocks noChangeAspect="1"/>
          </p:cNvGraphicFramePr>
          <p:nvPr/>
        </p:nvGraphicFramePr>
        <p:xfrm>
          <a:off x="2952750" y="5013325"/>
          <a:ext cx="4356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Equation" r:id="rId19" imgW="1803240" imgH="228600" progId="Equation.DSMT4">
                  <p:embed/>
                </p:oleObj>
              </mc:Choice>
              <mc:Fallback>
                <p:oleObj name="Equation" r:id="rId19" imgW="1803240" imgH="228600" progId="Equation.DSMT4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013325"/>
                        <a:ext cx="43561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230" name="Object 166"/>
          <p:cNvGraphicFramePr>
            <a:graphicFrameLocks noChangeAspect="1"/>
          </p:cNvGraphicFramePr>
          <p:nvPr/>
        </p:nvGraphicFramePr>
        <p:xfrm>
          <a:off x="2987675" y="5557838"/>
          <a:ext cx="42132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Equation" r:id="rId21" imgW="1892160" imgH="419040" progId="Equation.DSMT4">
                  <p:embed/>
                </p:oleObj>
              </mc:Choice>
              <mc:Fallback>
                <p:oleObj name="Equation" r:id="rId21" imgW="1892160" imgH="419040" progId="Equation.DSMT4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557838"/>
                        <a:ext cx="4213225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build="p" autoUpdateAnimBg="0"/>
      <p:bldP spid="216076" grpId="0" build="p" autoUpdateAnimBg="0"/>
      <p:bldP spid="2162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96875" y="631825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>
                <a:ea typeface="楷体_GB2312" pitchFamily="49" charset="-122"/>
              </a:rPr>
              <a:t>例：电路如图，已知电感电流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4779963" y="620713"/>
          <a:ext cx="2838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3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620713"/>
                        <a:ext cx="28384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Rectangle 9"/>
          <p:cNvSpPr>
            <a:spLocks noChangeArrowheads="1"/>
          </p:cNvSpPr>
          <p:nvPr/>
        </p:nvSpPr>
        <p:spPr bwMode="auto">
          <a:xfrm>
            <a:off x="395288" y="1135063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试用相量法求电流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), </a:t>
            </a:r>
            <a:r>
              <a:rPr lang="zh-CN" altLang="en-US">
                <a:ea typeface="楷体_GB2312" pitchFamily="49" charset="-122"/>
              </a:rPr>
              <a:t>电压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30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和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30000">
                <a:ea typeface="楷体_GB2312" pitchFamily="49" charset="-122"/>
              </a:rPr>
              <a:t>S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216074" name="Object 10"/>
          <p:cNvGraphicFramePr>
            <a:graphicFrameLocks noChangeAspect="1"/>
          </p:cNvGraphicFramePr>
          <p:nvPr/>
        </p:nvGraphicFramePr>
        <p:xfrm>
          <a:off x="3321050" y="3694113"/>
          <a:ext cx="4419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4" name="Equation" r:id="rId5" imgW="2108160" imgH="241200" progId="Equation.DSMT4">
                  <p:embed/>
                </p:oleObj>
              </mc:Choice>
              <mc:Fallback>
                <p:oleObj name="Equation" r:id="rId5" imgW="210816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3694113"/>
                        <a:ext cx="44196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1233488" y="3727450"/>
            <a:ext cx="327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相量分析：</a:t>
            </a: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395288" y="37099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75786" name="Group 86"/>
          <p:cNvGrpSpPr>
            <a:grpSpLocks/>
          </p:cNvGrpSpPr>
          <p:nvPr/>
        </p:nvGrpSpPr>
        <p:grpSpPr bwMode="auto">
          <a:xfrm>
            <a:off x="395288" y="1614488"/>
            <a:ext cx="4429125" cy="1836737"/>
            <a:chOff x="3538" y="1228"/>
            <a:chExt cx="2790" cy="1157"/>
          </a:xfrm>
        </p:grpSpPr>
        <p:sp>
          <p:nvSpPr>
            <p:cNvPr id="75787" name="Line 46"/>
            <p:cNvSpPr>
              <a:spLocks noChangeShapeType="1"/>
            </p:cNvSpPr>
            <p:nvPr/>
          </p:nvSpPr>
          <p:spPr bwMode="auto">
            <a:xfrm>
              <a:off x="3924" y="1545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Rectangle 35"/>
            <p:cNvSpPr>
              <a:spLocks noChangeArrowheads="1"/>
            </p:cNvSpPr>
            <p:nvPr/>
          </p:nvSpPr>
          <p:spPr bwMode="auto">
            <a:xfrm>
              <a:off x="4151" y="150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5789" name="Text Box 36"/>
            <p:cNvSpPr txBox="1">
              <a:spLocks noChangeArrowheads="1"/>
            </p:cNvSpPr>
            <p:nvPr/>
          </p:nvSpPr>
          <p:spPr bwMode="auto">
            <a:xfrm>
              <a:off x="4173" y="1273"/>
              <a:ext cx="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5790" name="Line 37"/>
            <p:cNvSpPr>
              <a:spLocks noChangeShapeType="1"/>
            </p:cNvSpPr>
            <p:nvPr/>
          </p:nvSpPr>
          <p:spPr bwMode="auto">
            <a:xfrm>
              <a:off x="5171" y="1604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Text Box 38"/>
            <p:cNvSpPr txBox="1">
              <a:spLocks noChangeArrowheads="1"/>
            </p:cNvSpPr>
            <p:nvPr/>
          </p:nvSpPr>
          <p:spPr bwMode="auto">
            <a:xfrm>
              <a:off x="4910" y="1568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C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75792" name="Oval 41"/>
            <p:cNvSpPr>
              <a:spLocks noChangeArrowheads="1"/>
            </p:cNvSpPr>
            <p:nvPr/>
          </p:nvSpPr>
          <p:spPr bwMode="auto">
            <a:xfrm>
              <a:off x="3788" y="184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5793" name="Text Box 42"/>
            <p:cNvSpPr txBox="1">
              <a:spLocks noChangeArrowheads="1"/>
            </p:cNvSpPr>
            <p:nvPr/>
          </p:nvSpPr>
          <p:spPr bwMode="auto">
            <a:xfrm>
              <a:off x="3629" y="162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5794" name="Text Box 43"/>
            <p:cNvSpPr txBox="1">
              <a:spLocks noChangeArrowheads="1"/>
            </p:cNvSpPr>
            <p:nvPr/>
          </p:nvSpPr>
          <p:spPr bwMode="auto">
            <a:xfrm>
              <a:off x="3630" y="19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5795" name="Line 44"/>
            <p:cNvSpPr>
              <a:spLocks noChangeShapeType="1"/>
            </p:cNvSpPr>
            <p:nvPr/>
          </p:nvSpPr>
          <p:spPr bwMode="auto">
            <a:xfrm>
              <a:off x="5784" y="1545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Line 45"/>
            <p:cNvSpPr>
              <a:spLocks noChangeShapeType="1"/>
            </p:cNvSpPr>
            <p:nvPr/>
          </p:nvSpPr>
          <p:spPr bwMode="auto">
            <a:xfrm>
              <a:off x="3924" y="2385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7" name="Line 48"/>
            <p:cNvSpPr>
              <a:spLocks noChangeShapeType="1"/>
            </p:cNvSpPr>
            <p:nvPr/>
          </p:nvSpPr>
          <p:spPr bwMode="auto">
            <a:xfrm>
              <a:off x="5171" y="154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Line 49"/>
            <p:cNvSpPr>
              <a:spLocks noChangeShapeType="1"/>
            </p:cNvSpPr>
            <p:nvPr/>
          </p:nvSpPr>
          <p:spPr bwMode="auto">
            <a:xfrm>
              <a:off x="3924" y="1545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799" name="Group 51"/>
            <p:cNvGrpSpPr>
              <a:grpSpLocks/>
            </p:cNvGrpSpPr>
            <p:nvPr/>
          </p:nvGrpSpPr>
          <p:grpSpPr bwMode="auto">
            <a:xfrm>
              <a:off x="5080" y="1795"/>
              <a:ext cx="182" cy="317"/>
              <a:chOff x="4059" y="1873"/>
              <a:chExt cx="182" cy="317"/>
            </a:xfrm>
          </p:grpSpPr>
          <p:sp useBgFill="1">
            <p:nvSpPr>
              <p:cNvPr id="75800" name="Rectangle 52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5801" name="Line 53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2" name="Rectangle 54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5803" name="Rectangle 55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5804" name="Line 56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05" name="Freeform 57"/>
            <p:cNvSpPr>
              <a:spLocks/>
            </p:cNvSpPr>
            <p:nvPr/>
          </p:nvSpPr>
          <p:spPr bwMode="auto">
            <a:xfrm rot="5400000">
              <a:off x="4740" y="136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5806" name="Text Box 64"/>
            <p:cNvSpPr txBox="1">
              <a:spLocks noChangeArrowheads="1"/>
            </p:cNvSpPr>
            <p:nvPr/>
          </p:nvSpPr>
          <p:spPr bwMode="auto">
            <a:xfrm>
              <a:off x="4536" y="156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0.6H</a:t>
              </a:r>
            </a:p>
          </p:txBody>
        </p:sp>
        <p:sp>
          <p:nvSpPr>
            <p:cNvPr id="75807" name="Freeform 31"/>
            <p:cNvSpPr>
              <a:spLocks/>
            </p:cNvSpPr>
            <p:nvPr/>
          </p:nvSpPr>
          <p:spPr bwMode="auto">
            <a:xfrm rot="10800000">
              <a:off x="5761" y="179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5808" name="Text Box 71"/>
            <p:cNvSpPr txBox="1">
              <a:spLocks noChangeArrowheads="1"/>
            </p:cNvSpPr>
            <p:nvPr/>
          </p:nvSpPr>
          <p:spPr bwMode="auto">
            <a:xfrm>
              <a:off x="4105" y="1545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5809" name="Text Box 72"/>
            <p:cNvSpPr txBox="1">
              <a:spLocks noChangeArrowheads="1"/>
            </p:cNvSpPr>
            <p:nvPr/>
          </p:nvSpPr>
          <p:spPr bwMode="auto">
            <a:xfrm>
              <a:off x="4695" y="1228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L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75810" name="Text Box 73"/>
            <p:cNvSpPr txBox="1">
              <a:spLocks noChangeArrowheads="1"/>
            </p:cNvSpPr>
            <p:nvPr/>
          </p:nvSpPr>
          <p:spPr bwMode="auto">
            <a:xfrm>
              <a:off x="4853" y="1859"/>
              <a:ext cx="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5811" name="Text Box 74"/>
            <p:cNvSpPr txBox="1">
              <a:spLocks noChangeArrowheads="1"/>
            </p:cNvSpPr>
            <p:nvPr/>
          </p:nvSpPr>
          <p:spPr bwMode="auto">
            <a:xfrm>
              <a:off x="4769" y="2067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0.1F</a:t>
              </a:r>
            </a:p>
          </p:txBody>
        </p:sp>
        <p:sp>
          <p:nvSpPr>
            <p:cNvPr id="75812" name="Text Box 75"/>
            <p:cNvSpPr txBox="1">
              <a:spLocks noChangeArrowheads="1"/>
            </p:cNvSpPr>
            <p:nvPr/>
          </p:nvSpPr>
          <p:spPr bwMode="auto">
            <a:xfrm>
              <a:off x="5262" y="161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5813" name="Text Box 76"/>
            <p:cNvSpPr txBox="1">
              <a:spLocks noChangeArrowheads="1"/>
            </p:cNvSpPr>
            <p:nvPr/>
          </p:nvSpPr>
          <p:spPr bwMode="auto">
            <a:xfrm>
              <a:off x="5262" y="1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5814" name="Text Box 77"/>
            <p:cNvSpPr txBox="1">
              <a:spLocks noChangeArrowheads="1"/>
            </p:cNvSpPr>
            <p:nvPr/>
          </p:nvSpPr>
          <p:spPr bwMode="auto">
            <a:xfrm>
              <a:off x="5285" y="1840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75815" name="Text Box 78"/>
            <p:cNvSpPr txBox="1">
              <a:spLocks noChangeArrowheads="1"/>
            </p:cNvSpPr>
            <p:nvPr/>
          </p:nvSpPr>
          <p:spPr bwMode="auto">
            <a:xfrm>
              <a:off x="3538" y="1859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S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75816" name="Line 79"/>
            <p:cNvSpPr>
              <a:spLocks noChangeShapeType="1"/>
            </p:cNvSpPr>
            <p:nvPr/>
          </p:nvSpPr>
          <p:spPr bwMode="auto">
            <a:xfrm>
              <a:off x="5466" y="154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7" name="Text Box 80"/>
            <p:cNvSpPr txBox="1">
              <a:spLocks noChangeArrowheads="1"/>
            </p:cNvSpPr>
            <p:nvPr/>
          </p:nvSpPr>
          <p:spPr bwMode="auto">
            <a:xfrm>
              <a:off x="5421" y="1273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L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75818" name="Text Box 81"/>
            <p:cNvSpPr txBox="1">
              <a:spLocks noChangeArrowheads="1"/>
            </p:cNvSpPr>
            <p:nvPr/>
          </p:nvSpPr>
          <p:spPr bwMode="auto">
            <a:xfrm>
              <a:off x="5852" y="1818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0.2H</a:t>
              </a:r>
            </a:p>
          </p:txBody>
        </p:sp>
        <p:sp>
          <p:nvSpPr>
            <p:cNvPr id="75819" name="Text Box 82"/>
            <p:cNvSpPr txBox="1">
              <a:spLocks noChangeArrowheads="1"/>
            </p:cNvSpPr>
            <p:nvPr/>
          </p:nvSpPr>
          <p:spPr bwMode="auto">
            <a:xfrm>
              <a:off x="5534" y="1818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L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75820" name="Line 83"/>
            <p:cNvSpPr>
              <a:spLocks noChangeShapeType="1"/>
            </p:cNvSpPr>
            <p:nvPr/>
          </p:nvSpPr>
          <p:spPr bwMode="auto">
            <a:xfrm>
              <a:off x="3992" y="154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1" name="Text Box 84"/>
            <p:cNvSpPr txBox="1">
              <a:spLocks noChangeArrowheads="1"/>
            </p:cNvSpPr>
            <p:nvPr/>
          </p:nvSpPr>
          <p:spPr bwMode="auto">
            <a:xfrm>
              <a:off x="3947" y="1273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</a:p>
          </p:txBody>
        </p:sp>
      </p:grpSp>
      <p:grpSp>
        <p:nvGrpSpPr>
          <p:cNvPr id="4" name="Group 162"/>
          <p:cNvGrpSpPr>
            <a:grpSpLocks/>
          </p:cNvGrpSpPr>
          <p:nvPr/>
        </p:nvGrpSpPr>
        <p:grpSpPr bwMode="auto">
          <a:xfrm>
            <a:off x="5111750" y="1538288"/>
            <a:ext cx="4105275" cy="1912937"/>
            <a:chOff x="3220" y="842"/>
            <a:chExt cx="2586" cy="1205"/>
          </a:xfrm>
        </p:grpSpPr>
        <p:sp>
          <p:nvSpPr>
            <p:cNvPr id="75823" name="Line 88"/>
            <p:cNvSpPr>
              <a:spLocks noChangeShapeType="1"/>
            </p:cNvSpPr>
            <p:nvPr/>
          </p:nvSpPr>
          <p:spPr bwMode="auto">
            <a:xfrm>
              <a:off x="3356" y="1207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4" name="Rectangle 89"/>
            <p:cNvSpPr>
              <a:spLocks noChangeArrowheads="1"/>
            </p:cNvSpPr>
            <p:nvPr/>
          </p:nvSpPr>
          <p:spPr bwMode="auto">
            <a:xfrm>
              <a:off x="3583" y="116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5825" name="Text Box 90"/>
            <p:cNvSpPr txBox="1">
              <a:spLocks noChangeArrowheads="1"/>
            </p:cNvSpPr>
            <p:nvPr/>
          </p:nvSpPr>
          <p:spPr bwMode="auto">
            <a:xfrm>
              <a:off x="3605" y="935"/>
              <a:ext cx="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5826" name="Line 91"/>
            <p:cNvSpPr>
              <a:spLocks noChangeShapeType="1"/>
            </p:cNvSpPr>
            <p:nvPr/>
          </p:nvSpPr>
          <p:spPr bwMode="auto">
            <a:xfrm>
              <a:off x="4603" y="1266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7" name="Oval 93"/>
            <p:cNvSpPr>
              <a:spLocks noChangeArrowheads="1"/>
            </p:cNvSpPr>
            <p:nvPr/>
          </p:nvSpPr>
          <p:spPr bwMode="auto">
            <a:xfrm>
              <a:off x="3220" y="1508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5828" name="Text Box 94"/>
            <p:cNvSpPr txBox="1">
              <a:spLocks noChangeArrowheads="1"/>
            </p:cNvSpPr>
            <p:nvPr/>
          </p:nvSpPr>
          <p:spPr bwMode="auto">
            <a:xfrm>
              <a:off x="3426" y="128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5829" name="Text Box 95"/>
            <p:cNvSpPr txBox="1">
              <a:spLocks noChangeArrowheads="1"/>
            </p:cNvSpPr>
            <p:nvPr/>
          </p:nvSpPr>
          <p:spPr bwMode="auto">
            <a:xfrm>
              <a:off x="3427" y="16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5830" name="Line 96"/>
            <p:cNvSpPr>
              <a:spLocks noChangeShapeType="1"/>
            </p:cNvSpPr>
            <p:nvPr/>
          </p:nvSpPr>
          <p:spPr bwMode="auto">
            <a:xfrm>
              <a:off x="5216" y="120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1" name="Line 97"/>
            <p:cNvSpPr>
              <a:spLocks noChangeShapeType="1"/>
            </p:cNvSpPr>
            <p:nvPr/>
          </p:nvSpPr>
          <p:spPr bwMode="auto">
            <a:xfrm>
              <a:off x="3356" y="2047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2" name="Line 98"/>
            <p:cNvSpPr>
              <a:spLocks noChangeShapeType="1"/>
            </p:cNvSpPr>
            <p:nvPr/>
          </p:nvSpPr>
          <p:spPr bwMode="auto">
            <a:xfrm>
              <a:off x="4603" y="1208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3" name="Line 99"/>
            <p:cNvSpPr>
              <a:spLocks noChangeShapeType="1"/>
            </p:cNvSpPr>
            <p:nvPr/>
          </p:nvSpPr>
          <p:spPr bwMode="auto">
            <a:xfrm>
              <a:off x="3356" y="120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834" name="Group 100"/>
            <p:cNvGrpSpPr>
              <a:grpSpLocks/>
            </p:cNvGrpSpPr>
            <p:nvPr/>
          </p:nvGrpSpPr>
          <p:grpSpPr bwMode="auto">
            <a:xfrm>
              <a:off x="4512" y="1457"/>
              <a:ext cx="182" cy="317"/>
              <a:chOff x="4059" y="1873"/>
              <a:chExt cx="182" cy="317"/>
            </a:xfrm>
          </p:grpSpPr>
          <p:sp useBgFill="1">
            <p:nvSpPr>
              <p:cNvPr id="75835" name="Rectangle 101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5836" name="Line 102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7" name="Rectangle 103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5838" name="Rectangle 104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5839" name="Line 105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40" name="Freeform 106"/>
            <p:cNvSpPr>
              <a:spLocks/>
            </p:cNvSpPr>
            <p:nvPr/>
          </p:nvSpPr>
          <p:spPr bwMode="auto">
            <a:xfrm rot="5400000">
              <a:off x="4172" y="102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5841" name="Freeform 108"/>
            <p:cNvSpPr>
              <a:spLocks/>
            </p:cNvSpPr>
            <p:nvPr/>
          </p:nvSpPr>
          <p:spPr bwMode="auto">
            <a:xfrm rot="10800000">
              <a:off x="5193" y="1457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5842" name="Text Box 109"/>
            <p:cNvSpPr txBox="1">
              <a:spLocks noChangeArrowheads="1"/>
            </p:cNvSpPr>
            <p:nvPr/>
          </p:nvSpPr>
          <p:spPr bwMode="auto">
            <a:xfrm>
              <a:off x="3537" y="120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5843" name="Text Box 110"/>
            <p:cNvSpPr txBox="1">
              <a:spLocks noChangeArrowheads="1"/>
            </p:cNvSpPr>
            <p:nvPr/>
          </p:nvSpPr>
          <p:spPr bwMode="auto">
            <a:xfrm>
              <a:off x="4059" y="886"/>
              <a:ext cx="5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baseline="-25000">
                <a:ea typeface="楷体_GB2312" pitchFamily="49" charset="-122"/>
              </a:endParaRPr>
            </a:p>
          </p:txBody>
        </p:sp>
        <p:sp>
          <p:nvSpPr>
            <p:cNvPr id="75844" name="Text Box 113"/>
            <p:cNvSpPr txBox="1">
              <a:spLocks noChangeArrowheads="1"/>
            </p:cNvSpPr>
            <p:nvPr/>
          </p:nvSpPr>
          <p:spPr bwMode="auto">
            <a:xfrm>
              <a:off x="4696" y="120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5845" name="Text Box 114"/>
            <p:cNvSpPr txBox="1">
              <a:spLocks noChangeArrowheads="1"/>
            </p:cNvSpPr>
            <p:nvPr/>
          </p:nvSpPr>
          <p:spPr bwMode="auto">
            <a:xfrm>
              <a:off x="4694" y="164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5846" name="Line 117"/>
            <p:cNvSpPr>
              <a:spLocks noChangeShapeType="1"/>
            </p:cNvSpPr>
            <p:nvPr/>
          </p:nvSpPr>
          <p:spPr bwMode="auto">
            <a:xfrm>
              <a:off x="4898" y="120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7" name="Line 121"/>
            <p:cNvSpPr>
              <a:spLocks noChangeShapeType="1"/>
            </p:cNvSpPr>
            <p:nvPr/>
          </p:nvSpPr>
          <p:spPr bwMode="auto">
            <a:xfrm>
              <a:off x="3424" y="120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8" name="Text Box 126"/>
            <p:cNvSpPr txBox="1">
              <a:spLocks noChangeArrowheads="1"/>
            </p:cNvSpPr>
            <p:nvPr/>
          </p:nvSpPr>
          <p:spPr bwMode="auto">
            <a:xfrm>
              <a:off x="4082" y="1498"/>
              <a:ext cx="5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baseline="-25000">
                <a:ea typeface="楷体_GB2312" pitchFamily="49" charset="-122"/>
              </a:endParaRPr>
            </a:p>
          </p:txBody>
        </p:sp>
        <p:sp>
          <p:nvSpPr>
            <p:cNvPr id="75849" name="Text Box 127"/>
            <p:cNvSpPr txBox="1">
              <a:spLocks noChangeArrowheads="1"/>
            </p:cNvSpPr>
            <p:nvPr/>
          </p:nvSpPr>
          <p:spPr bwMode="auto">
            <a:xfrm>
              <a:off x="5284" y="1480"/>
              <a:ext cx="5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 baseline="-25000">
                <a:ea typeface="楷体_GB2312" pitchFamily="49" charset="-122"/>
              </a:endParaRPr>
            </a:p>
          </p:txBody>
        </p:sp>
        <p:graphicFrame>
          <p:nvGraphicFramePr>
            <p:cNvPr id="75850" name="Object 129"/>
            <p:cNvGraphicFramePr>
              <a:graphicFrameLocks noChangeAspect="1"/>
            </p:cNvGraphicFramePr>
            <p:nvPr/>
          </p:nvGraphicFramePr>
          <p:xfrm>
            <a:off x="3538" y="1434"/>
            <a:ext cx="25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5" name="公式" r:id="rId7" imgW="228600" imgH="279360" progId="Equation.3">
                    <p:embed/>
                  </p:oleObj>
                </mc:Choice>
                <mc:Fallback>
                  <p:oleObj name="公式" r:id="rId7" imgW="228600" imgH="279360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1434"/>
                          <a:ext cx="25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51" name="Object 152"/>
            <p:cNvGraphicFramePr>
              <a:graphicFrameLocks noChangeAspect="1"/>
            </p:cNvGraphicFramePr>
            <p:nvPr/>
          </p:nvGraphicFramePr>
          <p:xfrm>
            <a:off x="3373" y="842"/>
            <a:ext cx="14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6" name="Equation" r:id="rId9" imgW="126720" imgH="266400" progId="Equation.DSMT4">
                    <p:embed/>
                  </p:oleObj>
                </mc:Choice>
                <mc:Fallback>
                  <p:oleObj name="Equation" r:id="rId9" imgW="126720" imgH="266400" progId="Equation.DSMT4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842"/>
                          <a:ext cx="142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52" name="Object 159"/>
            <p:cNvGraphicFramePr>
              <a:graphicFrameLocks noChangeAspect="1"/>
            </p:cNvGraphicFramePr>
            <p:nvPr/>
          </p:nvGraphicFramePr>
          <p:xfrm>
            <a:off x="4836" y="850"/>
            <a:ext cx="1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7" name="Equation" r:id="rId11" imgW="177480" imgH="279360" progId="Equation.DSMT4">
                    <p:embed/>
                  </p:oleObj>
                </mc:Choice>
                <mc:Fallback>
                  <p:oleObj name="Equation" r:id="rId11" imgW="177480" imgH="279360" progId="Equation.DSMT4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850"/>
                          <a:ext cx="19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53" name="Object 160"/>
            <p:cNvGraphicFramePr>
              <a:graphicFrameLocks noChangeAspect="1"/>
            </p:cNvGraphicFramePr>
            <p:nvPr/>
          </p:nvGraphicFramePr>
          <p:xfrm>
            <a:off x="4377" y="1190"/>
            <a:ext cx="21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8" name="Equation" r:id="rId13" imgW="190440" imgH="279360" progId="Equation.DSMT4">
                    <p:embed/>
                  </p:oleObj>
                </mc:Choice>
                <mc:Fallback>
                  <p:oleObj name="Equation" r:id="rId13" imgW="190440" imgH="279360" progId="Equation.DSMT4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190"/>
                          <a:ext cx="21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54" name="Object 161"/>
            <p:cNvGraphicFramePr>
              <a:graphicFrameLocks noChangeAspect="1"/>
            </p:cNvGraphicFramePr>
            <p:nvPr/>
          </p:nvGraphicFramePr>
          <p:xfrm>
            <a:off x="4762" y="1412"/>
            <a:ext cx="24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9" name="Equation" r:id="rId15" imgW="177480" imgH="279360" progId="Equation.DSMT4">
                    <p:embed/>
                  </p:oleObj>
                </mc:Choice>
                <mc:Fallback>
                  <p:oleObj name="Equation" r:id="rId15" imgW="177480" imgH="279360" progId="Equation.DSMT4">
                    <p:embed/>
                    <p:pic>
                      <p:nvPicPr>
                        <p:cNvPr id="0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1412"/>
                          <a:ext cx="242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227" name="AutoShape 163"/>
          <p:cNvSpPr>
            <a:spLocks noChangeArrowheads="1"/>
          </p:cNvSpPr>
          <p:nvPr/>
        </p:nvSpPr>
        <p:spPr bwMode="auto">
          <a:xfrm>
            <a:off x="4392613" y="2082800"/>
            <a:ext cx="574675" cy="252413"/>
          </a:xfrm>
          <a:prstGeom prst="rightArrow">
            <a:avLst>
              <a:gd name="adj1" fmla="val 50000"/>
              <a:gd name="adj2" fmla="val 5691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16231" name="Object 167"/>
          <p:cNvGraphicFramePr>
            <a:graphicFrameLocks noChangeAspect="1"/>
          </p:cNvGraphicFramePr>
          <p:nvPr/>
        </p:nvGraphicFramePr>
        <p:xfrm>
          <a:off x="503238" y="4197350"/>
          <a:ext cx="391953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0" name="Equation" r:id="rId17" imgW="1587240" imgH="444240" progId="Equation.DSMT4">
                  <p:embed/>
                </p:oleObj>
              </mc:Choice>
              <mc:Fallback>
                <p:oleObj name="Equation" r:id="rId17" imgW="1587240" imgH="444240" progId="Equation.DSMT4">
                  <p:embed/>
                  <p:pic>
                    <p:nvPicPr>
                      <p:cNvPr id="0" name="Object 16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197350"/>
                        <a:ext cx="3919537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232" name="Object 168"/>
          <p:cNvGraphicFramePr>
            <a:graphicFrameLocks noChangeAspect="1"/>
          </p:cNvGraphicFramePr>
          <p:nvPr/>
        </p:nvGraphicFramePr>
        <p:xfrm>
          <a:off x="503238" y="5226050"/>
          <a:ext cx="36369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1" name="Equation" r:id="rId19" imgW="1600200" imgH="241200" progId="Equation.3">
                  <p:embed/>
                </p:oleObj>
              </mc:Choice>
              <mc:Fallback>
                <p:oleObj name="Equation" r:id="rId19" imgW="1600200" imgH="241200" progId="Equation.3">
                  <p:embed/>
                  <p:pic>
                    <p:nvPicPr>
                      <p:cNvPr id="0" name="Object 1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5226050"/>
                        <a:ext cx="363696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233" name="Object 169"/>
          <p:cNvGraphicFramePr>
            <a:graphicFrameLocks noChangeAspect="1"/>
          </p:cNvGraphicFramePr>
          <p:nvPr/>
        </p:nvGraphicFramePr>
        <p:xfrm>
          <a:off x="4967288" y="4368800"/>
          <a:ext cx="27352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2" name="Equation" r:id="rId21" imgW="1333440" imgH="241200" progId="Equation.DSMT4">
                  <p:embed/>
                </p:oleObj>
              </mc:Choice>
              <mc:Fallback>
                <p:oleObj name="Equation" r:id="rId21" imgW="1333440" imgH="241200" progId="Equation.DSMT4">
                  <p:embed/>
                  <p:pic>
                    <p:nvPicPr>
                      <p:cNvPr id="0" name="Object 1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4368800"/>
                        <a:ext cx="273526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236" name="Object 172"/>
          <p:cNvGraphicFramePr>
            <a:graphicFrameLocks noChangeAspect="1"/>
          </p:cNvGraphicFramePr>
          <p:nvPr/>
        </p:nvGraphicFramePr>
        <p:xfrm>
          <a:off x="5391150" y="4868863"/>
          <a:ext cx="32845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3" name="Equation" r:id="rId23" imgW="1562040" imgH="203040" progId="Equation.DSMT4">
                  <p:embed/>
                </p:oleObj>
              </mc:Choice>
              <mc:Fallback>
                <p:oleObj name="Equation" r:id="rId23" imgW="1562040" imgH="203040" progId="Equation.DSMT4">
                  <p:embed/>
                  <p:pic>
                    <p:nvPicPr>
                      <p:cNvPr id="0" name="Object 17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868863"/>
                        <a:ext cx="328453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237" name="Object 173"/>
          <p:cNvGraphicFramePr>
            <a:graphicFrameLocks noChangeAspect="1"/>
          </p:cNvGraphicFramePr>
          <p:nvPr/>
        </p:nvGraphicFramePr>
        <p:xfrm>
          <a:off x="5435600" y="5300663"/>
          <a:ext cx="3205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4" name="Equation" r:id="rId25" imgW="1562040" imgH="228600" progId="Equation.DSMT4">
                  <p:embed/>
                </p:oleObj>
              </mc:Choice>
              <mc:Fallback>
                <p:oleObj name="Equation" r:id="rId25" imgW="1562040" imgH="228600" progId="Equation.DSMT4">
                  <p:embed/>
                  <p:pic>
                    <p:nvPicPr>
                      <p:cNvPr id="0" name="Object 17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300663"/>
                        <a:ext cx="32051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234" name="Object 170"/>
          <p:cNvGraphicFramePr>
            <a:graphicFrameLocks noChangeAspect="1"/>
          </p:cNvGraphicFramePr>
          <p:nvPr/>
        </p:nvGraphicFramePr>
        <p:xfrm>
          <a:off x="1536700" y="5840413"/>
          <a:ext cx="34401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5" name="Equation" r:id="rId27" imgW="1625400" imgH="241200" progId="Equation.DSMT4">
                  <p:embed/>
                </p:oleObj>
              </mc:Choice>
              <mc:Fallback>
                <p:oleObj name="Equation" r:id="rId27" imgW="1625400" imgH="241200" progId="Equation.DSMT4">
                  <p:embed/>
                  <p:pic>
                    <p:nvPicPr>
                      <p:cNvPr id="0" name="Object 17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840413"/>
                        <a:ext cx="3440113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235" name="Rectangle 171"/>
          <p:cNvSpPr>
            <a:spLocks noChangeArrowheads="1"/>
          </p:cNvSpPr>
          <p:nvPr/>
        </p:nvSpPr>
        <p:spPr bwMode="auto">
          <a:xfrm>
            <a:off x="323850" y="5840413"/>
            <a:ext cx="176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反变换：</a:t>
            </a:r>
          </a:p>
        </p:txBody>
      </p:sp>
      <p:graphicFrame>
        <p:nvGraphicFramePr>
          <p:cNvPr id="216238" name="Object 174"/>
          <p:cNvGraphicFramePr>
            <a:graphicFrameLocks noChangeAspect="1"/>
          </p:cNvGraphicFramePr>
          <p:nvPr/>
        </p:nvGraphicFramePr>
        <p:xfrm>
          <a:off x="5140325" y="5768975"/>
          <a:ext cx="39036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6" name="Equation" r:id="rId29" imgW="1752480" imgH="253800" progId="Equation.DSMT4">
                  <p:embed/>
                </p:oleObj>
              </mc:Choice>
              <mc:Fallback>
                <p:oleObj name="Equation" r:id="rId29" imgW="1752480" imgH="253800" progId="Equation.DSMT4">
                  <p:embed/>
                  <p:pic>
                    <p:nvPicPr>
                      <p:cNvPr id="0" name="Object 17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5768975"/>
                        <a:ext cx="3903663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239" name="Object 175"/>
          <p:cNvGraphicFramePr>
            <a:graphicFrameLocks noChangeAspect="1"/>
          </p:cNvGraphicFramePr>
          <p:nvPr/>
        </p:nvGraphicFramePr>
        <p:xfrm>
          <a:off x="1468438" y="6289675"/>
          <a:ext cx="41925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7" name="Equation" r:id="rId31" imgW="1904760" imgH="253800" progId="Equation.DSMT4">
                  <p:embed/>
                </p:oleObj>
              </mc:Choice>
              <mc:Fallback>
                <p:oleObj name="Equation" r:id="rId31" imgW="1904760" imgH="253800" progId="Equation.DSMT4">
                  <p:embed/>
                  <p:pic>
                    <p:nvPicPr>
                      <p:cNvPr id="0" name="Object 17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6289675"/>
                        <a:ext cx="419258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6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5" grpId="0" build="p" autoUpdateAnimBg="0"/>
      <p:bldP spid="21623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323850" y="476250"/>
            <a:ext cx="8712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ea typeface="楷体_GB2312" pitchFamily="49" charset="-122"/>
              </a:rPr>
              <a:t>例：单口网络如图，已知</a:t>
            </a:r>
            <a:r>
              <a:rPr lang="zh-CN" altLang="en-US" i="1"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>
                <a:ea typeface="楷体_GB2312" pitchFamily="49" charset="-122"/>
              </a:rPr>
              <a:t>=100rad/s</a:t>
            </a:r>
            <a:r>
              <a:rPr lang="zh-CN" altLang="en-US">
                <a:ea typeface="楷体_GB2312" pitchFamily="49" charset="-122"/>
              </a:rPr>
              <a:t>，试计算等效阻抗和相应的等效电路。 </a:t>
            </a:r>
          </a:p>
        </p:txBody>
      </p:sp>
      <p:graphicFrame>
        <p:nvGraphicFramePr>
          <p:cNvPr id="253960" name="Object 8"/>
          <p:cNvGraphicFramePr>
            <a:graphicFrameLocks noChangeAspect="1"/>
          </p:cNvGraphicFramePr>
          <p:nvPr/>
        </p:nvGraphicFramePr>
        <p:xfrm>
          <a:off x="1231900" y="3840163"/>
          <a:ext cx="4203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Equation" r:id="rId3" imgW="1777680" imgH="241200" progId="Equation.DSMT4">
                  <p:embed/>
                </p:oleObj>
              </mc:Choice>
              <mc:Fallback>
                <p:oleObj name="Equation" r:id="rId3" imgW="17776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840163"/>
                        <a:ext cx="42037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1" name="Object 9"/>
          <p:cNvGraphicFramePr>
            <a:graphicFrameLocks noChangeAspect="1"/>
          </p:cNvGraphicFramePr>
          <p:nvPr/>
        </p:nvGraphicFramePr>
        <p:xfrm>
          <a:off x="1187450" y="5445125"/>
          <a:ext cx="25638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Equation" r:id="rId5" imgW="1180800" imgH="419040" progId="Equation.3">
                  <p:embed/>
                </p:oleObj>
              </mc:Choice>
              <mc:Fallback>
                <p:oleObj name="Equation" r:id="rId5" imgW="118080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45125"/>
                        <a:ext cx="2563813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1100138" y="6165850"/>
            <a:ext cx="4876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ea typeface="楷体_GB2312" pitchFamily="49" charset="-122"/>
              </a:rPr>
              <a:t>等效为一个电阻和电感的串联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503238" y="1677988"/>
            <a:ext cx="4081462" cy="1931987"/>
            <a:chOff x="1375" y="777"/>
            <a:chExt cx="2571" cy="1217"/>
          </a:xfrm>
        </p:grpSpPr>
        <p:sp>
          <p:nvSpPr>
            <p:cNvPr id="27700" name="Line 49"/>
            <p:cNvSpPr>
              <a:spLocks noChangeShapeType="1"/>
            </p:cNvSpPr>
            <p:nvPr/>
          </p:nvSpPr>
          <p:spPr bwMode="auto">
            <a:xfrm>
              <a:off x="1655" y="1117"/>
              <a:ext cx="16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1" name="Text Box 14"/>
            <p:cNvSpPr txBox="1">
              <a:spLocks noChangeArrowheads="1"/>
            </p:cNvSpPr>
            <p:nvPr/>
          </p:nvSpPr>
          <p:spPr bwMode="auto">
            <a:xfrm>
              <a:off x="1385" y="96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702" name="Text Box 15"/>
            <p:cNvSpPr txBox="1">
              <a:spLocks noChangeArrowheads="1"/>
            </p:cNvSpPr>
            <p:nvPr/>
          </p:nvSpPr>
          <p:spPr bwMode="auto">
            <a:xfrm>
              <a:off x="1375" y="17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7703" name="Line 20"/>
            <p:cNvSpPr>
              <a:spLocks noChangeShapeType="1"/>
            </p:cNvSpPr>
            <p:nvPr/>
          </p:nvSpPr>
          <p:spPr bwMode="auto">
            <a:xfrm>
              <a:off x="2809" y="111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4" name="Line 21"/>
            <p:cNvSpPr>
              <a:spLocks noChangeShapeType="1"/>
            </p:cNvSpPr>
            <p:nvPr/>
          </p:nvSpPr>
          <p:spPr bwMode="auto">
            <a:xfrm>
              <a:off x="3331" y="111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Text Box 37"/>
            <p:cNvSpPr txBox="1">
              <a:spLocks noChangeArrowheads="1"/>
            </p:cNvSpPr>
            <p:nvPr/>
          </p:nvSpPr>
          <p:spPr bwMode="auto">
            <a:xfrm>
              <a:off x="1820" y="777"/>
              <a:ext cx="5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5mF</a:t>
              </a:r>
            </a:p>
          </p:txBody>
        </p:sp>
        <p:sp>
          <p:nvSpPr>
            <p:cNvPr id="27706" name="Line 38"/>
            <p:cNvSpPr>
              <a:spLocks noChangeShapeType="1"/>
            </p:cNvSpPr>
            <p:nvPr/>
          </p:nvSpPr>
          <p:spPr bwMode="auto">
            <a:xfrm>
              <a:off x="1746" y="111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7" name="Text Box 40"/>
            <p:cNvSpPr txBox="1">
              <a:spLocks noChangeArrowheads="1"/>
            </p:cNvSpPr>
            <p:nvPr/>
          </p:nvSpPr>
          <p:spPr bwMode="auto">
            <a:xfrm>
              <a:off x="2336" y="1407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0.5u</a:t>
              </a:r>
              <a:r>
                <a:rPr lang="en-US" altLang="zh-CN" sz="1800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sz="1800" baseline="-25000">
                <a:ea typeface="楷体_GB2312" pitchFamily="49" charset="-122"/>
              </a:endParaRPr>
            </a:p>
          </p:txBody>
        </p:sp>
        <p:sp>
          <p:nvSpPr>
            <p:cNvPr id="27708" name="Text Box 41"/>
            <p:cNvSpPr txBox="1">
              <a:spLocks noChangeArrowheads="1"/>
            </p:cNvSpPr>
            <p:nvPr/>
          </p:nvSpPr>
          <p:spPr bwMode="auto">
            <a:xfrm>
              <a:off x="2319" y="840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1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09" name="Rectangle 42"/>
            <p:cNvSpPr>
              <a:spLocks noChangeArrowheads="1"/>
            </p:cNvSpPr>
            <p:nvPr/>
          </p:nvSpPr>
          <p:spPr bwMode="auto">
            <a:xfrm>
              <a:off x="2336" y="107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7710" name="Group 43"/>
            <p:cNvGrpSpPr>
              <a:grpSpLocks/>
            </p:cNvGrpSpPr>
            <p:nvPr/>
          </p:nvGrpSpPr>
          <p:grpSpPr bwMode="auto">
            <a:xfrm>
              <a:off x="1859" y="1019"/>
              <a:ext cx="317" cy="188"/>
              <a:chOff x="3334" y="1911"/>
              <a:chExt cx="317" cy="188"/>
            </a:xfrm>
          </p:grpSpPr>
          <p:sp useBgFill="1">
            <p:nvSpPr>
              <p:cNvPr id="27725" name="Rectangle 44"/>
              <p:cNvSpPr>
                <a:spLocks noChangeArrowheads="1"/>
              </p:cNvSpPr>
              <p:nvPr/>
            </p:nvSpPr>
            <p:spPr bwMode="auto">
              <a:xfrm rot="5400000">
                <a:off x="3401" y="1957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726" name="Line 45"/>
              <p:cNvSpPr>
                <a:spLocks noChangeShapeType="1"/>
              </p:cNvSpPr>
              <p:nvPr/>
            </p:nvSpPr>
            <p:spPr bwMode="auto">
              <a:xfrm rot="16200000" flipV="1">
                <a:off x="3379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7" name="Rectangle 46"/>
              <p:cNvSpPr>
                <a:spLocks noChangeArrowheads="1"/>
              </p:cNvSpPr>
              <p:nvPr/>
            </p:nvSpPr>
            <p:spPr bwMode="auto">
              <a:xfrm rot="-5400000">
                <a:off x="3356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728" name="Rectangle 47"/>
              <p:cNvSpPr>
                <a:spLocks noChangeArrowheads="1"/>
              </p:cNvSpPr>
              <p:nvPr/>
            </p:nvSpPr>
            <p:spPr bwMode="auto">
              <a:xfrm rot="-5400000">
                <a:off x="3447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729" name="Line 48"/>
              <p:cNvSpPr>
                <a:spLocks noChangeShapeType="1"/>
              </p:cNvSpPr>
              <p:nvPr/>
            </p:nvSpPr>
            <p:spPr bwMode="auto">
              <a:xfrm rot="16200000" flipV="1">
                <a:off x="3606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11" name="Line 50"/>
            <p:cNvSpPr>
              <a:spLocks noChangeShapeType="1"/>
            </p:cNvSpPr>
            <p:nvPr/>
          </p:nvSpPr>
          <p:spPr bwMode="auto">
            <a:xfrm>
              <a:off x="1655" y="1956"/>
              <a:ext cx="16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712" name="Group 51"/>
            <p:cNvGrpSpPr>
              <a:grpSpLocks/>
            </p:cNvGrpSpPr>
            <p:nvPr/>
          </p:nvGrpSpPr>
          <p:grpSpPr bwMode="auto">
            <a:xfrm>
              <a:off x="2722" y="1230"/>
              <a:ext cx="181" cy="499"/>
              <a:chOff x="1429" y="3113"/>
              <a:chExt cx="181" cy="499"/>
            </a:xfrm>
          </p:grpSpPr>
          <p:sp>
            <p:nvSpPr>
              <p:cNvPr id="27722" name="AutoShape 52"/>
              <p:cNvSpPr>
                <a:spLocks noChangeArrowheads="1"/>
              </p:cNvSpPr>
              <p:nvPr/>
            </p:nvSpPr>
            <p:spPr bwMode="auto">
              <a:xfrm rot="5400000">
                <a:off x="1338" y="3340"/>
                <a:ext cx="363" cy="181"/>
              </a:xfrm>
              <a:prstGeom prst="diamond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723" name="Line 53"/>
              <p:cNvSpPr>
                <a:spLocks noChangeShapeType="1"/>
              </p:cNvSpPr>
              <p:nvPr/>
            </p:nvSpPr>
            <p:spPr bwMode="auto">
              <a:xfrm rot="5400000">
                <a:off x="1520" y="3339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4" name="Line 54"/>
              <p:cNvSpPr>
                <a:spLocks noChangeShapeType="1"/>
              </p:cNvSpPr>
              <p:nvPr/>
            </p:nvSpPr>
            <p:spPr bwMode="auto">
              <a:xfrm rot="5400000" flipH="1">
                <a:off x="1452" y="318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13" name="Freeform 55"/>
            <p:cNvSpPr>
              <a:spLocks/>
            </p:cNvSpPr>
            <p:nvPr/>
          </p:nvSpPr>
          <p:spPr bwMode="auto">
            <a:xfrm rot="10800000">
              <a:off x="3311" y="136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714" name="Oval 56"/>
            <p:cNvSpPr>
              <a:spLocks noChangeArrowheads="1"/>
            </p:cNvSpPr>
            <p:nvPr/>
          </p:nvSpPr>
          <p:spPr bwMode="auto">
            <a:xfrm>
              <a:off x="1610" y="109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715" name="Oval 57"/>
            <p:cNvSpPr>
              <a:spLocks noChangeArrowheads="1"/>
            </p:cNvSpPr>
            <p:nvPr/>
          </p:nvSpPr>
          <p:spPr bwMode="auto">
            <a:xfrm>
              <a:off x="1610" y="193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716" name="Text Box 58"/>
            <p:cNvSpPr txBox="1">
              <a:spLocks noChangeArrowheads="1"/>
            </p:cNvSpPr>
            <p:nvPr/>
          </p:nvSpPr>
          <p:spPr bwMode="auto">
            <a:xfrm>
              <a:off x="3385" y="1407"/>
              <a:ext cx="5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80mH</a:t>
              </a:r>
            </a:p>
          </p:txBody>
        </p:sp>
        <p:sp>
          <p:nvSpPr>
            <p:cNvPr id="27717" name="Text Box 59"/>
            <p:cNvSpPr txBox="1">
              <a:spLocks noChangeArrowheads="1"/>
            </p:cNvSpPr>
            <p:nvPr/>
          </p:nvSpPr>
          <p:spPr bwMode="auto">
            <a:xfrm>
              <a:off x="1927" y="1203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sz="1800" baseline="-25000">
                <a:ea typeface="楷体_GB2312" pitchFamily="49" charset="-122"/>
              </a:endParaRPr>
            </a:p>
          </p:txBody>
        </p:sp>
        <p:sp>
          <p:nvSpPr>
            <p:cNvPr id="27718" name="Text Box 60"/>
            <p:cNvSpPr txBox="1">
              <a:spLocks noChangeArrowheads="1"/>
            </p:cNvSpPr>
            <p:nvPr/>
          </p:nvSpPr>
          <p:spPr bwMode="auto">
            <a:xfrm>
              <a:off x="1725" y="116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719" name="Text Box 61"/>
            <p:cNvSpPr txBox="1">
              <a:spLocks noChangeArrowheads="1"/>
            </p:cNvSpPr>
            <p:nvPr/>
          </p:nvSpPr>
          <p:spPr bwMode="auto">
            <a:xfrm>
              <a:off x="2132" y="10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7720" name="Text Box 63"/>
            <p:cNvSpPr txBox="1">
              <a:spLocks noChangeArrowheads="1"/>
            </p:cNvSpPr>
            <p:nvPr/>
          </p:nvSpPr>
          <p:spPr bwMode="auto">
            <a:xfrm>
              <a:off x="1382" y="138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u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27721" name="Text Box 64"/>
            <p:cNvSpPr txBox="1">
              <a:spLocks noChangeArrowheads="1"/>
            </p:cNvSpPr>
            <p:nvPr/>
          </p:nvSpPr>
          <p:spPr bwMode="auto">
            <a:xfrm>
              <a:off x="1633" y="851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i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</p:grpSp>
      <p:graphicFrame>
        <p:nvGraphicFramePr>
          <p:cNvPr id="254017" name="Object 65"/>
          <p:cNvGraphicFramePr>
            <a:graphicFrameLocks noGrp="1" noChangeAspect="1"/>
          </p:cNvGraphicFramePr>
          <p:nvPr>
            <p:ph sz="half" idx="1"/>
          </p:nvPr>
        </p:nvGraphicFramePr>
        <p:xfrm>
          <a:off x="1598613" y="4352925"/>
          <a:ext cx="50609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7" imgW="2120760" imgH="228600" progId="Equation.DSMT4">
                  <p:embed/>
                </p:oleObj>
              </mc:Choice>
              <mc:Fallback>
                <p:oleObj name="Equation" r:id="rId7" imgW="2120760" imgH="228600" progId="Equation.DSMT4">
                  <p:embed/>
                  <p:pic>
                    <p:nvPicPr>
                      <p:cNvPr id="0" name="Object 6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352925"/>
                        <a:ext cx="50609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4883150" y="1412875"/>
            <a:ext cx="4152900" cy="2197100"/>
            <a:chOff x="3076" y="731"/>
            <a:chExt cx="2616" cy="1384"/>
          </a:xfrm>
        </p:grpSpPr>
        <p:sp>
          <p:nvSpPr>
            <p:cNvPr id="27674" name="Line 69"/>
            <p:cNvSpPr>
              <a:spLocks noChangeShapeType="1"/>
            </p:cNvSpPr>
            <p:nvPr/>
          </p:nvSpPr>
          <p:spPr bwMode="auto">
            <a:xfrm>
              <a:off x="3356" y="1238"/>
              <a:ext cx="16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Text Box 70"/>
            <p:cNvSpPr txBox="1">
              <a:spLocks noChangeArrowheads="1"/>
            </p:cNvSpPr>
            <p:nvPr/>
          </p:nvSpPr>
          <p:spPr bwMode="auto">
            <a:xfrm>
              <a:off x="3086" y="108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676" name="Text Box 71"/>
            <p:cNvSpPr txBox="1">
              <a:spLocks noChangeArrowheads="1"/>
            </p:cNvSpPr>
            <p:nvPr/>
          </p:nvSpPr>
          <p:spPr bwMode="auto">
            <a:xfrm>
              <a:off x="3076" y="18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7677" name="Line 72"/>
            <p:cNvSpPr>
              <a:spLocks noChangeShapeType="1"/>
            </p:cNvSpPr>
            <p:nvPr/>
          </p:nvSpPr>
          <p:spPr bwMode="auto">
            <a:xfrm>
              <a:off x="4510" y="1238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73"/>
            <p:cNvSpPr>
              <a:spLocks noChangeShapeType="1"/>
            </p:cNvSpPr>
            <p:nvPr/>
          </p:nvSpPr>
          <p:spPr bwMode="auto">
            <a:xfrm>
              <a:off x="5032" y="123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75"/>
            <p:cNvSpPr>
              <a:spLocks noChangeShapeType="1"/>
            </p:cNvSpPr>
            <p:nvPr/>
          </p:nvSpPr>
          <p:spPr bwMode="auto">
            <a:xfrm>
              <a:off x="3447" y="123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Text Box 77"/>
            <p:cNvSpPr txBox="1">
              <a:spLocks noChangeArrowheads="1"/>
            </p:cNvSpPr>
            <p:nvPr/>
          </p:nvSpPr>
          <p:spPr bwMode="auto">
            <a:xfrm>
              <a:off x="4020" y="961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1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681" name="Rectangle 78"/>
            <p:cNvSpPr>
              <a:spLocks noChangeArrowheads="1"/>
            </p:cNvSpPr>
            <p:nvPr/>
          </p:nvSpPr>
          <p:spPr bwMode="auto">
            <a:xfrm>
              <a:off x="4037" y="119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7682" name="Group 79"/>
            <p:cNvGrpSpPr>
              <a:grpSpLocks/>
            </p:cNvGrpSpPr>
            <p:nvPr/>
          </p:nvGrpSpPr>
          <p:grpSpPr bwMode="auto">
            <a:xfrm>
              <a:off x="3560" y="1140"/>
              <a:ext cx="317" cy="188"/>
              <a:chOff x="3334" y="1911"/>
              <a:chExt cx="317" cy="188"/>
            </a:xfrm>
          </p:grpSpPr>
          <p:sp useBgFill="1">
            <p:nvSpPr>
              <p:cNvPr id="27695" name="Rectangle 80"/>
              <p:cNvSpPr>
                <a:spLocks noChangeArrowheads="1"/>
              </p:cNvSpPr>
              <p:nvPr/>
            </p:nvSpPr>
            <p:spPr bwMode="auto">
              <a:xfrm rot="5400000">
                <a:off x="3401" y="1957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696" name="Line 81"/>
              <p:cNvSpPr>
                <a:spLocks noChangeShapeType="1"/>
              </p:cNvSpPr>
              <p:nvPr/>
            </p:nvSpPr>
            <p:spPr bwMode="auto">
              <a:xfrm rot="16200000" flipV="1">
                <a:off x="3379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7" name="Rectangle 82"/>
              <p:cNvSpPr>
                <a:spLocks noChangeArrowheads="1"/>
              </p:cNvSpPr>
              <p:nvPr/>
            </p:nvSpPr>
            <p:spPr bwMode="auto">
              <a:xfrm rot="-5400000">
                <a:off x="3356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698" name="Rectangle 83"/>
              <p:cNvSpPr>
                <a:spLocks noChangeArrowheads="1"/>
              </p:cNvSpPr>
              <p:nvPr/>
            </p:nvSpPr>
            <p:spPr bwMode="auto">
              <a:xfrm rot="-5400000">
                <a:off x="3447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699" name="Line 84"/>
              <p:cNvSpPr>
                <a:spLocks noChangeShapeType="1"/>
              </p:cNvSpPr>
              <p:nvPr/>
            </p:nvSpPr>
            <p:spPr bwMode="auto">
              <a:xfrm rot="16200000" flipV="1">
                <a:off x="3606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3" name="Line 85"/>
            <p:cNvSpPr>
              <a:spLocks noChangeShapeType="1"/>
            </p:cNvSpPr>
            <p:nvPr/>
          </p:nvSpPr>
          <p:spPr bwMode="auto">
            <a:xfrm>
              <a:off x="3356" y="2077"/>
              <a:ext cx="16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84" name="Group 86"/>
            <p:cNvGrpSpPr>
              <a:grpSpLocks/>
            </p:cNvGrpSpPr>
            <p:nvPr/>
          </p:nvGrpSpPr>
          <p:grpSpPr bwMode="auto">
            <a:xfrm>
              <a:off x="4423" y="1351"/>
              <a:ext cx="181" cy="499"/>
              <a:chOff x="1429" y="3113"/>
              <a:chExt cx="181" cy="499"/>
            </a:xfrm>
          </p:grpSpPr>
          <p:sp>
            <p:nvSpPr>
              <p:cNvPr id="27692" name="AutoShape 87"/>
              <p:cNvSpPr>
                <a:spLocks noChangeArrowheads="1"/>
              </p:cNvSpPr>
              <p:nvPr/>
            </p:nvSpPr>
            <p:spPr bwMode="auto">
              <a:xfrm rot="5400000">
                <a:off x="1338" y="3340"/>
                <a:ext cx="363" cy="181"/>
              </a:xfrm>
              <a:prstGeom prst="diamond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693" name="Line 88"/>
              <p:cNvSpPr>
                <a:spLocks noChangeShapeType="1"/>
              </p:cNvSpPr>
              <p:nvPr/>
            </p:nvSpPr>
            <p:spPr bwMode="auto">
              <a:xfrm rot="5400000">
                <a:off x="1520" y="3339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4" name="Line 89"/>
              <p:cNvSpPr>
                <a:spLocks noChangeShapeType="1"/>
              </p:cNvSpPr>
              <p:nvPr/>
            </p:nvSpPr>
            <p:spPr bwMode="auto">
              <a:xfrm rot="5400000" flipH="1">
                <a:off x="1452" y="318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5" name="Freeform 90"/>
            <p:cNvSpPr>
              <a:spLocks/>
            </p:cNvSpPr>
            <p:nvPr/>
          </p:nvSpPr>
          <p:spPr bwMode="auto">
            <a:xfrm rot="10800000">
              <a:off x="5012" y="1487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686" name="Oval 91"/>
            <p:cNvSpPr>
              <a:spLocks noChangeArrowheads="1"/>
            </p:cNvSpPr>
            <p:nvPr/>
          </p:nvSpPr>
          <p:spPr bwMode="auto">
            <a:xfrm>
              <a:off x="3311" y="121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687" name="Oval 92"/>
            <p:cNvSpPr>
              <a:spLocks noChangeArrowheads="1"/>
            </p:cNvSpPr>
            <p:nvPr/>
          </p:nvSpPr>
          <p:spPr bwMode="auto">
            <a:xfrm>
              <a:off x="3311" y="205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688" name="Text Box 95"/>
            <p:cNvSpPr txBox="1">
              <a:spLocks noChangeArrowheads="1"/>
            </p:cNvSpPr>
            <p:nvPr/>
          </p:nvSpPr>
          <p:spPr bwMode="auto">
            <a:xfrm>
              <a:off x="3426" y="128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689" name="Text Box 96"/>
            <p:cNvSpPr txBox="1">
              <a:spLocks noChangeArrowheads="1"/>
            </p:cNvSpPr>
            <p:nvPr/>
          </p:nvSpPr>
          <p:spPr bwMode="auto">
            <a:xfrm>
              <a:off x="3833" y="11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aphicFrame>
          <p:nvGraphicFramePr>
            <p:cNvPr id="27654" name="Object 100"/>
            <p:cNvGraphicFramePr>
              <a:graphicFrameLocks noChangeAspect="1"/>
            </p:cNvGraphicFramePr>
            <p:nvPr/>
          </p:nvGraphicFramePr>
          <p:xfrm>
            <a:off x="3107" y="1366"/>
            <a:ext cx="235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2" name="Equation" r:id="rId9" imgW="164880" imgH="279360" progId="Equation.DSMT4">
                    <p:embed/>
                  </p:oleObj>
                </mc:Choice>
                <mc:Fallback>
                  <p:oleObj name="Equation" r:id="rId9" imgW="164880" imgH="279360" progId="Equation.DSMT4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366"/>
                          <a:ext cx="235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101"/>
            <p:cNvGraphicFramePr>
              <a:graphicFrameLocks noChangeAspect="1"/>
            </p:cNvGraphicFramePr>
            <p:nvPr/>
          </p:nvGraphicFramePr>
          <p:xfrm>
            <a:off x="3311" y="731"/>
            <a:ext cx="196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3" name="Equation" r:id="rId11" imgW="126720" imgH="266400" progId="Equation.DSMT4">
                    <p:embed/>
                  </p:oleObj>
                </mc:Choice>
                <mc:Fallback>
                  <p:oleObj name="Equation" r:id="rId11" imgW="126720" imgH="26640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731"/>
                          <a:ext cx="196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102"/>
            <p:cNvGraphicFramePr>
              <a:graphicFrameLocks noChangeAspect="1"/>
            </p:cNvGraphicFramePr>
            <p:nvPr/>
          </p:nvGraphicFramePr>
          <p:xfrm>
            <a:off x="3910" y="1420"/>
            <a:ext cx="51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4" name="Equation" r:id="rId13" imgW="406080" imgH="279360" progId="Equation.DSMT4">
                    <p:embed/>
                  </p:oleObj>
                </mc:Choice>
                <mc:Fallback>
                  <p:oleObj name="Equation" r:id="rId13" imgW="406080" imgH="27936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0" y="1420"/>
                          <a:ext cx="51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103"/>
            <p:cNvGraphicFramePr>
              <a:graphicFrameLocks noChangeAspect="1"/>
            </p:cNvGraphicFramePr>
            <p:nvPr/>
          </p:nvGraphicFramePr>
          <p:xfrm>
            <a:off x="3606" y="1262"/>
            <a:ext cx="25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5" name="Equation" r:id="rId15" imgW="203040" imgH="279360" progId="Equation.DSMT4">
                    <p:embed/>
                  </p:oleObj>
                </mc:Choice>
                <mc:Fallback>
                  <p:oleObj name="Equation" r:id="rId15" imgW="203040" imgH="27936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262"/>
                          <a:ext cx="256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0" name="Text Box 126"/>
            <p:cNvSpPr txBox="1">
              <a:spLocks noChangeArrowheads="1"/>
            </p:cNvSpPr>
            <p:nvPr/>
          </p:nvSpPr>
          <p:spPr bwMode="auto">
            <a:xfrm>
              <a:off x="3538" y="890"/>
              <a:ext cx="5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-j2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691" name="Text Box 127"/>
            <p:cNvSpPr txBox="1">
              <a:spLocks noChangeArrowheads="1"/>
            </p:cNvSpPr>
            <p:nvPr/>
          </p:nvSpPr>
          <p:spPr bwMode="auto">
            <a:xfrm>
              <a:off x="5125" y="1525"/>
              <a:ext cx="5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j8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sp>
        <p:nvSpPr>
          <p:cNvPr id="254080" name="AutoShape 128"/>
          <p:cNvSpPr>
            <a:spLocks noChangeArrowheads="1"/>
          </p:cNvSpPr>
          <p:nvPr/>
        </p:nvSpPr>
        <p:spPr bwMode="auto">
          <a:xfrm>
            <a:off x="4211638" y="2168525"/>
            <a:ext cx="504825" cy="2524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54084" name="Text Box 132"/>
          <p:cNvSpPr txBox="1">
            <a:spLocks noChangeArrowheads="1"/>
          </p:cNvSpPr>
          <p:nvPr/>
        </p:nvSpPr>
        <p:spPr bwMode="auto">
          <a:xfrm>
            <a:off x="395288" y="3825875"/>
            <a:ext cx="90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54091" name="Object 139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4905375"/>
          <a:ext cx="1620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Equation" r:id="rId17" imgW="685800" imgH="228600" progId="Equation.DSMT4">
                  <p:embed/>
                </p:oleObj>
              </mc:Choice>
              <mc:Fallback>
                <p:oleObj name="Equation" r:id="rId17" imgW="685800" imgH="228600" progId="Equation.DSMT4">
                  <p:embed/>
                  <p:pic>
                    <p:nvPicPr>
                      <p:cNvPr id="0" name="Object 1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905375"/>
                        <a:ext cx="16208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76"/>
          <p:cNvGrpSpPr>
            <a:grpSpLocks/>
          </p:cNvGrpSpPr>
          <p:nvPr/>
        </p:nvGrpSpPr>
        <p:grpSpPr bwMode="auto">
          <a:xfrm>
            <a:off x="6769100" y="4797425"/>
            <a:ext cx="2303463" cy="1808163"/>
            <a:chOff x="4740" y="2995"/>
            <a:chExt cx="1451" cy="1139"/>
          </a:xfrm>
        </p:grpSpPr>
        <p:sp>
          <p:nvSpPr>
            <p:cNvPr id="27665" name="Line 148"/>
            <p:cNvSpPr>
              <a:spLocks noChangeShapeType="1"/>
            </p:cNvSpPr>
            <p:nvPr/>
          </p:nvSpPr>
          <p:spPr bwMode="auto">
            <a:xfrm>
              <a:off x="5531" y="3271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Text Box 150"/>
            <p:cNvSpPr txBox="1">
              <a:spLocks noChangeArrowheads="1"/>
            </p:cNvSpPr>
            <p:nvPr/>
          </p:nvSpPr>
          <p:spPr bwMode="auto">
            <a:xfrm>
              <a:off x="5040" y="2995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9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667" name="Freeform 163"/>
            <p:cNvSpPr>
              <a:spLocks/>
            </p:cNvSpPr>
            <p:nvPr/>
          </p:nvSpPr>
          <p:spPr bwMode="auto">
            <a:xfrm rot="10800000">
              <a:off x="5511" y="352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668" name="Oval 164"/>
            <p:cNvSpPr>
              <a:spLocks noChangeArrowheads="1"/>
            </p:cNvSpPr>
            <p:nvPr/>
          </p:nvSpPr>
          <p:spPr bwMode="auto">
            <a:xfrm>
              <a:off x="4740" y="324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669" name="Oval 165"/>
            <p:cNvSpPr>
              <a:spLocks noChangeArrowheads="1"/>
            </p:cNvSpPr>
            <p:nvPr/>
          </p:nvSpPr>
          <p:spPr bwMode="auto">
            <a:xfrm>
              <a:off x="4740" y="408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670" name="Text Box 173"/>
            <p:cNvSpPr txBox="1">
              <a:spLocks noChangeArrowheads="1"/>
            </p:cNvSpPr>
            <p:nvPr/>
          </p:nvSpPr>
          <p:spPr bwMode="auto">
            <a:xfrm>
              <a:off x="5624" y="3566"/>
              <a:ext cx="5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j6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671" name="Line 174"/>
            <p:cNvSpPr>
              <a:spLocks noChangeShapeType="1"/>
            </p:cNvSpPr>
            <p:nvPr/>
          </p:nvSpPr>
          <p:spPr bwMode="auto">
            <a:xfrm>
              <a:off x="4785" y="4110"/>
              <a:ext cx="7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175"/>
            <p:cNvSpPr>
              <a:spLocks noChangeShapeType="1"/>
            </p:cNvSpPr>
            <p:nvPr/>
          </p:nvSpPr>
          <p:spPr bwMode="auto">
            <a:xfrm>
              <a:off x="4785" y="3271"/>
              <a:ext cx="7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Rectangle 151"/>
            <p:cNvSpPr>
              <a:spLocks noChangeArrowheads="1"/>
            </p:cNvSpPr>
            <p:nvPr/>
          </p:nvSpPr>
          <p:spPr bwMode="auto">
            <a:xfrm>
              <a:off x="5035" y="322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4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4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3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6" grpId="0"/>
      <p:bldP spid="253962" grpId="0" build="p" autoUpdateAnimBg="0"/>
      <p:bldP spid="254080" grpId="0" animBg="1"/>
      <p:bldP spid="254084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529" name="Object 73"/>
          <p:cNvGraphicFramePr>
            <a:graphicFrameLocks noChangeAspect="1"/>
          </p:cNvGraphicFramePr>
          <p:nvPr/>
        </p:nvGraphicFramePr>
        <p:xfrm>
          <a:off x="4476750" y="3500438"/>
          <a:ext cx="3911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Equation" r:id="rId3" imgW="1676160" imgH="419040" progId="Equation.DSMT4">
                  <p:embed/>
                </p:oleObj>
              </mc:Choice>
              <mc:Fallback>
                <p:oleObj name="Equation" r:id="rId3" imgW="1676160" imgH="41904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500438"/>
                        <a:ext cx="39116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530" name="Text Box 74"/>
          <p:cNvSpPr txBox="1">
            <a:spLocks noChangeArrowheads="1"/>
          </p:cNvSpPr>
          <p:nvPr/>
        </p:nvSpPr>
        <p:spPr bwMode="auto">
          <a:xfrm>
            <a:off x="3887788" y="4437063"/>
            <a:ext cx="334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00FF"/>
                </a:solidFill>
                <a:ea typeface="楷体_GB2312" pitchFamily="49" charset="-122"/>
              </a:rPr>
              <a:t>②</a:t>
            </a:r>
            <a:r>
              <a:rPr kumimoji="0" lang="zh-CN" altLang="en-US">
                <a:solidFill>
                  <a:srgbClr val="0000FF"/>
                </a:solidFill>
                <a:ea typeface="楷体_GB2312" pitchFamily="49" charset="-122"/>
              </a:rPr>
              <a:t>求短路电流：</a:t>
            </a:r>
          </a:p>
        </p:txBody>
      </p:sp>
      <p:graphicFrame>
        <p:nvGraphicFramePr>
          <p:cNvPr id="275540" name="Object 84"/>
          <p:cNvGraphicFramePr>
            <a:graphicFrameLocks noChangeAspect="1"/>
          </p:cNvGraphicFramePr>
          <p:nvPr/>
        </p:nvGraphicFramePr>
        <p:xfrm>
          <a:off x="4427538" y="5005388"/>
          <a:ext cx="36734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Equation" r:id="rId5" imgW="1625400" imgH="241200" progId="Equation.DSMT4">
                  <p:embed/>
                </p:oleObj>
              </mc:Choice>
              <mc:Fallback>
                <p:oleObj name="Equation" r:id="rId5" imgW="1625400" imgH="2412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005388"/>
                        <a:ext cx="36734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42" name="Object 86"/>
          <p:cNvGraphicFramePr>
            <a:graphicFrameLocks noChangeAspect="1"/>
          </p:cNvGraphicFramePr>
          <p:nvPr/>
        </p:nvGraphicFramePr>
        <p:xfrm>
          <a:off x="2786063" y="5770563"/>
          <a:ext cx="549433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Equation" r:id="rId7" imgW="2489040" imgH="469800" progId="Equation.DSMT4">
                  <p:embed/>
                </p:oleObj>
              </mc:Choice>
              <mc:Fallback>
                <p:oleObj name="Equation" r:id="rId7" imgW="2489040" imgH="4698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770563"/>
                        <a:ext cx="5494337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636" name="Text Box 180"/>
          <p:cNvSpPr txBox="1">
            <a:spLocks noChangeArrowheads="1"/>
          </p:cNvSpPr>
          <p:nvPr/>
        </p:nvSpPr>
        <p:spPr bwMode="auto">
          <a:xfrm>
            <a:off x="358775" y="620713"/>
            <a:ext cx="752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例：求图示电路的戴维南等效电路。</a:t>
            </a:r>
          </a:p>
        </p:txBody>
      </p:sp>
      <p:sp>
        <p:nvSpPr>
          <p:cNvPr id="275637" name="AutoShape 181"/>
          <p:cNvSpPr>
            <a:spLocks noChangeArrowheads="1"/>
          </p:cNvSpPr>
          <p:nvPr/>
        </p:nvSpPr>
        <p:spPr bwMode="auto">
          <a:xfrm rot="5400000">
            <a:off x="1366837" y="3644901"/>
            <a:ext cx="468313" cy="252412"/>
          </a:xfrm>
          <a:prstGeom prst="rightArrow">
            <a:avLst>
              <a:gd name="adj1" fmla="val 50000"/>
              <a:gd name="adj2" fmla="val 4638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75638" name="Text Box 182"/>
          <p:cNvSpPr txBox="1">
            <a:spLocks noChangeArrowheads="1"/>
          </p:cNvSpPr>
          <p:nvPr/>
        </p:nvSpPr>
        <p:spPr bwMode="auto">
          <a:xfrm>
            <a:off x="3887788" y="1123950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2" name="Group 185"/>
          <p:cNvGrpSpPr>
            <a:grpSpLocks/>
          </p:cNvGrpSpPr>
          <p:nvPr/>
        </p:nvGrpSpPr>
        <p:grpSpPr bwMode="auto">
          <a:xfrm>
            <a:off x="576263" y="1198563"/>
            <a:ext cx="3167062" cy="2193925"/>
            <a:chOff x="590" y="506"/>
            <a:chExt cx="1995" cy="1382"/>
          </a:xfrm>
        </p:grpSpPr>
        <p:sp>
          <p:nvSpPr>
            <p:cNvPr id="28724" name="Oval 89"/>
            <p:cNvSpPr>
              <a:spLocks noChangeArrowheads="1"/>
            </p:cNvSpPr>
            <p:nvPr/>
          </p:nvSpPr>
          <p:spPr bwMode="auto">
            <a:xfrm>
              <a:off x="590" y="150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8725" name="Line 90"/>
            <p:cNvSpPr>
              <a:spLocks noChangeShapeType="1"/>
            </p:cNvSpPr>
            <p:nvPr/>
          </p:nvSpPr>
          <p:spPr bwMode="auto">
            <a:xfrm>
              <a:off x="726" y="618"/>
              <a:ext cx="0" cy="1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6" name="Line 91"/>
            <p:cNvSpPr>
              <a:spLocks noChangeShapeType="1"/>
            </p:cNvSpPr>
            <p:nvPr/>
          </p:nvSpPr>
          <p:spPr bwMode="auto">
            <a:xfrm>
              <a:off x="1746" y="618"/>
              <a:ext cx="0" cy="1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7" name="Line 92"/>
            <p:cNvSpPr>
              <a:spLocks noChangeShapeType="1"/>
            </p:cNvSpPr>
            <p:nvPr/>
          </p:nvSpPr>
          <p:spPr bwMode="auto">
            <a:xfrm>
              <a:off x="726" y="1865"/>
              <a:ext cx="15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8" name="Line 93"/>
            <p:cNvSpPr>
              <a:spLocks noChangeShapeType="1"/>
            </p:cNvSpPr>
            <p:nvPr/>
          </p:nvSpPr>
          <p:spPr bwMode="auto">
            <a:xfrm>
              <a:off x="726" y="1071"/>
              <a:ext cx="15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9" name="Line 94"/>
            <p:cNvSpPr>
              <a:spLocks noChangeShapeType="1"/>
            </p:cNvSpPr>
            <p:nvPr/>
          </p:nvSpPr>
          <p:spPr bwMode="auto">
            <a:xfrm>
              <a:off x="726" y="618"/>
              <a:ext cx="10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0" name="Text Box 95"/>
            <p:cNvSpPr txBox="1">
              <a:spLocks noChangeArrowheads="1"/>
            </p:cNvSpPr>
            <p:nvPr/>
          </p:nvSpPr>
          <p:spPr bwMode="auto">
            <a:xfrm>
              <a:off x="2200" y="104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8731" name="Text Box 96"/>
            <p:cNvSpPr txBox="1">
              <a:spLocks noChangeArrowheads="1"/>
            </p:cNvSpPr>
            <p:nvPr/>
          </p:nvSpPr>
          <p:spPr bwMode="auto">
            <a:xfrm>
              <a:off x="2214" y="15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8732" name="Rectangle 97"/>
            <p:cNvSpPr>
              <a:spLocks noChangeArrowheads="1"/>
            </p:cNvSpPr>
            <p:nvPr/>
          </p:nvSpPr>
          <p:spPr bwMode="auto">
            <a:xfrm>
              <a:off x="1111" y="102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733" name="Rectangle 98"/>
            <p:cNvSpPr>
              <a:spLocks noChangeArrowheads="1"/>
            </p:cNvSpPr>
            <p:nvPr/>
          </p:nvSpPr>
          <p:spPr bwMode="auto">
            <a:xfrm rot="5400000">
              <a:off x="590" y="125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8734" name="Group 99"/>
            <p:cNvGrpSpPr>
              <a:grpSpLocks/>
            </p:cNvGrpSpPr>
            <p:nvPr/>
          </p:nvGrpSpPr>
          <p:grpSpPr bwMode="auto">
            <a:xfrm>
              <a:off x="930" y="527"/>
              <a:ext cx="499" cy="181"/>
              <a:chOff x="2472" y="3340"/>
              <a:chExt cx="499" cy="181"/>
            </a:xfrm>
          </p:grpSpPr>
          <p:sp>
            <p:nvSpPr>
              <p:cNvPr id="28755" name="AutoShape 100"/>
              <p:cNvSpPr>
                <a:spLocks noChangeArrowheads="1"/>
              </p:cNvSpPr>
              <p:nvPr/>
            </p:nvSpPr>
            <p:spPr bwMode="auto">
              <a:xfrm>
                <a:off x="2608" y="3340"/>
                <a:ext cx="363" cy="181"/>
              </a:xfrm>
              <a:prstGeom prst="diamond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8756" name="Line 101"/>
              <p:cNvSpPr>
                <a:spLocks noChangeShapeType="1"/>
              </p:cNvSpPr>
              <p:nvPr/>
            </p:nvSpPr>
            <p:spPr bwMode="auto">
              <a:xfrm>
                <a:off x="2789" y="3340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7" name="Line 102"/>
              <p:cNvSpPr>
                <a:spLocks noChangeShapeType="1"/>
              </p:cNvSpPr>
              <p:nvPr/>
            </p:nvSpPr>
            <p:spPr bwMode="auto">
              <a:xfrm flipH="1">
                <a:off x="2472" y="3431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35" name="Text Box 106"/>
            <p:cNvSpPr txBox="1">
              <a:spLocks noChangeArrowheads="1"/>
            </p:cNvSpPr>
            <p:nvPr/>
          </p:nvSpPr>
          <p:spPr bwMode="auto">
            <a:xfrm>
              <a:off x="816" y="135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8736" name="Text Box 107"/>
            <p:cNvSpPr txBox="1">
              <a:spLocks noChangeArrowheads="1"/>
            </p:cNvSpPr>
            <p:nvPr/>
          </p:nvSpPr>
          <p:spPr bwMode="auto">
            <a:xfrm>
              <a:off x="816" y="15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8737" name="Text Box 109"/>
            <p:cNvSpPr txBox="1">
              <a:spLocks noChangeArrowheads="1"/>
            </p:cNvSpPr>
            <p:nvPr/>
          </p:nvSpPr>
          <p:spPr bwMode="auto">
            <a:xfrm>
              <a:off x="1066" y="817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50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38" name="Text Box 111"/>
            <p:cNvSpPr txBox="1">
              <a:spLocks noChangeArrowheads="1"/>
            </p:cNvSpPr>
            <p:nvPr/>
          </p:nvSpPr>
          <p:spPr bwMode="auto">
            <a:xfrm>
              <a:off x="839" y="148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60</a:t>
              </a:r>
              <a:r>
                <a:rPr lang="en-US" altLang="zh-CN">
                  <a:ea typeface="楷体_GB2312" pitchFamily="49" charset="-122"/>
                </a:rPr>
                <a:t>∠0°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39" name="Text Box 113"/>
            <p:cNvSpPr txBox="1">
              <a:spLocks noChangeArrowheads="1"/>
            </p:cNvSpPr>
            <p:nvPr/>
          </p:nvSpPr>
          <p:spPr bwMode="auto">
            <a:xfrm>
              <a:off x="748" y="1180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50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40" name="Line 114"/>
            <p:cNvSpPr>
              <a:spLocks noChangeShapeType="1"/>
            </p:cNvSpPr>
            <p:nvPr/>
          </p:nvSpPr>
          <p:spPr bwMode="auto">
            <a:xfrm>
              <a:off x="1565" y="107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41" name="Text Box 118"/>
            <p:cNvSpPr txBox="1">
              <a:spLocks noChangeArrowheads="1"/>
            </p:cNvSpPr>
            <p:nvPr/>
          </p:nvSpPr>
          <p:spPr bwMode="auto">
            <a:xfrm>
              <a:off x="1247" y="1253"/>
              <a:ext cx="5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j300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42" name="Oval 119"/>
            <p:cNvSpPr>
              <a:spLocks noChangeArrowheads="1"/>
            </p:cNvSpPr>
            <p:nvPr/>
          </p:nvSpPr>
          <p:spPr bwMode="auto">
            <a:xfrm>
              <a:off x="2291" y="104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8743" name="Oval 120"/>
            <p:cNvSpPr>
              <a:spLocks noChangeArrowheads="1"/>
            </p:cNvSpPr>
            <p:nvPr/>
          </p:nvSpPr>
          <p:spPr bwMode="auto">
            <a:xfrm>
              <a:off x="2291" y="18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grpSp>
          <p:nvGrpSpPr>
            <p:cNvPr id="28744" name="Group 124"/>
            <p:cNvGrpSpPr>
              <a:grpSpLocks/>
            </p:cNvGrpSpPr>
            <p:nvPr/>
          </p:nvGrpSpPr>
          <p:grpSpPr bwMode="auto">
            <a:xfrm>
              <a:off x="2177" y="1208"/>
              <a:ext cx="408" cy="408"/>
              <a:chOff x="1791" y="1049"/>
              <a:chExt cx="408" cy="408"/>
            </a:xfrm>
          </p:grpSpPr>
          <p:sp>
            <p:nvSpPr>
              <p:cNvPr id="28753" name="Text Box 125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O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8754" name="Text Box 126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28745" name="Line 130"/>
            <p:cNvSpPr>
              <a:spLocks noChangeShapeType="1"/>
            </p:cNvSpPr>
            <p:nvPr/>
          </p:nvSpPr>
          <p:spPr bwMode="auto">
            <a:xfrm>
              <a:off x="1746" y="1616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46" name="Group 131"/>
            <p:cNvGrpSpPr>
              <a:grpSpLocks/>
            </p:cNvGrpSpPr>
            <p:nvPr/>
          </p:nvGrpSpPr>
          <p:grpSpPr bwMode="auto">
            <a:xfrm>
              <a:off x="1814" y="1430"/>
              <a:ext cx="408" cy="390"/>
              <a:chOff x="2812" y="686"/>
              <a:chExt cx="408" cy="390"/>
            </a:xfrm>
          </p:grpSpPr>
          <p:sp>
            <p:nvSpPr>
              <p:cNvPr id="28751" name="Text Box 132"/>
              <p:cNvSpPr txBox="1">
                <a:spLocks noChangeArrowheads="1"/>
              </p:cNvSpPr>
              <p:nvPr/>
            </p:nvSpPr>
            <p:spPr bwMode="auto">
              <a:xfrm>
                <a:off x="2812" y="84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8752" name="Text Box 133"/>
              <p:cNvSpPr txBox="1">
                <a:spLocks noChangeArrowheads="1"/>
              </p:cNvSpPr>
              <p:nvPr/>
            </p:nvSpPr>
            <p:spPr bwMode="auto">
              <a:xfrm>
                <a:off x="2833" y="68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grpSp>
          <p:nvGrpSpPr>
            <p:cNvPr id="28747" name="Group 134"/>
            <p:cNvGrpSpPr>
              <a:grpSpLocks/>
            </p:cNvGrpSpPr>
            <p:nvPr/>
          </p:nvGrpSpPr>
          <p:grpSpPr bwMode="auto">
            <a:xfrm>
              <a:off x="794" y="506"/>
              <a:ext cx="408" cy="430"/>
              <a:chOff x="295" y="-40"/>
              <a:chExt cx="408" cy="430"/>
            </a:xfrm>
          </p:grpSpPr>
          <p:sp>
            <p:nvSpPr>
              <p:cNvPr id="28749" name="Text Box 129"/>
              <p:cNvSpPr txBox="1">
                <a:spLocks noChangeArrowheads="1"/>
              </p:cNvSpPr>
              <p:nvPr/>
            </p:nvSpPr>
            <p:spPr bwMode="auto">
              <a:xfrm>
                <a:off x="383" y="-4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8750" name="Text Box 128"/>
              <p:cNvSpPr txBox="1">
                <a:spLocks noChangeArrowheads="1"/>
              </p:cNvSpPr>
              <p:nvPr/>
            </p:nvSpPr>
            <p:spPr bwMode="auto">
              <a:xfrm>
                <a:off x="295" y="159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4I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28748" name="Freeform 183"/>
            <p:cNvSpPr>
              <a:spLocks/>
            </p:cNvSpPr>
            <p:nvPr/>
          </p:nvSpPr>
          <p:spPr bwMode="auto">
            <a:xfrm rot="10800000">
              <a:off x="1723" y="127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576263" y="3608388"/>
            <a:ext cx="3167062" cy="2228850"/>
            <a:chOff x="3176" y="484"/>
            <a:chExt cx="1995" cy="1404"/>
          </a:xfrm>
        </p:grpSpPr>
        <p:sp>
          <p:nvSpPr>
            <p:cNvPr id="28693" name="Oval 137"/>
            <p:cNvSpPr>
              <a:spLocks noChangeArrowheads="1"/>
            </p:cNvSpPr>
            <p:nvPr/>
          </p:nvSpPr>
          <p:spPr bwMode="auto">
            <a:xfrm>
              <a:off x="3176" y="150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8694" name="Line 173"/>
            <p:cNvSpPr>
              <a:spLocks noChangeShapeType="1"/>
            </p:cNvSpPr>
            <p:nvPr/>
          </p:nvSpPr>
          <p:spPr bwMode="auto">
            <a:xfrm>
              <a:off x="3312" y="1073"/>
              <a:ext cx="0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AutoShape 175"/>
            <p:cNvSpPr>
              <a:spLocks noChangeArrowheads="1"/>
            </p:cNvSpPr>
            <p:nvPr/>
          </p:nvSpPr>
          <p:spPr bwMode="auto">
            <a:xfrm>
              <a:off x="3856" y="983"/>
              <a:ext cx="363" cy="181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696" name="Line 174"/>
            <p:cNvSpPr>
              <a:spLocks noChangeShapeType="1"/>
            </p:cNvSpPr>
            <p:nvPr/>
          </p:nvSpPr>
          <p:spPr bwMode="auto">
            <a:xfrm>
              <a:off x="4330" y="1071"/>
              <a:ext cx="0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140"/>
            <p:cNvSpPr>
              <a:spLocks noChangeShapeType="1"/>
            </p:cNvSpPr>
            <p:nvPr/>
          </p:nvSpPr>
          <p:spPr bwMode="auto">
            <a:xfrm>
              <a:off x="3312" y="1865"/>
              <a:ext cx="15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8" name="Line 141"/>
            <p:cNvSpPr>
              <a:spLocks noChangeShapeType="1"/>
            </p:cNvSpPr>
            <p:nvPr/>
          </p:nvSpPr>
          <p:spPr bwMode="auto">
            <a:xfrm>
              <a:off x="3313" y="1071"/>
              <a:ext cx="15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9" name="Text Box 143"/>
            <p:cNvSpPr txBox="1">
              <a:spLocks noChangeArrowheads="1"/>
            </p:cNvSpPr>
            <p:nvPr/>
          </p:nvSpPr>
          <p:spPr bwMode="auto">
            <a:xfrm>
              <a:off x="4786" y="104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8700" name="Text Box 144"/>
            <p:cNvSpPr txBox="1">
              <a:spLocks noChangeArrowheads="1"/>
            </p:cNvSpPr>
            <p:nvPr/>
          </p:nvSpPr>
          <p:spPr bwMode="auto">
            <a:xfrm>
              <a:off x="4800" y="15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8701" name="Rectangle 145"/>
            <p:cNvSpPr>
              <a:spLocks noChangeArrowheads="1"/>
            </p:cNvSpPr>
            <p:nvPr/>
          </p:nvSpPr>
          <p:spPr bwMode="auto">
            <a:xfrm>
              <a:off x="3447" y="102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702" name="Rectangle 146"/>
            <p:cNvSpPr>
              <a:spLocks noChangeArrowheads="1"/>
            </p:cNvSpPr>
            <p:nvPr/>
          </p:nvSpPr>
          <p:spPr bwMode="auto">
            <a:xfrm rot="5400000">
              <a:off x="3176" y="125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703" name="Text Box 152"/>
            <p:cNvSpPr txBox="1">
              <a:spLocks noChangeArrowheads="1"/>
            </p:cNvSpPr>
            <p:nvPr/>
          </p:nvSpPr>
          <p:spPr bwMode="auto">
            <a:xfrm>
              <a:off x="3402" y="135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8704" name="Text Box 153"/>
            <p:cNvSpPr txBox="1">
              <a:spLocks noChangeArrowheads="1"/>
            </p:cNvSpPr>
            <p:nvPr/>
          </p:nvSpPr>
          <p:spPr bwMode="auto">
            <a:xfrm>
              <a:off x="3402" y="15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8705" name="Text Box 154"/>
            <p:cNvSpPr txBox="1">
              <a:spLocks noChangeArrowheads="1"/>
            </p:cNvSpPr>
            <p:nvPr/>
          </p:nvSpPr>
          <p:spPr bwMode="auto">
            <a:xfrm>
              <a:off x="3402" y="824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50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06" name="Text Box 155"/>
            <p:cNvSpPr txBox="1">
              <a:spLocks noChangeArrowheads="1"/>
            </p:cNvSpPr>
            <p:nvPr/>
          </p:nvSpPr>
          <p:spPr bwMode="auto">
            <a:xfrm>
              <a:off x="3425" y="148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60</a:t>
              </a:r>
              <a:r>
                <a:rPr lang="en-US" altLang="zh-CN">
                  <a:ea typeface="楷体_GB2312" pitchFamily="49" charset="-122"/>
                </a:rPr>
                <a:t>∠0°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07" name="Text Box 156"/>
            <p:cNvSpPr txBox="1">
              <a:spLocks noChangeArrowheads="1"/>
            </p:cNvSpPr>
            <p:nvPr/>
          </p:nvSpPr>
          <p:spPr bwMode="auto">
            <a:xfrm>
              <a:off x="3334" y="1180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50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08" name="Text Box 158"/>
            <p:cNvSpPr txBox="1">
              <a:spLocks noChangeArrowheads="1"/>
            </p:cNvSpPr>
            <p:nvPr/>
          </p:nvSpPr>
          <p:spPr bwMode="auto">
            <a:xfrm>
              <a:off x="3833" y="1253"/>
              <a:ext cx="5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j300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09" name="Oval 159"/>
            <p:cNvSpPr>
              <a:spLocks noChangeArrowheads="1"/>
            </p:cNvSpPr>
            <p:nvPr/>
          </p:nvSpPr>
          <p:spPr bwMode="auto">
            <a:xfrm>
              <a:off x="4877" y="104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8710" name="Oval 160"/>
            <p:cNvSpPr>
              <a:spLocks noChangeArrowheads="1"/>
            </p:cNvSpPr>
            <p:nvPr/>
          </p:nvSpPr>
          <p:spPr bwMode="auto">
            <a:xfrm>
              <a:off x="4877" y="18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grpSp>
          <p:nvGrpSpPr>
            <p:cNvPr id="28711" name="Group 161"/>
            <p:cNvGrpSpPr>
              <a:grpSpLocks/>
            </p:cNvGrpSpPr>
            <p:nvPr/>
          </p:nvGrpSpPr>
          <p:grpSpPr bwMode="auto">
            <a:xfrm>
              <a:off x="4763" y="1208"/>
              <a:ext cx="408" cy="408"/>
              <a:chOff x="1791" y="1049"/>
              <a:chExt cx="408" cy="408"/>
            </a:xfrm>
          </p:grpSpPr>
          <p:sp>
            <p:nvSpPr>
              <p:cNvPr id="28722" name="Text Box 162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O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8723" name="Text Box 163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28712" name="Line 164"/>
            <p:cNvSpPr>
              <a:spLocks noChangeShapeType="1"/>
            </p:cNvSpPr>
            <p:nvPr/>
          </p:nvSpPr>
          <p:spPr bwMode="auto">
            <a:xfrm>
              <a:off x="4332" y="1616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13" name="Group 165"/>
            <p:cNvGrpSpPr>
              <a:grpSpLocks/>
            </p:cNvGrpSpPr>
            <p:nvPr/>
          </p:nvGrpSpPr>
          <p:grpSpPr bwMode="auto">
            <a:xfrm>
              <a:off x="4400" y="1430"/>
              <a:ext cx="408" cy="390"/>
              <a:chOff x="2812" y="686"/>
              <a:chExt cx="408" cy="390"/>
            </a:xfrm>
          </p:grpSpPr>
          <p:sp>
            <p:nvSpPr>
              <p:cNvPr id="28720" name="Text Box 166"/>
              <p:cNvSpPr txBox="1">
                <a:spLocks noChangeArrowheads="1"/>
              </p:cNvSpPr>
              <p:nvPr/>
            </p:nvSpPr>
            <p:spPr bwMode="auto">
              <a:xfrm>
                <a:off x="2812" y="84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8721" name="Text Box 167"/>
              <p:cNvSpPr txBox="1">
                <a:spLocks noChangeArrowheads="1"/>
              </p:cNvSpPr>
              <p:nvPr/>
            </p:nvSpPr>
            <p:spPr bwMode="auto">
              <a:xfrm>
                <a:off x="2833" y="68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grpSp>
          <p:nvGrpSpPr>
            <p:cNvPr id="28714" name="Group 176"/>
            <p:cNvGrpSpPr>
              <a:grpSpLocks/>
            </p:cNvGrpSpPr>
            <p:nvPr/>
          </p:nvGrpSpPr>
          <p:grpSpPr bwMode="auto">
            <a:xfrm>
              <a:off x="3833" y="484"/>
              <a:ext cx="499" cy="437"/>
              <a:chOff x="3538" y="389"/>
              <a:chExt cx="499" cy="437"/>
            </a:xfrm>
          </p:grpSpPr>
          <p:sp>
            <p:nvSpPr>
              <p:cNvPr id="28718" name="Text Box 169"/>
              <p:cNvSpPr txBox="1">
                <a:spLocks noChangeArrowheads="1"/>
              </p:cNvSpPr>
              <p:nvPr/>
            </p:nvSpPr>
            <p:spPr bwMode="auto">
              <a:xfrm>
                <a:off x="3765" y="38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8719" name="Text Box 170"/>
              <p:cNvSpPr txBox="1">
                <a:spLocks noChangeArrowheads="1"/>
              </p:cNvSpPr>
              <p:nvPr/>
            </p:nvSpPr>
            <p:spPr bwMode="auto">
              <a:xfrm>
                <a:off x="3538" y="595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200I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28715" name="Text Box 177"/>
            <p:cNvSpPr txBox="1">
              <a:spLocks noChangeArrowheads="1"/>
            </p:cNvSpPr>
            <p:nvPr/>
          </p:nvSpPr>
          <p:spPr bwMode="auto">
            <a:xfrm>
              <a:off x="3722" y="80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8716" name="Text Box 178"/>
            <p:cNvSpPr txBox="1">
              <a:spLocks noChangeArrowheads="1"/>
            </p:cNvSpPr>
            <p:nvPr/>
          </p:nvSpPr>
          <p:spPr bwMode="auto">
            <a:xfrm>
              <a:off x="4173" y="6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8717" name="Freeform 184"/>
            <p:cNvSpPr>
              <a:spLocks/>
            </p:cNvSpPr>
            <p:nvPr/>
          </p:nvSpPr>
          <p:spPr bwMode="auto">
            <a:xfrm rot="10800000">
              <a:off x="4309" y="125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275643" name="AutoShape 187"/>
          <p:cNvSpPr>
            <a:spLocks noChangeArrowheads="1"/>
          </p:cNvSpPr>
          <p:nvPr/>
        </p:nvSpPr>
        <p:spPr bwMode="auto">
          <a:xfrm>
            <a:off x="3779838" y="3824288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75644" name="AutoShape 188"/>
          <p:cNvSpPr>
            <a:spLocks noChangeArrowheads="1"/>
          </p:cNvSpPr>
          <p:nvPr/>
        </p:nvSpPr>
        <p:spPr bwMode="auto">
          <a:xfrm>
            <a:off x="1908175" y="6165850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75658" name="Object 202"/>
          <p:cNvGraphicFramePr>
            <a:graphicFrameLocks noChangeAspect="1"/>
          </p:cNvGraphicFramePr>
          <p:nvPr/>
        </p:nvGraphicFramePr>
        <p:xfrm>
          <a:off x="4897438" y="2100263"/>
          <a:ext cx="22320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Equation" r:id="rId9" imgW="876240" imgH="241200" progId="Equation.DSMT4">
                  <p:embed/>
                </p:oleObj>
              </mc:Choice>
              <mc:Fallback>
                <p:oleObj name="Equation" r:id="rId9" imgW="876240" imgH="241200" progId="Equation.DSMT4">
                  <p:embed/>
                  <p:pic>
                    <p:nvPicPr>
                      <p:cNvPr id="0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2100263"/>
                        <a:ext cx="22320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662" name="Object 206"/>
          <p:cNvGraphicFramePr>
            <a:graphicFrameLocks noChangeAspect="1"/>
          </p:cNvGraphicFramePr>
          <p:nvPr/>
        </p:nvGraphicFramePr>
        <p:xfrm>
          <a:off x="4897438" y="2587625"/>
          <a:ext cx="266223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Equation" r:id="rId11" imgW="1117440" imgH="444240" progId="Equation.DSMT4">
                  <p:embed/>
                </p:oleObj>
              </mc:Choice>
              <mc:Fallback>
                <p:oleObj name="Equation" r:id="rId11" imgW="1117440" imgH="444240" progId="Equation.DSMT4">
                  <p:embed/>
                  <p:pic>
                    <p:nvPicPr>
                      <p:cNvPr id="0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2587625"/>
                        <a:ext cx="2662237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664" name="Object 208"/>
          <p:cNvGraphicFramePr>
            <a:graphicFrameLocks noChangeAspect="1"/>
          </p:cNvGraphicFramePr>
          <p:nvPr/>
        </p:nvGraphicFramePr>
        <p:xfrm>
          <a:off x="4392613" y="1592263"/>
          <a:ext cx="37084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Equation" r:id="rId13" imgW="1536480" imgH="241200" progId="Equation.DSMT4">
                  <p:embed/>
                </p:oleObj>
              </mc:Choice>
              <mc:Fallback>
                <p:oleObj name="Equation" r:id="rId13" imgW="1536480" imgH="241200" progId="Equation.DSMT4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1592263"/>
                        <a:ext cx="37084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669" name="Text Box 213"/>
          <p:cNvSpPr txBox="1">
            <a:spLocks noChangeArrowheads="1"/>
          </p:cNvSpPr>
          <p:nvPr/>
        </p:nvSpPr>
        <p:spPr bwMode="auto">
          <a:xfrm>
            <a:off x="4608513" y="1123950"/>
            <a:ext cx="334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00FF"/>
                </a:solidFill>
                <a:ea typeface="楷体_GB2312" pitchFamily="49" charset="-122"/>
              </a:rPr>
              <a:t>①</a:t>
            </a:r>
            <a:r>
              <a:rPr kumimoji="0" lang="zh-CN" altLang="en-US">
                <a:solidFill>
                  <a:srgbClr val="0000FF"/>
                </a:solidFill>
                <a:ea typeface="楷体_GB2312" pitchFamily="49" charset="-122"/>
              </a:rPr>
              <a:t>求开路电压：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7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5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7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7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7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1000"/>
                                        <p:tgtEl>
                                          <p:spTgt spid="2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30" grpId="0"/>
      <p:bldP spid="275637" grpId="0" animBg="1"/>
      <p:bldP spid="275638" grpId="0" build="p" autoUpdateAnimBg="0"/>
      <p:bldP spid="275643" grpId="0" animBg="1"/>
      <p:bldP spid="275644" grpId="0" animBg="1"/>
      <p:bldP spid="27566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1014413" y="4689475"/>
          <a:ext cx="21558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Equation" r:id="rId3" imgW="1079280" imgH="419040" progId="Equation.DSMT4">
                  <p:embed/>
                </p:oleObj>
              </mc:Choice>
              <mc:Fallback>
                <p:oleObj name="Equation" r:id="rId3" imgW="10792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4689475"/>
                        <a:ext cx="2155825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323850" y="698500"/>
            <a:ext cx="8589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例：试用</a:t>
            </a:r>
            <a:r>
              <a:rPr lang="en-US" altLang="zh-CN">
                <a:ea typeface="楷体_GB2312" pitchFamily="49" charset="-122"/>
              </a:rPr>
              <a:t>(1)</a:t>
            </a:r>
            <a:r>
              <a:rPr lang="zh-CN" altLang="en-US">
                <a:ea typeface="楷体_GB2312" pitchFamily="49" charset="-122"/>
              </a:rPr>
              <a:t>等效变换；</a:t>
            </a:r>
            <a:r>
              <a:rPr lang="en-US" altLang="zh-CN">
                <a:ea typeface="楷体_GB2312" pitchFamily="49" charset="-122"/>
              </a:rPr>
              <a:t>(2)</a:t>
            </a:r>
            <a:r>
              <a:rPr lang="zh-CN" altLang="en-US">
                <a:ea typeface="楷体_GB2312" pitchFamily="49" charset="-122"/>
              </a:rPr>
              <a:t>戴维南定理；</a:t>
            </a:r>
            <a:r>
              <a:rPr lang="en-US" altLang="zh-CN">
                <a:ea typeface="楷体_GB2312" pitchFamily="49" charset="-122"/>
              </a:rPr>
              <a:t>(3)</a:t>
            </a:r>
            <a:r>
              <a:rPr lang="zh-CN" altLang="en-US">
                <a:ea typeface="楷体_GB2312" pitchFamily="49" charset="-122"/>
              </a:rPr>
              <a:t>节点法；</a:t>
            </a:r>
            <a:r>
              <a:rPr lang="en-US" altLang="zh-CN">
                <a:ea typeface="楷体_GB2312" pitchFamily="49" charset="-122"/>
              </a:rPr>
              <a:t>(4)</a:t>
            </a:r>
            <a:r>
              <a:rPr lang="zh-CN" altLang="en-US">
                <a:ea typeface="楷体_GB2312" pitchFamily="49" charset="-122"/>
              </a:rPr>
              <a:t>网孔法计算电流</a:t>
            </a:r>
          </a:p>
        </p:txBody>
      </p:sp>
      <p:sp>
        <p:nvSpPr>
          <p:cNvPr id="187424" name="Text Box 32"/>
          <p:cNvSpPr txBox="1">
            <a:spLocks noChangeArrowheads="1"/>
          </p:cNvSpPr>
          <p:nvPr/>
        </p:nvSpPr>
        <p:spPr bwMode="auto">
          <a:xfrm>
            <a:off x="4284663" y="1927225"/>
            <a:ext cx="129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(1)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87452" name="Text Box 60"/>
          <p:cNvSpPr txBox="1">
            <a:spLocks noChangeArrowheads="1"/>
          </p:cNvSpPr>
          <p:nvPr/>
        </p:nvSpPr>
        <p:spPr bwMode="auto">
          <a:xfrm>
            <a:off x="906463" y="4113213"/>
            <a:ext cx="168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电流为：</a:t>
            </a:r>
            <a:endParaRPr lang="zh-CN" altLang="en-US" b="0">
              <a:ea typeface="楷体_GB2312" pitchFamily="49" charset="-122"/>
            </a:endParaRPr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381000" y="1700213"/>
            <a:ext cx="4154488" cy="1944687"/>
            <a:chOff x="263" y="731"/>
            <a:chExt cx="2617" cy="1225"/>
          </a:xfrm>
        </p:grpSpPr>
        <p:graphicFrame>
          <p:nvGraphicFramePr>
            <p:cNvPr id="29707" name="Object 23"/>
            <p:cNvGraphicFramePr>
              <a:graphicFrameLocks noChangeAspect="1"/>
            </p:cNvGraphicFramePr>
            <p:nvPr/>
          </p:nvGraphicFramePr>
          <p:xfrm>
            <a:off x="263" y="1326"/>
            <a:ext cx="25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2" name="公式" r:id="rId5" imgW="228600" imgH="279360" progId="Equation.3">
                    <p:embed/>
                  </p:oleObj>
                </mc:Choice>
                <mc:Fallback>
                  <p:oleObj name="公式" r:id="rId5" imgW="228600" imgH="2793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" y="1326"/>
                          <a:ext cx="25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71" name="Oval 39"/>
            <p:cNvSpPr>
              <a:spLocks noChangeArrowheads="1"/>
            </p:cNvSpPr>
            <p:nvPr/>
          </p:nvSpPr>
          <p:spPr bwMode="auto">
            <a:xfrm>
              <a:off x="543" y="141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9772" name="Text Box 40"/>
            <p:cNvSpPr txBox="1">
              <a:spLocks noChangeArrowheads="1"/>
            </p:cNvSpPr>
            <p:nvPr/>
          </p:nvSpPr>
          <p:spPr bwMode="auto">
            <a:xfrm>
              <a:off x="384" y="121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9773" name="Text Box 41"/>
            <p:cNvSpPr txBox="1">
              <a:spLocks noChangeArrowheads="1"/>
            </p:cNvSpPr>
            <p:nvPr/>
          </p:nvSpPr>
          <p:spPr bwMode="auto">
            <a:xfrm>
              <a:off x="385" y="14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9774" name="Line 62"/>
            <p:cNvSpPr>
              <a:spLocks noChangeShapeType="1"/>
            </p:cNvSpPr>
            <p:nvPr/>
          </p:nvSpPr>
          <p:spPr bwMode="auto">
            <a:xfrm>
              <a:off x="677" y="111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5" name="Line 74"/>
            <p:cNvSpPr>
              <a:spLocks noChangeShapeType="1"/>
            </p:cNvSpPr>
            <p:nvPr/>
          </p:nvSpPr>
          <p:spPr bwMode="auto">
            <a:xfrm>
              <a:off x="677" y="1956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6" name="Line 75"/>
            <p:cNvSpPr>
              <a:spLocks noChangeShapeType="1"/>
            </p:cNvSpPr>
            <p:nvPr/>
          </p:nvSpPr>
          <p:spPr bwMode="auto">
            <a:xfrm>
              <a:off x="677" y="1116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7" name="Line 77"/>
            <p:cNvSpPr>
              <a:spLocks noChangeShapeType="1"/>
            </p:cNvSpPr>
            <p:nvPr/>
          </p:nvSpPr>
          <p:spPr bwMode="auto">
            <a:xfrm>
              <a:off x="1335" y="111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Line 78"/>
            <p:cNvSpPr>
              <a:spLocks noChangeShapeType="1"/>
            </p:cNvSpPr>
            <p:nvPr/>
          </p:nvSpPr>
          <p:spPr bwMode="auto">
            <a:xfrm>
              <a:off x="2015" y="111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Line 79"/>
            <p:cNvSpPr>
              <a:spLocks noChangeShapeType="1"/>
            </p:cNvSpPr>
            <p:nvPr/>
          </p:nvSpPr>
          <p:spPr bwMode="auto">
            <a:xfrm>
              <a:off x="2537" y="111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Rectangle 49"/>
            <p:cNvSpPr>
              <a:spLocks noChangeArrowheads="1"/>
            </p:cNvSpPr>
            <p:nvPr/>
          </p:nvSpPr>
          <p:spPr bwMode="auto">
            <a:xfrm rot="-5400000">
              <a:off x="1879" y="147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9781" name="Group 68"/>
            <p:cNvGrpSpPr>
              <a:grpSpLocks/>
            </p:cNvGrpSpPr>
            <p:nvPr/>
          </p:nvGrpSpPr>
          <p:grpSpPr bwMode="auto">
            <a:xfrm>
              <a:off x="1244" y="1389"/>
              <a:ext cx="182" cy="317"/>
              <a:chOff x="4059" y="1873"/>
              <a:chExt cx="182" cy="317"/>
            </a:xfrm>
          </p:grpSpPr>
          <p:sp useBgFill="1">
            <p:nvSpPr>
              <p:cNvPr id="29793" name="Rectangle 69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94" name="Line 70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5" name="Rectangle 71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96" name="Rectangle 72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97" name="Line 73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82" name="Freeform 67"/>
            <p:cNvSpPr>
              <a:spLocks/>
            </p:cNvSpPr>
            <p:nvPr/>
          </p:nvSpPr>
          <p:spPr bwMode="auto">
            <a:xfrm rot="5400000">
              <a:off x="971" y="93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9783" name="Freeform 76"/>
            <p:cNvSpPr>
              <a:spLocks/>
            </p:cNvSpPr>
            <p:nvPr/>
          </p:nvSpPr>
          <p:spPr bwMode="auto">
            <a:xfrm rot="5400000">
              <a:off x="1629" y="93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9784" name="Group 63"/>
            <p:cNvGrpSpPr>
              <a:grpSpLocks/>
            </p:cNvGrpSpPr>
            <p:nvPr/>
          </p:nvGrpSpPr>
          <p:grpSpPr bwMode="auto">
            <a:xfrm>
              <a:off x="2400" y="1253"/>
              <a:ext cx="272" cy="408"/>
              <a:chOff x="1383" y="2432"/>
              <a:chExt cx="272" cy="408"/>
            </a:xfrm>
          </p:grpSpPr>
          <p:sp>
            <p:nvSpPr>
              <p:cNvPr id="29790" name="Line 64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1" name="Oval 65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29792" name="Line 66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9708" name="Object 80"/>
            <p:cNvGraphicFramePr>
              <a:graphicFrameLocks noChangeAspect="1"/>
            </p:cNvGraphicFramePr>
            <p:nvPr/>
          </p:nvGraphicFramePr>
          <p:xfrm>
            <a:off x="2695" y="1298"/>
            <a:ext cx="18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3" name="Equation" r:id="rId7" imgW="164880" imgH="279360" progId="Equation.DSMT4">
                    <p:embed/>
                  </p:oleObj>
                </mc:Choice>
                <mc:Fallback>
                  <p:oleObj name="Equation" r:id="rId7" imgW="164880" imgH="27936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1298"/>
                          <a:ext cx="18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85" name="Text Box 81"/>
            <p:cNvSpPr txBox="1">
              <a:spLocks noChangeArrowheads="1"/>
            </p:cNvSpPr>
            <p:nvPr/>
          </p:nvSpPr>
          <p:spPr bwMode="auto">
            <a:xfrm>
              <a:off x="836" y="799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86" name="Text Box 82"/>
            <p:cNvSpPr txBox="1">
              <a:spLocks noChangeArrowheads="1"/>
            </p:cNvSpPr>
            <p:nvPr/>
          </p:nvSpPr>
          <p:spPr bwMode="auto">
            <a:xfrm>
              <a:off x="1522" y="799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87" name="Line 83"/>
            <p:cNvSpPr>
              <a:spLocks noChangeShapeType="1"/>
            </p:cNvSpPr>
            <p:nvPr/>
          </p:nvSpPr>
          <p:spPr bwMode="auto">
            <a:xfrm>
              <a:off x="1380" y="111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09" name="Object 84"/>
            <p:cNvGraphicFramePr>
              <a:graphicFrameLocks noChangeAspect="1"/>
            </p:cNvGraphicFramePr>
            <p:nvPr/>
          </p:nvGraphicFramePr>
          <p:xfrm>
            <a:off x="1312" y="731"/>
            <a:ext cx="1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4" name="Equation" r:id="rId9" imgW="177480" imgH="279360" progId="Equation.DSMT4">
                    <p:embed/>
                  </p:oleObj>
                </mc:Choice>
                <mc:Fallback>
                  <p:oleObj name="Equation" r:id="rId9" imgW="177480" imgH="27936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731"/>
                          <a:ext cx="19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88" name="Text Box 85"/>
            <p:cNvSpPr txBox="1">
              <a:spLocks noChangeArrowheads="1"/>
            </p:cNvSpPr>
            <p:nvPr/>
          </p:nvSpPr>
          <p:spPr bwMode="auto">
            <a:xfrm>
              <a:off x="1425" y="140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89" name="Text Box 86"/>
            <p:cNvSpPr txBox="1">
              <a:spLocks noChangeArrowheads="1"/>
            </p:cNvSpPr>
            <p:nvPr/>
          </p:nvSpPr>
          <p:spPr bwMode="auto">
            <a:xfrm>
              <a:off x="2015" y="140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1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aphicFrame>
        <p:nvGraphicFramePr>
          <p:cNvPr id="187479" name="Object 87"/>
          <p:cNvGraphicFramePr>
            <a:graphicFrameLocks noChangeAspect="1"/>
          </p:cNvGraphicFramePr>
          <p:nvPr/>
        </p:nvGraphicFramePr>
        <p:xfrm>
          <a:off x="1871663" y="981075"/>
          <a:ext cx="3794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Equation" r:id="rId11" imgW="177480" imgH="279360" progId="Equation.DSMT4">
                  <p:embed/>
                </p:oleObj>
              </mc:Choice>
              <mc:Fallback>
                <p:oleObj name="Equation" r:id="rId11" imgW="177480" imgH="27936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981075"/>
                        <a:ext cx="379412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80" name="Object 88"/>
          <p:cNvGraphicFramePr>
            <a:graphicFrameLocks noChangeAspect="1"/>
          </p:cNvGraphicFramePr>
          <p:nvPr/>
        </p:nvGraphicFramePr>
        <p:xfrm>
          <a:off x="2992438" y="981075"/>
          <a:ext cx="420846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Equation" r:id="rId13" imgW="1828800" imgH="304560" progId="Equation.DSMT4">
                  <p:embed/>
                </p:oleObj>
              </mc:Choice>
              <mc:Fallback>
                <p:oleObj name="Equation" r:id="rId13" imgW="1828800" imgH="30456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981075"/>
                        <a:ext cx="4208462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0"/>
          <p:cNvGrpSpPr>
            <a:grpSpLocks/>
          </p:cNvGrpSpPr>
          <p:nvPr/>
        </p:nvGrpSpPr>
        <p:grpSpPr bwMode="auto">
          <a:xfrm>
            <a:off x="5018088" y="1700213"/>
            <a:ext cx="4125912" cy="1944687"/>
            <a:chOff x="3161" y="868"/>
            <a:chExt cx="2599" cy="1225"/>
          </a:xfrm>
        </p:grpSpPr>
        <p:graphicFrame>
          <p:nvGraphicFramePr>
            <p:cNvPr id="29704" name="Object 116"/>
            <p:cNvGraphicFramePr>
              <a:graphicFrameLocks noChangeAspect="1"/>
            </p:cNvGraphicFramePr>
            <p:nvPr/>
          </p:nvGraphicFramePr>
          <p:xfrm>
            <a:off x="4400" y="868"/>
            <a:ext cx="1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7" name="Equation" r:id="rId15" imgW="177480" imgH="279360" progId="Equation.DSMT4">
                    <p:embed/>
                  </p:oleObj>
                </mc:Choice>
                <mc:Fallback>
                  <p:oleObj name="Equation" r:id="rId15" imgW="177480" imgH="27936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868"/>
                          <a:ext cx="19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89"/>
            <p:cNvGraphicFramePr>
              <a:graphicFrameLocks noChangeAspect="1"/>
            </p:cNvGraphicFramePr>
            <p:nvPr/>
          </p:nvGraphicFramePr>
          <p:xfrm>
            <a:off x="3161" y="1421"/>
            <a:ext cx="241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8" name="Equation" r:id="rId16" imgW="215640" imgH="419040" progId="Equation.DSMT4">
                    <p:embed/>
                  </p:oleObj>
                </mc:Choice>
                <mc:Fallback>
                  <p:oleObj name="Equation" r:id="rId16" imgW="215640" imgH="419040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1" y="1421"/>
                          <a:ext cx="241" cy="4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2" name="Line 93"/>
            <p:cNvSpPr>
              <a:spLocks noChangeShapeType="1"/>
            </p:cNvSpPr>
            <p:nvPr/>
          </p:nvSpPr>
          <p:spPr bwMode="auto">
            <a:xfrm>
              <a:off x="3557" y="1253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Line 94"/>
            <p:cNvSpPr>
              <a:spLocks noChangeShapeType="1"/>
            </p:cNvSpPr>
            <p:nvPr/>
          </p:nvSpPr>
          <p:spPr bwMode="auto">
            <a:xfrm>
              <a:off x="3557" y="2093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Line 95"/>
            <p:cNvSpPr>
              <a:spLocks noChangeShapeType="1"/>
            </p:cNvSpPr>
            <p:nvPr/>
          </p:nvSpPr>
          <p:spPr bwMode="auto">
            <a:xfrm>
              <a:off x="3557" y="1253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Line 96"/>
            <p:cNvSpPr>
              <a:spLocks noChangeShapeType="1"/>
            </p:cNvSpPr>
            <p:nvPr/>
          </p:nvSpPr>
          <p:spPr bwMode="auto">
            <a:xfrm>
              <a:off x="4378" y="1254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Line 97"/>
            <p:cNvSpPr>
              <a:spLocks noChangeShapeType="1"/>
            </p:cNvSpPr>
            <p:nvPr/>
          </p:nvSpPr>
          <p:spPr bwMode="auto">
            <a:xfrm>
              <a:off x="5013" y="1254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Line 98"/>
            <p:cNvSpPr>
              <a:spLocks noChangeShapeType="1"/>
            </p:cNvSpPr>
            <p:nvPr/>
          </p:nvSpPr>
          <p:spPr bwMode="auto">
            <a:xfrm>
              <a:off x="5417" y="1253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Rectangle 99"/>
            <p:cNvSpPr>
              <a:spLocks noChangeArrowheads="1"/>
            </p:cNvSpPr>
            <p:nvPr/>
          </p:nvSpPr>
          <p:spPr bwMode="auto">
            <a:xfrm rot="-5400000">
              <a:off x="4877" y="16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9749" name="Group 100"/>
            <p:cNvGrpSpPr>
              <a:grpSpLocks/>
            </p:cNvGrpSpPr>
            <p:nvPr/>
          </p:nvGrpSpPr>
          <p:grpSpPr bwMode="auto">
            <a:xfrm>
              <a:off x="4287" y="1526"/>
              <a:ext cx="182" cy="317"/>
              <a:chOff x="4059" y="1873"/>
              <a:chExt cx="182" cy="317"/>
            </a:xfrm>
          </p:grpSpPr>
          <p:sp useBgFill="1">
            <p:nvSpPr>
              <p:cNvPr id="29766" name="Rectangle 101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67" name="Line 102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8" name="Rectangle 103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69" name="Rectangle 104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70" name="Line 105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50" name="Freeform 107"/>
            <p:cNvSpPr>
              <a:spLocks/>
            </p:cNvSpPr>
            <p:nvPr/>
          </p:nvSpPr>
          <p:spPr bwMode="auto">
            <a:xfrm rot="5400000">
              <a:off x="4717" y="107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9751" name="Group 108"/>
            <p:cNvGrpSpPr>
              <a:grpSpLocks/>
            </p:cNvGrpSpPr>
            <p:nvPr/>
          </p:nvGrpSpPr>
          <p:grpSpPr bwMode="auto">
            <a:xfrm>
              <a:off x="5280" y="1390"/>
              <a:ext cx="272" cy="408"/>
              <a:chOff x="1383" y="2432"/>
              <a:chExt cx="272" cy="408"/>
            </a:xfrm>
          </p:grpSpPr>
          <p:sp>
            <p:nvSpPr>
              <p:cNvPr id="29763" name="Line 109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4" name="Oval 110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29765" name="Line 111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9706" name="Object 112"/>
            <p:cNvGraphicFramePr>
              <a:graphicFrameLocks noChangeAspect="1"/>
            </p:cNvGraphicFramePr>
            <p:nvPr/>
          </p:nvGraphicFramePr>
          <p:xfrm>
            <a:off x="5575" y="1435"/>
            <a:ext cx="18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9" name="Equation" r:id="rId18" imgW="164880" imgH="279360" progId="Equation.DSMT4">
                    <p:embed/>
                  </p:oleObj>
                </mc:Choice>
                <mc:Fallback>
                  <p:oleObj name="Equation" r:id="rId18" imgW="164880" imgH="279360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5" y="1435"/>
                          <a:ext cx="18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2" name="Text Box 113"/>
            <p:cNvSpPr txBox="1">
              <a:spLocks noChangeArrowheads="1"/>
            </p:cNvSpPr>
            <p:nvPr/>
          </p:nvSpPr>
          <p:spPr bwMode="auto">
            <a:xfrm>
              <a:off x="3997" y="136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53" name="Text Box 114"/>
            <p:cNvSpPr txBox="1">
              <a:spLocks noChangeArrowheads="1"/>
            </p:cNvSpPr>
            <p:nvPr/>
          </p:nvSpPr>
          <p:spPr bwMode="auto">
            <a:xfrm>
              <a:off x="4610" y="93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54" name="Line 115"/>
            <p:cNvSpPr>
              <a:spLocks noChangeShapeType="1"/>
            </p:cNvSpPr>
            <p:nvPr/>
          </p:nvSpPr>
          <p:spPr bwMode="auto">
            <a:xfrm>
              <a:off x="4468" y="125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5" name="Text Box 117"/>
            <p:cNvSpPr txBox="1">
              <a:spLocks noChangeArrowheads="1"/>
            </p:cNvSpPr>
            <p:nvPr/>
          </p:nvSpPr>
          <p:spPr bwMode="auto">
            <a:xfrm>
              <a:off x="4468" y="1544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56" name="Text Box 118"/>
            <p:cNvSpPr txBox="1">
              <a:spLocks noChangeArrowheads="1"/>
            </p:cNvSpPr>
            <p:nvPr/>
          </p:nvSpPr>
          <p:spPr bwMode="auto">
            <a:xfrm>
              <a:off x="5013" y="1544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1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57" name="Line 120"/>
            <p:cNvSpPr>
              <a:spLocks noChangeShapeType="1"/>
            </p:cNvSpPr>
            <p:nvPr/>
          </p:nvSpPr>
          <p:spPr bwMode="auto">
            <a:xfrm>
              <a:off x="3969" y="1254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Freeform 121"/>
            <p:cNvSpPr>
              <a:spLocks/>
            </p:cNvSpPr>
            <p:nvPr/>
          </p:nvSpPr>
          <p:spPr bwMode="auto">
            <a:xfrm rot="10800000">
              <a:off x="3946" y="152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9759" name="Group 122"/>
            <p:cNvGrpSpPr>
              <a:grpSpLocks/>
            </p:cNvGrpSpPr>
            <p:nvPr/>
          </p:nvGrpSpPr>
          <p:grpSpPr bwMode="auto">
            <a:xfrm>
              <a:off x="3424" y="1413"/>
              <a:ext cx="272" cy="408"/>
              <a:chOff x="1383" y="2432"/>
              <a:chExt cx="272" cy="408"/>
            </a:xfrm>
          </p:grpSpPr>
          <p:sp>
            <p:nvSpPr>
              <p:cNvPr id="29760" name="Line 123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1" name="Oval 124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29762" name="Line 125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87519" name="Object 127"/>
          <p:cNvGraphicFramePr>
            <a:graphicFrameLocks noChangeAspect="1"/>
          </p:cNvGraphicFramePr>
          <p:nvPr/>
        </p:nvGraphicFramePr>
        <p:xfrm>
          <a:off x="6194425" y="3211513"/>
          <a:ext cx="8572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name="Equation" r:id="rId19" imgW="482400" imgH="520560" progId="Equation.DSMT4">
                  <p:embed/>
                </p:oleObj>
              </mc:Choice>
              <mc:Fallback>
                <p:oleObj name="Equation" r:id="rId19" imgW="482400" imgH="520560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3211513"/>
                        <a:ext cx="8572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95"/>
          <p:cNvGrpSpPr>
            <a:grpSpLocks/>
          </p:cNvGrpSpPr>
          <p:nvPr/>
        </p:nvGrpSpPr>
        <p:grpSpPr bwMode="auto">
          <a:xfrm>
            <a:off x="5830888" y="4408488"/>
            <a:ext cx="2628900" cy="2152650"/>
            <a:chOff x="1723" y="2279"/>
            <a:chExt cx="1656" cy="1356"/>
          </a:xfrm>
        </p:grpSpPr>
        <p:sp>
          <p:nvSpPr>
            <p:cNvPr id="29718" name="Text Box 150"/>
            <p:cNvSpPr txBox="1">
              <a:spLocks noChangeArrowheads="1"/>
            </p:cNvSpPr>
            <p:nvPr/>
          </p:nvSpPr>
          <p:spPr bwMode="auto">
            <a:xfrm>
              <a:off x="2795" y="326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j5V</a:t>
              </a:r>
            </a:p>
          </p:txBody>
        </p:sp>
        <p:sp>
          <p:nvSpPr>
            <p:cNvPr id="29719" name="Text Box 151"/>
            <p:cNvSpPr txBox="1">
              <a:spLocks noChangeArrowheads="1"/>
            </p:cNvSpPr>
            <p:nvPr/>
          </p:nvSpPr>
          <p:spPr bwMode="auto">
            <a:xfrm>
              <a:off x="2608" y="233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20" name="Line 152"/>
            <p:cNvSpPr>
              <a:spLocks noChangeShapeType="1"/>
            </p:cNvSpPr>
            <p:nvPr/>
          </p:nvSpPr>
          <p:spPr bwMode="auto">
            <a:xfrm>
              <a:off x="2403" y="26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Text Box 153"/>
            <p:cNvSpPr txBox="1">
              <a:spLocks noChangeArrowheads="1"/>
            </p:cNvSpPr>
            <p:nvPr/>
          </p:nvSpPr>
          <p:spPr bwMode="auto">
            <a:xfrm>
              <a:off x="1791" y="2818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-j6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22" name="Text Box 154"/>
            <p:cNvSpPr txBox="1">
              <a:spLocks noChangeArrowheads="1"/>
            </p:cNvSpPr>
            <p:nvPr/>
          </p:nvSpPr>
          <p:spPr bwMode="auto">
            <a:xfrm>
              <a:off x="2903" y="283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1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23" name="Oval 163"/>
            <p:cNvSpPr>
              <a:spLocks noChangeArrowheads="1"/>
            </p:cNvSpPr>
            <p:nvPr/>
          </p:nvSpPr>
          <p:spPr bwMode="auto">
            <a:xfrm>
              <a:off x="2132" y="322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9724" name="Text Box 164"/>
            <p:cNvSpPr txBox="1">
              <a:spLocks noChangeArrowheads="1"/>
            </p:cNvSpPr>
            <p:nvPr/>
          </p:nvSpPr>
          <p:spPr bwMode="auto">
            <a:xfrm>
              <a:off x="1994" y="305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9725" name="Text Box 165"/>
            <p:cNvSpPr txBox="1">
              <a:spLocks noChangeArrowheads="1"/>
            </p:cNvSpPr>
            <p:nvPr/>
          </p:nvSpPr>
          <p:spPr bwMode="auto">
            <a:xfrm>
              <a:off x="1996" y="33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9726" name="Line 177"/>
            <p:cNvSpPr>
              <a:spLocks noChangeShapeType="1"/>
            </p:cNvSpPr>
            <p:nvPr/>
          </p:nvSpPr>
          <p:spPr bwMode="auto">
            <a:xfrm>
              <a:off x="2267" y="2659"/>
              <a:ext cx="0" cy="9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7" name="Oval 187"/>
            <p:cNvSpPr>
              <a:spLocks noChangeArrowheads="1"/>
            </p:cNvSpPr>
            <p:nvPr/>
          </p:nvSpPr>
          <p:spPr bwMode="auto">
            <a:xfrm>
              <a:off x="3107" y="322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9728" name="Text Box 188"/>
            <p:cNvSpPr txBox="1">
              <a:spLocks noChangeArrowheads="1"/>
            </p:cNvSpPr>
            <p:nvPr/>
          </p:nvSpPr>
          <p:spPr bwMode="auto">
            <a:xfrm>
              <a:off x="2969" y="305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9729" name="Text Box 189"/>
            <p:cNvSpPr txBox="1">
              <a:spLocks noChangeArrowheads="1"/>
            </p:cNvSpPr>
            <p:nvPr/>
          </p:nvSpPr>
          <p:spPr bwMode="auto">
            <a:xfrm>
              <a:off x="2971" y="33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9730" name="Line 190"/>
            <p:cNvSpPr>
              <a:spLocks noChangeShapeType="1"/>
            </p:cNvSpPr>
            <p:nvPr/>
          </p:nvSpPr>
          <p:spPr bwMode="auto">
            <a:xfrm>
              <a:off x="3242" y="2659"/>
              <a:ext cx="0" cy="9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1" name="Line 191"/>
            <p:cNvSpPr>
              <a:spLocks noChangeShapeType="1"/>
            </p:cNvSpPr>
            <p:nvPr/>
          </p:nvSpPr>
          <p:spPr bwMode="auto">
            <a:xfrm>
              <a:off x="2267" y="3634"/>
              <a:ext cx="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Line 192"/>
            <p:cNvSpPr>
              <a:spLocks noChangeShapeType="1"/>
            </p:cNvSpPr>
            <p:nvPr/>
          </p:nvSpPr>
          <p:spPr bwMode="auto">
            <a:xfrm>
              <a:off x="2268" y="2659"/>
              <a:ext cx="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Rectangle 137"/>
            <p:cNvSpPr>
              <a:spLocks noChangeArrowheads="1"/>
            </p:cNvSpPr>
            <p:nvPr/>
          </p:nvSpPr>
          <p:spPr bwMode="auto">
            <a:xfrm rot="-5400000">
              <a:off x="3108" y="290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9734" name="Freeform 144"/>
            <p:cNvSpPr>
              <a:spLocks/>
            </p:cNvSpPr>
            <p:nvPr/>
          </p:nvSpPr>
          <p:spPr bwMode="auto">
            <a:xfrm rot="5400000">
              <a:off x="2720" y="247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29703" name="Object 193"/>
            <p:cNvGraphicFramePr>
              <a:graphicFrameLocks noChangeAspect="1"/>
            </p:cNvGraphicFramePr>
            <p:nvPr/>
          </p:nvGraphicFramePr>
          <p:xfrm>
            <a:off x="2363" y="2279"/>
            <a:ext cx="1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1" name="Equation" r:id="rId21" imgW="177480" imgH="279360" progId="Equation.DSMT4">
                    <p:embed/>
                  </p:oleObj>
                </mc:Choice>
                <mc:Fallback>
                  <p:oleObj name="Equation" r:id="rId21" imgW="177480" imgH="279360" progId="Equation.DSMT4">
                    <p:embed/>
                    <p:pic>
                      <p:nvPicPr>
                        <p:cNvPr id="0" name="Object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2279"/>
                          <a:ext cx="19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35" name="Group 138"/>
            <p:cNvGrpSpPr>
              <a:grpSpLocks/>
            </p:cNvGrpSpPr>
            <p:nvPr/>
          </p:nvGrpSpPr>
          <p:grpSpPr bwMode="auto">
            <a:xfrm>
              <a:off x="2177" y="2795"/>
              <a:ext cx="182" cy="317"/>
              <a:chOff x="4059" y="1873"/>
              <a:chExt cx="182" cy="317"/>
            </a:xfrm>
          </p:grpSpPr>
          <p:sp useBgFill="1">
            <p:nvSpPr>
              <p:cNvPr id="29737" name="Rectangle 139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38" name="Line 140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9" name="Rectangle 141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40" name="Rectangle 142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41" name="Line 143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36" name="Text Box 194"/>
            <p:cNvSpPr txBox="1">
              <a:spLocks noChangeArrowheads="1"/>
            </p:cNvSpPr>
            <p:nvPr/>
          </p:nvSpPr>
          <p:spPr bwMode="auto">
            <a:xfrm>
              <a:off x="1723" y="3267"/>
              <a:ext cx="4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-20V</a:t>
              </a:r>
            </a:p>
          </p:txBody>
        </p:sp>
      </p:grpSp>
      <p:graphicFrame>
        <p:nvGraphicFramePr>
          <p:cNvPr id="187588" name="Object 196"/>
          <p:cNvGraphicFramePr>
            <a:graphicFrameLocks noChangeAspect="1"/>
          </p:cNvGraphicFramePr>
          <p:nvPr/>
        </p:nvGraphicFramePr>
        <p:xfrm>
          <a:off x="3498850" y="4899025"/>
          <a:ext cx="12176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2" name="Equation" r:id="rId22" imgW="609480" imgH="203040" progId="Equation.DSMT4">
                  <p:embed/>
                </p:oleObj>
              </mc:Choice>
              <mc:Fallback>
                <p:oleObj name="Equation" r:id="rId22" imgW="609480" imgH="203040" progId="Equation.DSMT4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4899025"/>
                        <a:ext cx="121761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589" name="AutoShape 197"/>
          <p:cNvSpPr>
            <a:spLocks noChangeArrowheads="1"/>
          </p:cNvSpPr>
          <p:nvPr/>
        </p:nvSpPr>
        <p:spPr bwMode="auto">
          <a:xfrm>
            <a:off x="4572000" y="335756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87591" name="AutoShape 199"/>
          <p:cNvSpPr>
            <a:spLocks noChangeArrowheads="1"/>
          </p:cNvSpPr>
          <p:nvPr/>
        </p:nvSpPr>
        <p:spPr bwMode="auto">
          <a:xfrm rot="5400000">
            <a:off x="7272338" y="400526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4" grpId="0" build="p" autoUpdateAnimBg="0"/>
      <p:bldP spid="187452" grpId="0" autoUpdateAnimBg="0"/>
      <p:bldP spid="187589" grpId="0" animBg="1"/>
      <p:bldP spid="18759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4716463" y="2312988"/>
            <a:ext cx="1476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采用戴维南定理：</a:t>
            </a:r>
          </a:p>
        </p:txBody>
      </p:sp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5040313" y="4468813"/>
          <a:ext cx="1981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5"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4468813"/>
                        <a:ext cx="1981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96" name="Text Box 80"/>
          <p:cNvSpPr txBox="1">
            <a:spLocks noChangeArrowheads="1"/>
          </p:cNvSpPr>
          <p:nvPr/>
        </p:nvSpPr>
        <p:spPr bwMode="auto">
          <a:xfrm>
            <a:off x="4787900" y="18446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(2)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5" name="Group 183"/>
          <p:cNvGrpSpPr>
            <a:grpSpLocks/>
          </p:cNvGrpSpPr>
          <p:nvPr/>
        </p:nvGrpSpPr>
        <p:grpSpPr bwMode="auto">
          <a:xfrm>
            <a:off x="6480175" y="1736725"/>
            <a:ext cx="2087563" cy="2044700"/>
            <a:chOff x="3583" y="1825"/>
            <a:chExt cx="1315" cy="1288"/>
          </a:xfrm>
        </p:grpSpPr>
        <p:sp>
          <p:nvSpPr>
            <p:cNvPr id="30808" name="Text Box 150"/>
            <p:cNvSpPr txBox="1">
              <a:spLocks noChangeArrowheads="1"/>
            </p:cNvSpPr>
            <p:nvPr/>
          </p:nvSpPr>
          <p:spPr bwMode="auto">
            <a:xfrm>
              <a:off x="4088" y="1883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0809" name="Line 151"/>
            <p:cNvSpPr>
              <a:spLocks noChangeShapeType="1"/>
            </p:cNvSpPr>
            <p:nvPr/>
          </p:nvSpPr>
          <p:spPr bwMode="auto">
            <a:xfrm>
              <a:off x="3883" y="220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0" name="Oval 154"/>
            <p:cNvSpPr>
              <a:spLocks noChangeArrowheads="1"/>
            </p:cNvSpPr>
            <p:nvPr/>
          </p:nvSpPr>
          <p:spPr bwMode="auto">
            <a:xfrm>
              <a:off x="3893" y="284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0811" name="Text Box 155"/>
            <p:cNvSpPr txBox="1">
              <a:spLocks noChangeArrowheads="1"/>
            </p:cNvSpPr>
            <p:nvPr/>
          </p:nvSpPr>
          <p:spPr bwMode="auto">
            <a:xfrm>
              <a:off x="3666" y="272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0812" name="Text Box 156"/>
            <p:cNvSpPr txBox="1">
              <a:spLocks noChangeArrowheads="1"/>
            </p:cNvSpPr>
            <p:nvPr/>
          </p:nvSpPr>
          <p:spPr bwMode="auto">
            <a:xfrm>
              <a:off x="4165" y="26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aphicFrame>
          <p:nvGraphicFramePr>
            <p:cNvPr id="30731" name="Object 166"/>
            <p:cNvGraphicFramePr>
              <a:graphicFrameLocks noChangeAspect="1"/>
            </p:cNvGraphicFramePr>
            <p:nvPr/>
          </p:nvGraphicFramePr>
          <p:xfrm>
            <a:off x="3843" y="1825"/>
            <a:ext cx="1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6" name="Equation" r:id="rId5" imgW="177480" imgH="279360" progId="Equation.DSMT4">
                    <p:embed/>
                  </p:oleObj>
                </mc:Choice>
                <mc:Fallback>
                  <p:oleObj name="Equation" r:id="rId5" imgW="177480" imgH="279360" progId="Equation.DSMT4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3" y="1825"/>
                          <a:ext cx="19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3" name="Line 174"/>
            <p:cNvSpPr>
              <a:spLocks noChangeShapeType="1"/>
            </p:cNvSpPr>
            <p:nvPr/>
          </p:nvSpPr>
          <p:spPr bwMode="auto">
            <a:xfrm>
              <a:off x="3606" y="2976"/>
              <a:ext cx="12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4" name="Line 175"/>
            <p:cNvSpPr>
              <a:spLocks noChangeShapeType="1"/>
            </p:cNvSpPr>
            <p:nvPr/>
          </p:nvSpPr>
          <p:spPr bwMode="auto">
            <a:xfrm>
              <a:off x="3606" y="2205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5" name="Line 176"/>
            <p:cNvSpPr>
              <a:spLocks noChangeShapeType="1"/>
            </p:cNvSpPr>
            <p:nvPr/>
          </p:nvSpPr>
          <p:spPr bwMode="auto">
            <a:xfrm>
              <a:off x="3606" y="2205"/>
              <a:ext cx="12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6" name="Line 177"/>
            <p:cNvSpPr>
              <a:spLocks noChangeShapeType="1"/>
            </p:cNvSpPr>
            <p:nvPr/>
          </p:nvSpPr>
          <p:spPr bwMode="auto">
            <a:xfrm>
              <a:off x="4876" y="2205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7" name="Rectangle 178"/>
            <p:cNvSpPr>
              <a:spLocks noChangeArrowheads="1"/>
            </p:cNvSpPr>
            <p:nvPr/>
          </p:nvSpPr>
          <p:spPr bwMode="auto">
            <a:xfrm>
              <a:off x="4445" y="293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30732" name="Object 179"/>
            <p:cNvGraphicFramePr>
              <a:graphicFrameLocks noChangeAspect="1"/>
            </p:cNvGraphicFramePr>
            <p:nvPr/>
          </p:nvGraphicFramePr>
          <p:xfrm>
            <a:off x="3893" y="2500"/>
            <a:ext cx="32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7" name="Equation" r:id="rId7" imgW="291960" imgH="279360" progId="Equation.DSMT4">
                    <p:embed/>
                  </p:oleObj>
                </mc:Choice>
                <mc:Fallback>
                  <p:oleObj name="Equation" r:id="rId7" imgW="291960" imgH="279360" progId="Equation.DSMT4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2500"/>
                          <a:ext cx="32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8" name="Text Box 180"/>
            <p:cNvSpPr txBox="1">
              <a:spLocks noChangeArrowheads="1"/>
            </p:cNvSpPr>
            <p:nvPr/>
          </p:nvSpPr>
          <p:spPr bwMode="auto">
            <a:xfrm>
              <a:off x="4422" y="267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eq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0819" name="Freeform 165"/>
            <p:cNvSpPr>
              <a:spLocks/>
            </p:cNvSpPr>
            <p:nvPr/>
          </p:nvSpPr>
          <p:spPr bwMode="auto">
            <a:xfrm rot="5400000">
              <a:off x="4200" y="202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0820" name="Oval 181"/>
            <p:cNvSpPr>
              <a:spLocks noChangeArrowheads="1"/>
            </p:cNvSpPr>
            <p:nvPr/>
          </p:nvSpPr>
          <p:spPr bwMode="auto">
            <a:xfrm>
              <a:off x="3583" y="254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0821" name="Oval 182"/>
            <p:cNvSpPr>
              <a:spLocks noChangeArrowheads="1"/>
            </p:cNvSpPr>
            <p:nvPr/>
          </p:nvSpPr>
          <p:spPr bwMode="auto">
            <a:xfrm>
              <a:off x="4853" y="254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</p:grpSp>
      <p:sp>
        <p:nvSpPr>
          <p:cNvPr id="188600" name="AutoShape 184"/>
          <p:cNvSpPr>
            <a:spLocks noChangeArrowheads="1"/>
          </p:cNvSpPr>
          <p:nvPr/>
        </p:nvSpPr>
        <p:spPr bwMode="auto">
          <a:xfrm>
            <a:off x="5005388" y="3213100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6" name="Group 236"/>
          <p:cNvGrpSpPr>
            <a:grpSpLocks/>
          </p:cNvGrpSpPr>
          <p:nvPr/>
        </p:nvGrpSpPr>
        <p:grpSpPr bwMode="auto">
          <a:xfrm>
            <a:off x="322263" y="4364038"/>
            <a:ext cx="4502150" cy="1944687"/>
            <a:chOff x="203" y="2500"/>
            <a:chExt cx="2836" cy="1225"/>
          </a:xfrm>
        </p:grpSpPr>
        <p:sp>
          <p:nvSpPr>
            <p:cNvPr id="30777" name="Text Box 193"/>
            <p:cNvSpPr txBox="1">
              <a:spLocks noChangeArrowheads="1"/>
            </p:cNvSpPr>
            <p:nvPr/>
          </p:nvSpPr>
          <p:spPr bwMode="auto">
            <a:xfrm>
              <a:off x="1874" y="25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0778" name="Line 187"/>
            <p:cNvSpPr>
              <a:spLocks noChangeShapeType="1"/>
            </p:cNvSpPr>
            <p:nvPr/>
          </p:nvSpPr>
          <p:spPr bwMode="auto">
            <a:xfrm>
              <a:off x="680" y="2886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Oval 118"/>
            <p:cNvSpPr>
              <a:spLocks noChangeArrowheads="1"/>
            </p:cNvSpPr>
            <p:nvPr/>
          </p:nvSpPr>
          <p:spPr bwMode="auto">
            <a:xfrm>
              <a:off x="543" y="318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0780" name="Text Box 119"/>
            <p:cNvSpPr txBox="1">
              <a:spLocks noChangeArrowheads="1"/>
            </p:cNvSpPr>
            <p:nvPr/>
          </p:nvSpPr>
          <p:spPr bwMode="auto">
            <a:xfrm>
              <a:off x="384" y="298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0781" name="Text Box 120"/>
            <p:cNvSpPr txBox="1">
              <a:spLocks noChangeArrowheads="1"/>
            </p:cNvSpPr>
            <p:nvPr/>
          </p:nvSpPr>
          <p:spPr bwMode="auto">
            <a:xfrm>
              <a:off x="385" y="325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0782" name="Line 121"/>
            <p:cNvSpPr>
              <a:spLocks noChangeShapeType="1"/>
            </p:cNvSpPr>
            <p:nvPr/>
          </p:nvSpPr>
          <p:spPr bwMode="auto">
            <a:xfrm>
              <a:off x="677" y="2885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3" name="Line 122"/>
            <p:cNvSpPr>
              <a:spLocks noChangeShapeType="1"/>
            </p:cNvSpPr>
            <p:nvPr/>
          </p:nvSpPr>
          <p:spPr bwMode="auto">
            <a:xfrm>
              <a:off x="677" y="3725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4" name="Line 124"/>
            <p:cNvSpPr>
              <a:spLocks noChangeShapeType="1"/>
            </p:cNvSpPr>
            <p:nvPr/>
          </p:nvSpPr>
          <p:spPr bwMode="auto">
            <a:xfrm>
              <a:off x="1335" y="288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Line 125"/>
            <p:cNvSpPr>
              <a:spLocks noChangeShapeType="1"/>
            </p:cNvSpPr>
            <p:nvPr/>
          </p:nvSpPr>
          <p:spPr bwMode="auto">
            <a:xfrm>
              <a:off x="2015" y="288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Line 126"/>
            <p:cNvSpPr>
              <a:spLocks noChangeShapeType="1"/>
            </p:cNvSpPr>
            <p:nvPr/>
          </p:nvSpPr>
          <p:spPr bwMode="auto">
            <a:xfrm>
              <a:off x="2537" y="2885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Rectangle 127"/>
            <p:cNvSpPr>
              <a:spLocks noChangeArrowheads="1"/>
            </p:cNvSpPr>
            <p:nvPr/>
          </p:nvSpPr>
          <p:spPr bwMode="auto">
            <a:xfrm rot="-5400000">
              <a:off x="1879" y="324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0788" name="Group 128"/>
            <p:cNvGrpSpPr>
              <a:grpSpLocks/>
            </p:cNvGrpSpPr>
            <p:nvPr/>
          </p:nvGrpSpPr>
          <p:grpSpPr bwMode="auto">
            <a:xfrm>
              <a:off x="1244" y="3158"/>
              <a:ext cx="182" cy="317"/>
              <a:chOff x="4059" y="1873"/>
              <a:chExt cx="182" cy="317"/>
            </a:xfrm>
          </p:grpSpPr>
          <p:sp useBgFill="1">
            <p:nvSpPr>
              <p:cNvPr id="30803" name="Rectangle 129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0804" name="Line 130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5" name="Rectangle 131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0806" name="Rectangle 132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0807" name="Line 133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89" name="Freeform 134"/>
            <p:cNvSpPr>
              <a:spLocks/>
            </p:cNvSpPr>
            <p:nvPr/>
          </p:nvSpPr>
          <p:spPr bwMode="auto">
            <a:xfrm rot="5400000">
              <a:off x="971" y="270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0790" name="Group 136"/>
            <p:cNvGrpSpPr>
              <a:grpSpLocks/>
            </p:cNvGrpSpPr>
            <p:nvPr/>
          </p:nvGrpSpPr>
          <p:grpSpPr bwMode="auto">
            <a:xfrm>
              <a:off x="2400" y="3022"/>
              <a:ext cx="272" cy="408"/>
              <a:chOff x="1383" y="2432"/>
              <a:chExt cx="272" cy="408"/>
            </a:xfrm>
          </p:grpSpPr>
          <p:sp>
            <p:nvSpPr>
              <p:cNvPr id="30800" name="Line 137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1" name="Oval 138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30802" name="Line 139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91" name="Text Box 141"/>
            <p:cNvSpPr txBox="1">
              <a:spLocks noChangeArrowheads="1"/>
            </p:cNvSpPr>
            <p:nvPr/>
          </p:nvSpPr>
          <p:spPr bwMode="auto">
            <a:xfrm>
              <a:off x="836" y="2568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0792" name="Text Box 145"/>
            <p:cNvSpPr txBox="1">
              <a:spLocks noChangeArrowheads="1"/>
            </p:cNvSpPr>
            <p:nvPr/>
          </p:nvSpPr>
          <p:spPr bwMode="auto">
            <a:xfrm>
              <a:off x="1425" y="3176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0793" name="Text Box 146"/>
            <p:cNvSpPr txBox="1">
              <a:spLocks noChangeArrowheads="1"/>
            </p:cNvSpPr>
            <p:nvPr/>
          </p:nvSpPr>
          <p:spPr bwMode="auto">
            <a:xfrm>
              <a:off x="2015" y="317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1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0794" name="Oval 185"/>
            <p:cNvSpPr>
              <a:spLocks noChangeArrowheads="1"/>
            </p:cNvSpPr>
            <p:nvPr/>
          </p:nvSpPr>
          <p:spPr bwMode="auto">
            <a:xfrm>
              <a:off x="1429" y="286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0795" name="Oval 186"/>
            <p:cNvSpPr>
              <a:spLocks noChangeArrowheads="1"/>
            </p:cNvSpPr>
            <p:nvPr/>
          </p:nvSpPr>
          <p:spPr bwMode="auto">
            <a:xfrm>
              <a:off x="1859" y="286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0796" name="Line 191"/>
            <p:cNvSpPr>
              <a:spLocks noChangeShapeType="1"/>
            </p:cNvSpPr>
            <p:nvPr/>
          </p:nvSpPr>
          <p:spPr bwMode="auto">
            <a:xfrm>
              <a:off x="1905" y="2886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7" name="Text Box 192"/>
            <p:cNvSpPr txBox="1">
              <a:spLocks noChangeArrowheads="1"/>
            </p:cNvSpPr>
            <p:nvPr/>
          </p:nvSpPr>
          <p:spPr bwMode="auto">
            <a:xfrm>
              <a:off x="1292" y="262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graphicFrame>
          <p:nvGraphicFramePr>
            <p:cNvPr id="30730" name="Object 194"/>
            <p:cNvGraphicFramePr>
              <a:graphicFrameLocks noChangeAspect="1"/>
            </p:cNvGraphicFramePr>
            <p:nvPr/>
          </p:nvGraphicFramePr>
          <p:xfrm>
            <a:off x="1542" y="2546"/>
            <a:ext cx="32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8" name="Equation" r:id="rId9" imgW="291960" imgH="279360" progId="Equation.DSMT4">
                    <p:embed/>
                  </p:oleObj>
                </mc:Choice>
                <mc:Fallback>
                  <p:oleObj name="Equation" r:id="rId9" imgW="291960" imgH="279360" progId="Equation.DSMT4">
                    <p:embed/>
                    <p:pic>
                      <p:nvPicPr>
                        <p:cNvPr id="0" name="Object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2546"/>
                          <a:ext cx="32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8" name="Text Box 195"/>
            <p:cNvSpPr txBox="1">
              <a:spLocks noChangeArrowheads="1"/>
            </p:cNvSpPr>
            <p:nvPr/>
          </p:nvSpPr>
          <p:spPr bwMode="auto">
            <a:xfrm>
              <a:off x="203" y="3203"/>
              <a:ext cx="4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10V</a:t>
              </a:r>
            </a:p>
          </p:txBody>
        </p:sp>
        <p:sp>
          <p:nvSpPr>
            <p:cNvPr id="30799" name="Text Box 196"/>
            <p:cNvSpPr txBox="1">
              <a:spLocks noChangeArrowheads="1"/>
            </p:cNvSpPr>
            <p:nvPr/>
          </p:nvSpPr>
          <p:spPr bwMode="auto">
            <a:xfrm>
              <a:off x="2653" y="3176"/>
              <a:ext cx="3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j5A</a:t>
              </a:r>
            </a:p>
          </p:txBody>
        </p:sp>
      </p:grpSp>
      <p:sp>
        <p:nvSpPr>
          <p:cNvPr id="188650" name="Text Box 234"/>
          <p:cNvSpPr txBox="1">
            <a:spLocks noChangeArrowheads="1"/>
          </p:cNvSpPr>
          <p:nvPr/>
        </p:nvSpPr>
        <p:spPr bwMode="auto">
          <a:xfrm>
            <a:off x="900113" y="3979863"/>
            <a:ext cx="349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①</a:t>
            </a:r>
            <a:r>
              <a:rPr lang="zh-CN" altLang="en-US">
                <a:ea typeface="楷体_GB2312" pitchFamily="49" charset="-122"/>
              </a:rPr>
              <a:t>求开路电压</a:t>
            </a:r>
          </a:p>
        </p:txBody>
      </p:sp>
      <p:graphicFrame>
        <p:nvGraphicFramePr>
          <p:cNvPr id="188654" name="Object 238"/>
          <p:cNvGraphicFramePr>
            <a:graphicFrameLocks noChangeAspect="1"/>
          </p:cNvGraphicFramePr>
          <p:nvPr/>
        </p:nvGraphicFramePr>
        <p:xfrm>
          <a:off x="5722938" y="4995863"/>
          <a:ext cx="28448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9" name="Equation" r:id="rId11" imgW="1333440" imgH="419040" progId="Equation.DSMT4">
                  <p:embed/>
                </p:oleObj>
              </mc:Choice>
              <mc:Fallback>
                <p:oleObj name="Equation" r:id="rId11" imgW="1333440" imgH="419040" progId="Equation.DSMT4">
                  <p:embed/>
                  <p:pic>
                    <p:nvPicPr>
                      <p:cNvPr id="0" name="Object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4995863"/>
                        <a:ext cx="284480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655" name="Text Box 239"/>
          <p:cNvSpPr txBox="1">
            <a:spLocks noChangeArrowheads="1"/>
          </p:cNvSpPr>
          <p:nvPr/>
        </p:nvSpPr>
        <p:spPr bwMode="auto">
          <a:xfrm>
            <a:off x="5724525" y="5959475"/>
            <a:ext cx="248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=-20-j5(V)</a:t>
            </a:r>
          </a:p>
        </p:txBody>
      </p:sp>
      <p:grpSp>
        <p:nvGrpSpPr>
          <p:cNvPr id="11" name="Group 251"/>
          <p:cNvGrpSpPr>
            <a:grpSpLocks/>
          </p:cNvGrpSpPr>
          <p:nvPr/>
        </p:nvGrpSpPr>
        <p:grpSpPr bwMode="auto">
          <a:xfrm>
            <a:off x="1511300" y="5130800"/>
            <a:ext cx="647700" cy="879475"/>
            <a:chOff x="952" y="2484"/>
            <a:chExt cx="408" cy="554"/>
          </a:xfrm>
        </p:grpSpPr>
        <p:sp>
          <p:nvSpPr>
            <p:cNvPr id="30754" name="Text Box 245"/>
            <p:cNvSpPr txBox="1">
              <a:spLocks noChangeArrowheads="1"/>
            </p:cNvSpPr>
            <p:nvPr/>
          </p:nvSpPr>
          <p:spPr bwMode="auto">
            <a:xfrm>
              <a:off x="974" y="248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0755" name="Text Box 246"/>
            <p:cNvSpPr txBox="1">
              <a:spLocks noChangeArrowheads="1"/>
            </p:cNvSpPr>
            <p:nvPr/>
          </p:nvSpPr>
          <p:spPr bwMode="auto">
            <a:xfrm>
              <a:off x="974" y="27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0756" name="Text Box 247"/>
            <p:cNvSpPr txBox="1">
              <a:spLocks noChangeArrowheads="1"/>
            </p:cNvSpPr>
            <p:nvPr/>
          </p:nvSpPr>
          <p:spPr bwMode="auto">
            <a:xfrm>
              <a:off x="952" y="2704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FF0000"/>
                  </a:solidFill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lang="en-US" altLang="zh-CN" sz="1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2" name="Group 252"/>
          <p:cNvGrpSpPr>
            <a:grpSpLocks/>
          </p:cNvGrpSpPr>
          <p:nvPr/>
        </p:nvGrpSpPr>
        <p:grpSpPr bwMode="auto">
          <a:xfrm>
            <a:off x="2771775" y="5141913"/>
            <a:ext cx="647700" cy="879475"/>
            <a:chOff x="1746" y="2491"/>
            <a:chExt cx="408" cy="554"/>
          </a:xfrm>
        </p:grpSpPr>
        <p:sp>
          <p:nvSpPr>
            <p:cNvPr id="30751" name="Text Box 248"/>
            <p:cNvSpPr txBox="1">
              <a:spLocks noChangeArrowheads="1"/>
            </p:cNvSpPr>
            <p:nvPr/>
          </p:nvSpPr>
          <p:spPr bwMode="auto">
            <a:xfrm>
              <a:off x="1768" y="249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0752" name="Text Box 249"/>
            <p:cNvSpPr txBox="1">
              <a:spLocks noChangeArrowheads="1"/>
            </p:cNvSpPr>
            <p:nvPr/>
          </p:nvSpPr>
          <p:spPr bwMode="auto">
            <a:xfrm>
              <a:off x="1768" y="27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0753" name="Text Box 250"/>
            <p:cNvSpPr txBox="1">
              <a:spLocks noChangeArrowheads="1"/>
            </p:cNvSpPr>
            <p:nvPr/>
          </p:nvSpPr>
          <p:spPr bwMode="auto">
            <a:xfrm>
              <a:off x="1746" y="271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FF0000"/>
                  </a:solidFill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endParaRPr lang="en-US" altLang="zh-CN" sz="1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323850" y="698500"/>
            <a:ext cx="8589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例：试用</a:t>
            </a:r>
            <a:r>
              <a:rPr lang="en-US" altLang="zh-CN">
                <a:ea typeface="楷体_GB2312" pitchFamily="49" charset="-122"/>
              </a:rPr>
              <a:t>(1)</a:t>
            </a:r>
            <a:r>
              <a:rPr lang="zh-CN" altLang="en-US">
                <a:ea typeface="楷体_GB2312" pitchFamily="49" charset="-122"/>
              </a:rPr>
              <a:t>等效变换；</a:t>
            </a:r>
            <a:r>
              <a:rPr lang="en-US" altLang="zh-CN">
                <a:ea typeface="楷体_GB2312" pitchFamily="49" charset="-122"/>
              </a:rPr>
              <a:t>(2)</a:t>
            </a:r>
            <a:r>
              <a:rPr lang="zh-CN" altLang="en-US">
                <a:ea typeface="楷体_GB2312" pitchFamily="49" charset="-122"/>
              </a:rPr>
              <a:t>戴维南定理；</a:t>
            </a:r>
            <a:r>
              <a:rPr lang="en-US" altLang="zh-CN">
                <a:ea typeface="楷体_GB2312" pitchFamily="49" charset="-122"/>
              </a:rPr>
              <a:t>(3)</a:t>
            </a:r>
            <a:r>
              <a:rPr lang="zh-CN" altLang="en-US">
                <a:ea typeface="楷体_GB2312" pitchFamily="49" charset="-122"/>
              </a:rPr>
              <a:t>节点法；</a:t>
            </a:r>
            <a:r>
              <a:rPr lang="en-US" altLang="zh-CN">
                <a:ea typeface="楷体_GB2312" pitchFamily="49" charset="-122"/>
              </a:rPr>
              <a:t>(4)</a:t>
            </a:r>
            <a:r>
              <a:rPr lang="zh-CN" altLang="en-US">
                <a:ea typeface="楷体_GB2312" pitchFamily="49" charset="-122"/>
              </a:rPr>
              <a:t>网孔法计算电流</a:t>
            </a:r>
          </a:p>
        </p:txBody>
      </p:sp>
      <p:graphicFrame>
        <p:nvGraphicFramePr>
          <p:cNvPr id="187479" name="Object 87"/>
          <p:cNvGraphicFramePr>
            <a:graphicFrameLocks noChangeAspect="1"/>
          </p:cNvGraphicFramePr>
          <p:nvPr/>
        </p:nvGraphicFramePr>
        <p:xfrm>
          <a:off x="1871663" y="981075"/>
          <a:ext cx="3794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0" name="Equation" r:id="rId13" imgW="177480" imgH="279360" progId="Equation.DSMT4">
                  <p:embed/>
                </p:oleObj>
              </mc:Choice>
              <mc:Fallback>
                <p:oleObj name="Equation" r:id="rId13" imgW="177480" imgH="27936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981075"/>
                        <a:ext cx="379412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80" name="Object 88"/>
          <p:cNvGraphicFramePr>
            <a:graphicFrameLocks noChangeAspect="1"/>
          </p:cNvGraphicFramePr>
          <p:nvPr/>
        </p:nvGraphicFramePr>
        <p:xfrm>
          <a:off x="2992438" y="981075"/>
          <a:ext cx="420846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1" name="Equation" r:id="rId15" imgW="1828800" imgH="304560" progId="Equation.DSMT4">
                  <p:embed/>
                </p:oleObj>
              </mc:Choice>
              <mc:Fallback>
                <p:oleObj name="Equation" r:id="rId15" imgW="1828800" imgH="30456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981075"/>
                        <a:ext cx="4208462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381000" y="1700213"/>
            <a:ext cx="4154488" cy="1944687"/>
            <a:chOff x="263" y="731"/>
            <a:chExt cx="2617" cy="1225"/>
          </a:xfrm>
        </p:grpSpPr>
        <p:graphicFrame>
          <p:nvGraphicFramePr>
            <p:cNvPr id="30854" name="Object 23"/>
            <p:cNvGraphicFramePr>
              <a:graphicFrameLocks noChangeAspect="1"/>
            </p:cNvGraphicFramePr>
            <p:nvPr/>
          </p:nvGraphicFramePr>
          <p:xfrm>
            <a:off x="263" y="1326"/>
            <a:ext cx="25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2" name="公式" r:id="rId17" imgW="228600" imgH="279360" progId="Equation.3">
                    <p:embed/>
                  </p:oleObj>
                </mc:Choice>
                <mc:Fallback>
                  <p:oleObj name="公式" r:id="rId17" imgW="228600" imgH="2793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" y="1326"/>
                          <a:ext cx="25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55" name="Oval 39"/>
            <p:cNvSpPr>
              <a:spLocks noChangeArrowheads="1"/>
            </p:cNvSpPr>
            <p:nvPr/>
          </p:nvSpPr>
          <p:spPr bwMode="auto">
            <a:xfrm>
              <a:off x="543" y="141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0856" name="Text Box 40"/>
            <p:cNvSpPr txBox="1">
              <a:spLocks noChangeArrowheads="1"/>
            </p:cNvSpPr>
            <p:nvPr/>
          </p:nvSpPr>
          <p:spPr bwMode="auto">
            <a:xfrm>
              <a:off x="384" y="121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0857" name="Text Box 41"/>
            <p:cNvSpPr txBox="1">
              <a:spLocks noChangeArrowheads="1"/>
            </p:cNvSpPr>
            <p:nvPr/>
          </p:nvSpPr>
          <p:spPr bwMode="auto">
            <a:xfrm>
              <a:off x="385" y="14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0858" name="Line 62"/>
            <p:cNvSpPr>
              <a:spLocks noChangeShapeType="1"/>
            </p:cNvSpPr>
            <p:nvPr/>
          </p:nvSpPr>
          <p:spPr bwMode="auto">
            <a:xfrm>
              <a:off x="677" y="111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9" name="Line 74"/>
            <p:cNvSpPr>
              <a:spLocks noChangeShapeType="1"/>
            </p:cNvSpPr>
            <p:nvPr/>
          </p:nvSpPr>
          <p:spPr bwMode="auto">
            <a:xfrm>
              <a:off x="677" y="1956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0" name="Line 75"/>
            <p:cNvSpPr>
              <a:spLocks noChangeShapeType="1"/>
            </p:cNvSpPr>
            <p:nvPr/>
          </p:nvSpPr>
          <p:spPr bwMode="auto">
            <a:xfrm>
              <a:off x="677" y="1116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1" name="Line 77"/>
            <p:cNvSpPr>
              <a:spLocks noChangeShapeType="1"/>
            </p:cNvSpPr>
            <p:nvPr/>
          </p:nvSpPr>
          <p:spPr bwMode="auto">
            <a:xfrm>
              <a:off x="1335" y="111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2" name="Line 78"/>
            <p:cNvSpPr>
              <a:spLocks noChangeShapeType="1"/>
            </p:cNvSpPr>
            <p:nvPr/>
          </p:nvSpPr>
          <p:spPr bwMode="auto">
            <a:xfrm>
              <a:off x="2015" y="111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3" name="Line 79"/>
            <p:cNvSpPr>
              <a:spLocks noChangeShapeType="1"/>
            </p:cNvSpPr>
            <p:nvPr/>
          </p:nvSpPr>
          <p:spPr bwMode="auto">
            <a:xfrm>
              <a:off x="2537" y="111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4" name="Rectangle 49"/>
            <p:cNvSpPr>
              <a:spLocks noChangeArrowheads="1"/>
            </p:cNvSpPr>
            <p:nvPr/>
          </p:nvSpPr>
          <p:spPr bwMode="auto">
            <a:xfrm rot="-5400000">
              <a:off x="1879" y="147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0865" name="Group 68"/>
            <p:cNvGrpSpPr>
              <a:grpSpLocks/>
            </p:cNvGrpSpPr>
            <p:nvPr/>
          </p:nvGrpSpPr>
          <p:grpSpPr bwMode="auto">
            <a:xfrm>
              <a:off x="1244" y="1389"/>
              <a:ext cx="182" cy="317"/>
              <a:chOff x="4059" y="1873"/>
              <a:chExt cx="182" cy="317"/>
            </a:xfrm>
          </p:grpSpPr>
          <p:sp useBgFill="1">
            <p:nvSpPr>
              <p:cNvPr id="30866" name="Rectangle 69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0867" name="Line 70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8" name="Rectangle 71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0869" name="Rectangle 72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0870" name="Line 73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871" name="Freeform 67"/>
            <p:cNvSpPr>
              <a:spLocks/>
            </p:cNvSpPr>
            <p:nvPr/>
          </p:nvSpPr>
          <p:spPr bwMode="auto">
            <a:xfrm rot="5400000">
              <a:off x="971" y="93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0872" name="Freeform 76"/>
            <p:cNvSpPr>
              <a:spLocks/>
            </p:cNvSpPr>
            <p:nvPr/>
          </p:nvSpPr>
          <p:spPr bwMode="auto">
            <a:xfrm rot="5400000">
              <a:off x="1629" y="93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0873" name="Group 63"/>
            <p:cNvGrpSpPr>
              <a:grpSpLocks/>
            </p:cNvGrpSpPr>
            <p:nvPr/>
          </p:nvGrpSpPr>
          <p:grpSpPr bwMode="auto">
            <a:xfrm>
              <a:off x="2400" y="1253"/>
              <a:ext cx="272" cy="408"/>
              <a:chOff x="1383" y="2432"/>
              <a:chExt cx="272" cy="408"/>
            </a:xfrm>
          </p:grpSpPr>
          <p:sp>
            <p:nvSpPr>
              <p:cNvPr id="30874" name="Line 64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5" name="Oval 65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30876" name="Line 66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877" name="Object 80"/>
            <p:cNvGraphicFramePr>
              <a:graphicFrameLocks noChangeAspect="1"/>
            </p:cNvGraphicFramePr>
            <p:nvPr/>
          </p:nvGraphicFramePr>
          <p:xfrm>
            <a:off x="2695" y="1298"/>
            <a:ext cx="18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3" name="Equation" r:id="rId19" imgW="164880" imgH="279360" progId="Equation.DSMT4">
                    <p:embed/>
                  </p:oleObj>
                </mc:Choice>
                <mc:Fallback>
                  <p:oleObj name="Equation" r:id="rId19" imgW="164880" imgH="27936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1298"/>
                          <a:ext cx="18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8" name="Text Box 81"/>
            <p:cNvSpPr txBox="1">
              <a:spLocks noChangeArrowheads="1"/>
            </p:cNvSpPr>
            <p:nvPr/>
          </p:nvSpPr>
          <p:spPr bwMode="auto">
            <a:xfrm>
              <a:off x="836" y="799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0879" name="Text Box 82"/>
            <p:cNvSpPr txBox="1">
              <a:spLocks noChangeArrowheads="1"/>
            </p:cNvSpPr>
            <p:nvPr/>
          </p:nvSpPr>
          <p:spPr bwMode="auto">
            <a:xfrm>
              <a:off x="1522" y="799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0880" name="Line 83"/>
            <p:cNvSpPr>
              <a:spLocks noChangeShapeType="1"/>
            </p:cNvSpPr>
            <p:nvPr/>
          </p:nvSpPr>
          <p:spPr bwMode="auto">
            <a:xfrm>
              <a:off x="1380" y="111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81" name="Object 84"/>
            <p:cNvGraphicFramePr>
              <a:graphicFrameLocks noChangeAspect="1"/>
            </p:cNvGraphicFramePr>
            <p:nvPr/>
          </p:nvGraphicFramePr>
          <p:xfrm>
            <a:off x="1312" y="731"/>
            <a:ext cx="1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4" name="Equation" r:id="rId21" imgW="177480" imgH="279360" progId="Equation.DSMT4">
                    <p:embed/>
                  </p:oleObj>
                </mc:Choice>
                <mc:Fallback>
                  <p:oleObj name="Equation" r:id="rId21" imgW="177480" imgH="27936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731"/>
                          <a:ext cx="19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82" name="Text Box 85"/>
            <p:cNvSpPr txBox="1">
              <a:spLocks noChangeArrowheads="1"/>
            </p:cNvSpPr>
            <p:nvPr/>
          </p:nvSpPr>
          <p:spPr bwMode="auto">
            <a:xfrm>
              <a:off x="1425" y="140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0883" name="Text Box 86"/>
            <p:cNvSpPr txBox="1">
              <a:spLocks noChangeArrowheads="1"/>
            </p:cNvSpPr>
            <p:nvPr/>
          </p:nvSpPr>
          <p:spPr bwMode="auto">
            <a:xfrm>
              <a:off x="2015" y="140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1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sp>
        <p:nvSpPr>
          <p:cNvPr id="3" name="Text Box 239"/>
          <p:cNvSpPr txBox="1">
            <a:spLocks noChangeArrowheads="1"/>
          </p:cNvSpPr>
          <p:nvPr/>
        </p:nvSpPr>
        <p:spPr bwMode="auto">
          <a:xfrm>
            <a:off x="5940425" y="3835400"/>
            <a:ext cx="2484438" cy="457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OC</a:t>
            </a:r>
            <a:r>
              <a:rPr lang="en-US" altLang="zh-CN">
                <a:ea typeface="楷体_GB2312" pitchFamily="49" charset="-122"/>
              </a:rPr>
              <a:t>=-20-j5(V)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18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1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  <p:bldP spid="188496" grpId="0" build="p" autoUpdateAnimBg="0"/>
      <p:bldP spid="188600" grpId="0" animBg="1"/>
      <p:bldP spid="188650" grpId="0" autoUpdateAnimBg="0"/>
      <p:bldP spid="188655" grpId="0" autoUpdateAnimBg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 Box 2053"/>
          <p:cNvSpPr txBox="1">
            <a:spLocks noChangeArrowheads="1"/>
          </p:cNvSpPr>
          <p:nvPr/>
        </p:nvSpPr>
        <p:spPr bwMode="auto">
          <a:xfrm>
            <a:off x="431800" y="4864100"/>
            <a:ext cx="8280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周期电流有效值定义为：</a:t>
            </a:r>
          </a:p>
        </p:txBody>
      </p:sp>
      <p:graphicFrame>
        <p:nvGraphicFramePr>
          <p:cNvPr id="293888" name="Object 2048"/>
          <p:cNvGraphicFramePr>
            <a:graphicFrameLocks noChangeAspect="1"/>
          </p:cNvGraphicFramePr>
          <p:nvPr/>
        </p:nvGraphicFramePr>
        <p:xfrm>
          <a:off x="3060700" y="5537200"/>
          <a:ext cx="28813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3" imgW="1091880" imgH="444240" progId="Equation.DSMT4">
                  <p:embed/>
                </p:oleObj>
              </mc:Choice>
              <mc:Fallback>
                <p:oleObj name="Equation" r:id="rId3" imgW="1091880" imgH="44424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537200"/>
                        <a:ext cx="2881313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一、正弦量的概念</a:t>
            </a: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3169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正弦电流的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有效值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effective value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也称均方根值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root-meen-square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，简记为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rms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。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6643688" y="2986088"/>
            <a:ext cx="199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2</a:t>
            </a:r>
            <a:r>
              <a:rPr lang="en-US" altLang="zh-CN"/>
              <a:t>=</a:t>
            </a:r>
            <a:r>
              <a:rPr lang="en-US" altLang="zh-CN" i="1"/>
              <a:t>I </a:t>
            </a:r>
            <a:r>
              <a:rPr lang="en-US" altLang="zh-CN" baseline="40000"/>
              <a:t>2</a:t>
            </a:r>
            <a:r>
              <a:rPr lang="en-US" altLang="zh-CN" i="1"/>
              <a:t>RT</a:t>
            </a:r>
            <a:endParaRPr lang="en-US" altLang="zh-CN"/>
          </a:p>
        </p:txBody>
      </p:sp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2630488" y="2890838"/>
          <a:ext cx="21574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5" imgW="1079280" imgH="330120" progId="Equation.3">
                  <p:embed/>
                </p:oleObj>
              </mc:Choice>
              <mc:Fallback>
                <p:oleObj name="公式" r:id="rId5" imgW="1079280" imgH="330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2890838"/>
                        <a:ext cx="2157412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719138" y="4257675"/>
          <a:ext cx="25892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公式" r:id="rId7" imgW="1295280" imgH="330120" progId="Equation.3">
                  <p:embed/>
                </p:oleObj>
              </mc:Choice>
              <mc:Fallback>
                <p:oleObj name="公式" r:id="rId7" imgW="1295280" imgH="3301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257675"/>
                        <a:ext cx="2589212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5286375" y="4149725"/>
          <a:ext cx="23098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公式" r:id="rId9" imgW="1155600" imgH="444240" progId="Equation.3">
                  <p:embed/>
                </p:oleObj>
              </mc:Choice>
              <mc:Fallback>
                <p:oleObj name="公式" r:id="rId9" imgW="115560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4149725"/>
                        <a:ext cx="2309813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9" name="AutoShape 37"/>
          <p:cNvSpPr>
            <a:spLocks noChangeArrowheads="1"/>
          </p:cNvSpPr>
          <p:nvPr/>
        </p:nvSpPr>
        <p:spPr bwMode="auto">
          <a:xfrm>
            <a:off x="4211638" y="4437063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2067" name="Group 19"/>
          <p:cNvGrpSpPr>
            <a:grpSpLocks/>
          </p:cNvGrpSpPr>
          <p:nvPr/>
        </p:nvGrpSpPr>
        <p:grpSpPr bwMode="auto">
          <a:xfrm>
            <a:off x="1150938" y="2111375"/>
            <a:ext cx="1152525" cy="1752600"/>
            <a:chOff x="725" y="618"/>
            <a:chExt cx="726" cy="1104"/>
          </a:xfrm>
        </p:grpSpPr>
        <p:sp>
          <p:nvSpPr>
            <p:cNvPr id="2068" name="Line 28"/>
            <p:cNvSpPr>
              <a:spLocks noChangeShapeType="1"/>
            </p:cNvSpPr>
            <p:nvPr/>
          </p:nvSpPr>
          <p:spPr bwMode="auto">
            <a:xfrm>
              <a:off x="775" y="97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Freeform 29"/>
            <p:cNvSpPr>
              <a:spLocks/>
            </p:cNvSpPr>
            <p:nvPr/>
          </p:nvSpPr>
          <p:spPr bwMode="auto">
            <a:xfrm>
              <a:off x="1152" y="978"/>
              <a:ext cx="8" cy="726"/>
            </a:xfrm>
            <a:custGeom>
              <a:avLst/>
              <a:gdLst>
                <a:gd name="T0" fmla="*/ 8 w 8"/>
                <a:gd name="T1" fmla="*/ 0 h 726"/>
                <a:gd name="T2" fmla="*/ 0 w 8"/>
                <a:gd name="T3" fmla="*/ 726 h 726"/>
                <a:gd name="T4" fmla="*/ 0 60000 65536"/>
                <a:gd name="T5" fmla="*/ 0 60000 65536"/>
                <a:gd name="T6" fmla="*/ 0 w 8"/>
                <a:gd name="T7" fmla="*/ 0 h 726"/>
                <a:gd name="T8" fmla="*/ 8 w 8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726">
                  <a:moveTo>
                    <a:pt x="8" y="0"/>
                  </a:moveTo>
                  <a:lnTo>
                    <a:pt x="0" y="72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070" name="Line 30"/>
            <p:cNvSpPr>
              <a:spLocks noChangeShapeType="1"/>
            </p:cNvSpPr>
            <p:nvPr/>
          </p:nvSpPr>
          <p:spPr bwMode="auto">
            <a:xfrm>
              <a:off x="775" y="169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Text Box 31"/>
            <p:cNvSpPr txBox="1">
              <a:spLocks noChangeArrowheads="1"/>
            </p:cNvSpPr>
            <p:nvPr/>
          </p:nvSpPr>
          <p:spPr bwMode="auto">
            <a:xfrm>
              <a:off x="1207" y="117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R</a:t>
              </a:r>
              <a:endParaRPr lang="en-US" altLang="zh-CN"/>
            </a:p>
          </p:txBody>
        </p:sp>
        <p:sp>
          <p:nvSpPr>
            <p:cNvPr id="2072" name="Text Box 32"/>
            <p:cNvSpPr txBox="1">
              <a:spLocks noChangeArrowheads="1"/>
            </p:cNvSpPr>
            <p:nvPr/>
          </p:nvSpPr>
          <p:spPr bwMode="auto">
            <a:xfrm>
              <a:off x="727" y="618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i</a:t>
              </a:r>
              <a:r>
                <a:rPr lang="en-US" altLang="zh-CN"/>
                <a:t>(</a:t>
              </a:r>
              <a:r>
                <a:rPr lang="en-US" altLang="zh-CN" i="1"/>
                <a:t>t</a:t>
              </a:r>
              <a:r>
                <a:rPr lang="en-US" altLang="zh-CN"/>
                <a:t>)</a:t>
              </a:r>
            </a:p>
          </p:txBody>
        </p:sp>
        <p:sp>
          <p:nvSpPr>
            <p:cNvPr id="2073" name="Line 33"/>
            <p:cNvSpPr>
              <a:spLocks noChangeShapeType="1"/>
            </p:cNvSpPr>
            <p:nvPr/>
          </p:nvSpPr>
          <p:spPr bwMode="auto">
            <a:xfrm>
              <a:off x="775" y="906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Rectangle 36"/>
            <p:cNvSpPr>
              <a:spLocks noChangeArrowheads="1"/>
            </p:cNvSpPr>
            <p:nvPr/>
          </p:nvSpPr>
          <p:spPr bwMode="auto">
            <a:xfrm rot="5400000">
              <a:off x="1015" y="129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075" name="Oval 148"/>
            <p:cNvSpPr>
              <a:spLocks noChangeArrowheads="1"/>
            </p:cNvSpPr>
            <p:nvPr/>
          </p:nvSpPr>
          <p:spPr bwMode="auto">
            <a:xfrm>
              <a:off x="725" y="95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76" name="Oval 148"/>
            <p:cNvSpPr>
              <a:spLocks noChangeArrowheads="1"/>
            </p:cNvSpPr>
            <p:nvPr/>
          </p:nvSpPr>
          <p:spPr bwMode="auto">
            <a:xfrm>
              <a:off x="725" y="167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2077" name="Group 29"/>
          <p:cNvGrpSpPr>
            <a:grpSpLocks/>
          </p:cNvGrpSpPr>
          <p:nvPr/>
        </p:nvGrpSpPr>
        <p:grpSpPr bwMode="auto">
          <a:xfrm>
            <a:off x="5195888" y="2087563"/>
            <a:ext cx="1149350" cy="1751012"/>
            <a:chOff x="3273" y="603"/>
            <a:chExt cx="724" cy="1103"/>
          </a:xfrm>
        </p:grpSpPr>
        <p:sp>
          <p:nvSpPr>
            <p:cNvPr id="2078" name="Line 18"/>
            <p:cNvSpPr>
              <a:spLocks noChangeShapeType="1"/>
            </p:cNvSpPr>
            <p:nvPr/>
          </p:nvSpPr>
          <p:spPr bwMode="auto">
            <a:xfrm>
              <a:off x="3321" y="963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Freeform 19"/>
            <p:cNvSpPr>
              <a:spLocks/>
            </p:cNvSpPr>
            <p:nvPr/>
          </p:nvSpPr>
          <p:spPr bwMode="auto">
            <a:xfrm>
              <a:off x="3698" y="963"/>
              <a:ext cx="8" cy="726"/>
            </a:xfrm>
            <a:custGeom>
              <a:avLst/>
              <a:gdLst>
                <a:gd name="T0" fmla="*/ 8 w 8"/>
                <a:gd name="T1" fmla="*/ 0 h 726"/>
                <a:gd name="T2" fmla="*/ 0 w 8"/>
                <a:gd name="T3" fmla="*/ 726 h 726"/>
                <a:gd name="T4" fmla="*/ 0 60000 65536"/>
                <a:gd name="T5" fmla="*/ 0 60000 65536"/>
                <a:gd name="T6" fmla="*/ 0 w 8"/>
                <a:gd name="T7" fmla="*/ 0 h 726"/>
                <a:gd name="T8" fmla="*/ 8 w 8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726">
                  <a:moveTo>
                    <a:pt x="8" y="0"/>
                  </a:moveTo>
                  <a:lnTo>
                    <a:pt x="0" y="72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080" name="Line 20"/>
            <p:cNvSpPr>
              <a:spLocks noChangeShapeType="1"/>
            </p:cNvSpPr>
            <p:nvPr/>
          </p:nvSpPr>
          <p:spPr bwMode="auto">
            <a:xfrm>
              <a:off x="3321" y="1683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Text Box 21"/>
            <p:cNvSpPr txBox="1">
              <a:spLocks noChangeArrowheads="1"/>
            </p:cNvSpPr>
            <p:nvPr/>
          </p:nvSpPr>
          <p:spPr bwMode="auto">
            <a:xfrm>
              <a:off x="3753" y="115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R</a:t>
              </a:r>
              <a:endParaRPr lang="en-US" altLang="zh-CN"/>
            </a:p>
          </p:txBody>
        </p:sp>
        <p:sp>
          <p:nvSpPr>
            <p:cNvPr id="2082" name="Text Box 22"/>
            <p:cNvSpPr txBox="1">
              <a:spLocks noChangeArrowheads="1"/>
            </p:cNvSpPr>
            <p:nvPr/>
          </p:nvSpPr>
          <p:spPr bwMode="auto">
            <a:xfrm>
              <a:off x="3410" y="603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I</a:t>
              </a:r>
              <a:endParaRPr lang="en-US" altLang="zh-CN"/>
            </a:p>
          </p:txBody>
        </p:sp>
        <p:sp>
          <p:nvSpPr>
            <p:cNvPr id="2083" name="Line 23"/>
            <p:cNvSpPr>
              <a:spLocks noChangeShapeType="1"/>
            </p:cNvSpPr>
            <p:nvPr/>
          </p:nvSpPr>
          <p:spPr bwMode="auto">
            <a:xfrm>
              <a:off x="3321" y="891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Rectangle 26"/>
            <p:cNvSpPr>
              <a:spLocks noChangeArrowheads="1"/>
            </p:cNvSpPr>
            <p:nvPr/>
          </p:nvSpPr>
          <p:spPr bwMode="auto">
            <a:xfrm rot="5400000">
              <a:off x="3561" y="128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085" name="Oval 148"/>
            <p:cNvSpPr>
              <a:spLocks noChangeArrowheads="1"/>
            </p:cNvSpPr>
            <p:nvPr/>
          </p:nvSpPr>
          <p:spPr bwMode="auto">
            <a:xfrm>
              <a:off x="3282" y="9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86" name="Oval 148"/>
            <p:cNvSpPr>
              <a:spLocks noChangeArrowheads="1"/>
            </p:cNvSpPr>
            <p:nvPr/>
          </p:nvSpPr>
          <p:spPr bwMode="auto">
            <a:xfrm>
              <a:off x="3273" y="166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29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utoUpdateAnimBg="0"/>
      <p:bldP spid="74754" grpId="0" autoUpdateAnimBg="0"/>
      <p:bldP spid="74765" grpId="0" autoUpdateAnimBg="0"/>
      <p:bldP spid="7478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4716463" y="2312988"/>
            <a:ext cx="1476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采用戴维南定理：</a:t>
            </a:r>
          </a:p>
        </p:txBody>
      </p:sp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6696075" y="6086475"/>
          <a:ext cx="1403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9" name="Equation" r:id="rId3" imgW="609480" imgH="203040" progId="Equation.DSMT4">
                  <p:embed/>
                </p:oleObj>
              </mc:Choice>
              <mc:Fallback>
                <p:oleObj name="Equation" r:id="rId3" imgW="6094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6086475"/>
                        <a:ext cx="14033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5580063" y="5233988"/>
          <a:ext cx="26638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0" name="Equation" r:id="rId5" imgW="1231560" imgH="330120" progId="Equation.DSMT4">
                  <p:embed/>
                </p:oleObj>
              </mc:Choice>
              <mc:Fallback>
                <p:oleObj name="Equation" r:id="rId5" imgW="1231560" imgH="3301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233988"/>
                        <a:ext cx="2663825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7" name="Object 11"/>
          <p:cNvGraphicFramePr>
            <a:graphicFrameLocks noChangeAspect="1"/>
          </p:cNvGraphicFramePr>
          <p:nvPr/>
        </p:nvGraphicFramePr>
        <p:xfrm>
          <a:off x="4392613" y="4391025"/>
          <a:ext cx="230346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1" name="Equation" r:id="rId7" imgW="1104840" imgH="419040" progId="Equation.DSMT4">
                  <p:embed/>
                </p:oleObj>
              </mc:Choice>
              <mc:Fallback>
                <p:oleObj name="Equation" r:id="rId7" imgW="110484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4391025"/>
                        <a:ext cx="2303462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96" name="Text Box 80"/>
          <p:cNvSpPr txBox="1">
            <a:spLocks noChangeArrowheads="1"/>
          </p:cNvSpPr>
          <p:nvPr/>
        </p:nvSpPr>
        <p:spPr bwMode="auto">
          <a:xfrm>
            <a:off x="4787900" y="184467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(2)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5" name="Group 183"/>
          <p:cNvGrpSpPr>
            <a:grpSpLocks/>
          </p:cNvGrpSpPr>
          <p:nvPr/>
        </p:nvGrpSpPr>
        <p:grpSpPr bwMode="auto">
          <a:xfrm>
            <a:off x="6480175" y="1736725"/>
            <a:ext cx="2087563" cy="2044700"/>
            <a:chOff x="3583" y="1825"/>
            <a:chExt cx="1315" cy="1288"/>
          </a:xfrm>
        </p:grpSpPr>
        <p:sp>
          <p:nvSpPr>
            <p:cNvPr id="73737" name="Text Box 150"/>
            <p:cNvSpPr txBox="1">
              <a:spLocks noChangeArrowheads="1"/>
            </p:cNvSpPr>
            <p:nvPr/>
          </p:nvSpPr>
          <p:spPr bwMode="auto">
            <a:xfrm>
              <a:off x="4088" y="1883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3738" name="Line 151"/>
            <p:cNvSpPr>
              <a:spLocks noChangeShapeType="1"/>
            </p:cNvSpPr>
            <p:nvPr/>
          </p:nvSpPr>
          <p:spPr bwMode="auto">
            <a:xfrm>
              <a:off x="3883" y="220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Oval 154"/>
            <p:cNvSpPr>
              <a:spLocks noChangeArrowheads="1"/>
            </p:cNvSpPr>
            <p:nvPr/>
          </p:nvSpPr>
          <p:spPr bwMode="auto">
            <a:xfrm>
              <a:off x="3893" y="284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3740" name="Text Box 155"/>
            <p:cNvSpPr txBox="1">
              <a:spLocks noChangeArrowheads="1"/>
            </p:cNvSpPr>
            <p:nvPr/>
          </p:nvSpPr>
          <p:spPr bwMode="auto">
            <a:xfrm>
              <a:off x="3666" y="272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3741" name="Text Box 156"/>
            <p:cNvSpPr txBox="1">
              <a:spLocks noChangeArrowheads="1"/>
            </p:cNvSpPr>
            <p:nvPr/>
          </p:nvSpPr>
          <p:spPr bwMode="auto">
            <a:xfrm>
              <a:off x="4165" y="26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aphicFrame>
          <p:nvGraphicFramePr>
            <p:cNvPr id="73742" name="Object 166"/>
            <p:cNvGraphicFramePr>
              <a:graphicFrameLocks noChangeAspect="1"/>
            </p:cNvGraphicFramePr>
            <p:nvPr/>
          </p:nvGraphicFramePr>
          <p:xfrm>
            <a:off x="3843" y="1825"/>
            <a:ext cx="1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2" name="Equation" r:id="rId9" imgW="177480" imgH="279360" progId="Equation.DSMT4">
                    <p:embed/>
                  </p:oleObj>
                </mc:Choice>
                <mc:Fallback>
                  <p:oleObj name="Equation" r:id="rId9" imgW="177480" imgH="279360" progId="Equation.DSMT4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3" y="1825"/>
                          <a:ext cx="19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3" name="Line 174"/>
            <p:cNvSpPr>
              <a:spLocks noChangeShapeType="1"/>
            </p:cNvSpPr>
            <p:nvPr/>
          </p:nvSpPr>
          <p:spPr bwMode="auto">
            <a:xfrm>
              <a:off x="3606" y="2976"/>
              <a:ext cx="12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4" name="Line 175"/>
            <p:cNvSpPr>
              <a:spLocks noChangeShapeType="1"/>
            </p:cNvSpPr>
            <p:nvPr/>
          </p:nvSpPr>
          <p:spPr bwMode="auto">
            <a:xfrm>
              <a:off x="3606" y="2205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5" name="Line 176"/>
            <p:cNvSpPr>
              <a:spLocks noChangeShapeType="1"/>
            </p:cNvSpPr>
            <p:nvPr/>
          </p:nvSpPr>
          <p:spPr bwMode="auto">
            <a:xfrm>
              <a:off x="3606" y="2205"/>
              <a:ext cx="12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6" name="Line 177"/>
            <p:cNvSpPr>
              <a:spLocks noChangeShapeType="1"/>
            </p:cNvSpPr>
            <p:nvPr/>
          </p:nvSpPr>
          <p:spPr bwMode="auto">
            <a:xfrm>
              <a:off x="4876" y="2205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7" name="Rectangle 178"/>
            <p:cNvSpPr>
              <a:spLocks noChangeArrowheads="1"/>
            </p:cNvSpPr>
            <p:nvPr/>
          </p:nvSpPr>
          <p:spPr bwMode="auto">
            <a:xfrm>
              <a:off x="4445" y="293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73748" name="Object 179"/>
            <p:cNvGraphicFramePr>
              <a:graphicFrameLocks noChangeAspect="1"/>
            </p:cNvGraphicFramePr>
            <p:nvPr/>
          </p:nvGraphicFramePr>
          <p:xfrm>
            <a:off x="3893" y="2500"/>
            <a:ext cx="32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3" name="Equation" r:id="rId11" imgW="291960" imgH="279360" progId="Equation.DSMT4">
                    <p:embed/>
                  </p:oleObj>
                </mc:Choice>
                <mc:Fallback>
                  <p:oleObj name="Equation" r:id="rId11" imgW="291960" imgH="279360" progId="Equation.DSMT4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2500"/>
                          <a:ext cx="32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9" name="Text Box 180"/>
            <p:cNvSpPr txBox="1">
              <a:spLocks noChangeArrowheads="1"/>
            </p:cNvSpPr>
            <p:nvPr/>
          </p:nvSpPr>
          <p:spPr bwMode="auto">
            <a:xfrm>
              <a:off x="4422" y="267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eq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3750" name="Freeform 165"/>
            <p:cNvSpPr>
              <a:spLocks/>
            </p:cNvSpPr>
            <p:nvPr/>
          </p:nvSpPr>
          <p:spPr bwMode="auto">
            <a:xfrm rot="5400000">
              <a:off x="4200" y="202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3751" name="Oval 181"/>
            <p:cNvSpPr>
              <a:spLocks noChangeArrowheads="1"/>
            </p:cNvSpPr>
            <p:nvPr/>
          </p:nvSpPr>
          <p:spPr bwMode="auto">
            <a:xfrm>
              <a:off x="3583" y="254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3752" name="Oval 182"/>
            <p:cNvSpPr>
              <a:spLocks noChangeArrowheads="1"/>
            </p:cNvSpPr>
            <p:nvPr/>
          </p:nvSpPr>
          <p:spPr bwMode="auto">
            <a:xfrm>
              <a:off x="4853" y="254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</p:grpSp>
      <p:sp>
        <p:nvSpPr>
          <p:cNvPr id="188600" name="AutoShape 184"/>
          <p:cNvSpPr>
            <a:spLocks noChangeArrowheads="1"/>
          </p:cNvSpPr>
          <p:nvPr/>
        </p:nvSpPr>
        <p:spPr bwMode="auto">
          <a:xfrm>
            <a:off x="5005388" y="3213100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9" name="Group 253"/>
          <p:cNvGrpSpPr>
            <a:grpSpLocks/>
          </p:cNvGrpSpPr>
          <p:nvPr/>
        </p:nvGrpSpPr>
        <p:grpSpPr bwMode="auto">
          <a:xfrm>
            <a:off x="1512888" y="4471988"/>
            <a:ext cx="2735262" cy="1836737"/>
            <a:chOff x="3742" y="2046"/>
            <a:chExt cx="1723" cy="1157"/>
          </a:xfrm>
        </p:grpSpPr>
        <p:sp>
          <p:nvSpPr>
            <p:cNvPr id="73788" name="Line 199"/>
            <p:cNvSpPr>
              <a:spLocks noChangeShapeType="1"/>
            </p:cNvSpPr>
            <p:nvPr/>
          </p:nvSpPr>
          <p:spPr bwMode="auto">
            <a:xfrm>
              <a:off x="3745" y="2364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9" name="Line 203"/>
            <p:cNvSpPr>
              <a:spLocks noChangeShapeType="1"/>
            </p:cNvSpPr>
            <p:nvPr/>
          </p:nvSpPr>
          <p:spPr bwMode="auto">
            <a:xfrm>
              <a:off x="3742" y="2363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0" name="Line 205"/>
            <p:cNvSpPr>
              <a:spLocks noChangeShapeType="1"/>
            </p:cNvSpPr>
            <p:nvPr/>
          </p:nvSpPr>
          <p:spPr bwMode="auto">
            <a:xfrm>
              <a:off x="4400" y="2364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1" name="Line 206"/>
            <p:cNvSpPr>
              <a:spLocks noChangeShapeType="1"/>
            </p:cNvSpPr>
            <p:nvPr/>
          </p:nvSpPr>
          <p:spPr bwMode="auto">
            <a:xfrm>
              <a:off x="5105" y="2364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2" name="Rectangle 208"/>
            <p:cNvSpPr>
              <a:spLocks noChangeArrowheads="1"/>
            </p:cNvSpPr>
            <p:nvPr/>
          </p:nvSpPr>
          <p:spPr bwMode="auto">
            <a:xfrm rot="-5400000">
              <a:off x="4972" y="272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73793" name="Group 209"/>
            <p:cNvGrpSpPr>
              <a:grpSpLocks/>
            </p:cNvGrpSpPr>
            <p:nvPr/>
          </p:nvGrpSpPr>
          <p:grpSpPr bwMode="auto">
            <a:xfrm>
              <a:off x="4309" y="2636"/>
              <a:ext cx="182" cy="317"/>
              <a:chOff x="4059" y="1873"/>
              <a:chExt cx="182" cy="317"/>
            </a:xfrm>
          </p:grpSpPr>
          <p:sp useBgFill="1">
            <p:nvSpPr>
              <p:cNvPr id="73794" name="Rectangle 210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3795" name="Line 211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96" name="Rectangle 212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3797" name="Rectangle 213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3798" name="Line 214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799" name="Freeform 215"/>
            <p:cNvSpPr>
              <a:spLocks/>
            </p:cNvSpPr>
            <p:nvPr/>
          </p:nvSpPr>
          <p:spPr bwMode="auto">
            <a:xfrm rot="5400000">
              <a:off x="4036" y="218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3800" name="Text Box 220"/>
            <p:cNvSpPr txBox="1">
              <a:spLocks noChangeArrowheads="1"/>
            </p:cNvSpPr>
            <p:nvPr/>
          </p:nvSpPr>
          <p:spPr bwMode="auto">
            <a:xfrm>
              <a:off x="3901" y="2046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3801" name="Text Box 221"/>
            <p:cNvSpPr txBox="1">
              <a:spLocks noChangeArrowheads="1"/>
            </p:cNvSpPr>
            <p:nvPr/>
          </p:nvSpPr>
          <p:spPr bwMode="auto">
            <a:xfrm>
              <a:off x="4490" y="2654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3802" name="Text Box 222"/>
            <p:cNvSpPr txBox="1">
              <a:spLocks noChangeArrowheads="1"/>
            </p:cNvSpPr>
            <p:nvPr/>
          </p:nvSpPr>
          <p:spPr bwMode="auto">
            <a:xfrm>
              <a:off x="5108" y="2654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1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3803" name="Oval 223"/>
            <p:cNvSpPr>
              <a:spLocks noChangeArrowheads="1"/>
            </p:cNvSpPr>
            <p:nvPr/>
          </p:nvSpPr>
          <p:spPr bwMode="auto">
            <a:xfrm>
              <a:off x="4494" y="234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3804" name="Oval 224"/>
            <p:cNvSpPr>
              <a:spLocks noChangeArrowheads="1"/>
            </p:cNvSpPr>
            <p:nvPr/>
          </p:nvSpPr>
          <p:spPr bwMode="auto">
            <a:xfrm>
              <a:off x="4900" y="234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3805" name="Line 230"/>
            <p:cNvSpPr>
              <a:spLocks noChangeShapeType="1"/>
            </p:cNvSpPr>
            <p:nvPr/>
          </p:nvSpPr>
          <p:spPr bwMode="auto">
            <a:xfrm>
              <a:off x="3744" y="3203"/>
              <a:ext cx="13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6" name="Line 231"/>
            <p:cNvSpPr>
              <a:spLocks noChangeShapeType="1"/>
            </p:cNvSpPr>
            <p:nvPr/>
          </p:nvSpPr>
          <p:spPr bwMode="auto">
            <a:xfrm>
              <a:off x="4946" y="2364"/>
              <a:ext cx="1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7" name="Text Box 232"/>
            <p:cNvSpPr txBox="1">
              <a:spLocks noChangeArrowheads="1"/>
            </p:cNvSpPr>
            <p:nvPr/>
          </p:nvSpPr>
          <p:spPr bwMode="auto">
            <a:xfrm>
              <a:off x="4592" y="2110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eq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sp>
        <p:nvSpPr>
          <p:cNvPr id="188651" name="Text Box 235"/>
          <p:cNvSpPr txBox="1">
            <a:spLocks noChangeArrowheads="1"/>
          </p:cNvSpPr>
          <p:nvPr/>
        </p:nvSpPr>
        <p:spPr bwMode="auto">
          <a:xfrm>
            <a:off x="971550" y="3908425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②</a:t>
            </a:r>
            <a:r>
              <a:rPr lang="zh-CN" altLang="en-US">
                <a:ea typeface="楷体_GB2312" pitchFamily="49" charset="-122"/>
              </a:rPr>
              <a:t>求等效阻抗</a:t>
            </a:r>
          </a:p>
        </p:txBody>
      </p:sp>
      <p:sp>
        <p:nvSpPr>
          <p:cNvPr id="188656" name="Text Box 240"/>
          <p:cNvSpPr txBox="1">
            <a:spLocks noChangeArrowheads="1"/>
          </p:cNvSpPr>
          <p:nvPr/>
        </p:nvSpPr>
        <p:spPr bwMode="auto">
          <a:xfrm>
            <a:off x="6767513" y="45339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=1-j6(</a:t>
            </a:r>
            <a:r>
              <a:rPr lang="el-GR" altLang="zh-CN">
                <a:ea typeface="楷体_GB2312" pitchFamily="49" charset="-122"/>
                <a:cs typeface="Times New Roman" pitchFamily="18" charset="0"/>
              </a:rPr>
              <a:t>Ω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188658" name="AutoShape 242"/>
          <p:cNvSpPr>
            <a:spLocks noChangeArrowheads="1"/>
          </p:cNvSpPr>
          <p:nvPr/>
        </p:nvSpPr>
        <p:spPr bwMode="auto">
          <a:xfrm>
            <a:off x="4787900" y="5516563"/>
            <a:ext cx="576263" cy="252412"/>
          </a:xfrm>
          <a:prstGeom prst="rightArrow">
            <a:avLst>
              <a:gd name="adj1" fmla="val 50000"/>
              <a:gd name="adj2" fmla="val 57076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188660" name="Object 244"/>
          <p:cNvGraphicFramePr>
            <a:graphicFrameLocks noChangeAspect="1"/>
          </p:cNvGraphicFramePr>
          <p:nvPr/>
        </p:nvGraphicFramePr>
        <p:xfrm>
          <a:off x="4679950" y="5913438"/>
          <a:ext cx="185261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4" name="Equation" r:id="rId13" imgW="927000" imgH="419040" progId="Equation.DSMT4">
                  <p:embed/>
                </p:oleObj>
              </mc:Choice>
              <mc:Fallback>
                <p:oleObj name="Equation" r:id="rId13" imgW="927000" imgH="419040" progId="Equation.DSMT4">
                  <p:embed/>
                  <p:pic>
                    <p:nvPicPr>
                      <p:cNvPr id="0" name="Objec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5913438"/>
                        <a:ext cx="1852613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323850" y="698500"/>
            <a:ext cx="8589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例：试用</a:t>
            </a:r>
            <a:r>
              <a:rPr lang="en-US" altLang="zh-CN">
                <a:ea typeface="楷体_GB2312" pitchFamily="49" charset="-122"/>
              </a:rPr>
              <a:t>(1)</a:t>
            </a:r>
            <a:r>
              <a:rPr lang="zh-CN" altLang="en-US">
                <a:ea typeface="楷体_GB2312" pitchFamily="49" charset="-122"/>
              </a:rPr>
              <a:t>等效变换；</a:t>
            </a:r>
            <a:r>
              <a:rPr lang="en-US" altLang="zh-CN">
                <a:ea typeface="楷体_GB2312" pitchFamily="49" charset="-122"/>
              </a:rPr>
              <a:t>(2)</a:t>
            </a:r>
            <a:r>
              <a:rPr lang="zh-CN" altLang="en-US">
                <a:ea typeface="楷体_GB2312" pitchFamily="49" charset="-122"/>
              </a:rPr>
              <a:t>戴维南定理；</a:t>
            </a:r>
            <a:r>
              <a:rPr lang="en-US" altLang="zh-CN">
                <a:ea typeface="楷体_GB2312" pitchFamily="49" charset="-122"/>
              </a:rPr>
              <a:t>(3)</a:t>
            </a:r>
            <a:r>
              <a:rPr lang="zh-CN" altLang="en-US">
                <a:ea typeface="楷体_GB2312" pitchFamily="49" charset="-122"/>
              </a:rPr>
              <a:t>节点法；</a:t>
            </a:r>
            <a:r>
              <a:rPr lang="en-US" altLang="zh-CN">
                <a:ea typeface="楷体_GB2312" pitchFamily="49" charset="-122"/>
              </a:rPr>
              <a:t>(4)</a:t>
            </a:r>
            <a:r>
              <a:rPr lang="zh-CN" altLang="en-US">
                <a:ea typeface="楷体_GB2312" pitchFamily="49" charset="-122"/>
              </a:rPr>
              <a:t>网孔法计算电流</a:t>
            </a:r>
          </a:p>
        </p:txBody>
      </p:sp>
      <p:graphicFrame>
        <p:nvGraphicFramePr>
          <p:cNvPr id="187479" name="Object 87"/>
          <p:cNvGraphicFramePr>
            <a:graphicFrameLocks noChangeAspect="1"/>
          </p:cNvGraphicFramePr>
          <p:nvPr/>
        </p:nvGraphicFramePr>
        <p:xfrm>
          <a:off x="1871663" y="981075"/>
          <a:ext cx="3794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5" name="Equation" r:id="rId15" imgW="177480" imgH="279360" progId="Equation.DSMT4">
                  <p:embed/>
                </p:oleObj>
              </mc:Choice>
              <mc:Fallback>
                <p:oleObj name="Equation" r:id="rId15" imgW="177480" imgH="27936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981075"/>
                        <a:ext cx="379412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80" name="Object 88"/>
          <p:cNvGraphicFramePr>
            <a:graphicFrameLocks noChangeAspect="1"/>
          </p:cNvGraphicFramePr>
          <p:nvPr/>
        </p:nvGraphicFramePr>
        <p:xfrm>
          <a:off x="2992438" y="981075"/>
          <a:ext cx="420846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6" name="Equation" r:id="rId17" imgW="1828800" imgH="304560" progId="Equation.DSMT4">
                  <p:embed/>
                </p:oleObj>
              </mc:Choice>
              <mc:Fallback>
                <p:oleObj name="Equation" r:id="rId17" imgW="1828800" imgH="30456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981075"/>
                        <a:ext cx="4208462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381000" y="1700213"/>
            <a:ext cx="4154488" cy="1944687"/>
            <a:chOff x="263" y="731"/>
            <a:chExt cx="2617" cy="1225"/>
          </a:xfrm>
        </p:grpSpPr>
        <p:graphicFrame>
          <p:nvGraphicFramePr>
            <p:cNvPr id="73827" name="Object 23"/>
            <p:cNvGraphicFramePr>
              <a:graphicFrameLocks noChangeAspect="1"/>
            </p:cNvGraphicFramePr>
            <p:nvPr/>
          </p:nvGraphicFramePr>
          <p:xfrm>
            <a:off x="263" y="1326"/>
            <a:ext cx="25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7" name="公式" r:id="rId19" imgW="228600" imgH="279360" progId="Equation.3">
                    <p:embed/>
                  </p:oleObj>
                </mc:Choice>
                <mc:Fallback>
                  <p:oleObj name="公式" r:id="rId19" imgW="228600" imgH="2793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" y="1326"/>
                          <a:ext cx="25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28" name="Oval 39"/>
            <p:cNvSpPr>
              <a:spLocks noChangeArrowheads="1"/>
            </p:cNvSpPr>
            <p:nvPr/>
          </p:nvSpPr>
          <p:spPr bwMode="auto">
            <a:xfrm>
              <a:off x="543" y="141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3829" name="Text Box 40"/>
            <p:cNvSpPr txBox="1">
              <a:spLocks noChangeArrowheads="1"/>
            </p:cNvSpPr>
            <p:nvPr/>
          </p:nvSpPr>
          <p:spPr bwMode="auto">
            <a:xfrm>
              <a:off x="384" y="121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3830" name="Text Box 41"/>
            <p:cNvSpPr txBox="1">
              <a:spLocks noChangeArrowheads="1"/>
            </p:cNvSpPr>
            <p:nvPr/>
          </p:nvSpPr>
          <p:spPr bwMode="auto">
            <a:xfrm>
              <a:off x="385" y="14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3831" name="Line 62"/>
            <p:cNvSpPr>
              <a:spLocks noChangeShapeType="1"/>
            </p:cNvSpPr>
            <p:nvPr/>
          </p:nvSpPr>
          <p:spPr bwMode="auto">
            <a:xfrm>
              <a:off x="677" y="111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2" name="Line 74"/>
            <p:cNvSpPr>
              <a:spLocks noChangeShapeType="1"/>
            </p:cNvSpPr>
            <p:nvPr/>
          </p:nvSpPr>
          <p:spPr bwMode="auto">
            <a:xfrm>
              <a:off x="677" y="1956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3" name="Line 75"/>
            <p:cNvSpPr>
              <a:spLocks noChangeShapeType="1"/>
            </p:cNvSpPr>
            <p:nvPr/>
          </p:nvSpPr>
          <p:spPr bwMode="auto">
            <a:xfrm>
              <a:off x="677" y="1116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4" name="Line 77"/>
            <p:cNvSpPr>
              <a:spLocks noChangeShapeType="1"/>
            </p:cNvSpPr>
            <p:nvPr/>
          </p:nvSpPr>
          <p:spPr bwMode="auto">
            <a:xfrm>
              <a:off x="1335" y="111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5" name="Line 78"/>
            <p:cNvSpPr>
              <a:spLocks noChangeShapeType="1"/>
            </p:cNvSpPr>
            <p:nvPr/>
          </p:nvSpPr>
          <p:spPr bwMode="auto">
            <a:xfrm>
              <a:off x="2015" y="111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6" name="Line 79"/>
            <p:cNvSpPr>
              <a:spLocks noChangeShapeType="1"/>
            </p:cNvSpPr>
            <p:nvPr/>
          </p:nvSpPr>
          <p:spPr bwMode="auto">
            <a:xfrm>
              <a:off x="2537" y="111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7" name="Rectangle 49"/>
            <p:cNvSpPr>
              <a:spLocks noChangeArrowheads="1"/>
            </p:cNvSpPr>
            <p:nvPr/>
          </p:nvSpPr>
          <p:spPr bwMode="auto">
            <a:xfrm rot="-5400000">
              <a:off x="1879" y="147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73838" name="Group 68"/>
            <p:cNvGrpSpPr>
              <a:grpSpLocks/>
            </p:cNvGrpSpPr>
            <p:nvPr/>
          </p:nvGrpSpPr>
          <p:grpSpPr bwMode="auto">
            <a:xfrm>
              <a:off x="1244" y="1389"/>
              <a:ext cx="182" cy="317"/>
              <a:chOff x="4059" y="1873"/>
              <a:chExt cx="182" cy="317"/>
            </a:xfrm>
          </p:grpSpPr>
          <p:sp useBgFill="1">
            <p:nvSpPr>
              <p:cNvPr id="73839" name="Rectangle 69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3840" name="Line 70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841" name="Rectangle 71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3842" name="Rectangle 72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3843" name="Line 73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844" name="Freeform 67"/>
            <p:cNvSpPr>
              <a:spLocks/>
            </p:cNvSpPr>
            <p:nvPr/>
          </p:nvSpPr>
          <p:spPr bwMode="auto">
            <a:xfrm rot="5400000">
              <a:off x="971" y="93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3845" name="Freeform 76"/>
            <p:cNvSpPr>
              <a:spLocks/>
            </p:cNvSpPr>
            <p:nvPr/>
          </p:nvSpPr>
          <p:spPr bwMode="auto">
            <a:xfrm rot="5400000">
              <a:off x="1629" y="93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73846" name="Group 63"/>
            <p:cNvGrpSpPr>
              <a:grpSpLocks/>
            </p:cNvGrpSpPr>
            <p:nvPr/>
          </p:nvGrpSpPr>
          <p:grpSpPr bwMode="auto">
            <a:xfrm>
              <a:off x="2400" y="1253"/>
              <a:ext cx="272" cy="408"/>
              <a:chOff x="1383" y="2432"/>
              <a:chExt cx="272" cy="408"/>
            </a:xfrm>
          </p:grpSpPr>
          <p:sp>
            <p:nvSpPr>
              <p:cNvPr id="73847" name="Line 64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848" name="Oval 65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73849" name="Line 66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73850" name="Object 80"/>
            <p:cNvGraphicFramePr>
              <a:graphicFrameLocks noChangeAspect="1"/>
            </p:cNvGraphicFramePr>
            <p:nvPr/>
          </p:nvGraphicFramePr>
          <p:xfrm>
            <a:off x="2695" y="1298"/>
            <a:ext cx="18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8" name="Equation" r:id="rId21" imgW="164880" imgH="279360" progId="Equation.DSMT4">
                    <p:embed/>
                  </p:oleObj>
                </mc:Choice>
                <mc:Fallback>
                  <p:oleObj name="Equation" r:id="rId21" imgW="164880" imgH="27936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1298"/>
                          <a:ext cx="18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51" name="Text Box 81"/>
            <p:cNvSpPr txBox="1">
              <a:spLocks noChangeArrowheads="1"/>
            </p:cNvSpPr>
            <p:nvPr/>
          </p:nvSpPr>
          <p:spPr bwMode="auto">
            <a:xfrm>
              <a:off x="836" y="799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3852" name="Text Box 82"/>
            <p:cNvSpPr txBox="1">
              <a:spLocks noChangeArrowheads="1"/>
            </p:cNvSpPr>
            <p:nvPr/>
          </p:nvSpPr>
          <p:spPr bwMode="auto">
            <a:xfrm>
              <a:off x="1522" y="799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3853" name="Line 83"/>
            <p:cNvSpPr>
              <a:spLocks noChangeShapeType="1"/>
            </p:cNvSpPr>
            <p:nvPr/>
          </p:nvSpPr>
          <p:spPr bwMode="auto">
            <a:xfrm>
              <a:off x="1380" y="111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3854" name="Object 84"/>
            <p:cNvGraphicFramePr>
              <a:graphicFrameLocks noChangeAspect="1"/>
            </p:cNvGraphicFramePr>
            <p:nvPr/>
          </p:nvGraphicFramePr>
          <p:xfrm>
            <a:off x="1312" y="731"/>
            <a:ext cx="1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9" name="Equation" r:id="rId23" imgW="177480" imgH="279360" progId="Equation.DSMT4">
                    <p:embed/>
                  </p:oleObj>
                </mc:Choice>
                <mc:Fallback>
                  <p:oleObj name="Equation" r:id="rId23" imgW="177480" imgH="27936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731"/>
                          <a:ext cx="19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55" name="Text Box 85"/>
            <p:cNvSpPr txBox="1">
              <a:spLocks noChangeArrowheads="1"/>
            </p:cNvSpPr>
            <p:nvPr/>
          </p:nvSpPr>
          <p:spPr bwMode="auto">
            <a:xfrm>
              <a:off x="1425" y="140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3856" name="Text Box 86"/>
            <p:cNvSpPr txBox="1">
              <a:spLocks noChangeArrowheads="1"/>
            </p:cNvSpPr>
            <p:nvPr/>
          </p:nvSpPr>
          <p:spPr bwMode="auto">
            <a:xfrm>
              <a:off x="2015" y="140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1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sp>
        <p:nvSpPr>
          <p:cNvPr id="188655" name="Text Box 239"/>
          <p:cNvSpPr txBox="1">
            <a:spLocks noChangeArrowheads="1"/>
          </p:cNvSpPr>
          <p:nvPr/>
        </p:nvSpPr>
        <p:spPr bwMode="auto">
          <a:xfrm>
            <a:off x="5940425" y="3835400"/>
            <a:ext cx="2484438" cy="457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OC</a:t>
            </a:r>
            <a:r>
              <a:rPr lang="en-US" altLang="zh-CN">
                <a:ea typeface="楷体_GB2312" pitchFamily="49" charset="-122"/>
              </a:rPr>
              <a:t>=-20-j5(V)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8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8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51" grpId="0" autoUpdateAnimBg="0"/>
      <p:bldP spid="188656" grpId="0" autoUpdateAnimBg="0"/>
      <p:bldP spid="18865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5400675" y="2600325"/>
            <a:ext cx="291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采用节点电压法：</a:t>
            </a:r>
          </a:p>
        </p:txBody>
      </p:sp>
      <p:sp>
        <p:nvSpPr>
          <p:cNvPr id="31758" name="Text Box 7"/>
          <p:cNvSpPr txBox="1">
            <a:spLocks noChangeArrowheads="1"/>
          </p:cNvSpPr>
          <p:nvPr/>
        </p:nvSpPr>
        <p:spPr bwMode="auto">
          <a:xfrm>
            <a:off x="323850" y="657225"/>
            <a:ext cx="8589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例：试用</a:t>
            </a:r>
            <a:r>
              <a:rPr lang="en-US" altLang="zh-CN">
                <a:ea typeface="楷体_GB2312" pitchFamily="49" charset="-122"/>
              </a:rPr>
              <a:t>(1)</a:t>
            </a:r>
            <a:r>
              <a:rPr lang="zh-CN" altLang="en-US">
                <a:ea typeface="楷体_GB2312" pitchFamily="49" charset="-122"/>
              </a:rPr>
              <a:t>等效变换；</a:t>
            </a:r>
            <a:r>
              <a:rPr lang="en-US" altLang="zh-CN">
                <a:ea typeface="楷体_GB2312" pitchFamily="49" charset="-122"/>
              </a:rPr>
              <a:t>(2)</a:t>
            </a:r>
            <a:r>
              <a:rPr lang="zh-CN" altLang="en-US">
                <a:ea typeface="楷体_GB2312" pitchFamily="49" charset="-122"/>
              </a:rPr>
              <a:t>戴维南定理；</a:t>
            </a:r>
            <a:r>
              <a:rPr lang="en-US" altLang="zh-CN">
                <a:ea typeface="楷体_GB2312" pitchFamily="49" charset="-122"/>
              </a:rPr>
              <a:t>(3)</a:t>
            </a:r>
            <a:r>
              <a:rPr lang="zh-CN" altLang="en-US">
                <a:ea typeface="楷体_GB2312" pitchFamily="49" charset="-122"/>
              </a:rPr>
              <a:t>节点法；</a:t>
            </a:r>
            <a:r>
              <a:rPr lang="en-US" altLang="zh-CN">
                <a:ea typeface="楷体_GB2312" pitchFamily="49" charset="-122"/>
              </a:rPr>
              <a:t>(4)</a:t>
            </a:r>
            <a:r>
              <a:rPr lang="zh-CN" altLang="en-US">
                <a:ea typeface="楷体_GB2312" pitchFamily="49" charset="-122"/>
              </a:rPr>
              <a:t>网孔法计算电流</a:t>
            </a:r>
          </a:p>
        </p:txBody>
      </p:sp>
      <p:grpSp>
        <p:nvGrpSpPr>
          <p:cNvPr id="31759" name="Group 8"/>
          <p:cNvGrpSpPr>
            <a:grpSpLocks/>
          </p:cNvGrpSpPr>
          <p:nvPr/>
        </p:nvGrpSpPr>
        <p:grpSpPr bwMode="auto">
          <a:xfrm>
            <a:off x="863600" y="1630363"/>
            <a:ext cx="4154488" cy="1944687"/>
            <a:chOff x="263" y="731"/>
            <a:chExt cx="2617" cy="1225"/>
          </a:xfrm>
        </p:grpSpPr>
        <p:graphicFrame>
          <p:nvGraphicFramePr>
            <p:cNvPr id="31754" name="Object 9"/>
            <p:cNvGraphicFramePr>
              <a:graphicFrameLocks noChangeAspect="1"/>
            </p:cNvGraphicFramePr>
            <p:nvPr/>
          </p:nvGraphicFramePr>
          <p:xfrm>
            <a:off x="263" y="1326"/>
            <a:ext cx="25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5" name="公式" r:id="rId3" imgW="228600" imgH="279360" progId="Equation.3">
                    <p:embed/>
                  </p:oleObj>
                </mc:Choice>
                <mc:Fallback>
                  <p:oleObj name="公式" r:id="rId3" imgW="228600" imgH="2793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" y="1326"/>
                          <a:ext cx="25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7" name="Oval 10"/>
            <p:cNvSpPr>
              <a:spLocks noChangeArrowheads="1"/>
            </p:cNvSpPr>
            <p:nvPr/>
          </p:nvSpPr>
          <p:spPr bwMode="auto">
            <a:xfrm>
              <a:off x="543" y="141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1778" name="Text Box 11"/>
            <p:cNvSpPr txBox="1">
              <a:spLocks noChangeArrowheads="1"/>
            </p:cNvSpPr>
            <p:nvPr/>
          </p:nvSpPr>
          <p:spPr bwMode="auto">
            <a:xfrm>
              <a:off x="384" y="121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1779" name="Text Box 12"/>
            <p:cNvSpPr txBox="1">
              <a:spLocks noChangeArrowheads="1"/>
            </p:cNvSpPr>
            <p:nvPr/>
          </p:nvSpPr>
          <p:spPr bwMode="auto">
            <a:xfrm>
              <a:off x="385" y="14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1780" name="Line 13"/>
            <p:cNvSpPr>
              <a:spLocks noChangeShapeType="1"/>
            </p:cNvSpPr>
            <p:nvPr/>
          </p:nvSpPr>
          <p:spPr bwMode="auto">
            <a:xfrm>
              <a:off x="677" y="111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Line 14"/>
            <p:cNvSpPr>
              <a:spLocks noChangeShapeType="1"/>
            </p:cNvSpPr>
            <p:nvPr/>
          </p:nvSpPr>
          <p:spPr bwMode="auto">
            <a:xfrm>
              <a:off x="677" y="1956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15"/>
            <p:cNvSpPr>
              <a:spLocks noChangeShapeType="1"/>
            </p:cNvSpPr>
            <p:nvPr/>
          </p:nvSpPr>
          <p:spPr bwMode="auto">
            <a:xfrm>
              <a:off x="677" y="1116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16"/>
            <p:cNvSpPr>
              <a:spLocks noChangeShapeType="1"/>
            </p:cNvSpPr>
            <p:nvPr/>
          </p:nvSpPr>
          <p:spPr bwMode="auto">
            <a:xfrm>
              <a:off x="1335" y="111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17"/>
            <p:cNvSpPr>
              <a:spLocks noChangeShapeType="1"/>
            </p:cNvSpPr>
            <p:nvPr/>
          </p:nvSpPr>
          <p:spPr bwMode="auto">
            <a:xfrm>
              <a:off x="2015" y="111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18"/>
            <p:cNvSpPr>
              <a:spLocks noChangeShapeType="1"/>
            </p:cNvSpPr>
            <p:nvPr/>
          </p:nvSpPr>
          <p:spPr bwMode="auto">
            <a:xfrm>
              <a:off x="2537" y="111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Rectangle 19"/>
            <p:cNvSpPr>
              <a:spLocks noChangeArrowheads="1"/>
            </p:cNvSpPr>
            <p:nvPr/>
          </p:nvSpPr>
          <p:spPr bwMode="auto">
            <a:xfrm rot="-5400000">
              <a:off x="1879" y="147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1787" name="Group 20"/>
            <p:cNvGrpSpPr>
              <a:grpSpLocks/>
            </p:cNvGrpSpPr>
            <p:nvPr/>
          </p:nvGrpSpPr>
          <p:grpSpPr bwMode="auto">
            <a:xfrm>
              <a:off x="1244" y="1389"/>
              <a:ext cx="182" cy="317"/>
              <a:chOff x="4059" y="1873"/>
              <a:chExt cx="182" cy="317"/>
            </a:xfrm>
          </p:grpSpPr>
          <p:sp useBgFill="1">
            <p:nvSpPr>
              <p:cNvPr id="31799" name="Rectangle 21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1800" name="Line 22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1" name="Rectangle 23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1802" name="Rectangle 24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1803" name="Line 25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88" name="Freeform 26"/>
            <p:cNvSpPr>
              <a:spLocks/>
            </p:cNvSpPr>
            <p:nvPr/>
          </p:nvSpPr>
          <p:spPr bwMode="auto">
            <a:xfrm rot="5400000">
              <a:off x="971" y="93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9" name="Freeform 27"/>
            <p:cNvSpPr>
              <a:spLocks/>
            </p:cNvSpPr>
            <p:nvPr/>
          </p:nvSpPr>
          <p:spPr bwMode="auto">
            <a:xfrm rot="5400000">
              <a:off x="1629" y="93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1790" name="Group 28"/>
            <p:cNvGrpSpPr>
              <a:grpSpLocks/>
            </p:cNvGrpSpPr>
            <p:nvPr/>
          </p:nvGrpSpPr>
          <p:grpSpPr bwMode="auto">
            <a:xfrm>
              <a:off x="2400" y="1253"/>
              <a:ext cx="272" cy="408"/>
              <a:chOff x="1383" y="2432"/>
              <a:chExt cx="272" cy="408"/>
            </a:xfrm>
          </p:grpSpPr>
          <p:sp>
            <p:nvSpPr>
              <p:cNvPr id="31796" name="Line 29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7" name="Oval 30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31798" name="Line 31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1755" name="Object 32"/>
            <p:cNvGraphicFramePr>
              <a:graphicFrameLocks noChangeAspect="1"/>
            </p:cNvGraphicFramePr>
            <p:nvPr/>
          </p:nvGraphicFramePr>
          <p:xfrm>
            <a:off x="2695" y="1298"/>
            <a:ext cx="18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6" name="Equation" r:id="rId5" imgW="164880" imgH="279360" progId="Equation.DSMT4">
                    <p:embed/>
                  </p:oleObj>
                </mc:Choice>
                <mc:Fallback>
                  <p:oleObj name="Equation" r:id="rId5" imgW="164880" imgH="27936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1298"/>
                          <a:ext cx="18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1" name="Text Box 33"/>
            <p:cNvSpPr txBox="1">
              <a:spLocks noChangeArrowheads="1"/>
            </p:cNvSpPr>
            <p:nvPr/>
          </p:nvSpPr>
          <p:spPr bwMode="auto">
            <a:xfrm>
              <a:off x="836" y="799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1792" name="Text Box 34"/>
            <p:cNvSpPr txBox="1">
              <a:spLocks noChangeArrowheads="1"/>
            </p:cNvSpPr>
            <p:nvPr/>
          </p:nvSpPr>
          <p:spPr bwMode="auto">
            <a:xfrm>
              <a:off x="1522" y="799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1793" name="Line 35"/>
            <p:cNvSpPr>
              <a:spLocks noChangeShapeType="1"/>
            </p:cNvSpPr>
            <p:nvPr/>
          </p:nvSpPr>
          <p:spPr bwMode="auto">
            <a:xfrm>
              <a:off x="1380" y="111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56" name="Object 36"/>
            <p:cNvGraphicFramePr>
              <a:graphicFrameLocks noChangeAspect="1"/>
            </p:cNvGraphicFramePr>
            <p:nvPr/>
          </p:nvGraphicFramePr>
          <p:xfrm>
            <a:off x="1312" y="731"/>
            <a:ext cx="1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7" name="Equation" r:id="rId7" imgW="177480" imgH="279360" progId="Equation.DSMT4">
                    <p:embed/>
                  </p:oleObj>
                </mc:Choice>
                <mc:Fallback>
                  <p:oleObj name="Equation" r:id="rId7" imgW="177480" imgH="27936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731"/>
                          <a:ext cx="19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4" name="Text Box 37"/>
            <p:cNvSpPr txBox="1">
              <a:spLocks noChangeArrowheads="1"/>
            </p:cNvSpPr>
            <p:nvPr/>
          </p:nvSpPr>
          <p:spPr bwMode="auto">
            <a:xfrm>
              <a:off x="1425" y="140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1795" name="Text Box 38"/>
            <p:cNvSpPr txBox="1">
              <a:spLocks noChangeArrowheads="1"/>
            </p:cNvSpPr>
            <p:nvPr/>
          </p:nvSpPr>
          <p:spPr bwMode="auto">
            <a:xfrm>
              <a:off x="2015" y="140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1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aphicFrame>
        <p:nvGraphicFramePr>
          <p:cNvPr id="31747" name="Object 39"/>
          <p:cNvGraphicFramePr>
            <a:graphicFrameLocks noChangeAspect="1"/>
          </p:cNvGraphicFramePr>
          <p:nvPr/>
        </p:nvGraphicFramePr>
        <p:xfrm>
          <a:off x="2068513" y="939800"/>
          <a:ext cx="3794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name="Equation" r:id="rId9" imgW="177480" imgH="279360" progId="Equation.DSMT4">
                  <p:embed/>
                </p:oleObj>
              </mc:Choice>
              <mc:Fallback>
                <p:oleObj name="Equation" r:id="rId9" imgW="177480" imgH="2793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939800"/>
                        <a:ext cx="379412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0"/>
          <p:cNvGraphicFramePr>
            <a:graphicFrameLocks noChangeAspect="1"/>
          </p:cNvGraphicFramePr>
          <p:nvPr/>
        </p:nvGraphicFramePr>
        <p:xfrm>
          <a:off x="2992438" y="939800"/>
          <a:ext cx="420846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Equation" r:id="rId11" imgW="1828800" imgH="304560" progId="Equation.DSMT4">
                  <p:embed/>
                </p:oleObj>
              </mc:Choice>
              <mc:Fallback>
                <p:oleObj name="Equation" r:id="rId11" imgW="1828800" imgH="30456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939800"/>
                        <a:ext cx="4208462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05" name="Text Box 41"/>
          <p:cNvSpPr txBox="1">
            <a:spLocks noChangeArrowheads="1"/>
          </p:cNvSpPr>
          <p:nvPr/>
        </p:nvSpPr>
        <p:spPr bwMode="auto">
          <a:xfrm>
            <a:off x="5364163" y="1881188"/>
            <a:ext cx="129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(3)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90580" name="Object 116"/>
          <p:cNvGraphicFramePr>
            <a:graphicFrameLocks noChangeAspect="1"/>
          </p:cNvGraphicFramePr>
          <p:nvPr/>
        </p:nvGraphicFramePr>
        <p:xfrm>
          <a:off x="1798638" y="3956050"/>
          <a:ext cx="424973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Equation" r:id="rId13" imgW="1981080" imgH="419040" progId="Equation.DSMT4">
                  <p:embed/>
                </p:oleObj>
              </mc:Choice>
              <mc:Fallback>
                <p:oleObj name="Equation" r:id="rId13" imgW="1981080" imgH="41904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3956050"/>
                        <a:ext cx="4249737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83" name="AutoShape 119"/>
          <p:cNvSpPr>
            <a:spLocks noChangeArrowheads="1"/>
          </p:cNvSpPr>
          <p:nvPr/>
        </p:nvSpPr>
        <p:spPr bwMode="auto">
          <a:xfrm>
            <a:off x="5940425" y="4760913"/>
            <a:ext cx="576263" cy="252412"/>
          </a:xfrm>
          <a:prstGeom prst="rightArrow">
            <a:avLst>
              <a:gd name="adj1" fmla="val 50000"/>
              <a:gd name="adj2" fmla="val 57076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2246313" y="1676400"/>
            <a:ext cx="314325" cy="457200"/>
            <a:chOff x="3228" y="1812"/>
            <a:chExt cx="198" cy="288"/>
          </a:xfrm>
        </p:grpSpPr>
        <p:sp>
          <p:nvSpPr>
            <p:cNvPr id="31775" name="Text Box 122"/>
            <p:cNvSpPr txBox="1">
              <a:spLocks noChangeArrowheads="1"/>
            </p:cNvSpPr>
            <p:nvPr/>
          </p:nvSpPr>
          <p:spPr bwMode="auto">
            <a:xfrm>
              <a:off x="3228" y="1812"/>
              <a:ext cx="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1776" name="Oval 123"/>
            <p:cNvSpPr>
              <a:spLocks noChangeArrowheads="1"/>
            </p:cNvSpPr>
            <p:nvPr/>
          </p:nvSpPr>
          <p:spPr bwMode="auto">
            <a:xfrm>
              <a:off x="3240" y="1872"/>
              <a:ext cx="181" cy="1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3695700" y="1701800"/>
            <a:ext cx="314325" cy="457200"/>
            <a:chOff x="3228" y="1812"/>
            <a:chExt cx="198" cy="288"/>
          </a:xfrm>
        </p:grpSpPr>
        <p:sp>
          <p:nvSpPr>
            <p:cNvPr id="31773" name="Text Box 125"/>
            <p:cNvSpPr txBox="1">
              <a:spLocks noChangeArrowheads="1"/>
            </p:cNvSpPr>
            <p:nvPr/>
          </p:nvSpPr>
          <p:spPr bwMode="auto">
            <a:xfrm>
              <a:off x="3228" y="1812"/>
              <a:ext cx="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1774" name="Oval 126"/>
            <p:cNvSpPr>
              <a:spLocks noChangeArrowheads="1"/>
            </p:cNvSpPr>
            <p:nvPr/>
          </p:nvSpPr>
          <p:spPr bwMode="auto">
            <a:xfrm>
              <a:off x="3240" y="1872"/>
              <a:ext cx="181" cy="1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7" name="Group 130"/>
          <p:cNvGrpSpPr>
            <a:grpSpLocks/>
          </p:cNvGrpSpPr>
          <p:nvPr/>
        </p:nvGrpSpPr>
        <p:grpSpPr bwMode="auto">
          <a:xfrm>
            <a:off x="2371725" y="3538538"/>
            <a:ext cx="414338" cy="438150"/>
            <a:chOff x="2925" y="1662"/>
            <a:chExt cx="261" cy="276"/>
          </a:xfrm>
        </p:grpSpPr>
        <p:grpSp>
          <p:nvGrpSpPr>
            <p:cNvPr id="31768" name="Group 131"/>
            <p:cNvGrpSpPr>
              <a:grpSpLocks/>
            </p:cNvGrpSpPr>
            <p:nvPr/>
          </p:nvGrpSpPr>
          <p:grpSpPr bwMode="auto">
            <a:xfrm>
              <a:off x="2925" y="1818"/>
              <a:ext cx="261" cy="120"/>
              <a:chOff x="720" y="1824"/>
              <a:chExt cx="261" cy="120"/>
            </a:xfrm>
          </p:grpSpPr>
          <p:sp>
            <p:nvSpPr>
              <p:cNvPr id="31770" name="Line 132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26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71" name="Line 133"/>
              <p:cNvSpPr>
                <a:spLocks noChangeShapeType="1"/>
              </p:cNvSpPr>
              <p:nvPr/>
            </p:nvSpPr>
            <p:spPr bwMode="auto">
              <a:xfrm>
                <a:off x="778" y="1883"/>
                <a:ext cx="14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72" name="Line 134"/>
              <p:cNvSpPr>
                <a:spLocks noChangeShapeType="1"/>
              </p:cNvSpPr>
              <p:nvPr/>
            </p:nvSpPr>
            <p:spPr bwMode="auto">
              <a:xfrm>
                <a:off x="802" y="1944"/>
                <a:ext cx="8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769" name="Line 135"/>
            <p:cNvSpPr>
              <a:spLocks noChangeShapeType="1"/>
            </p:cNvSpPr>
            <p:nvPr/>
          </p:nvSpPr>
          <p:spPr bwMode="auto">
            <a:xfrm>
              <a:off x="3054" y="1662"/>
              <a:ext cx="0" cy="1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0601" name="AutoShape 137"/>
          <p:cNvSpPr>
            <a:spLocks/>
          </p:cNvSpPr>
          <p:nvPr/>
        </p:nvSpPr>
        <p:spPr bwMode="auto">
          <a:xfrm>
            <a:off x="1547813" y="4383088"/>
            <a:ext cx="180975" cy="979487"/>
          </a:xfrm>
          <a:prstGeom prst="leftBrace">
            <a:avLst>
              <a:gd name="adj1" fmla="val 451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190603" name="Object 139"/>
          <p:cNvGraphicFramePr>
            <a:graphicFrameLocks noChangeAspect="1"/>
          </p:cNvGraphicFramePr>
          <p:nvPr/>
        </p:nvGraphicFramePr>
        <p:xfrm>
          <a:off x="1866900" y="4851400"/>
          <a:ext cx="3244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Equation" r:id="rId15" imgW="1536480" imgH="419040" progId="Equation.DSMT4">
                  <p:embed/>
                </p:oleObj>
              </mc:Choice>
              <mc:Fallback>
                <p:oleObj name="Equation" r:id="rId15" imgW="1536480" imgH="41904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851400"/>
                        <a:ext cx="32448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604" name="Object 140"/>
          <p:cNvGraphicFramePr>
            <a:graphicFrameLocks noChangeAspect="1"/>
          </p:cNvGraphicFramePr>
          <p:nvPr/>
        </p:nvGraphicFramePr>
        <p:xfrm>
          <a:off x="6983413" y="3925888"/>
          <a:ext cx="108108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Equation" r:id="rId17" imgW="469800" imgH="317160" progId="Equation.DSMT4">
                  <p:embed/>
                </p:oleObj>
              </mc:Choice>
              <mc:Fallback>
                <p:oleObj name="Equation" r:id="rId17" imgW="469800" imgH="317160" progId="Equation.DSMT4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3925888"/>
                        <a:ext cx="1081087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605" name="AutoShape 141"/>
          <p:cNvSpPr>
            <a:spLocks/>
          </p:cNvSpPr>
          <p:nvPr/>
        </p:nvSpPr>
        <p:spPr bwMode="auto">
          <a:xfrm>
            <a:off x="6696075" y="4365625"/>
            <a:ext cx="180975" cy="979488"/>
          </a:xfrm>
          <a:prstGeom prst="leftBrace">
            <a:avLst>
              <a:gd name="adj1" fmla="val 451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190606" name="Object 142"/>
          <p:cNvGraphicFramePr>
            <a:graphicFrameLocks noChangeAspect="1"/>
          </p:cNvGraphicFramePr>
          <p:nvPr/>
        </p:nvGraphicFramePr>
        <p:xfrm>
          <a:off x="6983413" y="4778375"/>
          <a:ext cx="936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Equation" r:id="rId19" imgW="419040" imgH="317160" progId="Equation.DSMT4">
                  <p:embed/>
                </p:oleObj>
              </mc:Choice>
              <mc:Fallback>
                <p:oleObj name="Equation" r:id="rId19" imgW="419040" imgH="31716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4778375"/>
                        <a:ext cx="93662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607" name="Object 143"/>
          <p:cNvGraphicFramePr>
            <a:graphicFrameLocks noChangeAspect="1"/>
          </p:cNvGraphicFramePr>
          <p:nvPr/>
        </p:nvGraphicFramePr>
        <p:xfrm>
          <a:off x="3203575" y="5619750"/>
          <a:ext cx="33623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Equation" r:id="rId21" imgW="1346040" imgH="507960" progId="Equation.DSMT4">
                  <p:embed/>
                </p:oleObj>
              </mc:Choice>
              <mc:Fallback>
                <p:oleObj name="Equation" r:id="rId21" imgW="1346040" imgH="507960" progId="Equation.DSMT4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619750"/>
                        <a:ext cx="336232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608" name="AutoShape 144"/>
          <p:cNvSpPr>
            <a:spLocks noChangeArrowheads="1"/>
          </p:cNvSpPr>
          <p:nvPr/>
        </p:nvSpPr>
        <p:spPr bwMode="auto">
          <a:xfrm>
            <a:off x="2232025" y="6200775"/>
            <a:ext cx="576263" cy="252413"/>
          </a:xfrm>
          <a:prstGeom prst="rightArrow">
            <a:avLst>
              <a:gd name="adj1" fmla="val 50000"/>
              <a:gd name="adj2" fmla="val 5707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utoUpdateAnimBg="0"/>
      <p:bldP spid="190505" grpId="0" build="p" autoUpdateAnimBg="0"/>
      <p:bldP spid="190583" grpId="0" animBg="1"/>
      <p:bldP spid="190601" grpId="0" animBg="1"/>
      <p:bldP spid="190605" grpId="0" animBg="1"/>
      <p:bldP spid="19060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1943100" y="3681413"/>
            <a:ext cx="478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采用网孔电流法：</a:t>
            </a:r>
          </a:p>
        </p:txBody>
      </p:sp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3492500" y="5984875"/>
          <a:ext cx="18716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Equation" r:id="rId3" imgW="787320" imgH="304560" progId="Equation.DSMT4">
                  <p:embed/>
                </p:oleObj>
              </mc:Choice>
              <mc:Fallback>
                <p:oleObj name="Equation" r:id="rId3" imgW="78732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984875"/>
                        <a:ext cx="187166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323850" y="657225"/>
            <a:ext cx="8589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例：试用</a:t>
            </a:r>
            <a:r>
              <a:rPr lang="en-US" altLang="zh-CN">
                <a:ea typeface="楷体_GB2312" pitchFamily="49" charset="-122"/>
              </a:rPr>
              <a:t>(1)</a:t>
            </a:r>
            <a:r>
              <a:rPr lang="zh-CN" altLang="en-US">
                <a:ea typeface="楷体_GB2312" pitchFamily="49" charset="-122"/>
              </a:rPr>
              <a:t>等效变换；</a:t>
            </a:r>
            <a:r>
              <a:rPr lang="en-US" altLang="zh-CN">
                <a:ea typeface="楷体_GB2312" pitchFamily="49" charset="-122"/>
              </a:rPr>
              <a:t>(2)</a:t>
            </a:r>
            <a:r>
              <a:rPr lang="zh-CN" altLang="en-US">
                <a:ea typeface="楷体_GB2312" pitchFamily="49" charset="-122"/>
              </a:rPr>
              <a:t>戴维南定理；</a:t>
            </a:r>
            <a:r>
              <a:rPr lang="en-US" altLang="zh-CN">
                <a:ea typeface="楷体_GB2312" pitchFamily="49" charset="-122"/>
              </a:rPr>
              <a:t>(3)</a:t>
            </a:r>
            <a:r>
              <a:rPr lang="zh-CN" altLang="en-US">
                <a:ea typeface="楷体_GB2312" pitchFamily="49" charset="-122"/>
              </a:rPr>
              <a:t>节点法；</a:t>
            </a:r>
            <a:r>
              <a:rPr lang="en-US" altLang="zh-CN">
                <a:ea typeface="楷体_GB2312" pitchFamily="49" charset="-122"/>
              </a:rPr>
              <a:t>(4)</a:t>
            </a:r>
            <a:r>
              <a:rPr lang="zh-CN" altLang="en-US">
                <a:ea typeface="楷体_GB2312" pitchFamily="49" charset="-122"/>
              </a:rPr>
              <a:t>网孔法计算电流</a:t>
            </a:r>
          </a:p>
        </p:txBody>
      </p:sp>
      <p:grpSp>
        <p:nvGrpSpPr>
          <p:cNvPr id="32781" name="Group 5"/>
          <p:cNvGrpSpPr>
            <a:grpSpLocks/>
          </p:cNvGrpSpPr>
          <p:nvPr/>
        </p:nvGrpSpPr>
        <p:grpSpPr bwMode="auto">
          <a:xfrm>
            <a:off x="2289175" y="1522413"/>
            <a:ext cx="4154488" cy="1944687"/>
            <a:chOff x="263" y="731"/>
            <a:chExt cx="2617" cy="1225"/>
          </a:xfrm>
        </p:grpSpPr>
        <p:graphicFrame>
          <p:nvGraphicFramePr>
            <p:cNvPr id="32776" name="Object 6"/>
            <p:cNvGraphicFramePr>
              <a:graphicFrameLocks noChangeAspect="1"/>
            </p:cNvGraphicFramePr>
            <p:nvPr/>
          </p:nvGraphicFramePr>
          <p:xfrm>
            <a:off x="263" y="1326"/>
            <a:ext cx="25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5" name="公式" r:id="rId5" imgW="228600" imgH="279360" progId="Equation.3">
                    <p:embed/>
                  </p:oleObj>
                </mc:Choice>
                <mc:Fallback>
                  <p:oleObj name="公式" r:id="rId5" imgW="228600" imgH="2793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" y="1326"/>
                          <a:ext cx="25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7" name="Oval 7"/>
            <p:cNvSpPr>
              <a:spLocks noChangeArrowheads="1"/>
            </p:cNvSpPr>
            <p:nvPr/>
          </p:nvSpPr>
          <p:spPr bwMode="auto">
            <a:xfrm>
              <a:off x="543" y="141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2798" name="Text Box 8"/>
            <p:cNvSpPr txBox="1">
              <a:spLocks noChangeArrowheads="1"/>
            </p:cNvSpPr>
            <p:nvPr/>
          </p:nvSpPr>
          <p:spPr bwMode="auto">
            <a:xfrm>
              <a:off x="384" y="121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2799" name="Text Box 9"/>
            <p:cNvSpPr txBox="1">
              <a:spLocks noChangeArrowheads="1"/>
            </p:cNvSpPr>
            <p:nvPr/>
          </p:nvSpPr>
          <p:spPr bwMode="auto">
            <a:xfrm>
              <a:off x="385" y="14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2800" name="Line 10"/>
            <p:cNvSpPr>
              <a:spLocks noChangeShapeType="1"/>
            </p:cNvSpPr>
            <p:nvPr/>
          </p:nvSpPr>
          <p:spPr bwMode="auto">
            <a:xfrm>
              <a:off x="677" y="111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11"/>
            <p:cNvSpPr>
              <a:spLocks noChangeShapeType="1"/>
            </p:cNvSpPr>
            <p:nvPr/>
          </p:nvSpPr>
          <p:spPr bwMode="auto">
            <a:xfrm>
              <a:off x="677" y="1956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12"/>
            <p:cNvSpPr>
              <a:spLocks noChangeShapeType="1"/>
            </p:cNvSpPr>
            <p:nvPr/>
          </p:nvSpPr>
          <p:spPr bwMode="auto">
            <a:xfrm>
              <a:off x="677" y="1116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13"/>
            <p:cNvSpPr>
              <a:spLocks noChangeShapeType="1"/>
            </p:cNvSpPr>
            <p:nvPr/>
          </p:nvSpPr>
          <p:spPr bwMode="auto">
            <a:xfrm>
              <a:off x="1335" y="111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14"/>
            <p:cNvSpPr>
              <a:spLocks noChangeShapeType="1"/>
            </p:cNvSpPr>
            <p:nvPr/>
          </p:nvSpPr>
          <p:spPr bwMode="auto">
            <a:xfrm>
              <a:off x="2015" y="1117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15"/>
            <p:cNvSpPr>
              <a:spLocks noChangeShapeType="1"/>
            </p:cNvSpPr>
            <p:nvPr/>
          </p:nvSpPr>
          <p:spPr bwMode="auto">
            <a:xfrm>
              <a:off x="2537" y="1116"/>
              <a:ext cx="0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Rectangle 16"/>
            <p:cNvSpPr>
              <a:spLocks noChangeArrowheads="1"/>
            </p:cNvSpPr>
            <p:nvPr/>
          </p:nvSpPr>
          <p:spPr bwMode="auto">
            <a:xfrm rot="-5400000">
              <a:off x="1879" y="147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2807" name="Group 17"/>
            <p:cNvGrpSpPr>
              <a:grpSpLocks/>
            </p:cNvGrpSpPr>
            <p:nvPr/>
          </p:nvGrpSpPr>
          <p:grpSpPr bwMode="auto">
            <a:xfrm>
              <a:off x="1244" y="1389"/>
              <a:ext cx="182" cy="317"/>
              <a:chOff x="4059" y="1873"/>
              <a:chExt cx="182" cy="317"/>
            </a:xfrm>
          </p:grpSpPr>
          <p:sp useBgFill="1">
            <p:nvSpPr>
              <p:cNvPr id="32819" name="Rectangle 18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2820" name="Line 19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1" name="Rectangle 20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2822" name="Rectangle 21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2823" name="Line 22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08" name="Freeform 23"/>
            <p:cNvSpPr>
              <a:spLocks/>
            </p:cNvSpPr>
            <p:nvPr/>
          </p:nvSpPr>
          <p:spPr bwMode="auto">
            <a:xfrm rot="5400000">
              <a:off x="971" y="93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9" name="Freeform 24"/>
            <p:cNvSpPr>
              <a:spLocks/>
            </p:cNvSpPr>
            <p:nvPr/>
          </p:nvSpPr>
          <p:spPr bwMode="auto">
            <a:xfrm rot="5400000">
              <a:off x="1629" y="93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2810" name="Group 25"/>
            <p:cNvGrpSpPr>
              <a:grpSpLocks/>
            </p:cNvGrpSpPr>
            <p:nvPr/>
          </p:nvGrpSpPr>
          <p:grpSpPr bwMode="auto">
            <a:xfrm>
              <a:off x="2400" y="1253"/>
              <a:ext cx="272" cy="408"/>
              <a:chOff x="1383" y="2432"/>
              <a:chExt cx="272" cy="408"/>
            </a:xfrm>
          </p:grpSpPr>
          <p:sp>
            <p:nvSpPr>
              <p:cNvPr id="32816" name="Line 26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7" name="Oval 27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32818" name="Line 28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2777" name="Object 29"/>
            <p:cNvGraphicFramePr>
              <a:graphicFrameLocks noChangeAspect="1"/>
            </p:cNvGraphicFramePr>
            <p:nvPr/>
          </p:nvGraphicFramePr>
          <p:xfrm>
            <a:off x="2695" y="1298"/>
            <a:ext cx="18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6" name="Equation" r:id="rId7" imgW="164880" imgH="279360" progId="Equation.DSMT4">
                    <p:embed/>
                  </p:oleObj>
                </mc:Choice>
                <mc:Fallback>
                  <p:oleObj name="Equation" r:id="rId7" imgW="164880" imgH="27936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1298"/>
                          <a:ext cx="18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1" name="Text Box 30"/>
            <p:cNvSpPr txBox="1">
              <a:spLocks noChangeArrowheads="1"/>
            </p:cNvSpPr>
            <p:nvPr/>
          </p:nvSpPr>
          <p:spPr bwMode="auto">
            <a:xfrm>
              <a:off x="836" y="799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2812" name="Text Box 31"/>
            <p:cNvSpPr txBox="1">
              <a:spLocks noChangeArrowheads="1"/>
            </p:cNvSpPr>
            <p:nvPr/>
          </p:nvSpPr>
          <p:spPr bwMode="auto">
            <a:xfrm>
              <a:off x="1522" y="799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2813" name="Line 32"/>
            <p:cNvSpPr>
              <a:spLocks noChangeShapeType="1"/>
            </p:cNvSpPr>
            <p:nvPr/>
          </p:nvSpPr>
          <p:spPr bwMode="auto">
            <a:xfrm>
              <a:off x="1380" y="111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8" name="Object 33"/>
            <p:cNvGraphicFramePr>
              <a:graphicFrameLocks noChangeAspect="1"/>
            </p:cNvGraphicFramePr>
            <p:nvPr/>
          </p:nvGraphicFramePr>
          <p:xfrm>
            <a:off x="1312" y="731"/>
            <a:ext cx="1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7" name="Equation" r:id="rId9" imgW="177480" imgH="279360" progId="Equation.DSMT4">
                    <p:embed/>
                  </p:oleObj>
                </mc:Choice>
                <mc:Fallback>
                  <p:oleObj name="Equation" r:id="rId9" imgW="177480" imgH="27936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731"/>
                          <a:ext cx="19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4" name="Text Box 34"/>
            <p:cNvSpPr txBox="1">
              <a:spLocks noChangeArrowheads="1"/>
            </p:cNvSpPr>
            <p:nvPr/>
          </p:nvSpPr>
          <p:spPr bwMode="auto">
            <a:xfrm>
              <a:off x="1425" y="1407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-j2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2815" name="Text Box 35"/>
            <p:cNvSpPr txBox="1">
              <a:spLocks noChangeArrowheads="1"/>
            </p:cNvSpPr>
            <p:nvPr/>
          </p:nvSpPr>
          <p:spPr bwMode="auto">
            <a:xfrm>
              <a:off x="2015" y="140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1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aphicFrame>
        <p:nvGraphicFramePr>
          <p:cNvPr id="32771" name="Object 36"/>
          <p:cNvGraphicFramePr>
            <a:graphicFrameLocks noChangeAspect="1"/>
          </p:cNvGraphicFramePr>
          <p:nvPr/>
        </p:nvGraphicFramePr>
        <p:xfrm>
          <a:off x="2068513" y="939800"/>
          <a:ext cx="3794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Equation" r:id="rId11" imgW="177480" imgH="279360" progId="Equation.DSMT4">
                  <p:embed/>
                </p:oleObj>
              </mc:Choice>
              <mc:Fallback>
                <p:oleObj name="Equation" r:id="rId11" imgW="177480" imgH="27936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939800"/>
                        <a:ext cx="379412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37"/>
          <p:cNvGraphicFramePr>
            <a:graphicFrameLocks noChangeAspect="1"/>
          </p:cNvGraphicFramePr>
          <p:nvPr/>
        </p:nvGraphicFramePr>
        <p:xfrm>
          <a:off x="2992438" y="939800"/>
          <a:ext cx="420846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Equation" r:id="rId13" imgW="1828800" imgH="304560" progId="Equation.DSMT4">
                  <p:embed/>
                </p:oleObj>
              </mc:Choice>
              <mc:Fallback>
                <p:oleObj name="Equation" r:id="rId13" imgW="1828800" imgH="30456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939800"/>
                        <a:ext cx="4208462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26" name="Text Box 38"/>
          <p:cNvSpPr txBox="1">
            <a:spLocks noChangeArrowheads="1"/>
          </p:cNvSpPr>
          <p:nvPr/>
        </p:nvSpPr>
        <p:spPr bwMode="auto">
          <a:xfrm>
            <a:off x="576263" y="3692525"/>
            <a:ext cx="129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(4)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91527" name="Object 39"/>
          <p:cNvGraphicFramePr>
            <a:graphicFrameLocks noChangeAspect="1"/>
          </p:cNvGraphicFramePr>
          <p:nvPr/>
        </p:nvGraphicFramePr>
        <p:xfrm>
          <a:off x="2484438" y="4214813"/>
          <a:ext cx="32194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Equation" r:id="rId15" imgW="1612800" imgH="317160" progId="Equation.DSMT4">
                  <p:embed/>
                </p:oleObj>
              </mc:Choice>
              <mc:Fallback>
                <p:oleObj name="Equation" r:id="rId15" imgW="1612800" imgH="3171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14813"/>
                        <a:ext cx="32194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41" name="AutoShape 53"/>
          <p:cNvSpPr>
            <a:spLocks/>
          </p:cNvSpPr>
          <p:nvPr/>
        </p:nvSpPr>
        <p:spPr bwMode="auto">
          <a:xfrm>
            <a:off x="2159000" y="4475163"/>
            <a:ext cx="215900" cy="1366837"/>
          </a:xfrm>
          <a:prstGeom prst="leftBrace">
            <a:avLst>
              <a:gd name="adj1" fmla="val 527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91547" name="AutoShape 59"/>
          <p:cNvSpPr>
            <a:spLocks noChangeArrowheads="1"/>
          </p:cNvSpPr>
          <p:nvPr/>
        </p:nvSpPr>
        <p:spPr bwMode="auto">
          <a:xfrm>
            <a:off x="2389188" y="6308725"/>
            <a:ext cx="576262" cy="252413"/>
          </a:xfrm>
          <a:prstGeom prst="rightArrow">
            <a:avLst>
              <a:gd name="adj1" fmla="val 50000"/>
              <a:gd name="adj2" fmla="val 5707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203575" y="2501900"/>
            <a:ext cx="533400" cy="819150"/>
            <a:chOff x="2952" y="2232"/>
            <a:chExt cx="384" cy="996"/>
          </a:xfrm>
        </p:grpSpPr>
        <p:sp>
          <p:nvSpPr>
            <p:cNvPr id="32794" name="Oval 61"/>
            <p:cNvSpPr>
              <a:spLocks noChangeArrowheads="1"/>
            </p:cNvSpPr>
            <p:nvPr/>
          </p:nvSpPr>
          <p:spPr bwMode="auto">
            <a:xfrm>
              <a:off x="2952" y="2232"/>
              <a:ext cx="384" cy="99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5" name="Text Box 62"/>
            <p:cNvSpPr txBox="1">
              <a:spLocks noChangeArrowheads="1"/>
            </p:cNvSpPr>
            <p:nvPr/>
          </p:nvSpPr>
          <p:spPr bwMode="auto">
            <a:xfrm>
              <a:off x="3025" y="2570"/>
              <a:ext cx="264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796" name="Line 63"/>
            <p:cNvSpPr>
              <a:spLocks noChangeShapeType="1"/>
            </p:cNvSpPr>
            <p:nvPr/>
          </p:nvSpPr>
          <p:spPr bwMode="auto">
            <a:xfrm flipH="1" flipV="1">
              <a:off x="2952" y="2700"/>
              <a:ext cx="0" cy="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176713" y="2444750"/>
            <a:ext cx="514350" cy="876300"/>
            <a:chOff x="2952" y="2232"/>
            <a:chExt cx="384" cy="996"/>
          </a:xfrm>
        </p:grpSpPr>
        <p:sp>
          <p:nvSpPr>
            <p:cNvPr id="32791" name="Oval 65"/>
            <p:cNvSpPr>
              <a:spLocks noChangeArrowheads="1"/>
            </p:cNvSpPr>
            <p:nvPr/>
          </p:nvSpPr>
          <p:spPr bwMode="auto">
            <a:xfrm>
              <a:off x="2952" y="2232"/>
              <a:ext cx="384" cy="99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2" name="Text Box 66"/>
            <p:cNvSpPr txBox="1">
              <a:spLocks noChangeArrowheads="1"/>
            </p:cNvSpPr>
            <p:nvPr/>
          </p:nvSpPr>
          <p:spPr bwMode="auto">
            <a:xfrm>
              <a:off x="3025" y="2568"/>
              <a:ext cx="264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2793" name="Line 67"/>
            <p:cNvSpPr>
              <a:spLocks noChangeShapeType="1"/>
            </p:cNvSpPr>
            <p:nvPr/>
          </p:nvSpPr>
          <p:spPr bwMode="auto">
            <a:xfrm flipH="1" flipV="1">
              <a:off x="2952" y="2700"/>
              <a:ext cx="0" cy="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5226050" y="2466975"/>
            <a:ext cx="533400" cy="819150"/>
            <a:chOff x="2952" y="2232"/>
            <a:chExt cx="384" cy="996"/>
          </a:xfrm>
        </p:grpSpPr>
        <p:sp>
          <p:nvSpPr>
            <p:cNvPr id="32788" name="Oval 69"/>
            <p:cNvSpPr>
              <a:spLocks noChangeArrowheads="1"/>
            </p:cNvSpPr>
            <p:nvPr/>
          </p:nvSpPr>
          <p:spPr bwMode="auto">
            <a:xfrm>
              <a:off x="2952" y="2232"/>
              <a:ext cx="384" cy="99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9" name="Text Box 70"/>
            <p:cNvSpPr txBox="1">
              <a:spLocks noChangeArrowheads="1"/>
            </p:cNvSpPr>
            <p:nvPr/>
          </p:nvSpPr>
          <p:spPr bwMode="auto">
            <a:xfrm>
              <a:off x="3025" y="2570"/>
              <a:ext cx="264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2790" name="Line 71"/>
            <p:cNvSpPr>
              <a:spLocks noChangeShapeType="1"/>
            </p:cNvSpPr>
            <p:nvPr/>
          </p:nvSpPr>
          <p:spPr bwMode="auto">
            <a:xfrm flipH="1" flipV="1">
              <a:off x="2952" y="2700"/>
              <a:ext cx="0" cy="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1564" name="Object 76"/>
          <p:cNvGraphicFramePr>
            <a:graphicFrameLocks noChangeAspect="1"/>
          </p:cNvGraphicFramePr>
          <p:nvPr/>
        </p:nvGraphicFramePr>
        <p:xfrm>
          <a:off x="2522538" y="4856163"/>
          <a:ext cx="41306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Equation" r:id="rId17" imgW="2070000" imgH="317160" progId="Equation.DSMT4">
                  <p:embed/>
                </p:oleObj>
              </mc:Choice>
              <mc:Fallback>
                <p:oleObj name="Equation" r:id="rId17" imgW="2070000" imgH="31716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4856163"/>
                        <a:ext cx="41306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66" name="Object 78"/>
          <p:cNvGraphicFramePr>
            <a:graphicFrameLocks noChangeAspect="1"/>
          </p:cNvGraphicFramePr>
          <p:nvPr/>
        </p:nvGraphicFramePr>
        <p:xfrm>
          <a:off x="2447925" y="5426075"/>
          <a:ext cx="11144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Equation" r:id="rId19" imgW="558720" imgH="317160" progId="Equation.DSMT4">
                  <p:embed/>
                </p:oleObj>
              </mc:Choice>
              <mc:Fallback>
                <p:oleObj name="Equation" r:id="rId19" imgW="558720" imgH="31716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5426075"/>
                        <a:ext cx="111442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autoUpdateAnimBg="0"/>
      <p:bldP spid="191526" grpId="0" build="p" autoUpdateAnimBg="0"/>
      <p:bldP spid="191541" grpId="0" animBg="1"/>
      <p:bldP spid="1915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468313" y="1736725"/>
            <a:ext cx="7742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正弦稳态电路进行的是复数运算（相量运算）。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452438" y="2565400"/>
            <a:ext cx="813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采用相量图可以直观地反应各电参量之间的相互关系；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482600" y="3362325"/>
            <a:ext cx="81930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对于一些特殊的相位关系，采用相量图将会使求解变得简单。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六、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相量图法分析正弦稳态电路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  <p:bldP spid="221189" grpId="0"/>
      <p:bldP spid="22119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95288" y="113347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250825" y="549275"/>
            <a:ext cx="844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ea typeface="楷体_GB2312" pitchFamily="49" charset="-122"/>
              </a:rPr>
              <a:t>例：电路如图，若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≠0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，求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的值。</a:t>
            </a:r>
          </a:p>
        </p:txBody>
      </p:sp>
      <p:graphicFrame>
        <p:nvGraphicFramePr>
          <p:cNvPr id="201736" name="Object 8"/>
          <p:cNvGraphicFramePr>
            <a:graphicFrameLocks noChangeAspect="1"/>
          </p:cNvGraphicFramePr>
          <p:nvPr/>
        </p:nvGraphicFramePr>
        <p:xfrm>
          <a:off x="1800225" y="1014413"/>
          <a:ext cx="1619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Equation" r:id="rId3" imgW="749160" imgH="317160" progId="Equation.DSMT4">
                  <p:embed/>
                </p:oleObj>
              </mc:Choice>
              <mc:Fallback>
                <p:oleObj name="Equation" r:id="rId3" imgW="749160" imgH="317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014413"/>
                        <a:ext cx="16192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1" name="Object 13"/>
          <p:cNvGraphicFramePr>
            <a:graphicFrameLocks noChangeAspect="1"/>
          </p:cNvGraphicFramePr>
          <p:nvPr/>
        </p:nvGraphicFramePr>
        <p:xfrm>
          <a:off x="538163" y="4664075"/>
          <a:ext cx="15462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Equation" r:id="rId5" imgW="609480" imgH="253800" progId="Equation.DSMT4">
                  <p:embed/>
                </p:oleObj>
              </mc:Choice>
              <mc:Fallback>
                <p:oleObj name="Equation" r:id="rId5" imgW="609480" imgH="25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664075"/>
                        <a:ext cx="1546225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2" name="Object 14"/>
          <p:cNvGraphicFramePr>
            <a:graphicFrameLocks noChangeAspect="1"/>
          </p:cNvGraphicFramePr>
          <p:nvPr/>
        </p:nvGraphicFramePr>
        <p:xfrm>
          <a:off x="554038" y="5327650"/>
          <a:ext cx="3657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Equation" r:id="rId7" imgW="1574640" imgH="482400" progId="Equation.DSMT4">
                  <p:embed/>
                </p:oleObj>
              </mc:Choice>
              <mc:Fallback>
                <p:oleObj name="Equation" r:id="rId7" imgW="1574640" imgH="48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5327650"/>
                        <a:ext cx="36576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3" name="Object 15"/>
          <p:cNvGraphicFramePr>
            <a:graphicFrameLocks noChangeAspect="1"/>
          </p:cNvGraphicFramePr>
          <p:nvPr/>
        </p:nvGraphicFramePr>
        <p:xfrm>
          <a:off x="531813" y="3394075"/>
          <a:ext cx="3570287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Equation" r:id="rId9" imgW="1625400" imgH="520560" progId="Equation.DSMT4">
                  <p:embed/>
                </p:oleObj>
              </mc:Choice>
              <mc:Fallback>
                <p:oleObj name="Equation" r:id="rId9" imgW="1625400" imgH="5205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3394075"/>
                        <a:ext cx="3570287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60" name="Object 32"/>
          <p:cNvGraphicFramePr>
            <a:graphicFrameLocks noChangeAspect="1"/>
          </p:cNvGraphicFramePr>
          <p:nvPr/>
        </p:nvGraphicFramePr>
        <p:xfrm>
          <a:off x="576263" y="1760538"/>
          <a:ext cx="3348037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Equation" r:id="rId11" imgW="1460160" imgH="507960" progId="Equation.DSMT4">
                  <p:embed/>
                </p:oleObj>
              </mc:Choice>
              <mc:Fallback>
                <p:oleObj name="Equation" r:id="rId11" imgW="1460160" imgH="5079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760538"/>
                        <a:ext cx="3348037" cy="116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5461000" y="296863"/>
            <a:ext cx="3648075" cy="2628900"/>
            <a:chOff x="3492" y="255"/>
            <a:chExt cx="2298" cy="1656"/>
          </a:xfrm>
        </p:grpSpPr>
        <p:sp>
          <p:nvSpPr>
            <p:cNvPr id="33833" name="Line 35"/>
            <p:cNvSpPr>
              <a:spLocks noChangeShapeType="1"/>
            </p:cNvSpPr>
            <p:nvPr/>
          </p:nvSpPr>
          <p:spPr bwMode="auto">
            <a:xfrm>
              <a:off x="4581" y="709"/>
              <a:ext cx="0" cy="1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Oval 36"/>
            <p:cNvSpPr>
              <a:spLocks noChangeArrowheads="1"/>
            </p:cNvSpPr>
            <p:nvPr/>
          </p:nvSpPr>
          <p:spPr bwMode="auto">
            <a:xfrm>
              <a:off x="3771" y="1185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3835" name="Text Box 37"/>
            <p:cNvSpPr txBox="1">
              <a:spLocks noChangeArrowheads="1"/>
            </p:cNvSpPr>
            <p:nvPr/>
          </p:nvSpPr>
          <p:spPr bwMode="auto">
            <a:xfrm>
              <a:off x="3715" y="93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3836" name="Text Box 39"/>
            <p:cNvSpPr txBox="1">
              <a:spLocks noChangeArrowheads="1"/>
            </p:cNvSpPr>
            <p:nvPr/>
          </p:nvSpPr>
          <p:spPr bwMode="auto">
            <a:xfrm>
              <a:off x="5439" y="965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33837" name="Text Box 41"/>
            <p:cNvSpPr txBox="1">
              <a:spLocks noChangeArrowheads="1"/>
            </p:cNvSpPr>
            <p:nvPr/>
          </p:nvSpPr>
          <p:spPr bwMode="auto">
            <a:xfrm>
              <a:off x="3703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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>
              <a:off x="3907" y="709"/>
              <a:ext cx="0" cy="1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>
              <a:off x="5375" y="709"/>
              <a:ext cx="0" cy="1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 rot="5400000">
              <a:off x="5239" y="104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1" name="Freeform 49"/>
            <p:cNvSpPr>
              <a:spLocks/>
            </p:cNvSpPr>
            <p:nvPr/>
          </p:nvSpPr>
          <p:spPr bwMode="auto">
            <a:xfrm rot="10800000">
              <a:off x="5352" y="138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2" name="Text Box 55"/>
            <p:cNvSpPr txBox="1">
              <a:spLocks noChangeArrowheads="1"/>
            </p:cNvSpPr>
            <p:nvPr/>
          </p:nvSpPr>
          <p:spPr bwMode="auto">
            <a:xfrm>
              <a:off x="4717" y="1181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-jX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3843" name="Line 57"/>
            <p:cNvSpPr>
              <a:spLocks noChangeShapeType="1"/>
            </p:cNvSpPr>
            <p:nvPr/>
          </p:nvSpPr>
          <p:spPr bwMode="auto">
            <a:xfrm rot="5400000">
              <a:off x="4535" y="8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Line 58"/>
            <p:cNvSpPr>
              <a:spLocks noChangeShapeType="1"/>
            </p:cNvSpPr>
            <p:nvPr/>
          </p:nvSpPr>
          <p:spPr bwMode="auto">
            <a:xfrm>
              <a:off x="4218" y="70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Line 59"/>
            <p:cNvSpPr>
              <a:spLocks noChangeShapeType="1"/>
            </p:cNvSpPr>
            <p:nvPr/>
          </p:nvSpPr>
          <p:spPr bwMode="auto">
            <a:xfrm rot="5400000">
              <a:off x="5329" y="82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Text Box 60"/>
            <p:cNvSpPr txBox="1">
              <a:spLocks noChangeArrowheads="1"/>
            </p:cNvSpPr>
            <p:nvPr/>
          </p:nvSpPr>
          <p:spPr bwMode="auto">
            <a:xfrm>
              <a:off x="4626" y="79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3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3847" name="Text Box 61"/>
            <p:cNvSpPr txBox="1">
              <a:spLocks noChangeArrowheads="1"/>
            </p:cNvSpPr>
            <p:nvPr/>
          </p:nvSpPr>
          <p:spPr bwMode="auto">
            <a:xfrm>
              <a:off x="4649" y="61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ea typeface="楷体_GB2312" pitchFamily="49" charset="-122"/>
                </a:rPr>
                <a:t>·</a:t>
              </a:r>
              <a:endParaRPr lang="en-US" altLang="zh-CN" sz="3200" baseline="-25000">
                <a:ea typeface="楷体_GB2312" pitchFamily="49" charset="-122"/>
              </a:endParaRPr>
            </a:p>
          </p:txBody>
        </p:sp>
        <p:sp>
          <p:nvSpPr>
            <p:cNvPr id="33848" name="Text Box 62"/>
            <p:cNvSpPr txBox="1">
              <a:spLocks noChangeArrowheads="1"/>
            </p:cNvSpPr>
            <p:nvPr/>
          </p:nvSpPr>
          <p:spPr bwMode="auto">
            <a:xfrm>
              <a:off x="4921" y="43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3849" name="Text Box 63"/>
            <p:cNvSpPr txBox="1">
              <a:spLocks noChangeArrowheads="1"/>
            </p:cNvSpPr>
            <p:nvPr/>
          </p:nvSpPr>
          <p:spPr bwMode="auto">
            <a:xfrm>
              <a:off x="4942" y="255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ea typeface="楷体_GB2312" pitchFamily="49" charset="-122"/>
                </a:rPr>
                <a:t>·</a:t>
              </a:r>
              <a:endParaRPr lang="en-US" altLang="zh-CN" sz="3200" baseline="-25000">
                <a:ea typeface="楷体_GB2312" pitchFamily="49" charset="-122"/>
              </a:endParaRPr>
            </a:p>
          </p:txBody>
        </p:sp>
        <p:grpSp>
          <p:nvGrpSpPr>
            <p:cNvPr id="33850" name="Group 68"/>
            <p:cNvGrpSpPr>
              <a:grpSpLocks/>
            </p:cNvGrpSpPr>
            <p:nvPr/>
          </p:nvGrpSpPr>
          <p:grpSpPr bwMode="auto">
            <a:xfrm>
              <a:off x="3492" y="1049"/>
              <a:ext cx="408" cy="390"/>
              <a:chOff x="1814" y="684"/>
              <a:chExt cx="408" cy="392"/>
            </a:xfrm>
          </p:grpSpPr>
          <p:sp>
            <p:nvSpPr>
              <p:cNvPr id="33864" name="Text Box 69"/>
              <p:cNvSpPr txBox="1">
                <a:spLocks noChangeArrowheads="1"/>
              </p:cNvSpPr>
              <p:nvPr/>
            </p:nvSpPr>
            <p:spPr bwMode="auto">
              <a:xfrm>
                <a:off x="1814" y="84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3865" name="Text Box 70"/>
              <p:cNvSpPr txBox="1">
                <a:spLocks noChangeArrowheads="1"/>
              </p:cNvSpPr>
              <p:nvPr/>
            </p:nvSpPr>
            <p:spPr bwMode="auto">
              <a:xfrm>
                <a:off x="1858" y="684"/>
                <a:ext cx="206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grpSp>
          <p:nvGrpSpPr>
            <p:cNvPr id="33851" name="Group 71"/>
            <p:cNvGrpSpPr>
              <a:grpSpLocks/>
            </p:cNvGrpSpPr>
            <p:nvPr/>
          </p:nvGrpSpPr>
          <p:grpSpPr bwMode="auto">
            <a:xfrm>
              <a:off x="4127" y="278"/>
              <a:ext cx="408" cy="388"/>
              <a:chOff x="2812" y="686"/>
              <a:chExt cx="408" cy="393"/>
            </a:xfrm>
          </p:grpSpPr>
          <p:sp>
            <p:nvSpPr>
              <p:cNvPr id="33862" name="Text Box 72"/>
              <p:cNvSpPr txBox="1">
                <a:spLocks noChangeArrowheads="1"/>
              </p:cNvSpPr>
              <p:nvPr/>
            </p:nvSpPr>
            <p:spPr bwMode="auto">
              <a:xfrm>
                <a:off x="2812" y="845"/>
                <a:ext cx="408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3863" name="Text Box 73"/>
              <p:cNvSpPr txBox="1">
                <a:spLocks noChangeArrowheads="1"/>
              </p:cNvSpPr>
              <p:nvPr/>
            </p:nvSpPr>
            <p:spPr bwMode="auto">
              <a:xfrm>
                <a:off x="2833" y="686"/>
                <a:ext cx="206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33852" name="Line 74"/>
            <p:cNvSpPr>
              <a:spLocks noChangeShapeType="1"/>
            </p:cNvSpPr>
            <p:nvPr/>
          </p:nvSpPr>
          <p:spPr bwMode="auto">
            <a:xfrm>
              <a:off x="3901" y="1911"/>
              <a:ext cx="14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3" name="Line 75"/>
            <p:cNvSpPr>
              <a:spLocks noChangeShapeType="1"/>
            </p:cNvSpPr>
            <p:nvPr/>
          </p:nvSpPr>
          <p:spPr bwMode="auto">
            <a:xfrm>
              <a:off x="3901" y="709"/>
              <a:ext cx="14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54" name="Group 76"/>
            <p:cNvGrpSpPr>
              <a:grpSpLocks/>
            </p:cNvGrpSpPr>
            <p:nvPr/>
          </p:nvGrpSpPr>
          <p:grpSpPr bwMode="auto">
            <a:xfrm>
              <a:off x="4490" y="1139"/>
              <a:ext cx="182" cy="317"/>
              <a:chOff x="4059" y="1873"/>
              <a:chExt cx="182" cy="317"/>
            </a:xfrm>
          </p:grpSpPr>
          <p:sp useBgFill="1">
            <p:nvSpPr>
              <p:cNvPr id="33857" name="Rectangle 77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58" name="Line 78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9" name="Rectangle 79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60" name="Rectangle 80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61" name="Line 81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55" name="Line 82"/>
            <p:cNvSpPr>
              <a:spLocks noChangeShapeType="1"/>
            </p:cNvSpPr>
            <p:nvPr/>
          </p:nvSpPr>
          <p:spPr bwMode="auto">
            <a:xfrm>
              <a:off x="4944" y="70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6" name="Text Box 83"/>
            <p:cNvSpPr txBox="1">
              <a:spLocks noChangeArrowheads="1"/>
            </p:cNvSpPr>
            <p:nvPr/>
          </p:nvSpPr>
          <p:spPr bwMode="auto">
            <a:xfrm>
              <a:off x="5443" y="1407"/>
              <a:ext cx="3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j5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</p:grpSp>
      <p:sp>
        <p:nvSpPr>
          <p:cNvPr id="201813" name="Rectangle 85"/>
          <p:cNvSpPr>
            <a:spLocks noChangeArrowheads="1"/>
          </p:cNvSpPr>
          <p:nvPr/>
        </p:nvSpPr>
        <p:spPr bwMode="auto">
          <a:xfrm>
            <a:off x="1079500" y="1169988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ea typeface="楷体_GB2312" pitchFamily="49" charset="-122"/>
              </a:rPr>
              <a:t>令</a:t>
            </a:r>
          </a:p>
        </p:txBody>
      </p: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6445250" y="3538538"/>
            <a:ext cx="1152525" cy="1763712"/>
            <a:chOff x="3742" y="2115"/>
            <a:chExt cx="726" cy="1111"/>
          </a:xfrm>
        </p:grpSpPr>
        <p:sp>
          <p:nvSpPr>
            <p:cNvPr id="33829" name="Line 90"/>
            <p:cNvSpPr>
              <a:spLocks noChangeShapeType="1"/>
            </p:cNvSpPr>
            <p:nvPr/>
          </p:nvSpPr>
          <p:spPr bwMode="auto">
            <a:xfrm rot="-5400000">
              <a:off x="3719" y="2523"/>
              <a:ext cx="726" cy="6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30" name="Group 92"/>
            <p:cNvGrpSpPr>
              <a:grpSpLocks/>
            </p:cNvGrpSpPr>
            <p:nvPr/>
          </p:nvGrpSpPr>
          <p:grpSpPr bwMode="auto">
            <a:xfrm>
              <a:off x="4060" y="2115"/>
              <a:ext cx="408" cy="390"/>
              <a:chOff x="2812" y="686"/>
              <a:chExt cx="408" cy="390"/>
            </a:xfrm>
          </p:grpSpPr>
          <p:sp>
            <p:nvSpPr>
              <p:cNvPr id="33831" name="Text Box 93"/>
              <p:cNvSpPr txBox="1">
                <a:spLocks noChangeArrowheads="1"/>
              </p:cNvSpPr>
              <p:nvPr/>
            </p:nvSpPr>
            <p:spPr bwMode="auto">
              <a:xfrm>
                <a:off x="2812" y="84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3832" name="Text Box 94"/>
              <p:cNvSpPr txBox="1">
                <a:spLocks noChangeArrowheads="1"/>
              </p:cNvSpPr>
              <p:nvPr/>
            </p:nvSpPr>
            <p:spPr bwMode="auto">
              <a:xfrm>
                <a:off x="2833" y="68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6445250" y="5302250"/>
            <a:ext cx="1295400" cy="1522413"/>
            <a:chOff x="3742" y="3226"/>
            <a:chExt cx="816" cy="959"/>
          </a:xfrm>
        </p:grpSpPr>
        <p:sp>
          <p:nvSpPr>
            <p:cNvPr id="33825" name="Line 88"/>
            <p:cNvSpPr>
              <a:spLocks noChangeShapeType="1"/>
            </p:cNvSpPr>
            <p:nvPr/>
          </p:nvSpPr>
          <p:spPr bwMode="auto">
            <a:xfrm>
              <a:off x="3742" y="3226"/>
              <a:ext cx="726" cy="6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26" name="Group 95"/>
            <p:cNvGrpSpPr>
              <a:grpSpLocks/>
            </p:cNvGrpSpPr>
            <p:nvPr/>
          </p:nvGrpSpPr>
          <p:grpSpPr bwMode="auto">
            <a:xfrm>
              <a:off x="4150" y="3793"/>
              <a:ext cx="408" cy="392"/>
              <a:chOff x="3379" y="797"/>
              <a:chExt cx="408" cy="392"/>
            </a:xfrm>
          </p:grpSpPr>
          <p:sp>
            <p:nvSpPr>
              <p:cNvPr id="33827" name="Text Box 96"/>
              <p:cNvSpPr txBox="1">
                <a:spLocks noChangeArrowheads="1"/>
              </p:cNvSpPr>
              <p:nvPr/>
            </p:nvSpPr>
            <p:spPr bwMode="auto">
              <a:xfrm>
                <a:off x="3379" y="95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2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3828" name="Text Box 97"/>
              <p:cNvSpPr txBox="1">
                <a:spLocks noChangeArrowheads="1"/>
              </p:cNvSpPr>
              <p:nvPr/>
            </p:nvSpPr>
            <p:spPr bwMode="auto">
              <a:xfrm>
                <a:off x="3400" y="79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</p:grpSp>
      <p:grpSp>
        <p:nvGrpSpPr>
          <p:cNvPr id="10" name="Group 110"/>
          <p:cNvGrpSpPr>
            <a:grpSpLocks/>
          </p:cNvGrpSpPr>
          <p:nvPr/>
        </p:nvGrpSpPr>
        <p:grpSpPr bwMode="auto">
          <a:xfrm>
            <a:off x="7632700" y="3754438"/>
            <a:ext cx="792163" cy="2592387"/>
            <a:chOff x="4490" y="2251"/>
            <a:chExt cx="499" cy="1633"/>
          </a:xfrm>
        </p:grpSpPr>
        <p:sp>
          <p:nvSpPr>
            <p:cNvPr id="33821" name="Line 91"/>
            <p:cNvSpPr>
              <a:spLocks noChangeShapeType="1"/>
            </p:cNvSpPr>
            <p:nvPr/>
          </p:nvSpPr>
          <p:spPr bwMode="auto">
            <a:xfrm flipV="1">
              <a:off x="4490" y="2523"/>
              <a:ext cx="0" cy="136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22" name="Group 98"/>
            <p:cNvGrpSpPr>
              <a:grpSpLocks/>
            </p:cNvGrpSpPr>
            <p:nvPr/>
          </p:nvGrpSpPr>
          <p:grpSpPr bwMode="auto">
            <a:xfrm>
              <a:off x="4581" y="2251"/>
              <a:ext cx="408" cy="392"/>
              <a:chOff x="3379" y="797"/>
              <a:chExt cx="408" cy="392"/>
            </a:xfrm>
          </p:grpSpPr>
          <p:sp>
            <p:nvSpPr>
              <p:cNvPr id="33823" name="Text Box 99"/>
              <p:cNvSpPr txBox="1">
                <a:spLocks noChangeArrowheads="1"/>
              </p:cNvSpPr>
              <p:nvPr/>
            </p:nvSpPr>
            <p:spPr bwMode="auto">
              <a:xfrm>
                <a:off x="3379" y="95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3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3824" name="Text Box 100"/>
              <p:cNvSpPr txBox="1">
                <a:spLocks noChangeArrowheads="1"/>
              </p:cNvSpPr>
              <p:nvPr/>
            </p:nvSpPr>
            <p:spPr bwMode="auto">
              <a:xfrm>
                <a:off x="3400" y="79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</p:grpSp>
      <p:sp>
        <p:nvSpPr>
          <p:cNvPr id="201832" name="Rectangle 104"/>
          <p:cNvSpPr>
            <a:spLocks noChangeArrowheads="1"/>
          </p:cNvSpPr>
          <p:nvPr/>
        </p:nvSpPr>
        <p:spPr bwMode="auto">
          <a:xfrm>
            <a:off x="6769100" y="479742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楷体_GB2312" pitchFamily="49" charset="-122"/>
              </a:rPr>
              <a:t>45°</a:t>
            </a:r>
          </a:p>
        </p:txBody>
      </p:sp>
      <p:sp>
        <p:nvSpPr>
          <p:cNvPr id="201833" name="Rectangle 105"/>
          <p:cNvSpPr>
            <a:spLocks noChangeArrowheads="1"/>
          </p:cNvSpPr>
          <p:nvPr/>
        </p:nvSpPr>
        <p:spPr bwMode="auto">
          <a:xfrm>
            <a:off x="6804025" y="5265738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楷体_GB2312" pitchFamily="49" charset="-122"/>
              </a:rPr>
              <a:t>45°</a:t>
            </a:r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6445250" y="4114800"/>
            <a:ext cx="2735263" cy="2411413"/>
            <a:chOff x="3742" y="2478"/>
            <a:chExt cx="1723" cy="1519"/>
          </a:xfrm>
        </p:grpSpPr>
        <p:sp>
          <p:nvSpPr>
            <p:cNvPr id="33816" name="Line 86"/>
            <p:cNvSpPr>
              <a:spLocks noChangeShapeType="1"/>
            </p:cNvSpPr>
            <p:nvPr/>
          </p:nvSpPr>
          <p:spPr bwMode="auto">
            <a:xfrm>
              <a:off x="3742" y="3225"/>
              <a:ext cx="131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17" name="Group 101"/>
            <p:cNvGrpSpPr>
              <a:grpSpLocks/>
            </p:cNvGrpSpPr>
            <p:nvPr/>
          </p:nvGrpSpPr>
          <p:grpSpPr bwMode="auto">
            <a:xfrm>
              <a:off x="5057" y="2954"/>
              <a:ext cx="408" cy="390"/>
              <a:chOff x="1814" y="684"/>
              <a:chExt cx="408" cy="392"/>
            </a:xfrm>
          </p:grpSpPr>
          <p:sp>
            <p:nvSpPr>
              <p:cNvPr id="33819" name="Text Box 102"/>
              <p:cNvSpPr txBox="1">
                <a:spLocks noChangeArrowheads="1"/>
              </p:cNvSpPr>
              <p:nvPr/>
            </p:nvSpPr>
            <p:spPr bwMode="auto">
              <a:xfrm>
                <a:off x="1814" y="84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3820" name="Text Box 103"/>
              <p:cNvSpPr txBox="1">
                <a:spLocks noChangeArrowheads="1"/>
              </p:cNvSpPr>
              <p:nvPr/>
            </p:nvSpPr>
            <p:spPr bwMode="auto">
              <a:xfrm>
                <a:off x="1858" y="684"/>
                <a:ext cx="206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33818" name="Line 106"/>
            <p:cNvSpPr>
              <a:spLocks noChangeShapeType="1"/>
            </p:cNvSpPr>
            <p:nvPr/>
          </p:nvSpPr>
          <p:spPr bwMode="auto">
            <a:xfrm>
              <a:off x="3742" y="2478"/>
              <a:ext cx="0" cy="15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1841" name="Object 113"/>
          <p:cNvGraphicFramePr>
            <a:graphicFrameLocks noGrp="1" noChangeAspect="1"/>
          </p:cNvGraphicFramePr>
          <p:nvPr>
            <p:ph sz="half" idx="2"/>
          </p:nvPr>
        </p:nvGraphicFramePr>
        <p:xfrm>
          <a:off x="971550" y="2960688"/>
          <a:ext cx="21955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Equation" r:id="rId13" imgW="939600" imgH="241200" progId="Equation.DSMT4">
                  <p:embed/>
                </p:oleObj>
              </mc:Choice>
              <mc:Fallback>
                <p:oleObj name="Equation" r:id="rId13" imgW="939600" imgH="241200" progId="Equation.DSMT4">
                  <p:embed/>
                  <p:pic>
                    <p:nvPicPr>
                      <p:cNvPr id="0" name="Object 1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60688"/>
                        <a:ext cx="21955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6480175" y="2709863"/>
            <a:ext cx="792163" cy="2592387"/>
            <a:chOff x="4490" y="2251"/>
            <a:chExt cx="499" cy="1633"/>
          </a:xfrm>
        </p:grpSpPr>
        <p:sp>
          <p:nvSpPr>
            <p:cNvPr id="33812" name="Line 117"/>
            <p:cNvSpPr>
              <a:spLocks noChangeShapeType="1"/>
            </p:cNvSpPr>
            <p:nvPr/>
          </p:nvSpPr>
          <p:spPr bwMode="auto">
            <a:xfrm flipV="1">
              <a:off x="4490" y="2523"/>
              <a:ext cx="0" cy="136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13" name="Group 118"/>
            <p:cNvGrpSpPr>
              <a:grpSpLocks/>
            </p:cNvGrpSpPr>
            <p:nvPr/>
          </p:nvGrpSpPr>
          <p:grpSpPr bwMode="auto">
            <a:xfrm>
              <a:off x="4581" y="2251"/>
              <a:ext cx="408" cy="392"/>
              <a:chOff x="3379" y="797"/>
              <a:chExt cx="408" cy="392"/>
            </a:xfrm>
          </p:grpSpPr>
          <p:sp>
            <p:nvSpPr>
              <p:cNvPr id="33814" name="Text Box 119"/>
              <p:cNvSpPr txBox="1">
                <a:spLocks noChangeArrowheads="1"/>
              </p:cNvSpPr>
              <p:nvPr/>
            </p:nvSpPr>
            <p:spPr bwMode="auto">
              <a:xfrm>
                <a:off x="3379" y="95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3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3815" name="Text Box 120"/>
              <p:cNvSpPr txBox="1">
                <a:spLocks noChangeArrowheads="1"/>
              </p:cNvSpPr>
              <p:nvPr/>
            </p:nvSpPr>
            <p:spPr bwMode="auto">
              <a:xfrm>
                <a:off x="3400" y="79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  <p:bldP spid="201813" grpId="0"/>
      <p:bldP spid="201832" grpId="0"/>
      <p:bldP spid="2018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88013" y="3865563"/>
            <a:ext cx="2905125" cy="525462"/>
            <a:chOff x="3697" y="1797"/>
            <a:chExt cx="1830" cy="331"/>
          </a:xfrm>
        </p:grpSpPr>
        <p:sp>
          <p:nvSpPr>
            <p:cNvPr id="34910" name="Line 5"/>
            <p:cNvSpPr>
              <a:spLocks noChangeShapeType="1"/>
            </p:cNvSpPr>
            <p:nvPr/>
          </p:nvSpPr>
          <p:spPr bwMode="auto">
            <a:xfrm>
              <a:off x="3697" y="1797"/>
              <a:ext cx="1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2" name="Object 6"/>
            <p:cNvGraphicFramePr>
              <a:graphicFrameLocks noChangeAspect="1"/>
            </p:cNvGraphicFramePr>
            <p:nvPr/>
          </p:nvGraphicFramePr>
          <p:xfrm>
            <a:off x="5284" y="1797"/>
            <a:ext cx="24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2" name="Equation" r:id="rId3" imgW="177480" imgH="241200" progId="Equation.DSMT4">
                    <p:embed/>
                  </p:oleObj>
                </mc:Choice>
                <mc:Fallback>
                  <p:oleObj name="Equation" r:id="rId3" imgW="17748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1797"/>
                          <a:ext cx="243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489" name="Object 9"/>
          <p:cNvGraphicFramePr>
            <a:graphicFrameLocks noChangeAspect="1"/>
          </p:cNvGraphicFramePr>
          <p:nvPr/>
        </p:nvGraphicFramePr>
        <p:xfrm>
          <a:off x="2016125" y="538163"/>
          <a:ext cx="64452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3" name="Equation" r:id="rId5" imgW="2806560" imgH="482400" progId="Equation.DSMT4">
                  <p:embed/>
                </p:oleObj>
              </mc:Choice>
              <mc:Fallback>
                <p:oleObj name="Equation" r:id="rId5" imgW="280656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538163"/>
                        <a:ext cx="6445250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761038" y="3865563"/>
            <a:ext cx="2232025" cy="496887"/>
            <a:chOff x="3606" y="2387"/>
            <a:chExt cx="1406" cy="313"/>
          </a:xfrm>
        </p:grpSpPr>
        <p:graphicFrame>
          <p:nvGraphicFramePr>
            <p:cNvPr id="34841" name="Object 49"/>
            <p:cNvGraphicFramePr>
              <a:graphicFrameLocks noChangeAspect="1"/>
            </p:cNvGraphicFramePr>
            <p:nvPr/>
          </p:nvGraphicFramePr>
          <p:xfrm>
            <a:off x="4332" y="2387"/>
            <a:ext cx="38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4" name="Equation" r:id="rId7" imgW="279360" imgH="228600" progId="Equation.3">
                    <p:embed/>
                  </p:oleObj>
                </mc:Choice>
                <mc:Fallback>
                  <p:oleObj name="Equation" r:id="rId7" imgW="279360" imgH="2286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387"/>
                          <a:ext cx="382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09" name="Line 50"/>
            <p:cNvSpPr>
              <a:spLocks noChangeShapeType="1"/>
            </p:cNvSpPr>
            <p:nvPr/>
          </p:nvSpPr>
          <p:spPr bwMode="auto">
            <a:xfrm>
              <a:off x="3606" y="2387"/>
              <a:ext cx="140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761038" y="2425700"/>
            <a:ext cx="2232025" cy="1511300"/>
            <a:chOff x="1882" y="1888"/>
            <a:chExt cx="1406" cy="952"/>
          </a:xfrm>
        </p:grpSpPr>
        <p:sp>
          <p:nvSpPr>
            <p:cNvPr id="34907" name="Line 52"/>
            <p:cNvSpPr>
              <a:spLocks noChangeShapeType="1"/>
            </p:cNvSpPr>
            <p:nvPr/>
          </p:nvSpPr>
          <p:spPr bwMode="auto">
            <a:xfrm flipV="1">
              <a:off x="1882" y="1888"/>
              <a:ext cx="1406" cy="90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8" name="Freeform 53"/>
            <p:cNvSpPr>
              <a:spLocks/>
            </p:cNvSpPr>
            <p:nvPr/>
          </p:nvSpPr>
          <p:spPr bwMode="auto">
            <a:xfrm>
              <a:off x="2109" y="2659"/>
              <a:ext cx="106" cy="181"/>
            </a:xfrm>
            <a:custGeom>
              <a:avLst/>
              <a:gdLst>
                <a:gd name="T0" fmla="*/ 0 w 106"/>
                <a:gd name="T1" fmla="*/ 0 h 181"/>
                <a:gd name="T2" fmla="*/ 91 w 106"/>
                <a:gd name="T3" fmla="*/ 45 h 181"/>
                <a:gd name="T4" fmla="*/ 91 w 106"/>
                <a:gd name="T5" fmla="*/ 181 h 181"/>
                <a:gd name="T6" fmla="*/ 0 60000 65536"/>
                <a:gd name="T7" fmla="*/ 0 60000 65536"/>
                <a:gd name="T8" fmla="*/ 0 60000 65536"/>
                <a:gd name="T9" fmla="*/ 0 w 106"/>
                <a:gd name="T10" fmla="*/ 0 h 181"/>
                <a:gd name="T11" fmla="*/ 106 w 106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181">
                  <a:moveTo>
                    <a:pt x="0" y="0"/>
                  </a:moveTo>
                  <a:cubicBezTo>
                    <a:pt x="38" y="7"/>
                    <a:pt x="76" y="15"/>
                    <a:pt x="91" y="45"/>
                  </a:cubicBezTo>
                  <a:cubicBezTo>
                    <a:pt x="106" y="75"/>
                    <a:pt x="98" y="128"/>
                    <a:pt x="91" y="18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34839" name="Object 54"/>
            <p:cNvGraphicFramePr>
              <a:graphicFrameLocks noChangeAspect="1"/>
            </p:cNvGraphicFramePr>
            <p:nvPr/>
          </p:nvGraphicFramePr>
          <p:xfrm>
            <a:off x="2245" y="2568"/>
            <a:ext cx="34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5" name="Equation" r:id="rId9" imgW="253800" imgH="203040" progId="Equation.3">
                    <p:embed/>
                  </p:oleObj>
                </mc:Choice>
                <mc:Fallback>
                  <p:oleObj name="Equation" r:id="rId9" imgW="253800" imgH="2030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568"/>
                          <a:ext cx="347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0" name="Object 55"/>
            <p:cNvGraphicFramePr>
              <a:graphicFrameLocks noChangeAspect="1"/>
            </p:cNvGraphicFramePr>
            <p:nvPr/>
          </p:nvGraphicFramePr>
          <p:xfrm>
            <a:off x="2243" y="2024"/>
            <a:ext cx="313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6" name="Equation" r:id="rId11" imgW="228600" imgH="241200" progId="Equation.DSMT4">
                    <p:embed/>
                  </p:oleObj>
                </mc:Choice>
                <mc:Fallback>
                  <p:oleObj name="Equation" r:id="rId11" imgW="228600" imgH="2412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2024"/>
                          <a:ext cx="313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7993063" y="2425700"/>
            <a:ext cx="536575" cy="1439863"/>
            <a:chOff x="5148" y="890"/>
            <a:chExt cx="338" cy="907"/>
          </a:xfrm>
        </p:grpSpPr>
        <p:sp>
          <p:nvSpPr>
            <p:cNvPr id="34906" name="Line 57"/>
            <p:cNvSpPr>
              <a:spLocks noChangeShapeType="1"/>
            </p:cNvSpPr>
            <p:nvPr/>
          </p:nvSpPr>
          <p:spPr bwMode="auto">
            <a:xfrm flipV="1">
              <a:off x="5148" y="890"/>
              <a:ext cx="0" cy="90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38" name="Object 58"/>
            <p:cNvGraphicFramePr>
              <a:graphicFrameLocks noChangeAspect="1"/>
            </p:cNvGraphicFramePr>
            <p:nvPr/>
          </p:nvGraphicFramePr>
          <p:xfrm>
            <a:off x="5191" y="1253"/>
            <a:ext cx="29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7" name="Equation" r:id="rId13" imgW="215640" imgH="228600" progId="Equation.3">
                    <p:embed/>
                  </p:oleObj>
                </mc:Choice>
                <mc:Fallback>
                  <p:oleObj name="Equation" r:id="rId13" imgW="215640" imgH="2286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" y="1253"/>
                          <a:ext cx="295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040313" y="2354263"/>
            <a:ext cx="1057275" cy="1511300"/>
            <a:chOff x="3288" y="845"/>
            <a:chExt cx="666" cy="952"/>
          </a:xfrm>
        </p:grpSpPr>
        <p:sp>
          <p:nvSpPr>
            <p:cNvPr id="34902" name="Line 60"/>
            <p:cNvSpPr>
              <a:spLocks noChangeShapeType="1"/>
            </p:cNvSpPr>
            <p:nvPr/>
          </p:nvSpPr>
          <p:spPr bwMode="auto">
            <a:xfrm flipH="1" flipV="1">
              <a:off x="3288" y="1026"/>
              <a:ext cx="408" cy="77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903" name="Group 61"/>
            <p:cNvGrpSpPr>
              <a:grpSpLocks/>
            </p:cNvGrpSpPr>
            <p:nvPr/>
          </p:nvGrpSpPr>
          <p:grpSpPr bwMode="auto">
            <a:xfrm>
              <a:off x="3651" y="1570"/>
              <a:ext cx="227" cy="91"/>
              <a:chOff x="3651" y="1570"/>
              <a:chExt cx="227" cy="91"/>
            </a:xfrm>
          </p:grpSpPr>
          <p:sp>
            <p:nvSpPr>
              <p:cNvPr id="34904" name="Line 62"/>
              <p:cNvSpPr>
                <a:spLocks noChangeShapeType="1"/>
              </p:cNvSpPr>
              <p:nvPr/>
            </p:nvSpPr>
            <p:spPr bwMode="auto">
              <a:xfrm flipV="1">
                <a:off x="3651" y="1570"/>
                <a:ext cx="182" cy="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5" name="Line 63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45" cy="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4836" name="Object 64"/>
            <p:cNvGraphicFramePr>
              <a:graphicFrameLocks noChangeAspect="1"/>
            </p:cNvGraphicFramePr>
            <p:nvPr/>
          </p:nvGraphicFramePr>
          <p:xfrm>
            <a:off x="3606" y="1298"/>
            <a:ext cx="34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8" name="Equation" r:id="rId15" imgW="253800" imgH="203040" progId="Equation.DSMT4">
                    <p:embed/>
                  </p:oleObj>
                </mc:Choice>
                <mc:Fallback>
                  <p:oleObj name="Equation" r:id="rId15" imgW="253800" imgH="20304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298"/>
                          <a:ext cx="348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65"/>
            <p:cNvGraphicFramePr>
              <a:graphicFrameLocks noChangeAspect="1"/>
            </p:cNvGraphicFramePr>
            <p:nvPr/>
          </p:nvGraphicFramePr>
          <p:xfrm>
            <a:off x="3379" y="845"/>
            <a:ext cx="24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9" name="Equation" r:id="rId17" imgW="177480" imgH="228600" progId="Equation.DSMT4">
                    <p:embed/>
                  </p:oleObj>
                </mc:Choice>
                <mc:Fallback>
                  <p:oleObj name="Equation" r:id="rId17" imgW="177480" imgH="2286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845"/>
                          <a:ext cx="243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5688013" y="1952625"/>
            <a:ext cx="2520950" cy="1912938"/>
            <a:chOff x="3696" y="592"/>
            <a:chExt cx="1588" cy="1205"/>
          </a:xfrm>
        </p:grpSpPr>
        <p:sp>
          <p:nvSpPr>
            <p:cNvPr id="34901" name="Line 67"/>
            <p:cNvSpPr>
              <a:spLocks noChangeShapeType="1"/>
            </p:cNvSpPr>
            <p:nvPr/>
          </p:nvSpPr>
          <p:spPr bwMode="auto">
            <a:xfrm flipV="1">
              <a:off x="3696" y="799"/>
              <a:ext cx="1588" cy="99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35" name="Object 68"/>
            <p:cNvGraphicFramePr>
              <a:graphicFrameLocks noChangeAspect="1"/>
            </p:cNvGraphicFramePr>
            <p:nvPr/>
          </p:nvGraphicFramePr>
          <p:xfrm>
            <a:off x="5031" y="592"/>
            <a:ext cx="22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0" name="Equation" r:id="rId19" imgW="164880" imgH="228600" progId="Equation.DSMT4">
                    <p:embed/>
                  </p:oleObj>
                </mc:Choice>
                <mc:Fallback>
                  <p:oleObj name="Equation" r:id="rId19" imgW="164880" imgH="22860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1" y="592"/>
                          <a:ext cx="226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49" name="Rectangle 69"/>
          <p:cNvSpPr>
            <a:spLocks noChangeArrowheads="1"/>
          </p:cNvSpPr>
          <p:nvPr/>
        </p:nvSpPr>
        <p:spPr bwMode="auto">
          <a:xfrm>
            <a:off x="1223963" y="4395788"/>
            <a:ext cx="2665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用相量图分析：</a:t>
            </a:r>
          </a:p>
        </p:txBody>
      </p:sp>
      <p:graphicFrame>
        <p:nvGraphicFramePr>
          <p:cNvPr id="276550" name="Object 70"/>
          <p:cNvGraphicFramePr>
            <a:graphicFrameLocks noChangeAspect="1"/>
          </p:cNvGraphicFramePr>
          <p:nvPr/>
        </p:nvGraphicFramePr>
        <p:xfrm>
          <a:off x="503238" y="4830763"/>
          <a:ext cx="1873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1" name="Equation" r:id="rId21" imgW="736560" imgH="241200" progId="Equation.DSMT4">
                  <p:embed/>
                </p:oleObj>
              </mc:Choice>
              <mc:Fallback>
                <p:oleObj name="Equation" r:id="rId21" imgW="736560" imgH="2412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830763"/>
                        <a:ext cx="18732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1" name="Object 71"/>
          <p:cNvGraphicFramePr>
            <a:graphicFrameLocks noChangeAspect="1"/>
          </p:cNvGraphicFramePr>
          <p:nvPr/>
        </p:nvGraphicFramePr>
        <p:xfrm>
          <a:off x="539750" y="5481638"/>
          <a:ext cx="1955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2" name="Equation" r:id="rId23" imgW="901440" imgH="241200" progId="Equation.DSMT4">
                  <p:embed/>
                </p:oleObj>
              </mc:Choice>
              <mc:Fallback>
                <p:oleObj name="Equation" r:id="rId23" imgW="901440" imgH="2412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81638"/>
                        <a:ext cx="19558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2" name="Object 72"/>
          <p:cNvGraphicFramePr>
            <a:graphicFrameLocks noChangeAspect="1"/>
          </p:cNvGraphicFramePr>
          <p:nvPr/>
        </p:nvGraphicFramePr>
        <p:xfrm>
          <a:off x="503238" y="6073775"/>
          <a:ext cx="19827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3" name="Equation" r:id="rId25" imgW="914400" imgH="241200" progId="Equation.DSMT4">
                  <p:embed/>
                </p:oleObj>
              </mc:Choice>
              <mc:Fallback>
                <p:oleObj name="Equation" r:id="rId25" imgW="914400" imgH="2412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6073775"/>
                        <a:ext cx="198278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4" name="Object 74"/>
          <p:cNvGraphicFramePr>
            <a:graphicFrameLocks noChangeAspect="1"/>
          </p:cNvGraphicFramePr>
          <p:nvPr/>
        </p:nvGraphicFramePr>
        <p:xfrm>
          <a:off x="6769100" y="2425700"/>
          <a:ext cx="5794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4" name="Equation" r:id="rId27" imgW="266400" imgH="228600" progId="Equation.3">
                  <p:embed/>
                </p:oleObj>
              </mc:Choice>
              <mc:Fallback>
                <p:oleObj name="Equation" r:id="rId27" imgW="266400" imgH="228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2425700"/>
                        <a:ext cx="5794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5" name="Text Box 75"/>
          <p:cNvSpPr txBox="1">
            <a:spLocks noChangeArrowheads="1"/>
          </p:cNvSpPr>
          <p:nvPr/>
        </p:nvSpPr>
        <p:spPr bwMode="auto">
          <a:xfrm>
            <a:off x="250825" y="59531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例：如图</a:t>
            </a:r>
          </a:p>
        </p:txBody>
      </p:sp>
      <p:sp>
        <p:nvSpPr>
          <p:cNvPr id="276626" name="Text Box 146"/>
          <p:cNvSpPr txBox="1">
            <a:spLocks noChangeArrowheads="1"/>
          </p:cNvSpPr>
          <p:nvPr/>
        </p:nvSpPr>
        <p:spPr bwMode="auto">
          <a:xfrm>
            <a:off x="250825" y="4348163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76628" name="Object 14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41563" y="4856163"/>
          <a:ext cx="2482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5" name="Equation" r:id="rId29" imgW="1155600" imgH="215640" progId="Equation.DSMT4">
                  <p:embed/>
                </p:oleObj>
              </mc:Choice>
              <mc:Fallback>
                <p:oleObj name="Equation" r:id="rId29" imgW="1155600" imgH="215640" progId="Equation.DSMT4">
                  <p:embed/>
                  <p:pic>
                    <p:nvPicPr>
                      <p:cNvPr id="0" name="Object 1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856163"/>
                        <a:ext cx="24828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0" name="Object 15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00900" y="4868863"/>
          <a:ext cx="1549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name="Equation" r:id="rId31" imgW="672840" imgH="228600" progId="Equation.DSMT4">
                  <p:embed/>
                </p:oleObj>
              </mc:Choice>
              <mc:Fallback>
                <p:oleObj name="Equation" r:id="rId31" imgW="672840" imgH="228600" progId="Equation.DSMT4">
                  <p:embed/>
                  <p:pic>
                    <p:nvPicPr>
                      <p:cNvPr id="0" name="Object 1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868863"/>
                        <a:ext cx="1549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3" name="Object 15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40088" y="5553075"/>
          <a:ext cx="22685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Equation" r:id="rId33" imgW="1054080" imgH="228600" progId="Equation.DSMT4">
                  <p:embed/>
                </p:oleObj>
              </mc:Choice>
              <mc:Fallback>
                <p:oleObj name="Equation" r:id="rId33" imgW="1054080" imgH="228600" progId="Equation.DSMT4">
                  <p:embed/>
                  <p:pic>
                    <p:nvPicPr>
                      <p:cNvPr id="0" name="Object 1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5553075"/>
                        <a:ext cx="22685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6" name="Object 15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824413" y="4868863"/>
          <a:ext cx="13335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Equation" r:id="rId35" imgW="622080" imgH="203040" progId="Equation.DSMT4">
                  <p:embed/>
                </p:oleObj>
              </mc:Choice>
              <mc:Fallback>
                <p:oleObj name="Equation" r:id="rId35" imgW="622080" imgH="203040" progId="Equation.DSMT4">
                  <p:embed/>
                  <p:pic>
                    <p:nvPicPr>
                      <p:cNvPr id="0" name="Object 15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4868863"/>
                        <a:ext cx="13335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9" name="Object 159"/>
          <p:cNvGraphicFramePr>
            <a:graphicFrameLocks noChangeAspect="1"/>
          </p:cNvGraphicFramePr>
          <p:nvPr/>
        </p:nvGraphicFramePr>
        <p:xfrm>
          <a:off x="3276600" y="6056313"/>
          <a:ext cx="1692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Equation" r:id="rId37" imgW="812520" imgH="291960" progId="Equation.DSMT4">
                  <p:embed/>
                </p:oleObj>
              </mc:Choice>
              <mc:Fallback>
                <p:oleObj name="Equation" r:id="rId37" imgW="812520" imgH="291960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056313"/>
                        <a:ext cx="16922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0" name="Object 160"/>
          <p:cNvGraphicFramePr>
            <a:graphicFrameLocks noChangeAspect="1"/>
          </p:cNvGraphicFramePr>
          <p:nvPr/>
        </p:nvGraphicFramePr>
        <p:xfrm>
          <a:off x="6335713" y="5553075"/>
          <a:ext cx="18367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0" name="Equation" r:id="rId39" imgW="850680" imgH="228600" progId="Equation.DSMT4">
                  <p:embed/>
                </p:oleObj>
              </mc:Choice>
              <mc:Fallback>
                <p:oleObj name="Equation" r:id="rId39" imgW="850680" imgH="22860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5553075"/>
                        <a:ext cx="18367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2" name="Object 162"/>
          <p:cNvGraphicFramePr>
            <a:graphicFrameLocks noChangeAspect="1"/>
          </p:cNvGraphicFramePr>
          <p:nvPr/>
        </p:nvGraphicFramePr>
        <p:xfrm>
          <a:off x="5976938" y="6035675"/>
          <a:ext cx="25923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1" name="Equation" r:id="rId41" imgW="1104840" imgH="253800" progId="Equation.DSMT4">
                  <p:embed/>
                </p:oleObj>
              </mc:Choice>
              <mc:Fallback>
                <p:oleObj name="Equation" r:id="rId41" imgW="1104840" imgH="253800" progId="Equation.DSMT4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6035675"/>
                        <a:ext cx="25923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7" name="AutoShape 177"/>
          <p:cNvSpPr>
            <a:spLocks noChangeArrowheads="1"/>
          </p:cNvSpPr>
          <p:nvPr/>
        </p:nvSpPr>
        <p:spPr bwMode="auto">
          <a:xfrm>
            <a:off x="6480175" y="4976813"/>
            <a:ext cx="504825" cy="2524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76658" name="AutoShape 178"/>
          <p:cNvSpPr>
            <a:spLocks noChangeArrowheads="1"/>
          </p:cNvSpPr>
          <p:nvPr/>
        </p:nvSpPr>
        <p:spPr bwMode="auto">
          <a:xfrm>
            <a:off x="2627313" y="5624513"/>
            <a:ext cx="504825" cy="2524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76659" name="AutoShape 179"/>
          <p:cNvSpPr>
            <a:spLocks noChangeArrowheads="1"/>
          </p:cNvSpPr>
          <p:nvPr/>
        </p:nvSpPr>
        <p:spPr bwMode="auto">
          <a:xfrm>
            <a:off x="5651500" y="5624513"/>
            <a:ext cx="504825" cy="2524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76660" name="AutoShape 180"/>
          <p:cNvSpPr>
            <a:spLocks noChangeArrowheads="1"/>
          </p:cNvSpPr>
          <p:nvPr/>
        </p:nvSpPr>
        <p:spPr bwMode="auto">
          <a:xfrm>
            <a:off x="2662238" y="6237288"/>
            <a:ext cx="504825" cy="2524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76661" name="AutoShape 181"/>
          <p:cNvSpPr>
            <a:spLocks noChangeArrowheads="1"/>
          </p:cNvSpPr>
          <p:nvPr/>
        </p:nvSpPr>
        <p:spPr bwMode="auto">
          <a:xfrm>
            <a:off x="5364163" y="6237288"/>
            <a:ext cx="504825" cy="2524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9" name="Group 185"/>
          <p:cNvGrpSpPr>
            <a:grpSpLocks/>
          </p:cNvGrpSpPr>
          <p:nvPr/>
        </p:nvGrpSpPr>
        <p:grpSpPr bwMode="auto">
          <a:xfrm>
            <a:off x="611188" y="1557338"/>
            <a:ext cx="3529012" cy="2700337"/>
            <a:chOff x="385" y="572"/>
            <a:chExt cx="2223" cy="1701"/>
          </a:xfrm>
        </p:grpSpPr>
        <p:grpSp>
          <p:nvGrpSpPr>
            <p:cNvPr id="34858" name="Group 123"/>
            <p:cNvGrpSpPr>
              <a:grpSpLocks/>
            </p:cNvGrpSpPr>
            <p:nvPr/>
          </p:nvGrpSpPr>
          <p:grpSpPr bwMode="auto">
            <a:xfrm>
              <a:off x="1848" y="572"/>
              <a:ext cx="420" cy="410"/>
              <a:chOff x="863" y="2158"/>
              <a:chExt cx="420" cy="410"/>
            </a:xfrm>
          </p:grpSpPr>
          <p:sp>
            <p:nvSpPr>
              <p:cNvPr id="34899" name="Text Box 124"/>
              <p:cNvSpPr txBox="1">
                <a:spLocks noChangeArrowheads="1"/>
              </p:cNvSpPr>
              <p:nvPr/>
            </p:nvSpPr>
            <p:spPr bwMode="auto">
              <a:xfrm>
                <a:off x="863" y="2337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C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4900" name="Text Box 125"/>
              <p:cNvSpPr txBox="1">
                <a:spLocks noChangeArrowheads="1"/>
              </p:cNvSpPr>
              <p:nvPr/>
            </p:nvSpPr>
            <p:spPr bwMode="auto">
              <a:xfrm>
                <a:off x="905" y="2158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34859" name="Line 89"/>
            <p:cNvSpPr>
              <a:spLocks noChangeShapeType="1"/>
            </p:cNvSpPr>
            <p:nvPr/>
          </p:nvSpPr>
          <p:spPr bwMode="auto">
            <a:xfrm>
              <a:off x="521" y="1411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86"/>
            <p:cNvSpPr>
              <a:spLocks noChangeShapeType="1"/>
            </p:cNvSpPr>
            <p:nvPr/>
          </p:nvSpPr>
          <p:spPr bwMode="auto">
            <a:xfrm>
              <a:off x="1338" y="1707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Line 90"/>
            <p:cNvSpPr>
              <a:spLocks noChangeShapeType="1"/>
            </p:cNvSpPr>
            <p:nvPr/>
          </p:nvSpPr>
          <p:spPr bwMode="auto">
            <a:xfrm>
              <a:off x="1338" y="1117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Rectangle 76"/>
            <p:cNvSpPr>
              <a:spLocks noChangeArrowheads="1"/>
            </p:cNvSpPr>
            <p:nvPr/>
          </p:nvSpPr>
          <p:spPr bwMode="auto">
            <a:xfrm>
              <a:off x="816" y="136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4863" name="Freeform 77"/>
            <p:cNvSpPr>
              <a:spLocks/>
            </p:cNvSpPr>
            <p:nvPr/>
          </p:nvSpPr>
          <p:spPr bwMode="auto">
            <a:xfrm rot="5400000">
              <a:off x="1722" y="152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4864" name="Group 78"/>
            <p:cNvGrpSpPr>
              <a:grpSpLocks/>
            </p:cNvGrpSpPr>
            <p:nvPr/>
          </p:nvGrpSpPr>
          <p:grpSpPr bwMode="auto">
            <a:xfrm>
              <a:off x="1815" y="1020"/>
              <a:ext cx="317" cy="188"/>
              <a:chOff x="3334" y="1911"/>
              <a:chExt cx="317" cy="188"/>
            </a:xfrm>
          </p:grpSpPr>
          <p:sp useBgFill="1">
            <p:nvSpPr>
              <p:cNvPr id="34894" name="Rectangle 79"/>
              <p:cNvSpPr>
                <a:spLocks noChangeArrowheads="1"/>
              </p:cNvSpPr>
              <p:nvPr/>
            </p:nvSpPr>
            <p:spPr bwMode="auto">
              <a:xfrm rot="5400000">
                <a:off x="3401" y="1957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95" name="Line 80"/>
              <p:cNvSpPr>
                <a:spLocks noChangeShapeType="1"/>
              </p:cNvSpPr>
              <p:nvPr/>
            </p:nvSpPr>
            <p:spPr bwMode="auto">
              <a:xfrm rot="16200000" flipV="1">
                <a:off x="3379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6" name="Rectangle 81"/>
              <p:cNvSpPr>
                <a:spLocks noChangeArrowheads="1"/>
              </p:cNvSpPr>
              <p:nvPr/>
            </p:nvSpPr>
            <p:spPr bwMode="auto">
              <a:xfrm rot="-5400000">
                <a:off x="3356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97" name="Rectangle 82"/>
              <p:cNvSpPr>
                <a:spLocks noChangeArrowheads="1"/>
              </p:cNvSpPr>
              <p:nvPr/>
            </p:nvSpPr>
            <p:spPr bwMode="auto">
              <a:xfrm rot="-5400000">
                <a:off x="3447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98" name="Line 83"/>
              <p:cNvSpPr>
                <a:spLocks noChangeShapeType="1"/>
              </p:cNvSpPr>
              <p:nvPr/>
            </p:nvSpPr>
            <p:spPr bwMode="auto">
              <a:xfrm rot="16200000" flipV="1">
                <a:off x="3606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65" name="Rectangle 84"/>
            <p:cNvSpPr>
              <a:spLocks noChangeArrowheads="1"/>
            </p:cNvSpPr>
            <p:nvPr/>
          </p:nvSpPr>
          <p:spPr bwMode="auto">
            <a:xfrm>
              <a:off x="2109" y="166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4866" name="Line 85"/>
            <p:cNvSpPr>
              <a:spLocks noChangeShapeType="1"/>
            </p:cNvSpPr>
            <p:nvPr/>
          </p:nvSpPr>
          <p:spPr bwMode="auto">
            <a:xfrm>
              <a:off x="1338" y="1117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7" name="Line 87"/>
            <p:cNvSpPr>
              <a:spLocks noChangeShapeType="1"/>
            </p:cNvSpPr>
            <p:nvPr/>
          </p:nvSpPr>
          <p:spPr bwMode="auto">
            <a:xfrm>
              <a:off x="2608" y="1117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Line 91"/>
            <p:cNvSpPr>
              <a:spLocks noChangeShapeType="1"/>
            </p:cNvSpPr>
            <p:nvPr/>
          </p:nvSpPr>
          <p:spPr bwMode="auto">
            <a:xfrm>
              <a:off x="521" y="2251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Oval 107"/>
            <p:cNvSpPr>
              <a:spLocks noChangeArrowheads="1"/>
            </p:cNvSpPr>
            <p:nvPr/>
          </p:nvSpPr>
          <p:spPr bwMode="auto">
            <a:xfrm>
              <a:off x="476" y="138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70" name="Oval 108"/>
            <p:cNvSpPr>
              <a:spLocks noChangeArrowheads="1"/>
            </p:cNvSpPr>
            <p:nvPr/>
          </p:nvSpPr>
          <p:spPr bwMode="auto">
            <a:xfrm>
              <a:off x="476" y="222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grpSp>
          <p:nvGrpSpPr>
            <p:cNvPr id="34871" name="Group 109"/>
            <p:cNvGrpSpPr>
              <a:grpSpLocks/>
            </p:cNvGrpSpPr>
            <p:nvPr/>
          </p:nvGrpSpPr>
          <p:grpSpPr bwMode="auto">
            <a:xfrm>
              <a:off x="385" y="1571"/>
              <a:ext cx="408" cy="408"/>
              <a:chOff x="1791" y="1049"/>
              <a:chExt cx="408" cy="408"/>
            </a:xfrm>
          </p:grpSpPr>
          <p:sp>
            <p:nvSpPr>
              <p:cNvPr id="34892" name="Text Box 110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4893" name="Text Box 111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34872" name="Text Box 115"/>
            <p:cNvSpPr txBox="1">
              <a:spLocks noChangeArrowheads="1"/>
            </p:cNvSpPr>
            <p:nvPr/>
          </p:nvSpPr>
          <p:spPr bwMode="auto">
            <a:xfrm>
              <a:off x="387" y="136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4873" name="Text Box 116"/>
            <p:cNvSpPr txBox="1">
              <a:spLocks noChangeArrowheads="1"/>
            </p:cNvSpPr>
            <p:nvPr/>
          </p:nvSpPr>
          <p:spPr bwMode="auto">
            <a:xfrm>
              <a:off x="400" y="19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4874" name="Text Box 119"/>
            <p:cNvSpPr txBox="1">
              <a:spLocks noChangeArrowheads="1"/>
            </p:cNvSpPr>
            <p:nvPr/>
          </p:nvSpPr>
          <p:spPr bwMode="auto">
            <a:xfrm>
              <a:off x="840" y="107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34875" name="Text Box 120"/>
            <p:cNvSpPr txBox="1">
              <a:spLocks noChangeArrowheads="1"/>
            </p:cNvSpPr>
            <p:nvPr/>
          </p:nvSpPr>
          <p:spPr bwMode="auto">
            <a:xfrm>
              <a:off x="2133" y="174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34876" name="Text Box 121"/>
            <p:cNvSpPr txBox="1">
              <a:spLocks noChangeArrowheads="1"/>
            </p:cNvSpPr>
            <p:nvPr/>
          </p:nvSpPr>
          <p:spPr bwMode="auto">
            <a:xfrm>
              <a:off x="1610" y="1729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4877" name="Text Box 126"/>
            <p:cNvSpPr txBox="1">
              <a:spLocks noChangeArrowheads="1"/>
            </p:cNvSpPr>
            <p:nvPr/>
          </p:nvSpPr>
          <p:spPr bwMode="auto">
            <a:xfrm>
              <a:off x="1678" y="73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4878" name="Text Box 127"/>
            <p:cNvSpPr txBox="1">
              <a:spLocks noChangeArrowheads="1"/>
            </p:cNvSpPr>
            <p:nvPr/>
          </p:nvSpPr>
          <p:spPr bwMode="auto">
            <a:xfrm>
              <a:off x="2109" y="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34879" name="Group 132"/>
            <p:cNvGrpSpPr>
              <a:grpSpLocks/>
            </p:cNvGrpSpPr>
            <p:nvPr/>
          </p:nvGrpSpPr>
          <p:grpSpPr bwMode="auto">
            <a:xfrm>
              <a:off x="1497" y="725"/>
              <a:ext cx="408" cy="392"/>
              <a:chOff x="3379" y="797"/>
              <a:chExt cx="408" cy="392"/>
            </a:xfrm>
          </p:grpSpPr>
          <p:sp>
            <p:nvSpPr>
              <p:cNvPr id="34890" name="Text Box 133"/>
              <p:cNvSpPr txBox="1">
                <a:spLocks noChangeArrowheads="1"/>
              </p:cNvSpPr>
              <p:nvPr/>
            </p:nvSpPr>
            <p:spPr bwMode="auto">
              <a:xfrm>
                <a:off x="3379" y="95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2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4891" name="Text Box 134"/>
              <p:cNvSpPr txBox="1">
                <a:spLocks noChangeArrowheads="1"/>
              </p:cNvSpPr>
              <p:nvPr/>
            </p:nvSpPr>
            <p:spPr bwMode="auto">
              <a:xfrm>
                <a:off x="3400" y="79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34880" name="Text Box 135"/>
            <p:cNvSpPr txBox="1">
              <a:spLocks noChangeArrowheads="1"/>
            </p:cNvSpPr>
            <p:nvPr/>
          </p:nvSpPr>
          <p:spPr bwMode="auto">
            <a:xfrm>
              <a:off x="1785" y="1185"/>
              <a:ext cx="3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-jX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4881" name="Line 139"/>
            <p:cNvSpPr>
              <a:spLocks noChangeShapeType="1"/>
            </p:cNvSpPr>
            <p:nvPr/>
          </p:nvSpPr>
          <p:spPr bwMode="auto">
            <a:xfrm>
              <a:off x="521" y="1299"/>
              <a:ext cx="2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2" name="Line 140"/>
            <p:cNvSpPr>
              <a:spLocks noChangeShapeType="1"/>
            </p:cNvSpPr>
            <p:nvPr/>
          </p:nvSpPr>
          <p:spPr bwMode="auto">
            <a:xfrm>
              <a:off x="1315" y="100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83" name="Group 141"/>
            <p:cNvGrpSpPr>
              <a:grpSpLocks/>
            </p:cNvGrpSpPr>
            <p:nvPr/>
          </p:nvGrpSpPr>
          <p:grpSpPr bwMode="auto">
            <a:xfrm>
              <a:off x="1315" y="1700"/>
              <a:ext cx="408" cy="392"/>
              <a:chOff x="3379" y="797"/>
              <a:chExt cx="408" cy="392"/>
            </a:xfrm>
          </p:grpSpPr>
          <p:sp>
            <p:nvSpPr>
              <p:cNvPr id="34888" name="Text Box 142"/>
              <p:cNvSpPr txBox="1">
                <a:spLocks noChangeArrowheads="1"/>
              </p:cNvSpPr>
              <p:nvPr/>
            </p:nvSpPr>
            <p:spPr bwMode="auto">
              <a:xfrm>
                <a:off x="3379" y="95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3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4889" name="Text Box 143"/>
              <p:cNvSpPr txBox="1">
                <a:spLocks noChangeArrowheads="1"/>
              </p:cNvSpPr>
              <p:nvPr/>
            </p:nvSpPr>
            <p:spPr bwMode="auto">
              <a:xfrm>
                <a:off x="3400" y="79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34884" name="Line 144"/>
            <p:cNvSpPr>
              <a:spLocks noChangeShapeType="1"/>
            </p:cNvSpPr>
            <p:nvPr/>
          </p:nvSpPr>
          <p:spPr bwMode="auto">
            <a:xfrm>
              <a:off x="1315" y="179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85" name="Group 182"/>
            <p:cNvGrpSpPr>
              <a:grpSpLocks/>
            </p:cNvGrpSpPr>
            <p:nvPr/>
          </p:nvGrpSpPr>
          <p:grpSpPr bwMode="auto">
            <a:xfrm>
              <a:off x="499" y="845"/>
              <a:ext cx="408" cy="390"/>
              <a:chOff x="2812" y="686"/>
              <a:chExt cx="408" cy="390"/>
            </a:xfrm>
          </p:grpSpPr>
          <p:sp>
            <p:nvSpPr>
              <p:cNvPr id="34886" name="Text Box 183"/>
              <p:cNvSpPr txBox="1">
                <a:spLocks noChangeArrowheads="1"/>
              </p:cNvSpPr>
              <p:nvPr/>
            </p:nvSpPr>
            <p:spPr bwMode="auto">
              <a:xfrm>
                <a:off x="2812" y="84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4887" name="Text Box 184"/>
              <p:cNvSpPr txBox="1">
                <a:spLocks noChangeArrowheads="1"/>
              </p:cNvSpPr>
              <p:nvPr/>
            </p:nvSpPr>
            <p:spPr bwMode="auto">
              <a:xfrm>
                <a:off x="2833" y="68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7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7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7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7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7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7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7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27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27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27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9" grpId="0" autoUpdateAnimBg="0"/>
      <p:bldP spid="276626" grpId="0" autoUpdateAnimBg="0"/>
      <p:bldP spid="276657" grpId="0" animBg="1"/>
      <p:bldP spid="276658" grpId="0" animBg="1"/>
      <p:bldP spid="276659" grpId="0" animBg="1"/>
      <p:bldP spid="276660" grpId="0" animBg="1"/>
      <p:bldP spid="2766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88013" y="3865563"/>
            <a:ext cx="2905125" cy="525462"/>
            <a:chOff x="3697" y="1797"/>
            <a:chExt cx="1830" cy="331"/>
          </a:xfrm>
        </p:grpSpPr>
        <p:sp>
          <p:nvSpPr>
            <p:cNvPr id="71683" name="Line 5"/>
            <p:cNvSpPr>
              <a:spLocks noChangeShapeType="1"/>
            </p:cNvSpPr>
            <p:nvPr/>
          </p:nvSpPr>
          <p:spPr bwMode="auto">
            <a:xfrm>
              <a:off x="3697" y="1797"/>
              <a:ext cx="1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84" name="Object 6"/>
            <p:cNvGraphicFramePr>
              <a:graphicFrameLocks noChangeAspect="1"/>
            </p:cNvGraphicFramePr>
            <p:nvPr/>
          </p:nvGraphicFramePr>
          <p:xfrm>
            <a:off x="5284" y="1797"/>
            <a:ext cx="24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0" name="Equation" r:id="rId3" imgW="177480" imgH="241200" progId="Equation.DSMT4">
                    <p:embed/>
                  </p:oleObj>
                </mc:Choice>
                <mc:Fallback>
                  <p:oleObj name="Equation" r:id="rId3" imgW="17748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1797"/>
                          <a:ext cx="243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489" name="Object 9"/>
          <p:cNvGraphicFramePr>
            <a:graphicFrameLocks noChangeAspect="1"/>
          </p:cNvGraphicFramePr>
          <p:nvPr/>
        </p:nvGraphicFramePr>
        <p:xfrm>
          <a:off x="2016125" y="538163"/>
          <a:ext cx="64452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1" name="Equation" r:id="rId5" imgW="2806560" imgH="482400" progId="Equation.DSMT4">
                  <p:embed/>
                </p:oleObj>
              </mc:Choice>
              <mc:Fallback>
                <p:oleObj name="Equation" r:id="rId5" imgW="280656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538163"/>
                        <a:ext cx="6445250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761038" y="3865563"/>
            <a:ext cx="2232025" cy="496887"/>
            <a:chOff x="3606" y="2387"/>
            <a:chExt cx="1406" cy="313"/>
          </a:xfrm>
        </p:grpSpPr>
        <p:graphicFrame>
          <p:nvGraphicFramePr>
            <p:cNvPr id="71687" name="Object 49"/>
            <p:cNvGraphicFramePr>
              <a:graphicFrameLocks noChangeAspect="1"/>
            </p:cNvGraphicFramePr>
            <p:nvPr/>
          </p:nvGraphicFramePr>
          <p:xfrm>
            <a:off x="4332" y="2387"/>
            <a:ext cx="38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2" name="Equation" r:id="rId7" imgW="279360" imgH="228600" progId="Equation.3">
                    <p:embed/>
                  </p:oleObj>
                </mc:Choice>
                <mc:Fallback>
                  <p:oleObj name="Equation" r:id="rId7" imgW="279360" imgH="2286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387"/>
                          <a:ext cx="382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8" name="Line 50"/>
            <p:cNvSpPr>
              <a:spLocks noChangeShapeType="1"/>
            </p:cNvSpPr>
            <p:nvPr/>
          </p:nvSpPr>
          <p:spPr bwMode="auto">
            <a:xfrm>
              <a:off x="3606" y="2387"/>
              <a:ext cx="140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761038" y="2425700"/>
            <a:ext cx="2232025" cy="1511300"/>
            <a:chOff x="1882" y="1888"/>
            <a:chExt cx="1406" cy="952"/>
          </a:xfrm>
        </p:grpSpPr>
        <p:sp>
          <p:nvSpPr>
            <p:cNvPr id="71690" name="Line 52"/>
            <p:cNvSpPr>
              <a:spLocks noChangeShapeType="1"/>
            </p:cNvSpPr>
            <p:nvPr/>
          </p:nvSpPr>
          <p:spPr bwMode="auto">
            <a:xfrm flipV="1">
              <a:off x="1882" y="1888"/>
              <a:ext cx="1406" cy="90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53"/>
            <p:cNvSpPr>
              <a:spLocks/>
            </p:cNvSpPr>
            <p:nvPr/>
          </p:nvSpPr>
          <p:spPr bwMode="auto">
            <a:xfrm>
              <a:off x="2109" y="2659"/>
              <a:ext cx="106" cy="181"/>
            </a:xfrm>
            <a:custGeom>
              <a:avLst/>
              <a:gdLst>
                <a:gd name="T0" fmla="*/ 0 w 106"/>
                <a:gd name="T1" fmla="*/ 0 h 181"/>
                <a:gd name="T2" fmla="*/ 91 w 106"/>
                <a:gd name="T3" fmla="*/ 45 h 181"/>
                <a:gd name="T4" fmla="*/ 91 w 106"/>
                <a:gd name="T5" fmla="*/ 181 h 181"/>
                <a:gd name="T6" fmla="*/ 0 60000 65536"/>
                <a:gd name="T7" fmla="*/ 0 60000 65536"/>
                <a:gd name="T8" fmla="*/ 0 60000 65536"/>
                <a:gd name="T9" fmla="*/ 0 w 106"/>
                <a:gd name="T10" fmla="*/ 0 h 181"/>
                <a:gd name="T11" fmla="*/ 106 w 106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181">
                  <a:moveTo>
                    <a:pt x="0" y="0"/>
                  </a:moveTo>
                  <a:cubicBezTo>
                    <a:pt x="38" y="7"/>
                    <a:pt x="76" y="15"/>
                    <a:pt x="91" y="45"/>
                  </a:cubicBezTo>
                  <a:cubicBezTo>
                    <a:pt x="106" y="75"/>
                    <a:pt x="98" y="128"/>
                    <a:pt x="91" y="18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71692" name="Object 54"/>
            <p:cNvGraphicFramePr>
              <a:graphicFrameLocks noChangeAspect="1"/>
            </p:cNvGraphicFramePr>
            <p:nvPr/>
          </p:nvGraphicFramePr>
          <p:xfrm>
            <a:off x="2245" y="2568"/>
            <a:ext cx="34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3" name="Equation" r:id="rId9" imgW="253800" imgH="203040" progId="Equation.3">
                    <p:embed/>
                  </p:oleObj>
                </mc:Choice>
                <mc:Fallback>
                  <p:oleObj name="Equation" r:id="rId9" imgW="253800" imgH="2030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568"/>
                          <a:ext cx="347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3" name="Object 55"/>
            <p:cNvGraphicFramePr>
              <a:graphicFrameLocks noChangeAspect="1"/>
            </p:cNvGraphicFramePr>
            <p:nvPr/>
          </p:nvGraphicFramePr>
          <p:xfrm>
            <a:off x="2243" y="2024"/>
            <a:ext cx="313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4" name="Equation" r:id="rId11" imgW="228600" imgH="241200" progId="Equation.DSMT4">
                    <p:embed/>
                  </p:oleObj>
                </mc:Choice>
                <mc:Fallback>
                  <p:oleObj name="Equation" r:id="rId11" imgW="228600" imgH="2412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2024"/>
                          <a:ext cx="313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7993063" y="2425700"/>
            <a:ext cx="536575" cy="1439863"/>
            <a:chOff x="5148" y="890"/>
            <a:chExt cx="338" cy="907"/>
          </a:xfrm>
        </p:grpSpPr>
        <p:sp>
          <p:nvSpPr>
            <p:cNvPr id="71695" name="Line 57"/>
            <p:cNvSpPr>
              <a:spLocks noChangeShapeType="1"/>
            </p:cNvSpPr>
            <p:nvPr/>
          </p:nvSpPr>
          <p:spPr bwMode="auto">
            <a:xfrm flipV="1">
              <a:off x="5148" y="890"/>
              <a:ext cx="0" cy="90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96" name="Object 58"/>
            <p:cNvGraphicFramePr>
              <a:graphicFrameLocks noChangeAspect="1"/>
            </p:cNvGraphicFramePr>
            <p:nvPr/>
          </p:nvGraphicFramePr>
          <p:xfrm>
            <a:off x="5191" y="1253"/>
            <a:ext cx="29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5" name="Equation" r:id="rId13" imgW="215640" imgH="228600" progId="Equation.3">
                    <p:embed/>
                  </p:oleObj>
                </mc:Choice>
                <mc:Fallback>
                  <p:oleObj name="Equation" r:id="rId13" imgW="215640" imgH="2286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" y="1253"/>
                          <a:ext cx="295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040313" y="2354263"/>
            <a:ext cx="1057275" cy="1511300"/>
            <a:chOff x="3288" y="845"/>
            <a:chExt cx="666" cy="952"/>
          </a:xfrm>
        </p:grpSpPr>
        <p:sp>
          <p:nvSpPr>
            <p:cNvPr id="71698" name="Line 60"/>
            <p:cNvSpPr>
              <a:spLocks noChangeShapeType="1"/>
            </p:cNvSpPr>
            <p:nvPr/>
          </p:nvSpPr>
          <p:spPr bwMode="auto">
            <a:xfrm flipH="1" flipV="1">
              <a:off x="3288" y="1026"/>
              <a:ext cx="408" cy="77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699" name="Group 61"/>
            <p:cNvGrpSpPr>
              <a:grpSpLocks/>
            </p:cNvGrpSpPr>
            <p:nvPr/>
          </p:nvGrpSpPr>
          <p:grpSpPr bwMode="auto">
            <a:xfrm>
              <a:off x="3651" y="1570"/>
              <a:ext cx="227" cy="91"/>
              <a:chOff x="3651" y="1570"/>
              <a:chExt cx="227" cy="91"/>
            </a:xfrm>
          </p:grpSpPr>
          <p:sp>
            <p:nvSpPr>
              <p:cNvPr id="71700" name="Line 62"/>
              <p:cNvSpPr>
                <a:spLocks noChangeShapeType="1"/>
              </p:cNvSpPr>
              <p:nvPr/>
            </p:nvSpPr>
            <p:spPr bwMode="auto">
              <a:xfrm flipV="1">
                <a:off x="3651" y="1570"/>
                <a:ext cx="182" cy="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1" name="Line 63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45" cy="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71702" name="Object 64"/>
            <p:cNvGraphicFramePr>
              <a:graphicFrameLocks noChangeAspect="1"/>
            </p:cNvGraphicFramePr>
            <p:nvPr/>
          </p:nvGraphicFramePr>
          <p:xfrm>
            <a:off x="3606" y="1298"/>
            <a:ext cx="34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6" name="Equation" r:id="rId15" imgW="253800" imgH="203040" progId="Equation.DSMT4">
                    <p:embed/>
                  </p:oleObj>
                </mc:Choice>
                <mc:Fallback>
                  <p:oleObj name="Equation" r:id="rId15" imgW="253800" imgH="20304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298"/>
                          <a:ext cx="348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3" name="Object 65"/>
            <p:cNvGraphicFramePr>
              <a:graphicFrameLocks noChangeAspect="1"/>
            </p:cNvGraphicFramePr>
            <p:nvPr/>
          </p:nvGraphicFramePr>
          <p:xfrm>
            <a:off x="3379" y="845"/>
            <a:ext cx="24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7" name="Equation" r:id="rId17" imgW="177480" imgH="228600" progId="Equation.DSMT4">
                    <p:embed/>
                  </p:oleObj>
                </mc:Choice>
                <mc:Fallback>
                  <p:oleObj name="Equation" r:id="rId17" imgW="177480" imgH="2286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845"/>
                          <a:ext cx="243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5688013" y="1952625"/>
            <a:ext cx="2520950" cy="1912938"/>
            <a:chOff x="3696" y="592"/>
            <a:chExt cx="1588" cy="1205"/>
          </a:xfrm>
        </p:grpSpPr>
        <p:sp>
          <p:nvSpPr>
            <p:cNvPr id="71705" name="Line 67"/>
            <p:cNvSpPr>
              <a:spLocks noChangeShapeType="1"/>
            </p:cNvSpPr>
            <p:nvPr/>
          </p:nvSpPr>
          <p:spPr bwMode="auto">
            <a:xfrm flipV="1">
              <a:off x="3696" y="799"/>
              <a:ext cx="1588" cy="99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06" name="Object 68"/>
            <p:cNvGraphicFramePr>
              <a:graphicFrameLocks noChangeAspect="1"/>
            </p:cNvGraphicFramePr>
            <p:nvPr/>
          </p:nvGraphicFramePr>
          <p:xfrm>
            <a:off x="5031" y="592"/>
            <a:ext cx="22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8" name="Equation" r:id="rId19" imgW="164880" imgH="228600" progId="Equation.DSMT4">
                    <p:embed/>
                  </p:oleObj>
                </mc:Choice>
                <mc:Fallback>
                  <p:oleObj name="Equation" r:id="rId19" imgW="164880" imgH="22860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1" y="592"/>
                          <a:ext cx="226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49" name="Rectangle 69"/>
          <p:cNvSpPr>
            <a:spLocks noChangeArrowheads="1"/>
          </p:cNvSpPr>
          <p:nvPr/>
        </p:nvSpPr>
        <p:spPr bwMode="auto">
          <a:xfrm>
            <a:off x="1223963" y="4395788"/>
            <a:ext cx="2665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用相量图分析：</a:t>
            </a:r>
          </a:p>
        </p:txBody>
      </p:sp>
      <p:graphicFrame>
        <p:nvGraphicFramePr>
          <p:cNvPr id="276554" name="Object 74"/>
          <p:cNvGraphicFramePr>
            <a:graphicFrameLocks noChangeAspect="1"/>
          </p:cNvGraphicFramePr>
          <p:nvPr/>
        </p:nvGraphicFramePr>
        <p:xfrm>
          <a:off x="6769100" y="2425700"/>
          <a:ext cx="5794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9" name="Equation" r:id="rId21" imgW="266400" imgH="228600" progId="Equation.3">
                  <p:embed/>
                </p:oleObj>
              </mc:Choice>
              <mc:Fallback>
                <p:oleObj name="Equation" r:id="rId21" imgW="266400" imgH="228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2425700"/>
                        <a:ext cx="5794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5" name="Text Box 75"/>
          <p:cNvSpPr txBox="1">
            <a:spLocks noChangeArrowheads="1"/>
          </p:cNvSpPr>
          <p:nvPr/>
        </p:nvSpPr>
        <p:spPr bwMode="auto">
          <a:xfrm>
            <a:off x="250825" y="59531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例：如图</a:t>
            </a:r>
          </a:p>
        </p:txBody>
      </p:sp>
      <p:sp>
        <p:nvSpPr>
          <p:cNvPr id="276626" name="Text Box 146"/>
          <p:cNvSpPr txBox="1">
            <a:spLocks noChangeArrowheads="1"/>
          </p:cNvSpPr>
          <p:nvPr/>
        </p:nvSpPr>
        <p:spPr bwMode="auto">
          <a:xfrm>
            <a:off x="250825" y="4348163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76630" name="Object 15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58888" y="4919663"/>
          <a:ext cx="1549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0" name="Equation" r:id="rId23" imgW="672840" imgH="228600" progId="Equation.DSMT4">
                  <p:embed/>
                </p:oleObj>
              </mc:Choice>
              <mc:Fallback>
                <p:oleObj name="Equation" r:id="rId23" imgW="672840" imgH="228600" progId="Equation.DSMT4">
                  <p:embed/>
                  <p:pic>
                    <p:nvPicPr>
                      <p:cNvPr id="0" name="Object 1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19663"/>
                        <a:ext cx="1549400" cy="5254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0" name="Object 160"/>
          <p:cNvGraphicFramePr>
            <a:graphicFrameLocks noChangeAspect="1"/>
          </p:cNvGraphicFramePr>
          <p:nvPr/>
        </p:nvGraphicFramePr>
        <p:xfrm>
          <a:off x="3275013" y="4914900"/>
          <a:ext cx="18367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1" name="Equation" r:id="rId25" imgW="850680" imgH="228600" progId="Equation.DSMT4">
                  <p:embed/>
                </p:oleObj>
              </mc:Choice>
              <mc:Fallback>
                <p:oleObj name="Equation" r:id="rId25" imgW="850680" imgH="22860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4914900"/>
                        <a:ext cx="1836737" cy="4937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1" name="Object 161"/>
          <p:cNvGraphicFramePr>
            <a:graphicFrameLocks noChangeAspect="1"/>
          </p:cNvGraphicFramePr>
          <p:nvPr/>
        </p:nvGraphicFramePr>
        <p:xfrm>
          <a:off x="1182688" y="5661025"/>
          <a:ext cx="25971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2" name="Equation" r:id="rId27" imgW="1218960" imgH="393480" progId="Equation.DSMT4">
                  <p:embed/>
                </p:oleObj>
              </mc:Choice>
              <mc:Fallback>
                <p:oleObj name="Equation" r:id="rId27" imgW="1218960" imgH="393480" progId="Equation.DSMT4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5661025"/>
                        <a:ext cx="25971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2" name="Object 162"/>
          <p:cNvGraphicFramePr>
            <a:graphicFrameLocks noChangeAspect="1"/>
          </p:cNvGraphicFramePr>
          <p:nvPr/>
        </p:nvGraphicFramePr>
        <p:xfrm>
          <a:off x="5400675" y="4833938"/>
          <a:ext cx="25923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3" name="Equation" r:id="rId29" imgW="1104840" imgH="253800" progId="Equation.DSMT4">
                  <p:embed/>
                </p:oleObj>
              </mc:Choice>
              <mc:Fallback>
                <p:oleObj name="Equation" r:id="rId29" imgW="1104840" imgH="253800" progId="Equation.DSMT4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4833938"/>
                        <a:ext cx="2592388" cy="5969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5" name="Object 165"/>
          <p:cNvGraphicFramePr>
            <a:graphicFrameLocks noChangeAspect="1"/>
          </p:cNvGraphicFramePr>
          <p:nvPr/>
        </p:nvGraphicFramePr>
        <p:xfrm>
          <a:off x="3995738" y="5530850"/>
          <a:ext cx="38766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4" name="Equation" r:id="rId31" imgW="1663560" imgH="457200" progId="Equation.DSMT4">
                  <p:embed/>
                </p:oleObj>
              </mc:Choice>
              <mc:Fallback>
                <p:oleObj name="Equation" r:id="rId31" imgW="1663560" imgH="457200" progId="Equation.DSMT4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530850"/>
                        <a:ext cx="38766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85"/>
          <p:cNvGrpSpPr>
            <a:grpSpLocks/>
          </p:cNvGrpSpPr>
          <p:nvPr/>
        </p:nvGrpSpPr>
        <p:grpSpPr bwMode="auto">
          <a:xfrm>
            <a:off x="611188" y="1557338"/>
            <a:ext cx="3529012" cy="2700337"/>
            <a:chOff x="385" y="572"/>
            <a:chExt cx="2223" cy="1701"/>
          </a:xfrm>
        </p:grpSpPr>
        <p:grpSp>
          <p:nvGrpSpPr>
            <p:cNvPr id="71732" name="Group 123"/>
            <p:cNvGrpSpPr>
              <a:grpSpLocks/>
            </p:cNvGrpSpPr>
            <p:nvPr/>
          </p:nvGrpSpPr>
          <p:grpSpPr bwMode="auto">
            <a:xfrm>
              <a:off x="1848" y="572"/>
              <a:ext cx="420" cy="410"/>
              <a:chOff x="863" y="2158"/>
              <a:chExt cx="420" cy="410"/>
            </a:xfrm>
          </p:grpSpPr>
          <p:sp>
            <p:nvSpPr>
              <p:cNvPr id="71733" name="Text Box 124"/>
              <p:cNvSpPr txBox="1">
                <a:spLocks noChangeArrowheads="1"/>
              </p:cNvSpPr>
              <p:nvPr/>
            </p:nvSpPr>
            <p:spPr bwMode="auto">
              <a:xfrm>
                <a:off x="863" y="2337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C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1734" name="Text Box 125"/>
              <p:cNvSpPr txBox="1">
                <a:spLocks noChangeArrowheads="1"/>
              </p:cNvSpPr>
              <p:nvPr/>
            </p:nvSpPr>
            <p:spPr bwMode="auto">
              <a:xfrm>
                <a:off x="905" y="2158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71735" name="Line 89"/>
            <p:cNvSpPr>
              <a:spLocks noChangeShapeType="1"/>
            </p:cNvSpPr>
            <p:nvPr/>
          </p:nvSpPr>
          <p:spPr bwMode="auto">
            <a:xfrm>
              <a:off x="521" y="1411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Line 86"/>
            <p:cNvSpPr>
              <a:spLocks noChangeShapeType="1"/>
            </p:cNvSpPr>
            <p:nvPr/>
          </p:nvSpPr>
          <p:spPr bwMode="auto">
            <a:xfrm>
              <a:off x="1338" y="1707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90"/>
            <p:cNvSpPr>
              <a:spLocks noChangeShapeType="1"/>
            </p:cNvSpPr>
            <p:nvPr/>
          </p:nvSpPr>
          <p:spPr bwMode="auto">
            <a:xfrm>
              <a:off x="1338" y="1117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Rectangle 76"/>
            <p:cNvSpPr>
              <a:spLocks noChangeArrowheads="1"/>
            </p:cNvSpPr>
            <p:nvPr/>
          </p:nvSpPr>
          <p:spPr bwMode="auto">
            <a:xfrm>
              <a:off x="816" y="136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1739" name="Freeform 77"/>
            <p:cNvSpPr>
              <a:spLocks/>
            </p:cNvSpPr>
            <p:nvPr/>
          </p:nvSpPr>
          <p:spPr bwMode="auto">
            <a:xfrm rot="5400000">
              <a:off x="1722" y="152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71740" name="Group 78"/>
            <p:cNvGrpSpPr>
              <a:grpSpLocks/>
            </p:cNvGrpSpPr>
            <p:nvPr/>
          </p:nvGrpSpPr>
          <p:grpSpPr bwMode="auto">
            <a:xfrm>
              <a:off x="1815" y="1020"/>
              <a:ext cx="317" cy="188"/>
              <a:chOff x="3334" y="1911"/>
              <a:chExt cx="317" cy="188"/>
            </a:xfrm>
          </p:grpSpPr>
          <p:sp useBgFill="1">
            <p:nvSpPr>
              <p:cNvPr id="71741" name="Rectangle 79"/>
              <p:cNvSpPr>
                <a:spLocks noChangeArrowheads="1"/>
              </p:cNvSpPr>
              <p:nvPr/>
            </p:nvSpPr>
            <p:spPr bwMode="auto">
              <a:xfrm rot="5400000">
                <a:off x="3401" y="1957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1742" name="Line 80"/>
              <p:cNvSpPr>
                <a:spLocks noChangeShapeType="1"/>
              </p:cNvSpPr>
              <p:nvPr/>
            </p:nvSpPr>
            <p:spPr bwMode="auto">
              <a:xfrm rot="16200000" flipV="1">
                <a:off x="3379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3" name="Rectangle 81"/>
              <p:cNvSpPr>
                <a:spLocks noChangeArrowheads="1"/>
              </p:cNvSpPr>
              <p:nvPr/>
            </p:nvSpPr>
            <p:spPr bwMode="auto">
              <a:xfrm rot="-5400000">
                <a:off x="3356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1744" name="Rectangle 82"/>
              <p:cNvSpPr>
                <a:spLocks noChangeArrowheads="1"/>
              </p:cNvSpPr>
              <p:nvPr/>
            </p:nvSpPr>
            <p:spPr bwMode="auto">
              <a:xfrm rot="-5400000">
                <a:off x="3447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1745" name="Line 83"/>
              <p:cNvSpPr>
                <a:spLocks noChangeShapeType="1"/>
              </p:cNvSpPr>
              <p:nvPr/>
            </p:nvSpPr>
            <p:spPr bwMode="auto">
              <a:xfrm rot="16200000" flipV="1">
                <a:off x="3606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46" name="Rectangle 84"/>
            <p:cNvSpPr>
              <a:spLocks noChangeArrowheads="1"/>
            </p:cNvSpPr>
            <p:nvPr/>
          </p:nvSpPr>
          <p:spPr bwMode="auto">
            <a:xfrm>
              <a:off x="2109" y="166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1747" name="Line 85"/>
            <p:cNvSpPr>
              <a:spLocks noChangeShapeType="1"/>
            </p:cNvSpPr>
            <p:nvPr/>
          </p:nvSpPr>
          <p:spPr bwMode="auto">
            <a:xfrm>
              <a:off x="1338" y="1117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Line 87"/>
            <p:cNvSpPr>
              <a:spLocks noChangeShapeType="1"/>
            </p:cNvSpPr>
            <p:nvPr/>
          </p:nvSpPr>
          <p:spPr bwMode="auto">
            <a:xfrm>
              <a:off x="2608" y="1117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Line 91"/>
            <p:cNvSpPr>
              <a:spLocks noChangeShapeType="1"/>
            </p:cNvSpPr>
            <p:nvPr/>
          </p:nvSpPr>
          <p:spPr bwMode="auto">
            <a:xfrm>
              <a:off x="521" y="2251"/>
              <a:ext cx="2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Oval 107"/>
            <p:cNvSpPr>
              <a:spLocks noChangeArrowheads="1"/>
            </p:cNvSpPr>
            <p:nvPr/>
          </p:nvSpPr>
          <p:spPr bwMode="auto">
            <a:xfrm>
              <a:off x="476" y="138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1751" name="Oval 108"/>
            <p:cNvSpPr>
              <a:spLocks noChangeArrowheads="1"/>
            </p:cNvSpPr>
            <p:nvPr/>
          </p:nvSpPr>
          <p:spPr bwMode="auto">
            <a:xfrm>
              <a:off x="476" y="222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grpSp>
          <p:nvGrpSpPr>
            <p:cNvPr id="71752" name="Group 109"/>
            <p:cNvGrpSpPr>
              <a:grpSpLocks/>
            </p:cNvGrpSpPr>
            <p:nvPr/>
          </p:nvGrpSpPr>
          <p:grpSpPr bwMode="auto">
            <a:xfrm>
              <a:off x="385" y="1571"/>
              <a:ext cx="408" cy="408"/>
              <a:chOff x="1791" y="1049"/>
              <a:chExt cx="408" cy="408"/>
            </a:xfrm>
          </p:grpSpPr>
          <p:sp>
            <p:nvSpPr>
              <p:cNvPr id="71753" name="Text Box 110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1754" name="Text Box 111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71755" name="Text Box 115"/>
            <p:cNvSpPr txBox="1">
              <a:spLocks noChangeArrowheads="1"/>
            </p:cNvSpPr>
            <p:nvPr/>
          </p:nvSpPr>
          <p:spPr bwMode="auto">
            <a:xfrm>
              <a:off x="387" y="136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1756" name="Text Box 116"/>
            <p:cNvSpPr txBox="1">
              <a:spLocks noChangeArrowheads="1"/>
            </p:cNvSpPr>
            <p:nvPr/>
          </p:nvSpPr>
          <p:spPr bwMode="auto">
            <a:xfrm>
              <a:off x="400" y="19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1757" name="Text Box 119"/>
            <p:cNvSpPr txBox="1">
              <a:spLocks noChangeArrowheads="1"/>
            </p:cNvSpPr>
            <p:nvPr/>
          </p:nvSpPr>
          <p:spPr bwMode="auto">
            <a:xfrm>
              <a:off x="840" y="107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71758" name="Text Box 120"/>
            <p:cNvSpPr txBox="1">
              <a:spLocks noChangeArrowheads="1"/>
            </p:cNvSpPr>
            <p:nvPr/>
          </p:nvSpPr>
          <p:spPr bwMode="auto">
            <a:xfrm>
              <a:off x="2133" y="174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71759" name="Text Box 121"/>
            <p:cNvSpPr txBox="1">
              <a:spLocks noChangeArrowheads="1"/>
            </p:cNvSpPr>
            <p:nvPr/>
          </p:nvSpPr>
          <p:spPr bwMode="auto">
            <a:xfrm>
              <a:off x="1610" y="1729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1760" name="Text Box 126"/>
            <p:cNvSpPr txBox="1">
              <a:spLocks noChangeArrowheads="1"/>
            </p:cNvSpPr>
            <p:nvPr/>
          </p:nvSpPr>
          <p:spPr bwMode="auto">
            <a:xfrm>
              <a:off x="1678" y="73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1761" name="Text Box 127"/>
            <p:cNvSpPr txBox="1">
              <a:spLocks noChangeArrowheads="1"/>
            </p:cNvSpPr>
            <p:nvPr/>
          </p:nvSpPr>
          <p:spPr bwMode="auto">
            <a:xfrm>
              <a:off x="2109" y="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71762" name="Group 132"/>
            <p:cNvGrpSpPr>
              <a:grpSpLocks/>
            </p:cNvGrpSpPr>
            <p:nvPr/>
          </p:nvGrpSpPr>
          <p:grpSpPr bwMode="auto">
            <a:xfrm>
              <a:off x="1497" y="725"/>
              <a:ext cx="408" cy="392"/>
              <a:chOff x="3379" y="797"/>
              <a:chExt cx="408" cy="392"/>
            </a:xfrm>
          </p:grpSpPr>
          <p:sp>
            <p:nvSpPr>
              <p:cNvPr id="71763" name="Text Box 133"/>
              <p:cNvSpPr txBox="1">
                <a:spLocks noChangeArrowheads="1"/>
              </p:cNvSpPr>
              <p:nvPr/>
            </p:nvSpPr>
            <p:spPr bwMode="auto">
              <a:xfrm>
                <a:off x="3379" y="95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2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1764" name="Text Box 134"/>
              <p:cNvSpPr txBox="1">
                <a:spLocks noChangeArrowheads="1"/>
              </p:cNvSpPr>
              <p:nvPr/>
            </p:nvSpPr>
            <p:spPr bwMode="auto">
              <a:xfrm>
                <a:off x="3400" y="79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71765" name="Text Box 135"/>
            <p:cNvSpPr txBox="1">
              <a:spLocks noChangeArrowheads="1"/>
            </p:cNvSpPr>
            <p:nvPr/>
          </p:nvSpPr>
          <p:spPr bwMode="auto">
            <a:xfrm>
              <a:off x="1785" y="1185"/>
              <a:ext cx="3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-jX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1766" name="Line 139"/>
            <p:cNvSpPr>
              <a:spLocks noChangeShapeType="1"/>
            </p:cNvSpPr>
            <p:nvPr/>
          </p:nvSpPr>
          <p:spPr bwMode="auto">
            <a:xfrm>
              <a:off x="521" y="1299"/>
              <a:ext cx="2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Line 140"/>
            <p:cNvSpPr>
              <a:spLocks noChangeShapeType="1"/>
            </p:cNvSpPr>
            <p:nvPr/>
          </p:nvSpPr>
          <p:spPr bwMode="auto">
            <a:xfrm>
              <a:off x="1315" y="100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68" name="Group 141"/>
            <p:cNvGrpSpPr>
              <a:grpSpLocks/>
            </p:cNvGrpSpPr>
            <p:nvPr/>
          </p:nvGrpSpPr>
          <p:grpSpPr bwMode="auto">
            <a:xfrm>
              <a:off x="1315" y="1700"/>
              <a:ext cx="408" cy="392"/>
              <a:chOff x="3379" y="797"/>
              <a:chExt cx="408" cy="392"/>
            </a:xfrm>
          </p:grpSpPr>
          <p:sp>
            <p:nvSpPr>
              <p:cNvPr id="71769" name="Text Box 142"/>
              <p:cNvSpPr txBox="1">
                <a:spLocks noChangeArrowheads="1"/>
              </p:cNvSpPr>
              <p:nvPr/>
            </p:nvSpPr>
            <p:spPr bwMode="auto">
              <a:xfrm>
                <a:off x="3379" y="95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3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1770" name="Text Box 143"/>
              <p:cNvSpPr txBox="1">
                <a:spLocks noChangeArrowheads="1"/>
              </p:cNvSpPr>
              <p:nvPr/>
            </p:nvSpPr>
            <p:spPr bwMode="auto">
              <a:xfrm>
                <a:off x="3400" y="79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71771" name="Line 144"/>
            <p:cNvSpPr>
              <a:spLocks noChangeShapeType="1"/>
            </p:cNvSpPr>
            <p:nvPr/>
          </p:nvSpPr>
          <p:spPr bwMode="auto">
            <a:xfrm>
              <a:off x="1315" y="179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72" name="Group 182"/>
            <p:cNvGrpSpPr>
              <a:grpSpLocks/>
            </p:cNvGrpSpPr>
            <p:nvPr/>
          </p:nvGrpSpPr>
          <p:grpSpPr bwMode="auto">
            <a:xfrm>
              <a:off x="499" y="845"/>
              <a:ext cx="408" cy="390"/>
              <a:chOff x="2812" y="686"/>
              <a:chExt cx="408" cy="390"/>
            </a:xfrm>
          </p:grpSpPr>
          <p:sp>
            <p:nvSpPr>
              <p:cNvPr id="71773" name="Text Box 183"/>
              <p:cNvSpPr txBox="1">
                <a:spLocks noChangeArrowheads="1"/>
              </p:cNvSpPr>
              <p:nvPr/>
            </p:nvSpPr>
            <p:spPr bwMode="auto">
              <a:xfrm>
                <a:off x="2812" y="84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1774" name="Text Box 184"/>
              <p:cNvSpPr txBox="1">
                <a:spLocks noChangeArrowheads="1"/>
              </p:cNvSpPr>
              <p:nvPr/>
            </p:nvSpPr>
            <p:spPr bwMode="auto">
              <a:xfrm>
                <a:off x="2833" y="68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95" name="Object 63"/>
          <p:cNvGraphicFramePr>
            <a:graphicFrameLocks noChangeAspect="1"/>
          </p:cNvGraphicFramePr>
          <p:nvPr/>
        </p:nvGraphicFramePr>
        <p:xfrm>
          <a:off x="1008063" y="1484313"/>
          <a:ext cx="1035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Equation" r:id="rId3" imgW="482400" imgH="279360" progId="Equation.DSMT4">
                  <p:embed/>
                </p:oleObj>
              </mc:Choice>
              <mc:Fallback>
                <p:oleObj name="Equation" r:id="rId3" imgW="482400" imgH="27936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484313"/>
                        <a:ext cx="10350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97" name="Text Box 65"/>
          <p:cNvSpPr txBox="1">
            <a:spLocks noChangeArrowheads="1"/>
          </p:cNvSpPr>
          <p:nvPr/>
        </p:nvSpPr>
        <p:spPr bwMode="auto">
          <a:xfrm>
            <a:off x="2981325" y="1639888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选</a:t>
            </a:r>
          </a:p>
        </p:txBody>
      </p:sp>
      <p:sp>
        <p:nvSpPr>
          <p:cNvPr id="274501" name="Text Box 69"/>
          <p:cNvSpPr txBox="1">
            <a:spLocks noChangeArrowheads="1"/>
          </p:cNvSpPr>
          <p:nvPr/>
        </p:nvSpPr>
        <p:spPr bwMode="auto">
          <a:xfrm>
            <a:off x="3846513" y="1628775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为参考相量</a:t>
            </a:r>
          </a:p>
        </p:txBody>
      </p:sp>
      <p:graphicFrame>
        <p:nvGraphicFramePr>
          <p:cNvPr id="274503" name="Object 71"/>
          <p:cNvGraphicFramePr>
            <a:graphicFrameLocks noChangeAspect="1"/>
          </p:cNvGraphicFramePr>
          <p:nvPr/>
        </p:nvGraphicFramePr>
        <p:xfrm>
          <a:off x="2159000" y="2065338"/>
          <a:ext cx="19446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Equation" r:id="rId5" imgW="977760" imgH="304560" progId="Equation.DSMT4">
                  <p:embed/>
                </p:oleObj>
              </mc:Choice>
              <mc:Fallback>
                <p:oleObj name="Equation" r:id="rId5" imgW="977760" imgH="30456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065338"/>
                        <a:ext cx="1944688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11" name="Object 79"/>
          <p:cNvGraphicFramePr>
            <a:graphicFrameLocks noChangeAspect="1"/>
          </p:cNvGraphicFramePr>
          <p:nvPr/>
        </p:nvGraphicFramePr>
        <p:xfrm>
          <a:off x="576263" y="2706688"/>
          <a:ext cx="20256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Equation" r:id="rId7" imgW="850680" imgH="228600" progId="Equation.DSMT4">
                  <p:embed/>
                </p:oleObj>
              </mc:Choice>
              <mc:Fallback>
                <p:oleObj name="Equation" r:id="rId7" imgW="850680" imgH="2286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706688"/>
                        <a:ext cx="20256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12" name="Object 80"/>
          <p:cNvGraphicFramePr>
            <a:graphicFrameLocks noChangeAspect="1"/>
          </p:cNvGraphicFramePr>
          <p:nvPr/>
        </p:nvGraphicFramePr>
        <p:xfrm>
          <a:off x="606425" y="3870325"/>
          <a:ext cx="14446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7" name="Equation" r:id="rId9" imgW="583920" imgH="228600" progId="Equation.DSMT4">
                  <p:embed/>
                </p:oleObj>
              </mc:Choice>
              <mc:Fallback>
                <p:oleObj name="Equation" r:id="rId9" imgW="583920" imgH="2286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3870325"/>
                        <a:ext cx="144462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13" name="Object 81"/>
          <p:cNvGraphicFramePr>
            <a:graphicFrameLocks noChangeAspect="1"/>
          </p:cNvGraphicFramePr>
          <p:nvPr/>
        </p:nvGraphicFramePr>
        <p:xfrm>
          <a:off x="2998788" y="3681413"/>
          <a:ext cx="222091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8" name="Equation" r:id="rId11" imgW="927000" imgH="304560" progId="Equation.DSMT4">
                  <p:embed/>
                </p:oleObj>
              </mc:Choice>
              <mc:Fallback>
                <p:oleObj name="Equation" r:id="rId11" imgW="927000" imgH="30456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3681413"/>
                        <a:ext cx="2220912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14" name="Object 82"/>
          <p:cNvGraphicFramePr>
            <a:graphicFrameLocks noChangeAspect="1"/>
          </p:cNvGraphicFramePr>
          <p:nvPr/>
        </p:nvGraphicFramePr>
        <p:xfrm>
          <a:off x="552450" y="4329113"/>
          <a:ext cx="59991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Equation" r:id="rId13" imgW="2793960" imgH="317160" progId="Equation.DSMT4">
                  <p:embed/>
                </p:oleObj>
              </mc:Choice>
              <mc:Fallback>
                <p:oleObj name="Equation" r:id="rId13" imgW="2793960" imgH="31716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329113"/>
                        <a:ext cx="599916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22" name="Object 90"/>
          <p:cNvGraphicFramePr>
            <a:graphicFrameLocks noChangeAspect="1"/>
          </p:cNvGraphicFramePr>
          <p:nvPr/>
        </p:nvGraphicFramePr>
        <p:xfrm>
          <a:off x="576263" y="5172075"/>
          <a:ext cx="23764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0" name="Equation" r:id="rId15" imgW="1091880" imgH="241200" progId="Equation.DSMT4">
                  <p:embed/>
                </p:oleObj>
              </mc:Choice>
              <mc:Fallback>
                <p:oleObj name="Equation" r:id="rId15" imgW="1091880" imgH="2412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172075"/>
                        <a:ext cx="237648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23" name="Object 91"/>
          <p:cNvGraphicFramePr>
            <a:graphicFrameLocks noChangeAspect="1"/>
          </p:cNvGraphicFramePr>
          <p:nvPr/>
        </p:nvGraphicFramePr>
        <p:xfrm>
          <a:off x="4103688" y="5121275"/>
          <a:ext cx="1763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Equation" r:id="rId17" imgW="761760" imgH="253800" progId="Equation.DSMT4">
                  <p:embed/>
                </p:oleObj>
              </mc:Choice>
              <mc:Fallback>
                <p:oleObj name="Equation" r:id="rId17" imgW="761760" imgH="25380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5121275"/>
                        <a:ext cx="1763712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24" name="Object 92"/>
          <p:cNvGraphicFramePr>
            <a:graphicFrameLocks noChangeAspect="1"/>
          </p:cNvGraphicFramePr>
          <p:nvPr/>
        </p:nvGraphicFramePr>
        <p:xfrm>
          <a:off x="1554163" y="5715000"/>
          <a:ext cx="22256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Equation" r:id="rId19" imgW="914400" imgH="317160" progId="Equation.DSMT4">
                  <p:embed/>
                </p:oleObj>
              </mc:Choice>
              <mc:Fallback>
                <p:oleObj name="Equation" r:id="rId19" imgW="914400" imgH="31716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5715000"/>
                        <a:ext cx="222567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534" name="Text Box 102"/>
          <p:cNvSpPr txBox="1">
            <a:spLocks noChangeArrowheads="1"/>
          </p:cNvSpPr>
          <p:nvPr/>
        </p:nvSpPr>
        <p:spPr bwMode="auto">
          <a:xfrm>
            <a:off x="323850" y="657225"/>
            <a:ext cx="833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例：已知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10</a:t>
            </a:r>
            <a:r>
              <a:rPr lang="el-GR" altLang="zh-CN">
                <a:ea typeface="楷体_GB2312" pitchFamily="49" charset="-122"/>
                <a:cs typeface="Times New Roman" pitchFamily="18" charset="0"/>
              </a:rPr>
              <a:t>Ω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aseline="-25000"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＝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17.32 </a:t>
            </a:r>
            <a:r>
              <a:rPr lang="el-GR" altLang="zh-CN">
                <a:ea typeface="楷体_GB2312" pitchFamily="49" charset="-122"/>
              </a:rPr>
              <a:t>Ω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5A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120V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50V</a:t>
            </a:r>
            <a:r>
              <a:rPr lang="zh-CN" altLang="en-US">
                <a:ea typeface="楷体_GB2312" pitchFamily="49" charset="-122"/>
              </a:rPr>
              <a:t>；且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与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同相。求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  <a:endParaRPr lang="zh-CN" altLang="el-GR">
              <a:ea typeface="楷体_GB2312" pitchFamily="49" charset="-122"/>
            </a:endParaRPr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5715000" y="1127125"/>
            <a:ext cx="3286125" cy="2447925"/>
            <a:chOff x="635" y="482"/>
            <a:chExt cx="2070" cy="1542"/>
          </a:xfrm>
        </p:grpSpPr>
        <p:sp>
          <p:nvSpPr>
            <p:cNvPr id="35893" name="Line 115"/>
            <p:cNvSpPr>
              <a:spLocks noChangeShapeType="1"/>
            </p:cNvSpPr>
            <p:nvPr/>
          </p:nvSpPr>
          <p:spPr bwMode="auto">
            <a:xfrm>
              <a:off x="2245" y="935"/>
              <a:ext cx="0" cy="10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Line 116"/>
            <p:cNvSpPr>
              <a:spLocks noChangeShapeType="1"/>
            </p:cNvSpPr>
            <p:nvPr/>
          </p:nvSpPr>
          <p:spPr bwMode="auto">
            <a:xfrm>
              <a:off x="1542" y="935"/>
              <a:ext cx="0" cy="10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Line 113"/>
            <p:cNvSpPr>
              <a:spLocks noChangeShapeType="1"/>
            </p:cNvSpPr>
            <p:nvPr/>
          </p:nvSpPr>
          <p:spPr bwMode="auto">
            <a:xfrm>
              <a:off x="770" y="934"/>
              <a:ext cx="14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Rectangle 103"/>
            <p:cNvSpPr>
              <a:spLocks noChangeArrowheads="1"/>
            </p:cNvSpPr>
            <p:nvPr/>
          </p:nvSpPr>
          <p:spPr bwMode="auto">
            <a:xfrm>
              <a:off x="1043" y="89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897" name="Rectangle 104"/>
            <p:cNvSpPr>
              <a:spLocks noChangeArrowheads="1"/>
            </p:cNvSpPr>
            <p:nvPr/>
          </p:nvSpPr>
          <p:spPr bwMode="auto">
            <a:xfrm rot="5400000">
              <a:off x="1407" y="123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898" name="Freeform 105"/>
            <p:cNvSpPr>
              <a:spLocks/>
            </p:cNvSpPr>
            <p:nvPr/>
          </p:nvSpPr>
          <p:spPr bwMode="auto">
            <a:xfrm rot="10800000">
              <a:off x="1519" y="152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5899" name="Group 106"/>
            <p:cNvGrpSpPr>
              <a:grpSpLocks/>
            </p:cNvGrpSpPr>
            <p:nvPr/>
          </p:nvGrpSpPr>
          <p:grpSpPr bwMode="auto">
            <a:xfrm>
              <a:off x="2154" y="1548"/>
              <a:ext cx="182" cy="317"/>
              <a:chOff x="4059" y="1873"/>
              <a:chExt cx="182" cy="317"/>
            </a:xfrm>
          </p:grpSpPr>
          <p:sp useBgFill="1">
            <p:nvSpPr>
              <p:cNvPr id="35931" name="Rectangle 107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5932" name="Line 108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3" name="Rectangle 109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5934" name="Rectangle 110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5935" name="Line 111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00" name="Rectangle 112"/>
            <p:cNvSpPr>
              <a:spLocks noChangeArrowheads="1"/>
            </p:cNvSpPr>
            <p:nvPr/>
          </p:nvSpPr>
          <p:spPr bwMode="auto">
            <a:xfrm rot="5400000">
              <a:off x="2109" y="123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901" name="Line 114"/>
            <p:cNvSpPr>
              <a:spLocks noChangeShapeType="1"/>
            </p:cNvSpPr>
            <p:nvPr/>
          </p:nvSpPr>
          <p:spPr bwMode="auto">
            <a:xfrm>
              <a:off x="771" y="2001"/>
              <a:ext cx="14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Oval 117"/>
            <p:cNvSpPr>
              <a:spLocks noChangeArrowheads="1"/>
            </p:cNvSpPr>
            <p:nvPr/>
          </p:nvSpPr>
          <p:spPr bwMode="auto">
            <a:xfrm>
              <a:off x="725" y="91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903" name="Oval 118"/>
            <p:cNvSpPr>
              <a:spLocks noChangeArrowheads="1"/>
            </p:cNvSpPr>
            <p:nvPr/>
          </p:nvSpPr>
          <p:spPr bwMode="auto">
            <a:xfrm>
              <a:off x="725" y="19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grpSp>
          <p:nvGrpSpPr>
            <p:cNvPr id="35904" name="Group 119"/>
            <p:cNvGrpSpPr>
              <a:grpSpLocks/>
            </p:cNvGrpSpPr>
            <p:nvPr/>
          </p:nvGrpSpPr>
          <p:grpSpPr bwMode="auto">
            <a:xfrm>
              <a:off x="635" y="1253"/>
              <a:ext cx="408" cy="408"/>
              <a:chOff x="1791" y="1049"/>
              <a:chExt cx="408" cy="408"/>
            </a:xfrm>
          </p:grpSpPr>
          <p:sp>
            <p:nvSpPr>
              <p:cNvPr id="35929" name="Text Box 120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5930" name="Text Box 121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grpSp>
          <p:nvGrpSpPr>
            <p:cNvPr id="35905" name="Group 122"/>
            <p:cNvGrpSpPr>
              <a:grpSpLocks/>
            </p:cNvGrpSpPr>
            <p:nvPr/>
          </p:nvGrpSpPr>
          <p:grpSpPr bwMode="auto">
            <a:xfrm>
              <a:off x="725" y="482"/>
              <a:ext cx="227" cy="392"/>
              <a:chOff x="1791" y="2181"/>
              <a:chExt cx="227" cy="392"/>
            </a:xfrm>
          </p:grpSpPr>
          <p:sp>
            <p:nvSpPr>
              <p:cNvPr id="35927" name="Text Box 123"/>
              <p:cNvSpPr txBox="1">
                <a:spLocks noChangeArrowheads="1"/>
              </p:cNvSpPr>
              <p:nvPr/>
            </p:nvSpPr>
            <p:spPr bwMode="auto">
              <a:xfrm>
                <a:off x="1791" y="2342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5928" name="Text Box 124"/>
              <p:cNvSpPr txBox="1">
                <a:spLocks noChangeArrowheads="1"/>
              </p:cNvSpPr>
              <p:nvPr/>
            </p:nvSpPr>
            <p:spPr bwMode="auto">
              <a:xfrm>
                <a:off x="1812" y="2181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35906" name="Text Box 125"/>
            <p:cNvSpPr txBox="1">
              <a:spLocks noChangeArrowheads="1"/>
            </p:cNvSpPr>
            <p:nvPr/>
          </p:nvSpPr>
          <p:spPr bwMode="auto">
            <a:xfrm>
              <a:off x="637" y="91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5907" name="Text Box 126"/>
            <p:cNvSpPr txBox="1">
              <a:spLocks noChangeArrowheads="1"/>
            </p:cNvSpPr>
            <p:nvPr/>
          </p:nvSpPr>
          <p:spPr bwMode="auto">
            <a:xfrm>
              <a:off x="650" y="164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5908" name="Line 127"/>
            <p:cNvSpPr>
              <a:spLocks noChangeShapeType="1"/>
            </p:cNvSpPr>
            <p:nvPr/>
          </p:nvSpPr>
          <p:spPr bwMode="auto">
            <a:xfrm rot="5400000">
              <a:off x="1496" y="102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9" name="Line 128"/>
            <p:cNvSpPr>
              <a:spLocks noChangeShapeType="1"/>
            </p:cNvSpPr>
            <p:nvPr/>
          </p:nvSpPr>
          <p:spPr bwMode="auto">
            <a:xfrm>
              <a:off x="839" y="93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0" name="Text Box 129"/>
            <p:cNvSpPr txBox="1">
              <a:spLocks noChangeArrowheads="1"/>
            </p:cNvSpPr>
            <p:nvPr/>
          </p:nvSpPr>
          <p:spPr bwMode="auto">
            <a:xfrm>
              <a:off x="2290" y="115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35911" name="Text Box 130"/>
            <p:cNvSpPr txBox="1">
              <a:spLocks noChangeArrowheads="1"/>
            </p:cNvSpPr>
            <p:nvPr/>
          </p:nvSpPr>
          <p:spPr bwMode="auto">
            <a:xfrm>
              <a:off x="1565" y="116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35912" name="Text Box 131"/>
            <p:cNvSpPr txBox="1">
              <a:spLocks noChangeArrowheads="1"/>
            </p:cNvSpPr>
            <p:nvPr/>
          </p:nvSpPr>
          <p:spPr bwMode="auto">
            <a:xfrm>
              <a:off x="1611" y="157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5913" name="Text Box 132"/>
            <p:cNvSpPr txBox="1">
              <a:spLocks noChangeArrowheads="1"/>
            </p:cNvSpPr>
            <p:nvPr/>
          </p:nvSpPr>
          <p:spPr bwMode="auto">
            <a:xfrm>
              <a:off x="1078" y="95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35914" name="Group 133"/>
            <p:cNvGrpSpPr>
              <a:grpSpLocks/>
            </p:cNvGrpSpPr>
            <p:nvPr/>
          </p:nvGrpSpPr>
          <p:grpSpPr bwMode="auto">
            <a:xfrm>
              <a:off x="1122" y="1410"/>
              <a:ext cx="420" cy="410"/>
              <a:chOff x="863" y="2158"/>
              <a:chExt cx="420" cy="410"/>
            </a:xfrm>
          </p:grpSpPr>
          <p:sp>
            <p:nvSpPr>
              <p:cNvPr id="35925" name="Text Box 134"/>
              <p:cNvSpPr txBox="1">
                <a:spLocks noChangeArrowheads="1"/>
              </p:cNvSpPr>
              <p:nvPr/>
            </p:nvSpPr>
            <p:spPr bwMode="auto">
              <a:xfrm>
                <a:off x="863" y="2337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L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5926" name="Text Box 135"/>
              <p:cNvSpPr txBox="1">
                <a:spLocks noChangeArrowheads="1"/>
              </p:cNvSpPr>
              <p:nvPr/>
            </p:nvSpPr>
            <p:spPr bwMode="auto">
              <a:xfrm>
                <a:off x="905" y="2158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35915" name="Text Box 139"/>
            <p:cNvSpPr txBox="1">
              <a:spLocks noChangeArrowheads="1"/>
            </p:cNvSpPr>
            <p:nvPr/>
          </p:nvSpPr>
          <p:spPr bwMode="auto">
            <a:xfrm>
              <a:off x="1179" y="129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5916" name="Text Box 140"/>
            <p:cNvSpPr txBox="1">
              <a:spLocks noChangeArrowheads="1"/>
            </p:cNvSpPr>
            <p:nvPr/>
          </p:nvSpPr>
          <p:spPr bwMode="auto">
            <a:xfrm>
              <a:off x="1179" y="164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5917" name="Line 141"/>
            <p:cNvSpPr>
              <a:spLocks noChangeShapeType="1"/>
            </p:cNvSpPr>
            <p:nvPr/>
          </p:nvSpPr>
          <p:spPr bwMode="auto">
            <a:xfrm rot="5400000">
              <a:off x="2199" y="102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918" name="Group 142"/>
            <p:cNvGrpSpPr>
              <a:grpSpLocks/>
            </p:cNvGrpSpPr>
            <p:nvPr/>
          </p:nvGrpSpPr>
          <p:grpSpPr bwMode="auto">
            <a:xfrm>
              <a:off x="2291" y="777"/>
              <a:ext cx="408" cy="390"/>
              <a:chOff x="2812" y="686"/>
              <a:chExt cx="408" cy="390"/>
            </a:xfrm>
          </p:grpSpPr>
          <p:sp>
            <p:nvSpPr>
              <p:cNvPr id="35923" name="Text Box 143"/>
              <p:cNvSpPr txBox="1">
                <a:spLocks noChangeArrowheads="1"/>
              </p:cNvSpPr>
              <p:nvPr/>
            </p:nvSpPr>
            <p:spPr bwMode="auto">
              <a:xfrm>
                <a:off x="2812" y="84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5924" name="Text Box 144"/>
              <p:cNvSpPr txBox="1">
                <a:spLocks noChangeArrowheads="1"/>
              </p:cNvSpPr>
              <p:nvPr/>
            </p:nvSpPr>
            <p:spPr bwMode="auto">
              <a:xfrm>
                <a:off x="2833" y="68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grpSp>
          <p:nvGrpSpPr>
            <p:cNvPr id="35919" name="Group 145"/>
            <p:cNvGrpSpPr>
              <a:grpSpLocks/>
            </p:cNvGrpSpPr>
            <p:nvPr/>
          </p:nvGrpSpPr>
          <p:grpSpPr bwMode="auto">
            <a:xfrm>
              <a:off x="1587" y="793"/>
              <a:ext cx="408" cy="392"/>
              <a:chOff x="3379" y="797"/>
              <a:chExt cx="408" cy="392"/>
            </a:xfrm>
          </p:grpSpPr>
          <p:sp>
            <p:nvSpPr>
              <p:cNvPr id="35921" name="Text Box 146"/>
              <p:cNvSpPr txBox="1">
                <a:spLocks noChangeArrowheads="1"/>
              </p:cNvSpPr>
              <p:nvPr/>
            </p:nvSpPr>
            <p:spPr bwMode="auto">
              <a:xfrm>
                <a:off x="3379" y="95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2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35922" name="Text Box 147"/>
              <p:cNvSpPr txBox="1">
                <a:spLocks noChangeArrowheads="1"/>
              </p:cNvSpPr>
              <p:nvPr/>
            </p:nvSpPr>
            <p:spPr bwMode="auto">
              <a:xfrm>
                <a:off x="3400" y="79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35920" name="Text Box 148"/>
            <p:cNvSpPr txBox="1">
              <a:spLocks noChangeArrowheads="1"/>
            </p:cNvSpPr>
            <p:nvPr/>
          </p:nvSpPr>
          <p:spPr bwMode="auto">
            <a:xfrm>
              <a:off x="2336" y="1570"/>
              <a:ext cx="3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-jX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9" name="Group 158"/>
          <p:cNvGrpSpPr>
            <a:grpSpLocks/>
          </p:cNvGrpSpPr>
          <p:nvPr/>
        </p:nvGrpSpPr>
        <p:grpSpPr bwMode="auto">
          <a:xfrm>
            <a:off x="8054975" y="1352550"/>
            <a:ext cx="541338" cy="2617788"/>
            <a:chOff x="2109" y="595"/>
            <a:chExt cx="341" cy="1649"/>
          </a:xfrm>
        </p:grpSpPr>
        <p:sp>
          <p:nvSpPr>
            <p:cNvPr id="35891" name="Text Box 156"/>
            <p:cNvSpPr txBox="1">
              <a:spLocks noChangeArrowheads="1"/>
            </p:cNvSpPr>
            <p:nvPr/>
          </p:nvSpPr>
          <p:spPr bwMode="auto">
            <a:xfrm>
              <a:off x="2109" y="595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35892" name="Text Box 157"/>
            <p:cNvSpPr txBox="1">
              <a:spLocks noChangeArrowheads="1"/>
            </p:cNvSpPr>
            <p:nvPr/>
          </p:nvSpPr>
          <p:spPr bwMode="auto">
            <a:xfrm>
              <a:off x="2109" y="1956"/>
              <a:ext cx="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274591" name="Text Box 159"/>
          <p:cNvSpPr txBox="1">
            <a:spLocks noChangeArrowheads="1"/>
          </p:cNvSpPr>
          <p:nvPr/>
        </p:nvSpPr>
        <p:spPr bwMode="auto">
          <a:xfrm>
            <a:off x="287338" y="160337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274592" name="Text Box 160"/>
          <p:cNvSpPr txBox="1">
            <a:spLocks noChangeArrowheads="1"/>
          </p:cNvSpPr>
          <p:nvPr/>
        </p:nvSpPr>
        <p:spPr bwMode="auto">
          <a:xfrm>
            <a:off x="2051050" y="16287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同相</a:t>
            </a:r>
          </a:p>
        </p:txBody>
      </p:sp>
      <p:graphicFrame>
        <p:nvGraphicFramePr>
          <p:cNvPr id="274593" name="Object 16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414713" y="1484313"/>
          <a:ext cx="5349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" name="Equation" r:id="rId21" imgW="253800" imgH="279360" progId="Equation.DSMT4">
                  <p:embed/>
                </p:oleObj>
              </mc:Choice>
              <mc:Fallback>
                <p:oleObj name="Equation" r:id="rId21" imgW="253800" imgH="279360" progId="Equation.DSMT4">
                  <p:embed/>
                  <p:pic>
                    <p:nvPicPr>
                      <p:cNvPr id="0" name="Object 1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1484313"/>
                        <a:ext cx="53498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604" name="Object 172"/>
          <p:cNvGraphicFramePr>
            <a:graphicFrameLocks noChangeAspect="1"/>
          </p:cNvGraphicFramePr>
          <p:nvPr/>
        </p:nvGraphicFramePr>
        <p:xfrm>
          <a:off x="1008063" y="3259138"/>
          <a:ext cx="23399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" name="Equation" r:id="rId23" imgW="990360" imgH="228600" progId="Equation.DSMT4">
                  <p:embed/>
                </p:oleObj>
              </mc:Choice>
              <mc:Fallback>
                <p:oleObj name="Equation" r:id="rId23" imgW="990360" imgH="228600" progId="Equation.DSMT4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259138"/>
                        <a:ext cx="23399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605" name="Object 173"/>
          <p:cNvGraphicFramePr>
            <a:graphicFrameLocks noChangeAspect="1"/>
          </p:cNvGraphicFramePr>
          <p:nvPr/>
        </p:nvGraphicFramePr>
        <p:xfrm>
          <a:off x="2663825" y="2746375"/>
          <a:ext cx="194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Equation" r:id="rId25" imgW="838080" imgH="203040" progId="Equation.DSMT4">
                  <p:embed/>
                </p:oleObj>
              </mc:Choice>
              <mc:Fallback>
                <p:oleObj name="Equation" r:id="rId25" imgW="838080" imgH="203040" progId="Equation.DSMT4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746375"/>
                        <a:ext cx="194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618" name="AutoShape 186"/>
          <p:cNvSpPr>
            <a:spLocks noChangeArrowheads="1"/>
          </p:cNvSpPr>
          <p:nvPr/>
        </p:nvSpPr>
        <p:spPr bwMode="auto">
          <a:xfrm>
            <a:off x="2232025" y="4005263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74619" name="AutoShape 187"/>
          <p:cNvSpPr>
            <a:spLocks noChangeArrowheads="1"/>
          </p:cNvSpPr>
          <p:nvPr/>
        </p:nvSpPr>
        <p:spPr bwMode="auto">
          <a:xfrm>
            <a:off x="3276600" y="5362575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74622" name="AutoShape 190"/>
          <p:cNvSpPr>
            <a:spLocks noChangeArrowheads="1"/>
          </p:cNvSpPr>
          <p:nvPr/>
        </p:nvSpPr>
        <p:spPr bwMode="auto">
          <a:xfrm>
            <a:off x="1223963" y="2344738"/>
            <a:ext cx="719137" cy="215900"/>
          </a:xfrm>
          <a:prstGeom prst="rightArrow">
            <a:avLst>
              <a:gd name="adj1" fmla="val 50000"/>
              <a:gd name="adj2" fmla="val 83272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74623" name="AutoShape 191"/>
          <p:cNvSpPr>
            <a:spLocks noChangeArrowheads="1"/>
          </p:cNvSpPr>
          <p:nvPr/>
        </p:nvSpPr>
        <p:spPr bwMode="auto">
          <a:xfrm>
            <a:off x="798513" y="6075363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10" name="Group 219"/>
          <p:cNvGrpSpPr>
            <a:grpSpLocks/>
          </p:cNvGrpSpPr>
          <p:nvPr/>
        </p:nvGrpSpPr>
        <p:grpSpPr bwMode="auto">
          <a:xfrm>
            <a:off x="6661150" y="4832350"/>
            <a:ext cx="1044575" cy="957263"/>
            <a:chOff x="4008" y="2000"/>
            <a:chExt cx="472" cy="448"/>
          </a:xfrm>
        </p:grpSpPr>
        <p:sp>
          <p:nvSpPr>
            <p:cNvPr id="35889" name="Line 220"/>
            <p:cNvSpPr>
              <a:spLocks noChangeShapeType="1"/>
            </p:cNvSpPr>
            <p:nvPr/>
          </p:nvSpPr>
          <p:spPr bwMode="auto">
            <a:xfrm flipV="1">
              <a:off x="4056" y="200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0" name="Freeform 221"/>
            <p:cNvSpPr>
              <a:spLocks/>
            </p:cNvSpPr>
            <p:nvPr/>
          </p:nvSpPr>
          <p:spPr bwMode="auto">
            <a:xfrm>
              <a:off x="4200" y="2240"/>
              <a:ext cx="104" cy="208"/>
            </a:xfrm>
            <a:custGeom>
              <a:avLst/>
              <a:gdLst>
                <a:gd name="T0" fmla="*/ 0 w 104"/>
                <a:gd name="T1" fmla="*/ 16 h 208"/>
                <a:gd name="T2" fmla="*/ 48 w 104"/>
                <a:gd name="T3" fmla="*/ 16 h 208"/>
                <a:gd name="T4" fmla="*/ 96 w 104"/>
                <a:gd name="T5" fmla="*/ 112 h 208"/>
                <a:gd name="T6" fmla="*/ 96 w 104"/>
                <a:gd name="T7" fmla="*/ 208 h 2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8"/>
                <a:gd name="T14" fmla="*/ 104 w 104"/>
                <a:gd name="T15" fmla="*/ 208 h 2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8">
                  <a:moveTo>
                    <a:pt x="0" y="16"/>
                  </a:moveTo>
                  <a:cubicBezTo>
                    <a:pt x="16" y="8"/>
                    <a:pt x="32" y="0"/>
                    <a:pt x="48" y="16"/>
                  </a:cubicBezTo>
                  <a:cubicBezTo>
                    <a:pt x="64" y="32"/>
                    <a:pt x="88" y="80"/>
                    <a:pt x="96" y="112"/>
                  </a:cubicBezTo>
                  <a:cubicBezTo>
                    <a:pt x="104" y="144"/>
                    <a:pt x="100" y="176"/>
                    <a:pt x="96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35868" name="Object 222"/>
            <p:cNvGraphicFramePr>
              <a:graphicFrameLocks noChangeAspect="1"/>
            </p:cNvGraphicFramePr>
            <p:nvPr/>
          </p:nvGraphicFramePr>
          <p:xfrm>
            <a:off x="4296" y="2240"/>
            <a:ext cx="1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6" name="Equation" r:id="rId27" imgW="291960" imgH="241200" progId="Equation.3">
                    <p:embed/>
                  </p:oleObj>
                </mc:Choice>
                <mc:Fallback>
                  <p:oleObj name="Equation" r:id="rId27" imgW="291960" imgH="241200" progId="Equation.3">
                    <p:embed/>
                    <p:pic>
                      <p:nvPicPr>
                        <p:cNvPr id="0" name="Object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2240"/>
                          <a:ext cx="18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9" name="Object 223"/>
            <p:cNvGraphicFramePr>
              <a:graphicFrameLocks noChangeAspect="1"/>
            </p:cNvGraphicFramePr>
            <p:nvPr/>
          </p:nvGraphicFramePr>
          <p:xfrm>
            <a:off x="4008" y="2096"/>
            <a:ext cx="1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7" name="Equation" r:id="rId29" imgW="203040" imgH="330120" progId="Equation.3">
                    <p:embed/>
                  </p:oleObj>
                </mc:Choice>
                <mc:Fallback>
                  <p:oleObj name="Equation" r:id="rId29" imgW="203040" imgH="330120" progId="Equation.3">
                    <p:embed/>
                    <p:pic>
                      <p:nvPicPr>
                        <p:cNvPr id="0" name="Object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096"/>
                          <a:ext cx="12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29"/>
          <p:cNvGrpSpPr>
            <a:grpSpLocks/>
          </p:cNvGrpSpPr>
          <p:nvPr/>
        </p:nvGrpSpPr>
        <p:grpSpPr bwMode="auto">
          <a:xfrm>
            <a:off x="6769100" y="5768975"/>
            <a:ext cx="1295400" cy="900113"/>
            <a:chOff x="1406" y="5381"/>
            <a:chExt cx="1242" cy="878"/>
          </a:xfrm>
        </p:grpSpPr>
        <p:sp>
          <p:nvSpPr>
            <p:cNvPr id="35887" name="Line 225"/>
            <p:cNvSpPr>
              <a:spLocks noChangeShapeType="1"/>
            </p:cNvSpPr>
            <p:nvPr/>
          </p:nvSpPr>
          <p:spPr bwMode="auto">
            <a:xfrm>
              <a:off x="1406" y="5381"/>
              <a:ext cx="1242" cy="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8" name="Freeform 226"/>
            <p:cNvSpPr>
              <a:spLocks/>
            </p:cNvSpPr>
            <p:nvPr/>
          </p:nvSpPr>
          <p:spPr bwMode="auto">
            <a:xfrm>
              <a:off x="1820" y="5384"/>
              <a:ext cx="99" cy="218"/>
            </a:xfrm>
            <a:custGeom>
              <a:avLst/>
              <a:gdLst>
                <a:gd name="T0" fmla="*/ 0 w 69"/>
                <a:gd name="T1" fmla="*/ 14 h 152"/>
                <a:gd name="T2" fmla="*/ 48 w 69"/>
                <a:gd name="T3" fmla="*/ 14 h 152"/>
                <a:gd name="T4" fmla="*/ 68 w 69"/>
                <a:gd name="T5" fmla="*/ 97 h 152"/>
                <a:gd name="T6" fmla="*/ 52 w 69"/>
                <a:gd name="T7" fmla="*/ 152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152"/>
                <a:gd name="T14" fmla="*/ 69 w 69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152">
                  <a:moveTo>
                    <a:pt x="0" y="14"/>
                  </a:moveTo>
                  <a:cubicBezTo>
                    <a:pt x="16" y="6"/>
                    <a:pt x="37" y="0"/>
                    <a:pt x="48" y="14"/>
                  </a:cubicBezTo>
                  <a:cubicBezTo>
                    <a:pt x="59" y="28"/>
                    <a:pt x="67" y="74"/>
                    <a:pt x="68" y="97"/>
                  </a:cubicBezTo>
                  <a:cubicBezTo>
                    <a:pt x="69" y="120"/>
                    <a:pt x="55" y="141"/>
                    <a:pt x="52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35866" name="Object 227"/>
            <p:cNvGraphicFramePr>
              <a:graphicFrameLocks noChangeAspect="1"/>
            </p:cNvGraphicFramePr>
            <p:nvPr/>
          </p:nvGraphicFramePr>
          <p:xfrm>
            <a:off x="1958" y="5438"/>
            <a:ext cx="26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8" name="Equation" r:id="rId31" imgW="291960" imgH="241200" progId="Equation.3">
                    <p:embed/>
                  </p:oleObj>
                </mc:Choice>
                <mc:Fallback>
                  <p:oleObj name="Equation" r:id="rId31" imgW="291960" imgH="241200" progId="Equation.3">
                    <p:embed/>
                    <p:pic>
                      <p:nvPicPr>
                        <p:cNvPr id="0" name="Object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5438"/>
                          <a:ext cx="265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228"/>
            <p:cNvGraphicFramePr>
              <a:graphicFrameLocks noChangeAspect="1"/>
            </p:cNvGraphicFramePr>
            <p:nvPr/>
          </p:nvGraphicFramePr>
          <p:xfrm>
            <a:off x="2131" y="5834"/>
            <a:ext cx="295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9" name="Equation" r:id="rId33" imgW="228600" imgH="330120" progId="Equation.DSMT4">
                    <p:embed/>
                  </p:oleObj>
                </mc:Choice>
                <mc:Fallback>
                  <p:oleObj name="Equation" r:id="rId33" imgW="228600" imgH="330120" progId="Equation.DSMT4">
                    <p:embed/>
                    <p:pic>
                      <p:nvPicPr>
                        <p:cNvPr id="0" name="Object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5834"/>
                          <a:ext cx="295" cy="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234"/>
          <p:cNvGrpSpPr>
            <a:grpSpLocks/>
          </p:cNvGrpSpPr>
          <p:nvPr/>
        </p:nvGrpSpPr>
        <p:grpSpPr bwMode="auto">
          <a:xfrm>
            <a:off x="6769100" y="5048250"/>
            <a:ext cx="1979613" cy="720725"/>
            <a:chOff x="4908" y="4836"/>
            <a:chExt cx="1247" cy="454"/>
          </a:xfrm>
        </p:grpSpPr>
        <p:graphicFrame>
          <p:nvGraphicFramePr>
            <p:cNvPr id="35865" name="Object 216"/>
            <p:cNvGraphicFramePr>
              <a:graphicFrameLocks noChangeAspect="1"/>
            </p:cNvGraphicFramePr>
            <p:nvPr/>
          </p:nvGraphicFramePr>
          <p:xfrm>
            <a:off x="5760" y="4836"/>
            <a:ext cx="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0" name="Equation" r:id="rId35" imgW="380880" imgH="342720" progId="Equation.3">
                    <p:embed/>
                  </p:oleObj>
                </mc:Choice>
                <mc:Fallback>
                  <p:oleObj name="Equation" r:id="rId35" imgW="380880" imgH="342720" progId="Equation.3">
                    <p:embed/>
                    <p:pic>
                      <p:nvPicPr>
                        <p:cNvPr id="0" name="Object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0" y="4836"/>
                          <a:ext cx="359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6" name="Line 233"/>
            <p:cNvSpPr>
              <a:spLocks noChangeShapeType="1"/>
            </p:cNvSpPr>
            <p:nvPr/>
          </p:nvSpPr>
          <p:spPr bwMode="auto">
            <a:xfrm>
              <a:off x="4908" y="5290"/>
              <a:ext cx="12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4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4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7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7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4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4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97" grpId="0"/>
      <p:bldP spid="274501" grpId="0"/>
      <p:bldP spid="274591" grpId="0" autoUpdateAnimBg="0"/>
      <p:bldP spid="274592" grpId="0"/>
      <p:bldP spid="274618" grpId="0" animBg="1"/>
      <p:bldP spid="274619" grpId="0" animBg="1"/>
      <p:bldP spid="274622" grpId="0" animBg="1"/>
      <p:bldP spid="2746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513" name="Object 81"/>
          <p:cNvGraphicFramePr>
            <a:graphicFrameLocks noChangeAspect="1"/>
          </p:cNvGraphicFramePr>
          <p:nvPr/>
        </p:nvGraphicFramePr>
        <p:xfrm>
          <a:off x="719138" y="2133600"/>
          <a:ext cx="22209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9" name="Equation" r:id="rId3" imgW="927000" imgH="304560" progId="Equation.DSMT4">
                  <p:embed/>
                </p:oleObj>
              </mc:Choice>
              <mc:Fallback>
                <p:oleObj name="Equation" r:id="rId3" imgW="927000" imgH="30456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133600"/>
                        <a:ext cx="2220912" cy="7286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20" name="Object 88"/>
          <p:cNvGraphicFramePr>
            <a:graphicFrameLocks noChangeAspect="1"/>
          </p:cNvGraphicFramePr>
          <p:nvPr/>
        </p:nvGraphicFramePr>
        <p:xfrm>
          <a:off x="4068763" y="6011863"/>
          <a:ext cx="2159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0" name="Equation" r:id="rId5" imgW="901440" imgH="304560" progId="Equation.DSMT4">
                  <p:embed/>
                </p:oleObj>
              </mc:Choice>
              <mc:Fallback>
                <p:oleObj name="Equation" r:id="rId5" imgW="901440" imgH="30456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6011863"/>
                        <a:ext cx="21590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24" name="Object 92"/>
          <p:cNvGraphicFramePr>
            <a:graphicFrameLocks noChangeAspect="1"/>
          </p:cNvGraphicFramePr>
          <p:nvPr/>
        </p:nvGraphicFramePr>
        <p:xfrm>
          <a:off x="725488" y="2816225"/>
          <a:ext cx="22256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1" name="Equation" r:id="rId7" imgW="914400" imgH="317160" progId="Equation.DSMT4">
                  <p:embed/>
                </p:oleObj>
              </mc:Choice>
              <mc:Fallback>
                <p:oleObj name="Equation" r:id="rId7" imgW="914400" imgH="31716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816225"/>
                        <a:ext cx="2225675" cy="7747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30" name="Object 98"/>
          <p:cNvGraphicFramePr>
            <a:graphicFrameLocks noChangeAspect="1"/>
          </p:cNvGraphicFramePr>
          <p:nvPr/>
        </p:nvGraphicFramePr>
        <p:xfrm>
          <a:off x="611188" y="3616325"/>
          <a:ext cx="20161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2" name="Equation" r:id="rId9" imgW="876240" imgH="279360" progId="Equation.DSMT4">
                  <p:embed/>
                </p:oleObj>
              </mc:Choice>
              <mc:Fallback>
                <p:oleObj name="Equation" r:id="rId9" imgW="876240" imgH="27936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16325"/>
                        <a:ext cx="2016125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31" name="Object 99"/>
          <p:cNvGraphicFramePr>
            <a:graphicFrameLocks noChangeAspect="1"/>
          </p:cNvGraphicFramePr>
          <p:nvPr/>
        </p:nvGraphicFramePr>
        <p:xfrm>
          <a:off x="3852863" y="3741738"/>
          <a:ext cx="28797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3" name="Equation" r:id="rId11" imgW="1257120" imgH="241200" progId="Equation.DSMT4">
                  <p:embed/>
                </p:oleObj>
              </mc:Choice>
              <mc:Fallback>
                <p:oleObj name="Equation" r:id="rId11" imgW="1257120" imgH="241200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3741738"/>
                        <a:ext cx="287972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32" name="Object 100"/>
          <p:cNvGraphicFramePr>
            <a:graphicFrameLocks noChangeAspect="1"/>
          </p:cNvGraphicFramePr>
          <p:nvPr/>
        </p:nvGraphicFramePr>
        <p:xfrm>
          <a:off x="576263" y="4370388"/>
          <a:ext cx="16557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4" name="Equation" r:id="rId13" imgW="787320" imgH="253800" progId="Equation.DSMT4">
                  <p:embed/>
                </p:oleObj>
              </mc:Choice>
              <mc:Fallback>
                <p:oleObj name="Equation" r:id="rId13" imgW="787320" imgH="253800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370388"/>
                        <a:ext cx="1655762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533" name="Object 101"/>
          <p:cNvGraphicFramePr>
            <a:graphicFrameLocks noChangeAspect="1"/>
          </p:cNvGraphicFramePr>
          <p:nvPr/>
        </p:nvGraphicFramePr>
        <p:xfrm>
          <a:off x="576263" y="5643563"/>
          <a:ext cx="41957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5" name="Equation" r:id="rId15" imgW="1815840" imgH="241200" progId="Equation.DSMT4">
                  <p:embed/>
                </p:oleObj>
              </mc:Choice>
              <mc:Fallback>
                <p:oleObj name="Equation" r:id="rId15" imgW="1815840" imgH="24120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643563"/>
                        <a:ext cx="4195762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534" name="Text Box 102"/>
          <p:cNvSpPr txBox="1">
            <a:spLocks noChangeArrowheads="1"/>
          </p:cNvSpPr>
          <p:nvPr/>
        </p:nvSpPr>
        <p:spPr bwMode="auto">
          <a:xfrm>
            <a:off x="323850" y="657225"/>
            <a:ext cx="833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例：已知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10</a:t>
            </a:r>
            <a:r>
              <a:rPr lang="el-GR" altLang="zh-CN">
                <a:ea typeface="楷体_GB2312" pitchFamily="49" charset="-122"/>
                <a:cs typeface="Times New Roman" pitchFamily="18" charset="0"/>
              </a:rPr>
              <a:t>Ω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aseline="-25000"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＝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17.32 </a:t>
            </a:r>
            <a:r>
              <a:rPr lang="el-GR" altLang="zh-CN">
                <a:ea typeface="楷体_GB2312" pitchFamily="49" charset="-122"/>
              </a:rPr>
              <a:t>Ω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5A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120V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50V</a:t>
            </a:r>
            <a:r>
              <a:rPr lang="zh-CN" altLang="en-US">
                <a:ea typeface="楷体_GB2312" pitchFamily="49" charset="-122"/>
              </a:rPr>
              <a:t>；且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与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同相。求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  <a:endParaRPr lang="zh-CN" altLang="el-GR">
              <a:ea typeface="楷体_GB2312" pitchFamily="49" charset="-122"/>
            </a:endParaRPr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5715000" y="1127125"/>
            <a:ext cx="3286125" cy="2447925"/>
            <a:chOff x="635" y="482"/>
            <a:chExt cx="2070" cy="1542"/>
          </a:xfrm>
        </p:grpSpPr>
        <p:sp>
          <p:nvSpPr>
            <p:cNvPr id="72724" name="Line 115"/>
            <p:cNvSpPr>
              <a:spLocks noChangeShapeType="1"/>
            </p:cNvSpPr>
            <p:nvPr/>
          </p:nvSpPr>
          <p:spPr bwMode="auto">
            <a:xfrm>
              <a:off x="2245" y="935"/>
              <a:ext cx="0" cy="10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Line 116"/>
            <p:cNvSpPr>
              <a:spLocks noChangeShapeType="1"/>
            </p:cNvSpPr>
            <p:nvPr/>
          </p:nvSpPr>
          <p:spPr bwMode="auto">
            <a:xfrm>
              <a:off x="1542" y="935"/>
              <a:ext cx="0" cy="10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Line 113"/>
            <p:cNvSpPr>
              <a:spLocks noChangeShapeType="1"/>
            </p:cNvSpPr>
            <p:nvPr/>
          </p:nvSpPr>
          <p:spPr bwMode="auto">
            <a:xfrm>
              <a:off x="770" y="934"/>
              <a:ext cx="14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Rectangle 103"/>
            <p:cNvSpPr>
              <a:spLocks noChangeArrowheads="1"/>
            </p:cNvSpPr>
            <p:nvPr/>
          </p:nvSpPr>
          <p:spPr bwMode="auto">
            <a:xfrm>
              <a:off x="1043" y="89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728" name="Rectangle 104"/>
            <p:cNvSpPr>
              <a:spLocks noChangeArrowheads="1"/>
            </p:cNvSpPr>
            <p:nvPr/>
          </p:nvSpPr>
          <p:spPr bwMode="auto">
            <a:xfrm rot="5400000">
              <a:off x="1407" y="123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729" name="Freeform 105"/>
            <p:cNvSpPr>
              <a:spLocks/>
            </p:cNvSpPr>
            <p:nvPr/>
          </p:nvSpPr>
          <p:spPr bwMode="auto">
            <a:xfrm rot="10800000">
              <a:off x="1519" y="152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72730" name="Group 106"/>
            <p:cNvGrpSpPr>
              <a:grpSpLocks/>
            </p:cNvGrpSpPr>
            <p:nvPr/>
          </p:nvGrpSpPr>
          <p:grpSpPr bwMode="auto">
            <a:xfrm>
              <a:off x="2154" y="1548"/>
              <a:ext cx="182" cy="317"/>
              <a:chOff x="4059" y="1873"/>
              <a:chExt cx="182" cy="317"/>
            </a:xfrm>
          </p:grpSpPr>
          <p:sp useBgFill="1">
            <p:nvSpPr>
              <p:cNvPr id="72731" name="Rectangle 107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2732" name="Line 108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3" name="Rectangle 109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2734" name="Rectangle 110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72735" name="Line 111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36" name="Rectangle 112"/>
            <p:cNvSpPr>
              <a:spLocks noChangeArrowheads="1"/>
            </p:cNvSpPr>
            <p:nvPr/>
          </p:nvSpPr>
          <p:spPr bwMode="auto">
            <a:xfrm rot="5400000">
              <a:off x="2109" y="123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737" name="Line 114"/>
            <p:cNvSpPr>
              <a:spLocks noChangeShapeType="1"/>
            </p:cNvSpPr>
            <p:nvPr/>
          </p:nvSpPr>
          <p:spPr bwMode="auto">
            <a:xfrm>
              <a:off x="771" y="2001"/>
              <a:ext cx="14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8" name="Oval 117"/>
            <p:cNvSpPr>
              <a:spLocks noChangeArrowheads="1"/>
            </p:cNvSpPr>
            <p:nvPr/>
          </p:nvSpPr>
          <p:spPr bwMode="auto">
            <a:xfrm>
              <a:off x="725" y="91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2739" name="Oval 118"/>
            <p:cNvSpPr>
              <a:spLocks noChangeArrowheads="1"/>
            </p:cNvSpPr>
            <p:nvPr/>
          </p:nvSpPr>
          <p:spPr bwMode="auto">
            <a:xfrm>
              <a:off x="725" y="19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grpSp>
          <p:nvGrpSpPr>
            <p:cNvPr id="72740" name="Group 119"/>
            <p:cNvGrpSpPr>
              <a:grpSpLocks/>
            </p:cNvGrpSpPr>
            <p:nvPr/>
          </p:nvGrpSpPr>
          <p:grpSpPr bwMode="auto">
            <a:xfrm>
              <a:off x="635" y="1253"/>
              <a:ext cx="408" cy="408"/>
              <a:chOff x="1791" y="1049"/>
              <a:chExt cx="408" cy="408"/>
            </a:xfrm>
          </p:grpSpPr>
          <p:sp>
            <p:nvSpPr>
              <p:cNvPr id="72741" name="Text Box 120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2742" name="Text Box 121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grpSp>
          <p:nvGrpSpPr>
            <p:cNvPr id="72743" name="Group 122"/>
            <p:cNvGrpSpPr>
              <a:grpSpLocks/>
            </p:cNvGrpSpPr>
            <p:nvPr/>
          </p:nvGrpSpPr>
          <p:grpSpPr bwMode="auto">
            <a:xfrm>
              <a:off x="725" y="482"/>
              <a:ext cx="227" cy="392"/>
              <a:chOff x="1791" y="2181"/>
              <a:chExt cx="227" cy="392"/>
            </a:xfrm>
          </p:grpSpPr>
          <p:sp>
            <p:nvSpPr>
              <p:cNvPr id="72744" name="Text Box 123"/>
              <p:cNvSpPr txBox="1">
                <a:spLocks noChangeArrowheads="1"/>
              </p:cNvSpPr>
              <p:nvPr/>
            </p:nvSpPr>
            <p:spPr bwMode="auto">
              <a:xfrm>
                <a:off x="1791" y="2342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2745" name="Text Box 124"/>
              <p:cNvSpPr txBox="1">
                <a:spLocks noChangeArrowheads="1"/>
              </p:cNvSpPr>
              <p:nvPr/>
            </p:nvSpPr>
            <p:spPr bwMode="auto">
              <a:xfrm>
                <a:off x="1812" y="2181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72746" name="Text Box 125"/>
            <p:cNvSpPr txBox="1">
              <a:spLocks noChangeArrowheads="1"/>
            </p:cNvSpPr>
            <p:nvPr/>
          </p:nvSpPr>
          <p:spPr bwMode="auto">
            <a:xfrm>
              <a:off x="637" y="91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2747" name="Text Box 126"/>
            <p:cNvSpPr txBox="1">
              <a:spLocks noChangeArrowheads="1"/>
            </p:cNvSpPr>
            <p:nvPr/>
          </p:nvSpPr>
          <p:spPr bwMode="auto">
            <a:xfrm>
              <a:off x="650" y="164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2748" name="Line 127"/>
            <p:cNvSpPr>
              <a:spLocks noChangeShapeType="1"/>
            </p:cNvSpPr>
            <p:nvPr/>
          </p:nvSpPr>
          <p:spPr bwMode="auto">
            <a:xfrm rot="5400000">
              <a:off x="1496" y="102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9" name="Line 128"/>
            <p:cNvSpPr>
              <a:spLocks noChangeShapeType="1"/>
            </p:cNvSpPr>
            <p:nvPr/>
          </p:nvSpPr>
          <p:spPr bwMode="auto">
            <a:xfrm>
              <a:off x="839" y="93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0" name="Text Box 129"/>
            <p:cNvSpPr txBox="1">
              <a:spLocks noChangeArrowheads="1"/>
            </p:cNvSpPr>
            <p:nvPr/>
          </p:nvSpPr>
          <p:spPr bwMode="auto">
            <a:xfrm>
              <a:off x="2290" y="115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72751" name="Text Box 130"/>
            <p:cNvSpPr txBox="1">
              <a:spLocks noChangeArrowheads="1"/>
            </p:cNvSpPr>
            <p:nvPr/>
          </p:nvSpPr>
          <p:spPr bwMode="auto">
            <a:xfrm>
              <a:off x="1565" y="116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72752" name="Text Box 131"/>
            <p:cNvSpPr txBox="1">
              <a:spLocks noChangeArrowheads="1"/>
            </p:cNvSpPr>
            <p:nvPr/>
          </p:nvSpPr>
          <p:spPr bwMode="auto">
            <a:xfrm>
              <a:off x="1611" y="157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72753" name="Text Box 132"/>
            <p:cNvSpPr txBox="1">
              <a:spLocks noChangeArrowheads="1"/>
            </p:cNvSpPr>
            <p:nvPr/>
          </p:nvSpPr>
          <p:spPr bwMode="auto">
            <a:xfrm>
              <a:off x="1078" y="95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72754" name="Group 133"/>
            <p:cNvGrpSpPr>
              <a:grpSpLocks/>
            </p:cNvGrpSpPr>
            <p:nvPr/>
          </p:nvGrpSpPr>
          <p:grpSpPr bwMode="auto">
            <a:xfrm>
              <a:off x="1122" y="1410"/>
              <a:ext cx="420" cy="410"/>
              <a:chOff x="863" y="2158"/>
              <a:chExt cx="420" cy="410"/>
            </a:xfrm>
          </p:grpSpPr>
          <p:sp>
            <p:nvSpPr>
              <p:cNvPr id="72755" name="Text Box 134"/>
              <p:cNvSpPr txBox="1">
                <a:spLocks noChangeArrowheads="1"/>
              </p:cNvSpPr>
              <p:nvPr/>
            </p:nvSpPr>
            <p:spPr bwMode="auto">
              <a:xfrm>
                <a:off x="863" y="2337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L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2756" name="Text Box 135"/>
              <p:cNvSpPr txBox="1">
                <a:spLocks noChangeArrowheads="1"/>
              </p:cNvSpPr>
              <p:nvPr/>
            </p:nvSpPr>
            <p:spPr bwMode="auto">
              <a:xfrm>
                <a:off x="905" y="2158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72757" name="Text Box 139"/>
            <p:cNvSpPr txBox="1">
              <a:spLocks noChangeArrowheads="1"/>
            </p:cNvSpPr>
            <p:nvPr/>
          </p:nvSpPr>
          <p:spPr bwMode="auto">
            <a:xfrm>
              <a:off x="1179" y="129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2758" name="Text Box 140"/>
            <p:cNvSpPr txBox="1">
              <a:spLocks noChangeArrowheads="1"/>
            </p:cNvSpPr>
            <p:nvPr/>
          </p:nvSpPr>
          <p:spPr bwMode="auto">
            <a:xfrm>
              <a:off x="1179" y="164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2759" name="Line 141"/>
            <p:cNvSpPr>
              <a:spLocks noChangeShapeType="1"/>
            </p:cNvSpPr>
            <p:nvPr/>
          </p:nvSpPr>
          <p:spPr bwMode="auto">
            <a:xfrm rot="5400000">
              <a:off x="2199" y="102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760" name="Group 142"/>
            <p:cNvGrpSpPr>
              <a:grpSpLocks/>
            </p:cNvGrpSpPr>
            <p:nvPr/>
          </p:nvGrpSpPr>
          <p:grpSpPr bwMode="auto">
            <a:xfrm>
              <a:off x="2291" y="777"/>
              <a:ext cx="408" cy="390"/>
              <a:chOff x="2812" y="686"/>
              <a:chExt cx="408" cy="390"/>
            </a:xfrm>
          </p:grpSpPr>
          <p:sp>
            <p:nvSpPr>
              <p:cNvPr id="72761" name="Text Box 143"/>
              <p:cNvSpPr txBox="1">
                <a:spLocks noChangeArrowheads="1"/>
              </p:cNvSpPr>
              <p:nvPr/>
            </p:nvSpPr>
            <p:spPr bwMode="auto">
              <a:xfrm>
                <a:off x="2812" y="84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2762" name="Text Box 144"/>
              <p:cNvSpPr txBox="1">
                <a:spLocks noChangeArrowheads="1"/>
              </p:cNvSpPr>
              <p:nvPr/>
            </p:nvSpPr>
            <p:spPr bwMode="auto">
              <a:xfrm>
                <a:off x="2833" y="68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grpSp>
          <p:nvGrpSpPr>
            <p:cNvPr id="72763" name="Group 145"/>
            <p:cNvGrpSpPr>
              <a:grpSpLocks/>
            </p:cNvGrpSpPr>
            <p:nvPr/>
          </p:nvGrpSpPr>
          <p:grpSpPr bwMode="auto">
            <a:xfrm>
              <a:off x="1587" y="793"/>
              <a:ext cx="408" cy="392"/>
              <a:chOff x="3379" y="797"/>
              <a:chExt cx="408" cy="392"/>
            </a:xfrm>
          </p:grpSpPr>
          <p:sp>
            <p:nvSpPr>
              <p:cNvPr id="72764" name="Text Box 146"/>
              <p:cNvSpPr txBox="1">
                <a:spLocks noChangeArrowheads="1"/>
              </p:cNvSpPr>
              <p:nvPr/>
            </p:nvSpPr>
            <p:spPr bwMode="auto">
              <a:xfrm>
                <a:off x="3379" y="95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2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72765" name="Text Box 147"/>
              <p:cNvSpPr txBox="1">
                <a:spLocks noChangeArrowheads="1"/>
              </p:cNvSpPr>
              <p:nvPr/>
            </p:nvSpPr>
            <p:spPr bwMode="auto">
              <a:xfrm>
                <a:off x="3400" y="79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72766" name="Text Box 148"/>
            <p:cNvSpPr txBox="1">
              <a:spLocks noChangeArrowheads="1"/>
            </p:cNvSpPr>
            <p:nvPr/>
          </p:nvSpPr>
          <p:spPr bwMode="auto">
            <a:xfrm>
              <a:off x="2336" y="1570"/>
              <a:ext cx="3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-jX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9" name="Group 158"/>
          <p:cNvGrpSpPr>
            <a:grpSpLocks/>
          </p:cNvGrpSpPr>
          <p:nvPr/>
        </p:nvGrpSpPr>
        <p:grpSpPr bwMode="auto">
          <a:xfrm>
            <a:off x="8054975" y="1352550"/>
            <a:ext cx="541338" cy="2617788"/>
            <a:chOff x="2109" y="595"/>
            <a:chExt cx="341" cy="1649"/>
          </a:xfrm>
        </p:grpSpPr>
        <p:sp>
          <p:nvSpPr>
            <p:cNvPr id="72768" name="Text Box 156"/>
            <p:cNvSpPr txBox="1">
              <a:spLocks noChangeArrowheads="1"/>
            </p:cNvSpPr>
            <p:nvPr/>
          </p:nvSpPr>
          <p:spPr bwMode="auto">
            <a:xfrm>
              <a:off x="2109" y="595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72769" name="Text Box 157"/>
            <p:cNvSpPr txBox="1">
              <a:spLocks noChangeArrowheads="1"/>
            </p:cNvSpPr>
            <p:nvPr/>
          </p:nvSpPr>
          <p:spPr bwMode="auto">
            <a:xfrm>
              <a:off x="2109" y="1956"/>
              <a:ext cx="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274591" name="Text Box 159"/>
          <p:cNvSpPr txBox="1">
            <a:spLocks noChangeArrowheads="1"/>
          </p:cNvSpPr>
          <p:nvPr/>
        </p:nvSpPr>
        <p:spPr bwMode="auto">
          <a:xfrm>
            <a:off x="287338" y="160337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74608" name="Object 176"/>
          <p:cNvGraphicFramePr>
            <a:graphicFrameLocks noChangeAspect="1"/>
          </p:cNvGraphicFramePr>
          <p:nvPr/>
        </p:nvGraphicFramePr>
        <p:xfrm>
          <a:off x="3671888" y="4873625"/>
          <a:ext cx="18653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6" name="Equation" r:id="rId17" imgW="977760" imgH="431640" progId="Equation.DSMT4">
                  <p:embed/>
                </p:oleObj>
              </mc:Choice>
              <mc:Fallback>
                <p:oleObj name="Equation" r:id="rId17" imgW="977760" imgH="431640" progId="Equation.DSMT4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4873625"/>
                        <a:ext cx="18653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609" name="Object 177"/>
          <p:cNvGraphicFramePr>
            <a:graphicFrameLocks noChangeAspect="1"/>
          </p:cNvGraphicFramePr>
          <p:nvPr/>
        </p:nvGraphicFramePr>
        <p:xfrm>
          <a:off x="1566863" y="5099050"/>
          <a:ext cx="15287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7" name="Equation" r:id="rId19" imgW="711000" imgH="228600" progId="Equation.DSMT4">
                  <p:embed/>
                </p:oleObj>
              </mc:Choice>
              <mc:Fallback>
                <p:oleObj name="Equation" r:id="rId19" imgW="711000" imgH="228600" progId="Equation.DSMT4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5099050"/>
                        <a:ext cx="15287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610" name="Object 178"/>
          <p:cNvGraphicFramePr>
            <a:graphicFrameLocks noChangeAspect="1"/>
          </p:cNvGraphicFramePr>
          <p:nvPr/>
        </p:nvGraphicFramePr>
        <p:xfrm>
          <a:off x="2555875" y="6273800"/>
          <a:ext cx="11509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8" name="Equation" r:id="rId21" imgW="495000" imgH="164880" progId="Equation.DSMT4">
                  <p:embed/>
                </p:oleObj>
              </mc:Choice>
              <mc:Fallback>
                <p:oleObj name="Equation" r:id="rId21" imgW="495000" imgH="164880" progId="Equation.DSMT4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273800"/>
                        <a:ext cx="11509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620" name="AutoShape 188"/>
          <p:cNvSpPr>
            <a:spLocks noChangeArrowheads="1"/>
          </p:cNvSpPr>
          <p:nvPr/>
        </p:nvSpPr>
        <p:spPr bwMode="auto">
          <a:xfrm>
            <a:off x="2989263" y="3940175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74621" name="AutoShape 189"/>
          <p:cNvSpPr>
            <a:spLocks noChangeArrowheads="1"/>
          </p:cNvSpPr>
          <p:nvPr/>
        </p:nvSpPr>
        <p:spPr bwMode="auto">
          <a:xfrm>
            <a:off x="1655763" y="6381750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74514" name="Object 82"/>
          <p:cNvGraphicFramePr>
            <a:graphicFrameLocks noChangeAspect="1"/>
          </p:cNvGraphicFramePr>
          <p:nvPr/>
        </p:nvGraphicFramePr>
        <p:xfrm>
          <a:off x="3127375" y="2133600"/>
          <a:ext cx="234473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9" name="Equation" r:id="rId23" imgW="1091880" imgH="304560" progId="Equation.DSMT4">
                  <p:embed/>
                </p:oleObj>
              </mc:Choice>
              <mc:Fallback>
                <p:oleObj name="Equation" r:id="rId23" imgW="1091880" imgH="30456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133600"/>
                        <a:ext cx="2344738" cy="7254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19"/>
          <p:cNvGrpSpPr>
            <a:grpSpLocks/>
          </p:cNvGrpSpPr>
          <p:nvPr/>
        </p:nvGrpSpPr>
        <p:grpSpPr bwMode="auto">
          <a:xfrm>
            <a:off x="6661150" y="4832350"/>
            <a:ext cx="1044575" cy="957263"/>
            <a:chOff x="4008" y="2000"/>
            <a:chExt cx="472" cy="448"/>
          </a:xfrm>
        </p:grpSpPr>
        <p:sp>
          <p:nvSpPr>
            <p:cNvPr id="72803" name="Line 220"/>
            <p:cNvSpPr>
              <a:spLocks noChangeShapeType="1"/>
            </p:cNvSpPr>
            <p:nvPr/>
          </p:nvSpPr>
          <p:spPr bwMode="auto">
            <a:xfrm flipV="1">
              <a:off x="4056" y="200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04" name="Freeform 221"/>
            <p:cNvSpPr>
              <a:spLocks/>
            </p:cNvSpPr>
            <p:nvPr/>
          </p:nvSpPr>
          <p:spPr bwMode="auto">
            <a:xfrm>
              <a:off x="4200" y="2240"/>
              <a:ext cx="104" cy="208"/>
            </a:xfrm>
            <a:custGeom>
              <a:avLst/>
              <a:gdLst>
                <a:gd name="T0" fmla="*/ 0 w 104"/>
                <a:gd name="T1" fmla="*/ 16 h 208"/>
                <a:gd name="T2" fmla="*/ 48 w 104"/>
                <a:gd name="T3" fmla="*/ 16 h 208"/>
                <a:gd name="T4" fmla="*/ 96 w 104"/>
                <a:gd name="T5" fmla="*/ 112 h 208"/>
                <a:gd name="T6" fmla="*/ 96 w 104"/>
                <a:gd name="T7" fmla="*/ 208 h 2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8"/>
                <a:gd name="T14" fmla="*/ 104 w 104"/>
                <a:gd name="T15" fmla="*/ 208 h 2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8">
                  <a:moveTo>
                    <a:pt x="0" y="16"/>
                  </a:moveTo>
                  <a:cubicBezTo>
                    <a:pt x="16" y="8"/>
                    <a:pt x="32" y="0"/>
                    <a:pt x="48" y="16"/>
                  </a:cubicBezTo>
                  <a:cubicBezTo>
                    <a:pt x="64" y="32"/>
                    <a:pt x="88" y="80"/>
                    <a:pt x="96" y="112"/>
                  </a:cubicBezTo>
                  <a:cubicBezTo>
                    <a:pt x="104" y="144"/>
                    <a:pt x="100" y="176"/>
                    <a:pt x="96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72805" name="Object 222"/>
            <p:cNvGraphicFramePr>
              <a:graphicFrameLocks noChangeAspect="1"/>
            </p:cNvGraphicFramePr>
            <p:nvPr/>
          </p:nvGraphicFramePr>
          <p:xfrm>
            <a:off x="4296" y="2240"/>
            <a:ext cx="1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0" name="Equation" r:id="rId25" imgW="291960" imgH="241200" progId="Equation.3">
                    <p:embed/>
                  </p:oleObj>
                </mc:Choice>
                <mc:Fallback>
                  <p:oleObj name="Equation" r:id="rId25" imgW="291960" imgH="241200" progId="Equation.3">
                    <p:embed/>
                    <p:pic>
                      <p:nvPicPr>
                        <p:cNvPr id="0" name="Object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2240"/>
                          <a:ext cx="18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806" name="Object 223"/>
            <p:cNvGraphicFramePr>
              <a:graphicFrameLocks noChangeAspect="1"/>
            </p:cNvGraphicFramePr>
            <p:nvPr/>
          </p:nvGraphicFramePr>
          <p:xfrm>
            <a:off x="4008" y="2096"/>
            <a:ext cx="1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1" name="Equation" r:id="rId27" imgW="203040" imgH="330120" progId="Equation.3">
                    <p:embed/>
                  </p:oleObj>
                </mc:Choice>
                <mc:Fallback>
                  <p:oleObj name="Equation" r:id="rId27" imgW="203040" imgH="330120" progId="Equation.3">
                    <p:embed/>
                    <p:pic>
                      <p:nvPicPr>
                        <p:cNvPr id="0" name="Object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096"/>
                          <a:ext cx="12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29"/>
          <p:cNvGrpSpPr>
            <a:grpSpLocks/>
          </p:cNvGrpSpPr>
          <p:nvPr/>
        </p:nvGrpSpPr>
        <p:grpSpPr bwMode="auto">
          <a:xfrm>
            <a:off x="6769100" y="5768975"/>
            <a:ext cx="1295400" cy="900113"/>
            <a:chOff x="1406" y="5381"/>
            <a:chExt cx="1242" cy="878"/>
          </a:xfrm>
        </p:grpSpPr>
        <p:sp>
          <p:nvSpPr>
            <p:cNvPr id="72808" name="Line 225"/>
            <p:cNvSpPr>
              <a:spLocks noChangeShapeType="1"/>
            </p:cNvSpPr>
            <p:nvPr/>
          </p:nvSpPr>
          <p:spPr bwMode="auto">
            <a:xfrm>
              <a:off x="1406" y="5381"/>
              <a:ext cx="1242" cy="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809" name="Freeform 226"/>
            <p:cNvSpPr>
              <a:spLocks/>
            </p:cNvSpPr>
            <p:nvPr/>
          </p:nvSpPr>
          <p:spPr bwMode="auto">
            <a:xfrm>
              <a:off x="1820" y="5384"/>
              <a:ext cx="99" cy="218"/>
            </a:xfrm>
            <a:custGeom>
              <a:avLst/>
              <a:gdLst>
                <a:gd name="T0" fmla="*/ 0 w 69"/>
                <a:gd name="T1" fmla="*/ 14 h 152"/>
                <a:gd name="T2" fmla="*/ 48 w 69"/>
                <a:gd name="T3" fmla="*/ 14 h 152"/>
                <a:gd name="T4" fmla="*/ 68 w 69"/>
                <a:gd name="T5" fmla="*/ 97 h 152"/>
                <a:gd name="T6" fmla="*/ 52 w 69"/>
                <a:gd name="T7" fmla="*/ 152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152"/>
                <a:gd name="T14" fmla="*/ 69 w 69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152">
                  <a:moveTo>
                    <a:pt x="0" y="14"/>
                  </a:moveTo>
                  <a:cubicBezTo>
                    <a:pt x="16" y="6"/>
                    <a:pt x="37" y="0"/>
                    <a:pt x="48" y="14"/>
                  </a:cubicBezTo>
                  <a:cubicBezTo>
                    <a:pt x="59" y="28"/>
                    <a:pt x="67" y="74"/>
                    <a:pt x="68" y="97"/>
                  </a:cubicBezTo>
                  <a:cubicBezTo>
                    <a:pt x="69" y="120"/>
                    <a:pt x="55" y="141"/>
                    <a:pt x="52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72810" name="Object 227"/>
            <p:cNvGraphicFramePr>
              <a:graphicFrameLocks noChangeAspect="1"/>
            </p:cNvGraphicFramePr>
            <p:nvPr/>
          </p:nvGraphicFramePr>
          <p:xfrm>
            <a:off x="1958" y="5438"/>
            <a:ext cx="26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2" name="Equation" r:id="rId29" imgW="291960" imgH="241200" progId="Equation.3">
                    <p:embed/>
                  </p:oleObj>
                </mc:Choice>
                <mc:Fallback>
                  <p:oleObj name="Equation" r:id="rId29" imgW="291960" imgH="241200" progId="Equation.3">
                    <p:embed/>
                    <p:pic>
                      <p:nvPicPr>
                        <p:cNvPr id="0" name="Object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5438"/>
                          <a:ext cx="265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811" name="Object 228"/>
            <p:cNvGraphicFramePr>
              <a:graphicFrameLocks noChangeAspect="1"/>
            </p:cNvGraphicFramePr>
            <p:nvPr/>
          </p:nvGraphicFramePr>
          <p:xfrm>
            <a:off x="2131" y="5834"/>
            <a:ext cx="295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3" name="Equation" r:id="rId31" imgW="228600" imgH="330120" progId="Equation.DSMT4">
                    <p:embed/>
                  </p:oleObj>
                </mc:Choice>
                <mc:Fallback>
                  <p:oleObj name="Equation" r:id="rId31" imgW="228600" imgH="330120" progId="Equation.DSMT4">
                    <p:embed/>
                    <p:pic>
                      <p:nvPicPr>
                        <p:cNvPr id="0" name="Object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5834"/>
                          <a:ext cx="295" cy="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234"/>
          <p:cNvGrpSpPr>
            <a:grpSpLocks/>
          </p:cNvGrpSpPr>
          <p:nvPr/>
        </p:nvGrpSpPr>
        <p:grpSpPr bwMode="auto">
          <a:xfrm>
            <a:off x="6769100" y="5048250"/>
            <a:ext cx="1979613" cy="720725"/>
            <a:chOff x="4908" y="4836"/>
            <a:chExt cx="1247" cy="454"/>
          </a:xfrm>
        </p:grpSpPr>
        <p:graphicFrame>
          <p:nvGraphicFramePr>
            <p:cNvPr id="72813" name="Object 216"/>
            <p:cNvGraphicFramePr>
              <a:graphicFrameLocks noChangeAspect="1"/>
            </p:cNvGraphicFramePr>
            <p:nvPr/>
          </p:nvGraphicFramePr>
          <p:xfrm>
            <a:off x="5760" y="4836"/>
            <a:ext cx="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4" name="Equation" r:id="rId33" imgW="380880" imgH="342720" progId="Equation.3">
                    <p:embed/>
                  </p:oleObj>
                </mc:Choice>
                <mc:Fallback>
                  <p:oleObj name="Equation" r:id="rId33" imgW="380880" imgH="342720" progId="Equation.3">
                    <p:embed/>
                    <p:pic>
                      <p:nvPicPr>
                        <p:cNvPr id="0" name="Object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0" y="4836"/>
                          <a:ext cx="359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14" name="Line 233"/>
            <p:cNvSpPr>
              <a:spLocks noChangeShapeType="1"/>
            </p:cNvSpPr>
            <p:nvPr/>
          </p:nvSpPr>
          <p:spPr bwMode="auto">
            <a:xfrm>
              <a:off x="4908" y="5290"/>
              <a:ext cx="12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AutoShape 188"/>
          <p:cNvSpPr>
            <a:spLocks noChangeArrowheads="1"/>
          </p:cNvSpPr>
          <p:nvPr/>
        </p:nvSpPr>
        <p:spPr bwMode="auto">
          <a:xfrm>
            <a:off x="2735263" y="4545013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4" name="Object 99"/>
          <p:cNvGraphicFramePr>
            <a:graphicFrameLocks noChangeAspect="1"/>
          </p:cNvGraphicFramePr>
          <p:nvPr/>
        </p:nvGraphicFramePr>
        <p:xfrm>
          <a:off x="3419475" y="4217988"/>
          <a:ext cx="38401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5" name="Equation" r:id="rId35" imgW="1676160" imgH="317160" progId="Equation.DSMT4">
                  <p:embed/>
                </p:oleObj>
              </mc:Choice>
              <mc:Fallback>
                <p:oleObj name="Equation" r:id="rId35" imgW="1676160" imgH="317160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217988"/>
                        <a:ext cx="384016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188"/>
          <p:cNvSpPr>
            <a:spLocks noChangeArrowheads="1"/>
          </p:cNvSpPr>
          <p:nvPr/>
        </p:nvSpPr>
        <p:spPr bwMode="auto">
          <a:xfrm>
            <a:off x="684213" y="5229225"/>
            <a:ext cx="574675" cy="215900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72819" name="Group 115"/>
          <p:cNvGrpSpPr>
            <a:grpSpLocks/>
          </p:cNvGrpSpPr>
          <p:nvPr/>
        </p:nvGrpSpPr>
        <p:grpSpPr bwMode="auto">
          <a:xfrm>
            <a:off x="6810375" y="5830888"/>
            <a:ext cx="1955800" cy="579437"/>
            <a:chOff x="3856" y="3722"/>
            <a:chExt cx="1232" cy="365"/>
          </a:xfrm>
        </p:grpSpPr>
        <p:sp>
          <p:nvSpPr>
            <p:cNvPr id="72820" name="Text Box 116"/>
            <p:cNvSpPr txBox="1">
              <a:spLocks noChangeArrowheads="1"/>
            </p:cNvSpPr>
            <p:nvPr/>
          </p:nvSpPr>
          <p:spPr bwMode="auto">
            <a:xfrm>
              <a:off x="4166" y="3722"/>
              <a:ext cx="9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72821" name="Line 117"/>
            <p:cNvSpPr>
              <a:spLocks noChangeShapeType="1"/>
            </p:cNvSpPr>
            <p:nvPr/>
          </p:nvSpPr>
          <p:spPr bwMode="auto">
            <a:xfrm>
              <a:off x="3856" y="392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7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4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4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7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7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7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620" grpId="0" animBg="1"/>
      <p:bldP spid="274621" grpId="0" animBg="1"/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103688" y="2457450"/>
            <a:ext cx="378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/>
              <a:t>i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)=</a:t>
            </a:r>
            <a:r>
              <a:rPr lang="en-US" altLang="zh-CN" i="1"/>
              <a:t>I</a:t>
            </a:r>
            <a:r>
              <a:rPr lang="en-US" altLang="zh-CN" baseline="-25000"/>
              <a:t>m</a:t>
            </a:r>
            <a:r>
              <a:rPr lang="en-US" altLang="zh-CN"/>
              <a:t>sin(</a:t>
            </a:r>
            <a:r>
              <a:rPr lang="en-US" altLang="zh-CN" i="1">
                <a:sym typeface="Symbol" pitchFamily="18" charset="2"/>
              </a:rPr>
              <a:t> t</a:t>
            </a:r>
            <a:r>
              <a:rPr lang="en-US" altLang="zh-CN">
                <a:sym typeface="Symbol" pitchFamily="18" charset="2"/>
              </a:rPr>
              <a:t>+</a:t>
            </a:r>
            <a:r>
              <a:rPr lang="en-US" altLang="zh-CN" i="1">
                <a:sym typeface="Symbol" pitchFamily="18" charset="2"/>
              </a:rPr>
              <a:t>   </a:t>
            </a:r>
            <a:r>
              <a:rPr lang="en-US" altLang="zh-CN"/>
              <a:t>)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2735263" y="3082925"/>
          <a:ext cx="38115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3" imgW="1904760" imgH="444240" progId="Equation.3">
                  <p:embed/>
                </p:oleObj>
              </mc:Choice>
              <mc:Fallback>
                <p:oleObj name="公式" r:id="rId3" imgW="19047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3082925"/>
                        <a:ext cx="381158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468313" y="4108450"/>
          <a:ext cx="82899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5" imgW="3746160" imgH="393480" progId="Equation.DSMT4">
                  <p:embed/>
                </p:oleObj>
              </mc:Choice>
              <mc:Fallback>
                <p:oleObj name="Equation" r:id="rId5" imgW="37461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08450"/>
                        <a:ext cx="8289925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576263" y="5049838"/>
          <a:ext cx="381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7" imgW="1904760" imgH="457200" progId="Equation.DSMT4">
                  <p:embed/>
                </p:oleObj>
              </mc:Choice>
              <mc:Fallback>
                <p:oleObj name="Equation" r:id="rId7" imgW="190476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049838"/>
                        <a:ext cx="3810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3413125" y="6045200"/>
          <a:ext cx="50815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公式" r:id="rId9" imgW="2539800" imgH="241200" progId="Equation.3">
                  <p:embed/>
                </p:oleObj>
              </mc:Choice>
              <mc:Fallback>
                <p:oleObj name="公式" r:id="rId9" imgW="253980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6045200"/>
                        <a:ext cx="508158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0" name="Object 38"/>
          <p:cNvGraphicFramePr>
            <a:graphicFrameLocks noChangeAspect="1"/>
          </p:cNvGraphicFramePr>
          <p:nvPr/>
        </p:nvGraphicFramePr>
        <p:xfrm>
          <a:off x="5187950" y="5229225"/>
          <a:ext cx="12207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11" imgW="609480" imgH="253800" progId="Equation.DSMT4">
                  <p:embed/>
                </p:oleObj>
              </mc:Choice>
              <mc:Fallback>
                <p:oleObj name="Equation" r:id="rId11" imgW="609480" imgH="2538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229225"/>
                        <a:ext cx="12207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91" name="Text Box 39"/>
          <p:cNvSpPr txBox="1">
            <a:spLocks noChangeArrowheads="1"/>
          </p:cNvSpPr>
          <p:nvPr/>
        </p:nvSpPr>
        <p:spPr bwMode="auto">
          <a:xfrm>
            <a:off x="358775" y="5884863"/>
            <a:ext cx="35274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故表达式也可写为：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一、正弦量的概念</a:t>
            </a:r>
          </a:p>
        </p:txBody>
      </p:sp>
      <p:sp>
        <p:nvSpPr>
          <p:cNvPr id="73733" name="Text Box 2053"/>
          <p:cNvSpPr txBox="1">
            <a:spLocks noChangeArrowheads="1"/>
          </p:cNvSpPr>
          <p:nvPr/>
        </p:nvSpPr>
        <p:spPr bwMode="auto">
          <a:xfrm>
            <a:off x="431800" y="1227138"/>
            <a:ext cx="8280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周期电流有效值定义为：</a:t>
            </a:r>
          </a:p>
        </p:txBody>
      </p:sp>
      <p:graphicFrame>
        <p:nvGraphicFramePr>
          <p:cNvPr id="293888" name="Object 2048"/>
          <p:cNvGraphicFramePr>
            <a:graphicFrameLocks noChangeAspect="1"/>
          </p:cNvGraphicFramePr>
          <p:nvPr/>
        </p:nvGraphicFramePr>
        <p:xfrm>
          <a:off x="4138613" y="1052513"/>
          <a:ext cx="28813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13" imgW="1091880" imgH="444240" progId="Equation.DSMT4">
                  <p:embed/>
                </p:oleObj>
              </mc:Choice>
              <mc:Fallback>
                <p:oleObj name="Equation" r:id="rId13" imgW="1091880" imgH="44424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1052513"/>
                        <a:ext cx="2881312" cy="11684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323850" y="2284413"/>
            <a:ext cx="40671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当信号为正弦信号时，设：</a:t>
            </a:r>
          </a:p>
        </p:txBody>
      </p: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360363" y="3105150"/>
            <a:ext cx="35274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有效值为：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utoUpdateAnimBg="0"/>
      <p:bldP spid="74791" grpId="0" autoUpdateAnimBg="0"/>
      <p:bldP spid="2" grpId="0" autoUpdateAnimBg="0"/>
      <p:bldP spid="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31800" y="1136650"/>
            <a:ext cx="799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同理，可得正弦电压有效值与最大值的关系：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752600" y="1593850"/>
          <a:ext cx="44513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3" imgW="2197080" imgH="431640" progId="Equation.3">
                  <p:embed/>
                </p:oleObj>
              </mc:Choice>
              <mc:Fallback>
                <p:oleObj name="公式" r:id="rId3" imgW="21970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93850"/>
                        <a:ext cx="44513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685800" y="2446338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若一交流电压有效值为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=220V</a:t>
            </a:r>
            <a:r>
              <a:rPr lang="zh-CN" altLang="en-US">
                <a:ea typeface="楷体_GB2312" pitchFamily="49" charset="-122"/>
              </a:rPr>
              <a:t>，则其最大值为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m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</a:t>
            </a:r>
            <a:r>
              <a:rPr lang="en-US" altLang="zh-CN">
                <a:ea typeface="楷体_GB2312" pitchFamily="49" charset="-122"/>
              </a:rPr>
              <a:t>311V</a:t>
            </a:r>
            <a:r>
              <a:rPr lang="zh-CN" altLang="en-US">
                <a:ea typeface="楷体_GB2312" pitchFamily="49" charset="-122"/>
              </a:rPr>
              <a:t>；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701800" y="3043238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=380V</a:t>
            </a:r>
            <a:r>
              <a:rPr lang="zh-CN" altLang="en-US">
                <a:ea typeface="楷体_GB2312" pitchFamily="49" charset="-122"/>
              </a:rPr>
              <a:t>，                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m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</a:t>
            </a:r>
            <a:r>
              <a:rPr lang="en-US" altLang="zh-CN">
                <a:ea typeface="楷体_GB2312" pitchFamily="49" charset="-122"/>
              </a:rPr>
              <a:t>537V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87338" y="3678238"/>
            <a:ext cx="8497887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spcBef>
                <a:spcPct val="50000"/>
              </a:spcBef>
              <a:tabLst>
                <a:tab pos="476250" algn="l"/>
                <a:tab pos="5715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tabLst>
                <a:tab pos="476250" algn="l"/>
                <a:tab pos="5715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tabLst>
                <a:tab pos="476250" algn="l"/>
                <a:tab pos="5715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tabLst>
                <a:tab pos="476250" algn="l"/>
                <a:tab pos="5715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tabLst>
                <a:tab pos="476250" algn="l"/>
                <a:tab pos="5715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工程上说的正弦电压、电流一般指有效值，如设备铭牌额定值、电网的电压等级等。但绝缘水平、耐压值指的是最大值。因此，在考虑电器设备的耐压水平时应按最大值考虑。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827088" y="5121275"/>
            <a:ext cx="7673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测量中，电磁式交流电压、电流表读数均为有效值。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685800" y="56642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*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注意 区分电压、电流的瞬时值、最大值、有效值的符号。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3527425" y="6061075"/>
          <a:ext cx="18827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5" imgW="571320" imgH="241200" progId="Equation.3">
                  <p:embed/>
                </p:oleObj>
              </mc:Choice>
              <mc:Fallback>
                <p:oleObj name="公式" r:id="rId5" imgW="57132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6061075"/>
                        <a:ext cx="1882775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一、正弦量的概念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80" grpId="0" autoUpdateAnimBg="0"/>
      <p:bldP spid="75781" grpId="0" autoUpdateAnimBg="0"/>
      <p:bldP spid="75782" grpId="0" autoUpdateAnimBg="0"/>
      <p:bldP spid="75783" grpId="0" autoUpdateAnimBg="0"/>
      <p:bldP spid="7578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4" name="Group 8"/>
          <p:cNvGrpSpPr>
            <a:grpSpLocks/>
          </p:cNvGrpSpPr>
          <p:nvPr/>
        </p:nvGrpSpPr>
        <p:grpSpPr bwMode="auto">
          <a:xfrm>
            <a:off x="4248150" y="3573463"/>
            <a:ext cx="4576763" cy="1600200"/>
            <a:chOff x="1200" y="1584"/>
            <a:chExt cx="2883" cy="1008"/>
          </a:xfrm>
        </p:grpSpPr>
        <p:sp>
          <p:nvSpPr>
            <p:cNvPr id="70665" name="Rectangle 9"/>
            <p:cNvSpPr>
              <a:spLocks noChangeArrowheads="1"/>
            </p:cNvSpPr>
            <p:nvPr/>
          </p:nvSpPr>
          <p:spPr bwMode="auto">
            <a:xfrm>
              <a:off x="1200" y="1968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6" name="Rectangle 10"/>
            <p:cNvSpPr>
              <a:spLocks noChangeArrowheads="1"/>
            </p:cNvSpPr>
            <p:nvPr/>
          </p:nvSpPr>
          <p:spPr bwMode="auto">
            <a:xfrm>
              <a:off x="2352" y="1873"/>
              <a:ext cx="527" cy="38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Rectangle 11"/>
            <p:cNvSpPr>
              <a:spLocks noChangeArrowheads="1"/>
            </p:cNvSpPr>
            <p:nvPr/>
          </p:nvSpPr>
          <p:spPr bwMode="auto">
            <a:xfrm>
              <a:off x="2304" y="1920"/>
              <a:ext cx="62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 电器</a:t>
              </a:r>
              <a:endParaRPr lang="zh-CN" altLang="en-US" b="0">
                <a:ea typeface="楷体_GB2312" pitchFamily="49" charset="-122"/>
              </a:endParaRPr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 flipV="1">
              <a:off x="2592" y="1584"/>
              <a:ext cx="0" cy="2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 flipH="1">
              <a:off x="1533" y="1584"/>
              <a:ext cx="1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592" y="2256"/>
              <a:ext cx="0" cy="3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 flipH="1">
              <a:off x="1584" y="2592"/>
              <a:ext cx="10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2" name="Rectangle 16"/>
            <p:cNvSpPr>
              <a:spLocks noChangeArrowheads="1"/>
            </p:cNvSpPr>
            <p:nvPr/>
          </p:nvSpPr>
          <p:spPr bwMode="auto">
            <a:xfrm>
              <a:off x="1293" y="1965"/>
              <a:ext cx="87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</a:rPr>
                <a:t>~ 220V</a:t>
              </a:r>
            </a:p>
          </p:txBody>
        </p:sp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28" y="1824"/>
              <a:ext cx="115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最高耐压 </a:t>
              </a: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=300V</a:t>
              </a:r>
            </a:p>
          </p:txBody>
        </p:sp>
      </p:grp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39750" y="3644900"/>
            <a:ext cx="378142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若购得一台耐压为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300V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的电器，是否可用于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220V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的线路上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?</a:t>
            </a: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503238" y="6129338"/>
            <a:ext cx="8172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该用电器最高耐压低于电源电压的最大值</a:t>
            </a:r>
            <a:r>
              <a:rPr lang="zh-CN" altLang="en-US">
                <a:solidFill>
                  <a:srgbClr val="0000CC"/>
                </a:solidFill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不能用。</a:t>
            </a:r>
            <a:endParaRPr lang="zh-CN" altLang="en-US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466725" y="5567363"/>
            <a:ext cx="4357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电压有效值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 = 220V    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一、正弦量的概念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574675" y="2678113"/>
            <a:ext cx="7993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        有线通讯频率：</a:t>
            </a:r>
            <a:r>
              <a:rPr lang="en-US" altLang="zh-CN">
                <a:ea typeface="楷体_GB2312" pitchFamily="49" charset="-122"/>
              </a:rPr>
              <a:t>300-5000Hz</a:t>
            </a:r>
            <a:r>
              <a:rPr lang="zh-CN" altLang="en-US">
                <a:ea typeface="楷体_GB2312" pitchFamily="49" charset="-122"/>
              </a:rPr>
              <a:t>，无线通讯频率：</a:t>
            </a:r>
            <a:r>
              <a:rPr lang="en-US" altLang="zh-CN">
                <a:ea typeface="楷体_GB2312" pitchFamily="49" charset="-122"/>
              </a:rPr>
              <a:t>30kHz-3×104MHz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70693" name="Rectangle 37"/>
          <p:cNvSpPr>
            <a:spLocks noChangeArrowheads="1"/>
          </p:cNvSpPr>
          <p:nvPr/>
        </p:nvSpPr>
        <p:spPr bwMode="auto">
          <a:xfrm>
            <a:off x="574675" y="1706563"/>
            <a:ext cx="7958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        中国电压等级为</a:t>
            </a:r>
            <a:r>
              <a:rPr lang="en-US" altLang="zh-CN">
                <a:ea typeface="楷体_GB2312" pitchFamily="49" charset="-122"/>
              </a:rPr>
              <a:t>220V</a:t>
            </a:r>
            <a:r>
              <a:rPr lang="zh-CN" altLang="en-US">
                <a:ea typeface="楷体_GB2312" pitchFamily="49" charset="-122"/>
              </a:rPr>
              <a:t>，频率为</a:t>
            </a:r>
            <a:r>
              <a:rPr lang="en-US" altLang="zh-CN">
                <a:ea typeface="楷体_GB2312" pitchFamily="49" charset="-122"/>
              </a:rPr>
              <a:t>50 Hz</a:t>
            </a:r>
            <a:r>
              <a:rPr lang="zh-CN" altLang="en-US">
                <a:ea typeface="楷体_GB2312" pitchFamily="49" charset="-122"/>
              </a:rPr>
              <a:t>，美国、加拿大电压等级为</a:t>
            </a:r>
            <a:r>
              <a:rPr lang="en-US" altLang="zh-CN">
                <a:ea typeface="楷体_GB2312" pitchFamily="49" charset="-122"/>
              </a:rPr>
              <a:t>110V</a:t>
            </a:r>
            <a:r>
              <a:rPr lang="zh-CN" altLang="en-US">
                <a:ea typeface="楷体_GB2312" pitchFamily="49" charset="-122"/>
              </a:rPr>
              <a:t>，频率为</a:t>
            </a:r>
            <a:r>
              <a:rPr lang="en-US" altLang="zh-CN">
                <a:ea typeface="楷体_GB2312" pitchFamily="49" charset="-122"/>
              </a:rPr>
              <a:t>60 Hz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360363" y="1052513"/>
            <a:ext cx="8172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小常识：</a:t>
            </a:r>
          </a:p>
        </p:txBody>
      </p:sp>
      <p:grpSp>
        <p:nvGrpSpPr>
          <p:cNvPr id="70697" name="Group 41"/>
          <p:cNvGrpSpPr>
            <a:grpSpLocks/>
          </p:cNvGrpSpPr>
          <p:nvPr/>
        </p:nvGrpSpPr>
        <p:grpSpPr bwMode="auto">
          <a:xfrm>
            <a:off x="4140200" y="5495925"/>
            <a:ext cx="4895850" cy="503238"/>
            <a:chOff x="3311" y="3340"/>
            <a:chExt cx="3084" cy="317"/>
          </a:xfrm>
        </p:grpSpPr>
        <p:graphicFrame>
          <p:nvGraphicFramePr>
            <p:cNvPr id="70678" name="Object 2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91" y="3340"/>
            <a:ext cx="48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99" name="公式" r:id="rId4" imgW="301320" imgH="225360" progId="Equation.3">
                    <p:embed/>
                  </p:oleObj>
                </mc:Choice>
                <mc:Fallback>
                  <p:oleObj name="公式" r:id="rId4" imgW="301320" imgH="225360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3340"/>
                          <a:ext cx="48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5" name="Rectangle 39"/>
            <p:cNvSpPr>
              <a:spLocks noChangeArrowheads="1"/>
            </p:cNvSpPr>
            <p:nvPr/>
          </p:nvSpPr>
          <p:spPr bwMode="auto">
            <a:xfrm>
              <a:off x="3311" y="3362"/>
              <a:ext cx="30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最大值 </a:t>
              </a: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i="1" baseline="-25000">
                  <a:ea typeface="楷体_GB2312" pitchFamily="49" charset="-122"/>
                </a:rPr>
                <a:t>m</a:t>
              </a:r>
              <a:r>
                <a:rPr lang="en-US" altLang="zh-CN" baseline="-250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=           220V = 311V                                                                              </a:t>
              </a:r>
            </a:p>
          </p:txBody>
        </p:sp>
      </p:grpSp>
      <p:sp>
        <p:nvSpPr>
          <p:cNvPr id="104573" name="AutoShape 125"/>
          <p:cNvSpPr>
            <a:spLocks noChangeArrowheads="1"/>
          </p:cNvSpPr>
          <p:nvPr/>
        </p:nvSpPr>
        <p:spPr bwMode="auto">
          <a:xfrm>
            <a:off x="3636963" y="5676900"/>
            <a:ext cx="503237" cy="179388"/>
          </a:xfrm>
          <a:prstGeom prst="rightArrow">
            <a:avLst>
              <a:gd name="adj1" fmla="val 50000"/>
              <a:gd name="adj2" fmla="val 70132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endParaRPr kumimoji="0" lang="zh-CN" altLang="en-US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4" grpId="0" build="p" autoUpdateAnimBg="0"/>
      <p:bldP spid="70675" grpId="0" build="p" autoUpdateAnimBg="0"/>
      <p:bldP spid="70679" grpId="0"/>
      <p:bldP spid="70691" grpId="0"/>
      <p:bldP spid="70693" grpId="0"/>
      <p:bldP spid="70694" grpId="0" build="p" autoUpdateAnimBg="0"/>
      <p:bldP spid="1045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一、正弦量的概念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4967288" y="2251075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瞬时值表达式：</a:t>
            </a: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5005388" y="2862263"/>
            <a:ext cx="2662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)=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sin(</a:t>
            </a:r>
            <a:r>
              <a:rPr lang="el-GR" altLang="zh-CN" i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ω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el-GR" altLang="zh-CN">
                <a:solidFill>
                  <a:srgbClr val="000000"/>
                </a:solidFill>
                <a:ea typeface="楷体_GB2312" pitchFamily="49" charset="-122"/>
              </a:rPr>
              <a:t>Ψ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1263" y="1700213"/>
            <a:ext cx="3505200" cy="2057400"/>
            <a:chOff x="132" y="1800"/>
            <a:chExt cx="2208" cy="1296"/>
          </a:xfrm>
        </p:grpSpPr>
        <p:sp>
          <p:nvSpPr>
            <p:cNvPr id="86023" name="Freeform 18"/>
            <p:cNvSpPr>
              <a:spLocks/>
            </p:cNvSpPr>
            <p:nvPr/>
          </p:nvSpPr>
          <p:spPr bwMode="auto">
            <a:xfrm>
              <a:off x="605" y="2299"/>
              <a:ext cx="118" cy="274"/>
            </a:xfrm>
            <a:custGeom>
              <a:avLst/>
              <a:gdLst>
                <a:gd name="T0" fmla="*/ 0 w 118"/>
                <a:gd name="T1" fmla="*/ 274 h 274"/>
                <a:gd name="T2" fmla="*/ 13 w 118"/>
                <a:gd name="T3" fmla="*/ 240 h 274"/>
                <a:gd name="T4" fmla="*/ 29 w 118"/>
                <a:gd name="T5" fmla="*/ 200 h 274"/>
                <a:gd name="T6" fmla="*/ 59 w 118"/>
                <a:gd name="T7" fmla="*/ 127 h 274"/>
                <a:gd name="T8" fmla="*/ 75 w 118"/>
                <a:gd name="T9" fmla="*/ 90 h 274"/>
                <a:gd name="T10" fmla="*/ 89 w 118"/>
                <a:gd name="T11" fmla="*/ 56 h 274"/>
                <a:gd name="T12" fmla="*/ 105 w 118"/>
                <a:gd name="T13" fmla="*/ 27 h 274"/>
                <a:gd name="T14" fmla="*/ 118 w 118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74"/>
                <a:gd name="T26" fmla="*/ 118 w 118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74">
                  <a:moveTo>
                    <a:pt x="0" y="274"/>
                  </a:moveTo>
                  <a:lnTo>
                    <a:pt x="13" y="240"/>
                  </a:lnTo>
                  <a:lnTo>
                    <a:pt x="29" y="200"/>
                  </a:lnTo>
                  <a:lnTo>
                    <a:pt x="59" y="127"/>
                  </a:lnTo>
                  <a:lnTo>
                    <a:pt x="75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24" name="Freeform 19"/>
            <p:cNvSpPr>
              <a:spLocks/>
            </p:cNvSpPr>
            <p:nvPr/>
          </p:nvSpPr>
          <p:spPr bwMode="auto">
            <a:xfrm>
              <a:off x="723" y="2186"/>
              <a:ext cx="116" cy="113"/>
            </a:xfrm>
            <a:custGeom>
              <a:avLst/>
              <a:gdLst>
                <a:gd name="T0" fmla="*/ 0 w 116"/>
                <a:gd name="T1" fmla="*/ 113 h 113"/>
                <a:gd name="T2" fmla="*/ 14 w 116"/>
                <a:gd name="T3" fmla="*/ 88 h 113"/>
                <a:gd name="T4" fmla="*/ 30 w 116"/>
                <a:gd name="T5" fmla="*/ 69 h 113"/>
                <a:gd name="T6" fmla="*/ 44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7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13"/>
                <a:gd name="T29" fmla="*/ 116 w 116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13">
                  <a:moveTo>
                    <a:pt x="0" y="113"/>
                  </a:moveTo>
                  <a:lnTo>
                    <a:pt x="14" y="88"/>
                  </a:lnTo>
                  <a:lnTo>
                    <a:pt x="30" y="69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7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25" name="Freeform 20"/>
            <p:cNvSpPr>
              <a:spLocks/>
            </p:cNvSpPr>
            <p:nvPr/>
          </p:nvSpPr>
          <p:spPr bwMode="auto">
            <a:xfrm>
              <a:off x="839" y="2186"/>
              <a:ext cx="119" cy="113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4 w 119"/>
                <a:gd name="T7" fmla="*/ 20 h 113"/>
                <a:gd name="T8" fmla="*/ 60 w 119"/>
                <a:gd name="T9" fmla="*/ 32 h 113"/>
                <a:gd name="T10" fmla="*/ 76 w 119"/>
                <a:gd name="T11" fmla="*/ 49 h 113"/>
                <a:gd name="T12" fmla="*/ 90 w 119"/>
                <a:gd name="T13" fmla="*/ 69 h 113"/>
                <a:gd name="T14" fmla="*/ 106 w 119"/>
                <a:gd name="T15" fmla="*/ 88 h 113"/>
                <a:gd name="T16" fmla="*/ 119 w 119"/>
                <a:gd name="T17" fmla="*/ 11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3"/>
                <a:gd name="T29" fmla="*/ 119 w 119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4" y="20"/>
                  </a:lnTo>
                  <a:lnTo>
                    <a:pt x="60" y="32"/>
                  </a:lnTo>
                  <a:lnTo>
                    <a:pt x="76" y="49"/>
                  </a:lnTo>
                  <a:lnTo>
                    <a:pt x="90" y="69"/>
                  </a:lnTo>
                  <a:lnTo>
                    <a:pt x="106" y="88"/>
                  </a:lnTo>
                  <a:lnTo>
                    <a:pt x="119" y="11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26" name="Freeform 21"/>
            <p:cNvSpPr>
              <a:spLocks/>
            </p:cNvSpPr>
            <p:nvPr/>
          </p:nvSpPr>
          <p:spPr bwMode="auto">
            <a:xfrm>
              <a:off x="958" y="2299"/>
              <a:ext cx="116" cy="274"/>
            </a:xfrm>
            <a:custGeom>
              <a:avLst/>
              <a:gdLst>
                <a:gd name="T0" fmla="*/ 0 w 116"/>
                <a:gd name="T1" fmla="*/ 0 h 274"/>
                <a:gd name="T2" fmla="*/ 14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7 w 116"/>
                <a:gd name="T11" fmla="*/ 203 h 274"/>
                <a:gd name="T12" fmla="*/ 103 w 116"/>
                <a:gd name="T13" fmla="*/ 240 h 274"/>
                <a:gd name="T14" fmla="*/ 116 w 116"/>
                <a:gd name="T15" fmla="*/ 274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274"/>
                <a:gd name="T26" fmla="*/ 116 w 116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274">
                  <a:moveTo>
                    <a:pt x="0" y="0"/>
                  </a:moveTo>
                  <a:lnTo>
                    <a:pt x="14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7" y="203"/>
                  </a:lnTo>
                  <a:lnTo>
                    <a:pt x="103" y="240"/>
                  </a:lnTo>
                  <a:lnTo>
                    <a:pt x="116" y="2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27" name="Freeform 22"/>
            <p:cNvSpPr>
              <a:spLocks/>
            </p:cNvSpPr>
            <p:nvPr/>
          </p:nvSpPr>
          <p:spPr bwMode="auto">
            <a:xfrm>
              <a:off x="1074" y="2573"/>
              <a:ext cx="119" cy="271"/>
            </a:xfrm>
            <a:custGeom>
              <a:avLst/>
              <a:gdLst>
                <a:gd name="T0" fmla="*/ 0 w 119"/>
                <a:gd name="T1" fmla="*/ 0 h 271"/>
                <a:gd name="T2" fmla="*/ 14 w 119"/>
                <a:gd name="T3" fmla="*/ 34 h 271"/>
                <a:gd name="T4" fmla="*/ 30 w 119"/>
                <a:gd name="T5" fmla="*/ 71 h 271"/>
                <a:gd name="T6" fmla="*/ 60 w 119"/>
                <a:gd name="T7" fmla="*/ 146 h 271"/>
                <a:gd name="T8" fmla="*/ 76 w 119"/>
                <a:gd name="T9" fmla="*/ 181 h 271"/>
                <a:gd name="T10" fmla="*/ 89 w 119"/>
                <a:gd name="T11" fmla="*/ 215 h 271"/>
                <a:gd name="T12" fmla="*/ 106 w 119"/>
                <a:gd name="T13" fmla="*/ 244 h 271"/>
                <a:gd name="T14" fmla="*/ 119 w 119"/>
                <a:gd name="T15" fmla="*/ 271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"/>
                <a:gd name="T25" fmla="*/ 0 h 271"/>
                <a:gd name="T26" fmla="*/ 119 w 119"/>
                <a:gd name="T27" fmla="*/ 271 h 2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" h="271">
                  <a:moveTo>
                    <a:pt x="0" y="0"/>
                  </a:moveTo>
                  <a:lnTo>
                    <a:pt x="14" y="34"/>
                  </a:lnTo>
                  <a:lnTo>
                    <a:pt x="30" y="71"/>
                  </a:lnTo>
                  <a:lnTo>
                    <a:pt x="60" y="146"/>
                  </a:lnTo>
                  <a:lnTo>
                    <a:pt x="76" y="181"/>
                  </a:lnTo>
                  <a:lnTo>
                    <a:pt x="89" y="215"/>
                  </a:lnTo>
                  <a:lnTo>
                    <a:pt x="106" y="244"/>
                  </a:lnTo>
                  <a:lnTo>
                    <a:pt x="119" y="27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28" name="Freeform 23"/>
            <p:cNvSpPr>
              <a:spLocks/>
            </p:cNvSpPr>
            <p:nvPr/>
          </p:nvSpPr>
          <p:spPr bwMode="auto">
            <a:xfrm>
              <a:off x="1193" y="2844"/>
              <a:ext cx="116" cy="115"/>
            </a:xfrm>
            <a:custGeom>
              <a:avLst/>
              <a:gdLst>
                <a:gd name="T0" fmla="*/ 0 w 116"/>
                <a:gd name="T1" fmla="*/ 0 h 115"/>
                <a:gd name="T2" fmla="*/ 14 w 116"/>
                <a:gd name="T3" fmla="*/ 25 h 115"/>
                <a:gd name="T4" fmla="*/ 30 w 116"/>
                <a:gd name="T5" fmla="*/ 44 h 115"/>
                <a:gd name="T6" fmla="*/ 43 w 116"/>
                <a:gd name="T7" fmla="*/ 64 h 115"/>
                <a:gd name="T8" fmla="*/ 57 w 116"/>
                <a:gd name="T9" fmla="*/ 81 h 115"/>
                <a:gd name="T10" fmla="*/ 73 w 116"/>
                <a:gd name="T11" fmla="*/ 96 h 115"/>
                <a:gd name="T12" fmla="*/ 87 w 116"/>
                <a:gd name="T13" fmla="*/ 105 h 115"/>
                <a:gd name="T14" fmla="*/ 103 w 116"/>
                <a:gd name="T15" fmla="*/ 113 h 115"/>
                <a:gd name="T16" fmla="*/ 116 w 116"/>
                <a:gd name="T17" fmla="*/ 115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15"/>
                <a:gd name="T29" fmla="*/ 116 w 116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15">
                  <a:moveTo>
                    <a:pt x="0" y="0"/>
                  </a:moveTo>
                  <a:lnTo>
                    <a:pt x="14" y="25"/>
                  </a:lnTo>
                  <a:lnTo>
                    <a:pt x="30" y="44"/>
                  </a:lnTo>
                  <a:lnTo>
                    <a:pt x="43" y="64"/>
                  </a:lnTo>
                  <a:lnTo>
                    <a:pt x="57" y="81"/>
                  </a:lnTo>
                  <a:lnTo>
                    <a:pt x="73" y="96"/>
                  </a:lnTo>
                  <a:lnTo>
                    <a:pt x="87" y="105"/>
                  </a:lnTo>
                  <a:lnTo>
                    <a:pt x="103" y="113"/>
                  </a:lnTo>
                  <a:lnTo>
                    <a:pt x="116" y="11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29" name="Freeform 24"/>
            <p:cNvSpPr>
              <a:spLocks/>
            </p:cNvSpPr>
            <p:nvPr/>
          </p:nvSpPr>
          <p:spPr bwMode="auto">
            <a:xfrm>
              <a:off x="1309" y="2844"/>
              <a:ext cx="119" cy="115"/>
            </a:xfrm>
            <a:custGeom>
              <a:avLst/>
              <a:gdLst>
                <a:gd name="T0" fmla="*/ 0 w 119"/>
                <a:gd name="T1" fmla="*/ 115 h 115"/>
                <a:gd name="T2" fmla="*/ 14 w 119"/>
                <a:gd name="T3" fmla="*/ 113 h 115"/>
                <a:gd name="T4" fmla="*/ 30 w 119"/>
                <a:gd name="T5" fmla="*/ 105 h 115"/>
                <a:gd name="T6" fmla="*/ 43 w 119"/>
                <a:gd name="T7" fmla="*/ 96 h 115"/>
                <a:gd name="T8" fmla="*/ 60 w 119"/>
                <a:gd name="T9" fmla="*/ 81 h 115"/>
                <a:gd name="T10" fmla="*/ 76 w 119"/>
                <a:gd name="T11" fmla="*/ 64 h 115"/>
                <a:gd name="T12" fmla="*/ 89 w 119"/>
                <a:gd name="T13" fmla="*/ 44 h 115"/>
                <a:gd name="T14" fmla="*/ 106 w 119"/>
                <a:gd name="T15" fmla="*/ 25 h 115"/>
                <a:gd name="T16" fmla="*/ 119 w 119"/>
                <a:gd name="T17" fmla="*/ 0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5"/>
                <a:gd name="T29" fmla="*/ 119 w 119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5">
                  <a:moveTo>
                    <a:pt x="0" y="115"/>
                  </a:moveTo>
                  <a:lnTo>
                    <a:pt x="14" y="113"/>
                  </a:lnTo>
                  <a:lnTo>
                    <a:pt x="30" y="105"/>
                  </a:lnTo>
                  <a:lnTo>
                    <a:pt x="43" y="96"/>
                  </a:lnTo>
                  <a:lnTo>
                    <a:pt x="60" y="81"/>
                  </a:lnTo>
                  <a:lnTo>
                    <a:pt x="76" y="64"/>
                  </a:lnTo>
                  <a:lnTo>
                    <a:pt x="89" y="44"/>
                  </a:lnTo>
                  <a:lnTo>
                    <a:pt x="106" y="25"/>
                  </a:lnTo>
                  <a:lnTo>
                    <a:pt x="11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30" name="Freeform 25"/>
            <p:cNvSpPr>
              <a:spLocks/>
            </p:cNvSpPr>
            <p:nvPr/>
          </p:nvSpPr>
          <p:spPr bwMode="auto">
            <a:xfrm>
              <a:off x="1428" y="2573"/>
              <a:ext cx="116" cy="271"/>
            </a:xfrm>
            <a:custGeom>
              <a:avLst/>
              <a:gdLst>
                <a:gd name="T0" fmla="*/ 0 w 116"/>
                <a:gd name="T1" fmla="*/ 271 h 271"/>
                <a:gd name="T2" fmla="*/ 14 w 116"/>
                <a:gd name="T3" fmla="*/ 244 h 271"/>
                <a:gd name="T4" fmla="*/ 30 w 116"/>
                <a:gd name="T5" fmla="*/ 215 h 271"/>
                <a:gd name="T6" fmla="*/ 43 w 116"/>
                <a:gd name="T7" fmla="*/ 181 h 271"/>
                <a:gd name="T8" fmla="*/ 57 w 116"/>
                <a:gd name="T9" fmla="*/ 146 h 271"/>
                <a:gd name="T10" fmla="*/ 86 w 116"/>
                <a:gd name="T11" fmla="*/ 71 h 271"/>
                <a:gd name="T12" fmla="*/ 103 w 116"/>
                <a:gd name="T13" fmla="*/ 34 h 271"/>
                <a:gd name="T14" fmla="*/ 116 w 116"/>
                <a:gd name="T15" fmla="*/ 0 h 2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271"/>
                <a:gd name="T26" fmla="*/ 116 w 116"/>
                <a:gd name="T27" fmla="*/ 271 h 2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271">
                  <a:moveTo>
                    <a:pt x="0" y="271"/>
                  </a:moveTo>
                  <a:lnTo>
                    <a:pt x="14" y="244"/>
                  </a:lnTo>
                  <a:lnTo>
                    <a:pt x="30" y="215"/>
                  </a:lnTo>
                  <a:lnTo>
                    <a:pt x="43" y="181"/>
                  </a:lnTo>
                  <a:lnTo>
                    <a:pt x="57" y="146"/>
                  </a:lnTo>
                  <a:lnTo>
                    <a:pt x="86" y="71"/>
                  </a:lnTo>
                  <a:lnTo>
                    <a:pt x="103" y="34"/>
                  </a:lnTo>
                  <a:lnTo>
                    <a:pt x="11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31" name="Freeform 26"/>
            <p:cNvSpPr>
              <a:spLocks/>
            </p:cNvSpPr>
            <p:nvPr/>
          </p:nvSpPr>
          <p:spPr bwMode="auto">
            <a:xfrm>
              <a:off x="1544" y="2299"/>
              <a:ext cx="119" cy="274"/>
            </a:xfrm>
            <a:custGeom>
              <a:avLst/>
              <a:gdLst>
                <a:gd name="T0" fmla="*/ 0 w 119"/>
                <a:gd name="T1" fmla="*/ 274 h 274"/>
                <a:gd name="T2" fmla="*/ 14 w 119"/>
                <a:gd name="T3" fmla="*/ 240 h 274"/>
                <a:gd name="T4" fmla="*/ 30 w 119"/>
                <a:gd name="T5" fmla="*/ 203 h 274"/>
                <a:gd name="T6" fmla="*/ 60 w 119"/>
                <a:gd name="T7" fmla="*/ 127 h 274"/>
                <a:gd name="T8" fmla="*/ 76 w 119"/>
                <a:gd name="T9" fmla="*/ 90 h 274"/>
                <a:gd name="T10" fmla="*/ 89 w 119"/>
                <a:gd name="T11" fmla="*/ 56 h 274"/>
                <a:gd name="T12" fmla="*/ 105 w 119"/>
                <a:gd name="T13" fmla="*/ 27 h 274"/>
                <a:gd name="T14" fmla="*/ 119 w 119"/>
                <a:gd name="T15" fmla="*/ 0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"/>
                <a:gd name="T25" fmla="*/ 0 h 274"/>
                <a:gd name="T26" fmla="*/ 119 w 119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" h="274">
                  <a:moveTo>
                    <a:pt x="0" y="274"/>
                  </a:moveTo>
                  <a:lnTo>
                    <a:pt x="14" y="240"/>
                  </a:lnTo>
                  <a:lnTo>
                    <a:pt x="30" y="203"/>
                  </a:lnTo>
                  <a:lnTo>
                    <a:pt x="60" y="127"/>
                  </a:lnTo>
                  <a:lnTo>
                    <a:pt x="76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32" name="Freeform 27"/>
            <p:cNvSpPr>
              <a:spLocks/>
            </p:cNvSpPr>
            <p:nvPr/>
          </p:nvSpPr>
          <p:spPr bwMode="auto">
            <a:xfrm>
              <a:off x="1663" y="2186"/>
              <a:ext cx="116" cy="113"/>
            </a:xfrm>
            <a:custGeom>
              <a:avLst/>
              <a:gdLst>
                <a:gd name="T0" fmla="*/ 0 w 116"/>
                <a:gd name="T1" fmla="*/ 113 h 113"/>
                <a:gd name="T2" fmla="*/ 13 w 116"/>
                <a:gd name="T3" fmla="*/ 88 h 113"/>
                <a:gd name="T4" fmla="*/ 30 w 116"/>
                <a:gd name="T5" fmla="*/ 69 h 113"/>
                <a:gd name="T6" fmla="*/ 43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6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113"/>
                <a:gd name="T29" fmla="*/ 116 w 116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113">
                  <a:moveTo>
                    <a:pt x="0" y="113"/>
                  </a:moveTo>
                  <a:lnTo>
                    <a:pt x="13" y="88"/>
                  </a:lnTo>
                  <a:lnTo>
                    <a:pt x="30" y="69"/>
                  </a:lnTo>
                  <a:lnTo>
                    <a:pt x="43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6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33" name="Freeform 28"/>
            <p:cNvSpPr>
              <a:spLocks/>
            </p:cNvSpPr>
            <p:nvPr/>
          </p:nvSpPr>
          <p:spPr bwMode="auto">
            <a:xfrm>
              <a:off x="1779" y="2186"/>
              <a:ext cx="119" cy="113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3 w 119"/>
                <a:gd name="T7" fmla="*/ 20 h 113"/>
                <a:gd name="T8" fmla="*/ 59 w 119"/>
                <a:gd name="T9" fmla="*/ 32 h 113"/>
                <a:gd name="T10" fmla="*/ 76 w 119"/>
                <a:gd name="T11" fmla="*/ 49 h 113"/>
                <a:gd name="T12" fmla="*/ 89 w 119"/>
                <a:gd name="T13" fmla="*/ 69 h 113"/>
                <a:gd name="T14" fmla="*/ 105 w 119"/>
                <a:gd name="T15" fmla="*/ 88 h 113"/>
                <a:gd name="T16" fmla="*/ 119 w 119"/>
                <a:gd name="T17" fmla="*/ 11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"/>
                <a:gd name="T28" fmla="*/ 0 h 113"/>
                <a:gd name="T29" fmla="*/ 119 w 119"/>
                <a:gd name="T30" fmla="*/ 113 h 1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3" y="20"/>
                  </a:lnTo>
                  <a:lnTo>
                    <a:pt x="59" y="32"/>
                  </a:lnTo>
                  <a:lnTo>
                    <a:pt x="76" y="49"/>
                  </a:lnTo>
                  <a:lnTo>
                    <a:pt x="89" y="69"/>
                  </a:lnTo>
                  <a:lnTo>
                    <a:pt x="105" y="88"/>
                  </a:lnTo>
                  <a:lnTo>
                    <a:pt x="119" y="11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34" name="Freeform 29"/>
            <p:cNvSpPr>
              <a:spLocks/>
            </p:cNvSpPr>
            <p:nvPr/>
          </p:nvSpPr>
          <p:spPr bwMode="auto">
            <a:xfrm>
              <a:off x="1898" y="2299"/>
              <a:ext cx="116" cy="274"/>
            </a:xfrm>
            <a:custGeom>
              <a:avLst/>
              <a:gdLst>
                <a:gd name="T0" fmla="*/ 0 w 116"/>
                <a:gd name="T1" fmla="*/ 0 h 274"/>
                <a:gd name="T2" fmla="*/ 13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6 w 116"/>
                <a:gd name="T11" fmla="*/ 203 h 274"/>
                <a:gd name="T12" fmla="*/ 102 w 116"/>
                <a:gd name="T13" fmla="*/ 240 h 274"/>
                <a:gd name="T14" fmla="*/ 116 w 116"/>
                <a:gd name="T15" fmla="*/ 274 h 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274"/>
                <a:gd name="T26" fmla="*/ 116 w 116"/>
                <a:gd name="T27" fmla="*/ 274 h 2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274">
                  <a:moveTo>
                    <a:pt x="0" y="0"/>
                  </a:moveTo>
                  <a:lnTo>
                    <a:pt x="13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6" y="203"/>
                  </a:lnTo>
                  <a:lnTo>
                    <a:pt x="102" y="240"/>
                  </a:lnTo>
                  <a:lnTo>
                    <a:pt x="116" y="27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35" name="Line 30"/>
            <p:cNvSpPr>
              <a:spLocks noChangeShapeType="1"/>
            </p:cNvSpPr>
            <p:nvPr/>
          </p:nvSpPr>
          <p:spPr bwMode="auto">
            <a:xfrm>
              <a:off x="2014" y="2573"/>
              <a:ext cx="119" cy="2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" name="Line 31"/>
            <p:cNvSpPr>
              <a:spLocks noChangeShapeType="1"/>
            </p:cNvSpPr>
            <p:nvPr/>
          </p:nvSpPr>
          <p:spPr bwMode="auto">
            <a:xfrm>
              <a:off x="372" y="2566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7" name="Line 32"/>
            <p:cNvSpPr>
              <a:spLocks noChangeShapeType="1"/>
            </p:cNvSpPr>
            <p:nvPr/>
          </p:nvSpPr>
          <p:spPr bwMode="auto">
            <a:xfrm flipV="1">
              <a:off x="708" y="1896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8" name="Text Box 33"/>
            <p:cNvSpPr txBox="1">
              <a:spLocks noChangeArrowheads="1"/>
            </p:cNvSpPr>
            <p:nvPr/>
          </p:nvSpPr>
          <p:spPr bwMode="auto">
            <a:xfrm>
              <a:off x="2138" y="252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39" name="Text Box 34"/>
            <p:cNvSpPr txBox="1">
              <a:spLocks noChangeArrowheads="1"/>
            </p:cNvSpPr>
            <p:nvPr/>
          </p:nvSpPr>
          <p:spPr bwMode="auto">
            <a:xfrm>
              <a:off x="491" y="180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40" name="Text Box 35"/>
            <p:cNvSpPr txBox="1">
              <a:spLocks noChangeArrowheads="1"/>
            </p:cNvSpPr>
            <p:nvPr/>
          </p:nvSpPr>
          <p:spPr bwMode="auto">
            <a:xfrm>
              <a:off x="693" y="253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O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41" name="Line 36"/>
            <p:cNvSpPr>
              <a:spLocks noChangeShapeType="1"/>
            </p:cNvSpPr>
            <p:nvPr/>
          </p:nvSpPr>
          <p:spPr bwMode="auto">
            <a:xfrm>
              <a:off x="612" y="25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42" name="Line 37"/>
            <p:cNvSpPr>
              <a:spLocks noChangeShapeType="1"/>
            </p:cNvSpPr>
            <p:nvPr/>
          </p:nvSpPr>
          <p:spPr bwMode="auto">
            <a:xfrm>
              <a:off x="468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43" name="Line 38"/>
            <p:cNvSpPr>
              <a:spLocks noChangeShapeType="1"/>
            </p:cNvSpPr>
            <p:nvPr/>
          </p:nvSpPr>
          <p:spPr bwMode="auto">
            <a:xfrm flipH="1">
              <a:off x="708" y="29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44" name="Text Box 39"/>
            <p:cNvSpPr txBox="1">
              <a:spLocks noChangeArrowheads="1"/>
            </p:cNvSpPr>
            <p:nvPr/>
          </p:nvSpPr>
          <p:spPr bwMode="auto">
            <a:xfrm>
              <a:off x="132" y="2673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/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6045" name="Line 40"/>
            <p:cNvSpPr>
              <a:spLocks noChangeShapeType="1"/>
            </p:cNvSpPr>
            <p:nvPr/>
          </p:nvSpPr>
          <p:spPr bwMode="auto">
            <a:xfrm>
              <a:off x="1656" y="20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46" name="Line 41"/>
            <p:cNvSpPr>
              <a:spLocks noChangeShapeType="1"/>
            </p:cNvSpPr>
            <p:nvPr/>
          </p:nvSpPr>
          <p:spPr bwMode="auto">
            <a:xfrm>
              <a:off x="708" y="213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47" name="Text Box 42"/>
            <p:cNvSpPr txBox="1">
              <a:spLocks noChangeArrowheads="1"/>
            </p:cNvSpPr>
            <p:nvPr/>
          </p:nvSpPr>
          <p:spPr bwMode="auto">
            <a:xfrm>
              <a:off x="1020" y="189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358775" y="1243013"/>
            <a:ext cx="850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</a:rPr>
              <a:t>3.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初相位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initial phase angle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en-US" altLang="zh-CN" i="1">
                <a:solidFill>
                  <a:srgbClr val="0000FF"/>
                </a:solidFill>
                <a:latin typeface="Symbol" pitchFamily="18" charset="2"/>
              </a:rPr>
              <a:t>y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：反映了正弦量的计时起点。</a:t>
            </a:r>
            <a:r>
              <a:rPr lang="zh-CN" altLang="en-US">
                <a:solidFill>
                  <a:srgbClr val="000000"/>
                </a:solidFill>
                <a:latin typeface="Symbol" pitchFamily="18" charset="2"/>
              </a:rPr>
              <a:t> </a:t>
            </a:r>
          </a:p>
        </p:txBody>
      </p:sp>
      <p:sp>
        <p:nvSpPr>
          <p:cNvPr id="70704" name="Rectangle 48"/>
          <p:cNvSpPr>
            <a:spLocks noChangeArrowheads="1"/>
          </p:cNvSpPr>
          <p:nvPr/>
        </p:nvSpPr>
        <p:spPr bwMode="auto">
          <a:xfrm>
            <a:off x="431800" y="4002088"/>
            <a:ext cx="82804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        (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zh-CN">
                <a:solidFill>
                  <a:srgbClr val="000000"/>
                </a:solidFill>
                <a:ea typeface="楷体_GB2312" pitchFamily="49" charset="-122"/>
              </a:rPr>
              <a:t>表示正弦量随时间变化的进程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zh-CN" altLang="zh-CN">
                <a:solidFill>
                  <a:srgbClr val="000000"/>
                </a:solidFill>
                <a:ea typeface="楷体_GB2312" pitchFamily="49" charset="-122"/>
              </a:rPr>
              <a:t>称为相位角。当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=0</a:t>
            </a:r>
            <a:r>
              <a:rPr lang="zh-CN" altLang="zh-CN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zh-CN" altLang="zh-CN">
                <a:solidFill>
                  <a:srgbClr val="000000"/>
                </a:solidFill>
                <a:ea typeface="楷体_GB2312" pitchFamily="49" charset="-122"/>
              </a:rPr>
              <a:t>相位角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称为初相位角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简称初相位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，它表示了正弦量的起点。</a:t>
            </a:r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1258888" y="3187700"/>
            <a:ext cx="649287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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6054" name="Rectangle 38"/>
          <p:cNvSpPr>
            <a:spLocks noChangeArrowheads="1"/>
          </p:cNvSpPr>
          <p:nvPr/>
        </p:nvSpPr>
        <p:spPr bwMode="auto">
          <a:xfrm>
            <a:off x="395288" y="5481638"/>
            <a:ext cx="82994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        正弦波的特征表现在变化的快慢、大小及初始值三个方面，即正弦交流量包含三要素：频率、幅值和初相位。  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3" grpId="0" autoUpdateAnimBg="0"/>
      <p:bldP spid="70704" grpId="0" autoUpdateAnimBg="0"/>
      <p:bldP spid="70710" grpId="0" animBg="1" autoUpdateAnimBg="0"/>
      <p:bldP spid="860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81000" y="1063625"/>
            <a:ext cx="833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同频率正弦量的相位差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phase difference</a:t>
            </a:r>
            <a:r>
              <a:rPr lang="en-US" altLang="zh-CN">
                <a:ea typeface="楷体_GB2312" pitchFamily="49" charset="-122"/>
              </a:rPr>
              <a:t>)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395288" y="1857375"/>
            <a:ext cx="3821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设</a:t>
            </a:r>
            <a:r>
              <a:rPr lang="en-US" altLang="zh-CN">
                <a:ea typeface="楷体_GB2312" pitchFamily="49" charset="-122"/>
              </a:rPr>
              <a:t>:  </a:t>
            </a:r>
            <a:r>
              <a:rPr lang="en-US" altLang="zh-CN" i="1"/>
              <a:t>u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)=</a:t>
            </a:r>
            <a:r>
              <a:rPr lang="en-US" altLang="zh-CN" i="1"/>
              <a:t>U</a:t>
            </a:r>
            <a:r>
              <a:rPr lang="en-US" altLang="zh-CN" baseline="-25000"/>
              <a:t>m</a:t>
            </a:r>
            <a:r>
              <a:rPr lang="en-US" altLang="zh-CN"/>
              <a:t>sin(</a:t>
            </a:r>
            <a:r>
              <a:rPr lang="en-US" altLang="zh-CN" i="1">
                <a:latin typeface="Symbol" pitchFamily="18" charset="2"/>
              </a:rPr>
              <a:t>w </a:t>
            </a:r>
            <a:r>
              <a:rPr lang="en-US" altLang="zh-CN" i="1"/>
              <a:t>t</a:t>
            </a:r>
            <a:r>
              <a:rPr lang="en-US" altLang="zh-CN"/>
              <a:t>+</a:t>
            </a:r>
            <a:r>
              <a:rPr lang="en-US" altLang="zh-CN" i="1">
                <a:latin typeface="Symbol" pitchFamily="18" charset="2"/>
              </a:rPr>
              <a:t>y </a:t>
            </a:r>
            <a:r>
              <a:rPr lang="en-US" altLang="zh-CN" i="1" baseline="-25000"/>
              <a:t>u</a:t>
            </a:r>
            <a:r>
              <a:rPr lang="en-US" altLang="zh-CN"/>
              <a:t>)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395288" y="3897313"/>
            <a:ext cx="810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相位差：</a:t>
            </a:r>
            <a:r>
              <a:rPr lang="el-GR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Δ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j </a:t>
            </a:r>
            <a:r>
              <a:rPr lang="en-US" altLang="zh-CN">
                <a:solidFill>
                  <a:srgbClr val="000000"/>
                </a:solidFill>
              </a:rPr>
              <a:t>=(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lang="en-US" altLang="zh-CN" i="1" baseline="-25000">
                <a:solidFill>
                  <a:srgbClr val="000000"/>
                </a:solidFill>
              </a:rPr>
              <a:t>u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lang="en-US" altLang="zh-CN" i="1" baseline="-25000">
                <a:solidFill>
                  <a:srgbClr val="000000"/>
                </a:solidFill>
              </a:rPr>
              <a:t>i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lang="en-US" altLang="zh-CN" i="1" baseline="-25000">
                <a:solidFill>
                  <a:srgbClr val="000000"/>
                </a:solidFill>
              </a:rPr>
              <a:t>u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lang="en-US" altLang="zh-CN" i="1" baseline="-25000">
                <a:solidFill>
                  <a:srgbClr val="000000"/>
                </a:solidFill>
              </a:rPr>
              <a:t>i</a:t>
            </a:r>
            <a:endParaRPr lang="en-US" altLang="zh-CN" baseline="-25000">
              <a:solidFill>
                <a:srgbClr val="000000"/>
              </a:solidFill>
            </a:endParaRPr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5903913" y="3922713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等于初相位之差</a:t>
            </a:r>
          </a:p>
        </p:txBody>
      </p:sp>
      <p:grpSp>
        <p:nvGrpSpPr>
          <p:cNvPr id="38940" name="Group 28"/>
          <p:cNvGrpSpPr>
            <a:grpSpLocks/>
          </p:cNvGrpSpPr>
          <p:nvPr/>
        </p:nvGrpSpPr>
        <p:grpSpPr bwMode="auto">
          <a:xfrm>
            <a:off x="4103688" y="1449388"/>
            <a:ext cx="4244975" cy="2503487"/>
            <a:chOff x="1111" y="239"/>
            <a:chExt cx="2674" cy="1577"/>
          </a:xfrm>
        </p:grpSpPr>
        <p:sp>
          <p:nvSpPr>
            <p:cNvPr id="38941" name="Line 24"/>
            <p:cNvSpPr>
              <a:spLocks noChangeShapeType="1"/>
            </p:cNvSpPr>
            <p:nvPr/>
          </p:nvSpPr>
          <p:spPr bwMode="auto">
            <a:xfrm flipV="1">
              <a:off x="1587" y="323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Line 25"/>
            <p:cNvSpPr>
              <a:spLocks noChangeShapeType="1"/>
            </p:cNvSpPr>
            <p:nvPr/>
          </p:nvSpPr>
          <p:spPr bwMode="auto">
            <a:xfrm flipV="1">
              <a:off x="1154" y="926"/>
              <a:ext cx="2553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Text Box 30"/>
            <p:cNvSpPr txBox="1">
              <a:spLocks noChangeArrowheads="1"/>
            </p:cNvSpPr>
            <p:nvPr/>
          </p:nvSpPr>
          <p:spPr bwMode="auto">
            <a:xfrm>
              <a:off x="3436" y="922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i="1">
                  <a:sym typeface="Symbol" pitchFamily="18" charset="2"/>
                </a:rPr>
                <a:t> </a:t>
              </a:r>
              <a:r>
                <a:rPr lang="en-US" altLang="zh-CN" i="1"/>
                <a:t>t</a:t>
              </a:r>
            </a:p>
          </p:txBody>
        </p:sp>
        <p:sp>
          <p:nvSpPr>
            <p:cNvPr id="38944" name="Freeform 31"/>
            <p:cNvSpPr>
              <a:spLocks/>
            </p:cNvSpPr>
            <p:nvPr/>
          </p:nvSpPr>
          <p:spPr bwMode="auto">
            <a:xfrm>
              <a:off x="1315" y="528"/>
              <a:ext cx="1814" cy="816"/>
            </a:xfrm>
            <a:custGeom>
              <a:avLst/>
              <a:gdLst>
                <a:gd name="T0" fmla="*/ 0 w 2262"/>
                <a:gd name="T1" fmla="*/ 549 h 1091"/>
                <a:gd name="T2" fmla="*/ 96 w 2262"/>
                <a:gd name="T3" fmla="*/ 360 h 1091"/>
                <a:gd name="T4" fmla="*/ 183 w 2262"/>
                <a:gd name="T5" fmla="*/ 204 h 1091"/>
                <a:gd name="T6" fmla="*/ 294 w 2262"/>
                <a:gd name="T7" fmla="*/ 66 h 1091"/>
                <a:gd name="T8" fmla="*/ 420 w 2262"/>
                <a:gd name="T9" fmla="*/ 3 h 1091"/>
                <a:gd name="T10" fmla="*/ 576 w 2262"/>
                <a:gd name="T11" fmla="*/ 81 h 1091"/>
                <a:gd name="T12" fmla="*/ 732 w 2262"/>
                <a:gd name="T13" fmla="*/ 309 h 1091"/>
                <a:gd name="T14" fmla="*/ 849 w 2262"/>
                <a:gd name="T15" fmla="*/ 540 h 1091"/>
                <a:gd name="T16" fmla="*/ 981 w 2262"/>
                <a:gd name="T17" fmla="*/ 789 h 1091"/>
                <a:gd name="T18" fmla="*/ 1110 w 2262"/>
                <a:gd name="T19" fmla="*/ 990 h 1091"/>
                <a:gd name="T20" fmla="*/ 1290 w 2262"/>
                <a:gd name="T21" fmla="*/ 1083 h 1091"/>
                <a:gd name="T22" fmla="*/ 1482 w 2262"/>
                <a:gd name="T23" fmla="*/ 939 h 1091"/>
                <a:gd name="T24" fmla="*/ 1701 w 2262"/>
                <a:gd name="T25" fmla="*/ 555 h 1091"/>
                <a:gd name="T26" fmla="*/ 1803 w 2262"/>
                <a:gd name="T27" fmla="*/ 348 h 1091"/>
                <a:gd name="T28" fmla="*/ 1980 w 2262"/>
                <a:gd name="T29" fmla="*/ 84 h 1091"/>
                <a:gd name="T30" fmla="*/ 2127 w 2262"/>
                <a:gd name="T31" fmla="*/ 6 h 1091"/>
                <a:gd name="T32" fmla="*/ 2262 w 2262"/>
                <a:gd name="T33" fmla="*/ 66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2"/>
                <a:gd name="T52" fmla="*/ 0 h 1091"/>
                <a:gd name="T53" fmla="*/ 2262 w 2262"/>
                <a:gd name="T54" fmla="*/ 1091 h 10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45" name="Freeform 32"/>
            <p:cNvSpPr>
              <a:spLocks/>
            </p:cNvSpPr>
            <p:nvPr/>
          </p:nvSpPr>
          <p:spPr bwMode="auto">
            <a:xfrm>
              <a:off x="1451" y="709"/>
              <a:ext cx="1814" cy="453"/>
            </a:xfrm>
            <a:custGeom>
              <a:avLst/>
              <a:gdLst>
                <a:gd name="T0" fmla="*/ 0 w 2262"/>
                <a:gd name="T1" fmla="*/ 540 h 541"/>
                <a:gd name="T2" fmla="*/ 186 w 2262"/>
                <a:gd name="T3" fmla="*/ 483 h 541"/>
                <a:gd name="T4" fmla="*/ 423 w 2262"/>
                <a:gd name="T5" fmla="*/ 270 h 541"/>
                <a:gd name="T6" fmla="*/ 654 w 2262"/>
                <a:gd name="T7" fmla="*/ 66 h 541"/>
                <a:gd name="T8" fmla="*/ 864 w 2262"/>
                <a:gd name="T9" fmla="*/ 3 h 541"/>
                <a:gd name="T10" fmla="*/ 1068 w 2262"/>
                <a:gd name="T11" fmla="*/ 84 h 541"/>
                <a:gd name="T12" fmla="*/ 1275 w 2262"/>
                <a:gd name="T13" fmla="*/ 273 h 541"/>
                <a:gd name="T14" fmla="*/ 1533 w 2262"/>
                <a:gd name="T15" fmla="*/ 495 h 541"/>
                <a:gd name="T16" fmla="*/ 1698 w 2262"/>
                <a:gd name="T17" fmla="*/ 540 h 541"/>
                <a:gd name="T18" fmla="*/ 1851 w 2262"/>
                <a:gd name="T19" fmla="*/ 498 h 541"/>
                <a:gd name="T20" fmla="*/ 2025 w 2262"/>
                <a:gd name="T21" fmla="*/ 366 h 541"/>
                <a:gd name="T22" fmla="*/ 2133 w 2262"/>
                <a:gd name="T23" fmla="*/ 261 h 541"/>
                <a:gd name="T24" fmla="*/ 2262 w 2262"/>
                <a:gd name="T25" fmla="*/ 141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2"/>
                <a:gd name="T40" fmla="*/ 0 h 541"/>
                <a:gd name="T41" fmla="*/ 2262 w 2262"/>
                <a:gd name="T42" fmla="*/ 541 h 5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46" name="Text Box 139"/>
            <p:cNvSpPr txBox="1">
              <a:spLocks noChangeArrowheads="1"/>
            </p:cNvSpPr>
            <p:nvPr/>
          </p:nvSpPr>
          <p:spPr bwMode="auto">
            <a:xfrm>
              <a:off x="1193" y="239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</a:t>
              </a:r>
              <a:r>
                <a:rPr lang="en-US" altLang="zh-CN"/>
                <a:t>, </a:t>
              </a:r>
              <a:r>
                <a:rPr lang="en-US" altLang="zh-CN" i="1"/>
                <a:t>i</a:t>
              </a:r>
              <a:endParaRPr lang="en-US" altLang="zh-CN"/>
            </a:p>
          </p:txBody>
        </p:sp>
        <p:sp>
          <p:nvSpPr>
            <p:cNvPr id="38947" name="Text Box 140"/>
            <p:cNvSpPr txBox="1">
              <a:spLocks noChangeArrowheads="1"/>
            </p:cNvSpPr>
            <p:nvPr/>
          </p:nvSpPr>
          <p:spPr bwMode="auto">
            <a:xfrm>
              <a:off x="1701" y="3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38948" name="Text Box 141"/>
            <p:cNvSpPr txBox="1">
              <a:spLocks noChangeArrowheads="1"/>
            </p:cNvSpPr>
            <p:nvPr/>
          </p:nvSpPr>
          <p:spPr bwMode="auto">
            <a:xfrm>
              <a:off x="2187" y="511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FF"/>
                  </a:solidFill>
                </a:rPr>
                <a:t> </a:t>
              </a:r>
              <a:r>
                <a:rPr lang="en-US" altLang="zh-CN" i="1">
                  <a:solidFill>
                    <a:srgbClr val="3333FF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38949" name="Line 142"/>
            <p:cNvSpPr>
              <a:spLocks noChangeShapeType="1"/>
            </p:cNvSpPr>
            <p:nvPr/>
          </p:nvSpPr>
          <p:spPr bwMode="auto">
            <a:xfrm>
              <a:off x="1327" y="926"/>
              <a:ext cx="0" cy="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0" name="Line 143"/>
            <p:cNvSpPr>
              <a:spLocks noChangeShapeType="1"/>
            </p:cNvSpPr>
            <p:nvPr/>
          </p:nvSpPr>
          <p:spPr bwMode="auto">
            <a:xfrm>
              <a:off x="1803" y="926"/>
              <a:ext cx="0" cy="8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1" name="Line 144"/>
            <p:cNvSpPr>
              <a:spLocks noChangeShapeType="1"/>
            </p:cNvSpPr>
            <p:nvPr/>
          </p:nvSpPr>
          <p:spPr bwMode="auto">
            <a:xfrm>
              <a:off x="1111" y="1307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2" name="Line 145"/>
            <p:cNvSpPr>
              <a:spLocks noChangeShapeType="1"/>
            </p:cNvSpPr>
            <p:nvPr/>
          </p:nvSpPr>
          <p:spPr bwMode="auto">
            <a:xfrm flipH="1">
              <a:off x="1803" y="1307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3" name="Line 146"/>
            <p:cNvSpPr>
              <a:spLocks noChangeShapeType="1"/>
            </p:cNvSpPr>
            <p:nvPr/>
          </p:nvSpPr>
          <p:spPr bwMode="auto">
            <a:xfrm>
              <a:off x="1327" y="1646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4" name="Text Box 147"/>
            <p:cNvSpPr txBox="1">
              <a:spLocks noChangeArrowheads="1"/>
            </p:cNvSpPr>
            <p:nvPr/>
          </p:nvSpPr>
          <p:spPr bwMode="auto">
            <a:xfrm>
              <a:off x="1306" y="1138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Symbol" pitchFamily="18" charset="2"/>
                </a:rPr>
                <a:t>y</a:t>
              </a:r>
              <a:r>
                <a:rPr lang="en-US" altLang="zh-CN" i="1" baseline="-25000"/>
                <a:t>u</a:t>
              </a:r>
            </a:p>
          </p:txBody>
        </p:sp>
        <p:sp>
          <p:nvSpPr>
            <p:cNvPr id="38955" name="Text Box 148"/>
            <p:cNvSpPr txBox="1">
              <a:spLocks noChangeArrowheads="1"/>
            </p:cNvSpPr>
            <p:nvPr/>
          </p:nvSpPr>
          <p:spPr bwMode="auto">
            <a:xfrm>
              <a:off x="1522" y="1138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Symbol" pitchFamily="18" charset="2"/>
                </a:rPr>
                <a:t>y</a:t>
              </a:r>
              <a:r>
                <a:rPr lang="en-US" altLang="zh-CN" i="1" baseline="-25000"/>
                <a:t>i</a:t>
              </a:r>
            </a:p>
          </p:txBody>
        </p:sp>
        <p:sp>
          <p:nvSpPr>
            <p:cNvPr id="38956" name="Text Box 150"/>
            <p:cNvSpPr txBox="1">
              <a:spLocks noChangeArrowheads="1"/>
            </p:cNvSpPr>
            <p:nvPr/>
          </p:nvSpPr>
          <p:spPr bwMode="auto">
            <a:xfrm>
              <a:off x="1457" y="1392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Symbol" pitchFamily="18" charset="2"/>
                </a:rPr>
                <a:t>j</a:t>
              </a:r>
            </a:p>
          </p:txBody>
        </p:sp>
        <p:sp>
          <p:nvSpPr>
            <p:cNvPr id="38957" name="Text Box 155"/>
            <p:cNvSpPr txBox="1">
              <a:spLocks noChangeArrowheads="1"/>
            </p:cNvSpPr>
            <p:nvPr/>
          </p:nvSpPr>
          <p:spPr bwMode="auto">
            <a:xfrm>
              <a:off x="1351" y="90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</p:grp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971550" y="2865438"/>
            <a:ext cx="378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/>
              <a:t>i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)=</a:t>
            </a:r>
            <a:r>
              <a:rPr lang="en-US" altLang="zh-CN" i="1"/>
              <a:t>I</a:t>
            </a:r>
            <a:r>
              <a:rPr lang="en-US" altLang="zh-CN" baseline="-25000"/>
              <a:t>m</a:t>
            </a:r>
            <a:r>
              <a:rPr lang="en-US" altLang="zh-CN"/>
              <a:t>sin(</a:t>
            </a:r>
            <a:r>
              <a:rPr lang="en-US" altLang="zh-CN" i="1">
                <a:latin typeface="Symbol" pitchFamily="18" charset="2"/>
              </a:rPr>
              <a:t>w </a:t>
            </a:r>
            <a:r>
              <a:rPr lang="en-US" altLang="zh-CN" i="1"/>
              <a:t>t</a:t>
            </a:r>
            <a:r>
              <a:rPr lang="en-US" altLang="zh-CN"/>
              <a:t>+</a:t>
            </a:r>
            <a:r>
              <a:rPr lang="en-US" altLang="zh-CN" i="1">
                <a:latin typeface="Symbol" pitchFamily="18" charset="2"/>
              </a:rPr>
              <a:t>y </a:t>
            </a:r>
            <a:r>
              <a:rPr lang="en-US" altLang="zh-CN" i="1" baseline="-25000"/>
              <a:t>i</a:t>
            </a:r>
            <a:r>
              <a:rPr lang="en-US" altLang="zh-CN"/>
              <a:t>)</a:t>
            </a:r>
          </a:p>
        </p:txBody>
      </p:sp>
      <p:sp>
        <p:nvSpPr>
          <p:cNvPr id="38960" name="Text Box 48"/>
          <p:cNvSpPr txBox="1">
            <a:spLocks noChangeArrowheads="1"/>
          </p:cNvSpPr>
          <p:nvPr/>
        </p:nvSpPr>
        <p:spPr bwMode="auto">
          <a:xfrm>
            <a:off x="4495800" y="4437063"/>
            <a:ext cx="504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0</a:t>
            </a:r>
            <a:r>
              <a:rPr lang="en-US" altLang="zh-CN" sz="2000">
                <a:sym typeface="Symbol" pitchFamily="18" charset="2"/>
              </a:rPr>
              <a:t>   </a:t>
            </a:r>
            <a:r>
              <a:rPr lang="en-US" altLang="zh-CN">
                <a:sym typeface="Symbol" pitchFamily="18" charset="2"/>
              </a:rPr>
              <a:t>180     u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超前</a:t>
            </a:r>
            <a:r>
              <a:rPr lang="en-US" altLang="zh-CN">
                <a:sym typeface="Symbol" pitchFamily="18" charset="2"/>
              </a:rPr>
              <a:t>i</a:t>
            </a:r>
            <a:r>
              <a:rPr lang="zh-CN" altLang="en-US">
                <a:sym typeface="Symbol" pitchFamily="18" charset="2"/>
              </a:rPr>
              <a:t>（</a:t>
            </a:r>
            <a:r>
              <a:rPr lang="en-US" altLang="zh-CN">
                <a:sym typeface="Symbol" pitchFamily="18" charset="2"/>
              </a:rPr>
              <a:t>i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滞后</a:t>
            </a:r>
            <a:r>
              <a:rPr lang="en-US" altLang="zh-CN">
                <a:sym typeface="Symbol" pitchFamily="18" charset="2"/>
              </a:rPr>
              <a:t>u</a:t>
            </a:r>
            <a:r>
              <a:rPr lang="zh-CN" altLang="en-US">
                <a:sym typeface="Symbol" pitchFamily="18" charset="2"/>
              </a:rPr>
              <a:t>）</a:t>
            </a:r>
          </a:p>
        </p:txBody>
      </p:sp>
      <p:sp>
        <p:nvSpPr>
          <p:cNvPr id="38961" name="Text Box 49"/>
          <p:cNvSpPr txBox="1">
            <a:spLocks noChangeArrowheads="1"/>
          </p:cNvSpPr>
          <p:nvPr/>
        </p:nvSpPr>
        <p:spPr bwMode="auto">
          <a:xfrm>
            <a:off x="4495800" y="4935538"/>
            <a:ext cx="504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-180 </a:t>
            </a:r>
            <a:r>
              <a:rPr lang="en-US" altLang="zh-CN" sz="2000">
                <a:sym typeface="Symbol" pitchFamily="18" charset="2"/>
              </a:rPr>
              <a:t>   </a:t>
            </a:r>
            <a:r>
              <a:rPr lang="en-US" altLang="zh-CN">
                <a:sym typeface="Symbol" pitchFamily="18" charset="2"/>
              </a:rPr>
              <a:t> 0 u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滞后</a:t>
            </a:r>
            <a:r>
              <a:rPr lang="en-US" altLang="zh-CN">
                <a:sym typeface="Symbol" pitchFamily="18" charset="2"/>
              </a:rPr>
              <a:t>i</a:t>
            </a:r>
            <a:r>
              <a:rPr lang="zh-CN" altLang="en-US">
                <a:sym typeface="Symbol" pitchFamily="18" charset="2"/>
              </a:rPr>
              <a:t>（</a:t>
            </a:r>
            <a:r>
              <a:rPr lang="en-US" altLang="zh-CN">
                <a:sym typeface="Symbol" pitchFamily="18" charset="2"/>
              </a:rPr>
              <a:t>i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超前</a:t>
            </a:r>
            <a:r>
              <a:rPr lang="en-US" altLang="zh-CN">
                <a:sym typeface="Symbol" pitchFamily="18" charset="2"/>
              </a:rPr>
              <a:t>u</a:t>
            </a:r>
            <a:r>
              <a:rPr lang="zh-CN" altLang="en-US">
                <a:sym typeface="Symbol" pitchFamily="18" charset="2"/>
              </a:rPr>
              <a:t>）</a:t>
            </a:r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4495800" y="5357813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=0                     u</a:t>
            </a:r>
            <a:r>
              <a:rPr lang="zh-CN" altLang="en-US">
                <a:ea typeface="楷体_GB2312" pitchFamily="49" charset="-122"/>
              </a:rPr>
              <a:t>与</a:t>
            </a:r>
            <a:r>
              <a:rPr lang="en-US" altLang="zh-CN"/>
              <a:t>i </a:t>
            </a:r>
            <a:r>
              <a:rPr lang="zh-CN" altLang="en-US">
                <a:ea typeface="楷体_GB2312" pitchFamily="49" charset="-122"/>
              </a:rPr>
              <a:t>同相</a:t>
            </a:r>
          </a:p>
        </p:txBody>
      </p:sp>
      <p:sp>
        <p:nvSpPr>
          <p:cNvPr id="38963" name="Text Box 51"/>
          <p:cNvSpPr txBox="1">
            <a:spLocks noChangeArrowheads="1"/>
          </p:cNvSpPr>
          <p:nvPr/>
        </p:nvSpPr>
        <p:spPr bwMode="auto">
          <a:xfrm>
            <a:off x="4495800" y="5773738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 </a:t>
            </a:r>
            <a:r>
              <a:rPr lang="en-US" altLang="zh-CN">
                <a:sym typeface="Symbol" pitchFamily="18" charset="2"/>
              </a:rPr>
              <a:t> 180          </a:t>
            </a:r>
            <a:r>
              <a:rPr lang="en-US" altLang="zh-CN"/>
              <a:t> u</a:t>
            </a:r>
            <a:r>
              <a:rPr lang="zh-CN" altLang="en-US">
                <a:ea typeface="楷体_GB2312" pitchFamily="49" charset="-122"/>
              </a:rPr>
              <a:t>与</a:t>
            </a:r>
            <a:r>
              <a:rPr lang="en-US" altLang="zh-CN"/>
              <a:t>i </a:t>
            </a:r>
            <a:r>
              <a:rPr lang="zh-CN" altLang="en-US">
                <a:ea typeface="楷体_GB2312" pitchFamily="49" charset="-122"/>
              </a:rPr>
              <a:t>反相</a:t>
            </a:r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4495800" y="6215063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 </a:t>
            </a:r>
            <a:r>
              <a:rPr lang="en-US" altLang="zh-CN">
                <a:sym typeface="Symbol" pitchFamily="18" charset="2"/>
              </a:rPr>
              <a:t>90          </a:t>
            </a:r>
            <a:r>
              <a:rPr lang="en-US" altLang="zh-CN"/>
              <a:t>    u</a:t>
            </a:r>
            <a:r>
              <a:rPr lang="zh-CN" altLang="en-US">
                <a:ea typeface="楷体_GB2312" pitchFamily="49" charset="-122"/>
              </a:rPr>
              <a:t>与</a:t>
            </a:r>
            <a:r>
              <a:rPr lang="en-US" altLang="zh-CN"/>
              <a:t>i </a:t>
            </a:r>
            <a:r>
              <a:rPr lang="zh-CN" altLang="en-US">
                <a:ea typeface="楷体_GB2312" pitchFamily="49" charset="-122"/>
              </a:rPr>
              <a:t>正交</a:t>
            </a:r>
          </a:p>
        </p:txBody>
      </p:sp>
      <p:sp>
        <p:nvSpPr>
          <p:cNvPr id="38965" name="AutoShape 53"/>
          <p:cNvSpPr>
            <a:spLocks/>
          </p:cNvSpPr>
          <p:nvPr/>
        </p:nvSpPr>
        <p:spPr bwMode="auto">
          <a:xfrm>
            <a:off x="4343400" y="4706938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0"/>
          </a:p>
        </p:txBody>
      </p:sp>
      <p:sp>
        <p:nvSpPr>
          <p:cNvPr id="38967" name="Text Box 55"/>
          <p:cNvSpPr txBox="1">
            <a:spLocks noChangeArrowheads="1"/>
          </p:cNvSpPr>
          <p:nvPr/>
        </p:nvSpPr>
        <p:spPr bwMode="auto">
          <a:xfrm>
            <a:off x="395288" y="4533900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超前、滞后的概念</a:t>
            </a:r>
            <a:endParaRPr lang="zh-CN" altLang="en-US">
              <a:solidFill>
                <a:srgbClr val="0000FF"/>
              </a:solidFill>
              <a:latin typeface="仿宋_GB2312" pitchFamily="49" charset="-122"/>
              <a:ea typeface="楷体_GB2312" pitchFamily="49" charset="-122"/>
            </a:endParaRP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431800" y="5387975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lang="en-US" altLang="zh-CN" i="1" baseline="-25000">
                <a:solidFill>
                  <a:srgbClr val="000000"/>
                </a:solidFill>
              </a:rPr>
              <a:t>u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lang="en-US" altLang="zh-CN" i="1" baseline="-25000">
                <a:solidFill>
                  <a:srgbClr val="000000"/>
                </a:solidFill>
              </a:rPr>
              <a:t>i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lang="en-US" altLang="zh-CN" i="1" baseline="-25000">
                <a:solidFill>
                  <a:srgbClr val="000000"/>
                </a:solidFill>
              </a:rPr>
              <a:t>u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lang="en-US" altLang="zh-CN" i="1" baseline="-25000">
                <a:solidFill>
                  <a:srgbClr val="000000"/>
                </a:solidFill>
              </a:rPr>
              <a:t>i 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l-GR" altLang="zh-CN">
                <a:solidFill>
                  <a:srgbClr val="000000"/>
                </a:solidFill>
              </a:rPr>
              <a:t>Δ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0000"/>
                </a:solidFill>
                <a:latin typeface="Symbol" pitchFamily="18" charset="2"/>
              </a:rPr>
              <a:t>j</a:t>
            </a:r>
            <a:r>
              <a:rPr lang="en-US" altLang="zh-CN">
                <a:latin typeface="Symbol" pitchFamily="18" charset="2"/>
              </a:rPr>
              <a:t> 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一、正弦量的概念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 autoUpdateAnimBg="0"/>
      <p:bldP spid="11284" grpId="0" autoUpdateAnimBg="0"/>
      <p:bldP spid="11285" grpId="0" autoUpdateAnimBg="0"/>
      <p:bldP spid="11421" grpId="0" autoUpdateAnimBg="0"/>
      <p:bldP spid="2" grpId="0" autoUpdateAnimBg="0"/>
      <p:bldP spid="38960" grpId="0" autoUpdateAnimBg="0"/>
      <p:bldP spid="38961" grpId="0" autoUpdateAnimBg="0"/>
      <p:bldP spid="38962" grpId="0" autoUpdateAnimBg="0"/>
      <p:bldP spid="38963" grpId="0" autoUpdateAnimBg="0"/>
      <p:bldP spid="38964" grpId="0" autoUpdateAnimBg="0"/>
      <p:bldP spid="38965" grpId="0" animBg="1"/>
      <p:bldP spid="38967" grpId="0"/>
      <p:bldP spid="3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8579</TotalTime>
  <Words>3267</Words>
  <Application>Microsoft Office PowerPoint</Application>
  <PresentationFormat>全屏显示(4:3)</PresentationFormat>
  <Paragraphs>796</Paragraphs>
  <Slides>48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空演示文稿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著名科学家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YDC</dc:creator>
  <cp:lastModifiedBy>AutoBVT</cp:lastModifiedBy>
  <cp:revision>315</cp:revision>
  <dcterms:created xsi:type="dcterms:W3CDTF">1999-09-07T09:11:43Z</dcterms:created>
  <dcterms:modified xsi:type="dcterms:W3CDTF">2016-03-27T14:29:30Z</dcterms:modified>
</cp:coreProperties>
</file>