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8" r:id="rId2"/>
    <p:sldId id="477" r:id="rId3"/>
    <p:sldId id="346" r:id="rId4"/>
    <p:sldId id="430" r:id="rId5"/>
    <p:sldId id="347" r:id="rId6"/>
    <p:sldId id="474" r:id="rId7"/>
    <p:sldId id="476" r:id="rId8"/>
    <p:sldId id="475" r:id="rId9"/>
    <p:sldId id="301" r:id="rId10"/>
    <p:sldId id="432" r:id="rId11"/>
    <p:sldId id="433" r:id="rId12"/>
    <p:sldId id="480" r:id="rId13"/>
    <p:sldId id="481" r:id="rId14"/>
    <p:sldId id="435" r:id="rId15"/>
    <p:sldId id="302" r:id="rId16"/>
    <p:sldId id="484" r:id="rId17"/>
    <p:sldId id="486" r:id="rId18"/>
    <p:sldId id="306" r:id="rId19"/>
    <p:sldId id="307" r:id="rId20"/>
    <p:sldId id="355" r:id="rId21"/>
    <p:sldId id="311" r:id="rId22"/>
    <p:sldId id="30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660033"/>
    <a:srgbClr val="FF33CC"/>
    <a:srgbClr val="FF66FF"/>
    <a:srgbClr val="2520F2"/>
    <a:srgbClr val="66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 autoAdjust="0"/>
    <p:restoredTop sz="74502" autoAdjust="0"/>
  </p:normalViewPr>
  <p:slideViewPr>
    <p:cSldViewPr>
      <p:cViewPr>
        <p:scale>
          <a:sx n="75" d="100"/>
          <a:sy n="75" d="100"/>
        </p:scale>
        <p:origin x="-912" y="-102"/>
      </p:cViewPr>
      <p:guideLst>
        <p:guide orient="horz" pos="576"/>
        <p:guide pos="2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8.wmf"/><Relationship Id="rId3" Type="http://schemas.openxmlformats.org/officeDocument/2006/relationships/image" Target="../media/image70.wmf"/><Relationship Id="rId7" Type="http://schemas.openxmlformats.org/officeDocument/2006/relationships/image" Target="../media/image73.wmf"/><Relationship Id="rId12" Type="http://schemas.openxmlformats.org/officeDocument/2006/relationships/image" Target="../media/image77.wmf"/><Relationship Id="rId2" Type="http://schemas.openxmlformats.org/officeDocument/2006/relationships/image" Target="../media/image57.wmf"/><Relationship Id="rId1" Type="http://schemas.openxmlformats.org/officeDocument/2006/relationships/image" Target="../media/image69.wmf"/><Relationship Id="rId6" Type="http://schemas.openxmlformats.org/officeDocument/2006/relationships/image" Target="../media/image72.wmf"/><Relationship Id="rId11" Type="http://schemas.openxmlformats.org/officeDocument/2006/relationships/image" Target="../media/image76.wmf"/><Relationship Id="rId5" Type="http://schemas.openxmlformats.org/officeDocument/2006/relationships/image" Target="../media/image71.wmf"/><Relationship Id="rId10" Type="http://schemas.openxmlformats.org/officeDocument/2006/relationships/image" Target="../media/image75.wmf"/><Relationship Id="rId4" Type="http://schemas.openxmlformats.org/officeDocument/2006/relationships/image" Target="../media/image59.wmf"/><Relationship Id="rId9" Type="http://schemas.openxmlformats.org/officeDocument/2006/relationships/image" Target="../media/image65.wmf"/><Relationship Id="rId1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50.wmf"/><Relationship Id="rId5" Type="http://schemas.openxmlformats.org/officeDocument/2006/relationships/image" Target="../media/image81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79.wmf"/><Relationship Id="rId9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89.wmf"/><Relationship Id="rId2" Type="http://schemas.openxmlformats.org/officeDocument/2006/relationships/image" Target="../media/image50.wmf"/><Relationship Id="rId1" Type="http://schemas.openxmlformats.org/officeDocument/2006/relationships/image" Target="../media/image87.wmf"/><Relationship Id="rId6" Type="http://schemas.openxmlformats.org/officeDocument/2006/relationships/image" Target="../media/image88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50.wmf"/><Relationship Id="rId7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79.wmf"/><Relationship Id="rId5" Type="http://schemas.openxmlformats.org/officeDocument/2006/relationships/image" Target="../media/image80.wmf"/><Relationship Id="rId4" Type="http://schemas.openxmlformats.org/officeDocument/2006/relationships/image" Target="../media/image51.wmf"/><Relationship Id="rId9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1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29777C94-B237-4EE0-96D8-C49DFBC1E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54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28B2FD81-D12F-4CC9-B567-63770804D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8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1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3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5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2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943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1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13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8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187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</a:t>
            </a:r>
            <a:r>
              <a:rPr lang="zh-CN" altLang="en-US" sz="1800" b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正弦稳态电路分析</a:t>
            </a:r>
          </a:p>
        </p:txBody>
      </p:sp>
      <p:sp>
        <p:nvSpPr>
          <p:cNvPr id="81923" name="Line 3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7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4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78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2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9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6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81.wmf"/><Relationship Id="rId23" Type="http://schemas.openxmlformats.org/officeDocument/2006/relationships/image" Target="../media/image85.wmf"/><Relationship Id="rId10" Type="http://schemas.openxmlformats.org/officeDocument/2006/relationships/image" Target="../media/image79.wmf"/><Relationship Id="rId19" Type="http://schemas.openxmlformats.org/officeDocument/2006/relationships/image" Target="../media/image8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8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79.wmf"/><Relationship Id="rId22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7350" y="1520825"/>
            <a:ext cx="828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无源一端口网络吸收的功率</a:t>
            </a:r>
            <a:r>
              <a:rPr lang="en-US" altLang="zh-CN">
                <a:ea typeface="楷体_GB2312" pitchFamily="49" charset="-122"/>
              </a:rPr>
              <a:t>( </a:t>
            </a:r>
            <a:r>
              <a:rPr lang="en-US" altLang="zh-CN" i="1">
                <a:ea typeface="楷体_GB2312" pitchFamily="49" charset="-122"/>
              </a:rPr>
              <a:t>u, i  </a:t>
            </a:r>
            <a:r>
              <a:rPr lang="zh-CN" altLang="zh-CN">
                <a:ea typeface="楷体_GB2312" pitchFamily="49" charset="-122"/>
              </a:rPr>
              <a:t>关联)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3683000" y="1971675"/>
          <a:ext cx="36512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公式" r:id="rId3" imgW="1879560" imgH="749160" progId="Equation.3">
                  <p:embed/>
                </p:oleObj>
              </mc:Choice>
              <mc:Fallback>
                <p:oleObj name="公式" r:id="rId3" imgW="1879560" imgH="749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971675"/>
                        <a:ext cx="3651250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390525" y="1052513"/>
            <a:ext cx="713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瞬时功率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instantaneous power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396875" y="3344863"/>
          <a:ext cx="58308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5" imgW="2387520" imgH="241200" progId="Equation.DSMT4">
                  <p:embed/>
                </p:oleObj>
              </mc:Choice>
              <mc:Fallback>
                <p:oleObj name="Equation" r:id="rId5" imgW="238752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344863"/>
                        <a:ext cx="583088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982663" y="1792288"/>
            <a:ext cx="2011362" cy="1447800"/>
            <a:chOff x="619" y="960"/>
            <a:chExt cx="1267" cy="912"/>
          </a:xfrm>
        </p:grpSpPr>
        <p:sp>
          <p:nvSpPr>
            <p:cNvPr id="1058" name="Rectangle 4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无</a:t>
              </a:r>
            </a:p>
            <a:p>
              <a:pPr algn="ctr"/>
              <a:r>
                <a:rPr lang="zh-CN" altLang="en-US">
                  <a:ea typeface="楷体_GB2312" pitchFamily="49" charset="-122"/>
                </a:rPr>
                <a:t>源</a:t>
              </a:r>
            </a:p>
          </p:txBody>
        </p:sp>
        <p:sp>
          <p:nvSpPr>
            <p:cNvPr id="1059" name="Freeform 6"/>
            <p:cNvSpPr>
              <a:spLocks/>
            </p:cNvSpPr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60" name="Line 7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Text Box 10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62" name="Text Box 15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</a:p>
          </p:txBody>
        </p:sp>
        <p:sp>
          <p:nvSpPr>
            <p:cNvPr id="1063" name="Text Box 16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064" name="Text Box 18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065" name="Oval 26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66" name="Freeform 27"/>
            <p:cNvSpPr>
              <a:spLocks/>
            </p:cNvSpPr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67" name="Oval 28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1079500" y="3925888"/>
          <a:ext cx="36718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7" imgW="1600200" imgH="203040" progId="Equation.DSMT4">
                  <p:embed/>
                </p:oleObj>
              </mc:Choice>
              <mc:Fallback>
                <p:oleObj name="Equation" r:id="rId7" imgW="160020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925888"/>
                        <a:ext cx="36718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58775" y="4352925"/>
            <a:ext cx="421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恒定分量：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323850" y="4821238"/>
            <a:ext cx="421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正弦分量：</a:t>
            </a:r>
            <a:r>
              <a:rPr lang="en-US" altLang="en-US"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en-US" i="1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cos(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 t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431800" y="5372100"/>
            <a:ext cx="352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有时为正，有时为负。</a:t>
            </a:r>
            <a:endParaRPr lang="zh-CN" altLang="en-US" i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436563" y="5794375"/>
            <a:ext cx="34877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&gt;0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，电路吸收功率；</a:t>
            </a:r>
          </a:p>
          <a:p>
            <a:pPr algn="just"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&lt;0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，电路发出功率。</a:t>
            </a:r>
            <a:endParaRPr lang="zh-CN" altLang="en-US" i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070" name="Group 46"/>
          <p:cNvGrpSpPr>
            <a:grpSpLocks/>
          </p:cNvGrpSpPr>
          <p:nvPr/>
        </p:nvGrpSpPr>
        <p:grpSpPr bwMode="auto">
          <a:xfrm>
            <a:off x="3852863" y="4616450"/>
            <a:ext cx="4367212" cy="1800225"/>
            <a:chOff x="2200" y="1049"/>
            <a:chExt cx="2751" cy="1134"/>
          </a:xfrm>
        </p:grpSpPr>
        <p:sp>
          <p:nvSpPr>
            <p:cNvPr id="1071" name="Text Box 38"/>
            <p:cNvSpPr txBox="1">
              <a:spLocks noChangeArrowheads="1"/>
            </p:cNvSpPr>
            <p:nvPr/>
          </p:nvSpPr>
          <p:spPr bwMode="auto">
            <a:xfrm>
              <a:off x="4649" y="1486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1072" name="Line 40"/>
            <p:cNvSpPr>
              <a:spLocks noChangeShapeType="1"/>
            </p:cNvSpPr>
            <p:nvPr/>
          </p:nvSpPr>
          <p:spPr bwMode="auto">
            <a:xfrm flipV="1">
              <a:off x="2272" y="1797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3" name="Freeform 41"/>
            <p:cNvSpPr>
              <a:spLocks/>
            </p:cNvSpPr>
            <p:nvPr/>
          </p:nvSpPr>
          <p:spPr bwMode="auto">
            <a:xfrm>
              <a:off x="2464" y="1049"/>
              <a:ext cx="1" cy="1134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  <a:gd name="T4" fmla="*/ 0 60000 65536"/>
                <a:gd name="T5" fmla="*/ 0 60000 65536"/>
                <a:gd name="T6" fmla="*/ 0 w 1"/>
                <a:gd name="T7" fmla="*/ 0 h 1446"/>
                <a:gd name="T8" fmla="*/ 1 w 1"/>
                <a:gd name="T9" fmla="*/ 1446 h 14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74" name="Text Box 42"/>
            <p:cNvSpPr txBox="1">
              <a:spLocks noChangeArrowheads="1"/>
            </p:cNvSpPr>
            <p:nvPr/>
          </p:nvSpPr>
          <p:spPr bwMode="auto">
            <a:xfrm>
              <a:off x="4443" y="1794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1075" name="Freeform 43"/>
            <p:cNvSpPr>
              <a:spLocks/>
            </p:cNvSpPr>
            <p:nvPr/>
          </p:nvSpPr>
          <p:spPr bwMode="auto">
            <a:xfrm>
              <a:off x="2718" y="1570"/>
              <a:ext cx="2022" cy="453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22"/>
                <a:gd name="T52" fmla="*/ 0 h 452"/>
                <a:gd name="T53" fmla="*/ 2022 w 2022"/>
                <a:gd name="T54" fmla="*/ 452 h 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76" name="Freeform 44"/>
            <p:cNvSpPr>
              <a:spLocks/>
            </p:cNvSpPr>
            <p:nvPr/>
          </p:nvSpPr>
          <p:spPr bwMode="auto">
            <a:xfrm>
              <a:off x="2453" y="1457"/>
              <a:ext cx="2015" cy="680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77" name="Text Box 45"/>
            <p:cNvSpPr txBox="1">
              <a:spLocks noChangeArrowheads="1"/>
            </p:cNvSpPr>
            <p:nvPr/>
          </p:nvSpPr>
          <p:spPr bwMode="auto">
            <a:xfrm>
              <a:off x="2200" y="18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1078" name="Text Box 46"/>
            <p:cNvSpPr txBox="1">
              <a:spLocks noChangeArrowheads="1"/>
            </p:cNvSpPr>
            <p:nvPr/>
          </p:nvSpPr>
          <p:spPr bwMode="auto">
            <a:xfrm>
              <a:off x="4449" y="13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endParaRPr lang="en-US" altLang="zh-CN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491038" y="3824288"/>
            <a:ext cx="2709862" cy="1430337"/>
            <a:chOff x="453" y="288"/>
            <a:chExt cx="1707" cy="901"/>
          </a:xfrm>
        </p:grpSpPr>
        <p:sp>
          <p:nvSpPr>
            <p:cNvPr id="1080" name="Freeform 48"/>
            <p:cNvSpPr>
              <a:spLocks/>
            </p:cNvSpPr>
            <p:nvPr/>
          </p:nvSpPr>
          <p:spPr bwMode="auto">
            <a:xfrm flipV="1">
              <a:off x="1296" y="879"/>
              <a:ext cx="864" cy="306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0"/>
                <a:gd name="T52" fmla="*/ 0 h 1248"/>
                <a:gd name="T53" fmla="*/ 890 w 890"/>
                <a:gd name="T54" fmla="*/ 1248 h 1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81" name="Freeform 49"/>
            <p:cNvSpPr>
              <a:spLocks/>
            </p:cNvSpPr>
            <p:nvPr/>
          </p:nvSpPr>
          <p:spPr bwMode="auto">
            <a:xfrm>
              <a:off x="453" y="883"/>
              <a:ext cx="843" cy="306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82" name="Text Box 50"/>
            <p:cNvSpPr txBox="1">
              <a:spLocks noChangeArrowheads="1"/>
            </p:cNvSpPr>
            <p:nvPr/>
          </p:nvSpPr>
          <p:spPr bwMode="auto">
            <a:xfrm>
              <a:off x="1584" y="2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p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264025" y="4759325"/>
            <a:ext cx="4953000" cy="457200"/>
            <a:chOff x="432" y="900"/>
            <a:chExt cx="3120" cy="288"/>
          </a:xfrm>
        </p:grpSpPr>
        <p:sp>
          <p:nvSpPr>
            <p:cNvPr id="1084" name="Line 52"/>
            <p:cNvSpPr>
              <a:spLocks noChangeShapeType="1"/>
            </p:cNvSpPr>
            <p:nvPr/>
          </p:nvSpPr>
          <p:spPr bwMode="auto">
            <a:xfrm>
              <a:off x="432" y="1056"/>
              <a:ext cx="2352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" name="Text Box 53"/>
            <p:cNvSpPr txBox="1">
              <a:spLocks noChangeArrowheads="1"/>
            </p:cNvSpPr>
            <p:nvPr/>
          </p:nvSpPr>
          <p:spPr bwMode="auto">
            <a:xfrm>
              <a:off x="2688" y="900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UI</a:t>
              </a:r>
              <a:r>
                <a:rPr lang="en-US" altLang="zh-CN"/>
                <a:t>cos</a:t>
              </a:r>
              <a:r>
                <a:rPr lang="en-US" altLang="zh-CN" i="1">
                  <a:sym typeface="Symbol" pitchFamily="18" charset="2"/>
                </a:rPr>
                <a:t></a:t>
              </a:r>
              <a:endParaRPr lang="en-US" altLang="zh-CN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4462463" y="5581650"/>
            <a:ext cx="4573587" cy="1266825"/>
            <a:chOff x="453" y="1263"/>
            <a:chExt cx="2843" cy="798"/>
          </a:xfrm>
        </p:grpSpPr>
        <p:sp>
          <p:nvSpPr>
            <p:cNvPr id="1087" name="Freeform 55"/>
            <p:cNvSpPr>
              <a:spLocks/>
            </p:cNvSpPr>
            <p:nvPr/>
          </p:nvSpPr>
          <p:spPr bwMode="auto">
            <a:xfrm>
              <a:off x="453" y="1267"/>
              <a:ext cx="843" cy="306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2520F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88" name="Freeform 56"/>
            <p:cNvSpPr>
              <a:spLocks/>
            </p:cNvSpPr>
            <p:nvPr/>
          </p:nvSpPr>
          <p:spPr bwMode="auto">
            <a:xfrm flipV="1">
              <a:off x="1272" y="1263"/>
              <a:ext cx="864" cy="306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0"/>
                <a:gd name="T52" fmla="*/ 0 h 1248"/>
                <a:gd name="T53" fmla="*/ 890 w 890"/>
                <a:gd name="T54" fmla="*/ 1248 h 1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>
              <a:solidFill>
                <a:srgbClr val="2520F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89" name="Rectangle 57"/>
            <p:cNvSpPr>
              <a:spLocks noChangeArrowheads="1"/>
            </p:cNvSpPr>
            <p:nvPr/>
          </p:nvSpPr>
          <p:spPr bwMode="auto">
            <a:xfrm>
              <a:off x="1812" y="1773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宋体" pitchFamily="2" charset="-122"/>
                  <a:sym typeface="Symbol" pitchFamily="18" charset="2"/>
                </a:rPr>
                <a:t>-</a:t>
              </a:r>
              <a:r>
                <a:rPr lang="en-US" altLang="en-US" i="1"/>
                <a:t> </a:t>
              </a:r>
              <a:r>
                <a:rPr lang="en-US" altLang="zh-CN" i="1"/>
                <a:t>UI</a:t>
              </a:r>
              <a:r>
                <a:rPr lang="en-US" altLang="zh-CN"/>
                <a:t>cos(</a:t>
              </a:r>
              <a:r>
                <a:rPr lang="en-US" altLang="zh-CN">
                  <a:sym typeface="Symbol" pitchFamily="18" charset="2"/>
                </a:rPr>
                <a:t>2</a:t>
              </a:r>
              <a:r>
                <a:rPr lang="en-US" altLang="zh-CN" i="1">
                  <a:sym typeface="Symbol" pitchFamily="18" charset="2"/>
                </a:rPr>
                <a:t> t  </a:t>
              </a:r>
              <a:r>
                <a:rPr lang="en-US" altLang="zh-CN">
                  <a:sym typeface="Symbol" pitchFamily="18" charset="2"/>
                </a:rPr>
                <a:t>)</a:t>
              </a:r>
              <a:endParaRPr lang="en-US" altLang="zh-CN" i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3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96" grpId="0" autoUpdateAnimBg="0"/>
      <p:bldP spid="50211" grpId="0" autoUpdateAnimBg="0"/>
      <p:bldP spid="50212" grpId="0" autoUpdateAnimBg="0"/>
      <p:bldP spid="50234" grpId="0" autoUpdateAnimBg="0"/>
      <p:bldP spid="502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471488" y="1158875"/>
            <a:ext cx="827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元件的无功功率</a:t>
            </a:r>
            <a:endParaRPr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366963" y="1797050"/>
            <a:ext cx="612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R 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sin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sin0 =0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355850" y="2373313"/>
            <a:ext cx="6248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对电阻，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zh-CN">
                <a:ea typeface="楷体_GB2312" pitchFamily="49" charset="-122"/>
              </a:rPr>
              <a:t>同相，故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=0 </a:t>
            </a:r>
            <a:r>
              <a:rPr lang="zh-CN" altLang="zh-CN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366963" y="3571875"/>
            <a:ext cx="627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L 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sin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sin90 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339975" y="4103688"/>
            <a:ext cx="6553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对电感，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滞后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90°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&gt;0</a:t>
            </a:r>
            <a:r>
              <a:rPr lang="zh-CN" altLang="en-US">
                <a:ea typeface="楷体_GB2312" pitchFamily="49" charset="-122"/>
              </a:rPr>
              <a:t>，故电感吸收无功功率。</a:t>
            </a:r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2362200" y="5276850"/>
            <a:ext cx="620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C 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sin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sin (-90)= -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</a:p>
        </p:txBody>
      </p:sp>
      <p:sp>
        <p:nvSpPr>
          <p:cNvPr id="194594" name="Text Box 34"/>
          <p:cNvSpPr txBox="1">
            <a:spLocks noChangeArrowheads="1"/>
          </p:cNvSpPr>
          <p:nvPr/>
        </p:nvSpPr>
        <p:spPr bwMode="auto">
          <a:xfrm>
            <a:off x="2327275" y="5845175"/>
            <a:ext cx="6781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对电容，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超前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90°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&lt;0</a:t>
            </a:r>
            <a:r>
              <a:rPr lang="zh-CN" altLang="en-US">
                <a:ea typeface="楷体_GB2312" pitchFamily="49" charset="-122"/>
              </a:rPr>
              <a:t>，故电容发出无功功率。</a:t>
            </a:r>
          </a:p>
        </p:txBody>
      </p:sp>
      <p:grpSp>
        <p:nvGrpSpPr>
          <p:cNvPr id="55351" name="Group 55"/>
          <p:cNvGrpSpPr>
            <a:grpSpLocks/>
          </p:cNvGrpSpPr>
          <p:nvPr/>
        </p:nvGrpSpPr>
        <p:grpSpPr bwMode="auto">
          <a:xfrm>
            <a:off x="539750" y="1531938"/>
            <a:ext cx="1604963" cy="1752600"/>
            <a:chOff x="340" y="853"/>
            <a:chExt cx="1011" cy="1104"/>
          </a:xfrm>
        </p:grpSpPr>
        <p:sp>
          <p:nvSpPr>
            <p:cNvPr id="55352" name="Line 10"/>
            <p:cNvSpPr>
              <a:spLocks noChangeShapeType="1"/>
            </p:cNvSpPr>
            <p:nvPr/>
          </p:nvSpPr>
          <p:spPr bwMode="auto">
            <a:xfrm>
              <a:off x="1040" y="1201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3" name="Line 11"/>
            <p:cNvSpPr>
              <a:spLocks noChangeShapeType="1"/>
            </p:cNvSpPr>
            <p:nvPr/>
          </p:nvSpPr>
          <p:spPr bwMode="auto">
            <a:xfrm>
              <a:off x="464" y="120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4" name="Line 12"/>
            <p:cNvSpPr>
              <a:spLocks noChangeShapeType="1"/>
            </p:cNvSpPr>
            <p:nvPr/>
          </p:nvSpPr>
          <p:spPr bwMode="auto">
            <a:xfrm>
              <a:off x="464" y="192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5" name="Text Box 13"/>
            <p:cNvSpPr txBox="1">
              <a:spLocks noChangeArrowheads="1"/>
            </p:cNvSpPr>
            <p:nvPr/>
          </p:nvSpPr>
          <p:spPr bwMode="auto">
            <a:xfrm>
              <a:off x="340" y="14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5356" name="Line 14"/>
            <p:cNvSpPr>
              <a:spLocks noChangeShapeType="1"/>
            </p:cNvSpPr>
            <p:nvPr/>
          </p:nvSpPr>
          <p:spPr bwMode="auto">
            <a:xfrm>
              <a:off x="488" y="11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7" name="Text Box 15"/>
            <p:cNvSpPr txBox="1">
              <a:spLocks noChangeArrowheads="1"/>
            </p:cNvSpPr>
            <p:nvPr/>
          </p:nvSpPr>
          <p:spPr bwMode="auto">
            <a:xfrm>
              <a:off x="452" y="85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5358" name="Text Box 16"/>
            <p:cNvSpPr txBox="1">
              <a:spLocks noChangeArrowheads="1"/>
            </p:cNvSpPr>
            <p:nvPr/>
          </p:nvSpPr>
          <p:spPr bwMode="auto">
            <a:xfrm>
              <a:off x="1107" y="141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55359" name="Text Box 19"/>
            <p:cNvSpPr txBox="1">
              <a:spLocks noChangeArrowheads="1"/>
            </p:cNvSpPr>
            <p:nvPr/>
          </p:nvSpPr>
          <p:spPr bwMode="auto">
            <a:xfrm>
              <a:off x="348" y="11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5360" name="Text Box 20"/>
            <p:cNvSpPr txBox="1">
              <a:spLocks noChangeArrowheads="1"/>
            </p:cNvSpPr>
            <p:nvPr/>
          </p:nvSpPr>
          <p:spPr bwMode="auto">
            <a:xfrm>
              <a:off x="360" y="166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55361" name="Rectangle 21"/>
            <p:cNvSpPr>
              <a:spLocks noChangeArrowheads="1"/>
            </p:cNvSpPr>
            <p:nvPr/>
          </p:nvSpPr>
          <p:spPr bwMode="auto">
            <a:xfrm rot="5400000">
              <a:off x="906" y="15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62" name="Oval 148"/>
            <p:cNvSpPr>
              <a:spLocks noChangeArrowheads="1"/>
            </p:cNvSpPr>
            <p:nvPr/>
          </p:nvSpPr>
          <p:spPr bwMode="auto">
            <a:xfrm>
              <a:off x="425" y="11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5363" name="Oval 148"/>
            <p:cNvSpPr>
              <a:spLocks noChangeArrowheads="1"/>
            </p:cNvSpPr>
            <p:nvPr/>
          </p:nvSpPr>
          <p:spPr bwMode="auto">
            <a:xfrm>
              <a:off x="408" y="18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55364" name="Group 68"/>
          <p:cNvGrpSpPr>
            <a:grpSpLocks/>
          </p:cNvGrpSpPr>
          <p:nvPr/>
        </p:nvGrpSpPr>
        <p:grpSpPr bwMode="auto">
          <a:xfrm>
            <a:off x="539750" y="4927600"/>
            <a:ext cx="1624013" cy="1758950"/>
            <a:chOff x="340" y="3060"/>
            <a:chExt cx="1023" cy="1108"/>
          </a:xfrm>
        </p:grpSpPr>
        <p:sp>
          <p:nvSpPr>
            <p:cNvPr id="55365" name="Freeform 38"/>
            <p:cNvSpPr>
              <a:spLocks/>
            </p:cNvSpPr>
            <p:nvPr/>
          </p:nvSpPr>
          <p:spPr bwMode="auto">
            <a:xfrm>
              <a:off x="1043" y="3420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66" name="Freeform 39"/>
            <p:cNvSpPr>
              <a:spLocks/>
            </p:cNvSpPr>
            <p:nvPr/>
          </p:nvSpPr>
          <p:spPr bwMode="auto">
            <a:xfrm>
              <a:off x="1042" y="3834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  <a:gd name="T4" fmla="*/ 0 60000 65536"/>
                <a:gd name="T5" fmla="*/ 0 60000 65536"/>
                <a:gd name="T6" fmla="*/ 0 w 1"/>
                <a:gd name="T7" fmla="*/ 0 h 312"/>
                <a:gd name="T8" fmla="*/ 1 w 1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67" name="Freeform 40"/>
            <p:cNvSpPr>
              <a:spLocks/>
            </p:cNvSpPr>
            <p:nvPr/>
          </p:nvSpPr>
          <p:spPr bwMode="auto">
            <a:xfrm>
              <a:off x="475" y="3420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68" name="Freeform 41"/>
            <p:cNvSpPr>
              <a:spLocks/>
            </p:cNvSpPr>
            <p:nvPr/>
          </p:nvSpPr>
          <p:spPr bwMode="auto">
            <a:xfrm>
              <a:off x="472" y="4140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69" name="Line 42"/>
            <p:cNvSpPr>
              <a:spLocks noChangeShapeType="1"/>
            </p:cNvSpPr>
            <p:nvPr/>
          </p:nvSpPr>
          <p:spPr bwMode="auto">
            <a:xfrm>
              <a:off x="455" y="334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0" name="Text Box 43"/>
            <p:cNvSpPr txBox="1">
              <a:spLocks noChangeArrowheads="1"/>
            </p:cNvSpPr>
            <p:nvPr/>
          </p:nvSpPr>
          <p:spPr bwMode="auto">
            <a:xfrm>
              <a:off x="522" y="306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5371" name="Text Box 44"/>
            <p:cNvSpPr txBox="1">
              <a:spLocks noChangeArrowheads="1"/>
            </p:cNvSpPr>
            <p:nvPr/>
          </p:nvSpPr>
          <p:spPr bwMode="auto">
            <a:xfrm>
              <a:off x="355" y="3636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5372" name="Text Box 45"/>
            <p:cNvSpPr txBox="1">
              <a:spLocks noChangeArrowheads="1"/>
            </p:cNvSpPr>
            <p:nvPr/>
          </p:nvSpPr>
          <p:spPr bwMode="auto">
            <a:xfrm>
              <a:off x="1119" y="363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55373" name="Text Box 48"/>
            <p:cNvSpPr txBox="1">
              <a:spLocks noChangeArrowheads="1"/>
            </p:cNvSpPr>
            <p:nvPr/>
          </p:nvSpPr>
          <p:spPr bwMode="auto">
            <a:xfrm>
              <a:off x="340" y="344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5374" name="Text Box 49"/>
            <p:cNvSpPr txBox="1">
              <a:spLocks noChangeArrowheads="1"/>
            </p:cNvSpPr>
            <p:nvPr/>
          </p:nvSpPr>
          <p:spPr bwMode="auto">
            <a:xfrm>
              <a:off x="353" y="387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pSp>
          <p:nvGrpSpPr>
            <p:cNvPr id="55375" name="Group 50"/>
            <p:cNvGrpSpPr>
              <a:grpSpLocks/>
            </p:cNvGrpSpPr>
            <p:nvPr/>
          </p:nvGrpSpPr>
          <p:grpSpPr bwMode="auto">
            <a:xfrm>
              <a:off x="952" y="3619"/>
              <a:ext cx="182" cy="317"/>
              <a:chOff x="4059" y="1873"/>
              <a:chExt cx="182" cy="317"/>
            </a:xfrm>
          </p:grpSpPr>
          <p:sp useBgFill="1">
            <p:nvSpPr>
              <p:cNvPr id="55376" name="Rectangle 5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5377" name="Line 5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8" name="Rectangle 5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5379" name="Rectangle 5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5380" name="Line 5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81" name="Oval 148"/>
            <p:cNvSpPr>
              <a:spLocks noChangeArrowheads="1"/>
            </p:cNvSpPr>
            <p:nvPr/>
          </p:nvSpPr>
          <p:spPr bwMode="auto">
            <a:xfrm>
              <a:off x="431" y="34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5382" name="Oval 148"/>
            <p:cNvSpPr>
              <a:spLocks noChangeArrowheads="1"/>
            </p:cNvSpPr>
            <p:nvPr/>
          </p:nvSpPr>
          <p:spPr bwMode="auto">
            <a:xfrm>
              <a:off x="436" y="41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55383" name="Group 87"/>
          <p:cNvGrpSpPr>
            <a:grpSpLocks/>
          </p:cNvGrpSpPr>
          <p:nvPr/>
        </p:nvGrpSpPr>
        <p:grpSpPr bwMode="auto">
          <a:xfrm>
            <a:off x="539750" y="3222625"/>
            <a:ext cx="1606550" cy="1755775"/>
            <a:chOff x="340" y="1972"/>
            <a:chExt cx="1012" cy="1106"/>
          </a:xfrm>
        </p:grpSpPr>
        <p:sp>
          <p:nvSpPr>
            <p:cNvPr id="55384" name="Line 23"/>
            <p:cNvSpPr>
              <a:spLocks noChangeShapeType="1"/>
            </p:cNvSpPr>
            <p:nvPr/>
          </p:nvSpPr>
          <p:spPr bwMode="auto">
            <a:xfrm>
              <a:off x="1034" y="233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5" name="Freeform 24"/>
            <p:cNvSpPr>
              <a:spLocks/>
            </p:cNvSpPr>
            <p:nvPr/>
          </p:nvSpPr>
          <p:spPr bwMode="auto">
            <a:xfrm>
              <a:off x="467" y="233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86" name="Freeform 25"/>
            <p:cNvSpPr>
              <a:spLocks/>
            </p:cNvSpPr>
            <p:nvPr/>
          </p:nvSpPr>
          <p:spPr bwMode="auto">
            <a:xfrm>
              <a:off x="472" y="305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87" name="Line 26"/>
            <p:cNvSpPr>
              <a:spLocks noChangeShapeType="1"/>
            </p:cNvSpPr>
            <p:nvPr/>
          </p:nvSpPr>
          <p:spPr bwMode="auto">
            <a:xfrm>
              <a:off x="455" y="226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8" name="Text Box 27"/>
            <p:cNvSpPr txBox="1">
              <a:spLocks noChangeArrowheads="1"/>
            </p:cNvSpPr>
            <p:nvPr/>
          </p:nvSpPr>
          <p:spPr bwMode="auto">
            <a:xfrm>
              <a:off x="517" y="197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5389" name="Text Box 28"/>
            <p:cNvSpPr txBox="1">
              <a:spLocks noChangeArrowheads="1"/>
            </p:cNvSpPr>
            <p:nvPr/>
          </p:nvSpPr>
          <p:spPr bwMode="auto">
            <a:xfrm>
              <a:off x="350" y="25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5390" name="Text Box 29"/>
            <p:cNvSpPr txBox="1">
              <a:spLocks noChangeArrowheads="1"/>
            </p:cNvSpPr>
            <p:nvPr/>
          </p:nvSpPr>
          <p:spPr bwMode="auto">
            <a:xfrm>
              <a:off x="1119" y="25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55391" name="Text Box 32"/>
            <p:cNvSpPr txBox="1">
              <a:spLocks noChangeArrowheads="1"/>
            </p:cNvSpPr>
            <p:nvPr/>
          </p:nvSpPr>
          <p:spPr bwMode="auto">
            <a:xfrm>
              <a:off x="340" y="235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5392" name="Text Box 33"/>
            <p:cNvSpPr txBox="1">
              <a:spLocks noChangeArrowheads="1"/>
            </p:cNvSpPr>
            <p:nvPr/>
          </p:nvSpPr>
          <p:spPr bwMode="auto">
            <a:xfrm>
              <a:off x="353" y="278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55393" name="Freeform 34"/>
            <p:cNvSpPr>
              <a:spLocks/>
            </p:cNvSpPr>
            <p:nvPr/>
          </p:nvSpPr>
          <p:spPr bwMode="auto">
            <a:xfrm rot="10800000">
              <a:off x="1012" y="253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5394" name="Oval 148"/>
            <p:cNvSpPr>
              <a:spLocks noChangeArrowheads="1"/>
            </p:cNvSpPr>
            <p:nvPr/>
          </p:nvSpPr>
          <p:spPr bwMode="auto">
            <a:xfrm>
              <a:off x="431" y="23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5395" name="Oval 148"/>
            <p:cNvSpPr>
              <a:spLocks noChangeArrowheads="1"/>
            </p:cNvSpPr>
            <p:nvPr/>
          </p:nvSpPr>
          <p:spPr bwMode="auto">
            <a:xfrm>
              <a:off x="437" y="30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3" grpId="0" autoUpdateAnimBg="0"/>
      <p:bldP spid="194564" grpId="0" autoUpdateAnimBg="0"/>
      <p:bldP spid="194565" grpId="0" autoUpdateAnimBg="0"/>
      <p:bldP spid="194566" grpId="0" autoUpdateAnimBg="0"/>
      <p:bldP spid="194593" grpId="0" autoUpdateAnimBg="0"/>
      <p:bldP spid="1945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95288" y="1171575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电感、电容的无功补偿作用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779963" y="2025650"/>
            <a:ext cx="3527425" cy="1004888"/>
            <a:chOff x="3011" y="1148"/>
            <a:chExt cx="2222" cy="633"/>
          </a:xfrm>
        </p:grpSpPr>
        <p:sp>
          <p:nvSpPr>
            <p:cNvPr id="56373" name="Freeform 41"/>
            <p:cNvSpPr>
              <a:spLocks/>
            </p:cNvSpPr>
            <p:nvPr/>
          </p:nvSpPr>
          <p:spPr bwMode="auto">
            <a:xfrm>
              <a:off x="3011" y="1475"/>
              <a:ext cx="2016" cy="306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74" name="Text Box 42"/>
            <p:cNvSpPr txBox="1">
              <a:spLocks noChangeArrowheads="1"/>
            </p:cNvSpPr>
            <p:nvPr/>
          </p:nvSpPr>
          <p:spPr bwMode="auto">
            <a:xfrm>
              <a:off x="4931" y="1148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en-US" altLang="zh-CN" i="1"/>
                <a:t>i</a:t>
              </a:r>
              <a:endParaRPr lang="en-US" altLang="zh-CN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779963" y="2568575"/>
            <a:ext cx="3449637" cy="738188"/>
            <a:chOff x="3011" y="1499"/>
            <a:chExt cx="2173" cy="465"/>
          </a:xfrm>
        </p:grpSpPr>
        <p:sp>
          <p:nvSpPr>
            <p:cNvPr id="56371" name="Freeform 40"/>
            <p:cNvSpPr>
              <a:spLocks/>
            </p:cNvSpPr>
            <p:nvPr/>
          </p:nvSpPr>
          <p:spPr bwMode="auto">
            <a:xfrm flipH="1">
              <a:off x="3011" y="1499"/>
              <a:ext cx="2022" cy="306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22"/>
                <a:gd name="T52" fmla="*/ 0 h 452"/>
                <a:gd name="T53" fmla="*/ 2022 w 2022"/>
                <a:gd name="T54" fmla="*/ 452 h 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72" name="Text Box 44"/>
            <p:cNvSpPr txBox="1">
              <a:spLocks noChangeArrowheads="1"/>
            </p:cNvSpPr>
            <p:nvPr/>
          </p:nvSpPr>
          <p:spPr bwMode="auto">
            <a:xfrm>
              <a:off x="4883" y="1676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 i="1" baseline="-25000"/>
                <a:t>L</a:t>
              </a:r>
              <a:endParaRPr lang="en-US" altLang="zh-CN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398963" y="1419225"/>
            <a:ext cx="4364037" cy="2295525"/>
            <a:chOff x="2771" y="758"/>
            <a:chExt cx="2749" cy="1446"/>
          </a:xfrm>
        </p:grpSpPr>
        <p:sp>
          <p:nvSpPr>
            <p:cNvPr id="56367" name="Line 38"/>
            <p:cNvSpPr>
              <a:spLocks noChangeShapeType="1"/>
            </p:cNvSpPr>
            <p:nvPr/>
          </p:nvSpPr>
          <p:spPr bwMode="auto">
            <a:xfrm flipV="1">
              <a:off x="2843" y="1642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8" name="Freeform 37"/>
            <p:cNvSpPr>
              <a:spLocks/>
            </p:cNvSpPr>
            <p:nvPr/>
          </p:nvSpPr>
          <p:spPr bwMode="auto">
            <a:xfrm>
              <a:off x="3035" y="758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  <a:gd name="T4" fmla="*/ 0 60000 65536"/>
                <a:gd name="T5" fmla="*/ 0 60000 65536"/>
                <a:gd name="T6" fmla="*/ 0 w 1"/>
                <a:gd name="T7" fmla="*/ 0 h 1446"/>
                <a:gd name="T8" fmla="*/ 1 w 1"/>
                <a:gd name="T9" fmla="*/ 1446 h 14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69" name="Text Box 39"/>
            <p:cNvSpPr txBox="1">
              <a:spLocks noChangeArrowheads="1"/>
            </p:cNvSpPr>
            <p:nvPr/>
          </p:nvSpPr>
          <p:spPr bwMode="auto">
            <a:xfrm>
              <a:off x="5171" y="1628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56370" name="Text Box 43"/>
            <p:cNvSpPr txBox="1">
              <a:spLocks noChangeArrowheads="1"/>
            </p:cNvSpPr>
            <p:nvPr/>
          </p:nvSpPr>
          <p:spPr bwMode="auto">
            <a:xfrm>
              <a:off x="2771" y="16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4779963" y="2312988"/>
            <a:ext cx="3886200" cy="715962"/>
            <a:chOff x="3011" y="1340"/>
            <a:chExt cx="2448" cy="451"/>
          </a:xfrm>
        </p:grpSpPr>
        <p:sp>
          <p:nvSpPr>
            <p:cNvPr id="56365" name="Freeform 47"/>
            <p:cNvSpPr>
              <a:spLocks/>
            </p:cNvSpPr>
            <p:nvPr/>
          </p:nvSpPr>
          <p:spPr bwMode="auto">
            <a:xfrm flipH="1" flipV="1">
              <a:off x="3011" y="1485"/>
              <a:ext cx="2022" cy="306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22"/>
                <a:gd name="T52" fmla="*/ 0 h 452"/>
                <a:gd name="T53" fmla="*/ 2022 w 2022"/>
                <a:gd name="T54" fmla="*/ 452 h 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>
              <a:solidFill>
                <a:srgbClr val="6600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66" name="Text Box 48"/>
            <p:cNvSpPr txBox="1">
              <a:spLocks noChangeArrowheads="1"/>
            </p:cNvSpPr>
            <p:nvPr/>
          </p:nvSpPr>
          <p:spPr bwMode="auto">
            <a:xfrm>
              <a:off x="5027" y="13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 i="1" baseline="-25000"/>
                <a:t>C</a:t>
              </a:r>
              <a:endParaRPr lang="en-US" altLang="zh-CN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4824413" y="1350963"/>
            <a:ext cx="2720975" cy="1690687"/>
            <a:chOff x="3053" y="716"/>
            <a:chExt cx="1714" cy="1065"/>
          </a:xfrm>
        </p:grpSpPr>
        <p:sp>
          <p:nvSpPr>
            <p:cNvPr id="56362" name="Freeform 45"/>
            <p:cNvSpPr>
              <a:spLocks/>
            </p:cNvSpPr>
            <p:nvPr/>
          </p:nvSpPr>
          <p:spPr bwMode="auto">
            <a:xfrm>
              <a:off x="3053" y="1475"/>
              <a:ext cx="870" cy="306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0"/>
                <a:gd name="T52" fmla="*/ 0 h 1248"/>
                <a:gd name="T53" fmla="*/ 870 w 870"/>
                <a:gd name="T54" fmla="*/ 1248 h 1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63" name="Freeform 46"/>
            <p:cNvSpPr>
              <a:spLocks/>
            </p:cNvSpPr>
            <p:nvPr/>
          </p:nvSpPr>
          <p:spPr bwMode="auto">
            <a:xfrm flipH="1" flipV="1">
              <a:off x="3924" y="1475"/>
              <a:ext cx="843" cy="306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64" name="Text Box 51"/>
            <p:cNvSpPr txBox="1">
              <a:spLocks noChangeArrowheads="1"/>
            </p:cNvSpPr>
            <p:nvPr/>
          </p:nvSpPr>
          <p:spPr bwMode="auto">
            <a:xfrm>
              <a:off x="3779" y="716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i="1" baseline="-25000"/>
                <a:t>L</a:t>
              </a:r>
              <a:endParaRPr lang="en-US" altLang="zh-CN"/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4840288" y="1335088"/>
            <a:ext cx="2720975" cy="1728787"/>
            <a:chOff x="3053" y="716"/>
            <a:chExt cx="1714" cy="1089"/>
          </a:xfrm>
        </p:grpSpPr>
        <p:sp>
          <p:nvSpPr>
            <p:cNvPr id="56359" name="Freeform 49"/>
            <p:cNvSpPr>
              <a:spLocks/>
            </p:cNvSpPr>
            <p:nvPr/>
          </p:nvSpPr>
          <p:spPr bwMode="auto">
            <a:xfrm flipV="1">
              <a:off x="3053" y="1499"/>
              <a:ext cx="870" cy="306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0"/>
                <a:gd name="T52" fmla="*/ 0 h 1248"/>
                <a:gd name="T53" fmla="*/ 870 w 870"/>
                <a:gd name="T54" fmla="*/ 1248 h 1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60" name="Freeform 50"/>
            <p:cNvSpPr>
              <a:spLocks/>
            </p:cNvSpPr>
            <p:nvPr/>
          </p:nvSpPr>
          <p:spPr bwMode="auto">
            <a:xfrm flipH="1">
              <a:off x="3924" y="1499"/>
              <a:ext cx="843" cy="306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61" name="Text Box 52"/>
            <p:cNvSpPr txBox="1">
              <a:spLocks noChangeArrowheads="1"/>
            </p:cNvSpPr>
            <p:nvPr/>
          </p:nvSpPr>
          <p:spPr bwMode="auto">
            <a:xfrm>
              <a:off x="4163" y="716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i="1" baseline="-25000"/>
                <a:t>C</a:t>
              </a:r>
              <a:endParaRPr lang="en-US" altLang="zh-CN"/>
            </a:p>
          </p:txBody>
        </p:sp>
      </p:grp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395288" y="3971925"/>
            <a:ext cx="83169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发出功率时，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刚好吸收功率，则与外电路交换功率为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。因此，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的无功具有互相补偿的作用。</a:t>
            </a:r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685800" y="1566863"/>
            <a:ext cx="3505200" cy="2147887"/>
            <a:chOff x="432" y="851"/>
            <a:chExt cx="2208" cy="1353"/>
          </a:xfrm>
        </p:grpSpPr>
        <p:sp>
          <p:nvSpPr>
            <p:cNvPr id="56331" name="Freeform 82"/>
            <p:cNvSpPr>
              <a:spLocks/>
            </p:cNvSpPr>
            <p:nvPr/>
          </p:nvSpPr>
          <p:spPr bwMode="auto">
            <a:xfrm>
              <a:off x="659" y="1275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  <a:gd name="T4" fmla="*/ 0 60000 65536"/>
                <a:gd name="T5" fmla="*/ 0 60000 65536"/>
                <a:gd name="T6" fmla="*/ 0 w 1518"/>
                <a:gd name="T7" fmla="*/ 0 h 6"/>
                <a:gd name="T8" fmla="*/ 1518 w 1518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32" name="Freeform 8"/>
            <p:cNvSpPr>
              <a:spLocks noChangeArrowheads="1"/>
            </p:cNvSpPr>
            <p:nvPr/>
          </p:nvSpPr>
          <p:spPr bwMode="auto">
            <a:xfrm>
              <a:off x="2171" y="1272"/>
              <a:ext cx="1" cy="432"/>
            </a:xfrm>
            <a:custGeom>
              <a:avLst/>
              <a:gdLst>
                <a:gd name="T0" fmla="*/ 0 w 1"/>
                <a:gd name="T1" fmla="*/ 0 h 432"/>
                <a:gd name="T2" fmla="*/ 1 w 1"/>
                <a:gd name="T3" fmla="*/ 6 h 432"/>
                <a:gd name="T4" fmla="*/ 1 w 1"/>
                <a:gd name="T5" fmla="*/ 432 h 432"/>
                <a:gd name="T6" fmla="*/ 0 60000 65536"/>
                <a:gd name="T7" fmla="*/ 0 60000 65536"/>
                <a:gd name="T8" fmla="*/ 0 60000 65536"/>
                <a:gd name="T9" fmla="*/ 0 w 1"/>
                <a:gd name="T10" fmla="*/ 0 h 432"/>
                <a:gd name="T11" fmla="*/ 1 w 1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33" name="Freeform 9"/>
            <p:cNvSpPr>
              <a:spLocks noChangeArrowheads="1"/>
            </p:cNvSpPr>
            <p:nvPr/>
          </p:nvSpPr>
          <p:spPr bwMode="auto">
            <a:xfrm>
              <a:off x="2171" y="1796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  <a:gd name="T6" fmla="*/ 0 60000 65536"/>
                <a:gd name="T7" fmla="*/ 0 60000 65536"/>
                <a:gd name="T8" fmla="*/ 0 60000 65536"/>
                <a:gd name="T9" fmla="*/ 0 w 1"/>
                <a:gd name="T10" fmla="*/ 0 h 388"/>
                <a:gd name="T11" fmla="*/ 1 w 1"/>
                <a:gd name="T12" fmla="*/ 388 h 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34" name="Freeform 11"/>
            <p:cNvSpPr>
              <a:spLocks/>
            </p:cNvSpPr>
            <p:nvPr/>
          </p:nvSpPr>
          <p:spPr bwMode="auto">
            <a:xfrm>
              <a:off x="648" y="2172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  <a:gd name="T4" fmla="*/ 0 60000 65536"/>
                <a:gd name="T5" fmla="*/ 0 60000 65536"/>
                <a:gd name="T6" fmla="*/ 0 w 1518"/>
                <a:gd name="T7" fmla="*/ 0 h 6"/>
                <a:gd name="T8" fmla="*/ 1518 w 1518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35" name="Text Box 12"/>
            <p:cNvSpPr txBox="1">
              <a:spLocks noChangeArrowheads="1"/>
            </p:cNvSpPr>
            <p:nvPr/>
          </p:nvSpPr>
          <p:spPr bwMode="auto">
            <a:xfrm>
              <a:off x="1543" y="9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L</a:t>
              </a:r>
            </a:p>
          </p:txBody>
        </p:sp>
        <p:sp>
          <p:nvSpPr>
            <p:cNvPr id="56336" name="Text Box 13"/>
            <p:cNvSpPr txBox="1">
              <a:spLocks noChangeArrowheads="1"/>
            </p:cNvSpPr>
            <p:nvPr/>
          </p:nvSpPr>
          <p:spPr bwMode="auto">
            <a:xfrm>
              <a:off x="1824" y="159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56337" name="Text Box 14"/>
            <p:cNvSpPr txBox="1">
              <a:spLocks noChangeArrowheads="1"/>
            </p:cNvSpPr>
            <p:nvPr/>
          </p:nvSpPr>
          <p:spPr bwMode="auto">
            <a:xfrm>
              <a:off x="935" y="93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R</a:t>
              </a:r>
            </a:p>
          </p:txBody>
        </p:sp>
        <p:sp>
          <p:nvSpPr>
            <p:cNvPr id="56338" name="Text Box 15"/>
            <p:cNvSpPr txBox="1">
              <a:spLocks noChangeArrowheads="1"/>
            </p:cNvSpPr>
            <p:nvPr/>
          </p:nvSpPr>
          <p:spPr bwMode="auto">
            <a:xfrm>
              <a:off x="432" y="1560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u</a:t>
              </a:r>
            </a:p>
          </p:txBody>
        </p:sp>
        <p:sp>
          <p:nvSpPr>
            <p:cNvPr id="56339" name="Text Box 16"/>
            <p:cNvSpPr txBox="1">
              <a:spLocks noChangeArrowheads="1"/>
            </p:cNvSpPr>
            <p:nvPr/>
          </p:nvSpPr>
          <p:spPr bwMode="auto">
            <a:xfrm>
              <a:off x="1536" y="12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u</a:t>
              </a:r>
              <a:r>
                <a:rPr lang="en-US" altLang="zh-CN" i="1" baseline="-25000"/>
                <a:t>L</a:t>
              </a:r>
              <a:endParaRPr lang="en-US" altLang="zh-CN" i="1"/>
            </a:p>
          </p:txBody>
        </p:sp>
        <p:sp>
          <p:nvSpPr>
            <p:cNvPr id="56340" name="Text Box 17"/>
            <p:cNvSpPr txBox="1">
              <a:spLocks noChangeArrowheads="1"/>
            </p:cNvSpPr>
            <p:nvPr/>
          </p:nvSpPr>
          <p:spPr bwMode="auto">
            <a:xfrm>
              <a:off x="2304" y="152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C</a:t>
              </a:r>
              <a:endParaRPr lang="en-US" altLang="zh-CN" i="1"/>
            </a:p>
          </p:txBody>
        </p:sp>
        <p:sp>
          <p:nvSpPr>
            <p:cNvPr id="56341" name="Line 18"/>
            <p:cNvSpPr>
              <a:spLocks noChangeShapeType="1"/>
            </p:cNvSpPr>
            <p:nvPr/>
          </p:nvSpPr>
          <p:spPr bwMode="auto">
            <a:xfrm>
              <a:off x="576" y="116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Text Box 19"/>
            <p:cNvSpPr txBox="1">
              <a:spLocks noChangeArrowheads="1"/>
            </p:cNvSpPr>
            <p:nvPr/>
          </p:nvSpPr>
          <p:spPr bwMode="auto">
            <a:xfrm>
              <a:off x="576" y="851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i</a:t>
              </a:r>
            </a:p>
          </p:txBody>
        </p:sp>
        <p:sp>
          <p:nvSpPr>
            <p:cNvPr id="56343" name="Text Box 25"/>
            <p:cNvSpPr txBox="1">
              <a:spLocks noChangeArrowheads="1"/>
            </p:cNvSpPr>
            <p:nvPr/>
          </p:nvSpPr>
          <p:spPr bwMode="auto">
            <a:xfrm>
              <a:off x="487" y="127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+</a:t>
              </a:r>
            </a:p>
          </p:txBody>
        </p:sp>
        <p:sp>
          <p:nvSpPr>
            <p:cNvPr id="56344" name="Text Box 26"/>
            <p:cNvSpPr txBox="1">
              <a:spLocks noChangeArrowheads="1"/>
            </p:cNvSpPr>
            <p:nvPr/>
          </p:nvSpPr>
          <p:spPr bwMode="auto">
            <a:xfrm>
              <a:off x="480" y="18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sp>
          <p:nvSpPr>
            <p:cNvPr id="56345" name="Text Box 29"/>
            <p:cNvSpPr txBox="1">
              <a:spLocks noChangeArrowheads="1"/>
            </p:cNvSpPr>
            <p:nvPr/>
          </p:nvSpPr>
          <p:spPr bwMode="auto">
            <a:xfrm>
              <a:off x="2208" y="136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+</a:t>
              </a:r>
            </a:p>
          </p:txBody>
        </p:sp>
        <p:sp>
          <p:nvSpPr>
            <p:cNvPr id="56346" name="Text Box 30"/>
            <p:cNvSpPr txBox="1">
              <a:spLocks noChangeArrowheads="1"/>
            </p:cNvSpPr>
            <p:nvPr/>
          </p:nvSpPr>
          <p:spPr bwMode="auto">
            <a:xfrm>
              <a:off x="2208" y="17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sp>
          <p:nvSpPr>
            <p:cNvPr id="56347" name="Text Box 31"/>
            <p:cNvSpPr txBox="1">
              <a:spLocks noChangeArrowheads="1"/>
            </p:cNvSpPr>
            <p:nvPr/>
          </p:nvSpPr>
          <p:spPr bwMode="auto">
            <a:xfrm>
              <a:off x="1248" y="122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+</a:t>
              </a:r>
            </a:p>
          </p:txBody>
        </p:sp>
        <p:sp>
          <p:nvSpPr>
            <p:cNvPr id="56348" name="Text Box 32"/>
            <p:cNvSpPr txBox="1">
              <a:spLocks noChangeArrowheads="1"/>
            </p:cNvSpPr>
            <p:nvPr/>
          </p:nvSpPr>
          <p:spPr bwMode="auto">
            <a:xfrm>
              <a:off x="1852" y="12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sp>
          <p:nvSpPr>
            <p:cNvPr id="56349" name="Oval 34"/>
            <p:cNvSpPr>
              <a:spLocks noChangeArrowheads="1"/>
            </p:cNvSpPr>
            <p:nvPr/>
          </p:nvSpPr>
          <p:spPr bwMode="auto">
            <a:xfrm>
              <a:off x="589" y="2136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50" name="Oval 35"/>
            <p:cNvSpPr>
              <a:spLocks noChangeArrowheads="1"/>
            </p:cNvSpPr>
            <p:nvPr/>
          </p:nvSpPr>
          <p:spPr bwMode="auto">
            <a:xfrm>
              <a:off x="589" y="1253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51" name="Rectangle 74"/>
            <p:cNvSpPr>
              <a:spLocks noChangeArrowheads="1"/>
            </p:cNvSpPr>
            <p:nvPr/>
          </p:nvSpPr>
          <p:spPr bwMode="auto">
            <a:xfrm>
              <a:off x="930" y="12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6352" name="Freeform 75"/>
            <p:cNvSpPr>
              <a:spLocks/>
            </p:cNvSpPr>
            <p:nvPr/>
          </p:nvSpPr>
          <p:spPr bwMode="auto">
            <a:xfrm rot="5400000">
              <a:off x="1655" y="109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6353" name="Group 76"/>
            <p:cNvGrpSpPr>
              <a:grpSpLocks/>
            </p:cNvGrpSpPr>
            <p:nvPr/>
          </p:nvGrpSpPr>
          <p:grpSpPr bwMode="auto">
            <a:xfrm>
              <a:off x="2086" y="1571"/>
              <a:ext cx="182" cy="317"/>
              <a:chOff x="4059" y="1873"/>
              <a:chExt cx="182" cy="317"/>
            </a:xfrm>
          </p:grpSpPr>
          <p:sp useBgFill="1">
            <p:nvSpPr>
              <p:cNvPr id="56354" name="Rectangle 77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6355" name="Line 78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6" name="Rectangle 79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6357" name="Rectangle 80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6358" name="Line 81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68288" y="5240338"/>
            <a:ext cx="835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4.</a:t>
            </a:r>
            <a:r>
              <a:rPr lang="zh-CN" altLang="en-US">
                <a:ea typeface="楷体_GB2312" pitchFamily="49" charset="-122"/>
              </a:rPr>
              <a:t>视在功率</a:t>
            </a:r>
            <a:r>
              <a:rPr lang="en-US" altLang="zh-CN" i="1"/>
              <a:t>S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表观功率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03250" y="6427788"/>
            <a:ext cx="7821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反映电气设备的容量。</a:t>
            </a:r>
          </a:p>
        </p:txBody>
      </p:sp>
      <p:graphicFrame>
        <p:nvGraphicFramePr>
          <p:cNvPr id="327681" name="Object 1025"/>
          <p:cNvGraphicFramePr>
            <a:graphicFrameLocks noChangeAspect="1"/>
          </p:cNvGraphicFramePr>
          <p:nvPr/>
        </p:nvGraphicFramePr>
        <p:xfrm>
          <a:off x="2133600" y="5767388"/>
          <a:ext cx="4264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公式" r:id="rId3" imgW="1892160" imgH="304560" progId="Equation.3">
                  <p:embed/>
                </p:oleObj>
              </mc:Choice>
              <mc:Fallback>
                <p:oleObj name="公式" r:id="rId3" imgW="18921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67388"/>
                        <a:ext cx="42640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638" grpId="0"/>
      <p:bldP spid="53264" grpId="0" autoUpdateAnimBg="0"/>
      <p:bldP spid="532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431800" y="3663950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3430588" y="3629025"/>
          <a:ext cx="33734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629025"/>
                        <a:ext cx="3373437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1090613" y="3609975"/>
          <a:ext cx="21859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5" imgW="850680" imgH="241200" progId="Equation.3">
                  <p:embed/>
                </p:oleObj>
              </mc:Choice>
              <mc:Fallback>
                <p:oleObj name="Equation" r:id="rId5" imgW="850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609975"/>
                        <a:ext cx="21859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1052513" y="4633913"/>
          <a:ext cx="17637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7" imgW="685800" imgH="444240" progId="Equation.DSMT4">
                  <p:embed/>
                </p:oleObj>
              </mc:Choice>
              <mc:Fallback>
                <p:oleObj name="Equation" r:id="rId7" imgW="6858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633913"/>
                        <a:ext cx="17637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866805"/>
              </p:ext>
            </p:extLst>
          </p:nvPr>
        </p:nvGraphicFramePr>
        <p:xfrm>
          <a:off x="1047608" y="4185084"/>
          <a:ext cx="492854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9" imgW="2234880" imgH="228600" progId="Equation.DSMT4">
                  <p:embed/>
                </p:oleObj>
              </mc:Choice>
              <mc:Fallback>
                <p:oleObj name="Equation" r:id="rId9" imgW="2234880" imgH="2286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608" y="4185084"/>
                        <a:ext cx="4928548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60675" y="4789488"/>
          <a:ext cx="3797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11" imgW="1752480" imgH="419040" progId="Equation.DSMT4">
                  <p:embed/>
                </p:oleObj>
              </mc:Choice>
              <mc:Fallback>
                <p:oleObj name="Equation" r:id="rId11" imgW="1752480" imgH="41904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4789488"/>
                        <a:ext cx="37973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3" name="Object 17"/>
          <p:cNvGraphicFramePr>
            <a:graphicFrameLocks noChangeAspect="1"/>
          </p:cNvGraphicFramePr>
          <p:nvPr/>
        </p:nvGraphicFramePr>
        <p:xfrm>
          <a:off x="2843213" y="5768975"/>
          <a:ext cx="40687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3" imgW="1726920" imgH="393480" progId="Equation.DSMT4">
                  <p:embed/>
                </p:oleObj>
              </mc:Choice>
              <mc:Fallback>
                <p:oleObj name="Equation" r:id="rId13" imgW="172692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768975"/>
                        <a:ext cx="406876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4" name="Object 18"/>
          <p:cNvGraphicFramePr>
            <a:graphicFrameLocks noChangeAspect="1"/>
          </p:cNvGraphicFramePr>
          <p:nvPr/>
        </p:nvGraphicFramePr>
        <p:xfrm>
          <a:off x="1052513" y="5675313"/>
          <a:ext cx="17637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5" imgW="711000" imgH="444240" progId="Equation.DSMT4">
                  <p:embed/>
                </p:oleObj>
              </mc:Choice>
              <mc:Fallback>
                <p:oleObj name="Equation" r:id="rId15" imgW="711000" imgH="444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675313"/>
                        <a:ext cx="176371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368300" y="441325"/>
            <a:ext cx="8712200" cy="1041400"/>
            <a:chOff x="232" y="187"/>
            <a:chExt cx="5488" cy="656"/>
          </a:xfrm>
        </p:grpSpPr>
        <p:graphicFrame>
          <p:nvGraphicFramePr>
            <p:cNvPr id="7179" name="Object 40"/>
            <p:cNvGraphicFramePr>
              <a:graphicFrameLocks noChangeAspect="1"/>
            </p:cNvGraphicFramePr>
            <p:nvPr/>
          </p:nvGraphicFramePr>
          <p:xfrm>
            <a:off x="2115" y="187"/>
            <a:ext cx="192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6" name="Equation" r:id="rId17" imgW="1396800" imgH="253800" progId="Equation.DSMT4">
                    <p:embed/>
                  </p:oleObj>
                </mc:Choice>
                <mc:Fallback>
                  <p:oleObj name="Equation" r:id="rId17" imgW="1396800" imgH="253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187"/>
                          <a:ext cx="1925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1" name="Text Box 41"/>
            <p:cNvSpPr txBox="1">
              <a:spLocks noChangeArrowheads="1"/>
            </p:cNvSpPr>
            <p:nvPr/>
          </p:nvSpPr>
          <p:spPr bwMode="auto">
            <a:xfrm>
              <a:off x="232" y="187"/>
              <a:ext cx="5488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>
                  <a:ea typeface="楷体_GB2312" pitchFamily="49" charset="-122"/>
                </a:rPr>
                <a:t>例：电路如图，已知                                            ，求电阻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zh-CN" altLang="en-US">
                  <a:ea typeface="楷体_GB2312" pitchFamily="49" charset="-122"/>
                </a:rPr>
                <a:t>消耗的功率，并分析功率关系。 </a:t>
              </a:r>
              <a:endParaRPr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41325" y="1630363"/>
            <a:ext cx="4383088" cy="1727200"/>
            <a:chOff x="340" y="3022"/>
            <a:chExt cx="2761" cy="1088"/>
          </a:xfrm>
        </p:grpSpPr>
        <p:sp>
          <p:nvSpPr>
            <p:cNvPr id="7216" name="Line 43"/>
            <p:cNvSpPr>
              <a:spLocks noChangeShapeType="1"/>
            </p:cNvSpPr>
            <p:nvPr/>
          </p:nvSpPr>
          <p:spPr bwMode="auto">
            <a:xfrm>
              <a:off x="2380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44"/>
            <p:cNvSpPr>
              <a:spLocks noChangeShapeType="1"/>
            </p:cNvSpPr>
            <p:nvPr/>
          </p:nvSpPr>
          <p:spPr bwMode="auto">
            <a:xfrm>
              <a:off x="1633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Rectangle 45"/>
            <p:cNvSpPr>
              <a:spLocks noChangeArrowheads="1"/>
            </p:cNvSpPr>
            <p:nvPr/>
          </p:nvSpPr>
          <p:spPr bwMode="auto">
            <a:xfrm rot="5400000">
              <a:off x="1497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19" name="Rectangle 46"/>
            <p:cNvSpPr>
              <a:spLocks noChangeArrowheads="1"/>
            </p:cNvSpPr>
            <p:nvPr/>
          </p:nvSpPr>
          <p:spPr bwMode="auto">
            <a:xfrm rot="5400000">
              <a:off x="2246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20" name="Freeform 47"/>
            <p:cNvSpPr>
              <a:spLocks/>
            </p:cNvSpPr>
            <p:nvPr/>
          </p:nvSpPr>
          <p:spPr bwMode="auto">
            <a:xfrm rot="10800000">
              <a:off x="1610" y="363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7221" name="Rectangle 48"/>
            <p:cNvSpPr>
              <a:spLocks noChangeArrowheads="1"/>
            </p:cNvSpPr>
            <p:nvPr/>
          </p:nvSpPr>
          <p:spPr bwMode="auto">
            <a:xfrm>
              <a:off x="2290" y="3721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22" name="Line 49"/>
            <p:cNvSpPr>
              <a:spLocks noChangeShapeType="1"/>
            </p:cNvSpPr>
            <p:nvPr/>
          </p:nvSpPr>
          <p:spPr bwMode="auto">
            <a:xfrm flipV="1">
              <a:off x="2381" y="361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Rectangle 50"/>
            <p:cNvSpPr>
              <a:spLocks noChangeArrowheads="1"/>
            </p:cNvSpPr>
            <p:nvPr/>
          </p:nvSpPr>
          <p:spPr bwMode="auto">
            <a:xfrm>
              <a:off x="2291" y="3705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24" name="Rectangle 51"/>
            <p:cNvSpPr>
              <a:spLocks noChangeArrowheads="1"/>
            </p:cNvSpPr>
            <p:nvPr/>
          </p:nvSpPr>
          <p:spPr bwMode="auto">
            <a:xfrm>
              <a:off x="2291" y="3796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25" name="Line 52"/>
            <p:cNvSpPr>
              <a:spLocks noChangeShapeType="1"/>
            </p:cNvSpPr>
            <p:nvPr/>
          </p:nvSpPr>
          <p:spPr bwMode="auto">
            <a:xfrm flipV="1">
              <a:off x="2381" y="384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Text Box 53"/>
            <p:cNvSpPr txBox="1">
              <a:spLocks noChangeArrowheads="1"/>
            </p:cNvSpPr>
            <p:nvPr/>
          </p:nvSpPr>
          <p:spPr bwMode="auto">
            <a:xfrm>
              <a:off x="1339" y="322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227" name="Text Box 54"/>
            <p:cNvSpPr txBox="1">
              <a:spLocks noChangeArrowheads="1"/>
            </p:cNvSpPr>
            <p:nvPr/>
          </p:nvSpPr>
          <p:spPr bwMode="auto">
            <a:xfrm>
              <a:off x="2086" y="32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228" name="Text Box 55"/>
            <p:cNvSpPr txBox="1">
              <a:spLocks noChangeArrowheads="1"/>
            </p:cNvSpPr>
            <p:nvPr/>
          </p:nvSpPr>
          <p:spPr bwMode="auto">
            <a:xfrm>
              <a:off x="1360" y="3675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7229" name="Text Box 56"/>
            <p:cNvSpPr txBox="1">
              <a:spLocks noChangeArrowheads="1"/>
            </p:cNvSpPr>
            <p:nvPr/>
          </p:nvSpPr>
          <p:spPr bwMode="auto">
            <a:xfrm>
              <a:off x="340" y="3392"/>
              <a:ext cx="4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t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7230" name="Oval 57"/>
            <p:cNvSpPr>
              <a:spLocks noChangeArrowheads="1"/>
            </p:cNvSpPr>
            <p:nvPr/>
          </p:nvSpPr>
          <p:spPr bwMode="auto">
            <a:xfrm>
              <a:off x="793" y="340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231" name="Line 58"/>
            <p:cNvSpPr>
              <a:spLocks noChangeShapeType="1"/>
            </p:cNvSpPr>
            <p:nvPr/>
          </p:nvSpPr>
          <p:spPr bwMode="auto">
            <a:xfrm>
              <a:off x="930" y="3022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59"/>
            <p:cNvSpPr>
              <a:spLocks noChangeShapeType="1"/>
            </p:cNvSpPr>
            <p:nvPr/>
          </p:nvSpPr>
          <p:spPr bwMode="auto">
            <a:xfrm>
              <a:off x="930" y="4110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Line 60"/>
            <p:cNvSpPr>
              <a:spLocks noChangeShapeType="1"/>
            </p:cNvSpPr>
            <p:nvPr/>
          </p:nvSpPr>
          <p:spPr bwMode="auto">
            <a:xfrm>
              <a:off x="929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Text Box 61"/>
            <p:cNvSpPr txBox="1">
              <a:spLocks noChangeArrowheads="1"/>
            </p:cNvSpPr>
            <p:nvPr/>
          </p:nvSpPr>
          <p:spPr bwMode="auto">
            <a:xfrm>
              <a:off x="2040" y="3657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235" name="Text Box 62"/>
            <p:cNvSpPr txBox="1">
              <a:spLocks noChangeArrowheads="1"/>
            </p:cNvSpPr>
            <p:nvPr/>
          </p:nvSpPr>
          <p:spPr bwMode="auto">
            <a:xfrm>
              <a:off x="1678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236" name="Text Box 63"/>
            <p:cNvSpPr txBox="1">
              <a:spLocks noChangeArrowheads="1"/>
            </p:cNvSpPr>
            <p:nvPr/>
          </p:nvSpPr>
          <p:spPr bwMode="auto">
            <a:xfrm>
              <a:off x="1678" y="365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1H</a:t>
              </a:r>
            </a:p>
          </p:txBody>
        </p:sp>
        <p:sp>
          <p:nvSpPr>
            <p:cNvPr id="7237" name="Text Box 64"/>
            <p:cNvSpPr txBox="1">
              <a:spLocks noChangeArrowheads="1"/>
            </p:cNvSpPr>
            <p:nvPr/>
          </p:nvSpPr>
          <p:spPr bwMode="auto">
            <a:xfrm>
              <a:off x="2472" y="3653"/>
              <a:ext cx="6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0.05F</a:t>
              </a:r>
            </a:p>
          </p:txBody>
        </p:sp>
        <p:sp>
          <p:nvSpPr>
            <p:cNvPr id="7238" name="Text Box 65"/>
            <p:cNvSpPr txBox="1">
              <a:spLocks noChangeArrowheads="1"/>
            </p:cNvSpPr>
            <p:nvPr/>
          </p:nvSpPr>
          <p:spPr bwMode="auto">
            <a:xfrm>
              <a:off x="2410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239" name="Text Box 66"/>
            <p:cNvSpPr txBox="1">
              <a:spLocks noChangeArrowheads="1"/>
            </p:cNvSpPr>
            <p:nvPr/>
          </p:nvSpPr>
          <p:spPr bwMode="auto">
            <a:xfrm>
              <a:off x="680" y="31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240" name="Text Box 67"/>
            <p:cNvSpPr txBox="1">
              <a:spLocks noChangeArrowheads="1"/>
            </p:cNvSpPr>
            <p:nvPr/>
          </p:nvSpPr>
          <p:spPr bwMode="auto">
            <a:xfrm>
              <a:off x="672" y="35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9838" y="909638"/>
            <a:ext cx="4167187" cy="2447925"/>
            <a:chOff x="3243" y="2568"/>
            <a:chExt cx="2625" cy="1542"/>
          </a:xfrm>
        </p:grpSpPr>
        <p:sp>
          <p:nvSpPr>
            <p:cNvPr id="7185" name="Line 69"/>
            <p:cNvSpPr>
              <a:spLocks noChangeShapeType="1"/>
            </p:cNvSpPr>
            <p:nvPr/>
          </p:nvSpPr>
          <p:spPr bwMode="auto">
            <a:xfrm>
              <a:off x="5079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70"/>
            <p:cNvSpPr>
              <a:spLocks noChangeShapeType="1"/>
            </p:cNvSpPr>
            <p:nvPr/>
          </p:nvSpPr>
          <p:spPr bwMode="auto">
            <a:xfrm>
              <a:off x="4332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 rot="5400000">
              <a:off x="4196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88" name="Rectangle 72"/>
            <p:cNvSpPr>
              <a:spLocks noChangeArrowheads="1"/>
            </p:cNvSpPr>
            <p:nvPr/>
          </p:nvSpPr>
          <p:spPr bwMode="auto">
            <a:xfrm rot="5400000">
              <a:off x="4945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89" name="Freeform 73"/>
            <p:cNvSpPr>
              <a:spLocks/>
            </p:cNvSpPr>
            <p:nvPr/>
          </p:nvSpPr>
          <p:spPr bwMode="auto">
            <a:xfrm rot="10800000">
              <a:off x="4309" y="363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7190" name="Rectangle 74"/>
            <p:cNvSpPr>
              <a:spLocks noChangeArrowheads="1"/>
            </p:cNvSpPr>
            <p:nvPr/>
          </p:nvSpPr>
          <p:spPr bwMode="auto">
            <a:xfrm>
              <a:off x="4989" y="3721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91" name="Line 75"/>
            <p:cNvSpPr>
              <a:spLocks noChangeShapeType="1"/>
            </p:cNvSpPr>
            <p:nvPr/>
          </p:nvSpPr>
          <p:spPr bwMode="auto">
            <a:xfrm flipV="1">
              <a:off x="5080" y="361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Rectangle 76"/>
            <p:cNvSpPr>
              <a:spLocks noChangeArrowheads="1"/>
            </p:cNvSpPr>
            <p:nvPr/>
          </p:nvSpPr>
          <p:spPr bwMode="auto">
            <a:xfrm>
              <a:off x="4990" y="3705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93" name="Rectangle 77"/>
            <p:cNvSpPr>
              <a:spLocks noChangeArrowheads="1"/>
            </p:cNvSpPr>
            <p:nvPr/>
          </p:nvSpPr>
          <p:spPr bwMode="auto">
            <a:xfrm>
              <a:off x="4990" y="3796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94" name="Line 78"/>
            <p:cNvSpPr>
              <a:spLocks noChangeShapeType="1"/>
            </p:cNvSpPr>
            <p:nvPr/>
          </p:nvSpPr>
          <p:spPr bwMode="auto">
            <a:xfrm flipV="1">
              <a:off x="5080" y="384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Oval 79"/>
            <p:cNvSpPr>
              <a:spLocks noChangeArrowheads="1"/>
            </p:cNvSpPr>
            <p:nvPr/>
          </p:nvSpPr>
          <p:spPr bwMode="auto">
            <a:xfrm>
              <a:off x="3492" y="340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196" name="Line 80"/>
            <p:cNvSpPr>
              <a:spLocks noChangeShapeType="1"/>
            </p:cNvSpPr>
            <p:nvPr/>
          </p:nvSpPr>
          <p:spPr bwMode="auto">
            <a:xfrm>
              <a:off x="3629" y="3022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81"/>
            <p:cNvSpPr>
              <a:spLocks noChangeShapeType="1"/>
            </p:cNvSpPr>
            <p:nvPr/>
          </p:nvSpPr>
          <p:spPr bwMode="auto">
            <a:xfrm>
              <a:off x="3629" y="4110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82"/>
            <p:cNvSpPr>
              <a:spLocks noChangeShapeType="1"/>
            </p:cNvSpPr>
            <p:nvPr/>
          </p:nvSpPr>
          <p:spPr bwMode="auto">
            <a:xfrm>
              <a:off x="3628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Text Box 83"/>
            <p:cNvSpPr txBox="1">
              <a:spLocks noChangeArrowheads="1"/>
            </p:cNvSpPr>
            <p:nvPr/>
          </p:nvSpPr>
          <p:spPr bwMode="auto">
            <a:xfrm>
              <a:off x="4377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200" name="Text Box 84"/>
            <p:cNvSpPr txBox="1">
              <a:spLocks noChangeArrowheads="1"/>
            </p:cNvSpPr>
            <p:nvPr/>
          </p:nvSpPr>
          <p:spPr bwMode="auto">
            <a:xfrm>
              <a:off x="5109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201" name="Text Box 85"/>
            <p:cNvSpPr txBox="1">
              <a:spLocks noChangeArrowheads="1"/>
            </p:cNvSpPr>
            <p:nvPr/>
          </p:nvSpPr>
          <p:spPr bwMode="auto">
            <a:xfrm>
              <a:off x="3379" y="31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202" name="Text Box 86"/>
            <p:cNvSpPr txBox="1">
              <a:spLocks noChangeArrowheads="1"/>
            </p:cNvSpPr>
            <p:nvPr/>
          </p:nvSpPr>
          <p:spPr bwMode="auto">
            <a:xfrm>
              <a:off x="3371" y="35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7203" name="Group 87"/>
            <p:cNvGrpSpPr>
              <a:grpSpLocks/>
            </p:cNvGrpSpPr>
            <p:nvPr/>
          </p:nvGrpSpPr>
          <p:grpSpPr bwMode="auto">
            <a:xfrm>
              <a:off x="4037" y="2908"/>
              <a:ext cx="408" cy="390"/>
              <a:chOff x="2812" y="686"/>
              <a:chExt cx="408" cy="390"/>
            </a:xfrm>
          </p:grpSpPr>
          <p:sp>
            <p:nvSpPr>
              <p:cNvPr id="7214" name="Text Box 88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15" name="Text Box 89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7204" name="Group 90"/>
            <p:cNvGrpSpPr>
              <a:grpSpLocks/>
            </p:cNvGrpSpPr>
            <p:nvPr/>
          </p:nvGrpSpPr>
          <p:grpSpPr bwMode="auto">
            <a:xfrm>
              <a:off x="4559" y="2568"/>
              <a:ext cx="408" cy="392"/>
              <a:chOff x="3379" y="797"/>
              <a:chExt cx="408" cy="392"/>
            </a:xfrm>
          </p:grpSpPr>
          <p:sp>
            <p:nvSpPr>
              <p:cNvPr id="7212" name="Text Box 91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13" name="Text Box 92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7205" name="Group 93"/>
            <p:cNvGrpSpPr>
              <a:grpSpLocks/>
            </p:cNvGrpSpPr>
            <p:nvPr/>
          </p:nvGrpSpPr>
          <p:grpSpPr bwMode="auto">
            <a:xfrm>
              <a:off x="3243" y="3271"/>
              <a:ext cx="408" cy="408"/>
              <a:chOff x="1791" y="1049"/>
              <a:chExt cx="408" cy="408"/>
            </a:xfrm>
          </p:grpSpPr>
          <p:sp>
            <p:nvSpPr>
              <p:cNvPr id="7210" name="Text Box 94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11" name="Text Box 95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206" name="Line 96"/>
            <p:cNvSpPr>
              <a:spLocks noChangeShapeType="1"/>
            </p:cNvSpPr>
            <p:nvPr/>
          </p:nvSpPr>
          <p:spPr bwMode="auto">
            <a:xfrm rot="5400000">
              <a:off x="4286" y="313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97"/>
            <p:cNvSpPr>
              <a:spLocks noChangeShapeType="1"/>
            </p:cNvSpPr>
            <p:nvPr/>
          </p:nvSpPr>
          <p:spPr bwMode="auto">
            <a:xfrm>
              <a:off x="4626" y="302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Text Box 98"/>
            <p:cNvSpPr txBox="1">
              <a:spLocks noChangeArrowheads="1"/>
            </p:cNvSpPr>
            <p:nvPr/>
          </p:nvSpPr>
          <p:spPr bwMode="auto">
            <a:xfrm>
              <a:off x="4377" y="3680"/>
              <a:ext cx="5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209" name="Text Box 99"/>
            <p:cNvSpPr txBox="1">
              <a:spLocks noChangeArrowheads="1"/>
            </p:cNvSpPr>
            <p:nvPr/>
          </p:nvSpPr>
          <p:spPr bwMode="auto">
            <a:xfrm>
              <a:off x="5148" y="3657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270436" name="AutoShape 100"/>
          <p:cNvSpPr>
            <a:spLocks noChangeArrowheads="1"/>
          </p:cNvSpPr>
          <p:nvPr/>
        </p:nvSpPr>
        <p:spPr bwMode="auto">
          <a:xfrm>
            <a:off x="4545013" y="2349500"/>
            <a:ext cx="430212" cy="252413"/>
          </a:xfrm>
          <a:prstGeom prst="rightArrow">
            <a:avLst>
              <a:gd name="adj1" fmla="val 50000"/>
              <a:gd name="adj2" fmla="val 4261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/>
      <p:bldP spid="2704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Box 2"/>
          <p:cNvSpPr txBox="1">
            <a:spLocks noChangeArrowheads="1"/>
          </p:cNvSpPr>
          <p:nvPr/>
        </p:nvSpPr>
        <p:spPr bwMode="auto">
          <a:xfrm>
            <a:off x="395288" y="3511550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44575" y="3484563"/>
          <a:ext cx="20875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3" imgW="850680" imgH="241200" progId="Equation.3">
                  <p:embed/>
                </p:oleObj>
              </mc:Choice>
              <mc:Fallback>
                <p:oleObj name="Equation" r:id="rId3" imgW="850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484563"/>
                        <a:ext cx="2087563" cy="5921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3278188" y="3463925"/>
          <a:ext cx="26622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463925"/>
                        <a:ext cx="2662237" cy="5794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1"/>
          <p:cNvGraphicFramePr>
            <a:graphicFrameLocks noChangeAspect="1"/>
          </p:cNvGraphicFramePr>
          <p:nvPr/>
        </p:nvGraphicFramePr>
        <p:xfrm>
          <a:off x="6156325" y="3463925"/>
          <a:ext cx="2663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7" imgW="1066680" imgH="241200" progId="Equation.DSMT4">
                  <p:embed/>
                </p:oleObj>
              </mc:Choice>
              <mc:Fallback>
                <p:oleObj name="Equation" r:id="rId7" imgW="106668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463925"/>
                        <a:ext cx="2663825" cy="6032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4" name="Object 12"/>
          <p:cNvGraphicFramePr>
            <a:graphicFrameLocks noChangeAspect="1"/>
          </p:cNvGraphicFramePr>
          <p:nvPr/>
        </p:nvGraphicFramePr>
        <p:xfrm>
          <a:off x="1790700" y="5772150"/>
          <a:ext cx="58054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9" imgW="2641320" imgH="241200" progId="Equation.DSMT4">
                  <p:embed/>
                </p:oleObj>
              </mc:Choice>
              <mc:Fallback>
                <p:oleObj name="Equation" r:id="rId9" imgW="26413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72150"/>
                        <a:ext cx="58054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/>
        </p:nvGraphicFramePr>
        <p:xfrm>
          <a:off x="1674813" y="4616450"/>
          <a:ext cx="58499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11" imgW="2565360" imgH="253800" progId="Equation.DSMT4">
                  <p:embed/>
                </p:oleObj>
              </mc:Choice>
              <mc:Fallback>
                <p:oleObj name="Equation" r:id="rId11" imgW="256536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616450"/>
                        <a:ext cx="58499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72" name="Object 20"/>
          <p:cNvGraphicFramePr>
            <a:graphicFrameLocks noChangeAspect="1"/>
          </p:cNvGraphicFramePr>
          <p:nvPr/>
        </p:nvGraphicFramePr>
        <p:xfrm>
          <a:off x="1008063" y="4076700"/>
          <a:ext cx="4356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13" imgW="1841400" imgH="253800" progId="Equation.DSMT4">
                  <p:embed/>
                </p:oleObj>
              </mc:Choice>
              <mc:Fallback>
                <p:oleObj name="Equation" r:id="rId13" imgW="184140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076700"/>
                        <a:ext cx="43561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73" name="Object 21"/>
          <p:cNvGraphicFramePr>
            <a:graphicFrameLocks noChangeAspect="1"/>
          </p:cNvGraphicFramePr>
          <p:nvPr/>
        </p:nvGraphicFramePr>
        <p:xfrm>
          <a:off x="952500" y="5192713"/>
          <a:ext cx="4124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15" imgW="1663560" imgH="241200" progId="Equation.DSMT4">
                  <p:embed/>
                </p:oleObj>
              </mc:Choice>
              <mc:Fallback>
                <p:oleObj name="Equation" r:id="rId15" imgW="166356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192713"/>
                        <a:ext cx="41243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971550" y="4694238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或：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sp>
        <p:nvSpPr>
          <p:cNvPr id="279577" name="Text Box 25"/>
          <p:cNvSpPr txBox="1">
            <a:spLocks noChangeArrowheads="1"/>
          </p:cNvSpPr>
          <p:nvPr/>
        </p:nvSpPr>
        <p:spPr bwMode="auto">
          <a:xfrm>
            <a:off x="985838" y="5843588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或：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8213" name="Group 91"/>
          <p:cNvGrpSpPr>
            <a:grpSpLocks/>
          </p:cNvGrpSpPr>
          <p:nvPr/>
        </p:nvGrpSpPr>
        <p:grpSpPr bwMode="auto">
          <a:xfrm>
            <a:off x="358775" y="442913"/>
            <a:ext cx="8712200" cy="1041400"/>
            <a:chOff x="226" y="98"/>
            <a:chExt cx="5488" cy="656"/>
          </a:xfrm>
        </p:grpSpPr>
        <p:graphicFrame>
          <p:nvGraphicFramePr>
            <p:cNvPr id="8209" name="Object 26"/>
            <p:cNvGraphicFramePr>
              <a:graphicFrameLocks noChangeAspect="1"/>
            </p:cNvGraphicFramePr>
            <p:nvPr/>
          </p:nvGraphicFramePr>
          <p:xfrm>
            <a:off x="2109" y="98"/>
            <a:ext cx="192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" name="Equation" r:id="rId17" imgW="1396800" imgH="253800" progId="Equation.DSMT4">
                    <p:embed/>
                  </p:oleObj>
                </mc:Choice>
                <mc:Fallback>
                  <p:oleObj name="Equation" r:id="rId17" imgW="1396800" imgH="253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98"/>
                          <a:ext cx="1925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4" name="Text Box 27"/>
            <p:cNvSpPr txBox="1">
              <a:spLocks noChangeArrowheads="1"/>
            </p:cNvSpPr>
            <p:nvPr/>
          </p:nvSpPr>
          <p:spPr bwMode="auto">
            <a:xfrm>
              <a:off x="226" y="98"/>
              <a:ext cx="5488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>
                  <a:ea typeface="楷体_GB2312" pitchFamily="49" charset="-122"/>
                </a:rPr>
                <a:t>例：电路如图，已知                                            ，求电阻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zh-CN" altLang="en-US">
                  <a:ea typeface="楷体_GB2312" pitchFamily="49" charset="-122"/>
                </a:rPr>
                <a:t>消耗的功率，并分析功率关系。 </a:t>
              </a:r>
              <a:endParaRPr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214" name="Group 28"/>
          <p:cNvGrpSpPr>
            <a:grpSpLocks/>
          </p:cNvGrpSpPr>
          <p:nvPr/>
        </p:nvGrpSpPr>
        <p:grpSpPr bwMode="auto">
          <a:xfrm>
            <a:off x="431800" y="1631950"/>
            <a:ext cx="4383088" cy="1727200"/>
            <a:chOff x="340" y="3022"/>
            <a:chExt cx="2761" cy="1088"/>
          </a:xfrm>
        </p:grpSpPr>
        <p:sp>
          <p:nvSpPr>
            <p:cNvPr id="8249" name="Line 29"/>
            <p:cNvSpPr>
              <a:spLocks noChangeShapeType="1"/>
            </p:cNvSpPr>
            <p:nvPr/>
          </p:nvSpPr>
          <p:spPr bwMode="auto">
            <a:xfrm>
              <a:off x="2380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30"/>
            <p:cNvSpPr>
              <a:spLocks noChangeShapeType="1"/>
            </p:cNvSpPr>
            <p:nvPr/>
          </p:nvSpPr>
          <p:spPr bwMode="auto">
            <a:xfrm>
              <a:off x="1633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 rot="5400000">
              <a:off x="1497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52" name="Rectangle 32"/>
            <p:cNvSpPr>
              <a:spLocks noChangeArrowheads="1"/>
            </p:cNvSpPr>
            <p:nvPr/>
          </p:nvSpPr>
          <p:spPr bwMode="auto">
            <a:xfrm rot="5400000">
              <a:off x="2246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53" name="Freeform 33"/>
            <p:cNvSpPr>
              <a:spLocks/>
            </p:cNvSpPr>
            <p:nvPr/>
          </p:nvSpPr>
          <p:spPr bwMode="auto">
            <a:xfrm rot="10800000">
              <a:off x="1610" y="363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8254" name="Rectangle 34"/>
            <p:cNvSpPr>
              <a:spLocks noChangeArrowheads="1"/>
            </p:cNvSpPr>
            <p:nvPr/>
          </p:nvSpPr>
          <p:spPr bwMode="auto">
            <a:xfrm>
              <a:off x="2290" y="3721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55" name="Line 35"/>
            <p:cNvSpPr>
              <a:spLocks noChangeShapeType="1"/>
            </p:cNvSpPr>
            <p:nvPr/>
          </p:nvSpPr>
          <p:spPr bwMode="auto">
            <a:xfrm flipV="1">
              <a:off x="2381" y="361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Rectangle 36"/>
            <p:cNvSpPr>
              <a:spLocks noChangeArrowheads="1"/>
            </p:cNvSpPr>
            <p:nvPr/>
          </p:nvSpPr>
          <p:spPr bwMode="auto">
            <a:xfrm>
              <a:off x="2291" y="3705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57" name="Rectangle 37"/>
            <p:cNvSpPr>
              <a:spLocks noChangeArrowheads="1"/>
            </p:cNvSpPr>
            <p:nvPr/>
          </p:nvSpPr>
          <p:spPr bwMode="auto">
            <a:xfrm>
              <a:off x="2291" y="3796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58" name="Line 38"/>
            <p:cNvSpPr>
              <a:spLocks noChangeShapeType="1"/>
            </p:cNvSpPr>
            <p:nvPr/>
          </p:nvSpPr>
          <p:spPr bwMode="auto">
            <a:xfrm flipV="1">
              <a:off x="2381" y="384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Text Box 39"/>
            <p:cNvSpPr txBox="1">
              <a:spLocks noChangeArrowheads="1"/>
            </p:cNvSpPr>
            <p:nvPr/>
          </p:nvSpPr>
          <p:spPr bwMode="auto">
            <a:xfrm>
              <a:off x="1339" y="322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8260" name="Text Box 40"/>
            <p:cNvSpPr txBox="1">
              <a:spLocks noChangeArrowheads="1"/>
            </p:cNvSpPr>
            <p:nvPr/>
          </p:nvSpPr>
          <p:spPr bwMode="auto">
            <a:xfrm>
              <a:off x="2086" y="32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8261" name="Text Box 41"/>
            <p:cNvSpPr txBox="1">
              <a:spLocks noChangeArrowheads="1"/>
            </p:cNvSpPr>
            <p:nvPr/>
          </p:nvSpPr>
          <p:spPr bwMode="auto">
            <a:xfrm>
              <a:off x="1360" y="3675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8262" name="Text Box 42"/>
            <p:cNvSpPr txBox="1">
              <a:spLocks noChangeArrowheads="1"/>
            </p:cNvSpPr>
            <p:nvPr/>
          </p:nvSpPr>
          <p:spPr bwMode="auto">
            <a:xfrm>
              <a:off x="340" y="3392"/>
              <a:ext cx="4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t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8263" name="Oval 43"/>
            <p:cNvSpPr>
              <a:spLocks noChangeArrowheads="1"/>
            </p:cNvSpPr>
            <p:nvPr/>
          </p:nvSpPr>
          <p:spPr bwMode="auto">
            <a:xfrm>
              <a:off x="793" y="340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64" name="Line 44"/>
            <p:cNvSpPr>
              <a:spLocks noChangeShapeType="1"/>
            </p:cNvSpPr>
            <p:nvPr/>
          </p:nvSpPr>
          <p:spPr bwMode="auto">
            <a:xfrm>
              <a:off x="930" y="3022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45"/>
            <p:cNvSpPr>
              <a:spLocks noChangeShapeType="1"/>
            </p:cNvSpPr>
            <p:nvPr/>
          </p:nvSpPr>
          <p:spPr bwMode="auto">
            <a:xfrm>
              <a:off x="930" y="4110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46"/>
            <p:cNvSpPr>
              <a:spLocks noChangeShapeType="1"/>
            </p:cNvSpPr>
            <p:nvPr/>
          </p:nvSpPr>
          <p:spPr bwMode="auto">
            <a:xfrm>
              <a:off x="929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Text Box 47"/>
            <p:cNvSpPr txBox="1">
              <a:spLocks noChangeArrowheads="1"/>
            </p:cNvSpPr>
            <p:nvPr/>
          </p:nvSpPr>
          <p:spPr bwMode="auto">
            <a:xfrm>
              <a:off x="2040" y="3657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268" name="Text Box 48"/>
            <p:cNvSpPr txBox="1">
              <a:spLocks noChangeArrowheads="1"/>
            </p:cNvSpPr>
            <p:nvPr/>
          </p:nvSpPr>
          <p:spPr bwMode="auto">
            <a:xfrm>
              <a:off x="1678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69" name="Text Box 49"/>
            <p:cNvSpPr txBox="1">
              <a:spLocks noChangeArrowheads="1"/>
            </p:cNvSpPr>
            <p:nvPr/>
          </p:nvSpPr>
          <p:spPr bwMode="auto">
            <a:xfrm>
              <a:off x="1678" y="365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1H</a:t>
              </a:r>
            </a:p>
          </p:txBody>
        </p:sp>
        <p:sp>
          <p:nvSpPr>
            <p:cNvPr id="8270" name="Text Box 50"/>
            <p:cNvSpPr txBox="1">
              <a:spLocks noChangeArrowheads="1"/>
            </p:cNvSpPr>
            <p:nvPr/>
          </p:nvSpPr>
          <p:spPr bwMode="auto">
            <a:xfrm>
              <a:off x="2472" y="3653"/>
              <a:ext cx="6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0.05F</a:t>
              </a:r>
            </a:p>
          </p:txBody>
        </p:sp>
        <p:sp>
          <p:nvSpPr>
            <p:cNvPr id="8271" name="Text Box 51"/>
            <p:cNvSpPr txBox="1">
              <a:spLocks noChangeArrowheads="1"/>
            </p:cNvSpPr>
            <p:nvPr/>
          </p:nvSpPr>
          <p:spPr bwMode="auto">
            <a:xfrm>
              <a:off x="2410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72" name="Text Box 52"/>
            <p:cNvSpPr txBox="1">
              <a:spLocks noChangeArrowheads="1"/>
            </p:cNvSpPr>
            <p:nvPr/>
          </p:nvSpPr>
          <p:spPr bwMode="auto">
            <a:xfrm>
              <a:off x="680" y="31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73" name="Text Box 53"/>
            <p:cNvSpPr txBox="1">
              <a:spLocks noChangeArrowheads="1"/>
            </p:cNvSpPr>
            <p:nvPr/>
          </p:nvSpPr>
          <p:spPr bwMode="auto">
            <a:xfrm>
              <a:off x="672" y="35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grpSp>
        <p:nvGrpSpPr>
          <p:cNvPr id="8215" name="Group 54"/>
          <p:cNvGrpSpPr>
            <a:grpSpLocks/>
          </p:cNvGrpSpPr>
          <p:nvPr/>
        </p:nvGrpSpPr>
        <p:grpSpPr bwMode="auto">
          <a:xfrm>
            <a:off x="5040313" y="911225"/>
            <a:ext cx="4167187" cy="2447925"/>
            <a:chOff x="3243" y="2568"/>
            <a:chExt cx="2625" cy="1542"/>
          </a:xfrm>
        </p:grpSpPr>
        <p:sp>
          <p:nvSpPr>
            <p:cNvPr id="8218" name="Line 55"/>
            <p:cNvSpPr>
              <a:spLocks noChangeShapeType="1"/>
            </p:cNvSpPr>
            <p:nvPr/>
          </p:nvSpPr>
          <p:spPr bwMode="auto">
            <a:xfrm>
              <a:off x="5079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56"/>
            <p:cNvSpPr>
              <a:spLocks noChangeShapeType="1"/>
            </p:cNvSpPr>
            <p:nvPr/>
          </p:nvSpPr>
          <p:spPr bwMode="auto">
            <a:xfrm>
              <a:off x="4332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Rectangle 57"/>
            <p:cNvSpPr>
              <a:spLocks noChangeArrowheads="1"/>
            </p:cNvSpPr>
            <p:nvPr/>
          </p:nvSpPr>
          <p:spPr bwMode="auto">
            <a:xfrm rot="5400000">
              <a:off x="4196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21" name="Rectangle 58"/>
            <p:cNvSpPr>
              <a:spLocks noChangeArrowheads="1"/>
            </p:cNvSpPr>
            <p:nvPr/>
          </p:nvSpPr>
          <p:spPr bwMode="auto">
            <a:xfrm rot="5400000">
              <a:off x="4945" y="33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22" name="Freeform 59"/>
            <p:cNvSpPr>
              <a:spLocks/>
            </p:cNvSpPr>
            <p:nvPr/>
          </p:nvSpPr>
          <p:spPr bwMode="auto">
            <a:xfrm rot="10800000">
              <a:off x="4309" y="363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8223" name="Rectangle 60"/>
            <p:cNvSpPr>
              <a:spLocks noChangeArrowheads="1"/>
            </p:cNvSpPr>
            <p:nvPr/>
          </p:nvSpPr>
          <p:spPr bwMode="auto">
            <a:xfrm>
              <a:off x="4989" y="3721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24" name="Line 61"/>
            <p:cNvSpPr>
              <a:spLocks noChangeShapeType="1"/>
            </p:cNvSpPr>
            <p:nvPr/>
          </p:nvSpPr>
          <p:spPr bwMode="auto">
            <a:xfrm flipV="1">
              <a:off x="5080" y="361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Rectangle 62"/>
            <p:cNvSpPr>
              <a:spLocks noChangeArrowheads="1"/>
            </p:cNvSpPr>
            <p:nvPr/>
          </p:nvSpPr>
          <p:spPr bwMode="auto">
            <a:xfrm>
              <a:off x="4990" y="3705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26" name="Rectangle 63"/>
            <p:cNvSpPr>
              <a:spLocks noChangeArrowheads="1"/>
            </p:cNvSpPr>
            <p:nvPr/>
          </p:nvSpPr>
          <p:spPr bwMode="auto">
            <a:xfrm>
              <a:off x="4990" y="3796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27" name="Line 64"/>
            <p:cNvSpPr>
              <a:spLocks noChangeShapeType="1"/>
            </p:cNvSpPr>
            <p:nvPr/>
          </p:nvSpPr>
          <p:spPr bwMode="auto">
            <a:xfrm flipV="1">
              <a:off x="5080" y="384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Oval 65"/>
            <p:cNvSpPr>
              <a:spLocks noChangeArrowheads="1"/>
            </p:cNvSpPr>
            <p:nvPr/>
          </p:nvSpPr>
          <p:spPr bwMode="auto">
            <a:xfrm>
              <a:off x="3492" y="340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29" name="Line 66"/>
            <p:cNvSpPr>
              <a:spLocks noChangeShapeType="1"/>
            </p:cNvSpPr>
            <p:nvPr/>
          </p:nvSpPr>
          <p:spPr bwMode="auto">
            <a:xfrm>
              <a:off x="3629" y="3022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67"/>
            <p:cNvSpPr>
              <a:spLocks noChangeShapeType="1"/>
            </p:cNvSpPr>
            <p:nvPr/>
          </p:nvSpPr>
          <p:spPr bwMode="auto">
            <a:xfrm>
              <a:off x="3629" y="4110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68"/>
            <p:cNvSpPr>
              <a:spLocks noChangeShapeType="1"/>
            </p:cNvSpPr>
            <p:nvPr/>
          </p:nvSpPr>
          <p:spPr bwMode="auto">
            <a:xfrm>
              <a:off x="3628" y="302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Text Box 69"/>
            <p:cNvSpPr txBox="1">
              <a:spLocks noChangeArrowheads="1"/>
            </p:cNvSpPr>
            <p:nvPr/>
          </p:nvSpPr>
          <p:spPr bwMode="auto">
            <a:xfrm>
              <a:off x="4377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33" name="Text Box 70"/>
            <p:cNvSpPr txBox="1">
              <a:spLocks noChangeArrowheads="1"/>
            </p:cNvSpPr>
            <p:nvPr/>
          </p:nvSpPr>
          <p:spPr bwMode="auto">
            <a:xfrm>
              <a:off x="5109" y="32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34" name="Text Box 71"/>
            <p:cNvSpPr txBox="1">
              <a:spLocks noChangeArrowheads="1"/>
            </p:cNvSpPr>
            <p:nvPr/>
          </p:nvSpPr>
          <p:spPr bwMode="auto">
            <a:xfrm>
              <a:off x="3379" y="31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35" name="Text Box 72"/>
            <p:cNvSpPr txBox="1">
              <a:spLocks noChangeArrowheads="1"/>
            </p:cNvSpPr>
            <p:nvPr/>
          </p:nvSpPr>
          <p:spPr bwMode="auto">
            <a:xfrm>
              <a:off x="3371" y="35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8236" name="Group 73"/>
            <p:cNvGrpSpPr>
              <a:grpSpLocks/>
            </p:cNvGrpSpPr>
            <p:nvPr/>
          </p:nvGrpSpPr>
          <p:grpSpPr bwMode="auto">
            <a:xfrm>
              <a:off x="4037" y="2908"/>
              <a:ext cx="408" cy="390"/>
              <a:chOff x="2812" y="686"/>
              <a:chExt cx="408" cy="390"/>
            </a:xfrm>
          </p:grpSpPr>
          <p:sp>
            <p:nvSpPr>
              <p:cNvPr id="8247" name="Text Box 74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8248" name="Text Box 75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8237" name="Group 76"/>
            <p:cNvGrpSpPr>
              <a:grpSpLocks/>
            </p:cNvGrpSpPr>
            <p:nvPr/>
          </p:nvGrpSpPr>
          <p:grpSpPr bwMode="auto">
            <a:xfrm>
              <a:off x="4559" y="2568"/>
              <a:ext cx="408" cy="392"/>
              <a:chOff x="3379" y="797"/>
              <a:chExt cx="408" cy="392"/>
            </a:xfrm>
          </p:grpSpPr>
          <p:sp>
            <p:nvSpPr>
              <p:cNvPr id="8245" name="Text Box 77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8246" name="Text Box 78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8238" name="Group 79"/>
            <p:cNvGrpSpPr>
              <a:grpSpLocks/>
            </p:cNvGrpSpPr>
            <p:nvPr/>
          </p:nvGrpSpPr>
          <p:grpSpPr bwMode="auto">
            <a:xfrm>
              <a:off x="3243" y="3271"/>
              <a:ext cx="408" cy="408"/>
              <a:chOff x="1791" y="1049"/>
              <a:chExt cx="408" cy="408"/>
            </a:xfrm>
          </p:grpSpPr>
          <p:sp>
            <p:nvSpPr>
              <p:cNvPr id="8243" name="Text Box 8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8244" name="Text Box 8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8239" name="Line 82"/>
            <p:cNvSpPr>
              <a:spLocks noChangeShapeType="1"/>
            </p:cNvSpPr>
            <p:nvPr/>
          </p:nvSpPr>
          <p:spPr bwMode="auto">
            <a:xfrm rot="5400000">
              <a:off x="4286" y="313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83"/>
            <p:cNvSpPr>
              <a:spLocks noChangeShapeType="1"/>
            </p:cNvSpPr>
            <p:nvPr/>
          </p:nvSpPr>
          <p:spPr bwMode="auto">
            <a:xfrm>
              <a:off x="4626" y="302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Text Box 84"/>
            <p:cNvSpPr txBox="1">
              <a:spLocks noChangeArrowheads="1"/>
            </p:cNvSpPr>
            <p:nvPr/>
          </p:nvSpPr>
          <p:spPr bwMode="auto">
            <a:xfrm>
              <a:off x="4377" y="3680"/>
              <a:ext cx="5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42" name="Text Box 85"/>
            <p:cNvSpPr txBox="1">
              <a:spLocks noChangeArrowheads="1"/>
            </p:cNvSpPr>
            <p:nvPr/>
          </p:nvSpPr>
          <p:spPr bwMode="auto">
            <a:xfrm>
              <a:off x="5148" y="3657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8216" name="AutoShape 86"/>
          <p:cNvSpPr>
            <a:spLocks noChangeArrowheads="1"/>
          </p:cNvSpPr>
          <p:nvPr/>
        </p:nvSpPr>
        <p:spPr bwMode="auto">
          <a:xfrm>
            <a:off x="4535488" y="2351088"/>
            <a:ext cx="430212" cy="252412"/>
          </a:xfrm>
          <a:prstGeom prst="rightArrow">
            <a:avLst>
              <a:gd name="adj1" fmla="val 50000"/>
              <a:gd name="adj2" fmla="val 4261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9644" name="Text Box 92"/>
          <p:cNvSpPr txBox="1">
            <a:spLocks noChangeArrowheads="1"/>
          </p:cNvSpPr>
          <p:nvPr/>
        </p:nvSpPr>
        <p:spPr bwMode="auto">
          <a:xfrm>
            <a:off x="468313" y="6311900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有功守恒；同理，无功也守恒。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/>
      <p:bldP spid="279577" grpId="0"/>
      <p:bldP spid="2796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840538" y="3897313"/>
            <a:ext cx="647700" cy="1584325"/>
            <a:chOff x="4649" y="2319"/>
            <a:chExt cx="408" cy="998"/>
          </a:xfrm>
        </p:grpSpPr>
        <p:sp>
          <p:nvSpPr>
            <p:cNvPr id="9309" name="Line 162"/>
            <p:cNvSpPr>
              <a:spLocks noChangeShapeType="1"/>
            </p:cNvSpPr>
            <p:nvPr/>
          </p:nvSpPr>
          <p:spPr bwMode="auto">
            <a:xfrm rot="-3600000">
              <a:off x="4354" y="2886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Text Box 181"/>
            <p:cNvSpPr txBox="1">
              <a:spLocks noChangeArrowheads="1"/>
            </p:cNvSpPr>
            <p:nvPr/>
          </p:nvSpPr>
          <p:spPr bwMode="auto">
            <a:xfrm>
              <a:off x="4649" y="249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11" name="Text Box 182"/>
            <p:cNvSpPr txBox="1">
              <a:spLocks noChangeArrowheads="1"/>
            </p:cNvSpPr>
            <p:nvPr/>
          </p:nvSpPr>
          <p:spPr bwMode="auto">
            <a:xfrm>
              <a:off x="4670" y="231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</p:grp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88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例：如图电路中，已知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，功率表的读数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 1500W</a:t>
            </a:r>
            <a:r>
              <a:rPr lang="zh-CN" altLang="en-US">
                <a:ea typeface="楷体_GB2312" pitchFamily="49" charset="-122"/>
              </a:rPr>
              <a:t>，电压表的读数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=150V</a:t>
            </a:r>
            <a:r>
              <a:rPr lang="zh-CN" altLang="en-US">
                <a:ea typeface="楷体_GB2312" pitchFamily="49" charset="-122"/>
              </a:rPr>
              <a:t>，求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98732" name="Text Box 76"/>
          <p:cNvSpPr txBox="1">
            <a:spLocks noChangeArrowheads="1"/>
          </p:cNvSpPr>
          <p:nvPr/>
        </p:nvSpPr>
        <p:spPr bwMode="auto">
          <a:xfrm>
            <a:off x="431800" y="1808163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3</a:t>
            </a:r>
          </a:p>
        </p:txBody>
      </p:sp>
      <p:sp>
        <p:nvSpPr>
          <p:cNvPr id="198733" name="Text Box 77"/>
          <p:cNvSpPr txBox="1">
            <a:spLocks noChangeArrowheads="1"/>
          </p:cNvSpPr>
          <p:nvPr/>
        </p:nvSpPr>
        <p:spPr bwMode="auto">
          <a:xfrm>
            <a:off x="431800" y="12795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98735" name="Object 7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16288" y="1793875"/>
          <a:ext cx="1292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1793875"/>
                        <a:ext cx="1292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38" name="Object 8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84238" y="2241550"/>
          <a:ext cx="3327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5" imgW="1562040" imgH="419040" progId="Equation.DSMT4">
                  <p:embed/>
                </p:oleObj>
              </mc:Choice>
              <mc:Fallback>
                <p:oleObj name="Equation" r:id="rId5" imgW="1562040" imgH="419040" progId="Equation.DSMT4">
                  <p:embed/>
                  <p:pic>
                    <p:nvPicPr>
                      <p:cNvPr id="0" name="Object 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241550"/>
                        <a:ext cx="3327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37" name="AutoShape 81"/>
          <p:cNvSpPr>
            <a:spLocks noChangeArrowheads="1"/>
          </p:cNvSpPr>
          <p:nvPr/>
        </p:nvSpPr>
        <p:spPr bwMode="auto">
          <a:xfrm>
            <a:off x="2376488" y="1952625"/>
            <a:ext cx="574675" cy="180975"/>
          </a:xfrm>
          <a:prstGeom prst="rightArrow">
            <a:avLst>
              <a:gd name="adj1" fmla="val 50000"/>
              <a:gd name="adj2" fmla="val 7938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98744" name="Text Box 88"/>
          <p:cNvSpPr txBox="1">
            <a:spLocks noChangeArrowheads="1"/>
          </p:cNvSpPr>
          <p:nvPr/>
        </p:nvSpPr>
        <p:spPr bwMode="auto">
          <a:xfrm>
            <a:off x="1042988" y="1304925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令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3</a:t>
            </a:r>
          </a:p>
        </p:txBody>
      </p:sp>
      <p:graphicFrame>
        <p:nvGraphicFramePr>
          <p:cNvPr id="198753" name="Object 97"/>
          <p:cNvGraphicFramePr>
            <a:graphicFrameLocks noChangeAspect="1"/>
          </p:cNvGraphicFramePr>
          <p:nvPr/>
        </p:nvGraphicFramePr>
        <p:xfrm>
          <a:off x="898525" y="3897313"/>
          <a:ext cx="16208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7" imgW="685800" imgH="241200" progId="Equation.3">
                  <p:embed/>
                </p:oleObj>
              </mc:Choice>
              <mc:Fallback>
                <p:oleObj name="Equation" r:id="rId7" imgW="685800" imgH="2412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897313"/>
                        <a:ext cx="1620838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58" name="Object 102"/>
          <p:cNvGraphicFramePr>
            <a:graphicFrameLocks noChangeAspect="1"/>
          </p:cNvGraphicFramePr>
          <p:nvPr/>
        </p:nvGraphicFramePr>
        <p:xfrm>
          <a:off x="3527425" y="3898900"/>
          <a:ext cx="22939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9" imgW="1015920" imgH="253800" progId="Equation.DSMT4">
                  <p:embed/>
                </p:oleObj>
              </mc:Choice>
              <mc:Fallback>
                <p:oleObj name="Equation" r:id="rId9" imgW="1015920" imgH="2538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898900"/>
                        <a:ext cx="22939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59" name="AutoShape 103"/>
          <p:cNvSpPr>
            <a:spLocks noChangeArrowheads="1"/>
          </p:cNvSpPr>
          <p:nvPr/>
        </p:nvSpPr>
        <p:spPr bwMode="auto">
          <a:xfrm>
            <a:off x="2916238" y="4113213"/>
            <a:ext cx="539750" cy="180975"/>
          </a:xfrm>
          <a:prstGeom prst="rightArrow">
            <a:avLst>
              <a:gd name="adj1" fmla="val 50000"/>
              <a:gd name="adj2" fmla="val 7456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98761" name="Text Box 105"/>
          <p:cNvSpPr txBox="1">
            <a:spLocks noChangeArrowheads="1"/>
          </p:cNvSpPr>
          <p:nvPr/>
        </p:nvSpPr>
        <p:spPr bwMode="auto">
          <a:xfrm>
            <a:off x="485775" y="4473575"/>
            <a:ext cx="250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代入得：       </a:t>
            </a:r>
          </a:p>
        </p:txBody>
      </p:sp>
      <p:graphicFrame>
        <p:nvGraphicFramePr>
          <p:cNvPr id="198766" name="Object 110"/>
          <p:cNvGraphicFramePr>
            <a:graphicFrameLocks noChangeAspect="1"/>
          </p:cNvGraphicFramePr>
          <p:nvPr/>
        </p:nvGraphicFramePr>
        <p:xfrm>
          <a:off x="1763713" y="4433888"/>
          <a:ext cx="18367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3888"/>
                        <a:ext cx="1836737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67" name="Object 111"/>
          <p:cNvGraphicFramePr>
            <a:graphicFrameLocks noChangeAspect="1"/>
          </p:cNvGraphicFramePr>
          <p:nvPr/>
        </p:nvGraphicFramePr>
        <p:xfrm>
          <a:off x="3671888" y="4467225"/>
          <a:ext cx="844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13" imgW="342720" imgH="177480" progId="Equation.DSMT4">
                  <p:embed/>
                </p:oleObj>
              </mc:Choice>
              <mc:Fallback>
                <p:oleObj name="Equation" r:id="rId13" imgW="342720" imgH="17748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467225"/>
                        <a:ext cx="844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71" name="Object 115"/>
          <p:cNvGraphicFramePr>
            <a:graphicFrameLocks noChangeAspect="1"/>
          </p:cNvGraphicFramePr>
          <p:nvPr/>
        </p:nvGraphicFramePr>
        <p:xfrm>
          <a:off x="862013" y="5337175"/>
          <a:ext cx="25225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15" imgW="1295280" imgH="253800" progId="Equation.DSMT4">
                  <p:embed/>
                </p:oleObj>
              </mc:Choice>
              <mc:Fallback>
                <p:oleObj name="Equation" r:id="rId15" imgW="1295280" imgH="2538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337175"/>
                        <a:ext cx="252253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72" name="Object 116"/>
          <p:cNvGraphicFramePr>
            <a:graphicFrameLocks noChangeAspect="1"/>
          </p:cNvGraphicFramePr>
          <p:nvPr/>
        </p:nvGraphicFramePr>
        <p:xfrm>
          <a:off x="4391025" y="5373688"/>
          <a:ext cx="12604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17" imgW="609480" imgH="457200" progId="Equation.DSMT4">
                  <p:embed/>
                </p:oleObj>
              </mc:Choice>
              <mc:Fallback>
                <p:oleObj name="Equation" r:id="rId17" imgW="609480" imgH="45720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5373688"/>
                        <a:ext cx="12604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77" name="Object 121"/>
          <p:cNvGraphicFramePr>
            <a:graphicFrameLocks noChangeAspect="1"/>
          </p:cNvGraphicFramePr>
          <p:nvPr/>
        </p:nvGraphicFramePr>
        <p:xfrm>
          <a:off x="879475" y="5913438"/>
          <a:ext cx="22526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19" imgW="1117440" imgH="203040" progId="Equation.DSMT4">
                  <p:embed/>
                </p:oleObj>
              </mc:Choice>
              <mc:Fallback>
                <p:oleObj name="Equation" r:id="rId19" imgW="1117440" imgH="20304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913438"/>
                        <a:ext cx="22526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79" name="AutoShape 123"/>
          <p:cNvSpPr>
            <a:spLocks noChangeArrowheads="1"/>
          </p:cNvSpPr>
          <p:nvPr/>
        </p:nvSpPr>
        <p:spPr bwMode="auto">
          <a:xfrm>
            <a:off x="1079500" y="6453188"/>
            <a:ext cx="539750" cy="180975"/>
          </a:xfrm>
          <a:prstGeom prst="rightArrow">
            <a:avLst>
              <a:gd name="adj1" fmla="val 50000"/>
              <a:gd name="adj2" fmla="val 7456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98811" name="Text Box 155"/>
          <p:cNvSpPr txBox="1">
            <a:spLocks noChangeArrowheads="1"/>
          </p:cNvSpPr>
          <p:nvPr/>
        </p:nvSpPr>
        <p:spPr bwMode="auto">
          <a:xfrm>
            <a:off x="2230438" y="6319838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=8.66(</a:t>
            </a:r>
            <a:r>
              <a:rPr lang="el-GR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98815" name="Text Box 159"/>
          <p:cNvSpPr txBox="1">
            <a:spLocks noChangeArrowheads="1"/>
          </p:cNvSpPr>
          <p:nvPr/>
        </p:nvSpPr>
        <p:spPr bwMode="auto">
          <a:xfrm>
            <a:off x="468313" y="4914900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正弦稳态电路只有电阻消耗功率。       </a:t>
            </a:r>
          </a:p>
        </p:txBody>
      </p:sp>
      <p:grpSp>
        <p:nvGrpSpPr>
          <p:cNvPr id="3" name="Group 253"/>
          <p:cNvGrpSpPr>
            <a:grpSpLocks/>
          </p:cNvGrpSpPr>
          <p:nvPr/>
        </p:nvGrpSpPr>
        <p:grpSpPr bwMode="auto">
          <a:xfrm>
            <a:off x="6732588" y="4616450"/>
            <a:ext cx="1763712" cy="792163"/>
            <a:chOff x="5420" y="2342"/>
            <a:chExt cx="1111" cy="499"/>
          </a:xfrm>
        </p:grpSpPr>
        <p:sp>
          <p:nvSpPr>
            <p:cNvPr id="9306" name="Line 160"/>
            <p:cNvSpPr>
              <a:spLocks noChangeShapeType="1"/>
            </p:cNvSpPr>
            <p:nvPr/>
          </p:nvSpPr>
          <p:spPr bwMode="auto">
            <a:xfrm>
              <a:off x="5420" y="2841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Text Box 179"/>
            <p:cNvSpPr txBox="1">
              <a:spLocks noChangeArrowheads="1"/>
            </p:cNvSpPr>
            <p:nvPr/>
          </p:nvSpPr>
          <p:spPr bwMode="auto">
            <a:xfrm>
              <a:off x="6123" y="251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08" name="Text Box 180"/>
            <p:cNvSpPr txBox="1">
              <a:spLocks noChangeArrowheads="1"/>
            </p:cNvSpPr>
            <p:nvPr/>
          </p:nvSpPr>
          <p:spPr bwMode="auto">
            <a:xfrm>
              <a:off x="6146" y="234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</p:grpSp>
      <p:grpSp>
        <p:nvGrpSpPr>
          <p:cNvPr id="4" name="Group 203"/>
          <p:cNvGrpSpPr>
            <a:grpSpLocks/>
          </p:cNvGrpSpPr>
          <p:nvPr/>
        </p:nvGrpSpPr>
        <p:grpSpPr bwMode="auto">
          <a:xfrm>
            <a:off x="6985000" y="5300663"/>
            <a:ext cx="647700" cy="1516062"/>
            <a:chOff x="4740" y="3203"/>
            <a:chExt cx="408" cy="955"/>
          </a:xfrm>
        </p:grpSpPr>
        <p:sp>
          <p:nvSpPr>
            <p:cNvPr id="9303" name="Line 161"/>
            <p:cNvSpPr>
              <a:spLocks noChangeShapeType="1"/>
            </p:cNvSpPr>
            <p:nvPr/>
          </p:nvSpPr>
          <p:spPr bwMode="auto">
            <a:xfrm rot="3600000">
              <a:off x="4354" y="3634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Text Box 186"/>
            <p:cNvSpPr txBox="1">
              <a:spLocks noChangeArrowheads="1"/>
            </p:cNvSpPr>
            <p:nvPr/>
          </p:nvSpPr>
          <p:spPr bwMode="auto">
            <a:xfrm>
              <a:off x="4740" y="392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05" name="Text Box 187"/>
            <p:cNvSpPr txBox="1">
              <a:spLocks noChangeArrowheads="1"/>
            </p:cNvSpPr>
            <p:nvPr/>
          </p:nvSpPr>
          <p:spPr bwMode="auto">
            <a:xfrm>
              <a:off x="4761" y="374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</p:grpSp>
      <p:grpSp>
        <p:nvGrpSpPr>
          <p:cNvPr id="5" name="Group 206"/>
          <p:cNvGrpSpPr>
            <a:grpSpLocks/>
          </p:cNvGrpSpPr>
          <p:nvPr/>
        </p:nvGrpSpPr>
        <p:grpSpPr bwMode="auto">
          <a:xfrm>
            <a:off x="6802438" y="4976813"/>
            <a:ext cx="1225550" cy="755650"/>
            <a:chOff x="4626" y="2999"/>
            <a:chExt cx="772" cy="476"/>
          </a:xfrm>
        </p:grpSpPr>
        <p:sp>
          <p:nvSpPr>
            <p:cNvPr id="9301" name="Arc 204"/>
            <p:cNvSpPr>
              <a:spLocks/>
            </p:cNvSpPr>
            <p:nvPr/>
          </p:nvSpPr>
          <p:spPr bwMode="auto">
            <a:xfrm>
              <a:off x="4626" y="3067"/>
              <a:ext cx="227" cy="408"/>
            </a:xfrm>
            <a:custGeom>
              <a:avLst/>
              <a:gdLst>
                <a:gd name="T0" fmla="*/ 115 w 21600"/>
                <a:gd name="T1" fmla="*/ 0 h 37090"/>
                <a:gd name="T2" fmla="*/ 118 w 21600"/>
                <a:gd name="T3" fmla="*/ 408 h 37090"/>
                <a:gd name="T4" fmla="*/ 0 w 21600"/>
                <a:gd name="T5" fmla="*/ 205 h 3709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090"/>
                <a:gd name="T11" fmla="*/ 21600 w 21600"/>
                <a:gd name="T12" fmla="*/ 37090 h 37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090" fill="none" extrusionOk="0">
                  <a:moveTo>
                    <a:pt x="10898" y="0"/>
                  </a:moveTo>
                  <a:cubicBezTo>
                    <a:pt x="17526" y="3873"/>
                    <a:pt x="21600" y="10972"/>
                    <a:pt x="21600" y="18649"/>
                  </a:cubicBezTo>
                  <a:cubicBezTo>
                    <a:pt x="21600" y="26180"/>
                    <a:pt x="17677" y="33167"/>
                    <a:pt x="11247" y="37089"/>
                  </a:cubicBezTo>
                </a:path>
                <a:path w="21600" h="37090" stroke="0" extrusionOk="0">
                  <a:moveTo>
                    <a:pt x="10898" y="0"/>
                  </a:moveTo>
                  <a:cubicBezTo>
                    <a:pt x="17526" y="3873"/>
                    <a:pt x="21600" y="10972"/>
                    <a:pt x="21600" y="18649"/>
                  </a:cubicBezTo>
                  <a:cubicBezTo>
                    <a:pt x="21600" y="26180"/>
                    <a:pt x="17677" y="33167"/>
                    <a:pt x="11247" y="37089"/>
                  </a:cubicBezTo>
                  <a:lnTo>
                    <a:pt x="0" y="18649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round/>
              <a:headEnd type="stealth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02" name="Text Box 205"/>
            <p:cNvSpPr txBox="1">
              <a:spLocks noChangeArrowheads="1"/>
            </p:cNvSpPr>
            <p:nvPr/>
          </p:nvSpPr>
          <p:spPr bwMode="auto">
            <a:xfrm>
              <a:off x="4785" y="2999"/>
              <a:ext cx="6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120°</a:t>
              </a:r>
            </a:p>
          </p:txBody>
        </p:sp>
      </p:grpSp>
      <p:sp>
        <p:nvSpPr>
          <p:cNvPr id="198865" name="Line 209"/>
          <p:cNvSpPr>
            <a:spLocks noChangeShapeType="1"/>
          </p:cNvSpPr>
          <p:nvPr/>
        </p:nvSpPr>
        <p:spPr bwMode="auto">
          <a:xfrm rot="-3600000">
            <a:off x="7056437" y="5984876"/>
            <a:ext cx="13684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868" name="Line 212"/>
          <p:cNvSpPr>
            <a:spLocks noChangeShapeType="1"/>
          </p:cNvSpPr>
          <p:nvPr/>
        </p:nvSpPr>
        <p:spPr bwMode="auto">
          <a:xfrm rot="3600000">
            <a:off x="7019925" y="4797426"/>
            <a:ext cx="13684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4859338" y="1089025"/>
            <a:ext cx="4286250" cy="2663825"/>
            <a:chOff x="3061" y="686"/>
            <a:chExt cx="2700" cy="1678"/>
          </a:xfrm>
        </p:grpSpPr>
        <p:sp>
          <p:nvSpPr>
            <p:cNvPr id="9262" name="Line 70"/>
            <p:cNvSpPr>
              <a:spLocks noChangeShapeType="1"/>
            </p:cNvSpPr>
            <p:nvPr/>
          </p:nvSpPr>
          <p:spPr bwMode="auto">
            <a:xfrm>
              <a:off x="3720" y="822"/>
              <a:ext cx="0" cy="15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22"/>
            <p:cNvSpPr>
              <a:spLocks noChangeShapeType="1"/>
            </p:cNvSpPr>
            <p:nvPr/>
          </p:nvSpPr>
          <p:spPr bwMode="auto">
            <a:xfrm>
              <a:off x="4520" y="1144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Rectangle 30"/>
            <p:cNvSpPr>
              <a:spLocks noChangeArrowheads="1"/>
            </p:cNvSpPr>
            <p:nvPr/>
          </p:nvSpPr>
          <p:spPr bwMode="auto">
            <a:xfrm rot="5400000">
              <a:off x="4384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65" name="Line 33"/>
            <p:cNvSpPr>
              <a:spLocks noChangeShapeType="1"/>
            </p:cNvSpPr>
            <p:nvPr/>
          </p:nvSpPr>
          <p:spPr bwMode="auto">
            <a:xfrm>
              <a:off x="3289" y="1139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34"/>
            <p:cNvSpPr>
              <a:spLocks noChangeShapeType="1"/>
            </p:cNvSpPr>
            <p:nvPr/>
          </p:nvSpPr>
          <p:spPr bwMode="auto">
            <a:xfrm>
              <a:off x="5314" y="1144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Rectangle 35"/>
            <p:cNvSpPr>
              <a:spLocks noChangeArrowheads="1"/>
            </p:cNvSpPr>
            <p:nvPr/>
          </p:nvSpPr>
          <p:spPr bwMode="auto">
            <a:xfrm rot="5400000">
              <a:off x="5179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68" name="Freeform 36"/>
            <p:cNvSpPr>
              <a:spLocks/>
            </p:cNvSpPr>
            <p:nvPr/>
          </p:nvSpPr>
          <p:spPr bwMode="auto">
            <a:xfrm rot="10800000">
              <a:off x="4497" y="184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9269" name="Rectangle 37"/>
            <p:cNvSpPr>
              <a:spLocks noChangeArrowheads="1"/>
            </p:cNvSpPr>
            <p:nvPr/>
          </p:nvSpPr>
          <p:spPr bwMode="auto">
            <a:xfrm>
              <a:off x="5223" y="1971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70" name="Line 38"/>
            <p:cNvSpPr>
              <a:spLocks noChangeShapeType="1"/>
            </p:cNvSpPr>
            <p:nvPr/>
          </p:nvSpPr>
          <p:spPr bwMode="auto">
            <a:xfrm flipV="1">
              <a:off x="5314" y="186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Rectangle 39"/>
            <p:cNvSpPr>
              <a:spLocks noChangeArrowheads="1"/>
            </p:cNvSpPr>
            <p:nvPr/>
          </p:nvSpPr>
          <p:spPr bwMode="auto">
            <a:xfrm>
              <a:off x="5224" y="1955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72" name="Rectangle 40"/>
            <p:cNvSpPr>
              <a:spLocks noChangeArrowheads="1"/>
            </p:cNvSpPr>
            <p:nvPr/>
          </p:nvSpPr>
          <p:spPr bwMode="auto">
            <a:xfrm>
              <a:off x="5224" y="2046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73" name="Line 41"/>
            <p:cNvSpPr>
              <a:spLocks noChangeShapeType="1"/>
            </p:cNvSpPr>
            <p:nvPr/>
          </p:nvSpPr>
          <p:spPr bwMode="auto">
            <a:xfrm flipV="1">
              <a:off x="5314" y="209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44"/>
            <p:cNvSpPr>
              <a:spLocks noChangeShapeType="1"/>
            </p:cNvSpPr>
            <p:nvPr/>
          </p:nvSpPr>
          <p:spPr bwMode="auto">
            <a:xfrm rot="5400000">
              <a:off x="4474" y="12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45"/>
            <p:cNvSpPr>
              <a:spLocks noChangeShapeType="1"/>
            </p:cNvSpPr>
            <p:nvPr/>
          </p:nvSpPr>
          <p:spPr bwMode="auto">
            <a:xfrm>
              <a:off x="3909" y="113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6"/>
            <p:cNvSpPr>
              <a:spLocks noChangeShapeType="1"/>
            </p:cNvSpPr>
            <p:nvPr/>
          </p:nvSpPr>
          <p:spPr bwMode="auto">
            <a:xfrm rot="5400000">
              <a:off x="5268" y="123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Text Box 47"/>
            <p:cNvSpPr txBox="1">
              <a:spLocks noChangeArrowheads="1"/>
            </p:cNvSpPr>
            <p:nvPr/>
          </p:nvSpPr>
          <p:spPr bwMode="auto">
            <a:xfrm>
              <a:off x="3833" y="86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78" name="Text Box 48"/>
            <p:cNvSpPr txBox="1">
              <a:spLocks noChangeArrowheads="1"/>
            </p:cNvSpPr>
            <p:nvPr/>
          </p:nvSpPr>
          <p:spPr bwMode="auto">
            <a:xfrm>
              <a:off x="3856" y="68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  <p:sp>
          <p:nvSpPr>
            <p:cNvPr id="9279" name="Text Box 49"/>
            <p:cNvSpPr txBox="1">
              <a:spLocks noChangeArrowheads="1"/>
            </p:cNvSpPr>
            <p:nvPr/>
          </p:nvSpPr>
          <p:spPr bwMode="auto">
            <a:xfrm>
              <a:off x="4559" y="118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80" name="Text Box 50"/>
            <p:cNvSpPr txBox="1">
              <a:spLocks noChangeArrowheads="1"/>
            </p:cNvSpPr>
            <p:nvPr/>
          </p:nvSpPr>
          <p:spPr bwMode="auto">
            <a:xfrm>
              <a:off x="4580" y="1004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  <p:sp>
          <p:nvSpPr>
            <p:cNvPr id="9281" name="Text Box 55"/>
            <p:cNvSpPr txBox="1">
              <a:spLocks noChangeArrowheads="1"/>
            </p:cNvSpPr>
            <p:nvPr/>
          </p:nvSpPr>
          <p:spPr bwMode="auto">
            <a:xfrm>
              <a:off x="4061" y="84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9282" name="Text Box 56"/>
            <p:cNvSpPr txBox="1">
              <a:spLocks noChangeArrowheads="1"/>
            </p:cNvSpPr>
            <p:nvPr/>
          </p:nvSpPr>
          <p:spPr bwMode="auto">
            <a:xfrm>
              <a:off x="4219" y="13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9283" name="Text Box 57"/>
            <p:cNvSpPr txBox="1">
              <a:spLocks noChangeArrowheads="1"/>
            </p:cNvSpPr>
            <p:nvPr/>
          </p:nvSpPr>
          <p:spPr bwMode="auto">
            <a:xfrm>
              <a:off x="5002" y="138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84" name="Text Box 59"/>
            <p:cNvSpPr txBox="1">
              <a:spLocks noChangeArrowheads="1"/>
            </p:cNvSpPr>
            <p:nvPr/>
          </p:nvSpPr>
          <p:spPr bwMode="auto">
            <a:xfrm>
              <a:off x="5353" y="115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85" name="Text Box 60"/>
            <p:cNvSpPr txBox="1">
              <a:spLocks noChangeArrowheads="1"/>
            </p:cNvSpPr>
            <p:nvPr/>
          </p:nvSpPr>
          <p:spPr bwMode="auto">
            <a:xfrm>
              <a:off x="5374" y="97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  <p:sp>
          <p:nvSpPr>
            <p:cNvPr id="9286" name="Text Box 61"/>
            <p:cNvSpPr txBox="1">
              <a:spLocks noChangeArrowheads="1"/>
            </p:cNvSpPr>
            <p:nvPr/>
          </p:nvSpPr>
          <p:spPr bwMode="auto">
            <a:xfrm>
              <a:off x="4195" y="188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9287" name="Text Box 62"/>
            <p:cNvSpPr txBox="1">
              <a:spLocks noChangeArrowheads="1"/>
            </p:cNvSpPr>
            <p:nvPr/>
          </p:nvSpPr>
          <p:spPr bwMode="auto">
            <a:xfrm>
              <a:off x="4870" y="1884"/>
              <a:ext cx="3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88" name="Line 63"/>
            <p:cNvSpPr>
              <a:spLocks noChangeShapeType="1"/>
            </p:cNvSpPr>
            <p:nvPr/>
          </p:nvSpPr>
          <p:spPr bwMode="auto">
            <a:xfrm>
              <a:off x="3107" y="1139"/>
              <a:ext cx="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64"/>
            <p:cNvSpPr>
              <a:spLocks noChangeShapeType="1"/>
            </p:cNvSpPr>
            <p:nvPr/>
          </p:nvSpPr>
          <p:spPr bwMode="auto">
            <a:xfrm>
              <a:off x="3107" y="2341"/>
              <a:ext cx="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Oval 23"/>
            <p:cNvSpPr>
              <a:spLocks noChangeArrowheads="1"/>
            </p:cNvSpPr>
            <p:nvPr/>
          </p:nvSpPr>
          <p:spPr bwMode="auto">
            <a:xfrm>
              <a:off x="3584" y="100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91" name="Line 65"/>
            <p:cNvSpPr>
              <a:spLocks noChangeShapeType="1"/>
            </p:cNvSpPr>
            <p:nvPr/>
          </p:nvSpPr>
          <p:spPr bwMode="auto">
            <a:xfrm>
              <a:off x="3402" y="822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Line 66"/>
            <p:cNvSpPr>
              <a:spLocks noChangeShapeType="1"/>
            </p:cNvSpPr>
            <p:nvPr/>
          </p:nvSpPr>
          <p:spPr bwMode="auto">
            <a:xfrm>
              <a:off x="3402" y="822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Oval 71"/>
            <p:cNvSpPr>
              <a:spLocks noChangeArrowheads="1"/>
            </p:cNvSpPr>
            <p:nvPr/>
          </p:nvSpPr>
          <p:spPr bwMode="auto">
            <a:xfrm>
              <a:off x="3153" y="163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94" name="Text Box 72"/>
            <p:cNvSpPr txBox="1">
              <a:spLocks noChangeArrowheads="1"/>
            </p:cNvSpPr>
            <p:nvPr/>
          </p:nvSpPr>
          <p:spPr bwMode="auto">
            <a:xfrm>
              <a:off x="3175" y="16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9295" name="Text Box 51"/>
            <p:cNvSpPr txBox="1">
              <a:spLocks noChangeArrowheads="1"/>
            </p:cNvSpPr>
            <p:nvPr/>
          </p:nvSpPr>
          <p:spPr bwMode="auto">
            <a:xfrm>
              <a:off x="3584" y="102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</a:p>
          </p:txBody>
        </p:sp>
        <p:sp>
          <p:nvSpPr>
            <p:cNvPr id="9296" name="Text Box 73"/>
            <p:cNvSpPr txBox="1">
              <a:spLocks noChangeArrowheads="1"/>
            </p:cNvSpPr>
            <p:nvPr/>
          </p:nvSpPr>
          <p:spPr bwMode="auto">
            <a:xfrm>
              <a:off x="3629" y="73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97" name="Text Box 74"/>
            <p:cNvSpPr txBox="1">
              <a:spLocks noChangeArrowheads="1"/>
            </p:cNvSpPr>
            <p:nvPr/>
          </p:nvSpPr>
          <p:spPr bwMode="auto">
            <a:xfrm>
              <a:off x="3289" y="107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98" name="Rectangle 29"/>
            <p:cNvSpPr>
              <a:spLocks noChangeArrowheads="1"/>
            </p:cNvSpPr>
            <p:nvPr/>
          </p:nvSpPr>
          <p:spPr bwMode="auto">
            <a:xfrm>
              <a:off x="4060" y="10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99" name="Oval 213"/>
            <p:cNvSpPr>
              <a:spLocks noChangeArrowheads="1"/>
            </p:cNvSpPr>
            <p:nvPr/>
          </p:nvSpPr>
          <p:spPr bwMode="auto">
            <a:xfrm>
              <a:off x="3061" y="23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300" name="Oval 214"/>
            <p:cNvSpPr>
              <a:spLocks noChangeArrowheads="1"/>
            </p:cNvSpPr>
            <p:nvPr/>
          </p:nvSpPr>
          <p:spPr bwMode="auto">
            <a:xfrm>
              <a:off x="3061" y="111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</p:grpSp>
      <p:grpSp>
        <p:nvGrpSpPr>
          <p:cNvPr id="7" name="Group 220"/>
          <p:cNvGrpSpPr>
            <a:grpSpLocks/>
          </p:cNvGrpSpPr>
          <p:nvPr/>
        </p:nvGrpSpPr>
        <p:grpSpPr bwMode="auto">
          <a:xfrm>
            <a:off x="6553200" y="3536950"/>
            <a:ext cx="681038" cy="719138"/>
            <a:chOff x="4128" y="2228"/>
            <a:chExt cx="429" cy="453"/>
          </a:xfrm>
        </p:grpSpPr>
        <p:sp>
          <p:nvSpPr>
            <p:cNvPr id="9259" name="Line 217"/>
            <p:cNvSpPr>
              <a:spLocks noChangeShapeType="1"/>
            </p:cNvSpPr>
            <p:nvPr/>
          </p:nvSpPr>
          <p:spPr bwMode="auto">
            <a:xfrm>
              <a:off x="4128" y="2228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218"/>
            <p:cNvSpPr>
              <a:spLocks noChangeShapeType="1"/>
            </p:cNvSpPr>
            <p:nvPr/>
          </p:nvSpPr>
          <p:spPr bwMode="auto">
            <a:xfrm>
              <a:off x="4128" y="2228"/>
              <a:ext cx="2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Text Box 219"/>
            <p:cNvSpPr txBox="1">
              <a:spLocks noChangeArrowheads="1"/>
            </p:cNvSpPr>
            <p:nvPr/>
          </p:nvSpPr>
          <p:spPr bwMode="auto">
            <a:xfrm>
              <a:off x="4173" y="240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FF0000"/>
                  </a:solidFill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solidFill>
                    <a:srgbClr val="FF0000"/>
                  </a:solidFill>
                  <a:ea typeface="楷体_GB2312" pitchFamily="49" charset="-122"/>
                </a:rPr>
                <a:t>23</a:t>
              </a:r>
              <a:endParaRPr lang="en-US" altLang="zh-CN" sz="1800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198895" name="Object 239"/>
          <p:cNvGraphicFramePr>
            <a:graphicFrameLocks noChangeAspect="1"/>
          </p:cNvGraphicFramePr>
          <p:nvPr/>
        </p:nvGraphicFramePr>
        <p:xfrm>
          <a:off x="1368425" y="3074988"/>
          <a:ext cx="1476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21" imgW="685800" imgH="419040" progId="Equation.DSMT4">
                  <p:embed/>
                </p:oleObj>
              </mc:Choice>
              <mc:Fallback>
                <p:oleObj name="Equation" r:id="rId21" imgW="685800" imgH="419040" progId="Equation.DSMT4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074988"/>
                        <a:ext cx="14763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903" name="Text Box 247"/>
          <p:cNvSpPr txBox="1">
            <a:spLocks noChangeArrowheads="1"/>
          </p:cNvSpPr>
          <p:nvPr/>
        </p:nvSpPr>
        <p:spPr bwMode="auto">
          <a:xfrm>
            <a:off x="2806700" y="3259138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令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C</a:t>
            </a:r>
          </a:p>
        </p:txBody>
      </p:sp>
      <p:grpSp>
        <p:nvGrpSpPr>
          <p:cNvPr id="8" name="Group 254"/>
          <p:cNvGrpSpPr>
            <a:grpSpLocks/>
          </p:cNvGrpSpPr>
          <p:nvPr/>
        </p:nvGrpSpPr>
        <p:grpSpPr bwMode="auto">
          <a:xfrm>
            <a:off x="6732588" y="4976813"/>
            <a:ext cx="2232025" cy="647700"/>
            <a:chOff x="5261" y="3839"/>
            <a:chExt cx="1406" cy="408"/>
          </a:xfrm>
        </p:grpSpPr>
        <p:sp>
          <p:nvSpPr>
            <p:cNvPr id="9255" name="Line 249"/>
            <p:cNvSpPr>
              <a:spLocks noChangeShapeType="1"/>
            </p:cNvSpPr>
            <p:nvPr/>
          </p:nvSpPr>
          <p:spPr bwMode="auto">
            <a:xfrm>
              <a:off x="5261" y="4133"/>
              <a:ext cx="9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6" name="Group 250"/>
            <p:cNvGrpSpPr>
              <a:grpSpLocks/>
            </p:cNvGrpSpPr>
            <p:nvPr/>
          </p:nvGrpSpPr>
          <p:grpSpPr bwMode="auto">
            <a:xfrm>
              <a:off x="6259" y="3839"/>
              <a:ext cx="408" cy="408"/>
              <a:chOff x="4060" y="1838"/>
              <a:chExt cx="408" cy="408"/>
            </a:xfrm>
          </p:grpSpPr>
          <p:sp>
            <p:nvSpPr>
              <p:cNvPr id="9257" name="Text Box 251"/>
              <p:cNvSpPr txBox="1">
                <a:spLocks noChangeArrowheads="1"/>
              </p:cNvSpPr>
              <p:nvPr/>
            </p:nvSpPr>
            <p:spPr bwMode="auto">
              <a:xfrm>
                <a:off x="4104" y="183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  <a:endParaRPr lang="en-US" altLang="zh-CN" sz="3200" baseline="-250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258" name="Text Box 252"/>
              <p:cNvSpPr txBox="1">
                <a:spLocks noChangeArrowheads="1"/>
              </p:cNvSpPr>
              <p:nvPr/>
            </p:nvSpPr>
            <p:spPr bwMode="auto">
              <a:xfrm>
                <a:off x="4060" y="20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solidFill>
                      <a:srgbClr val="FF0000"/>
                    </a:solidFill>
                    <a:ea typeface="楷体_GB2312" pitchFamily="49" charset="-122"/>
                  </a:rPr>
                  <a:t>23</a:t>
                </a:r>
                <a:endParaRPr lang="en-US" altLang="zh-CN" sz="18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0" name="Group 260"/>
          <p:cNvGrpSpPr>
            <a:grpSpLocks/>
          </p:cNvGrpSpPr>
          <p:nvPr/>
        </p:nvGrpSpPr>
        <p:grpSpPr bwMode="auto">
          <a:xfrm>
            <a:off x="6119813" y="2035175"/>
            <a:ext cx="647700" cy="1357313"/>
            <a:chOff x="6010" y="1282"/>
            <a:chExt cx="408" cy="855"/>
          </a:xfrm>
        </p:grpSpPr>
        <p:sp>
          <p:nvSpPr>
            <p:cNvPr id="9250" name="Text Box 255"/>
            <p:cNvSpPr txBox="1">
              <a:spLocks noChangeArrowheads="1"/>
            </p:cNvSpPr>
            <p:nvPr/>
          </p:nvSpPr>
          <p:spPr bwMode="auto">
            <a:xfrm>
              <a:off x="6057" y="128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51" name="Text Box 256"/>
            <p:cNvSpPr txBox="1">
              <a:spLocks noChangeArrowheads="1"/>
            </p:cNvSpPr>
            <p:nvPr/>
          </p:nvSpPr>
          <p:spPr bwMode="auto">
            <a:xfrm>
              <a:off x="6070" y="18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252" name="Group 257"/>
            <p:cNvGrpSpPr>
              <a:grpSpLocks/>
            </p:cNvGrpSpPr>
            <p:nvPr/>
          </p:nvGrpSpPr>
          <p:grpSpPr bwMode="auto">
            <a:xfrm>
              <a:off x="6010" y="1480"/>
              <a:ext cx="408" cy="408"/>
              <a:chOff x="4060" y="1838"/>
              <a:chExt cx="408" cy="408"/>
            </a:xfrm>
          </p:grpSpPr>
          <p:sp>
            <p:nvSpPr>
              <p:cNvPr id="9253" name="Text Box 258"/>
              <p:cNvSpPr txBox="1">
                <a:spLocks noChangeArrowheads="1"/>
              </p:cNvSpPr>
              <p:nvPr/>
            </p:nvSpPr>
            <p:spPr bwMode="auto">
              <a:xfrm>
                <a:off x="4104" y="183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  <a:endParaRPr lang="en-US" altLang="zh-CN" sz="3200" baseline="-250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254" name="Text Box 259"/>
              <p:cNvSpPr txBox="1">
                <a:spLocks noChangeArrowheads="1"/>
              </p:cNvSpPr>
              <p:nvPr/>
            </p:nvSpPr>
            <p:spPr bwMode="auto">
              <a:xfrm>
                <a:off x="4060" y="20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solidFill>
                      <a:srgbClr val="FF0000"/>
                    </a:solidFill>
                    <a:ea typeface="楷体_GB2312" pitchFamily="49" charset="-122"/>
                  </a:rPr>
                  <a:t>23</a:t>
                </a:r>
                <a:endParaRPr lang="en-US" altLang="zh-CN" sz="18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98917" name="AutoShape 261"/>
          <p:cNvSpPr>
            <a:spLocks noChangeArrowheads="1"/>
          </p:cNvSpPr>
          <p:nvPr/>
        </p:nvSpPr>
        <p:spPr bwMode="auto">
          <a:xfrm>
            <a:off x="3708400" y="5768975"/>
            <a:ext cx="539750" cy="180975"/>
          </a:xfrm>
          <a:prstGeom prst="rightArrow">
            <a:avLst>
              <a:gd name="adj1" fmla="val 50000"/>
              <a:gd name="adj2" fmla="val 7456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9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32" grpId="0"/>
      <p:bldP spid="198733" grpId="0" autoUpdateAnimBg="0"/>
      <p:bldP spid="198737" grpId="0" animBg="1"/>
      <p:bldP spid="198744" grpId="0"/>
      <p:bldP spid="198759" grpId="0" animBg="1"/>
      <p:bldP spid="198761" grpId="0"/>
      <p:bldP spid="198779" grpId="0" animBg="1"/>
      <p:bldP spid="198811" grpId="0"/>
      <p:bldP spid="198815" grpId="0"/>
      <p:bldP spid="198865" grpId="0" animBg="1"/>
      <p:bldP spid="198868" grpId="0" animBg="1"/>
      <p:bldP spid="198903" grpId="0"/>
      <p:bldP spid="1989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87338" y="1058863"/>
            <a:ext cx="8605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5.</a:t>
            </a:r>
            <a:r>
              <a:rPr lang="zh-CN" altLang="en-US">
                <a:ea typeface="楷体_GB2312" pitchFamily="49" charset="-122"/>
              </a:rPr>
              <a:t>复功率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03238" y="1543050"/>
          <a:ext cx="7162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3" imgW="3085920" imgH="215640" progId="Equation.3">
                  <p:embed/>
                </p:oleObj>
              </mc:Choice>
              <mc:Fallback>
                <p:oleObj name="公式" r:id="rId3" imgW="30859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543050"/>
                        <a:ext cx="71628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2843213" y="2032000"/>
          <a:ext cx="45735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1739880" imgH="241200" progId="Equation.DSMT4">
                  <p:embed/>
                </p:oleObj>
              </mc:Choice>
              <mc:Fallback>
                <p:oleObj name="Equation" r:id="rId5" imgW="173988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32000"/>
                        <a:ext cx="457358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356100" y="3852863"/>
            <a:ext cx="279400" cy="939800"/>
            <a:chOff x="2688" y="2160"/>
            <a:chExt cx="176" cy="592"/>
          </a:xfrm>
        </p:grpSpPr>
        <p:sp>
          <p:nvSpPr>
            <p:cNvPr id="10266" name="Line 19"/>
            <p:cNvSpPr>
              <a:spLocks noChangeShapeType="1"/>
            </p:cNvSpPr>
            <p:nvPr/>
          </p:nvSpPr>
          <p:spPr bwMode="auto">
            <a:xfrm>
              <a:off x="2784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2" name="Object 21"/>
            <p:cNvGraphicFramePr>
              <a:graphicFrameLocks noChangeAspect="1"/>
            </p:cNvGraphicFramePr>
            <p:nvPr/>
          </p:nvGraphicFramePr>
          <p:xfrm>
            <a:off x="2688" y="2544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公式" r:id="rId7" imgW="279360" imgH="330120" progId="Equation.3">
                    <p:embed/>
                  </p:oleObj>
                </mc:Choice>
                <mc:Fallback>
                  <p:oleObj name="公式" r:id="rId7" imgW="279360" imgH="3301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44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48288" y="3860800"/>
            <a:ext cx="290512" cy="874713"/>
            <a:chOff x="3312" y="2160"/>
            <a:chExt cx="183" cy="551"/>
          </a:xfrm>
        </p:grpSpPr>
        <p:sp>
          <p:nvSpPr>
            <p:cNvPr id="10265" name="Line 20"/>
            <p:cNvSpPr>
              <a:spLocks noChangeShapeType="1"/>
            </p:cNvSpPr>
            <p:nvPr/>
          </p:nvSpPr>
          <p:spPr bwMode="auto">
            <a:xfrm>
              <a:off x="3360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1" name="Object 22"/>
            <p:cNvGraphicFramePr>
              <a:graphicFrameLocks noChangeAspect="1"/>
            </p:cNvGraphicFramePr>
            <p:nvPr/>
          </p:nvGraphicFramePr>
          <p:xfrm>
            <a:off x="3312" y="2496"/>
            <a:ext cx="18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公式" r:id="rId9" imgW="291960" imgH="342720" progId="Equation.3">
                    <p:embed/>
                  </p:oleObj>
                </mc:Choice>
                <mc:Fallback>
                  <p:oleObj name="公式" r:id="rId9" imgW="291960" imgH="342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96"/>
                          <a:ext cx="183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5867400" y="4287838"/>
          <a:ext cx="2844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87838"/>
                        <a:ext cx="2844800" cy="6889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effectLst>
                        <a:prstShdw prst="shdw17" dist="17961" dir="2700000">
                          <a:srgbClr val="99FFCC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395288" y="4841875"/>
          <a:ext cx="83883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3" imgW="3924000" imgH="838080" progId="Equation.DSMT4">
                  <p:embed/>
                </p:oleObj>
              </mc:Choice>
              <mc:Fallback>
                <p:oleObj name="Equation" r:id="rId13" imgW="3924000" imgH="8380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41875"/>
                        <a:ext cx="838835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68313" y="2127250"/>
            <a:ext cx="2001837" cy="1524000"/>
            <a:chOff x="486" y="1344"/>
            <a:chExt cx="1261" cy="960"/>
          </a:xfrm>
        </p:grpSpPr>
        <p:graphicFrame>
          <p:nvGraphicFramePr>
            <p:cNvPr id="10249" name="Object 15"/>
            <p:cNvGraphicFramePr>
              <a:graphicFrameLocks noChangeAspect="1"/>
            </p:cNvGraphicFramePr>
            <p:nvPr/>
          </p:nvGraphicFramePr>
          <p:xfrm>
            <a:off x="486" y="1824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7" name="公式" r:id="rId15" imgW="164880" imgH="203040" progId="Equation.3">
                    <p:embed/>
                  </p:oleObj>
                </mc:Choice>
                <mc:Fallback>
                  <p:oleObj name="公式" r:id="rId15" imgW="16488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1824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6"/>
            <p:cNvGraphicFramePr>
              <a:graphicFrameLocks noChangeAspect="1"/>
            </p:cNvGraphicFramePr>
            <p:nvPr/>
          </p:nvGraphicFramePr>
          <p:xfrm>
            <a:off x="895" y="1344"/>
            <a:ext cx="1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" name="公式" r:id="rId17" imgW="126720" imgH="190440" progId="Equation.3">
                    <p:embed/>
                  </p:oleObj>
                </mc:Choice>
                <mc:Fallback>
                  <p:oleObj name="公式" r:id="rId17" imgW="126720" imgH="1904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344"/>
                          <a:ext cx="15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Rectangle 28"/>
            <p:cNvSpPr>
              <a:spLocks noChangeArrowheads="1"/>
            </p:cNvSpPr>
            <p:nvPr/>
          </p:nvSpPr>
          <p:spPr bwMode="auto">
            <a:xfrm>
              <a:off x="1315" y="1584"/>
              <a:ext cx="432" cy="72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负</a:t>
              </a:r>
            </a:p>
            <a:p>
              <a:pPr algn="ctr"/>
              <a:r>
                <a:rPr lang="zh-CN" altLang="en-US">
                  <a:ea typeface="楷体_GB2312" pitchFamily="49" charset="-122"/>
                </a:rPr>
                <a:t>载</a:t>
              </a:r>
            </a:p>
          </p:txBody>
        </p:sp>
        <p:sp>
          <p:nvSpPr>
            <p:cNvPr id="10258" name="Freeform 29"/>
            <p:cNvSpPr>
              <a:spLocks/>
            </p:cNvSpPr>
            <p:nvPr/>
          </p:nvSpPr>
          <p:spPr bwMode="auto">
            <a:xfrm>
              <a:off x="773" y="2184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9" name="Line 30"/>
            <p:cNvSpPr>
              <a:spLocks noChangeShapeType="1"/>
            </p:cNvSpPr>
            <p:nvPr/>
          </p:nvSpPr>
          <p:spPr bwMode="auto">
            <a:xfrm>
              <a:off x="835" y="1632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Text Box 31"/>
            <p:cNvSpPr txBox="1">
              <a:spLocks noChangeArrowheads="1"/>
            </p:cNvSpPr>
            <p:nvPr/>
          </p:nvSpPr>
          <p:spPr bwMode="auto">
            <a:xfrm>
              <a:off x="501" y="15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61" name="Text Box 34"/>
            <p:cNvSpPr txBox="1">
              <a:spLocks noChangeArrowheads="1"/>
            </p:cNvSpPr>
            <p:nvPr/>
          </p:nvSpPr>
          <p:spPr bwMode="auto">
            <a:xfrm>
              <a:off x="513" y="19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0262" name="Oval 35"/>
            <p:cNvSpPr>
              <a:spLocks noChangeArrowheads="1"/>
            </p:cNvSpPr>
            <p:nvPr/>
          </p:nvSpPr>
          <p:spPr bwMode="auto">
            <a:xfrm>
              <a:off x="725" y="2160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3" name="Freeform 36"/>
            <p:cNvSpPr>
              <a:spLocks/>
            </p:cNvSpPr>
            <p:nvPr/>
          </p:nvSpPr>
          <p:spPr bwMode="auto">
            <a:xfrm>
              <a:off x="773" y="1704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4" name="Oval 37"/>
            <p:cNvSpPr>
              <a:spLocks noChangeArrowheads="1"/>
            </p:cNvSpPr>
            <p:nvPr/>
          </p:nvSpPr>
          <p:spPr bwMode="auto">
            <a:xfrm>
              <a:off x="725" y="1680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aphicFrame>
        <p:nvGraphicFramePr>
          <p:cNvPr id="54311" name="Object 39"/>
          <p:cNvGraphicFramePr>
            <a:graphicFrameLocks noChangeAspect="1"/>
          </p:cNvGraphicFramePr>
          <p:nvPr/>
        </p:nvGraphicFramePr>
        <p:xfrm>
          <a:off x="2771775" y="2687638"/>
          <a:ext cx="31686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9" imgW="1218960" imgH="228600" progId="Equation.DSMT4">
                  <p:embed/>
                </p:oleObj>
              </mc:Choice>
              <mc:Fallback>
                <p:oleObj name="Equation" r:id="rId19" imgW="121896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87638"/>
                        <a:ext cx="31686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Object 40"/>
          <p:cNvGraphicFramePr>
            <a:graphicFrameLocks noChangeAspect="1"/>
          </p:cNvGraphicFramePr>
          <p:nvPr/>
        </p:nvGraphicFramePr>
        <p:xfrm>
          <a:off x="5975350" y="2678113"/>
          <a:ext cx="27368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21" imgW="1041120" imgH="228600" progId="Equation.DSMT4">
                  <p:embed/>
                </p:oleObj>
              </mc:Choice>
              <mc:Fallback>
                <p:oleObj name="Equation" r:id="rId21" imgW="104112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678113"/>
                        <a:ext cx="27368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Object 41"/>
          <p:cNvGraphicFramePr>
            <a:graphicFrameLocks noChangeAspect="1"/>
          </p:cNvGraphicFramePr>
          <p:nvPr/>
        </p:nvGraphicFramePr>
        <p:xfrm>
          <a:off x="3132138" y="3243263"/>
          <a:ext cx="33845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23" imgW="1206360" imgH="228600" progId="Equation.DSMT4">
                  <p:embed/>
                </p:oleObj>
              </mc:Choice>
              <mc:Fallback>
                <p:oleObj name="Equation" r:id="rId23" imgW="120636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43263"/>
                        <a:ext cx="33845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55" name="Text Box 31"/>
          <p:cNvSpPr txBox="1">
            <a:spLocks noChangeArrowheads="1"/>
          </p:cNvSpPr>
          <p:nvPr/>
        </p:nvSpPr>
        <p:spPr bwMode="auto">
          <a:xfrm>
            <a:off x="3816350" y="1474788"/>
            <a:ext cx="176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解法一：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31800" y="1392238"/>
            <a:ext cx="3457575" cy="2160587"/>
            <a:chOff x="272" y="686"/>
            <a:chExt cx="2178" cy="1361"/>
          </a:xfrm>
        </p:grpSpPr>
        <p:sp>
          <p:nvSpPr>
            <p:cNvPr id="11298" name="Line 42"/>
            <p:cNvSpPr>
              <a:spLocks noChangeShapeType="1"/>
            </p:cNvSpPr>
            <p:nvPr/>
          </p:nvSpPr>
          <p:spPr bwMode="auto">
            <a:xfrm>
              <a:off x="635" y="958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5"/>
            <p:cNvSpPr>
              <a:spLocks noChangeShapeType="1"/>
            </p:cNvSpPr>
            <p:nvPr/>
          </p:nvSpPr>
          <p:spPr bwMode="auto">
            <a:xfrm>
              <a:off x="2222" y="95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6"/>
            <p:cNvSpPr>
              <a:spLocks noChangeShapeType="1"/>
            </p:cNvSpPr>
            <p:nvPr/>
          </p:nvSpPr>
          <p:spPr bwMode="auto">
            <a:xfrm>
              <a:off x="1475" y="95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Rectangle 7"/>
            <p:cNvSpPr>
              <a:spLocks noChangeArrowheads="1"/>
            </p:cNvSpPr>
            <p:nvPr/>
          </p:nvSpPr>
          <p:spPr bwMode="auto">
            <a:xfrm rot="5400000">
              <a:off x="1339" y="12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2" name="Rectangle 8"/>
            <p:cNvSpPr>
              <a:spLocks noChangeArrowheads="1"/>
            </p:cNvSpPr>
            <p:nvPr/>
          </p:nvSpPr>
          <p:spPr bwMode="auto">
            <a:xfrm rot="5400000">
              <a:off x="2088" y="12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3" name="Freeform 9"/>
            <p:cNvSpPr>
              <a:spLocks/>
            </p:cNvSpPr>
            <p:nvPr/>
          </p:nvSpPr>
          <p:spPr bwMode="auto">
            <a:xfrm rot="10800000">
              <a:off x="1452" y="157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11304" name="Rectangle 10"/>
            <p:cNvSpPr>
              <a:spLocks noChangeArrowheads="1"/>
            </p:cNvSpPr>
            <p:nvPr/>
          </p:nvSpPr>
          <p:spPr bwMode="auto">
            <a:xfrm>
              <a:off x="2132" y="1658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5" name="Line 11"/>
            <p:cNvSpPr>
              <a:spLocks noChangeShapeType="1"/>
            </p:cNvSpPr>
            <p:nvPr/>
          </p:nvSpPr>
          <p:spPr bwMode="auto">
            <a:xfrm flipV="1">
              <a:off x="2223" y="155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Rectangle 12"/>
            <p:cNvSpPr>
              <a:spLocks noChangeArrowheads="1"/>
            </p:cNvSpPr>
            <p:nvPr/>
          </p:nvSpPr>
          <p:spPr bwMode="auto">
            <a:xfrm>
              <a:off x="2133" y="1642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7" name="Rectangle 13"/>
            <p:cNvSpPr>
              <a:spLocks noChangeArrowheads="1"/>
            </p:cNvSpPr>
            <p:nvPr/>
          </p:nvSpPr>
          <p:spPr bwMode="auto">
            <a:xfrm>
              <a:off x="2133" y="1733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8" name="Line 14"/>
            <p:cNvSpPr>
              <a:spLocks noChangeShapeType="1"/>
            </p:cNvSpPr>
            <p:nvPr/>
          </p:nvSpPr>
          <p:spPr bwMode="auto">
            <a:xfrm flipV="1">
              <a:off x="2223" y="177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22"/>
            <p:cNvSpPr>
              <a:spLocks noChangeShapeType="1"/>
            </p:cNvSpPr>
            <p:nvPr/>
          </p:nvSpPr>
          <p:spPr bwMode="auto">
            <a:xfrm>
              <a:off x="635" y="95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Text Box 24"/>
            <p:cNvSpPr txBox="1">
              <a:spLocks noChangeArrowheads="1"/>
            </p:cNvSpPr>
            <p:nvPr/>
          </p:nvSpPr>
          <p:spPr bwMode="auto">
            <a:xfrm>
              <a:off x="1112" y="116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1311" name="Text Box 27"/>
            <p:cNvSpPr txBox="1">
              <a:spLocks noChangeArrowheads="1"/>
            </p:cNvSpPr>
            <p:nvPr/>
          </p:nvSpPr>
          <p:spPr bwMode="auto">
            <a:xfrm>
              <a:off x="1883" y="116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11312" name="Group 33"/>
            <p:cNvGrpSpPr>
              <a:grpSpLocks/>
            </p:cNvGrpSpPr>
            <p:nvPr/>
          </p:nvGrpSpPr>
          <p:grpSpPr bwMode="auto">
            <a:xfrm>
              <a:off x="499" y="1230"/>
              <a:ext cx="272" cy="408"/>
              <a:chOff x="1383" y="2432"/>
              <a:chExt cx="272" cy="408"/>
            </a:xfrm>
          </p:grpSpPr>
          <p:sp>
            <p:nvSpPr>
              <p:cNvPr id="11321" name="Line 3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2" name="Oval 3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11323" name="Line 3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13" name="Rectangle 37"/>
            <p:cNvSpPr>
              <a:spLocks noChangeArrowheads="1"/>
            </p:cNvSpPr>
            <p:nvPr/>
          </p:nvSpPr>
          <p:spPr bwMode="auto">
            <a:xfrm>
              <a:off x="930" y="9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1314" name="Group 38"/>
            <p:cNvGrpSpPr>
              <a:grpSpLocks/>
            </p:cNvGrpSpPr>
            <p:nvPr/>
          </p:nvGrpSpPr>
          <p:grpSpPr bwMode="auto">
            <a:xfrm>
              <a:off x="272" y="1201"/>
              <a:ext cx="227" cy="392"/>
              <a:chOff x="1791" y="2181"/>
              <a:chExt cx="227" cy="392"/>
            </a:xfrm>
          </p:grpSpPr>
          <p:sp>
            <p:nvSpPr>
              <p:cNvPr id="11319" name="Text Box 39"/>
              <p:cNvSpPr txBox="1">
                <a:spLocks noChangeArrowheads="1"/>
              </p:cNvSpPr>
              <p:nvPr/>
            </p:nvSpPr>
            <p:spPr bwMode="auto">
              <a:xfrm>
                <a:off x="1791" y="2342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1320" name="Text Box 40"/>
              <p:cNvSpPr txBox="1">
                <a:spLocks noChangeArrowheads="1"/>
              </p:cNvSpPr>
              <p:nvPr/>
            </p:nvSpPr>
            <p:spPr bwMode="auto">
              <a:xfrm>
                <a:off x="1812" y="218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635" y="2047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Text Box 45"/>
            <p:cNvSpPr txBox="1">
              <a:spLocks noChangeArrowheads="1"/>
            </p:cNvSpPr>
            <p:nvPr/>
          </p:nvSpPr>
          <p:spPr bwMode="auto">
            <a:xfrm>
              <a:off x="1066" y="1612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1317" name="Text Box 46"/>
            <p:cNvSpPr txBox="1">
              <a:spLocks noChangeArrowheads="1"/>
            </p:cNvSpPr>
            <p:nvPr/>
          </p:nvSpPr>
          <p:spPr bwMode="auto">
            <a:xfrm>
              <a:off x="1679" y="1593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1318" name="Text Box 47"/>
            <p:cNvSpPr txBox="1">
              <a:spLocks noChangeArrowheads="1"/>
            </p:cNvSpPr>
            <p:nvPr/>
          </p:nvSpPr>
          <p:spPr bwMode="auto">
            <a:xfrm>
              <a:off x="908" y="68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395288" y="460375"/>
            <a:ext cx="8532812" cy="890588"/>
            <a:chOff x="249" y="290"/>
            <a:chExt cx="5375" cy="561"/>
          </a:xfrm>
        </p:grpSpPr>
        <p:sp>
          <p:nvSpPr>
            <p:cNvPr id="11297" name="Text Box 30"/>
            <p:cNvSpPr txBox="1">
              <a:spLocks noChangeArrowheads="1"/>
            </p:cNvSpPr>
            <p:nvPr/>
          </p:nvSpPr>
          <p:spPr bwMode="auto">
            <a:xfrm>
              <a:off x="249" y="333"/>
              <a:ext cx="53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例：如图电路中，已知                                  ，求电源提供的</a:t>
              </a:r>
              <a:r>
                <a:rPr lang="en-US" altLang="zh-CN" i="1">
                  <a:ea typeface="楷体_GB2312" pitchFamily="49" charset="-122"/>
                </a:rPr>
                <a:t>P</a:t>
              </a:r>
              <a:r>
                <a:rPr lang="zh-CN" altLang="en-US">
                  <a:ea typeface="楷体_GB2312" pitchFamily="49" charset="-122"/>
                </a:rPr>
                <a:t>、</a:t>
              </a:r>
              <a:r>
                <a:rPr lang="en-US" altLang="zh-CN" i="1">
                  <a:ea typeface="楷体_GB2312" pitchFamily="49" charset="-122"/>
                </a:rPr>
                <a:t>Q</a:t>
              </a:r>
              <a:r>
                <a:rPr lang="zh-CN" altLang="en-US">
                  <a:ea typeface="楷体_GB2312" pitchFamily="49" charset="-122"/>
                </a:rPr>
                <a:t>，并计算电源的视在功率</a:t>
              </a:r>
              <a:r>
                <a:rPr lang="en-US" altLang="zh-CN" i="1">
                  <a:ea typeface="楷体_GB2312" pitchFamily="49" charset="-122"/>
                </a:rPr>
                <a:t>S</a:t>
              </a:r>
              <a:r>
                <a:rPr lang="zh-CN" altLang="en-US">
                  <a:ea typeface="楷体_GB2312" pitchFamily="49" charset="-122"/>
                </a:rPr>
                <a:t>和功率因素</a:t>
              </a:r>
              <a:r>
                <a:rPr lang="en-US" altLang="zh-CN">
                  <a:ea typeface="楷体_GB2312" pitchFamily="49" charset="-122"/>
                </a:rPr>
                <a:t>cos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11282" name="Object 50"/>
            <p:cNvGraphicFramePr>
              <a:graphicFrameLocks noChangeAspect="1"/>
            </p:cNvGraphicFramePr>
            <p:nvPr/>
          </p:nvGraphicFramePr>
          <p:xfrm>
            <a:off x="2291" y="290"/>
            <a:ext cx="161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Equation" r:id="rId3" imgW="1168200" imgH="253800" progId="Equation.DSMT4">
                    <p:embed/>
                  </p:oleObj>
                </mc:Choice>
                <mc:Fallback>
                  <p:oleObj name="Equation" r:id="rId3" imgW="1168200" imgH="2538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290"/>
                          <a:ext cx="161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76" name="Text Box 52"/>
          <p:cNvSpPr txBox="1">
            <a:spLocks noChangeArrowheads="1"/>
          </p:cNvSpPr>
          <p:nvPr/>
        </p:nvSpPr>
        <p:spPr bwMode="auto">
          <a:xfrm>
            <a:off x="5329238" y="14636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采用定义计算；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723900" y="3371850"/>
            <a:ext cx="752475" cy="582613"/>
            <a:chOff x="456" y="1933"/>
            <a:chExt cx="474" cy="367"/>
          </a:xfrm>
        </p:grpSpPr>
        <p:sp>
          <p:nvSpPr>
            <p:cNvPr id="11294" name="Text Box 41"/>
            <p:cNvSpPr txBox="1">
              <a:spLocks noChangeArrowheads="1"/>
            </p:cNvSpPr>
            <p:nvPr/>
          </p:nvSpPr>
          <p:spPr bwMode="auto">
            <a:xfrm>
              <a:off x="456" y="2069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FF0000"/>
                  </a:solidFill>
                  <a:ea typeface="楷体_GB2312" pitchFamily="49" charset="-122"/>
                </a:rPr>
                <a:t>Z</a:t>
              </a:r>
            </a:p>
          </p:txBody>
        </p:sp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725" y="1933"/>
              <a:ext cx="0" cy="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55"/>
            <p:cNvSpPr>
              <a:spLocks noChangeShapeType="1"/>
            </p:cNvSpPr>
            <p:nvPr/>
          </p:nvSpPr>
          <p:spPr bwMode="auto">
            <a:xfrm>
              <a:off x="726" y="1933"/>
              <a:ext cx="2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2682" name="Object 5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06500" y="2497138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5" imgW="2539800" imgH="393480" progId="Equation.DSMT4">
                  <p:embed/>
                </p:oleObj>
              </mc:Choice>
              <mc:Fallback>
                <p:oleObj name="Equation" r:id="rId5" imgW="2539800" imgH="393480" progId="Equation.DSMT4">
                  <p:embed/>
                  <p:pic>
                    <p:nvPicPr>
                      <p:cNvPr id="0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497138"/>
                        <a:ext cx="254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84" name="Object 6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7788" y="1968500"/>
          <a:ext cx="28797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7" imgW="1295280" imgH="419040" progId="Equation.DSMT4">
                  <p:embed/>
                </p:oleObj>
              </mc:Choice>
              <mc:Fallback>
                <p:oleObj name="Equation" r:id="rId7" imgW="1295280" imgH="419040" progId="Equation.DSMT4">
                  <p:embed/>
                  <p:pic>
                    <p:nvPicPr>
                      <p:cNvPr id="0" name="Object 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968500"/>
                        <a:ext cx="28797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709" name="Object 8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28750" y="4797425"/>
          <a:ext cx="209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9" imgW="2095200" imgH="469800" progId="Equation.DSMT4">
                  <p:embed/>
                </p:oleObj>
              </mc:Choice>
              <mc:Fallback>
                <p:oleObj name="Equation" r:id="rId9" imgW="2095200" imgH="469800" progId="Equation.DSMT4">
                  <p:embed/>
                  <p:pic>
                    <p:nvPicPr>
                      <p:cNvPr id="0" name="Object 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797425"/>
                        <a:ext cx="209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90" name="Object 6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877050" y="1968500"/>
          <a:ext cx="1577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11" imgW="685800" imgH="393480" progId="Equation.DSMT4">
                  <p:embed/>
                </p:oleObj>
              </mc:Choice>
              <mc:Fallback>
                <p:oleObj name="Equation" r:id="rId11" imgW="685800" imgH="393480" progId="Equation.DSMT4">
                  <p:embed/>
                  <p:pic>
                    <p:nvPicPr>
                      <p:cNvPr id="0" name="Object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968500"/>
                        <a:ext cx="1577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93" name="Object 69"/>
          <p:cNvGraphicFramePr>
            <a:graphicFrameLocks noChangeAspect="1"/>
          </p:cNvGraphicFramePr>
          <p:nvPr/>
        </p:nvGraphicFramePr>
        <p:xfrm>
          <a:off x="2608263" y="4267200"/>
          <a:ext cx="44481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13" imgW="2095200" imgH="469800" progId="Equation.DSMT4">
                  <p:embed/>
                </p:oleObj>
              </mc:Choice>
              <mc:Fallback>
                <p:oleObj name="Equation" r:id="rId13" imgW="2095200" imgH="4698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267200"/>
                        <a:ext cx="44481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94" name="Object 70"/>
          <p:cNvGraphicFramePr>
            <a:graphicFrameLocks noChangeAspect="1"/>
          </p:cNvGraphicFramePr>
          <p:nvPr/>
        </p:nvGraphicFramePr>
        <p:xfrm>
          <a:off x="611188" y="4437063"/>
          <a:ext cx="2016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2016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95" name="Object 71"/>
          <p:cNvGraphicFramePr>
            <a:graphicFrameLocks noChangeAspect="1"/>
          </p:cNvGraphicFramePr>
          <p:nvPr/>
        </p:nvGraphicFramePr>
        <p:xfrm>
          <a:off x="649288" y="5337175"/>
          <a:ext cx="2051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337175"/>
                        <a:ext cx="2051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96" name="Object 72"/>
          <p:cNvGraphicFramePr>
            <a:graphicFrameLocks noChangeAspect="1"/>
          </p:cNvGraphicFramePr>
          <p:nvPr/>
        </p:nvGraphicFramePr>
        <p:xfrm>
          <a:off x="7127875" y="4456113"/>
          <a:ext cx="13319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19" imgW="558720" imgH="203040" progId="Equation.DSMT4">
                  <p:embed/>
                </p:oleObj>
              </mc:Choice>
              <mc:Fallback>
                <p:oleObj name="Equation" r:id="rId19" imgW="558720" imgH="2030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4456113"/>
                        <a:ext cx="13319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97" name="Object 73"/>
          <p:cNvGraphicFramePr>
            <a:graphicFrameLocks noChangeAspect="1"/>
          </p:cNvGraphicFramePr>
          <p:nvPr/>
        </p:nvGraphicFramePr>
        <p:xfrm>
          <a:off x="6551613" y="6192838"/>
          <a:ext cx="19764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21" imgW="838080" imgH="203040" progId="Equation.DSMT4">
                  <p:embed/>
                </p:oleObj>
              </mc:Choice>
              <mc:Fallback>
                <p:oleObj name="Equation" r:id="rId21" imgW="83808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6192838"/>
                        <a:ext cx="19764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700" name="Object 76"/>
          <p:cNvGraphicFramePr>
            <a:graphicFrameLocks noChangeAspect="1"/>
          </p:cNvGraphicFramePr>
          <p:nvPr/>
        </p:nvGraphicFramePr>
        <p:xfrm>
          <a:off x="4211638" y="2813050"/>
          <a:ext cx="18367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23" imgW="799920" imgH="393480" progId="Equation.DSMT4">
                  <p:embed/>
                </p:oleObj>
              </mc:Choice>
              <mc:Fallback>
                <p:oleObj name="Equation" r:id="rId23" imgW="799920" imgH="39348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813050"/>
                        <a:ext cx="183673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1187450" y="1943100"/>
            <a:ext cx="647700" cy="1357313"/>
            <a:chOff x="748" y="1033"/>
            <a:chExt cx="408" cy="855"/>
          </a:xfrm>
        </p:grpSpPr>
        <p:grpSp>
          <p:nvGrpSpPr>
            <p:cNvPr id="11289" name="Group 79"/>
            <p:cNvGrpSpPr>
              <a:grpSpLocks/>
            </p:cNvGrpSpPr>
            <p:nvPr/>
          </p:nvGrpSpPr>
          <p:grpSpPr bwMode="auto">
            <a:xfrm>
              <a:off x="748" y="1230"/>
              <a:ext cx="408" cy="408"/>
              <a:chOff x="1791" y="1049"/>
              <a:chExt cx="408" cy="408"/>
            </a:xfrm>
          </p:grpSpPr>
          <p:sp>
            <p:nvSpPr>
              <p:cNvPr id="11292" name="Text Box 8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1293" name="Text Box 8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1290" name="Text Box 82"/>
            <p:cNvSpPr txBox="1">
              <a:spLocks noChangeArrowheads="1"/>
            </p:cNvSpPr>
            <p:nvPr/>
          </p:nvSpPr>
          <p:spPr bwMode="auto">
            <a:xfrm>
              <a:off x="773" y="103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291" name="Text Box 83"/>
            <p:cNvSpPr txBox="1">
              <a:spLocks noChangeArrowheads="1"/>
            </p:cNvSpPr>
            <p:nvPr/>
          </p:nvSpPr>
          <p:spPr bwMode="auto">
            <a:xfrm>
              <a:off x="763" y="1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graphicFrame>
        <p:nvGraphicFramePr>
          <p:cNvPr id="282713" name="Object 89"/>
          <p:cNvGraphicFramePr>
            <a:graphicFrameLocks noChangeAspect="1"/>
          </p:cNvGraphicFramePr>
          <p:nvPr/>
        </p:nvGraphicFramePr>
        <p:xfrm>
          <a:off x="684213" y="6192838"/>
          <a:ext cx="12239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25" imgW="507960" imgH="228600" progId="Equation.DSMT4">
                  <p:embed/>
                </p:oleObj>
              </mc:Choice>
              <mc:Fallback>
                <p:oleObj name="Equation" r:id="rId25" imgW="507960" imgH="2286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192838"/>
                        <a:ext cx="12239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714" name="Object 90"/>
          <p:cNvGraphicFramePr>
            <a:graphicFrameLocks noChangeAspect="1"/>
          </p:cNvGraphicFramePr>
          <p:nvPr/>
        </p:nvGraphicFramePr>
        <p:xfrm>
          <a:off x="7164388" y="5354638"/>
          <a:ext cx="17287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27" imgW="672840" imgH="203040" progId="Equation.DSMT4">
                  <p:embed/>
                </p:oleObj>
              </mc:Choice>
              <mc:Fallback>
                <p:oleObj name="Equation" r:id="rId27" imgW="672840" imgH="20304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354638"/>
                        <a:ext cx="17287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716" name="Object 92"/>
          <p:cNvGraphicFramePr>
            <a:graphicFrameLocks noChangeAspect="1"/>
          </p:cNvGraphicFramePr>
          <p:nvPr/>
        </p:nvGraphicFramePr>
        <p:xfrm>
          <a:off x="1898650" y="6105525"/>
          <a:ext cx="40782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29" imgW="1904760" imgH="279360" progId="Equation.DSMT4">
                  <p:embed/>
                </p:oleObj>
              </mc:Choice>
              <mc:Fallback>
                <p:oleObj name="Equation" r:id="rId29" imgW="1904760" imgH="27936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6105525"/>
                        <a:ext cx="40782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5" grpId="0" autoUpdateAnimBg="0"/>
      <p:bldP spid="2826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Text Box 2"/>
          <p:cNvSpPr txBox="1">
            <a:spLocks noChangeArrowheads="1"/>
          </p:cNvSpPr>
          <p:nvPr/>
        </p:nvSpPr>
        <p:spPr bwMode="auto">
          <a:xfrm>
            <a:off x="3816350" y="1470025"/>
            <a:ext cx="176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解法二：</a:t>
            </a:r>
          </a:p>
        </p:txBody>
      </p:sp>
      <p:sp>
        <p:nvSpPr>
          <p:cNvPr id="12310" name="Text Box 34"/>
          <p:cNvSpPr txBox="1">
            <a:spLocks noChangeArrowheads="1"/>
          </p:cNvSpPr>
          <p:nvPr/>
        </p:nvSpPr>
        <p:spPr bwMode="auto">
          <a:xfrm>
            <a:off x="5329238" y="1466850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采用阻抗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计算；</a:t>
            </a:r>
          </a:p>
        </p:txBody>
      </p:sp>
      <p:graphicFrame>
        <p:nvGraphicFramePr>
          <p:cNvPr id="12290" name="Object 4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16150" y="2535238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3" imgW="520560" imgH="317160" progId="Equation.DSMT4">
                  <p:embed/>
                </p:oleObj>
              </mc:Choice>
              <mc:Fallback>
                <p:oleObj name="Equation" r:id="rId3" imgW="520560" imgH="317160" progId="Equation.DSMT4">
                  <p:embed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535238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7788" y="1971675"/>
          <a:ext cx="28797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5" imgW="1295280" imgH="419040" progId="Equation.DSMT4">
                  <p:embed/>
                </p:oleObj>
              </mc:Choice>
              <mc:Fallback>
                <p:oleObj name="Equation" r:id="rId5" imgW="1295280" imgH="419040" progId="Equation.DSMT4">
                  <p:embed/>
                  <p:pic>
                    <p:nvPicPr>
                      <p:cNvPr id="0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971675"/>
                        <a:ext cx="28797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26" name="Object 5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78000" y="4918075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7" imgW="1396800" imgH="228600" progId="Equation.DSMT4">
                  <p:embed/>
                </p:oleObj>
              </mc:Choice>
              <mc:Fallback>
                <p:oleObj name="Equation" r:id="rId7" imgW="1396800" imgH="228600" progId="Equation.DSMT4">
                  <p:embed/>
                  <p:pic>
                    <p:nvPicPr>
                      <p:cNvPr id="0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918075"/>
                        <a:ext cx="1397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877050" y="1971675"/>
          <a:ext cx="1577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971675"/>
                        <a:ext cx="1577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1" name="Object 43"/>
          <p:cNvGraphicFramePr>
            <a:graphicFrameLocks noChangeAspect="1"/>
          </p:cNvGraphicFramePr>
          <p:nvPr/>
        </p:nvGraphicFramePr>
        <p:xfrm>
          <a:off x="2735263" y="4237038"/>
          <a:ext cx="26828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1" imgW="1028520" imgH="228600" progId="Equation.DSMT4">
                  <p:embed/>
                </p:oleObj>
              </mc:Choice>
              <mc:Fallback>
                <p:oleObj name="Equation" r:id="rId11" imgW="102852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237038"/>
                        <a:ext cx="26828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2" name="Object 44"/>
          <p:cNvGraphicFramePr>
            <a:graphicFrameLocks noChangeAspect="1"/>
          </p:cNvGraphicFramePr>
          <p:nvPr/>
        </p:nvGraphicFramePr>
        <p:xfrm>
          <a:off x="581025" y="4303713"/>
          <a:ext cx="21542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13" imgW="876240" imgH="241200" progId="Equation.DSMT4">
                  <p:embed/>
                </p:oleObj>
              </mc:Choice>
              <mc:Fallback>
                <p:oleObj name="Equation" r:id="rId13" imgW="876240" imgH="241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303713"/>
                        <a:ext cx="21542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3" name="Object 45"/>
          <p:cNvGraphicFramePr>
            <a:graphicFrameLocks noChangeAspect="1"/>
          </p:cNvGraphicFramePr>
          <p:nvPr/>
        </p:nvGraphicFramePr>
        <p:xfrm>
          <a:off x="611188" y="4854575"/>
          <a:ext cx="21748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54575"/>
                        <a:ext cx="21748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15" name="Object 47"/>
          <p:cNvGraphicFramePr>
            <a:graphicFrameLocks noChangeAspect="1"/>
          </p:cNvGraphicFramePr>
          <p:nvPr/>
        </p:nvGraphicFramePr>
        <p:xfrm>
          <a:off x="642938" y="6269038"/>
          <a:ext cx="3173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7" imgW="1269720" imgH="203040" progId="Equation.DSMT4">
                  <p:embed/>
                </p:oleObj>
              </mc:Choice>
              <mc:Fallback>
                <p:oleObj name="Equation" r:id="rId17" imgW="126972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6269038"/>
                        <a:ext cx="3173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50"/>
          <p:cNvGraphicFramePr>
            <a:graphicFrameLocks noChangeAspect="1"/>
          </p:cNvGraphicFramePr>
          <p:nvPr/>
        </p:nvGraphicFramePr>
        <p:xfrm>
          <a:off x="4211638" y="2778125"/>
          <a:ext cx="18367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9" imgW="799920" imgH="393480" progId="Equation.DSMT4">
                  <p:embed/>
                </p:oleObj>
              </mc:Choice>
              <mc:Fallback>
                <p:oleObj name="Equation" r:id="rId19" imgW="799920" imgH="3934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78125"/>
                        <a:ext cx="183673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59"/>
          <p:cNvGraphicFramePr>
            <a:graphicFrameLocks noChangeAspect="1"/>
          </p:cNvGraphicFramePr>
          <p:nvPr/>
        </p:nvGraphicFramePr>
        <p:xfrm>
          <a:off x="6694488" y="3476625"/>
          <a:ext cx="2159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21" imgW="939600" imgH="393480" progId="Equation.DSMT4">
                  <p:embed/>
                </p:oleObj>
              </mc:Choice>
              <mc:Fallback>
                <p:oleObj name="Equation" r:id="rId21" imgW="939600" imgH="39348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476625"/>
                        <a:ext cx="2159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28" name="Object 60"/>
          <p:cNvGraphicFramePr>
            <a:graphicFrameLocks noChangeAspect="1"/>
          </p:cNvGraphicFramePr>
          <p:nvPr/>
        </p:nvGraphicFramePr>
        <p:xfrm>
          <a:off x="611188" y="5562600"/>
          <a:ext cx="1885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23" imgW="711000" imgH="241200" progId="Equation.DSMT4">
                  <p:embed/>
                </p:oleObj>
              </mc:Choice>
              <mc:Fallback>
                <p:oleObj name="Equation" r:id="rId23" imgW="711000" imgH="241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62600"/>
                        <a:ext cx="18859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31" name="Object 63"/>
          <p:cNvGraphicFramePr>
            <a:graphicFrameLocks noChangeAspect="1"/>
          </p:cNvGraphicFramePr>
          <p:nvPr/>
        </p:nvGraphicFramePr>
        <p:xfrm>
          <a:off x="2519363" y="5437188"/>
          <a:ext cx="49069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25" imgW="1879560" imgH="279360" progId="Equation.DSMT4">
                  <p:embed/>
                </p:oleObj>
              </mc:Choice>
              <mc:Fallback>
                <p:oleObj name="Equation" r:id="rId25" imgW="1879560" imgH="27936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5437188"/>
                        <a:ext cx="49069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65"/>
          <p:cNvGraphicFramePr>
            <a:graphicFrameLocks noChangeAspect="1"/>
          </p:cNvGraphicFramePr>
          <p:nvPr/>
        </p:nvGraphicFramePr>
        <p:xfrm>
          <a:off x="4283075" y="3482975"/>
          <a:ext cx="2447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27" imgW="1079280" imgH="393480" progId="Equation.DSMT4">
                  <p:embed/>
                </p:oleObj>
              </mc:Choice>
              <mc:Fallback>
                <p:oleObj name="Equation" r:id="rId27" imgW="1079280" imgH="3934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482975"/>
                        <a:ext cx="24479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43" name="Text Box 75"/>
          <p:cNvSpPr txBox="1">
            <a:spLocks noChangeArrowheads="1"/>
          </p:cNvSpPr>
          <p:nvPr/>
        </p:nvSpPr>
        <p:spPr bwMode="auto">
          <a:xfrm>
            <a:off x="4105275" y="6223000"/>
            <a:ext cx="442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也可以电阻，电抗分别计算。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31800" y="1392238"/>
            <a:ext cx="3457575" cy="2160587"/>
            <a:chOff x="272" y="686"/>
            <a:chExt cx="2178" cy="1361"/>
          </a:xfrm>
        </p:grpSpPr>
        <p:sp>
          <p:nvSpPr>
            <p:cNvPr id="12351" name="Line 42"/>
            <p:cNvSpPr>
              <a:spLocks noChangeShapeType="1"/>
            </p:cNvSpPr>
            <p:nvPr/>
          </p:nvSpPr>
          <p:spPr bwMode="auto">
            <a:xfrm>
              <a:off x="635" y="958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Line 5"/>
            <p:cNvSpPr>
              <a:spLocks noChangeShapeType="1"/>
            </p:cNvSpPr>
            <p:nvPr/>
          </p:nvSpPr>
          <p:spPr bwMode="auto">
            <a:xfrm>
              <a:off x="2222" y="95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6"/>
            <p:cNvSpPr>
              <a:spLocks noChangeShapeType="1"/>
            </p:cNvSpPr>
            <p:nvPr/>
          </p:nvSpPr>
          <p:spPr bwMode="auto">
            <a:xfrm>
              <a:off x="1475" y="95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Rectangle 7"/>
            <p:cNvSpPr>
              <a:spLocks noChangeArrowheads="1"/>
            </p:cNvSpPr>
            <p:nvPr/>
          </p:nvSpPr>
          <p:spPr bwMode="auto">
            <a:xfrm rot="5400000">
              <a:off x="1339" y="12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55" name="Rectangle 8"/>
            <p:cNvSpPr>
              <a:spLocks noChangeArrowheads="1"/>
            </p:cNvSpPr>
            <p:nvPr/>
          </p:nvSpPr>
          <p:spPr bwMode="auto">
            <a:xfrm rot="5400000">
              <a:off x="2088" y="12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56" name="Freeform 9"/>
            <p:cNvSpPr>
              <a:spLocks/>
            </p:cNvSpPr>
            <p:nvPr/>
          </p:nvSpPr>
          <p:spPr bwMode="auto">
            <a:xfrm rot="10800000">
              <a:off x="1452" y="157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12357" name="Rectangle 10"/>
            <p:cNvSpPr>
              <a:spLocks noChangeArrowheads="1"/>
            </p:cNvSpPr>
            <p:nvPr/>
          </p:nvSpPr>
          <p:spPr bwMode="auto">
            <a:xfrm>
              <a:off x="2132" y="1658"/>
              <a:ext cx="182" cy="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58" name="Line 11"/>
            <p:cNvSpPr>
              <a:spLocks noChangeShapeType="1"/>
            </p:cNvSpPr>
            <p:nvPr/>
          </p:nvSpPr>
          <p:spPr bwMode="auto">
            <a:xfrm flipV="1">
              <a:off x="2223" y="1552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Rectangle 12"/>
            <p:cNvSpPr>
              <a:spLocks noChangeArrowheads="1"/>
            </p:cNvSpPr>
            <p:nvPr/>
          </p:nvSpPr>
          <p:spPr bwMode="auto">
            <a:xfrm>
              <a:off x="2133" y="1642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60" name="Rectangle 13"/>
            <p:cNvSpPr>
              <a:spLocks noChangeArrowheads="1"/>
            </p:cNvSpPr>
            <p:nvPr/>
          </p:nvSpPr>
          <p:spPr bwMode="auto">
            <a:xfrm>
              <a:off x="2133" y="1733"/>
              <a:ext cx="181" cy="45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61" name="Line 14"/>
            <p:cNvSpPr>
              <a:spLocks noChangeShapeType="1"/>
            </p:cNvSpPr>
            <p:nvPr/>
          </p:nvSpPr>
          <p:spPr bwMode="auto">
            <a:xfrm flipV="1">
              <a:off x="2223" y="177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Line 22"/>
            <p:cNvSpPr>
              <a:spLocks noChangeShapeType="1"/>
            </p:cNvSpPr>
            <p:nvPr/>
          </p:nvSpPr>
          <p:spPr bwMode="auto">
            <a:xfrm>
              <a:off x="635" y="95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Text Box 24"/>
            <p:cNvSpPr txBox="1">
              <a:spLocks noChangeArrowheads="1"/>
            </p:cNvSpPr>
            <p:nvPr/>
          </p:nvSpPr>
          <p:spPr bwMode="auto">
            <a:xfrm>
              <a:off x="1112" y="116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2364" name="Text Box 27"/>
            <p:cNvSpPr txBox="1">
              <a:spLocks noChangeArrowheads="1"/>
            </p:cNvSpPr>
            <p:nvPr/>
          </p:nvSpPr>
          <p:spPr bwMode="auto">
            <a:xfrm>
              <a:off x="1883" y="116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12365" name="Group 33"/>
            <p:cNvGrpSpPr>
              <a:grpSpLocks/>
            </p:cNvGrpSpPr>
            <p:nvPr/>
          </p:nvGrpSpPr>
          <p:grpSpPr bwMode="auto">
            <a:xfrm>
              <a:off x="499" y="1230"/>
              <a:ext cx="272" cy="408"/>
              <a:chOff x="1383" y="2432"/>
              <a:chExt cx="272" cy="408"/>
            </a:xfrm>
          </p:grpSpPr>
          <p:sp>
            <p:nvSpPr>
              <p:cNvPr id="12366" name="Line 3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7" name="Oval 3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12368" name="Line 3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69" name="Rectangle 37"/>
            <p:cNvSpPr>
              <a:spLocks noChangeArrowheads="1"/>
            </p:cNvSpPr>
            <p:nvPr/>
          </p:nvSpPr>
          <p:spPr bwMode="auto">
            <a:xfrm>
              <a:off x="930" y="9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2370" name="Group 38"/>
            <p:cNvGrpSpPr>
              <a:grpSpLocks/>
            </p:cNvGrpSpPr>
            <p:nvPr/>
          </p:nvGrpSpPr>
          <p:grpSpPr bwMode="auto">
            <a:xfrm>
              <a:off x="272" y="1201"/>
              <a:ext cx="227" cy="392"/>
              <a:chOff x="1791" y="2181"/>
              <a:chExt cx="227" cy="392"/>
            </a:xfrm>
          </p:grpSpPr>
          <p:sp>
            <p:nvSpPr>
              <p:cNvPr id="12371" name="Text Box 39"/>
              <p:cNvSpPr txBox="1">
                <a:spLocks noChangeArrowheads="1"/>
              </p:cNvSpPr>
              <p:nvPr/>
            </p:nvSpPr>
            <p:spPr bwMode="auto">
              <a:xfrm>
                <a:off x="1791" y="2342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2372" name="Text Box 40"/>
              <p:cNvSpPr txBox="1">
                <a:spLocks noChangeArrowheads="1"/>
              </p:cNvSpPr>
              <p:nvPr/>
            </p:nvSpPr>
            <p:spPr bwMode="auto">
              <a:xfrm>
                <a:off x="1812" y="218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2373" name="Line 43"/>
            <p:cNvSpPr>
              <a:spLocks noChangeShapeType="1"/>
            </p:cNvSpPr>
            <p:nvPr/>
          </p:nvSpPr>
          <p:spPr bwMode="auto">
            <a:xfrm>
              <a:off x="635" y="2047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Text Box 45"/>
            <p:cNvSpPr txBox="1">
              <a:spLocks noChangeArrowheads="1"/>
            </p:cNvSpPr>
            <p:nvPr/>
          </p:nvSpPr>
          <p:spPr bwMode="auto">
            <a:xfrm>
              <a:off x="1066" y="1612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2375" name="Text Box 46"/>
            <p:cNvSpPr txBox="1">
              <a:spLocks noChangeArrowheads="1"/>
            </p:cNvSpPr>
            <p:nvPr/>
          </p:nvSpPr>
          <p:spPr bwMode="auto">
            <a:xfrm>
              <a:off x="1679" y="1593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2376" name="Text Box 47"/>
            <p:cNvSpPr txBox="1">
              <a:spLocks noChangeArrowheads="1"/>
            </p:cNvSpPr>
            <p:nvPr/>
          </p:nvSpPr>
          <p:spPr bwMode="auto">
            <a:xfrm>
              <a:off x="908" y="68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12377" name="Group 89"/>
          <p:cNvGrpSpPr>
            <a:grpSpLocks/>
          </p:cNvGrpSpPr>
          <p:nvPr/>
        </p:nvGrpSpPr>
        <p:grpSpPr bwMode="auto">
          <a:xfrm>
            <a:off x="395288" y="460375"/>
            <a:ext cx="8532812" cy="890588"/>
            <a:chOff x="249" y="290"/>
            <a:chExt cx="5375" cy="561"/>
          </a:xfrm>
        </p:grpSpPr>
        <p:sp>
          <p:nvSpPr>
            <p:cNvPr id="12378" name="Text Box 30"/>
            <p:cNvSpPr txBox="1">
              <a:spLocks noChangeArrowheads="1"/>
            </p:cNvSpPr>
            <p:nvPr/>
          </p:nvSpPr>
          <p:spPr bwMode="auto">
            <a:xfrm>
              <a:off x="249" y="333"/>
              <a:ext cx="53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例：如图电路中，已知                                  ，求电源提供的</a:t>
              </a:r>
              <a:r>
                <a:rPr lang="en-US" altLang="zh-CN" i="1">
                  <a:ea typeface="楷体_GB2312" pitchFamily="49" charset="-122"/>
                </a:rPr>
                <a:t>P</a:t>
              </a:r>
              <a:r>
                <a:rPr lang="zh-CN" altLang="en-US">
                  <a:ea typeface="楷体_GB2312" pitchFamily="49" charset="-122"/>
                </a:rPr>
                <a:t>、</a:t>
              </a:r>
              <a:r>
                <a:rPr lang="en-US" altLang="zh-CN" i="1">
                  <a:ea typeface="楷体_GB2312" pitchFamily="49" charset="-122"/>
                </a:rPr>
                <a:t>Q</a:t>
              </a:r>
              <a:r>
                <a:rPr lang="zh-CN" altLang="en-US">
                  <a:ea typeface="楷体_GB2312" pitchFamily="49" charset="-122"/>
                </a:rPr>
                <a:t>，并计算电源的视在功率</a:t>
              </a:r>
              <a:r>
                <a:rPr lang="en-US" altLang="zh-CN" i="1">
                  <a:ea typeface="楷体_GB2312" pitchFamily="49" charset="-122"/>
                </a:rPr>
                <a:t>S</a:t>
              </a:r>
              <a:r>
                <a:rPr lang="zh-CN" altLang="en-US">
                  <a:ea typeface="楷体_GB2312" pitchFamily="49" charset="-122"/>
                </a:rPr>
                <a:t>和功率因素</a:t>
              </a:r>
              <a:r>
                <a:rPr lang="en-US" altLang="zh-CN">
                  <a:ea typeface="楷体_GB2312" pitchFamily="49" charset="-122"/>
                </a:rPr>
                <a:t>cos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12379" name="Object 50"/>
            <p:cNvGraphicFramePr>
              <a:graphicFrameLocks noChangeAspect="1"/>
            </p:cNvGraphicFramePr>
            <p:nvPr/>
          </p:nvGraphicFramePr>
          <p:xfrm>
            <a:off x="2291" y="290"/>
            <a:ext cx="161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" name="Equation" r:id="rId29" imgW="1168200" imgH="253800" progId="Equation.DSMT4">
                    <p:embed/>
                  </p:oleObj>
                </mc:Choice>
                <mc:Fallback>
                  <p:oleObj name="Equation" r:id="rId29" imgW="1168200" imgH="2538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290"/>
                          <a:ext cx="161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723900" y="3371850"/>
            <a:ext cx="752475" cy="582613"/>
            <a:chOff x="456" y="1933"/>
            <a:chExt cx="474" cy="367"/>
          </a:xfrm>
        </p:grpSpPr>
        <p:sp>
          <p:nvSpPr>
            <p:cNvPr id="12381" name="Text Box 41"/>
            <p:cNvSpPr txBox="1">
              <a:spLocks noChangeArrowheads="1"/>
            </p:cNvSpPr>
            <p:nvPr/>
          </p:nvSpPr>
          <p:spPr bwMode="auto">
            <a:xfrm>
              <a:off x="456" y="2069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FF0000"/>
                  </a:solidFill>
                  <a:ea typeface="楷体_GB2312" pitchFamily="49" charset="-122"/>
                </a:rPr>
                <a:t>Z</a:t>
              </a:r>
            </a:p>
          </p:txBody>
        </p:sp>
        <p:sp>
          <p:nvSpPr>
            <p:cNvPr id="12382" name="Line 44"/>
            <p:cNvSpPr>
              <a:spLocks noChangeShapeType="1"/>
            </p:cNvSpPr>
            <p:nvPr/>
          </p:nvSpPr>
          <p:spPr bwMode="auto">
            <a:xfrm>
              <a:off x="725" y="1933"/>
              <a:ext cx="0" cy="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Line 55"/>
            <p:cNvSpPr>
              <a:spLocks noChangeShapeType="1"/>
            </p:cNvSpPr>
            <p:nvPr/>
          </p:nvSpPr>
          <p:spPr bwMode="auto">
            <a:xfrm>
              <a:off x="726" y="1933"/>
              <a:ext cx="2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1187450" y="1943100"/>
            <a:ext cx="647700" cy="1357313"/>
            <a:chOff x="748" y="1033"/>
            <a:chExt cx="408" cy="855"/>
          </a:xfrm>
        </p:grpSpPr>
        <p:grpSp>
          <p:nvGrpSpPr>
            <p:cNvPr id="12385" name="Group 79"/>
            <p:cNvGrpSpPr>
              <a:grpSpLocks/>
            </p:cNvGrpSpPr>
            <p:nvPr/>
          </p:nvGrpSpPr>
          <p:grpSpPr bwMode="auto">
            <a:xfrm>
              <a:off x="748" y="1230"/>
              <a:ext cx="408" cy="408"/>
              <a:chOff x="1791" y="1049"/>
              <a:chExt cx="408" cy="408"/>
            </a:xfrm>
          </p:grpSpPr>
          <p:sp>
            <p:nvSpPr>
              <p:cNvPr id="12386" name="Text Box 8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2387" name="Text Box 8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2388" name="Text Box 82"/>
            <p:cNvSpPr txBox="1">
              <a:spLocks noChangeArrowheads="1"/>
            </p:cNvSpPr>
            <p:nvPr/>
          </p:nvSpPr>
          <p:spPr bwMode="auto">
            <a:xfrm>
              <a:off x="773" y="103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89" name="Text Box 83"/>
            <p:cNvSpPr txBox="1">
              <a:spLocks noChangeArrowheads="1"/>
            </p:cNvSpPr>
            <p:nvPr/>
          </p:nvSpPr>
          <p:spPr bwMode="auto">
            <a:xfrm>
              <a:off x="763" y="1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30200" y="1557338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设备容量 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zh-CN" altLang="en-US">
                <a:ea typeface="楷体_GB2312" pitchFamily="49" charset="-122"/>
              </a:rPr>
              <a:t>额定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向负载送多少有功要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由负载的阻抗角</a:t>
            </a:r>
            <a:r>
              <a:rPr lang="zh-CN" altLang="en-US">
                <a:ea typeface="楷体_GB2312" pitchFamily="49" charset="-122"/>
              </a:rPr>
              <a:t>决定。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392613" y="2155825"/>
            <a:ext cx="3767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/>
              <a:t>P=UIcos</a:t>
            </a:r>
            <a:r>
              <a:rPr lang="en-US" altLang="zh-CN" i="1">
                <a:latin typeface="Symbol" pitchFamily="18" charset="2"/>
              </a:rPr>
              <a:t>j</a:t>
            </a:r>
            <a:endParaRPr lang="en-US" altLang="zh-CN" i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41400" y="2232025"/>
            <a:ext cx="2847975" cy="1447800"/>
            <a:chOff x="480" y="1344"/>
            <a:chExt cx="1794" cy="912"/>
          </a:xfrm>
        </p:grpSpPr>
        <p:sp>
          <p:nvSpPr>
            <p:cNvPr id="57358" name="Rectangle 5"/>
            <p:cNvSpPr>
              <a:spLocks noChangeArrowheads="1"/>
            </p:cNvSpPr>
            <p:nvPr/>
          </p:nvSpPr>
          <p:spPr bwMode="auto">
            <a:xfrm>
              <a:off x="480" y="1344"/>
              <a:ext cx="672" cy="912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S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75kVA</a:t>
              </a:r>
            </a:p>
          </p:txBody>
        </p:sp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>
              <a:off x="1152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1152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9"/>
            <p:cNvSpPr>
              <a:spLocks noChangeShapeType="1"/>
            </p:cNvSpPr>
            <p:nvPr/>
          </p:nvSpPr>
          <p:spPr bwMode="auto">
            <a:xfrm>
              <a:off x="1716" y="1488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Rectangle 8"/>
            <p:cNvSpPr>
              <a:spLocks noChangeArrowheads="1"/>
            </p:cNvSpPr>
            <p:nvPr/>
          </p:nvSpPr>
          <p:spPr bwMode="auto">
            <a:xfrm rot="10800000">
              <a:off x="1653" y="1628"/>
              <a:ext cx="124" cy="29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rot="10800000"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7363" name="Text Box 10"/>
            <p:cNvSpPr txBox="1">
              <a:spLocks noChangeArrowheads="1"/>
            </p:cNvSpPr>
            <p:nvPr/>
          </p:nvSpPr>
          <p:spPr bwMode="auto">
            <a:xfrm>
              <a:off x="1770" y="163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/>
                <a:t>负载</a:t>
              </a:r>
            </a:p>
          </p:txBody>
        </p:sp>
      </p:grp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572000" y="2636838"/>
            <a:ext cx="311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/>
              <a:t>=1,     </a:t>
            </a:r>
            <a:r>
              <a:rPr lang="en-US" altLang="zh-CN" i="1"/>
              <a:t>P</a:t>
            </a:r>
            <a:r>
              <a:rPr lang="en-US" altLang="zh-CN"/>
              <a:t>=</a:t>
            </a:r>
            <a:r>
              <a:rPr lang="en-US" altLang="zh-CN" i="1"/>
              <a:t>S</a:t>
            </a:r>
            <a:r>
              <a:rPr lang="en-US" altLang="zh-CN"/>
              <a:t>=75kW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572000" y="3141663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/>
              <a:t>=0.7,  </a:t>
            </a:r>
            <a:r>
              <a:rPr lang="en-US" altLang="zh-CN" i="1"/>
              <a:t>P</a:t>
            </a:r>
            <a:r>
              <a:rPr lang="en-US" altLang="zh-CN"/>
              <a:t>=0.7</a:t>
            </a:r>
            <a:r>
              <a:rPr lang="en-US" altLang="zh-CN" i="1"/>
              <a:t>S</a:t>
            </a:r>
            <a:r>
              <a:rPr lang="en-US" altLang="zh-CN"/>
              <a:t>=52.5kW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11188" y="3644900"/>
            <a:ext cx="651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一般用户： 异步电机          空载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en-US" altLang="zh-CN"/>
              <a:t>=0.2~0.3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/>
              <a:t>                                                 </a:t>
            </a:r>
            <a:r>
              <a:rPr lang="zh-CN" altLang="en-US">
                <a:ea typeface="楷体_GB2312" pitchFamily="49" charset="-122"/>
              </a:rPr>
              <a:t>满载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 </a:t>
            </a:r>
            <a:r>
              <a:rPr lang="en-US" altLang="zh-CN"/>
              <a:t>=0.7~0.85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2365375" y="4365625"/>
            <a:ext cx="469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日光灯</a:t>
            </a:r>
            <a:r>
              <a:rPr lang="zh-CN" altLang="en-US"/>
              <a:t>                      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/>
              <a:t>=0.45~0.6</a:t>
            </a:r>
            <a:endParaRPr lang="en-US" altLang="zh-CN" i="1">
              <a:latin typeface="Symbol" pitchFamily="18" charset="2"/>
            </a:endParaRP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98488" y="5264150"/>
            <a:ext cx="854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(1) </a:t>
            </a:r>
            <a:r>
              <a:rPr lang="zh-CN" altLang="en-US">
                <a:ea typeface="楷体_GB2312" pitchFamily="49" charset="-122"/>
              </a:rPr>
              <a:t>设备不能充分利用，电流到了额定值，但功率容量还有；                  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685800" y="5629275"/>
            <a:ext cx="8077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 algn="just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当输出相同的有功功率时，线路上电流大</a:t>
            </a:r>
            <a:r>
              <a:rPr lang="zh-CN" altLang="en-US"/>
              <a:t>  </a:t>
            </a:r>
            <a:r>
              <a:rPr lang="en-US" altLang="zh-CN" i="1"/>
              <a:t>I</a:t>
            </a:r>
            <a:r>
              <a:rPr lang="en-US" altLang="zh-CN"/>
              <a:t>=</a:t>
            </a:r>
            <a:r>
              <a:rPr lang="en-US" altLang="zh-CN" i="1"/>
              <a:t>P</a:t>
            </a:r>
            <a:r>
              <a:rPr lang="en-US" altLang="zh-CN"/>
              <a:t>/(</a:t>
            </a:r>
            <a:r>
              <a:rPr lang="en-US" altLang="zh-CN" i="1"/>
              <a:t>U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en-US" altLang="zh-CN"/>
              <a:t>)</a:t>
            </a:r>
            <a:r>
              <a:rPr lang="zh-CN" altLang="en-US">
                <a:ea typeface="楷体_GB2312" pitchFamily="49" charset="-122"/>
              </a:rPr>
              <a:t>，线路压降损耗大。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381000" y="4808538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功率因数低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带来的问题：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23850" y="1063625"/>
            <a:ext cx="849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1.</a:t>
            </a:r>
            <a:r>
              <a:rPr lang="zh-CN" altLang="en-US">
                <a:ea typeface="楷体_GB2312" pitchFamily="49" charset="-122"/>
              </a:rPr>
              <a:t>提高功率因数的意义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八、</a:t>
            </a:r>
            <a:r>
              <a:rPr lang="zh-CN" altLang="en-US">
                <a:ea typeface="楷体_GB2312" pitchFamily="49" charset="-122"/>
              </a:rPr>
              <a:t>功率因数的提高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utoUpdateAnimBg="0"/>
      <p:bldP spid="58380" grpId="0" autoUpdateAnimBg="0"/>
      <p:bldP spid="58381" grpId="0" autoUpdateAnimBg="0"/>
      <p:bldP spid="58382" grpId="0" autoUpdateAnimBg="0"/>
      <p:bldP spid="58383" grpId="0" autoUpdateAnimBg="0"/>
      <p:bldP spid="58384" grpId="0" autoUpdateAnimBg="0"/>
      <p:bldP spid="58385" grpId="0" autoUpdateAnimBg="0"/>
      <p:bldP spid="58386" grpId="0"/>
      <p:bldP spid="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95288" y="1506538"/>
            <a:ext cx="821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解决办法</a:t>
            </a:r>
            <a:r>
              <a:rPr lang="zh-CN" altLang="en-US">
                <a:ea typeface="楷体_GB2312" pitchFamily="49" charset="-122"/>
              </a:rPr>
              <a:t>：并联电容，提高功率因数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改进自身设备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31800" y="2117725"/>
            <a:ext cx="190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分析</a:t>
            </a:r>
            <a:r>
              <a:rPr lang="zh-CN" altLang="en-US">
                <a:ea typeface="楷体_GB2312" pitchFamily="49" charset="-122"/>
              </a:rPr>
              <a:t>：</a:t>
            </a:r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426075" y="2906713"/>
            <a:ext cx="2890838" cy="393700"/>
            <a:chOff x="3264" y="1071"/>
            <a:chExt cx="1821" cy="248"/>
          </a:xfrm>
        </p:grpSpPr>
        <p:sp>
          <p:nvSpPr>
            <p:cNvPr id="13367" name="Line 35"/>
            <p:cNvSpPr>
              <a:spLocks noChangeShapeType="1"/>
            </p:cNvSpPr>
            <p:nvPr/>
          </p:nvSpPr>
          <p:spPr bwMode="auto">
            <a:xfrm>
              <a:off x="3264" y="1223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2" name="Object 39"/>
            <p:cNvGraphicFramePr>
              <a:graphicFrameLocks noChangeAspect="1"/>
            </p:cNvGraphicFramePr>
            <p:nvPr/>
          </p:nvGraphicFramePr>
          <p:xfrm>
            <a:off x="4884" y="1071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8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071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7099300" y="3681413"/>
            <a:ext cx="457200" cy="609600"/>
            <a:chOff x="4320" y="1559"/>
            <a:chExt cx="288" cy="384"/>
          </a:xfrm>
        </p:grpSpPr>
        <p:sp>
          <p:nvSpPr>
            <p:cNvPr id="13366" name="Line 37"/>
            <p:cNvSpPr>
              <a:spLocks noChangeShapeType="1"/>
            </p:cNvSpPr>
            <p:nvPr/>
          </p:nvSpPr>
          <p:spPr bwMode="auto">
            <a:xfrm flipV="1">
              <a:off x="4320" y="1559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42"/>
            <p:cNvGraphicFramePr>
              <a:graphicFrameLocks noChangeAspect="1"/>
            </p:cNvGraphicFramePr>
            <p:nvPr/>
          </p:nvGraphicFramePr>
          <p:xfrm>
            <a:off x="4370" y="1607"/>
            <a:ext cx="2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9" name="公式" r:id="rId5" imgW="203040" imgH="241200" progId="Equation.3">
                    <p:embed/>
                  </p:oleObj>
                </mc:Choice>
                <mc:Fallback>
                  <p:oleObj name="公式" r:id="rId5" imgW="20304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607"/>
                          <a:ext cx="23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5422900" y="2979738"/>
            <a:ext cx="1676400" cy="1589087"/>
            <a:chOff x="3264" y="1842"/>
            <a:chExt cx="1056" cy="1001"/>
          </a:xfrm>
        </p:grpSpPr>
        <p:sp>
          <p:nvSpPr>
            <p:cNvPr id="13362" name="Freeform 43"/>
            <p:cNvSpPr>
              <a:spLocks/>
            </p:cNvSpPr>
            <p:nvPr/>
          </p:nvSpPr>
          <p:spPr bwMode="auto">
            <a:xfrm>
              <a:off x="3447" y="1921"/>
              <a:ext cx="45" cy="126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  <a:gd name="T4" fmla="*/ 0 60000 65536"/>
                <a:gd name="T5" fmla="*/ 0 60000 65536"/>
                <a:gd name="T6" fmla="*/ 0 w 45"/>
                <a:gd name="T7" fmla="*/ 0 h 126"/>
                <a:gd name="T8" fmla="*/ 45 w 45"/>
                <a:gd name="T9" fmla="*/ 126 h 1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3363" name="Group 136"/>
            <p:cNvGrpSpPr>
              <a:grpSpLocks/>
            </p:cNvGrpSpPr>
            <p:nvPr/>
          </p:nvGrpSpPr>
          <p:grpSpPr bwMode="auto">
            <a:xfrm>
              <a:off x="3264" y="1842"/>
              <a:ext cx="1056" cy="1001"/>
              <a:chOff x="3264" y="1127"/>
              <a:chExt cx="1056" cy="1001"/>
            </a:xfrm>
          </p:grpSpPr>
          <p:sp>
            <p:nvSpPr>
              <p:cNvPr id="13364" name="Line 38"/>
              <p:cNvSpPr>
                <a:spLocks noChangeShapeType="1"/>
              </p:cNvSpPr>
              <p:nvPr/>
            </p:nvSpPr>
            <p:spPr bwMode="auto">
              <a:xfrm>
                <a:off x="3264" y="1223"/>
                <a:ext cx="1056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0" name="Object 41"/>
              <p:cNvGraphicFramePr>
                <a:graphicFrameLocks noChangeAspect="1"/>
              </p:cNvGraphicFramePr>
              <p:nvPr/>
            </p:nvGraphicFramePr>
            <p:xfrm>
              <a:off x="4038" y="1847"/>
              <a:ext cx="234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0" name="公式" r:id="rId7" imgW="190440" imgH="228600" progId="Equation.3">
                      <p:embed/>
                    </p:oleObj>
                  </mc:Choice>
                  <mc:Fallback>
                    <p:oleObj name="公式" r:id="rId7" imgW="19044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" y="1847"/>
                            <a:ext cx="234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5" name="Text Box 47"/>
              <p:cNvSpPr txBox="1">
                <a:spLocks noChangeArrowheads="1"/>
              </p:cNvSpPr>
              <p:nvPr/>
            </p:nvSpPr>
            <p:spPr bwMode="auto">
              <a:xfrm>
                <a:off x="3448" y="1127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i="1">
                    <a:solidFill>
                      <a:srgbClr val="3333FF"/>
                    </a:solidFill>
                    <a:latin typeface="Symbol" pitchFamily="18" charset="2"/>
                  </a:rPr>
                  <a:t>j</a:t>
                </a:r>
                <a:r>
                  <a:rPr lang="en-US" altLang="zh-CN" baseline="-25000">
                    <a:solidFill>
                      <a:srgbClr val="3333FF"/>
                    </a:solidFill>
                  </a:rPr>
                  <a:t>1</a:t>
                </a:r>
                <a:endParaRPr lang="en-US" altLang="zh-CN">
                  <a:solidFill>
                    <a:srgbClr val="3333FF"/>
                  </a:solidFill>
                </a:endParaRPr>
              </a:p>
            </p:txBody>
          </p:sp>
        </p:grp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1763713" y="2078038"/>
            <a:ext cx="2413000" cy="2486025"/>
            <a:chOff x="952" y="-1764"/>
            <a:chExt cx="1520" cy="1566"/>
          </a:xfrm>
        </p:grpSpPr>
        <p:sp>
          <p:nvSpPr>
            <p:cNvPr id="13340" name="Line 104"/>
            <p:cNvSpPr>
              <a:spLocks noChangeShapeType="1"/>
            </p:cNvSpPr>
            <p:nvPr/>
          </p:nvSpPr>
          <p:spPr bwMode="auto">
            <a:xfrm>
              <a:off x="1804" y="-1333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105"/>
            <p:cNvSpPr>
              <a:spLocks noChangeShapeType="1"/>
            </p:cNvSpPr>
            <p:nvPr/>
          </p:nvSpPr>
          <p:spPr bwMode="auto">
            <a:xfrm>
              <a:off x="1977" y="-1476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6" name="Object 106"/>
            <p:cNvGraphicFramePr>
              <a:graphicFrameLocks noChangeAspect="1"/>
            </p:cNvGraphicFramePr>
            <p:nvPr/>
          </p:nvGraphicFramePr>
          <p:xfrm>
            <a:off x="978" y="-925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-925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07"/>
            <p:cNvGraphicFramePr>
              <a:graphicFrameLocks noChangeAspect="1"/>
            </p:cNvGraphicFramePr>
            <p:nvPr/>
          </p:nvGraphicFramePr>
          <p:xfrm>
            <a:off x="1257" y="-1724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2" name="公式" r:id="rId10" imgW="126720" imgH="190440" progId="Equation.3">
                    <p:embed/>
                  </p:oleObj>
                </mc:Choice>
                <mc:Fallback>
                  <p:oleObj name="公式" r:id="rId10" imgW="126720" imgH="19044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-1724"/>
                          <a:ext cx="13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08"/>
            <p:cNvGraphicFramePr>
              <a:graphicFrameLocks noChangeAspect="1"/>
            </p:cNvGraphicFramePr>
            <p:nvPr/>
          </p:nvGraphicFramePr>
          <p:xfrm>
            <a:off x="1852" y="-1333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3" name="公式" r:id="rId12" imgW="190440" imgH="228600" progId="Equation.3">
                    <p:embed/>
                  </p:oleObj>
                </mc:Choice>
                <mc:Fallback>
                  <p:oleObj name="公式" r:id="rId12" imgW="190440" imgH="22860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-1333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09"/>
            <p:cNvGraphicFramePr>
              <a:graphicFrameLocks noChangeAspect="1"/>
            </p:cNvGraphicFramePr>
            <p:nvPr/>
          </p:nvGraphicFramePr>
          <p:xfrm>
            <a:off x="2025" y="-1764"/>
            <a:ext cx="23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4" name="公式" r:id="rId13" imgW="203040" imgH="241200" progId="Equation.3">
                    <p:embed/>
                  </p:oleObj>
                </mc:Choice>
                <mc:Fallback>
                  <p:oleObj name="公式" r:id="rId13" imgW="203040" imgH="24120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-1764"/>
                          <a:ext cx="23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110"/>
            <p:cNvSpPr>
              <a:spLocks noChangeShapeType="1"/>
            </p:cNvSpPr>
            <p:nvPr/>
          </p:nvSpPr>
          <p:spPr bwMode="auto">
            <a:xfrm>
              <a:off x="1161" y="-1469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Text Box 111"/>
            <p:cNvSpPr txBox="1">
              <a:spLocks noChangeArrowheads="1"/>
            </p:cNvSpPr>
            <p:nvPr/>
          </p:nvSpPr>
          <p:spPr bwMode="auto">
            <a:xfrm>
              <a:off x="952" y="-13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3344" name="Text Box 112"/>
            <p:cNvSpPr txBox="1">
              <a:spLocks noChangeArrowheads="1"/>
            </p:cNvSpPr>
            <p:nvPr/>
          </p:nvSpPr>
          <p:spPr bwMode="auto">
            <a:xfrm>
              <a:off x="975" y="-6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13345" name="Line 113"/>
            <p:cNvSpPr>
              <a:spLocks noChangeShapeType="1"/>
            </p:cNvSpPr>
            <p:nvPr/>
          </p:nvSpPr>
          <p:spPr bwMode="auto">
            <a:xfrm>
              <a:off x="2381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114"/>
            <p:cNvSpPr>
              <a:spLocks noChangeShapeType="1"/>
            </p:cNvSpPr>
            <p:nvPr/>
          </p:nvSpPr>
          <p:spPr bwMode="auto">
            <a:xfrm>
              <a:off x="1655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Text Box 115"/>
            <p:cNvSpPr txBox="1">
              <a:spLocks noChangeArrowheads="1"/>
            </p:cNvSpPr>
            <p:nvPr/>
          </p:nvSpPr>
          <p:spPr bwMode="auto">
            <a:xfrm>
              <a:off x="1375" y="-117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R</a:t>
              </a:r>
            </a:p>
          </p:txBody>
        </p:sp>
        <p:sp>
          <p:nvSpPr>
            <p:cNvPr id="13348" name="Text Box 116"/>
            <p:cNvSpPr txBox="1">
              <a:spLocks noChangeArrowheads="1"/>
            </p:cNvSpPr>
            <p:nvPr/>
          </p:nvSpPr>
          <p:spPr bwMode="auto">
            <a:xfrm>
              <a:off x="2041" y="-9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C</a:t>
              </a:r>
            </a:p>
          </p:txBody>
        </p:sp>
        <p:sp>
          <p:nvSpPr>
            <p:cNvPr id="13349" name="Text Box 117"/>
            <p:cNvSpPr txBox="1">
              <a:spLocks noChangeArrowheads="1"/>
            </p:cNvSpPr>
            <p:nvPr/>
          </p:nvSpPr>
          <p:spPr bwMode="auto">
            <a:xfrm>
              <a:off x="1406" y="-6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L</a:t>
              </a:r>
            </a:p>
          </p:txBody>
        </p:sp>
        <p:sp>
          <p:nvSpPr>
            <p:cNvPr id="13350" name="Rectangle 118"/>
            <p:cNvSpPr>
              <a:spLocks noChangeArrowheads="1"/>
            </p:cNvSpPr>
            <p:nvPr/>
          </p:nvSpPr>
          <p:spPr bwMode="auto">
            <a:xfrm rot="5400000">
              <a:off x="1519" y="-112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3351" name="Group 119"/>
            <p:cNvGrpSpPr>
              <a:grpSpLocks/>
            </p:cNvGrpSpPr>
            <p:nvPr/>
          </p:nvGrpSpPr>
          <p:grpSpPr bwMode="auto">
            <a:xfrm>
              <a:off x="2290" y="-1015"/>
              <a:ext cx="182" cy="317"/>
              <a:chOff x="4059" y="1873"/>
              <a:chExt cx="182" cy="317"/>
            </a:xfrm>
          </p:grpSpPr>
          <p:sp useBgFill="1">
            <p:nvSpPr>
              <p:cNvPr id="13357" name="Rectangle 12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3358" name="Line 12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Rectangle 12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3360" name="Rectangle 12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3361" name="Line 12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52" name="Freeform 125"/>
            <p:cNvSpPr>
              <a:spLocks/>
            </p:cNvSpPr>
            <p:nvPr/>
          </p:nvSpPr>
          <p:spPr bwMode="auto">
            <a:xfrm rot="10800000">
              <a:off x="1632" y="-74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353" name="Oval 126"/>
            <p:cNvSpPr>
              <a:spLocks noChangeArrowheads="1"/>
            </p:cNvSpPr>
            <p:nvPr/>
          </p:nvSpPr>
          <p:spPr bwMode="auto">
            <a:xfrm>
              <a:off x="1043" y="-14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354" name="Oval 127"/>
            <p:cNvSpPr>
              <a:spLocks noChangeArrowheads="1"/>
            </p:cNvSpPr>
            <p:nvPr/>
          </p:nvSpPr>
          <p:spPr bwMode="auto">
            <a:xfrm>
              <a:off x="1043" y="-2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355" name="Line 128"/>
            <p:cNvSpPr>
              <a:spLocks noChangeShapeType="1"/>
            </p:cNvSpPr>
            <p:nvPr/>
          </p:nvSpPr>
          <p:spPr bwMode="auto">
            <a:xfrm>
              <a:off x="1088" y="-1400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129"/>
            <p:cNvSpPr>
              <a:spLocks noChangeShapeType="1"/>
            </p:cNvSpPr>
            <p:nvPr/>
          </p:nvSpPr>
          <p:spPr bwMode="auto">
            <a:xfrm>
              <a:off x="1088" y="-221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24" name="Text Box 132"/>
          <p:cNvSpPr txBox="1">
            <a:spLocks noChangeArrowheads="1"/>
          </p:cNvSpPr>
          <p:nvPr/>
        </p:nvSpPr>
        <p:spPr bwMode="auto">
          <a:xfrm>
            <a:off x="431800" y="6319838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并联电容后，电路有功功率没有发生变化。</a:t>
            </a:r>
          </a:p>
        </p:txBody>
      </p:sp>
      <p:sp>
        <p:nvSpPr>
          <p:cNvPr id="59525" name="Text Box 133"/>
          <p:cNvSpPr txBox="1">
            <a:spLocks noChangeArrowheads="1"/>
          </p:cNvSpPr>
          <p:nvPr/>
        </p:nvSpPr>
        <p:spPr bwMode="auto">
          <a:xfrm>
            <a:off x="430213" y="5707063"/>
            <a:ext cx="838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从能量的角度，并联电容后，电容可以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补偿电感的无功</a:t>
            </a:r>
            <a:r>
              <a:rPr lang="zh-CN" altLang="en-US">
                <a:ea typeface="楷体_GB2312" pitchFamily="49" charset="-122"/>
              </a:rPr>
              <a:t>；</a:t>
            </a:r>
          </a:p>
        </p:txBody>
      </p:sp>
      <p:sp>
        <p:nvSpPr>
          <p:cNvPr id="59526" name="Text Box 134"/>
          <p:cNvSpPr txBox="1">
            <a:spLocks noChangeArrowheads="1"/>
          </p:cNvSpPr>
          <p:nvPr/>
        </p:nvSpPr>
        <p:spPr bwMode="auto">
          <a:xfrm>
            <a:off x="395288" y="4806950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并联电容后，可以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减小电压相量和电流相量之间的夹角</a:t>
            </a:r>
            <a:r>
              <a:rPr lang="zh-CN" altLang="en-US">
                <a:ea typeface="楷体_GB2312" pitchFamily="49" charset="-122"/>
              </a:rPr>
              <a:t>，从而使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ea typeface="楷体_GB2312" pitchFamily="49" charset="-122"/>
              </a:rPr>
              <a:t>增大；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5426075" y="2979738"/>
            <a:ext cx="1736725" cy="685800"/>
            <a:chOff x="3258" y="1127"/>
            <a:chExt cx="1094" cy="432"/>
          </a:xfrm>
        </p:grpSpPr>
        <p:graphicFrame>
          <p:nvGraphicFramePr>
            <p:cNvPr id="13315" name="Object 40"/>
            <p:cNvGraphicFramePr>
              <a:graphicFrameLocks noChangeAspect="1"/>
            </p:cNvGraphicFramePr>
            <p:nvPr/>
          </p:nvGraphicFramePr>
          <p:xfrm>
            <a:off x="4183" y="1271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5" name="公式" r:id="rId15" imgW="126720" imgH="190440" progId="Equation.3">
                    <p:embed/>
                  </p:oleObj>
                </mc:Choice>
                <mc:Fallback>
                  <p:oleObj name="公式" r:id="rId15" imgW="126720" imgH="1904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271"/>
                          <a:ext cx="16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Freeform 49"/>
            <p:cNvSpPr>
              <a:spLocks/>
            </p:cNvSpPr>
            <p:nvPr/>
          </p:nvSpPr>
          <p:spPr bwMode="auto">
            <a:xfrm>
              <a:off x="3732" y="1223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337" name="Freeform 50"/>
            <p:cNvSpPr>
              <a:spLocks/>
            </p:cNvSpPr>
            <p:nvPr/>
          </p:nvSpPr>
          <p:spPr bwMode="auto">
            <a:xfrm>
              <a:off x="3765" y="1220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338" name="Line 141"/>
            <p:cNvSpPr>
              <a:spLocks noChangeShapeType="1"/>
            </p:cNvSpPr>
            <p:nvPr/>
          </p:nvSpPr>
          <p:spPr bwMode="auto">
            <a:xfrm>
              <a:off x="3258" y="1223"/>
              <a:ext cx="105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Text Box 142"/>
            <p:cNvSpPr txBox="1">
              <a:spLocks noChangeArrowheads="1"/>
            </p:cNvSpPr>
            <p:nvPr/>
          </p:nvSpPr>
          <p:spPr bwMode="auto">
            <a:xfrm>
              <a:off x="3778" y="1127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143"/>
          <p:cNvGrpSpPr>
            <a:grpSpLocks/>
          </p:cNvGrpSpPr>
          <p:nvPr/>
        </p:nvGrpSpPr>
        <p:grpSpPr bwMode="auto">
          <a:xfrm>
            <a:off x="5400675" y="2514600"/>
            <a:ext cx="457200" cy="609600"/>
            <a:chOff x="3272" y="822"/>
            <a:chExt cx="288" cy="384"/>
          </a:xfrm>
        </p:grpSpPr>
        <p:sp>
          <p:nvSpPr>
            <p:cNvPr id="13335" name="Line 144"/>
            <p:cNvSpPr>
              <a:spLocks noChangeShapeType="1"/>
            </p:cNvSpPr>
            <p:nvPr/>
          </p:nvSpPr>
          <p:spPr bwMode="auto">
            <a:xfrm flipV="1">
              <a:off x="3272" y="82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4" name="Object 145"/>
            <p:cNvGraphicFramePr>
              <a:graphicFrameLocks noChangeAspect="1"/>
            </p:cNvGraphicFramePr>
            <p:nvPr/>
          </p:nvGraphicFramePr>
          <p:xfrm>
            <a:off x="3322" y="870"/>
            <a:ext cx="2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6" name="公式" r:id="rId16" imgW="203040" imgH="241200" progId="Equation.3">
                    <p:embed/>
                  </p:oleObj>
                </mc:Choice>
                <mc:Fallback>
                  <p:oleObj name="公式" r:id="rId16" imgW="203040" imgH="24120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870"/>
                          <a:ext cx="23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409575" y="1027113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2.</a:t>
            </a:r>
            <a:r>
              <a:rPr lang="zh-CN" altLang="en-US">
                <a:ea typeface="楷体_GB2312" pitchFamily="49" charset="-122"/>
              </a:rPr>
              <a:t>提高功率因数的方法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八、</a:t>
            </a:r>
            <a:r>
              <a:rPr lang="zh-CN" altLang="en-US">
                <a:ea typeface="楷体_GB2312" pitchFamily="49" charset="-122"/>
              </a:rPr>
              <a:t>功率因数的提高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524" grpId="0"/>
      <p:bldP spid="59525" grpId="0"/>
      <p:bldP spid="59526" grpId="0"/>
      <p:bldP spid="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68313" y="1490663"/>
            <a:ext cx="640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元件的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瞬时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功率</a:t>
            </a:r>
            <a:endParaRPr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303463" y="2387600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元件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=0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R 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(1-cos2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2303463" y="2844800"/>
            <a:ext cx="64087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对总大于零</a:t>
            </a:r>
            <a:r>
              <a:rPr lang="zh-CN" altLang="zh-CN">
                <a:ea typeface="楷体_GB2312" pitchFamily="49" charset="-122"/>
              </a:rPr>
              <a:t>，电阻</a:t>
            </a:r>
            <a:r>
              <a:rPr lang="zh-CN" altLang="en-US">
                <a:ea typeface="楷体_GB2312" pitchFamily="49" charset="-122"/>
              </a:rPr>
              <a:t>消耗能量</a:t>
            </a:r>
            <a:r>
              <a:rPr lang="zh-CN" altLang="zh-CN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62200" name="Text Box 56"/>
          <p:cNvSpPr txBox="1">
            <a:spLocks noChangeArrowheads="1"/>
          </p:cNvSpPr>
          <p:nvPr/>
        </p:nvSpPr>
        <p:spPr bwMode="auto">
          <a:xfrm>
            <a:off x="2339975" y="3983038"/>
            <a:ext cx="637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元件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= 90°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L 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sin2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t</a:t>
            </a:r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2339975" y="4487863"/>
            <a:ext cx="64087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时正时负</a:t>
            </a:r>
            <a:r>
              <a:rPr lang="zh-CN" altLang="zh-CN">
                <a:ea typeface="楷体_GB2312" pitchFamily="49" charset="-122"/>
              </a:rPr>
              <a:t>，</a:t>
            </a:r>
            <a:r>
              <a:rPr lang="zh-CN" altLang="en-US">
                <a:ea typeface="楷体_GB2312" pitchFamily="49" charset="-122"/>
              </a:rPr>
              <a:t>和外界交换能量</a:t>
            </a:r>
            <a:r>
              <a:rPr lang="zh-CN" altLang="zh-CN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62203" name="Text Box 59"/>
          <p:cNvSpPr txBox="1">
            <a:spLocks noChangeArrowheads="1"/>
          </p:cNvSpPr>
          <p:nvPr/>
        </p:nvSpPr>
        <p:spPr bwMode="auto">
          <a:xfrm>
            <a:off x="2339975" y="6134100"/>
            <a:ext cx="63357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时正时负</a:t>
            </a:r>
            <a:r>
              <a:rPr lang="zh-CN" altLang="zh-CN">
                <a:ea typeface="楷体_GB2312" pitchFamily="49" charset="-122"/>
              </a:rPr>
              <a:t>，</a:t>
            </a:r>
            <a:r>
              <a:rPr lang="zh-CN" altLang="en-US">
                <a:ea typeface="楷体_GB2312" pitchFamily="49" charset="-122"/>
              </a:rPr>
              <a:t>和外界交换能量</a:t>
            </a:r>
            <a:r>
              <a:rPr lang="zh-CN" altLang="zh-CN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62204" name="Text Box 60"/>
          <p:cNvSpPr txBox="1">
            <a:spLocks noChangeArrowheads="1"/>
          </p:cNvSpPr>
          <p:nvPr/>
        </p:nvSpPr>
        <p:spPr bwMode="auto">
          <a:xfrm>
            <a:off x="2303463" y="5702300"/>
            <a:ext cx="630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元件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=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－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90°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C </a:t>
            </a:r>
            <a:r>
              <a:rPr lang="en-US" altLang="zh-CN" i="1">
                <a:ea typeface="楷体_GB2312" pitchFamily="49" charset="-122"/>
              </a:rPr>
              <a:t>=UIsin2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t</a:t>
            </a:r>
          </a:p>
        </p:txBody>
      </p:sp>
      <p:graphicFrame>
        <p:nvGraphicFramePr>
          <p:cNvPr id="262205" name="Object 61"/>
          <p:cNvGraphicFramePr>
            <a:graphicFrameLocks noChangeAspect="1"/>
          </p:cNvGraphicFramePr>
          <p:nvPr/>
        </p:nvGraphicFramePr>
        <p:xfrm>
          <a:off x="3238500" y="1101725"/>
          <a:ext cx="4394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公式" r:id="rId3" imgW="1942920" imgH="203040" progId="Equation.3">
                  <p:embed/>
                </p:oleObj>
              </mc:Choice>
              <mc:Fallback>
                <p:oleObj name="公式" r:id="rId3" imgW="1942920" imgH="2030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101725"/>
                        <a:ext cx="4394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06" name="Text Box 62"/>
          <p:cNvSpPr txBox="1">
            <a:spLocks noChangeArrowheads="1"/>
          </p:cNvSpPr>
          <p:nvPr/>
        </p:nvSpPr>
        <p:spPr bwMode="auto">
          <a:xfrm>
            <a:off x="503238" y="108585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瞬时功率 表达式：</a:t>
            </a:r>
          </a:p>
        </p:txBody>
      </p:sp>
      <p:grpSp>
        <p:nvGrpSpPr>
          <p:cNvPr id="2111" name="Group 63"/>
          <p:cNvGrpSpPr>
            <a:grpSpLocks/>
          </p:cNvGrpSpPr>
          <p:nvPr/>
        </p:nvGrpSpPr>
        <p:grpSpPr bwMode="auto">
          <a:xfrm>
            <a:off x="539750" y="1814513"/>
            <a:ext cx="1604963" cy="1752600"/>
            <a:chOff x="340" y="853"/>
            <a:chExt cx="1011" cy="1104"/>
          </a:xfrm>
        </p:grpSpPr>
        <p:sp>
          <p:nvSpPr>
            <p:cNvPr id="2092" name="Line 10"/>
            <p:cNvSpPr>
              <a:spLocks noChangeShapeType="1"/>
            </p:cNvSpPr>
            <p:nvPr/>
          </p:nvSpPr>
          <p:spPr bwMode="auto">
            <a:xfrm>
              <a:off x="1040" y="1201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Line 11"/>
            <p:cNvSpPr>
              <a:spLocks noChangeShapeType="1"/>
            </p:cNvSpPr>
            <p:nvPr/>
          </p:nvSpPr>
          <p:spPr bwMode="auto">
            <a:xfrm>
              <a:off x="464" y="120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Line 12"/>
            <p:cNvSpPr>
              <a:spLocks noChangeShapeType="1"/>
            </p:cNvSpPr>
            <p:nvPr/>
          </p:nvSpPr>
          <p:spPr bwMode="auto">
            <a:xfrm>
              <a:off x="464" y="192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5" name="Text Box 13"/>
            <p:cNvSpPr txBox="1">
              <a:spLocks noChangeArrowheads="1"/>
            </p:cNvSpPr>
            <p:nvPr/>
          </p:nvSpPr>
          <p:spPr bwMode="auto">
            <a:xfrm>
              <a:off x="340" y="14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96" name="Line 14"/>
            <p:cNvSpPr>
              <a:spLocks noChangeShapeType="1"/>
            </p:cNvSpPr>
            <p:nvPr/>
          </p:nvSpPr>
          <p:spPr bwMode="auto">
            <a:xfrm>
              <a:off x="488" y="11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7" name="Text Box 15"/>
            <p:cNvSpPr txBox="1">
              <a:spLocks noChangeArrowheads="1"/>
            </p:cNvSpPr>
            <p:nvPr/>
          </p:nvSpPr>
          <p:spPr bwMode="auto">
            <a:xfrm>
              <a:off x="452" y="85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98" name="Text Box 16"/>
            <p:cNvSpPr txBox="1">
              <a:spLocks noChangeArrowheads="1"/>
            </p:cNvSpPr>
            <p:nvPr/>
          </p:nvSpPr>
          <p:spPr bwMode="auto">
            <a:xfrm>
              <a:off x="1107" y="141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101" name="Text Box 19"/>
            <p:cNvSpPr txBox="1">
              <a:spLocks noChangeArrowheads="1"/>
            </p:cNvSpPr>
            <p:nvPr/>
          </p:nvSpPr>
          <p:spPr bwMode="auto">
            <a:xfrm>
              <a:off x="348" y="11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102" name="Text Box 20"/>
            <p:cNvSpPr txBox="1">
              <a:spLocks noChangeArrowheads="1"/>
            </p:cNvSpPr>
            <p:nvPr/>
          </p:nvSpPr>
          <p:spPr bwMode="auto">
            <a:xfrm>
              <a:off x="360" y="166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103" name="Rectangle 21"/>
            <p:cNvSpPr>
              <a:spLocks noChangeArrowheads="1"/>
            </p:cNvSpPr>
            <p:nvPr/>
          </p:nvSpPr>
          <p:spPr bwMode="auto">
            <a:xfrm rot="5400000">
              <a:off x="906" y="15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05" name="Oval 148"/>
            <p:cNvSpPr>
              <a:spLocks noChangeArrowheads="1"/>
            </p:cNvSpPr>
            <p:nvPr/>
          </p:nvSpPr>
          <p:spPr bwMode="auto">
            <a:xfrm>
              <a:off x="425" y="11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06" name="Oval 148"/>
            <p:cNvSpPr>
              <a:spLocks noChangeArrowheads="1"/>
            </p:cNvSpPr>
            <p:nvPr/>
          </p:nvSpPr>
          <p:spPr bwMode="auto">
            <a:xfrm>
              <a:off x="408" y="18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113" name="Group 65"/>
          <p:cNvGrpSpPr>
            <a:grpSpLocks/>
          </p:cNvGrpSpPr>
          <p:nvPr/>
        </p:nvGrpSpPr>
        <p:grpSpPr bwMode="auto">
          <a:xfrm>
            <a:off x="539750" y="5091113"/>
            <a:ext cx="1624013" cy="1758950"/>
            <a:chOff x="340" y="3060"/>
            <a:chExt cx="1023" cy="1108"/>
          </a:xfrm>
        </p:grpSpPr>
        <p:sp>
          <p:nvSpPr>
            <p:cNvPr id="2062" name="Freeform 38"/>
            <p:cNvSpPr>
              <a:spLocks/>
            </p:cNvSpPr>
            <p:nvPr/>
          </p:nvSpPr>
          <p:spPr bwMode="auto">
            <a:xfrm>
              <a:off x="1043" y="3420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1042" y="3834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  <a:gd name="T4" fmla="*/ 0 60000 65536"/>
                <a:gd name="T5" fmla="*/ 0 60000 65536"/>
                <a:gd name="T6" fmla="*/ 0 w 1"/>
                <a:gd name="T7" fmla="*/ 0 h 312"/>
                <a:gd name="T8" fmla="*/ 1 w 1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475" y="3420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472" y="4140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66" name="Line 42"/>
            <p:cNvSpPr>
              <a:spLocks noChangeShapeType="1"/>
            </p:cNvSpPr>
            <p:nvPr/>
          </p:nvSpPr>
          <p:spPr bwMode="auto">
            <a:xfrm>
              <a:off x="455" y="334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Text Box 43"/>
            <p:cNvSpPr txBox="1">
              <a:spLocks noChangeArrowheads="1"/>
            </p:cNvSpPr>
            <p:nvPr/>
          </p:nvSpPr>
          <p:spPr bwMode="auto">
            <a:xfrm>
              <a:off x="522" y="306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68" name="Text Box 44"/>
            <p:cNvSpPr txBox="1">
              <a:spLocks noChangeArrowheads="1"/>
            </p:cNvSpPr>
            <p:nvPr/>
          </p:nvSpPr>
          <p:spPr bwMode="auto">
            <a:xfrm>
              <a:off x="355" y="3636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69" name="Text Box 45"/>
            <p:cNvSpPr txBox="1">
              <a:spLocks noChangeArrowheads="1"/>
            </p:cNvSpPr>
            <p:nvPr/>
          </p:nvSpPr>
          <p:spPr bwMode="auto">
            <a:xfrm>
              <a:off x="1119" y="363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72" name="Text Box 48"/>
            <p:cNvSpPr txBox="1">
              <a:spLocks noChangeArrowheads="1"/>
            </p:cNvSpPr>
            <p:nvPr/>
          </p:nvSpPr>
          <p:spPr bwMode="auto">
            <a:xfrm>
              <a:off x="340" y="344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73" name="Text Box 49"/>
            <p:cNvSpPr txBox="1">
              <a:spLocks noChangeArrowheads="1"/>
            </p:cNvSpPr>
            <p:nvPr/>
          </p:nvSpPr>
          <p:spPr bwMode="auto">
            <a:xfrm>
              <a:off x="353" y="387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pSp>
          <p:nvGrpSpPr>
            <p:cNvPr id="2074" name="Group 50"/>
            <p:cNvGrpSpPr>
              <a:grpSpLocks/>
            </p:cNvGrpSpPr>
            <p:nvPr/>
          </p:nvGrpSpPr>
          <p:grpSpPr bwMode="auto">
            <a:xfrm>
              <a:off x="952" y="3619"/>
              <a:ext cx="182" cy="317"/>
              <a:chOff x="4059" y="1873"/>
              <a:chExt cx="182" cy="317"/>
            </a:xfrm>
          </p:grpSpPr>
          <p:sp useBgFill="1">
            <p:nvSpPr>
              <p:cNvPr id="2075" name="Rectangle 5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76" name="Line 5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Rectangle 5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78" name="Rectangle 5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79" name="Line 5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08" name="Oval 148"/>
            <p:cNvSpPr>
              <a:spLocks noChangeArrowheads="1"/>
            </p:cNvSpPr>
            <p:nvPr/>
          </p:nvSpPr>
          <p:spPr bwMode="auto">
            <a:xfrm>
              <a:off x="431" y="34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09" name="Oval 148"/>
            <p:cNvSpPr>
              <a:spLocks noChangeArrowheads="1"/>
            </p:cNvSpPr>
            <p:nvPr/>
          </p:nvSpPr>
          <p:spPr bwMode="auto">
            <a:xfrm>
              <a:off x="436" y="41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112" name="Group 64"/>
          <p:cNvGrpSpPr>
            <a:grpSpLocks/>
          </p:cNvGrpSpPr>
          <p:nvPr/>
        </p:nvGrpSpPr>
        <p:grpSpPr bwMode="auto">
          <a:xfrm>
            <a:off x="539750" y="3424238"/>
            <a:ext cx="1606550" cy="1755775"/>
            <a:chOff x="340" y="1972"/>
            <a:chExt cx="1012" cy="1106"/>
          </a:xfrm>
        </p:grpSpPr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1034" y="233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Freeform 24"/>
            <p:cNvSpPr>
              <a:spLocks/>
            </p:cNvSpPr>
            <p:nvPr/>
          </p:nvSpPr>
          <p:spPr bwMode="auto">
            <a:xfrm>
              <a:off x="467" y="233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82" name="Freeform 25"/>
            <p:cNvSpPr>
              <a:spLocks/>
            </p:cNvSpPr>
            <p:nvPr/>
          </p:nvSpPr>
          <p:spPr bwMode="auto">
            <a:xfrm>
              <a:off x="472" y="305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83" name="Line 26"/>
            <p:cNvSpPr>
              <a:spLocks noChangeShapeType="1"/>
            </p:cNvSpPr>
            <p:nvPr/>
          </p:nvSpPr>
          <p:spPr bwMode="auto">
            <a:xfrm>
              <a:off x="455" y="226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Text Box 27"/>
            <p:cNvSpPr txBox="1">
              <a:spLocks noChangeArrowheads="1"/>
            </p:cNvSpPr>
            <p:nvPr/>
          </p:nvSpPr>
          <p:spPr bwMode="auto">
            <a:xfrm>
              <a:off x="517" y="197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85" name="Text Box 28"/>
            <p:cNvSpPr txBox="1">
              <a:spLocks noChangeArrowheads="1"/>
            </p:cNvSpPr>
            <p:nvPr/>
          </p:nvSpPr>
          <p:spPr bwMode="auto">
            <a:xfrm>
              <a:off x="350" y="25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86" name="Text Box 29"/>
            <p:cNvSpPr txBox="1">
              <a:spLocks noChangeArrowheads="1"/>
            </p:cNvSpPr>
            <p:nvPr/>
          </p:nvSpPr>
          <p:spPr bwMode="auto">
            <a:xfrm>
              <a:off x="1119" y="25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089" name="Text Box 32"/>
            <p:cNvSpPr txBox="1">
              <a:spLocks noChangeArrowheads="1"/>
            </p:cNvSpPr>
            <p:nvPr/>
          </p:nvSpPr>
          <p:spPr bwMode="auto">
            <a:xfrm>
              <a:off x="340" y="235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90" name="Text Box 33"/>
            <p:cNvSpPr txBox="1">
              <a:spLocks noChangeArrowheads="1"/>
            </p:cNvSpPr>
            <p:nvPr/>
          </p:nvSpPr>
          <p:spPr bwMode="auto">
            <a:xfrm>
              <a:off x="353" y="278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091" name="Freeform 34"/>
            <p:cNvSpPr>
              <a:spLocks/>
            </p:cNvSpPr>
            <p:nvPr/>
          </p:nvSpPr>
          <p:spPr bwMode="auto">
            <a:xfrm rot="10800000">
              <a:off x="1012" y="253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07" name="Oval 148"/>
            <p:cNvSpPr>
              <a:spLocks noChangeArrowheads="1"/>
            </p:cNvSpPr>
            <p:nvPr/>
          </p:nvSpPr>
          <p:spPr bwMode="auto">
            <a:xfrm>
              <a:off x="431" y="23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10" name="Oval 148"/>
            <p:cNvSpPr>
              <a:spLocks noChangeArrowheads="1"/>
            </p:cNvSpPr>
            <p:nvPr/>
          </p:nvSpPr>
          <p:spPr bwMode="auto">
            <a:xfrm>
              <a:off x="437" y="30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6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utoUpdateAnimBg="0"/>
      <p:bldP spid="262149" grpId="0" autoUpdateAnimBg="0"/>
      <p:bldP spid="262150" grpId="0" autoUpdateAnimBg="0"/>
      <p:bldP spid="262200" grpId="0" autoUpdateAnimBg="0"/>
      <p:bldP spid="262202" grpId="0" autoUpdateAnimBg="0"/>
      <p:bldP spid="262203" grpId="0" autoUpdateAnimBg="0"/>
      <p:bldP spid="262204" grpId="0" autoUpdateAnimBg="0"/>
      <p:bldP spid="26220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 Box 2"/>
          <p:cNvSpPr txBox="1">
            <a:spLocks noChangeArrowheads="1"/>
          </p:cNvSpPr>
          <p:nvPr/>
        </p:nvSpPr>
        <p:spPr bwMode="auto">
          <a:xfrm>
            <a:off x="287338" y="954088"/>
            <a:ext cx="558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补偿容量的确定：</a:t>
            </a:r>
          </a:p>
        </p:txBody>
      </p:sp>
      <p:grpSp>
        <p:nvGrpSpPr>
          <p:cNvPr id="14352" name="Group 3"/>
          <p:cNvGrpSpPr>
            <a:grpSpLocks/>
          </p:cNvGrpSpPr>
          <p:nvPr/>
        </p:nvGrpSpPr>
        <p:grpSpPr bwMode="auto">
          <a:xfrm>
            <a:off x="1393825" y="1785938"/>
            <a:ext cx="2890838" cy="1677987"/>
            <a:chOff x="3264" y="1336"/>
            <a:chExt cx="1821" cy="1057"/>
          </a:xfrm>
        </p:grpSpPr>
        <p:sp>
          <p:nvSpPr>
            <p:cNvPr id="14389" name="Line 4"/>
            <p:cNvSpPr>
              <a:spLocks noChangeShapeType="1"/>
            </p:cNvSpPr>
            <p:nvPr/>
          </p:nvSpPr>
          <p:spPr bwMode="auto">
            <a:xfrm>
              <a:off x="3264" y="148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Line 5"/>
            <p:cNvSpPr>
              <a:spLocks noChangeShapeType="1"/>
            </p:cNvSpPr>
            <p:nvPr/>
          </p:nvSpPr>
          <p:spPr bwMode="auto">
            <a:xfrm>
              <a:off x="3264" y="1488"/>
              <a:ext cx="105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Line 6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7"/>
            <p:cNvSpPr>
              <a:spLocks noChangeShapeType="1"/>
            </p:cNvSpPr>
            <p:nvPr/>
          </p:nvSpPr>
          <p:spPr bwMode="auto">
            <a:xfrm>
              <a:off x="3264" y="1488"/>
              <a:ext cx="1056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8"/>
            <p:cNvGraphicFramePr>
              <a:graphicFrameLocks noChangeAspect="1"/>
            </p:cNvGraphicFramePr>
            <p:nvPr/>
          </p:nvGraphicFramePr>
          <p:xfrm>
            <a:off x="4884" y="1336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336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9"/>
            <p:cNvGraphicFramePr>
              <a:graphicFrameLocks noChangeAspect="1"/>
            </p:cNvGraphicFramePr>
            <p:nvPr/>
          </p:nvGraphicFramePr>
          <p:xfrm>
            <a:off x="4183" y="1536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公式" r:id="rId5" imgW="126720" imgH="190440" progId="Equation.3">
                    <p:embed/>
                  </p:oleObj>
                </mc:Choice>
                <mc:Fallback>
                  <p:oleObj name="公式" r:id="rId5" imgW="12672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536"/>
                          <a:ext cx="16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10"/>
            <p:cNvGraphicFramePr>
              <a:graphicFrameLocks noChangeAspect="1"/>
            </p:cNvGraphicFramePr>
            <p:nvPr/>
          </p:nvGraphicFramePr>
          <p:xfrm>
            <a:off x="4038" y="2112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9" name="公式" r:id="rId7" imgW="190440" imgH="228600" progId="Equation.3">
                    <p:embed/>
                  </p:oleObj>
                </mc:Choice>
                <mc:Fallback>
                  <p:oleObj name="公式" r:id="rId7" imgW="1904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2112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11"/>
            <p:cNvGraphicFramePr>
              <a:graphicFrameLocks noChangeAspect="1"/>
            </p:cNvGraphicFramePr>
            <p:nvPr/>
          </p:nvGraphicFramePr>
          <p:xfrm>
            <a:off x="4370" y="1872"/>
            <a:ext cx="2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0" name="公式" r:id="rId9" imgW="203040" imgH="241200" progId="Equation.3">
                    <p:embed/>
                  </p:oleObj>
                </mc:Choice>
                <mc:Fallback>
                  <p:oleObj name="公式" r:id="rId9" imgW="2030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872"/>
                          <a:ext cx="23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3" name="Freeform 12"/>
            <p:cNvSpPr>
              <a:spLocks/>
            </p:cNvSpPr>
            <p:nvPr/>
          </p:nvSpPr>
          <p:spPr bwMode="auto">
            <a:xfrm>
              <a:off x="3447" y="1488"/>
              <a:ext cx="45" cy="126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  <a:gd name="T4" fmla="*/ 0 60000 65536"/>
                <a:gd name="T5" fmla="*/ 0 60000 65536"/>
                <a:gd name="T6" fmla="*/ 0 w 45"/>
                <a:gd name="T7" fmla="*/ 0 h 126"/>
                <a:gd name="T8" fmla="*/ 45 w 45"/>
                <a:gd name="T9" fmla="*/ 126 h 1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394" name="Text Box 13"/>
            <p:cNvSpPr txBox="1">
              <a:spLocks noChangeArrowheads="1"/>
            </p:cNvSpPr>
            <p:nvPr/>
          </p:nvSpPr>
          <p:spPr bwMode="auto">
            <a:xfrm>
              <a:off x="3448" y="139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3333FF"/>
                  </a:solidFill>
                </a:rPr>
                <a:t>1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sp>
          <p:nvSpPr>
            <p:cNvPr id="14395" name="Freeform 14"/>
            <p:cNvSpPr>
              <a:spLocks/>
            </p:cNvSpPr>
            <p:nvPr/>
          </p:nvSpPr>
          <p:spPr bwMode="auto">
            <a:xfrm>
              <a:off x="3732" y="1488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396" name="Freeform 15"/>
            <p:cNvSpPr>
              <a:spLocks/>
            </p:cNvSpPr>
            <p:nvPr/>
          </p:nvSpPr>
          <p:spPr bwMode="auto">
            <a:xfrm>
              <a:off x="3765" y="1485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397" name="Text Box 16"/>
            <p:cNvSpPr txBox="1">
              <a:spLocks noChangeArrowheads="1"/>
            </p:cNvSpPr>
            <p:nvPr/>
          </p:nvSpPr>
          <p:spPr bwMode="auto">
            <a:xfrm>
              <a:off x="3784" y="139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14399" name="Group 63"/>
          <p:cNvGrpSpPr>
            <a:grpSpLocks/>
          </p:cNvGrpSpPr>
          <p:nvPr/>
        </p:nvGrpSpPr>
        <p:grpSpPr bwMode="auto">
          <a:xfrm>
            <a:off x="712788" y="5588000"/>
            <a:ext cx="8329612" cy="1219200"/>
            <a:chOff x="449" y="3362"/>
            <a:chExt cx="5247" cy="768"/>
          </a:xfrm>
        </p:grpSpPr>
        <p:sp>
          <p:nvSpPr>
            <p:cNvPr id="14384" name="Text Box 20"/>
            <p:cNvSpPr txBox="1">
              <a:spLocks noChangeArrowheads="1"/>
            </p:cNvSpPr>
            <p:nvPr/>
          </p:nvSpPr>
          <p:spPr bwMode="auto">
            <a:xfrm>
              <a:off x="449" y="3439"/>
              <a:ext cx="69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补偿容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量不同</a:t>
              </a: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85" name="Rectangle 21"/>
            <p:cNvSpPr>
              <a:spLocks noChangeArrowheads="1"/>
            </p:cNvSpPr>
            <p:nvPr/>
          </p:nvSpPr>
          <p:spPr bwMode="auto">
            <a:xfrm>
              <a:off x="1353" y="3602"/>
              <a:ext cx="4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全</a:t>
              </a:r>
              <a:r>
                <a:rPr lang="en-US" altLang="zh-CN">
                  <a:ea typeface="楷体_GB2312" pitchFamily="49" charset="-122"/>
                </a:rPr>
                <a:t>——</a:t>
              </a:r>
              <a:r>
                <a:rPr lang="zh-CN" altLang="en-US">
                  <a:ea typeface="楷体_GB2312" pitchFamily="49" charset="-122"/>
                </a:rPr>
                <a:t>不要求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zh-CN" altLang="en-US">
                  <a:ea typeface="楷体_GB2312" pitchFamily="49" charset="-122"/>
                </a:rPr>
                <a:t>电容设备投资增加</a:t>
              </a:r>
              <a:r>
                <a:rPr lang="en-US" altLang="zh-CN">
                  <a:ea typeface="楷体_GB2312" pitchFamily="49" charset="-122"/>
                </a:rPr>
                <a:t>,</a:t>
              </a:r>
              <a:r>
                <a:rPr lang="zh-CN" altLang="en-US">
                  <a:ea typeface="楷体_GB2312" pitchFamily="49" charset="-122"/>
                </a:rPr>
                <a:t>经济效果不明显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14386" name="Rectangle 22"/>
            <p:cNvSpPr>
              <a:spLocks noChangeArrowheads="1"/>
            </p:cNvSpPr>
            <p:nvPr/>
          </p:nvSpPr>
          <p:spPr bwMode="auto">
            <a:xfrm>
              <a:off x="1372" y="3362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欠</a:t>
              </a:r>
            </a:p>
          </p:txBody>
        </p:sp>
        <p:sp>
          <p:nvSpPr>
            <p:cNvPr id="14387" name="Rectangle 23"/>
            <p:cNvSpPr>
              <a:spLocks noChangeArrowheads="1"/>
            </p:cNvSpPr>
            <p:nvPr/>
          </p:nvSpPr>
          <p:spPr bwMode="auto">
            <a:xfrm>
              <a:off x="1373" y="3842"/>
              <a:ext cx="3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过</a:t>
              </a:r>
              <a:r>
                <a:rPr lang="en-US" altLang="zh-CN">
                  <a:ea typeface="楷体_GB2312" pitchFamily="49" charset="-122"/>
                </a:rPr>
                <a:t>——</a:t>
              </a:r>
              <a:r>
                <a:rPr lang="zh-CN" altLang="en-US">
                  <a:ea typeface="楷体_GB2312" pitchFamily="49" charset="-122"/>
                </a:rPr>
                <a:t>使功率因数又由高变低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zh-CN" altLang="en-US">
                  <a:ea typeface="楷体_GB2312" pitchFamily="49" charset="-122"/>
                </a:rPr>
                <a:t>性质不同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14388" name="AutoShape 24"/>
            <p:cNvSpPr>
              <a:spLocks/>
            </p:cNvSpPr>
            <p:nvPr/>
          </p:nvSpPr>
          <p:spPr bwMode="auto">
            <a:xfrm>
              <a:off x="1277" y="345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6156325" y="5154613"/>
            <a:ext cx="2592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提高到适当值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为宜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( 0.9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左右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10618" name="Line 26"/>
          <p:cNvSpPr>
            <a:spLocks noChangeShapeType="1"/>
          </p:cNvSpPr>
          <p:nvPr/>
        </p:nvSpPr>
        <p:spPr bwMode="auto">
          <a:xfrm flipV="1">
            <a:off x="3141663" y="1482725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V="1">
            <a:off x="1389063" y="1482725"/>
            <a:ext cx="175260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57" name="Group 29"/>
          <p:cNvGrpSpPr>
            <a:grpSpLocks/>
          </p:cNvGrpSpPr>
          <p:nvPr/>
        </p:nvGrpSpPr>
        <p:grpSpPr bwMode="auto">
          <a:xfrm>
            <a:off x="5327650" y="833438"/>
            <a:ext cx="2413000" cy="2486025"/>
            <a:chOff x="952" y="-1764"/>
            <a:chExt cx="1520" cy="1566"/>
          </a:xfrm>
        </p:grpSpPr>
        <p:sp>
          <p:nvSpPr>
            <p:cNvPr id="14362" name="Line 30"/>
            <p:cNvSpPr>
              <a:spLocks noChangeShapeType="1"/>
            </p:cNvSpPr>
            <p:nvPr/>
          </p:nvSpPr>
          <p:spPr bwMode="auto">
            <a:xfrm>
              <a:off x="1804" y="-1333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31"/>
            <p:cNvSpPr>
              <a:spLocks noChangeShapeType="1"/>
            </p:cNvSpPr>
            <p:nvPr/>
          </p:nvSpPr>
          <p:spPr bwMode="auto">
            <a:xfrm>
              <a:off x="1977" y="-1476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3" name="Object 32"/>
            <p:cNvGraphicFramePr>
              <a:graphicFrameLocks noChangeAspect="1"/>
            </p:cNvGraphicFramePr>
            <p:nvPr/>
          </p:nvGraphicFramePr>
          <p:xfrm>
            <a:off x="978" y="-925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1" name="公式" r:id="rId11" imgW="164880" imgH="203040" progId="Equation.3">
                    <p:embed/>
                  </p:oleObj>
                </mc:Choice>
                <mc:Fallback>
                  <p:oleObj name="公式" r:id="rId11" imgW="16488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-925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33"/>
            <p:cNvGraphicFramePr>
              <a:graphicFrameLocks noChangeAspect="1"/>
            </p:cNvGraphicFramePr>
            <p:nvPr/>
          </p:nvGraphicFramePr>
          <p:xfrm>
            <a:off x="1257" y="-1724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2" name="公式" r:id="rId12" imgW="126720" imgH="190440" progId="Equation.3">
                    <p:embed/>
                  </p:oleObj>
                </mc:Choice>
                <mc:Fallback>
                  <p:oleObj name="公式" r:id="rId12" imgW="126720" imgH="1904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-1724"/>
                          <a:ext cx="13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34"/>
            <p:cNvGraphicFramePr>
              <a:graphicFrameLocks noChangeAspect="1"/>
            </p:cNvGraphicFramePr>
            <p:nvPr/>
          </p:nvGraphicFramePr>
          <p:xfrm>
            <a:off x="1852" y="-1333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3" name="公式" r:id="rId13" imgW="190440" imgH="228600" progId="Equation.3">
                    <p:embed/>
                  </p:oleObj>
                </mc:Choice>
                <mc:Fallback>
                  <p:oleObj name="公式" r:id="rId13" imgW="19044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-1333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35"/>
            <p:cNvGraphicFramePr>
              <a:graphicFrameLocks noChangeAspect="1"/>
            </p:cNvGraphicFramePr>
            <p:nvPr/>
          </p:nvGraphicFramePr>
          <p:xfrm>
            <a:off x="2025" y="-1764"/>
            <a:ext cx="23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公式" r:id="rId14" imgW="203040" imgH="241200" progId="Equation.3">
                    <p:embed/>
                  </p:oleObj>
                </mc:Choice>
                <mc:Fallback>
                  <p:oleObj name="公式" r:id="rId14" imgW="20304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-1764"/>
                          <a:ext cx="23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Line 36"/>
            <p:cNvSpPr>
              <a:spLocks noChangeShapeType="1"/>
            </p:cNvSpPr>
            <p:nvPr/>
          </p:nvSpPr>
          <p:spPr bwMode="auto">
            <a:xfrm>
              <a:off x="1161" y="-1469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Text Box 37"/>
            <p:cNvSpPr txBox="1">
              <a:spLocks noChangeArrowheads="1"/>
            </p:cNvSpPr>
            <p:nvPr/>
          </p:nvSpPr>
          <p:spPr bwMode="auto">
            <a:xfrm>
              <a:off x="952" y="-13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4366" name="Text Box 38"/>
            <p:cNvSpPr txBox="1">
              <a:spLocks noChangeArrowheads="1"/>
            </p:cNvSpPr>
            <p:nvPr/>
          </p:nvSpPr>
          <p:spPr bwMode="auto">
            <a:xfrm>
              <a:off x="975" y="-6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14367" name="Line 39"/>
            <p:cNvSpPr>
              <a:spLocks noChangeShapeType="1"/>
            </p:cNvSpPr>
            <p:nvPr/>
          </p:nvSpPr>
          <p:spPr bwMode="auto">
            <a:xfrm>
              <a:off x="2381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40"/>
            <p:cNvSpPr>
              <a:spLocks noChangeShapeType="1"/>
            </p:cNvSpPr>
            <p:nvPr/>
          </p:nvSpPr>
          <p:spPr bwMode="auto">
            <a:xfrm>
              <a:off x="1655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Text Box 41"/>
            <p:cNvSpPr txBox="1">
              <a:spLocks noChangeArrowheads="1"/>
            </p:cNvSpPr>
            <p:nvPr/>
          </p:nvSpPr>
          <p:spPr bwMode="auto">
            <a:xfrm>
              <a:off x="1375" y="-117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R</a:t>
              </a:r>
            </a:p>
          </p:txBody>
        </p:sp>
        <p:sp>
          <p:nvSpPr>
            <p:cNvPr id="14370" name="Text Box 42"/>
            <p:cNvSpPr txBox="1">
              <a:spLocks noChangeArrowheads="1"/>
            </p:cNvSpPr>
            <p:nvPr/>
          </p:nvSpPr>
          <p:spPr bwMode="auto">
            <a:xfrm>
              <a:off x="2041" y="-9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C</a:t>
              </a:r>
            </a:p>
          </p:txBody>
        </p:sp>
        <p:sp>
          <p:nvSpPr>
            <p:cNvPr id="14371" name="Text Box 43"/>
            <p:cNvSpPr txBox="1">
              <a:spLocks noChangeArrowheads="1"/>
            </p:cNvSpPr>
            <p:nvPr/>
          </p:nvSpPr>
          <p:spPr bwMode="auto">
            <a:xfrm>
              <a:off x="1406" y="-6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L</a:t>
              </a:r>
            </a:p>
          </p:txBody>
        </p:sp>
        <p:sp>
          <p:nvSpPr>
            <p:cNvPr id="14372" name="Rectangle 44"/>
            <p:cNvSpPr>
              <a:spLocks noChangeArrowheads="1"/>
            </p:cNvSpPr>
            <p:nvPr/>
          </p:nvSpPr>
          <p:spPr bwMode="auto">
            <a:xfrm rot="5400000">
              <a:off x="1519" y="-112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4373" name="Group 45"/>
            <p:cNvGrpSpPr>
              <a:grpSpLocks/>
            </p:cNvGrpSpPr>
            <p:nvPr/>
          </p:nvGrpSpPr>
          <p:grpSpPr bwMode="auto">
            <a:xfrm>
              <a:off x="2290" y="-1015"/>
              <a:ext cx="182" cy="317"/>
              <a:chOff x="4059" y="1873"/>
              <a:chExt cx="182" cy="317"/>
            </a:xfrm>
          </p:grpSpPr>
          <p:sp useBgFill="1">
            <p:nvSpPr>
              <p:cNvPr id="14379" name="Rectangle 46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4380" name="Line 47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Rectangle 48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4382" name="Rectangle 49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4383" name="Line 50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4" name="Freeform 51"/>
            <p:cNvSpPr>
              <a:spLocks/>
            </p:cNvSpPr>
            <p:nvPr/>
          </p:nvSpPr>
          <p:spPr bwMode="auto">
            <a:xfrm rot="10800000">
              <a:off x="1632" y="-74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375" name="Oval 52"/>
            <p:cNvSpPr>
              <a:spLocks noChangeArrowheads="1"/>
            </p:cNvSpPr>
            <p:nvPr/>
          </p:nvSpPr>
          <p:spPr bwMode="auto">
            <a:xfrm>
              <a:off x="1043" y="-14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376" name="Oval 53"/>
            <p:cNvSpPr>
              <a:spLocks noChangeArrowheads="1"/>
            </p:cNvSpPr>
            <p:nvPr/>
          </p:nvSpPr>
          <p:spPr bwMode="auto">
            <a:xfrm>
              <a:off x="1043" y="-2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377" name="Line 54"/>
            <p:cNvSpPr>
              <a:spLocks noChangeShapeType="1"/>
            </p:cNvSpPr>
            <p:nvPr/>
          </p:nvSpPr>
          <p:spPr bwMode="auto">
            <a:xfrm>
              <a:off x="1088" y="-1400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55"/>
            <p:cNvSpPr>
              <a:spLocks noChangeShapeType="1"/>
            </p:cNvSpPr>
            <p:nvPr/>
          </p:nvSpPr>
          <p:spPr bwMode="auto">
            <a:xfrm>
              <a:off x="1088" y="-221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0663" name="Object 71"/>
          <p:cNvGraphicFramePr>
            <a:graphicFrameLocks noChangeAspect="1"/>
          </p:cNvGraphicFramePr>
          <p:nvPr/>
        </p:nvGraphicFramePr>
        <p:xfrm>
          <a:off x="6011863" y="4354513"/>
          <a:ext cx="24971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16" imgW="1066680" imgH="330120" progId="Equation.DSMT4">
                  <p:embed/>
                </p:oleObj>
              </mc:Choice>
              <mc:Fallback>
                <p:oleObj name="Equation" r:id="rId16" imgW="1066680" imgH="33012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354513"/>
                        <a:ext cx="2497137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64" name="Object 72"/>
          <p:cNvGraphicFramePr>
            <a:graphicFrameLocks noChangeAspect="1"/>
          </p:cNvGraphicFramePr>
          <p:nvPr/>
        </p:nvGraphicFramePr>
        <p:xfrm>
          <a:off x="2555875" y="3881438"/>
          <a:ext cx="3132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18" imgW="1307880" imgH="228600" progId="Equation.DSMT4">
                  <p:embed/>
                </p:oleObj>
              </mc:Choice>
              <mc:Fallback>
                <p:oleObj name="Equation" r:id="rId18" imgW="130788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881438"/>
                        <a:ext cx="31321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65" name="Object 73"/>
          <p:cNvGraphicFramePr>
            <a:graphicFrameLocks noChangeAspect="1"/>
          </p:cNvGraphicFramePr>
          <p:nvPr/>
        </p:nvGraphicFramePr>
        <p:xfrm>
          <a:off x="0" y="4354513"/>
          <a:ext cx="59023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20" imgW="2489040" imgH="368280" progId="Equation.DSMT4">
                  <p:embed/>
                </p:oleObj>
              </mc:Choice>
              <mc:Fallback>
                <p:oleObj name="Equation" r:id="rId20" imgW="2489040" imgH="36828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54513"/>
                        <a:ext cx="590232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67" name="Object 75"/>
          <p:cNvGraphicFramePr>
            <a:graphicFrameLocks noChangeAspect="1"/>
          </p:cNvGraphicFramePr>
          <p:nvPr/>
        </p:nvGraphicFramePr>
        <p:xfrm>
          <a:off x="4679950" y="3355975"/>
          <a:ext cx="3997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22" imgW="1612800" imgH="228600" progId="Equation.DSMT4">
                  <p:embed/>
                </p:oleObj>
              </mc:Choice>
              <mc:Fallback>
                <p:oleObj name="Equation" r:id="rId22" imgW="161280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355975"/>
                        <a:ext cx="39973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73" name="Object 81"/>
          <p:cNvGraphicFramePr>
            <a:graphicFrameLocks noChangeAspect="1"/>
          </p:cNvGraphicFramePr>
          <p:nvPr/>
        </p:nvGraphicFramePr>
        <p:xfrm>
          <a:off x="2916238" y="5156200"/>
          <a:ext cx="3060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24" imgW="1384200" imgH="355320" progId="Equation.DSMT4">
                  <p:embed/>
                </p:oleObj>
              </mc:Choice>
              <mc:Fallback>
                <p:oleObj name="Equation" r:id="rId24" imgW="1384200" imgH="35532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56200"/>
                        <a:ext cx="3060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75" name="AutoShape 83"/>
          <p:cNvSpPr>
            <a:spLocks noChangeArrowheads="1"/>
          </p:cNvSpPr>
          <p:nvPr/>
        </p:nvSpPr>
        <p:spPr bwMode="auto">
          <a:xfrm>
            <a:off x="3995738" y="3454400"/>
            <a:ext cx="504825" cy="250825"/>
          </a:xfrm>
          <a:prstGeom prst="rightArrow">
            <a:avLst>
              <a:gd name="adj1" fmla="val 50000"/>
              <a:gd name="adj2" fmla="val 5031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10676" name="Text Box 84"/>
          <p:cNvSpPr txBox="1">
            <a:spLocks noChangeArrowheads="1"/>
          </p:cNvSpPr>
          <p:nvPr/>
        </p:nvSpPr>
        <p:spPr bwMode="auto">
          <a:xfrm>
            <a:off x="287338" y="3382963"/>
            <a:ext cx="385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有功功率没有发生变化：</a:t>
            </a:r>
          </a:p>
        </p:txBody>
      </p:sp>
      <p:sp>
        <p:nvSpPr>
          <p:cNvPr id="110677" name="Text Box 85"/>
          <p:cNvSpPr txBox="1">
            <a:spLocks noChangeArrowheads="1"/>
          </p:cNvSpPr>
          <p:nvPr/>
        </p:nvSpPr>
        <p:spPr bwMode="auto">
          <a:xfrm>
            <a:off x="323850" y="3851275"/>
            <a:ext cx="248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由相量关系：</a:t>
            </a:r>
          </a:p>
        </p:txBody>
      </p:sp>
      <p:sp>
        <p:nvSpPr>
          <p:cNvPr id="110678" name="AutoShape 86"/>
          <p:cNvSpPr>
            <a:spLocks noChangeArrowheads="1"/>
          </p:cNvSpPr>
          <p:nvPr/>
        </p:nvSpPr>
        <p:spPr bwMode="auto">
          <a:xfrm>
            <a:off x="6227763" y="3995738"/>
            <a:ext cx="504825" cy="250825"/>
          </a:xfrm>
          <a:prstGeom prst="rightArrow">
            <a:avLst>
              <a:gd name="adj1" fmla="val 50000"/>
              <a:gd name="adj2" fmla="val 5031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八、</a:t>
            </a:r>
            <a:r>
              <a:rPr lang="zh-CN" altLang="en-US">
                <a:ea typeface="楷体_GB2312" pitchFamily="49" charset="-122"/>
              </a:rPr>
              <a:t>功率因数的提高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 autoUpdateAnimBg="0"/>
      <p:bldP spid="110618" grpId="0" animBg="1"/>
      <p:bldP spid="110619" grpId="0" animBg="1"/>
      <p:bldP spid="110675" grpId="0" animBg="1"/>
      <p:bldP spid="110676" grpId="0"/>
      <p:bldP spid="110677" grpId="0"/>
      <p:bldP spid="1106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03238" y="1128713"/>
            <a:ext cx="824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补偿容量也可以用功率三角形确定：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67288" y="1452563"/>
            <a:ext cx="3359150" cy="2762250"/>
            <a:chOff x="624" y="756"/>
            <a:chExt cx="2116" cy="1740"/>
          </a:xfrm>
        </p:grpSpPr>
        <p:sp>
          <p:nvSpPr>
            <p:cNvPr id="15397" name="Line 3"/>
            <p:cNvSpPr>
              <a:spLocks noChangeShapeType="1"/>
            </p:cNvSpPr>
            <p:nvPr/>
          </p:nvSpPr>
          <p:spPr bwMode="auto">
            <a:xfrm>
              <a:off x="624" y="216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4"/>
            <p:cNvSpPr>
              <a:spLocks noChangeShapeType="1"/>
            </p:cNvSpPr>
            <p:nvPr/>
          </p:nvSpPr>
          <p:spPr bwMode="auto">
            <a:xfrm flipV="1">
              <a:off x="1920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5"/>
            <p:cNvSpPr>
              <a:spLocks noChangeShapeType="1"/>
            </p:cNvSpPr>
            <p:nvPr/>
          </p:nvSpPr>
          <p:spPr bwMode="auto">
            <a:xfrm flipH="1">
              <a:off x="624" y="768"/>
              <a:ext cx="1296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6"/>
            <p:cNvSpPr>
              <a:spLocks noChangeShapeType="1"/>
            </p:cNvSpPr>
            <p:nvPr/>
          </p:nvSpPr>
          <p:spPr bwMode="auto">
            <a:xfrm flipV="1">
              <a:off x="624" y="1344"/>
              <a:ext cx="1296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Freeform 7"/>
            <p:cNvSpPr>
              <a:spLocks/>
            </p:cNvSpPr>
            <p:nvPr/>
          </p:nvSpPr>
          <p:spPr bwMode="auto">
            <a:xfrm>
              <a:off x="768" y="2004"/>
              <a:ext cx="60" cy="156"/>
            </a:xfrm>
            <a:custGeom>
              <a:avLst/>
              <a:gdLst>
                <a:gd name="T0" fmla="*/ 0 w 60"/>
                <a:gd name="T1" fmla="*/ 0 h 156"/>
                <a:gd name="T2" fmla="*/ 60 w 60"/>
                <a:gd name="T3" fmla="*/ 156 h 156"/>
                <a:gd name="T4" fmla="*/ 0 60000 65536"/>
                <a:gd name="T5" fmla="*/ 0 60000 65536"/>
                <a:gd name="T6" fmla="*/ 0 w 60"/>
                <a:gd name="T7" fmla="*/ 0 h 156"/>
                <a:gd name="T8" fmla="*/ 60 w 60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156">
                  <a:moveTo>
                    <a:pt x="0" y="0"/>
                  </a:moveTo>
                  <a:cubicBezTo>
                    <a:pt x="29" y="44"/>
                    <a:pt x="60" y="102"/>
                    <a:pt x="60" y="15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402" name="Freeform 8"/>
            <p:cNvSpPr>
              <a:spLocks/>
            </p:cNvSpPr>
            <p:nvPr/>
          </p:nvSpPr>
          <p:spPr bwMode="auto">
            <a:xfrm>
              <a:off x="1011" y="1917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75 w 96"/>
                <a:gd name="T3" fmla="*/ 96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5" y="15"/>
                    <a:pt x="59" y="56"/>
                    <a:pt x="75" y="96"/>
                  </a:cubicBezTo>
                  <a:cubicBezTo>
                    <a:pt x="91" y="136"/>
                    <a:pt x="92" y="210"/>
                    <a:pt x="9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403" name="Text Box 9"/>
            <p:cNvSpPr txBox="1">
              <a:spLocks noChangeArrowheads="1"/>
            </p:cNvSpPr>
            <p:nvPr/>
          </p:nvSpPr>
          <p:spPr bwMode="auto">
            <a:xfrm>
              <a:off x="760" y="184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3333FF"/>
                  </a:solidFill>
                </a:rPr>
                <a:t>1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sp>
          <p:nvSpPr>
            <p:cNvPr id="15404" name="Text Box 10"/>
            <p:cNvSpPr txBox="1">
              <a:spLocks noChangeArrowheads="1"/>
            </p:cNvSpPr>
            <p:nvPr/>
          </p:nvSpPr>
          <p:spPr bwMode="auto">
            <a:xfrm>
              <a:off x="1056" y="1824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5405" name="Text Box 11"/>
            <p:cNvSpPr txBox="1">
              <a:spLocks noChangeArrowheads="1"/>
            </p:cNvSpPr>
            <p:nvPr/>
          </p:nvSpPr>
          <p:spPr bwMode="auto">
            <a:xfrm>
              <a:off x="1200" y="220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/>
                <a:t>P</a:t>
              </a:r>
            </a:p>
          </p:txBody>
        </p:sp>
        <p:sp>
          <p:nvSpPr>
            <p:cNvPr id="15406" name="AutoShape 12"/>
            <p:cNvSpPr>
              <a:spLocks/>
            </p:cNvSpPr>
            <p:nvPr/>
          </p:nvSpPr>
          <p:spPr bwMode="auto">
            <a:xfrm>
              <a:off x="1968" y="7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407" name="Text Box 13"/>
            <p:cNvSpPr txBox="1">
              <a:spLocks noChangeArrowheads="1"/>
            </p:cNvSpPr>
            <p:nvPr/>
          </p:nvSpPr>
          <p:spPr bwMode="auto">
            <a:xfrm>
              <a:off x="2009" y="912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/>
                <a:t>Q</a:t>
              </a:r>
              <a:r>
                <a:rPr lang="en-US" altLang="zh-CN" baseline="-25000"/>
                <a:t>C</a:t>
              </a:r>
              <a:endParaRPr lang="en-US" altLang="zh-CN"/>
            </a:p>
          </p:txBody>
        </p:sp>
        <p:sp>
          <p:nvSpPr>
            <p:cNvPr id="15408" name="AutoShape 14"/>
            <p:cNvSpPr>
              <a:spLocks/>
            </p:cNvSpPr>
            <p:nvPr/>
          </p:nvSpPr>
          <p:spPr bwMode="auto">
            <a:xfrm>
              <a:off x="2304" y="756"/>
              <a:ext cx="96" cy="144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409" name="Text Box 15"/>
            <p:cNvSpPr txBox="1">
              <a:spLocks noChangeArrowheads="1"/>
            </p:cNvSpPr>
            <p:nvPr/>
          </p:nvSpPr>
          <p:spPr bwMode="auto">
            <a:xfrm>
              <a:off x="2400" y="134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/>
                <a:t>Q</a:t>
              </a:r>
              <a:r>
                <a:rPr lang="en-US" altLang="zh-CN" baseline="-25000"/>
                <a:t>L</a:t>
              </a:r>
              <a:endParaRPr lang="en-US" altLang="zh-CN"/>
            </a:p>
          </p:txBody>
        </p:sp>
        <p:sp>
          <p:nvSpPr>
            <p:cNvPr id="15410" name="Text Box 16"/>
            <p:cNvSpPr txBox="1">
              <a:spLocks noChangeArrowheads="1"/>
            </p:cNvSpPr>
            <p:nvPr/>
          </p:nvSpPr>
          <p:spPr bwMode="auto">
            <a:xfrm>
              <a:off x="1669" y="16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/>
                <a:t>Q</a:t>
              </a:r>
            </a:p>
          </p:txBody>
        </p:sp>
      </p:grpSp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107950" y="4116388"/>
          <a:ext cx="54721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116388"/>
                        <a:ext cx="547211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49263" y="5842000"/>
            <a:ext cx="83708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单纯从提高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</a:t>
            </a:r>
            <a:r>
              <a:rPr lang="zh-CN" altLang="en-US">
                <a:ea typeface="楷体_GB2312" pitchFamily="49" charset="-122"/>
              </a:rPr>
              <a:t>看是可以，但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负载上电压改变了</a:t>
            </a:r>
            <a:r>
              <a:rPr lang="zh-CN" altLang="en-US">
                <a:ea typeface="楷体_GB2312" pitchFamily="49" charset="-122"/>
              </a:rPr>
              <a:t>。在电网与电网连接上有用这种方法的，一般用户采用并联电容。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503238" y="5411788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思考</a:t>
            </a:r>
            <a:r>
              <a:rPr lang="zh-CN" altLang="en-US">
                <a:ea typeface="楷体_GB2312" pitchFamily="49" charset="-122"/>
              </a:rPr>
              <a:t>：能否用串联电容提高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 </a:t>
            </a:r>
            <a:r>
              <a:rPr lang="en-US" altLang="zh-CN"/>
              <a:t>? 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00113" y="1512888"/>
            <a:ext cx="2413000" cy="2486025"/>
            <a:chOff x="952" y="-1764"/>
            <a:chExt cx="1520" cy="1566"/>
          </a:xfrm>
        </p:grpSpPr>
        <p:sp>
          <p:nvSpPr>
            <p:cNvPr id="15375" name="Line 23"/>
            <p:cNvSpPr>
              <a:spLocks noChangeShapeType="1"/>
            </p:cNvSpPr>
            <p:nvPr/>
          </p:nvSpPr>
          <p:spPr bwMode="auto">
            <a:xfrm>
              <a:off x="1804" y="-1333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24"/>
            <p:cNvSpPr>
              <a:spLocks noChangeShapeType="1"/>
            </p:cNvSpPr>
            <p:nvPr/>
          </p:nvSpPr>
          <p:spPr bwMode="auto">
            <a:xfrm>
              <a:off x="1977" y="-1476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5" name="Object 25"/>
            <p:cNvGraphicFramePr>
              <a:graphicFrameLocks noChangeAspect="1"/>
            </p:cNvGraphicFramePr>
            <p:nvPr/>
          </p:nvGraphicFramePr>
          <p:xfrm>
            <a:off x="978" y="-925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-925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26"/>
            <p:cNvGraphicFramePr>
              <a:graphicFrameLocks noChangeAspect="1"/>
            </p:cNvGraphicFramePr>
            <p:nvPr/>
          </p:nvGraphicFramePr>
          <p:xfrm>
            <a:off x="1257" y="-1724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公式" r:id="rId7" imgW="126720" imgH="190440" progId="Equation.3">
                    <p:embed/>
                  </p:oleObj>
                </mc:Choice>
                <mc:Fallback>
                  <p:oleObj name="公式" r:id="rId7" imgW="126720" imgH="1904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-1724"/>
                          <a:ext cx="13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27"/>
            <p:cNvGraphicFramePr>
              <a:graphicFrameLocks noChangeAspect="1"/>
            </p:cNvGraphicFramePr>
            <p:nvPr/>
          </p:nvGraphicFramePr>
          <p:xfrm>
            <a:off x="1852" y="-1333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-1333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28"/>
            <p:cNvGraphicFramePr>
              <a:graphicFrameLocks noChangeAspect="1"/>
            </p:cNvGraphicFramePr>
            <p:nvPr/>
          </p:nvGraphicFramePr>
          <p:xfrm>
            <a:off x="2025" y="-1764"/>
            <a:ext cx="23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公式" r:id="rId11" imgW="203040" imgH="241200" progId="Equation.3">
                    <p:embed/>
                  </p:oleObj>
                </mc:Choice>
                <mc:Fallback>
                  <p:oleObj name="公式" r:id="rId11" imgW="2030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-1764"/>
                          <a:ext cx="23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29"/>
            <p:cNvSpPr>
              <a:spLocks noChangeShapeType="1"/>
            </p:cNvSpPr>
            <p:nvPr/>
          </p:nvSpPr>
          <p:spPr bwMode="auto">
            <a:xfrm>
              <a:off x="1161" y="-1469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Text Box 30"/>
            <p:cNvSpPr txBox="1">
              <a:spLocks noChangeArrowheads="1"/>
            </p:cNvSpPr>
            <p:nvPr/>
          </p:nvSpPr>
          <p:spPr bwMode="auto">
            <a:xfrm>
              <a:off x="952" y="-13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5379" name="Text Box 31"/>
            <p:cNvSpPr txBox="1">
              <a:spLocks noChangeArrowheads="1"/>
            </p:cNvSpPr>
            <p:nvPr/>
          </p:nvSpPr>
          <p:spPr bwMode="auto">
            <a:xfrm>
              <a:off x="975" y="-6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15380" name="Line 32"/>
            <p:cNvSpPr>
              <a:spLocks noChangeShapeType="1"/>
            </p:cNvSpPr>
            <p:nvPr/>
          </p:nvSpPr>
          <p:spPr bwMode="auto">
            <a:xfrm>
              <a:off x="2381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33"/>
            <p:cNvSpPr>
              <a:spLocks noChangeShapeType="1"/>
            </p:cNvSpPr>
            <p:nvPr/>
          </p:nvSpPr>
          <p:spPr bwMode="auto">
            <a:xfrm>
              <a:off x="1655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Text Box 34"/>
            <p:cNvSpPr txBox="1">
              <a:spLocks noChangeArrowheads="1"/>
            </p:cNvSpPr>
            <p:nvPr/>
          </p:nvSpPr>
          <p:spPr bwMode="auto">
            <a:xfrm>
              <a:off x="1375" y="-117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R</a:t>
              </a:r>
            </a:p>
          </p:txBody>
        </p:sp>
        <p:sp>
          <p:nvSpPr>
            <p:cNvPr id="15383" name="Text Box 35"/>
            <p:cNvSpPr txBox="1">
              <a:spLocks noChangeArrowheads="1"/>
            </p:cNvSpPr>
            <p:nvPr/>
          </p:nvSpPr>
          <p:spPr bwMode="auto">
            <a:xfrm>
              <a:off x="2041" y="-9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C</a:t>
              </a:r>
            </a:p>
          </p:txBody>
        </p:sp>
        <p:sp>
          <p:nvSpPr>
            <p:cNvPr id="15384" name="Text Box 36"/>
            <p:cNvSpPr txBox="1">
              <a:spLocks noChangeArrowheads="1"/>
            </p:cNvSpPr>
            <p:nvPr/>
          </p:nvSpPr>
          <p:spPr bwMode="auto">
            <a:xfrm>
              <a:off x="1406" y="-6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L</a:t>
              </a:r>
            </a:p>
          </p:txBody>
        </p:sp>
        <p:sp>
          <p:nvSpPr>
            <p:cNvPr id="15385" name="Rectangle 37"/>
            <p:cNvSpPr>
              <a:spLocks noChangeArrowheads="1"/>
            </p:cNvSpPr>
            <p:nvPr/>
          </p:nvSpPr>
          <p:spPr bwMode="auto">
            <a:xfrm rot="5400000">
              <a:off x="1519" y="-112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5386" name="Group 38"/>
            <p:cNvGrpSpPr>
              <a:grpSpLocks/>
            </p:cNvGrpSpPr>
            <p:nvPr/>
          </p:nvGrpSpPr>
          <p:grpSpPr bwMode="auto">
            <a:xfrm>
              <a:off x="2290" y="-1015"/>
              <a:ext cx="182" cy="317"/>
              <a:chOff x="4059" y="1873"/>
              <a:chExt cx="182" cy="317"/>
            </a:xfrm>
          </p:grpSpPr>
          <p:sp useBgFill="1">
            <p:nvSpPr>
              <p:cNvPr id="15392" name="Rectangle 3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5393" name="Line 4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Rectangle 4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5395" name="Rectangle 4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5396" name="Line 4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7" name="Freeform 44"/>
            <p:cNvSpPr>
              <a:spLocks/>
            </p:cNvSpPr>
            <p:nvPr/>
          </p:nvSpPr>
          <p:spPr bwMode="auto">
            <a:xfrm rot="10800000">
              <a:off x="1632" y="-74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388" name="Oval 45"/>
            <p:cNvSpPr>
              <a:spLocks noChangeArrowheads="1"/>
            </p:cNvSpPr>
            <p:nvPr/>
          </p:nvSpPr>
          <p:spPr bwMode="auto">
            <a:xfrm>
              <a:off x="1043" y="-14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5389" name="Oval 46"/>
            <p:cNvSpPr>
              <a:spLocks noChangeArrowheads="1"/>
            </p:cNvSpPr>
            <p:nvPr/>
          </p:nvSpPr>
          <p:spPr bwMode="auto">
            <a:xfrm>
              <a:off x="1043" y="-2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5390" name="Line 47"/>
            <p:cNvSpPr>
              <a:spLocks noChangeShapeType="1"/>
            </p:cNvSpPr>
            <p:nvPr/>
          </p:nvSpPr>
          <p:spPr bwMode="auto">
            <a:xfrm>
              <a:off x="1088" y="-1400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48"/>
            <p:cNvSpPr>
              <a:spLocks noChangeShapeType="1"/>
            </p:cNvSpPr>
            <p:nvPr/>
          </p:nvSpPr>
          <p:spPr bwMode="auto">
            <a:xfrm>
              <a:off x="1088" y="-221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3539" name="Object 51"/>
          <p:cNvGraphicFramePr>
            <a:graphicFrameLocks noChangeAspect="1"/>
          </p:cNvGraphicFramePr>
          <p:nvPr/>
        </p:nvGraphicFramePr>
        <p:xfrm>
          <a:off x="971550" y="4760913"/>
          <a:ext cx="20510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3" imgW="812520" imgH="253800" progId="Equation.DSMT4">
                  <p:embed/>
                </p:oleObj>
              </mc:Choice>
              <mc:Fallback>
                <p:oleObj name="Equation" r:id="rId13" imgW="812520" imgH="253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0913"/>
                        <a:ext cx="20510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2" name="Object 54"/>
          <p:cNvGraphicFramePr>
            <a:graphicFrameLocks noChangeAspect="1"/>
          </p:cNvGraphicFramePr>
          <p:nvPr/>
        </p:nvGraphicFramePr>
        <p:xfrm>
          <a:off x="4392613" y="4625975"/>
          <a:ext cx="34925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5" imgW="1396800" imgH="355320" progId="Equation.DSMT4">
                  <p:embed/>
                </p:oleObj>
              </mc:Choice>
              <mc:Fallback>
                <p:oleObj name="Equation" r:id="rId15" imgW="1396800" imgH="3553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625975"/>
                        <a:ext cx="34925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3" name="AutoShape 55"/>
          <p:cNvSpPr>
            <a:spLocks noChangeArrowheads="1"/>
          </p:cNvSpPr>
          <p:nvPr/>
        </p:nvSpPr>
        <p:spPr bwMode="auto">
          <a:xfrm>
            <a:off x="3527425" y="4905375"/>
            <a:ext cx="647700" cy="252413"/>
          </a:xfrm>
          <a:prstGeom prst="rightArrow">
            <a:avLst>
              <a:gd name="adj1" fmla="val 50000"/>
              <a:gd name="adj2" fmla="val 6415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八、</a:t>
            </a:r>
            <a:r>
              <a:rPr lang="zh-CN" altLang="en-US">
                <a:ea typeface="楷体_GB2312" pitchFamily="49" charset="-122"/>
              </a:rPr>
              <a:t>功率因数的提高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507" grpId="0" autoUpdateAnimBg="0"/>
      <p:bldP spid="63509" grpId="0"/>
      <p:bldP spid="635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22263" y="492125"/>
            <a:ext cx="8534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例：已知</a:t>
            </a:r>
            <a:r>
              <a:rPr lang="zh-CN" altLang="en-US"/>
              <a:t> </a:t>
            </a:r>
            <a:r>
              <a:rPr lang="en-US" altLang="zh-CN" i="1"/>
              <a:t>f</a:t>
            </a:r>
            <a:r>
              <a:rPr lang="en-US" altLang="zh-CN"/>
              <a:t>=50Hz, </a:t>
            </a:r>
            <a:r>
              <a:rPr lang="en-US" altLang="zh-CN" i="1"/>
              <a:t>U</a:t>
            </a:r>
            <a:r>
              <a:rPr lang="en-US" altLang="zh-CN"/>
              <a:t>=380V, </a:t>
            </a:r>
            <a:r>
              <a:rPr lang="en-US" altLang="zh-CN" i="1"/>
              <a:t>P</a:t>
            </a:r>
            <a:r>
              <a:rPr lang="en-US" altLang="zh-CN"/>
              <a:t>=20kW, cos</a:t>
            </a:r>
            <a:r>
              <a:rPr lang="en-US" altLang="zh-CN" i="1">
                <a:latin typeface="Symbol" pitchFamily="18" charset="2"/>
              </a:rPr>
              <a:t>j</a:t>
            </a:r>
            <a:r>
              <a:rPr lang="en-US" altLang="zh-CN" baseline="-25000"/>
              <a:t>1</a:t>
            </a:r>
            <a:r>
              <a:rPr lang="en-US" altLang="zh-CN"/>
              <a:t>=0.6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滞后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。要使功率因数提高到</a:t>
            </a:r>
            <a:r>
              <a:rPr lang="en-US" altLang="zh-CN">
                <a:ea typeface="楷体_GB2312" pitchFamily="49" charset="-122"/>
              </a:rPr>
              <a:t>0.9 , </a:t>
            </a:r>
            <a:r>
              <a:rPr lang="zh-CN" altLang="en-US">
                <a:ea typeface="楷体_GB2312" pitchFamily="49" charset="-122"/>
              </a:rPr>
              <a:t>求并联电容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61488" name="Object 48"/>
          <p:cNvGraphicFramePr>
            <a:graphicFrameLocks noChangeAspect="1"/>
          </p:cNvGraphicFramePr>
          <p:nvPr/>
        </p:nvGraphicFramePr>
        <p:xfrm>
          <a:off x="1066800" y="3729038"/>
          <a:ext cx="3581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公式" r:id="rId3" imgW="2006280" imgH="228600" progId="Equation.3">
                  <p:embed/>
                </p:oleObj>
              </mc:Choice>
              <mc:Fallback>
                <p:oleObj name="公式" r:id="rId3" imgW="200628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29038"/>
                        <a:ext cx="35814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228600" y="36528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：</a:t>
            </a:r>
          </a:p>
        </p:txBody>
      </p:sp>
      <p:graphicFrame>
        <p:nvGraphicFramePr>
          <p:cNvPr id="61525" name="Object 85"/>
          <p:cNvGraphicFramePr>
            <a:graphicFrameLocks noChangeAspect="1"/>
          </p:cNvGraphicFramePr>
          <p:nvPr/>
        </p:nvGraphicFramePr>
        <p:xfrm>
          <a:off x="1047750" y="4262438"/>
          <a:ext cx="36004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公式" r:id="rId5" imgW="2006280" imgH="228600" progId="Equation.3">
                  <p:embed/>
                </p:oleObj>
              </mc:Choice>
              <mc:Fallback>
                <p:oleObj name="公式" r:id="rId5" imgW="2006280" imgH="2286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262438"/>
                        <a:ext cx="360045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5791200" y="4108450"/>
            <a:ext cx="2890838" cy="1677988"/>
            <a:chOff x="3264" y="1336"/>
            <a:chExt cx="1821" cy="1057"/>
          </a:xfrm>
        </p:grpSpPr>
        <p:sp>
          <p:nvSpPr>
            <p:cNvPr id="16446" name="Line 87"/>
            <p:cNvSpPr>
              <a:spLocks noChangeShapeType="1"/>
            </p:cNvSpPr>
            <p:nvPr/>
          </p:nvSpPr>
          <p:spPr bwMode="auto">
            <a:xfrm>
              <a:off x="3264" y="148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Line 88"/>
            <p:cNvSpPr>
              <a:spLocks noChangeShapeType="1"/>
            </p:cNvSpPr>
            <p:nvPr/>
          </p:nvSpPr>
          <p:spPr bwMode="auto">
            <a:xfrm>
              <a:off x="3264" y="1488"/>
              <a:ext cx="105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89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9" name="Line 90"/>
            <p:cNvSpPr>
              <a:spLocks noChangeShapeType="1"/>
            </p:cNvSpPr>
            <p:nvPr/>
          </p:nvSpPr>
          <p:spPr bwMode="auto">
            <a:xfrm>
              <a:off x="3264" y="1488"/>
              <a:ext cx="1056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6" name="Object 91"/>
            <p:cNvGraphicFramePr>
              <a:graphicFrameLocks noChangeAspect="1"/>
            </p:cNvGraphicFramePr>
            <p:nvPr/>
          </p:nvGraphicFramePr>
          <p:xfrm>
            <a:off x="4884" y="1336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4" name="公式" r:id="rId7" imgW="164880" imgH="203040" progId="Equation.3">
                    <p:embed/>
                  </p:oleObj>
                </mc:Choice>
                <mc:Fallback>
                  <p:oleObj name="公式" r:id="rId7" imgW="164880" imgH="20304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336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92"/>
            <p:cNvGraphicFramePr>
              <a:graphicFrameLocks noChangeAspect="1"/>
            </p:cNvGraphicFramePr>
            <p:nvPr/>
          </p:nvGraphicFramePr>
          <p:xfrm>
            <a:off x="4183" y="1536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5" name="公式" r:id="rId9" imgW="126720" imgH="190440" progId="Equation.3">
                    <p:embed/>
                  </p:oleObj>
                </mc:Choice>
                <mc:Fallback>
                  <p:oleObj name="公式" r:id="rId9" imgW="126720" imgH="1904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536"/>
                          <a:ext cx="16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93"/>
            <p:cNvGraphicFramePr>
              <a:graphicFrameLocks noChangeAspect="1"/>
            </p:cNvGraphicFramePr>
            <p:nvPr/>
          </p:nvGraphicFramePr>
          <p:xfrm>
            <a:off x="4038" y="2112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2112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94"/>
            <p:cNvGraphicFramePr>
              <a:graphicFrameLocks noChangeAspect="1"/>
            </p:cNvGraphicFramePr>
            <p:nvPr/>
          </p:nvGraphicFramePr>
          <p:xfrm>
            <a:off x="4370" y="1872"/>
            <a:ext cx="2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公式" r:id="rId13" imgW="203040" imgH="241200" progId="Equation.3">
                    <p:embed/>
                  </p:oleObj>
                </mc:Choice>
                <mc:Fallback>
                  <p:oleObj name="公式" r:id="rId13" imgW="203040" imgH="2412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872"/>
                          <a:ext cx="23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0" name="Freeform 95"/>
            <p:cNvSpPr>
              <a:spLocks/>
            </p:cNvSpPr>
            <p:nvPr/>
          </p:nvSpPr>
          <p:spPr bwMode="auto">
            <a:xfrm>
              <a:off x="3447" y="1488"/>
              <a:ext cx="45" cy="126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  <a:gd name="T4" fmla="*/ 0 60000 65536"/>
                <a:gd name="T5" fmla="*/ 0 60000 65536"/>
                <a:gd name="T6" fmla="*/ 0 w 45"/>
                <a:gd name="T7" fmla="*/ 0 h 126"/>
                <a:gd name="T8" fmla="*/ 45 w 45"/>
                <a:gd name="T9" fmla="*/ 126 h 1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51" name="Text Box 96"/>
            <p:cNvSpPr txBox="1">
              <a:spLocks noChangeArrowheads="1"/>
            </p:cNvSpPr>
            <p:nvPr/>
          </p:nvSpPr>
          <p:spPr bwMode="auto">
            <a:xfrm>
              <a:off x="3448" y="139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3333FF"/>
                  </a:solidFill>
                </a:rPr>
                <a:t>1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sp>
          <p:nvSpPr>
            <p:cNvPr id="16452" name="Freeform 97"/>
            <p:cNvSpPr>
              <a:spLocks/>
            </p:cNvSpPr>
            <p:nvPr/>
          </p:nvSpPr>
          <p:spPr bwMode="auto">
            <a:xfrm>
              <a:off x="3732" y="1488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53" name="Freeform 98"/>
            <p:cNvSpPr>
              <a:spLocks/>
            </p:cNvSpPr>
            <p:nvPr/>
          </p:nvSpPr>
          <p:spPr bwMode="auto">
            <a:xfrm>
              <a:off x="3765" y="1485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54" name="Text Box 99"/>
            <p:cNvSpPr txBox="1">
              <a:spLocks noChangeArrowheads="1"/>
            </p:cNvSpPr>
            <p:nvPr/>
          </p:nvSpPr>
          <p:spPr bwMode="auto">
            <a:xfrm>
              <a:off x="3784" y="139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Symbol" pitchFamily="18" charset="2"/>
                </a:rPr>
                <a:t>j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1540" name="Object 100"/>
          <p:cNvGraphicFramePr>
            <a:graphicFrameLocks noChangeAspect="1"/>
          </p:cNvGraphicFramePr>
          <p:nvPr/>
        </p:nvGraphicFramePr>
        <p:xfrm>
          <a:off x="1042988" y="4702175"/>
          <a:ext cx="33496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15" imgW="1371600" imgH="393480" progId="Equation.DSMT4">
                  <p:embed/>
                </p:oleObj>
              </mc:Choice>
              <mc:Fallback>
                <p:oleObj name="Equation" r:id="rId15" imgW="1371600" imgH="39348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02175"/>
                        <a:ext cx="33496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5903913" y="1068388"/>
            <a:ext cx="2413000" cy="2486025"/>
            <a:chOff x="952" y="-1764"/>
            <a:chExt cx="1520" cy="1566"/>
          </a:xfrm>
        </p:grpSpPr>
        <p:sp>
          <p:nvSpPr>
            <p:cNvPr id="16424" name="Line 102"/>
            <p:cNvSpPr>
              <a:spLocks noChangeShapeType="1"/>
            </p:cNvSpPr>
            <p:nvPr/>
          </p:nvSpPr>
          <p:spPr bwMode="auto">
            <a:xfrm>
              <a:off x="1804" y="-1333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103"/>
            <p:cNvSpPr>
              <a:spLocks noChangeShapeType="1"/>
            </p:cNvSpPr>
            <p:nvPr/>
          </p:nvSpPr>
          <p:spPr bwMode="auto">
            <a:xfrm>
              <a:off x="1977" y="-1476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104"/>
            <p:cNvGraphicFramePr>
              <a:graphicFrameLocks noChangeAspect="1"/>
            </p:cNvGraphicFramePr>
            <p:nvPr/>
          </p:nvGraphicFramePr>
          <p:xfrm>
            <a:off x="978" y="-925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" name="公式" r:id="rId17" imgW="164880" imgH="203040" progId="Equation.3">
                    <p:embed/>
                  </p:oleObj>
                </mc:Choice>
                <mc:Fallback>
                  <p:oleObj name="公式" r:id="rId17" imgW="164880" imgH="20304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-925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05"/>
            <p:cNvGraphicFramePr>
              <a:graphicFrameLocks noChangeAspect="1"/>
            </p:cNvGraphicFramePr>
            <p:nvPr/>
          </p:nvGraphicFramePr>
          <p:xfrm>
            <a:off x="1257" y="-1724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0" name="公式" r:id="rId18" imgW="126720" imgH="190440" progId="Equation.3">
                    <p:embed/>
                  </p:oleObj>
                </mc:Choice>
                <mc:Fallback>
                  <p:oleObj name="公式" r:id="rId18" imgW="126720" imgH="1904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-1724"/>
                          <a:ext cx="136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6"/>
            <p:cNvGraphicFramePr>
              <a:graphicFrameLocks noChangeAspect="1"/>
            </p:cNvGraphicFramePr>
            <p:nvPr/>
          </p:nvGraphicFramePr>
          <p:xfrm>
            <a:off x="1852" y="-1333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1" name="公式" r:id="rId19" imgW="190440" imgH="228600" progId="Equation.3">
                    <p:embed/>
                  </p:oleObj>
                </mc:Choice>
                <mc:Fallback>
                  <p:oleObj name="公式" r:id="rId19" imgW="190440" imgH="22860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-1333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07"/>
            <p:cNvGraphicFramePr>
              <a:graphicFrameLocks noChangeAspect="1"/>
            </p:cNvGraphicFramePr>
            <p:nvPr/>
          </p:nvGraphicFramePr>
          <p:xfrm>
            <a:off x="2025" y="-1764"/>
            <a:ext cx="23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" name="公式" r:id="rId20" imgW="203040" imgH="241200" progId="Equation.3">
                    <p:embed/>
                  </p:oleObj>
                </mc:Choice>
                <mc:Fallback>
                  <p:oleObj name="公式" r:id="rId20" imgW="203040" imgH="24120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-1764"/>
                          <a:ext cx="23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6" name="Line 108"/>
            <p:cNvSpPr>
              <a:spLocks noChangeShapeType="1"/>
            </p:cNvSpPr>
            <p:nvPr/>
          </p:nvSpPr>
          <p:spPr bwMode="auto">
            <a:xfrm>
              <a:off x="1161" y="-1469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Text Box 109"/>
            <p:cNvSpPr txBox="1">
              <a:spLocks noChangeArrowheads="1"/>
            </p:cNvSpPr>
            <p:nvPr/>
          </p:nvSpPr>
          <p:spPr bwMode="auto">
            <a:xfrm>
              <a:off x="952" y="-13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6428" name="Text Box 110"/>
            <p:cNvSpPr txBox="1">
              <a:spLocks noChangeArrowheads="1"/>
            </p:cNvSpPr>
            <p:nvPr/>
          </p:nvSpPr>
          <p:spPr bwMode="auto">
            <a:xfrm>
              <a:off x="975" y="-6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16429" name="Line 111"/>
            <p:cNvSpPr>
              <a:spLocks noChangeShapeType="1"/>
            </p:cNvSpPr>
            <p:nvPr/>
          </p:nvSpPr>
          <p:spPr bwMode="auto">
            <a:xfrm>
              <a:off x="2381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112"/>
            <p:cNvSpPr>
              <a:spLocks noChangeShapeType="1"/>
            </p:cNvSpPr>
            <p:nvPr/>
          </p:nvSpPr>
          <p:spPr bwMode="auto">
            <a:xfrm>
              <a:off x="1655" y="-140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Text Box 113"/>
            <p:cNvSpPr txBox="1">
              <a:spLocks noChangeArrowheads="1"/>
            </p:cNvSpPr>
            <p:nvPr/>
          </p:nvSpPr>
          <p:spPr bwMode="auto">
            <a:xfrm>
              <a:off x="1375" y="-117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R</a:t>
              </a:r>
            </a:p>
          </p:txBody>
        </p:sp>
        <p:sp>
          <p:nvSpPr>
            <p:cNvPr id="16432" name="Text Box 114"/>
            <p:cNvSpPr txBox="1">
              <a:spLocks noChangeArrowheads="1"/>
            </p:cNvSpPr>
            <p:nvPr/>
          </p:nvSpPr>
          <p:spPr bwMode="auto">
            <a:xfrm>
              <a:off x="2041" y="-9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C</a:t>
              </a:r>
            </a:p>
          </p:txBody>
        </p:sp>
        <p:sp>
          <p:nvSpPr>
            <p:cNvPr id="16433" name="Text Box 115"/>
            <p:cNvSpPr txBox="1">
              <a:spLocks noChangeArrowheads="1"/>
            </p:cNvSpPr>
            <p:nvPr/>
          </p:nvSpPr>
          <p:spPr bwMode="auto">
            <a:xfrm>
              <a:off x="1406" y="-6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/>
                <a:t>L</a:t>
              </a:r>
            </a:p>
          </p:txBody>
        </p:sp>
        <p:sp>
          <p:nvSpPr>
            <p:cNvPr id="16434" name="Rectangle 116"/>
            <p:cNvSpPr>
              <a:spLocks noChangeArrowheads="1"/>
            </p:cNvSpPr>
            <p:nvPr/>
          </p:nvSpPr>
          <p:spPr bwMode="auto">
            <a:xfrm rot="5400000">
              <a:off x="1519" y="-112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6435" name="Group 117"/>
            <p:cNvGrpSpPr>
              <a:grpSpLocks/>
            </p:cNvGrpSpPr>
            <p:nvPr/>
          </p:nvGrpSpPr>
          <p:grpSpPr bwMode="auto">
            <a:xfrm>
              <a:off x="2290" y="-1015"/>
              <a:ext cx="182" cy="317"/>
              <a:chOff x="4059" y="1873"/>
              <a:chExt cx="182" cy="317"/>
            </a:xfrm>
          </p:grpSpPr>
          <p:sp useBgFill="1">
            <p:nvSpPr>
              <p:cNvPr id="16441" name="Rectangle 118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6442" name="Line 119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3" name="Rectangle 120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6444" name="Rectangle 121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6445" name="Line 122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36" name="Freeform 123"/>
            <p:cNvSpPr>
              <a:spLocks/>
            </p:cNvSpPr>
            <p:nvPr/>
          </p:nvSpPr>
          <p:spPr bwMode="auto">
            <a:xfrm rot="10800000">
              <a:off x="1632" y="-74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37" name="Oval 124"/>
            <p:cNvSpPr>
              <a:spLocks noChangeArrowheads="1"/>
            </p:cNvSpPr>
            <p:nvPr/>
          </p:nvSpPr>
          <p:spPr bwMode="auto">
            <a:xfrm>
              <a:off x="1043" y="-14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6438" name="Oval 125"/>
            <p:cNvSpPr>
              <a:spLocks noChangeArrowheads="1"/>
            </p:cNvSpPr>
            <p:nvPr/>
          </p:nvSpPr>
          <p:spPr bwMode="auto">
            <a:xfrm>
              <a:off x="1043" y="-2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6439" name="Line 126"/>
            <p:cNvSpPr>
              <a:spLocks noChangeShapeType="1"/>
            </p:cNvSpPr>
            <p:nvPr/>
          </p:nvSpPr>
          <p:spPr bwMode="auto">
            <a:xfrm>
              <a:off x="1088" y="-1400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127"/>
            <p:cNvSpPr>
              <a:spLocks noChangeShapeType="1"/>
            </p:cNvSpPr>
            <p:nvPr/>
          </p:nvSpPr>
          <p:spPr bwMode="auto">
            <a:xfrm>
              <a:off x="1088" y="-221"/>
              <a:ext cx="1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863600" y="1573213"/>
            <a:ext cx="3348038" cy="2052637"/>
            <a:chOff x="544" y="754"/>
            <a:chExt cx="2109" cy="1293"/>
          </a:xfrm>
        </p:grpSpPr>
        <p:sp>
          <p:nvSpPr>
            <p:cNvPr id="16406" name="Rectangle 3"/>
            <p:cNvSpPr>
              <a:spLocks noChangeArrowheads="1"/>
            </p:cNvSpPr>
            <p:nvPr/>
          </p:nvSpPr>
          <p:spPr bwMode="auto">
            <a:xfrm>
              <a:off x="960" y="1115"/>
              <a:ext cx="864" cy="62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/>
                <a:t>=20kW</a:t>
              </a:r>
            </a:p>
            <a:p>
              <a:pPr algn="ctr"/>
              <a:r>
                <a:rPr lang="en-US" altLang="zh-CN"/>
                <a:t> cos</a:t>
              </a:r>
              <a:r>
                <a:rPr lang="en-US" altLang="zh-CN" i="1">
                  <a:latin typeface="Symbol" pitchFamily="18" charset="2"/>
                </a:rPr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=0.6</a:t>
              </a:r>
            </a:p>
          </p:txBody>
        </p:sp>
        <p:sp>
          <p:nvSpPr>
            <p:cNvPr id="16407" name="Line 4"/>
            <p:cNvSpPr>
              <a:spLocks noChangeShapeType="1"/>
            </p:cNvSpPr>
            <p:nvPr/>
          </p:nvSpPr>
          <p:spPr bwMode="auto">
            <a:xfrm>
              <a:off x="681" y="779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5"/>
            <p:cNvSpPr>
              <a:spLocks noChangeShapeType="1"/>
            </p:cNvSpPr>
            <p:nvPr/>
          </p:nvSpPr>
          <p:spPr bwMode="auto">
            <a:xfrm>
              <a:off x="680" y="2027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6"/>
            <p:cNvSpPr>
              <a:spLocks noChangeShapeType="1"/>
            </p:cNvSpPr>
            <p:nvPr/>
          </p:nvSpPr>
          <p:spPr bwMode="auto">
            <a:xfrm>
              <a:off x="1392" y="77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7"/>
            <p:cNvSpPr>
              <a:spLocks noChangeShapeType="1"/>
            </p:cNvSpPr>
            <p:nvPr/>
          </p:nvSpPr>
          <p:spPr bwMode="auto">
            <a:xfrm>
              <a:off x="1392" y="1739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13"/>
            <p:cNvSpPr>
              <a:spLocks noChangeShapeType="1"/>
            </p:cNvSpPr>
            <p:nvPr/>
          </p:nvSpPr>
          <p:spPr bwMode="auto">
            <a:xfrm>
              <a:off x="2313" y="779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14"/>
            <p:cNvSpPr>
              <a:spLocks noChangeShapeType="1"/>
            </p:cNvSpPr>
            <p:nvPr/>
          </p:nvSpPr>
          <p:spPr bwMode="auto">
            <a:xfrm>
              <a:off x="2313" y="1403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Text Box 17"/>
            <p:cNvSpPr txBox="1">
              <a:spLocks noChangeArrowheads="1"/>
            </p:cNvSpPr>
            <p:nvPr/>
          </p:nvSpPr>
          <p:spPr bwMode="auto">
            <a:xfrm>
              <a:off x="544" y="87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6414" name="Text Box 18"/>
            <p:cNvSpPr txBox="1">
              <a:spLocks noChangeArrowheads="1"/>
            </p:cNvSpPr>
            <p:nvPr/>
          </p:nvSpPr>
          <p:spPr bwMode="auto">
            <a:xfrm>
              <a:off x="556" y="1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16415" name="Text Box 19"/>
            <p:cNvSpPr txBox="1">
              <a:spLocks noChangeArrowheads="1"/>
            </p:cNvSpPr>
            <p:nvPr/>
          </p:nvSpPr>
          <p:spPr bwMode="auto">
            <a:xfrm>
              <a:off x="2409" y="12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graphicFrame>
          <p:nvGraphicFramePr>
            <p:cNvPr id="16391" name="Object 20"/>
            <p:cNvGraphicFramePr>
              <a:graphicFrameLocks noChangeAspect="1"/>
            </p:cNvGraphicFramePr>
            <p:nvPr/>
          </p:nvGraphicFramePr>
          <p:xfrm>
            <a:off x="554" y="1283"/>
            <a:ext cx="21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" name="公式" r:id="rId22" imgW="164880" imgH="203040" progId="Equation.3">
                    <p:embed/>
                  </p:oleObj>
                </mc:Choice>
                <mc:Fallback>
                  <p:oleObj name="公式" r:id="rId22" imgW="16488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1283"/>
                          <a:ext cx="21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6" name="Oval 51"/>
            <p:cNvSpPr>
              <a:spLocks noChangeArrowheads="1"/>
            </p:cNvSpPr>
            <p:nvPr/>
          </p:nvSpPr>
          <p:spPr bwMode="auto">
            <a:xfrm>
              <a:off x="624" y="1979"/>
              <a:ext cx="68" cy="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17" name="Oval 52"/>
            <p:cNvSpPr>
              <a:spLocks noChangeArrowheads="1"/>
            </p:cNvSpPr>
            <p:nvPr/>
          </p:nvSpPr>
          <p:spPr bwMode="auto">
            <a:xfrm>
              <a:off x="604" y="754"/>
              <a:ext cx="68" cy="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6418" name="Group 129"/>
            <p:cNvGrpSpPr>
              <a:grpSpLocks/>
            </p:cNvGrpSpPr>
            <p:nvPr/>
          </p:nvGrpSpPr>
          <p:grpSpPr bwMode="auto">
            <a:xfrm>
              <a:off x="2222" y="1230"/>
              <a:ext cx="182" cy="317"/>
              <a:chOff x="4059" y="1873"/>
              <a:chExt cx="182" cy="317"/>
            </a:xfrm>
          </p:grpSpPr>
          <p:sp useBgFill="1">
            <p:nvSpPr>
              <p:cNvPr id="16419" name="Rectangle 13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6420" name="Line 13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Rectangle 13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6422" name="Rectangle 13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6423" name="Line 13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76" name="AutoShape 136"/>
          <p:cNvSpPr>
            <a:spLocks noChangeArrowheads="1"/>
          </p:cNvSpPr>
          <p:nvPr/>
        </p:nvSpPr>
        <p:spPr bwMode="auto">
          <a:xfrm>
            <a:off x="4681538" y="243681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61577" name="Object 137"/>
          <p:cNvGraphicFramePr>
            <a:graphicFrameLocks noChangeAspect="1"/>
          </p:cNvGraphicFramePr>
          <p:nvPr/>
        </p:nvGraphicFramePr>
        <p:xfrm>
          <a:off x="1387475" y="5661025"/>
          <a:ext cx="71802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23" imgW="2819160" imgH="419040" progId="Equation.DSMT4">
                  <p:embed/>
                </p:oleObj>
              </mc:Choice>
              <mc:Fallback>
                <p:oleObj name="Equation" r:id="rId23" imgW="2819160" imgH="41904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661025"/>
                        <a:ext cx="7180263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157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71" name="Text Box 158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72" name="Line 159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4" grpId="0" autoUpdateAnimBg="0"/>
      <p:bldP spid="615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58775" y="2144713"/>
            <a:ext cx="839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2.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有功功率</a:t>
            </a:r>
            <a:r>
              <a:rPr lang="en-US" altLang="zh-CN" i="1">
                <a:solidFill>
                  <a:srgbClr val="000000"/>
                </a:solidFill>
              </a:rPr>
              <a:t>P</a:t>
            </a:r>
            <a:r>
              <a:rPr lang="zh-CN" altLang="en-US"/>
              <a:t>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平均功率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 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average power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762000" y="2790825"/>
          <a:ext cx="18970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3" imgW="876240" imgH="406080" progId="Equation.3">
                  <p:embed/>
                </p:oleObj>
              </mc:Choice>
              <mc:Fallback>
                <p:oleObj name="公式" r:id="rId3" imgW="8762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90825"/>
                        <a:ext cx="1897063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31800" y="5064125"/>
            <a:ext cx="82089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0" indent="-1714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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-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zh-CN">
                <a:ea typeface="楷体_GB2312" pitchFamily="49" charset="-122"/>
                <a:sym typeface="Symbol" pitchFamily="18" charset="2"/>
              </a:rPr>
              <a:t>功率因数角。对无源网络，为其等效阻抗的阻抗角。</a:t>
            </a:r>
            <a:endParaRPr lang="zh-CN" altLang="en-US" baseline="3000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68313" y="6032500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：功率因数。</a:t>
            </a:r>
            <a:endParaRPr lang="zh-CN" altLang="en-US" i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971550" y="453072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的单位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（瓦）</a:t>
            </a: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640013" y="2798763"/>
          <a:ext cx="50641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2234880" imgH="393480" progId="Equation.DSMT4">
                  <p:embed/>
                </p:oleObj>
              </mc:Choice>
              <mc:Fallback>
                <p:oleObj name="Equation" r:id="rId5" imgW="22348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798763"/>
                        <a:ext cx="50641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1060450" y="3836988"/>
          <a:ext cx="14541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7" imgW="672840" imgH="177480" progId="Equation.3">
                  <p:embed/>
                </p:oleObj>
              </mc:Choice>
              <mc:Fallback>
                <p:oleObj name="公式" r:id="rId7" imgW="67284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836988"/>
                        <a:ext cx="145415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420688" y="1046163"/>
            <a:ext cx="83994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瞬时功率实用意义不大，一般讨论所说的功率指一个周期平均值。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1" grpId="0" autoUpdateAnimBg="0"/>
      <p:bldP spid="101382" grpId="0" autoUpdateAnimBg="0"/>
      <p:bldP spid="101383" grpId="0" autoUpdateAnimBg="0"/>
      <p:bldP spid="1013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400050" y="1063625"/>
            <a:ext cx="834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元件的有功功率</a:t>
            </a:r>
            <a:endParaRPr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2303463" y="1838325"/>
            <a:ext cx="489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R 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cos0 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aseline="30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30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R</a:t>
            </a:r>
          </a:p>
        </p:txBody>
      </p:sp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2303463" y="2413000"/>
            <a:ext cx="67325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对电阻，</a:t>
            </a:r>
            <a:r>
              <a:rPr lang="en-US" altLang="zh-CN" i="1">
                <a:ea typeface="楷体_GB2312" pitchFamily="49" charset="-122"/>
              </a:rPr>
              <a:t>u </a:t>
            </a:r>
            <a:r>
              <a:rPr lang="zh-CN" altLang="en-US">
                <a:ea typeface="楷体_GB2312" pitchFamily="49" charset="-122"/>
              </a:rPr>
              <a:t>、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zh-CN">
                <a:ea typeface="楷体_GB2312" pitchFamily="49" charset="-122"/>
              </a:rPr>
              <a:t>同相，即电阻吸收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消耗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zh-CN">
                <a:ea typeface="楷体_GB2312" pitchFamily="49" charset="-122"/>
              </a:rPr>
              <a:t>功率。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2376488" y="3536950"/>
            <a:ext cx="558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cos90 =0</a:t>
            </a:r>
            <a:endParaRPr lang="en-US" altLang="zh-CN" i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>
            <a:off x="2339975" y="4044950"/>
            <a:ext cx="6372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对电感，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滞后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90°,  </a:t>
            </a:r>
            <a:r>
              <a:rPr lang="zh-CN" altLang="zh-CN">
                <a:ea typeface="楷体_GB2312" pitchFamily="49" charset="-122"/>
              </a:rPr>
              <a:t>故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=0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zh-CN">
                <a:ea typeface="楷体_GB2312" pitchFamily="49" charset="-122"/>
              </a:rPr>
              <a:t>即电感不</a:t>
            </a:r>
            <a:r>
              <a:rPr lang="zh-CN" altLang="en-US">
                <a:ea typeface="楷体_GB2312" pitchFamily="49" charset="-122"/>
              </a:rPr>
              <a:t>消耗</a:t>
            </a:r>
            <a:r>
              <a:rPr lang="zh-CN" altLang="zh-CN">
                <a:ea typeface="楷体_GB2312" pitchFamily="49" charset="-122"/>
              </a:rPr>
              <a:t>功率。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92556" name="Text Box 44"/>
          <p:cNvSpPr txBox="1">
            <a:spLocks noChangeArrowheads="1"/>
          </p:cNvSpPr>
          <p:nvPr/>
        </p:nvSpPr>
        <p:spPr bwMode="auto">
          <a:xfrm>
            <a:off x="2339975" y="5341938"/>
            <a:ext cx="635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cos(-90)=0</a:t>
            </a:r>
            <a:endParaRPr lang="en-US" altLang="zh-CN" i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2557" name="Text Box 45"/>
          <p:cNvSpPr txBox="1">
            <a:spLocks noChangeArrowheads="1"/>
          </p:cNvSpPr>
          <p:nvPr/>
        </p:nvSpPr>
        <p:spPr bwMode="auto">
          <a:xfrm>
            <a:off x="2339975" y="5845175"/>
            <a:ext cx="6248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对电容，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超前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90°,  </a:t>
            </a:r>
            <a:r>
              <a:rPr lang="zh-CN" altLang="zh-CN">
                <a:ea typeface="楷体_GB2312" pitchFamily="49" charset="-122"/>
              </a:rPr>
              <a:t>故</a:t>
            </a:r>
            <a:r>
              <a:rPr lang="en-US" altLang="zh-CN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zh-CN">
                <a:ea typeface="楷体_GB2312" pitchFamily="49" charset="-122"/>
              </a:rPr>
              <a:t>即电容不</a:t>
            </a:r>
            <a:r>
              <a:rPr lang="zh-CN" altLang="en-US">
                <a:ea typeface="楷体_GB2312" pitchFamily="49" charset="-122"/>
              </a:rPr>
              <a:t>消耗</a:t>
            </a:r>
            <a:r>
              <a:rPr lang="zh-CN" altLang="zh-CN">
                <a:ea typeface="楷体_GB2312" pitchFamily="49" charset="-122"/>
              </a:rPr>
              <a:t>功率。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52279" name="Group 55"/>
          <p:cNvGrpSpPr>
            <a:grpSpLocks/>
          </p:cNvGrpSpPr>
          <p:nvPr/>
        </p:nvGrpSpPr>
        <p:grpSpPr bwMode="auto">
          <a:xfrm>
            <a:off x="539750" y="1423988"/>
            <a:ext cx="1604963" cy="1752600"/>
            <a:chOff x="340" y="853"/>
            <a:chExt cx="1011" cy="1104"/>
          </a:xfrm>
        </p:grpSpPr>
        <p:sp>
          <p:nvSpPr>
            <p:cNvPr id="52280" name="Line 10"/>
            <p:cNvSpPr>
              <a:spLocks noChangeShapeType="1"/>
            </p:cNvSpPr>
            <p:nvPr/>
          </p:nvSpPr>
          <p:spPr bwMode="auto">
            <a:xfrm>
              <a:off x="1040" y="1201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1" name="Line 11"/>
            <p:cNvSpPr>
              <a:spLocks noChangeShapeType="1"/>
            </p:cNvSpPr>
            <p:nvPr/>
          </p:nvSpPr>
          <p:spPr bwMode="auto">
            <a:xfrm>
              <a:off x="464" y="120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2" name="Line 12"/>
            <p:cNvSpPr>
              <a:spLocks noChangeShapeType="1"/>
            </p:cNvSpPr>
            <p:nvPr/>
          </p:nvSpPr>
          <p:spPr bwMode="auto">
            <a:xfrm>
              <a:off x="464" y="192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Text Box 13"/>
            <p:cNvSpPr txBox="1">
              <a:spLocks noChangeArrowheads="1"/>
            </p:cNvSpPr>
            <p:nvPr/>
          </p:nvSpPr>
          <p:spPr bwMode="auto">
            <a:xfrm>
              <a:off x="340" y="14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284" name="Line 14"/>
            <p:cNvSpPr>
              <a:spLocks noChangeShapeType="1"/>
            </p:cNvSpPr>
            <p:nvPr/>
          </p:nvSpPr>
          <p:spPr bwMode="auto">
            <a:xfrm>
              <a:off x="488" y="11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5" name="Text Box 15"/>
            <p:cNvSpPr txBox="1">
              <a:spLocks noChangeArrowheads="1"/>
            </p:cNvSpPr>
            <p:nvPr/>
          </p:nvSpPr>
          <p:spPr bwMode="auto">
            <a:xfrm>
              <a:off x="452" y="85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286" name="Text Box 16"/>
            <p:cNvSpPr txBox="1">
              <a:spLocks noChangeArrowheads="1"/>
            </p:cNvSpPr>
            <p:nvPr/>
          </p:nvSpPr>
          <p:spPr bwMode="auto">
            <a:xfrm>
              <a:off x="1107" y="141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52287" name="Text Box 19"/>
            <p:cNvSpPr txBox="1">
              <a:spLocks noChangeArrowheads="1"/>
            </p:cNvSpPr>
            <p:nvPr/>
          </p:nvSpPr>
          <p:spPr bwMode="auto">
            <a:xfrm>
              <a:off x="348" y="11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2288" name="Text Box 20"/>
            <p:cNvSpPr txBox="1">
              <a:spLocks noChangeArrowheads="1"/>
            </p:cNvSpPr>
            <p:nvPr/>
          </p:nvSpPr>
          <p:spPr bwMode="auto">
            <a:xfrm>
              <a:off x="360" y="166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52289" name="Rectangle 21"/>
            <p:cNvSpPr>
              <a:spLocks noChangeArrowheads="1"/>
            </p:cNvSpPr>
            <p:nvPr/>
          </p:nvSpPr>
          <p:spPr bwMode="auto">
            <a:xfrm rot="5400000">
              <a:off x="906" y="15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290" name="Oval 148"/>
            <p:cNvSpPr>
              <a:spLocks noChangeArrowheads="1"/>
            </p:cNvSpPr>
            <p:nvPr/>
          </p:nvSpPr>
          <p:spPr bwMode="auto">
            <a:xfrm>
              <a:off x="425" y="11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2291" name="Oval 148"/>
            <p:cNvSpPr>
              <a:spLocks noChangeArrowheads="1"/>
            </p:cNvSpPr>
            <p:nvPr/>
          </p:nvSpPr>
          <p:spPr bwMode="auto">
            <a:xfrm>
              <a:off x="408" y="18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52292" name="Group 68"/>
          <p:cNvGrpSpPr>
            <a:grpSpLocks/>
          </p:cNvGrpSpPr>
          <p:nvPr/>
        </p:nvGrpSpPr>
        <p:grpSpPr bwMode="auto">
          <a:xfrm>
            <a:off x="539750" y="4943475"/>
            <a:ext cx="1624013" cy="1758950"/>
            <a:chOff x="340" y="3060"/>
            <a:chExt cx="1023" cy="1108"/>
          </a:xfrm>
        </p:grpSpPr>
        <p:sp>
          <p:nvSpPr>
            <p:cNvPr id="52293" name="Freeform 38"/>
            <p:cNvSpPr>
              <a:spLocks/>
            </p:cNvSpPr>
            <p:nvPr/>
          </p:nvSpPr>
          <p:spPr bwMode="auto">
            <a:xfrm>
              <a:off x="1043" y="3420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294" name="Freeform 39"/>
            <p:cNvSpPr>
              <a:spLocks/>
            </p:cNvSpPr>
            <p:nvPr/>
          </p:nvSpPr>
          <p:spPr bwMode="auto">
            <a:xfrm>
              <a:off x="1042" y="3834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  <a:gd name="T4" fmla="*/ 0 60000 65536"/>
                <a:gd name="T5" fmla="*/ 0 60000 65536"/>
                <a:gd name="T6" fmla="*/ 0 w 1"/>
                <a:gd name="T7" fmla="*/ 0 h 312"/>
                <a:gd name="T8" fmla="*/ 1 w 1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295" name="Freeform 40"/>
            <p:cNvSpPr>
              <a:spLocks/>
            </p:cNvSpPr>
            <p:nvPr/>
          </p:nvSpPr>
          <p:spPr bwMode="auto">
            <a:xfrm>
              <a:off x="475" y="3420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296" name="Freeform 41"/>
            <p:cNvSpPr>
              <a:spLocks/>
            </p:cNvSpPr>
            <p:nvPr/>
          </p:nvSpPr>
          <p:spPr bwMode="auto">
            <a:xfrm>
              <a:off x="472" y="4140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297" name="Line 42"/>
            <p:cNvSpPr>
              <a:spLocks noChangeShapeType="1"/>
            </p:cNvSpPr>
            <p:nvPr/>
          </p:nvSpPr>
          <p:spPr bwMode="auto">
            <a:xfrm>
              <a:off x="455" y="334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8" name="Text Box 43"/>
            <p:cNvSpPr txBox="1">
              <a:spLocks noChangeArrowheads="1"/>
            </p:cNvSpPr>
            <p:nvPr/>
          </p:nvSpPr>
          <p:spPr bwMode="auto">
            <a:xfrm>
              <a:off x="522" y="306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299" name="Text Box 44"/>
            <p:cNvSpPr txBox="1">
              <a:spLocks noChangeArrowheads="1"/>
            </p:cNvSpPr>
            <p:nvPr/>
          </p:nvSpPr>
          <p:spPr bwMode="auto">
            <a:xfrm>
              <a:off x="355" y="3636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300" name="Text Box 45"/>
            <p:cNvSpPr txBox="1">
              <a:spLocks noChangeArrowheads="1"/>
            </p:cNvSpPr>
            <p:nvPr/>
          </p:nvSpPr>
          <p:spPr bwMode="auto">
            <a:xfrm>
              <a:off x="1119" y="363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52301" name="Text Box 48"/>
            <p:cNvSpPr txBox="1">
              <a:spLocks noChangeArrowheads="1"/>
            </p:cNvSpPr>
            <p:nvPr/>
          </p:nvSpPr>
          <p:spPr bwMode="auto">
            <a:xfrm>
              <a:off x="340" y="344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2302" name="Text Box 49"/>
            <p:cNvSpPr txBox="1">
              <a:spLocks noChangeArrowheads="1"/>
            </p:cNvSpPr>
            <p:nvPr/>
          </p:nvSpPr>
          <p:spPr bwMode="auto">
            <a:xfrm>
              <a:off x="353" y="387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pSp>
          <p:nvGrpSpPr>
            <p:cNvPr id="52303" name="Group 50"/>
            <p:cNvGrpSpPr>
              <a:grpSpLocks/>
            </p:cNvGrpSpPr>
            <p:nvPr/>
          </p:nvGrpSpPr>
          <p:grpSpPr bwMode="auto">
            <a:xfrm>
              <a:off x="952" y="3619"/>
              <a:ext cx="182" cy="317"/>
              <a:chOff x="4059" y="1873"/>
              <a:chExt cx="182" cy="317"/>
            </a:xfrm>
          </p:grpSpPr>
          <p:sp useBgFill="1">
            <p:nvSpPr>
              <p:cNvPr id="52304" name="Rectangle 5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2305" name="Line 5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6" name="Rectangle 5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2307" name="Rectangle 5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2308" name="Line 5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09" name="Oval 148"/>
            <p:cNvSpPr>
              <a:spLocks noChangeArrowheads="1"/>
            </p:cNvSpPr>
            <p:nvPr/>
          </p:nvSpPr>
          <p:spPr bwMode="auto">
            <a:xfrm>
              <a:off x="431" y="34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2310" name="Oval 148"/>
            <p:cNvSpPr>
              <a:spLocks noChangeArrowheads="1"/>
            </p:cNvSpPr>
            <p:nvPr/>
          </p:nvSpPr>
          <p:spPr bwMode="auto">
            <a:xfrm>
              <a:off x="436" y="41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52311" name="Group 87"/>
          <p:cNvGrpSpPr>
            <a:grpSpLocks/>
          </p:cNvGrpSpPr>
          <p:nvPr/>
        </p:nvGrpSpPr>
        <p:grpSpPr bwMode="auto">
          <a:xfrm>
            <a:off x="539750" y="3141663"/>
            <a:ext cx="1606550" cy="1755775"/>
            <a:chOff x="340" y="1972"/>
            <a:chExt cx="1012" cy="1106"/>
          </a:xfrm>
        </p:grpSpPr>
        <p:sp>
          <p:nvSpPr>
            <p:cNvPr id="52312" name="Line 23"/>
            <p:cNvSpPr>
              <a:spLocks noChangeShapeType="1"/>
            </p:cNvSpPr>
            <p:nvPr/>
          </p:nvSpPr>
          <p:spPr bwMode="auto">
            <a:xfrm>
              <a:off x="1034" y="233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3" name="Freeform 24"/>
            <p:cNvSpPr>
              <a:spLocks/>
            </p:cNvSpPr>
            <p:nvPr/>
          </p:nvSpPr>
          <p:spPr bwMode="auto">
            <a:xfrm>
              <a:off x="467" y="233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314" name="Freeform 25"/>
            <p:cNvSpPr>
              <a:spLocks/>
            </p:cNvSpPr>
            <p:nvPr/>
          </p:nvSpPr>
          <p:spPr bwMode="auto">
            <a:xfrm>
              <a:off x="472" y="305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315" name="Line 26"/>
            <p:cNvSpPr>
              <a:spLocks noChangeShapeType="1"/>
            </p:cNvSpPr>
            <p:nvPr/>
          </p:nvSpPr>
          <p:spPr bwMode="auto">
            <a:xfrm>
              <a:off x="455" y="226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6" name="Text Box 27"/>
            <p:cNvSpPr txBox="1">
              <a:spLocks noChangeArrowheads="1"/>
            </p:cNvSpPr>
            <p:nvPr/>
          </p:nvSpPr>
          <p:spPr bwMode="auto">
            <a:xfrm>
              <a:off x="517" y="197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317" name="Text Box 28"/>
            <p:cNvSpPr txBox="1">
              <a:spLocks noChangeArrowheads="1"/>
            </p:cNvSpPr>
            <p:nvPr/>
          </p:nvSpPr>
          <p:spPr bwMode="auto">
            <a:xfrm>
              <a:off x="350" y="25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318" name="Text Box 29"/>
            <p:cNvSpPr txBox="1">
              <a:spLocks noChangeArrowheads="1"/>
            </p:cNvSpPr>
            <p:nvPr/>
          </p:nvSpPr>
          <p:spPr bwMode="auto">
            <a:xfrm>
              <a:off x="1119" y="25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52319" name="Text Box 32"/>
            <p:cNvSpPr txBox="1">
              <a:spLocks noChangeArrowheads="1"/>
            </p:cNvSpPr>
            <p:nvPr/>
          </p:nvSpPr>
          <p:spPr bwMode="auto">
            <a:xfrm>
              <a:off x="340" y="235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2320" name="Text Box 33"/>
            <p:cNvSpPr txBox="1">
              <a:spLocks noChangeArrowheads="1"/>
            </p:cNvSpPr>
            <p:nvPr/>
          </p:nvSpPr>
          <p:spPr bwMode="auto">
            <a:xfrm>
              <a:off x="353" y="278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52321" name="Freeform 34"/>
            <p:cNvSpPr>
              <a:spLocks/>
            </p:cNvSpPr>
            <p:nvPr/>
          </p:nvSpPr>
          <p:spPr bwMode="auto">
            <a:xfrm rot="10800000">
              <a:off x="1012" y="253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2322" name="Oval 148"/>
            <p:cNvSpPr>
              <a:spLocks noChangeArrowheads="1"/>
            </p:cNvSpPr>
            <p:nvPr/>
          </p:nvSpPr>
          <p:spPr bwMode="auto">
            <a:xfrm>
              <a:off x="431" y="23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2323" name="Oval 148"/>
            <p:cNvSpPr>
              <a:spLocks noChangeArrowheads="1"/>
            </p:cNvSpPr>
            <p:nvPr/>
          </p:nvSpPr>
          <p:spPr bwMode="auto">
            <a:xfrm>
              <a:off x="437" y="30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1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28" grpId="0" autoUpdateAnimBg="0"/>
      <p:bldP spid="192529" grpId="0" autoUpdateAnimBg="0"/>
      <p:bldP spid="192548" grpId="0" autoUpdateAnimBg="0"/>
      <p:bldP spid="192549" grpId="0" autoUpdateAnimBg="0"/>
      <p:bldP spid="192556" grpId="0" autoUpdateAnimBg="0"/>
      <p:bldP spid="1925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1" name="Text Box 1035"/>
          <p:cNvSpPr txBox="1">
            <a:spLocks noChangeArrowheads="1"/>
          </p:cNvSpPr>
          <p:nvPr/>
        </p:nvSpPr>
        <p:spPr bwMode="auto">
          <a:xfrm>
            <a:off x="533400" y="4302125"/>
            <a:ext cx="706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一般地，有</a:t>
            </a: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en-US" altLang="zh-CN">
                <a:sym typeface="Symbol" pitchFamily="18" charset="2"/>
              </a:rPr>
              <a:t>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1</a:t>
            </a:r>
          </a:p>
        </p:txBody>
      </p:sp>
      <p:sp>
        <p:nvSpPr>
          <p:cNvPr id="102412" name="Text Box 1036"/>
          <p:cNvSpPr txBox="1">
            <a:spLocks noChangeArrowheads="1"/>
          </p:cNvSpPr>
          <p:nvPr/>
        </p:nvSpPr>
        <p:spPr bwMode="auto">
          <a:xfrm>
            <a:off x="1403350" y="4997450"/>
            <a:ext cx="725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/>
              <a:t>X</a:t>
            </a:r>
            <a:r>
              <a:rPr lang="en-US" altLang="zh-CN"/>
              <a:t>&gt;0, 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/>
              <a:t>&gt;0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zh-CN">
                <a:ea typeface="楷体_GB2312" pitchFamily="49" charset="-122"/>
              </a:rPr>
              <a:t>感性， 滞后功率因数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2413" name="Text Box 1037"/>
          <p:cNvSpPr txBox="1">
            <a:spLocks noChangeArrowheads="1"/>
          </p:cNvSpPr>
          <p:nvPr/>
        </p:nvSpPr>
        <p:spPr bwMode="auto">
          <a:xfrm>
            <a:off x="1419225" y="5454650"/>
            <a:ext cx="709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/>
              <a:t>X</a:t>
            </a:r>
            <a:r>
              <a:rPr lang="en-US" altLang="zh-CN"/>
              <a:t>&lt;0, 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/>
              <a:t>&lt;0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zh-CN">
                <a:ea typeface="楷体_GB2312" pitchFamily="49" charset="-122"/>
              </a:rPr>
              <a:t>容性， 超前功率因数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2414" name="Text Box 1038"/>
          <p:cNvSpPr txBox="1">
            <a:spLocks noChangeArrowheads="1"/>
          </p:cNvSpPr>
          <p:nvPr/>
        </p:nvSpPr>
        <p:spPr bwMode="auto">
          <a:xfrm>
            <a:off x="358775" y="6175375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</a:t>
            </a:r>
            <a:r>
              <a:rPr lang="zh-CN" altLang="en-US"/>
              <a:t>  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en-US" altLang="zh-CN"/>
              <a:t>=0.5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zh-CN">
                <a:ea typeface="楷体_GB2312" pitchFamily="49" charset="-122"/>
              </a:rPr>
              <a:t>滞后)， 则</a:t>
            </a:r>
            <a:r>
              <a:rPr lang="en-US" altLang="zh-CN" i="1">
                <a:latin typeface="Symbol" pitchFamily="18" charset="2"/>
              </a:rPr>
              <a:t>j</a:t>
            </a:r>
            <a:r>
              <a:rPr lang="en-US" altLang="zh-CN"/>
              <a:t>  =60</a:t>
            </a:r>
            <a:r>
              <a:rPr lang="en-US" altLang="zh-CN" baseline="50000"/>
              <a:t>o  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zh-CN">
                <a:ea typeface="楷体_GB2312" pitchFamily="49" charset="-122"/>
              </a:rPr>
              <a:t>电流</a:t>
            </a:r>
            <a:r>
              <a:rPr lang="zh-CN" altLang="en-US">
                <a:ea typeface="楷体_GB2312" pitchFamily="49" charset="-122"/>
              </a:rPr>
              <a:t>滞后</a:t>
            </a:r>
            <a:r>
              <a:rPr lang="zh-CN" altLang="zh-CN">
                <a:ea typeface="楷体_GB2312" pitchFamily="49" charset="-122"/>
              </a:rPr>
              <a:t>电压60</a:t>
            </a:r>
            <a:r>
              <a:rPr lang="en-US" altLang="zh-CN" baseline="50000">
                <a:ea typeface="楷体_GB2312" pitchFamily="49" charset="-122"/>
              </a:rPr>
              <a:t>o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02406" name="Rectangle 1030"/>
          <p:cNvSpPr>
            <a:spLocks noChangeArrowheads="1"/>
          </p:cNvSpPr>
          <p:nvPr/>
        </p:nvSpPr>
        <p:spPr bwMode="auto">
          <a:xfrm>
            <a:off x="1439863" y="3278188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</a:t>
            </a:r>
            <a:endParaRPr lang="en-US" altLang="zh-CN">
              <a:latin typeface="Symbol" pitchFamily="18" charset="2"/>
            </a:endParaRPr>
          </a:p>
        </p:txBody>
      </p:sp>
      <p:sp>
        <p:nvSpPr>
          <p:cNvPr id="102407" name="Text Box 1031"/>
          <p:cNvSpPr txBox="1">
            <a:spLocks noChangeArrowheads="1"/>
          </p:cNvSpPr>
          <p:nvPr/>
        </p:nvSpPr>
        <p:spPr bwMode="auto">
          <a:xfrm>
            <a:off x="2582863" y="3065463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，纯电阻</a:t>
            </a:r>
          </a:p>
        </p:txBody>
      </p:sp>
      <p:sp>
        <p:nvSpPr>
          <p:cNvPr id="102408" name="Text Box 1032"/>
          <p:cNvSpPr txBox="1">
            <a:spLocks noChangeArrowheads="1"/>
          </p:cNvSpPr>
          <p:nvPr/>
        </p:nvSpPr>
        <p:spPr bwMode="auto">
          <a:xfrm>
            <a:off x="2582863" y="3582988"/>
            <a:ext cx="345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，纯电抗</a:t>
            </a:r>
          </a:p>
        </p:txBody>
      </p:sp>
      <p:sp>
        <p:nvSpPr>
          <p:cNvPr id="102415" name="AutoShape 1039"/>
          <p:cNvSpPr>
            <a:spLocks/>
          </p:cNvSpPr>
          <p:nvPr/>
        </p:nvSpPr>
        <p:spPr bwMode="auto">
          <a:xfrm>
            <a:off x="2278063" y="323215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417" name="Text Box 1041"/>
          <p:cNvSpPr txBox="1">
            <a:spLocks noChangeArrowheads="1"/>
          </p:cNvSpPr>
          <p:nvPr/>
        </p:nvSpPr>
        <p:spPr bwMode="auto">
          <a:xfrm>
            <a:off x="454025" y="1050925"/>
            <a:ext cx="82581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平均功率</a:t>
            </a:r>
            <a:r>
              <a:rPr lang="zh-CN" altLang="en-US">
                <a:ea typeface="楷体_GB2312" pitchFamily="49" charset="-122"/>
              </a:rPr>
              <a:t>实际上是电阻消耗的功率，亦称为有功功率。表示电路实际消耗的功率，它不仅与电压电流有效值有关，而且与</a:t>
            </a:r>
            <a:r>
              <a:rPr lang="en-US" altLang="zh-CN"/>
              <a:t>cos</a:t>
            </a:r>
            <a:r>
              <a:rPr lang="en-US" altLang="zh-CN" i="1">
                <a:latin typeface="Symbol" pitchFamily="18" charset="2"/>
              </a:rPr>
              <a:t>j </a:t>
            </a:r>
            <a:r>
              <a:rPr lang="zh-CN" altLang="en-US">
                <a:ea typeface="楷体_GB2312" pitchFamily="49" charset="-122"/>
              </a:rPr>
              <a:t>有关，这是交流和直流的很大区别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主要由于电压、电流存在相位差</a:t>
            </a:r>
            <a:r>
              <a:rPr lang="zh-CN" altLang="en-US"/>
              <a:t>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utoUpdateAnimBg="0"/>
      <p:bldP spid="102412" grpId="0" autoUpdateAnimBg="0"/>
      <p:bldP spid="102413" grpId="0" autoUpdateAnimBg="0"/>
      <p:bldP spid="102414" grpId="0" autoUpdateAnimBg="0"/>
      <p:bldP spid="102406" grpId="0"/>
      <p:bldP spid="102407" grpId="0"/>
      <p:bldP spid="102408" grpId="0"/>
      <p:bldP spid="102415" grpId="0" animBg="1"/>
      <p:bldP spid="1024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95288" y="1008063"/>
            <a:ext cx="618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交流电路功率的测量：</a:t>
            </a:r>
          </a:p>
        </p:txBody>
      </p:sp>
      <p:sp>
        <p:nvSpPr>
          <p:cNvPr id="259120" name="Text Box 48"/>
          <p:cNvSpPr txBox="1">
            <a:spLocks noChangeArrowheads="1"/>
          </p:cNvSpPr>
          <p:nvPr/>
        </p:nvSpPr>
        <p:spPr bwMode="auto">
          <a:xfrm>
            <a:off x="395288" y="3827463"/>
            <a:ext cx="377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单相功率表原理：</a:t>
            </a:r>
          </a:p>
        </p:txBody>
      </p:sp>
      <p:sp>
        <p:nvSpPr>
          <p:cNvPr id="259121" name="Text Box 49"/>
          <p:cNvSpPr txBox="1">
            <a:spLocks noChangeArrowheads="1"/>
          </p:cNvSpPr>
          <p:nvPr/>
        </p:nvSpPr>
        <p:spPr bwMode="auto">
          <a:xfrm>
            <a:off x="431800" y="4360863"/>
            <a:ext cx="82438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电流线圈中通电流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；电压线圈串一大电阻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&gt;&gt;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L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后，加上电压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，则电压线圈中的电流近似为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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59122" name="Object 50"/>
          <p:cNvGraphicFramePr>
            <a:graphicFrameLocks noChangeAspect="1"/>
          </p:cNvGraphicFramePr>
          <p:nvPr/>
        </p:nvGraphicFramePr>
        <p:xfrm>
          <a:off x="684213" y="5329238"/>
          <a:ext cx="73421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3695400" imgH="393480" progId="Equation.DSMT4">
                  <p:embed/>
                </p:oleObj>
              </mc:Choice>
              <mc:Fallback>
                <p:oleObj name="Equation" r:id="rId3" imgW="3695400" imgH="3934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29238"/>
                        <a:ext cx="7342187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23" name="Object 51"/>
          <p:cNvGraphicFramePr>
            <a:graphicFrameLocks noChangeAspect="1"/>
          </p:cNvGraphicFramePr>
          <p:nvPr/>
        </p:nvGraphicFramePr>
        <p:xfrm>
          <a:off x="684213" y="6049963"/>
          <a:ext cx="52895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5" imgW="2806560" imgH="406080" progId="Equation.3">
                  <p:embed/>
                </p:oleObj>
              </mc:Choice>
              <mc:Fallback>
                <p:oleObj name="公式" r:id="rId5" imgW="2806560" imgH="406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49963"/>
                        <a:ext cx="528955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1403350" y="1728788"/>
            <a:ext cx="2700338" cy="1908175"/>
            <a:chOff x="2381" y="-1991"/>
            <a:chExt cx="1701" cy="1202"/>
          </a:xfrm>
        </p:grpSpPr>
        <p:sp>
          <p:nvSpPr>
            <p:cNvPr id="4127" name="Line 117"/>
            <p:cNvSpPr>
              <a:spLocks noChangeShapeType="1"/>
            </p:cNvSpPr>
            <p:nvPr/>
          </p:nvSpPr>
          <p:spPr bwMode="auto">
            <a:xfrm>
              <a:off x="2517" y="-1582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12"/>
            <p:cNvSpPr>
              <a:spLocks noChangeShapeType="1"/>
            </p:cNvSpPr>
            <p:nvPr/>
          </p:nvSpPr>
          <p:spPr bwMode="auto">
            <a:xfrm>
              <a:off x="3220" y="-1900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Text Box 74"/>
            <p:cNvSpPr txBox="1">
              <a:spLocks noChangeArrowheads="1"/>
            </p:cNvSpPr>
            <p:nvPr/>
          </p:nvSpPr>
          <p:spPr bwMode="auto">
            <a:xfrm>
              <a:off x="3833" y="-1310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Z</a:t>
              </a:r>
            </a:p>
          </p:txBody>
        </p:sp>
        <p:sp>
          <p:nvSpPr>
            <p:cNvPr id="4130" name="Oval 82"/>
            <p:cNvSpPr>
              <a:spLocks noChangeArrowheads="1"/>
            </p:cNvSpPr>
            <p:nvPr/>
          </p:nvSpPr>
          <p:spPr bwMode="auto">
            <a:xfrm>
              <a:off x="3085" y="-171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31" name="Line 83"/>
            <p:cNvSpPr>
              <a:spLocks noChangeShapeType="1"/>
            </p:cNvSpPr>
            <p:nvPr/>
          </p:nvSpPr>
          <p:spPr bwMode="auto">
            <a:xfrm>
              <a:off x="2903" y="-1900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84"/>
            <p:cNvSpPr>
              <a:spLocks noChangeShapeType="1"/>
            </p:cNvSpPr>
            <p:nvPr/>
          </p:nvSpPr>
          <p:spPr bwMode="auto">
            <a:xfrm>
              <a:off x="2903" y="-1900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Text Box 87"/>
            <p:cNvSpPr txBox="1">
              <a:spLocks noChangeArrowheads="1"/>
            </p:cNvSpPr>
            <p:nvPr/>
          </p:nvSpPr>
          <p:spPr bwMode="auto">
            <a:xfrm>
              <a:off x="3085" y="-169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</a:p>
          </p:txBody>
        </p:sp>
        <p:sp>
          <p:nvSpPr>
            <p:cNvPr id="4134" name="Text Box 88"/>
            <p:cNvSpPr txBox="1">
              <a:spLocks noChangeArrowheads="1"/>
            </p:cNvSpPr>
            <p:nvPr/>
          </p:nvSpPr>
          <p:spPr bwMode="auto">
            <a:xfrm>
              <a:off x="3130" y="-199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35" name="Text Box 89"/>
            <p:cNvSpPr txBox="1">
              <a:spLocks noChangeArrowheads="1"/>
            </p:cNvSpPr>
            <p:nvPr/>
          </p:nvSpPr>
          <p:spPr bwMode="auto">
            <a:xfrm>
              <a:off x="2790" y="-164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36" name="Text Box 96"/>
            <p:cNvSpPr txBox="1">
              <a:spLocks noChangeArrowheads="1"/>
            </p:cNvSpPr>
            <p:nvPr/>
          </p:nvSpPr>
          <p:spPr bwMode="auto">
            <a:xfrm>
              <a:off x="2381" y="-135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37" name="Text Box 98"/>
            <p:cNvSpPr txBox="1">
              <a:spLocks noChangeArrowheads="1"/>
            </p:cNvSpPr>
            <p:nvPr/>
          </p:nvSpPr>
          <p:spPr bwMode="auto">
            <a:xfrm>
              <a:off x="2540" y="-1945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38" name="Line 114"/>
            <p:cNvSpPr>
              <a:spLocks noChangeShapeType="1"/>
            </p:cNvSpPr>
            <p:nvPr/>
          </p:nvSpPr>
          <p:spPr bwMode="auto">
            <a:xfrm>
              <a:off x="3787" y="-1582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116"/>
            <p:cNvSpPr>
              <a:spLocks noChangeShapeType="1"/>
            </p:cNvSpPr>
            <p:nvPr/>
          </p:nvSpPr>
          <p:spPr bwMode="auto">
            <a:xfrm>
              <a:off x="2517" y="-811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Oval 118"/>
            <p:cNvSpPr>
              <a:spLocks noChangeArrowheads="1"/>
            </p:cNvSpPr>
            <p:nvPr/>
          </p:nvSpPr>
          <p:spPr bwMode="auto">
            <a:xfrm>
              <a:off x="2472" y="-160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41" name="Oval 119"/>
            <p:cNvSpPr>
              <a:spLocks noChangeArrowheads="1"/>
            </p:cNvSpPr>
            <p:nvPr/>
          </p:nvSpPr>
          <p:spPr bwMode="auto">
            <a:xfrm>
              <a:off x="2472" y="-83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42" name="Rectangle 56"/>
            <p:cNvSpPr>
              <a:spLocks noChangeArrowheads="1"/>
            </p:cNvSpPr>
            <p:nvPr/>
          </p:nvSpPr>
          <p:spPr bwMode="auto">
            <a:xfrm rot="5400000">
              <a:off x="3652" y="-12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43" name="Line 120"/>
            <p:cNvSpPr>
              <a:spLocks noChangeShapeType="1"/>
            </p:cNvSpPr>
            <p:nvPr/>
          </p:nvSpPr>
          <p:spPr bwMode="auto">
            <a:xfrm>
              <a:off x="2472" y="-165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Text Box 121"/>
            <p:cNvSpPr txBox="1">
              <a:spLocks noChangeArrowheads="1"/>
            </p:cNvSpPr>
            <p:nvPr/>
          </p:nvSpPr>
          <p:spPr bwMode="auto">
            <a:xfrm>
              <a:off x="2381" y="-15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145" name="Text Box 122"/>
            <p:cNvSpPr txBox="1">
              <a:spLocks noChangeArrowheads="1"/>
            </p:cNvSpPr>
            <p:nvPr/>
          </p:nvSpPr>
          <p:spPr bwMode="auto">
            <a:xfrm>
              <a:off x="2396" y="-11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4876800" y="1243013"/>
            <a:ext cx="4276725" cy="2514600"/>
            <a:chOff x="3072" y="584"/>
            <a:chExt cx="2694" cy="1584"/>
          </a:xfrm>
        </p:grpSpPr>
        <p:sp>
          <p:nvSpPr>
            <p:cNvPr id="4105" name="Freeform 26"/>
            <p:cNvSpPr>
              <a:spLocks/>
            </p:cNvSpPr>
            <p:nvPr/>
          </p:nvSpPr>
          <p:spPr bwMode="auto">
            <a:xfrm>
              <a:off x="3876" y="620"/>
              <a:ext cx="3" cy="498"/>
            </a:xfrm>
            <a:custGeom>
              <a:avLst/>
              <a:gdLst>
                <a:gd name="T0" fmla="*/ 3 w 3"/>
                <a:gd name="T1" fmla="*/ 498 h 498"/>
                <a:gd name="T2" fmla="*/ 0 w 3"/>
                <a:gd name="T3" fmla="*/ 0 h 498"/>
                <a:gd name="T4" fmla="*/ 0 60000 65536"/>
                <a:gd name="T5" fmla="*/ 0 60000 65536"/>
                <a:gd name="T6" fmla="*/ 0 w 3"/>
                <a:gd name="T7" fmla="*/ 0 h 498"/>
                <a:gd name="T8" fmla="*/ 3 w 3"/>
                <a:gd name="T9" fmla="*/ 498 h 4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98">
                  <a:moveTo>
                    <a:pt x="3" y="498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06" name="Freeform 27"/>
            <p:cNvSpPr>
              <a:spLocks/>
            </p:cNvSpPr>
            <p:nvPr/>
          </p:nvSpPr>
          <p:spPr bwMode="auto">
            <a:xfrm>
              <a:off x="3873" y="1502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  <a:gd name="T4" fmla="*/ 0 60000 65536"/>
                <a:gd name="T5" fmla="*/ 0 60000 65536"/>
                <a:gd name="T6" fmla="*/ 0 w 1"/>
                <a:gd name="T7" fmla="*/ 0 h 174"/>
                <a:gd name="T8" fmla="*/ 1 w 1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07" name="Line 28"/>
            <p:cNvSpPr>
              <a:spLocks noChangeShapeType="1"/>
            </p:cNvSpPr>
            <p:nvPr/>
          </p:nvSpPr>
          <p:spPr bwMode="auto">
            <a:xfrm>
              <a:off x="3072" y="1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Text Box 29"/>
            <p:cNvSpPr txBox="1">
              <a:spLocks noChangeArrowheads="1"/>
            </p:cNvSpPr>
            <p:nvPr/>
          </p:nvSpPr>
          <p:spPr bwMode="auto">
            <a:xfrm>
              <a:off x="3072" y="140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4109" name="Text Box 30"/>
            <p:cNvSpPr txBox="1">
              <a:spLocks noChangeArrowheads="1"/>
            </p:cNvSpPr>
            <p:nvPr/>
          </p:nvSpPr>
          <p:spPr bwMode="auto">
            <a:xfrm>
              <a:off x="3984" y="6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4110" name="Text Box 31"/>
            <p:cNvSpPr txBox="1">
              <a:spLocks noChangeArrowheads="1"/>
            </p:cNvSpPr>
            <p:nvPr/>
          </p:nvSpPr>
          <p:spPr bwMode="auto">
            <a:xfrm>
              <a:off x="3997" y="16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R</a:t>
              </a:r>
            </a:p>
          </p:txBody>
        </p:sp>
        <p:grpSp>
          <p:nvGrpSpPr>
            <p:cNvPr id="4111" name="Group 32"/>
            <p:cNvGrpSpPr>
              <a:grpSpLocks/>
            </p:cNvGrpSpPr>
            <p:nvPr/>
          </p:nvGrpSpPr>
          <p:grpSpPr bwMode="auto">
            <a:xfrm rot="5400000">
              <a:off x="3578" y="1271"/>
              <a:ext cx="651" cy="80"/>
              <a:chOff x="496" y="1858"/>
              <a:chExt cx="830" cy="84"/>
            </a:xfrm>
          </p:grpSpPr>
          <p:sp>
            <p:nvSpPr>
              <p:cNvPr id="4123" name="Freeform 33"/>
              <p:cNvSpPr>
                <a:spLocks/>
              </p:cNvSpPr>
              <p:nvPr/>
            </p:nvSpPr>
            <p:spPr bwMode="auto">
              <a:xfrm>
                <a:off x="496" y="1862"/>
                <a:ext cx="464" cy="80"/>
              </a:xfrm>
              <a:custGeom>
                <a:avLst/>
                <a:gdLst>
                  <a:gd name="T0" fmla="*/ 0 w 125"/>
                  <a:gd name="T1" fmla="*/ 60 h 60"/>
                  <a:gd name="T2" fmla="*/ 23 w 125"/>
                  <a:gd name="T3" fmla="*/ 15 h 60"/>
                  <a:gd name="T4" fmla="*/ 65 w 125"/>
                  <a:gd name="T5" fmla="*/ 0 h 60"/>
                  <a:gd name="T6" fmla="*/ 102 w 125"/>
                  <a:gd name="T7" fmla="*/ 15 h 60"/>
                  <a:gd name="T8" fmla="*/ 125 w 125"/>
                  <a:gd name="T9" fmla="*/ 51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0"/>
                  <a:gd name="T17" fmla="*/ 125 w 12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0">
                    <a:moveTo>
                      <a:pt x="0" y="60"/>
                    </a:moveTo>
                    <a:cubicBezTo>
                      <a:pt x="4" y="53"/>
                      <a:pt x="12" y="25"/>
                      <a:pt x="23" y="15"/>
                    </a:cubicBezTo>
                    <a:cubicBezTo>
                      <a:pt x="34" y="5"/>
                      <a:pt x="52" y="0"/>
                      <a:pt x="65" y="0"/>
                    </a:cubicBezTo>
                    <a:cubicBezTo>
                      <a:pt x="78" y="0"/>
                      <a:pt x="92" y="7"/>
                      <a:pt x="102" y="15"/>
                    </a:cubicBezTo>
                    <a:cubicBezTo>
                      <a:pt x="112" y="23"/>
                      <a:pt x="120" y="44"/>
                      <a:pt x="125" y="5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124" name="Freeform 34"/>
              <p:cNvSpPr>
                <a:spLocks/>
              </p:cNvSpPr>
              <p:nvPr/>
            </p:nvSpPr>
            <p:spPr bwMode="auto">
              <a:xfrm>
                <a:off x="620" y="1859"/>
                <a:ext cx="464" cy="80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4"/>
                  <a:gd name="T17" fmla="*/ 121 w 121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125" name="Freeform 35"/>
              <p:cNvSpPr>
                <a:spLocks/>
              </p:cNvSpPr>
              <p:nvPr/>
            </p:nvSpPr>
            <p:spPr bwMode="auto">
              <a:xfrm>
                <a:off x="740" y="1858"/>
                <a:ext cx="464" cy="80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1"/>
                  <a:gd name="T17" fmla="*/ 119 w 119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126" name="Freeform 36"/>
              <p:cNvSpPr>
                <a:spLocks/>
              </p:cNvSpPr>
              <p:nvPr/>
            </p:nvSpPr>
            <p:spPr bwMode="auto">
              <a:xfrm>
                <a:off x="862" y="1860"/>
                <a:ext cx="464" cy="80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57"/>
                  <a:gd name="T17" fmla="*/ 123 w 123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112" name="Freeform 38"/>
            <p:cNvSpPr>
              <a:spLocks/>
            </p:cNvSpPr>
            <p:nvPr/>
          </p:nvSpPr>
          <p:spPr bwMode="auto">
            <a:xfrm>
              <a:off x="3648" y="1208"/>
              <a:ext cx="432" cy="288"/>
            </a:xfrm>
            <a:custGeom>
              <a:avLst/>
              <a:gdLst>
                <a:gd name="T0" fmla="*/ 0 w 432"/>
                <a:gd name="T1" fmla="*/ 144 h 288"/>
                <a:gd name="T2" fmla="*/ 96 w 432"/>
                <a:gd name="T3" fmla="*/ 0 h 288"/>
                <a:gd name="T4" fmla="*/ 384 w 432"/>
                <a:gd name="T5" fmla="*/ 288 h 288"/>
                <a:gd name="T6" fmla="*/ 432 w 432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"/>
                <a:gd name="T14" fmla="*/ 432 w 4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">
                  <a:moveTo>
                    <a:pt x="0" y="144"/>
                  </a:moveTo>
                  <a:lnTo>
                    <a:pt x="96" y="0"/>
                  </a:lnTo>
                  <a:lnTo>
                    <a:pt x="384" y="288"/>
                  </a:lnTo>
                  <a:lnTo>
                    <a:pt x="432" y="144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13" name="Line 39"/>
            <p:cNvSpPr>
              <a:spLocks noChangeShapeType="1"/>
            </p:cNvSpPr>
            <p:nvPr/>
          </p:nvSpPr>
          <p:spPr bwMode="auto">
            <a:xfrm flipH="1">
              <a:off x="3120" y="135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40"/>
            <p:cNvSpPr>
              <a:spLocks noChangeShapeType="1"/>
            </p:cNvSpPr>
            <p:nvPr/>
          </p:nvSpPr>
          <p:spPr bwMode="auto">
            <a:xfrm>
              <a:off x="4080" y="135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Freeform 41"/>
            <p:cNvSpPr>
              <a:spLocks/>
            </p:cNvSpPr>
            <p:nvPr/>
          </p:nvSpPr>
          <p:spPr bwMode="auto">
            <a:xfrm>
              <a:off x="3876" y="1886"/>
              <a:ext cx="1" cy="282"/>
            </a:xfrm>
            <a:custGeom>
              <a:avLst/>
              <a:gdLst>
                <a:gd name="T0" fmla="*/ 0 w 1"/>
                <a:gd name="T1" fmla="*/ 0 h 282"/>
                <a:gd name="T2" fmla="*/ 0 w 1"/>
                <a:gd name="T3" fmla="*/ 282 h 282"/>
                <a:gd name="T4" fmla="*/ 0 60000 65536"/>
                <a:gd name="T5" fmla="*/ 0 60000 65536"/>
                <a:gd name="T6" fmla="*/ 0 w 1"/>
                <a:gd name="T7" fmla="*/ 0 h 282"/>
                <a:gd name="T8" fmla="*/ 1 w 1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2">
                  <a:moveTo>
                    <a:pt x="0" y="0"/>
                  </a:moveTo>
                  <a:lnTo>
                    <a:pt x="0" y="28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16" name="Line 42"/>
            <p:cNvSpPr>
              <a:spLocks noChangeShapeType="1"/>
            </p:cNvSpPr>
            <p:nvPr/>
          </p:nvSpPr>
          <p:spPr bwMode="auto">
            <a:xfrm rot="5400000">
              <a:off x="3840" y="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43"/>
            <p:cNvSpPr>
              <a:spLocks noChangeArrowheads="1"/>
            </p:cNvSpPr>
            <p:nvPr/>
          </p:nvSpPr>
          <p:spPr bwMode="auto">
            <a:xfrm>
              <a:off x="3360" y="872"/>
              <a:ext cx="1111" cy="111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18" name="Text Box 44"/>
            <p:cNvSpPr txBox="1">
              <a:spLocks noChangeArrowheads="1"/>
            </p:cNvSpPr>
            <p:nvPr/>
          </p:nvSpPr>
          <p:spPr bwMode="auto">
            <a:xfrm>
              <a:off x="4422" y="160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电流线圈</a:t>
              </a:r>
            </a:p>
          </p:txBody>
        </p:sp>
        <p:sp>
          <p:nvSpPr>
            <p:cNvPr id="4119" name="Text Box 45"/>
            <p:cNvSpPr txBox="1">
              <a:spLocks noChangeArrowheads="1"/>
            </p:cNvSpPr>
            <p:nvPr/>
          </p:nvSpPr>
          <p:spPr bwMode="auto">
            <a:xfrm>
              <a:off x="4416" y="872"/>
              <a:ext cx="1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电压线圈</a:t>
              </a:r>
            </a:p>
          </p:txBody>
        </p:sp>
        <p:sp>
          <p:nvSpPr>
            <p:cNvPr id="4120" name="Line 46"/>
            <p:cNvSpPr>
              <a:spLocks noChangeShapeType="1"/>
            </p:cNvSpPr>
            <p:nvPr/>
          </p:nvSpPr>
          <p:spPr bwMode="auto">
            <a:xfrm>
              <a:off x="4080" y="1448"/>
              <a:ext cx="57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47"/>
            <p:cNvSpPr>
              <a:spLocks noChangeShapeType="1"/>
            </p:cNvSpPr>
            <p:nvPr/>
          </p:nvSpPr>
          <p:spPr bwMode="auto">
            <a:xfrm flipV="1">
              <a:off x="3936" y="1064"/>
              <a:ext cx="52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Rectangle 124"/>
            <p:cNvSpPr>
              <a:spLocks noChangeArrowheads="1"/>
            </p:cNvSpPr>
            <p:nvPr/>
          </p:nvSpPr>
          <p:spPr bwMode="auto">
            <a:xfrm rot="5400000">
              <a:off x="3742" y="175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utoUpdateAnimBg="0"/>
      <p:bldP spid="259120" grpId="0" autoUpdateAnimBg="0"/>
      <p:bldP spid="2591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431800" y="1206500"/>
            <a:ext cx="7848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指针偏转角度与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成正比，由偏转角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校准后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即可测量平均功率</a:t>
            </a:r>
            <a:r>
              <a:rPr lang="en-US" altLang="zh-CN" i="1">
                <a:ea typeface="楷体_GB2312" pitchFamily="49" charset="-122"/>
              </a:rPr>
              <a:t>P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468313" y="2514600"/>
            <a:ext cx="770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使用功率表应注意：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609600" y="3187700"/>
            <a:ext cx="80660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同名端：在负载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关联方向下，电流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从电流线圈“*”号端流入，电压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与电流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端关联时，此时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表示负载吸收的功率。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576263" y="48545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量程：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的量程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的量程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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的量程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219200" y="5635625"/>
            <a:ext cx="745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测量时，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均不能超量程。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utoUpdateAnimBg="0"/>
      <p:bldP spid="260099" grpId="0" autoUpdateAnimBg="0"/>
      <p:bldP spid="260100" grpId="0" autoUpdateAnimBg="0"/>
      <p:bldP spid="260101" grpId="0" autoUpdateAnimBg="0"/>
      <p:bldP spid="2601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680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例：三表法测线圈参数。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824413" y="2168525"/>
            <a:ext cx="37798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>
                <a:ea typeface="楷体_GB2312" pitchFamily="49" charset="-122"/>
              </a:rPr>
              <a:t>已知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ea typeface="楷体_GB2312" pitchFamily="49" charset="-122"/>
              </a:rPr>
              <a:t>=50Hz</a:t>
            </a:r>
            <a:r>
              <a:rPr lang="zh-CN" altLang="en-US">
                <a:ea typeface="楷体_GB2312" pitchFamily="49" charset="-122"/>
              </a:rPr>
              <a:t>，且测得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=50V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=1A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=30W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427038" y="43354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61262" name="Object 14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17700" y="249713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1117440" imgH="393480" progId="Equation.DSMT4">
                  <p:embed/>
                </p:oleObj>
              </mc:Choice>
              <mc:Fallback>
                <p:oleObj name="Equation" r:id="rId3" imgW="1117440" imgH="393480" progId="Equation.DSMT4">
                  <p:embed/>
                  <p:pic>
                    <p:nvPicPr>
                      <p:cNvPr id="0" name="Object 1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49713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73" name="Object 15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67175" y="4108450"/>
          <a:ext cx="1079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Object 1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108450"/>
                        <a:ext cx="1079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79" name="Object 159"/>
          <p:cNvGraphicFramePr>
            <a:graphicFrameLocks noChangeAspect="1"/>
          </p:cNvGraphicFramePr>
          <p:nvPr/>
        </p:nvGraphicFramePr>
        <p:xfrm>
          <a:off x="4038600" y="5805488"/>
          <a:ext cx="40973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7" imgW="1815840" imgH="393480" progId="Equation.DSMT4">
                  <p:embed/>
                </p:oleObj>
              </mc:Choice>
              <mc:Fallback>
                <p:oleObj name="Equation" r:id="rId7" imgW="1815840" imgH="39348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805488"/>
                        <a:ext cx="40973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85" name="Object 165"/>
          <p:cNvGraphicFramePr>
            <a:graphicFrameLocks noChangeAspect="1"/>
          </p:cNvGraphicFramePr>
          <p:nvPr/>
        </p:nvGraphicFramePr>
        <p:xfrm>
          <a:off x="1366838" y="4287838"/>
          <a:ext cx="1584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9" imgW="622080" imgH="190440" progId="Equation.DSMT4">
                  <p:embed/>
                </p:oleObj>
              </mc:Choice>
              <mc:Fallback>
                <p:oleObj name="Equation" r:id="rId9" imgW="622080" imgH="19044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287838"/>
                        <a:ext cx="15843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86" name="Object 166"/>
          <p:cNvGraphicFramePr>
            <a:graphicFrameLocks noChangeAspect="1"/>
          </p:cNvGraphicFramePr>
          <p:nvPr/>
        </p:nvGraphicFramePr>
        <p:xfrm>
          <a:off x="4932363" y="4878388"/>
          <a:ext cx="302418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1" imgW="1130040" imgH="279360" progId="Equation.DSMT4">
                  <p:embed/>
                </p:oleObj>
              </mc:Choice>
              <mc:Fallback>
                <p:oleObj name="Equation" r:id="rId11" imgW="1130040" imgH="27936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878388"/>
                        <a:ext cx="3024187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87" name="Object 167"/>
          <p:cNvGraphicFramePr>
            <a:graphicFrameLocks noChangeAspect="1"/>
          </p:cNvGraphicFramePr>
          <p:nvPr/>
        </p:nvGraphicFramePr>
        <p:xfrm>
          <a:off x="1325563" y="5086350"/>
          <a:ext cx="29225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086350"/>
                        <a:ext cx="29225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88" name="Object 168"/>
          <p:cNvGraphicFramePr>
            <a:graphicFrameLocks noChangeAspect="1"/>
          </p:cNvGraphicFramePr>
          <p:nvPr/>
        </p:nvGraphicFramePr>
        <p:xfrm>
          <a:off x="5219700" y="4117975"/>
          <a:ext cx="18526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17975"/>
                        <a:ext cx="1852613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95" name="AutoShape 175"/>
          <p:cNvSpPr>
            <a:spLocks noChangeArrowheads="1"/>
          </p:cNvSpPr>
          <p:nvPr/>
        </p:nvSpPr>
        <p:spPr bwMode="auto">
          <a:xfrm>
            <a:off x="3238500" y="4432300"/>
            <a:ext cx="504825" cy="2524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647700" y="1377950"/>
            <a:ext cx="3816350" cy="2771775"/>
            <a:chOff x="408" y="504"/>
            <a:chExt cx="2404" cy="1746"/>
          </a:xfrm>
        </p:grpSpPr>
        <p:sp>
          <p:nvSpPr>
            <p:cNvPr id="5137" name="Line 132"/>
            <p:cNvSpPr>
              <a:spLocks noChangeShapeType="1"/>
            </p:cNvSpPr>
            <p:nvPr/>
          </p:nvSpPr>
          <p:spPr bwMode="auto">
            <a:xfrm>
              <a:off x="2471" y="1031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120"/>
            <p:cNvSpPr>
              <a:spLocks noChangeShapeType="1"/>
            </p:cNvSpPr>
            <p:nvPr/>
          </p:nvSpPr>
          <p:spPr bwMode="auto">
            <a:xfrm>
              <a:off x="521" y="1026"/>
              <a:ext cx="19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46"/>
            <p:cNvSpPr>
              <a:spLocks noChangeShapeType="1"/>
            </p:cNvSpPr>
            <p:nvPr/>
          </p:nvSpPr>
          <p:spPr bwMode="auto">
            <a:xfrm>
              <a:off x="1928" y="708"/>
              <a:ext cx="0" cy="15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Rectangle 48"/>
            <p:cNvSpPr>
              <a:spLocks noChangeArrowheads="1"/>
            </p:cNvSpPr>
            <p:nvPr/>
          </p:nvSpPr>
          <p:spPr bwMode="auto">
            <a:xfrm rot="5400000">
              <a:off x="2336" y="136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1" name="Line 49"/>
            <p:cNvSpPr>
              <a:spLocks noChangeShapeType="1"/>
            </p:cNvSpPr>
            <p:nvPr/>
          </p:nvSpPr>
          <p:spPr bwMode="auto">
            <a:xfrm>
              <a:off x="952" y="1025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52"/>
            <p:cNvSpPr>
              <a:spLocks/>
            </p:cNvSpPr>
            <p:nvPr/>
          </p:nvSpPr>
          <p:spPr bwMode="auto">
            <a:xfrm rot="10800000">
              <a:off x="2455" y="170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3" name="Text Box 66"/>
            <p:cNvSpPr txBox="1">
              <a:spLocks noChangeArrowheads="1"/>
            </p:cNvSpPr>
            <p:nvPr/>
          </p:nvSpPr>
          <p:spPr bwMode="auto">
            <a:xfrm>
              <a:off x="2517" y="1294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5144" name="Oval 74"/>
            <p:cNvSpPr>
              <a:spLocks noChangeArrowheads="1"/>
            </p:cNvSpPr>
            <p:nvPr/>
          </p:nvSpPr>
          <p:spPr bwMode="auto">
            <a:xfrm>
              <a:off x="1792" y="88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5" name="Line 75"/>
            <p:cNvSpPr>
              <a:spLocks noChangeShapeType="1"/>
            </p:cNvSpPr>
            <p:nvPr/>
          </p:nvSpPr>
          <p:spPr bwMode="auto">
            <a:xfrm>
              <a:off x="1610" y="708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76"/>
            <p:cNvSpPr>
              <a:spLocks noChangeShapeType="1"/>
            </p:cNvSpPr>
            <p:nvPr/>
          </p:nvSpPr>
          <p:spPr bwMode="auto">
            <a:xfrm>
              <a:off x="1610" y="70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Oval 77"/>
            <p:cNvSpPr>
              <a:spLocks noChangeArrowheads="1"/>
            </p:cNvSpPr>
            <p:nvPr/>
          </p:nvSpPr>
          <p:spPr bwMode="auto">
            <a:xfrm>
              <a:off x="816" y="148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8" name="Text Box 78"/>
            <p:cNvSpPr txBox="1">
              <a:spLocks noChangeArrowheads="1"/>
            </p:cNvSpPr>
            <p:nvPr/>
          </p:nvSpPr>
          <p:spPr bwMode="auto">
            <a:xfrm>
              <a:off x="839" y="150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5149" name="Text Box 79"/>
            <p:cNvSpPr txBox="1">
              <a:spLocks noChangeArrowheads="1"/>
            </p:cNvSpPr>
            <p:nvPr/>
          </p:nvSpPr>
          <p:spPr bwMode="auto">
            <a:xfrm>
              <a:off x="1792" y="9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</a:p>
          </p:txBody>
        </p:sp>
        <p:sp>
          <p:nvSpPr>
            <p:cNvPr id="5150" name="Text Box 80"/>
            <p:cNvSpPr txBox="1">
              <a:spLocks noChangeArrowheads="1"/>
            </p:cNvSpPr>
            <p:nvPr/>
          </p:nvSpPr>
          <p:spPr bwMode="auto">
            <a:xfrm>
              <a:off x="1837" y="61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151" name="Text Box 81"/>
            <p:cNvSpPr txBox="1">
              <a:spLocks noChangeArrowheads="1"/>
            </p:cNvSpPr>
            <p:nvPr/>
          </p:nvSpPr>
          <p:spPr bwMode="auto">
            <a:xfrm>
              <a:off x="1497" y="96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152" name="Oval 121"/>
            <p:cNvSpPr>
              <a:spLocks noChangeArrowheads="1"/>
            </p:cNvSpPr>
            <p:nvPr/>
          </p:nvSpPr>
          <p:spPr bwMode="auto">
            <a:xfrm>
              <a:off x="476" y="100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53" name="Oval 122"/>
            <p:cNvSpPr>
              <a:spLocks noChangeArrowheads="1"/>
            </p:cNvSpPr>
            <p:nvPr/>
          </p:nvSpPr>
          <p:spPr bwMode="auto">
            <a:xfrm>
              <a:off x="476" y="220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54" name="Text Box 123"/>
            <p:cNvSpPr txBox="1">
              <a:spLocks noChangeArrowheads="1"/>
            </p:cNvSpPr>
            <p:nvPr/>
          </p:nvSpPr>
          <p:spPr bwMode="auto">
            <a:xfrm>
              <a:off x="408" y="102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55" name="Text Box 124"/>
            <p:cNvSpPr txBox="1">
              <a:spLocks noChangeArrowheads="1"/>
            </p:cNvSpPr>
            <p:nvPr/>
          </p:nvSpPr>
          <p:spPr bwMode="auto">
            <a:xfrm>
              <a:off x="422" y="1888"/>
              <a:ext cx="21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5156" name="Group 125"/>
            <p:cNvGrpSpPr>
              <a:grpSpLocks/>
            </p:cNvGrpSpPr>
            <p:nvPr/>
          </p:nvGrpSpPr>
          <p:grpSpPr bwMode="auto">
            <a:xfrm>
              <a:off x="408" y="1389"/>
              <a:ext cx="408" cy="408"/>
              <a:chOff x="1791" y="1049"/>
              <a:chExt cx="408" cy="408"/>
            </a:xfrm>
          </p:grpSpPr>
          <p:sp>
            <p:nvSpPr>
              <p:cNvPr id="5167" name="Text Box 126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5168" name="Text Box 127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5157" name="Group 128"/>
            <p:cNvGrpSpPr>
              <a:grpSpLocks/>
            </p:cNvGrpSpPr>
            <p:nvPr/>
          </p:nvGrpSpPr>
          <p:grpSpPr bwMode="auto">
            <a:xfrm>
              <a:off x="589" y="504"/>
              <a:ext cx="227" cy="392"/>
              <a:chOff x="1791" y="2181"/>
              <a:chExt cx="227" cy="392"/>
            </a:xfrm>
          </p:grpSpPr>
          <p:sp>
            <p:nvSpPr>
              <p:cNvPr id="5165" name="Text Box 129"/>
              <p:cNvSpPr txBox="1">
                <a:spLocks noChangeArrowheads="1"/>
              </p:cNvSpPr>
              <p:nvPr/>
            </p:nvSpPr>
            <p:spPr bwMode="auto">
              <a:xfrm>
                <a:off x="1791" y="2342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5166" name="Text Box 130"/>
              <p:cNvSpPr txBox="1">
                <a:spLocks noChangeArrowheads="1"/>
              </p:cNvSpPr>
              <p:nvPr/>
            </p:nvSpPr>
            <p:spPr bwMode="auto">
              <a:xfrm>
                <a:off x="1812" y="218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5158" name="Line 131"/>
            <p:cNvSpPr>
              <a:spLocks noChangeShapeType="1"/>
            </p:cNvSpPr>
            <p:nvPr/>
          </p:nvSpPr>
          <p:spPr bwMode="auto">
            <a:xfrm>
              <a:off x="520" y="2228"/>
              <a:ext cx="19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Oval 133"/>
            <p:cNvSpPr>
              <a:spLocks noChangeArrowheads="1"/>
            </p:cNvSpPr>
            <p:nvPr/>
          </p:nvSpPr>
          <p:spPr bwMode="auto">
            <a:xfrm>
              <a:off x="1201" y="89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60" name="Text Box 136"/>
            <p:cNvSpPr txBox="1">
              <a:spLocks noChangeArrowheads="1"/>
            </p:cNvSpPr>
            <p:nvPr/>
          </p:nvSpPr>
          <p:spPr bwMode="auto">
            <a:xfrm>
              <a:off x="1224" y="909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5161" name="Line 137"/>
            <p:cNvSpPr>
              <a:spLocks noChangeShapeType="1"/>
            </p:cNvSpPr>
            <p:nvPr/>
          </p:nvSpPr>
          <p:spPr bwMode="auto">
            <a:xfrm>
              <a:off x="521" y="935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Text Box 138"/>
            <p:cNvSpPr txBox="1">
              <a:spLocks noChangeArrowheads="1"/>
            </p:cNvSpPr>
            <p:nvPr/>
          </p:nvSpPr>
          <p:spPr bwMode="auto">
            <a:xfrm>
              <a:off x="2540" y="172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5163" name="Text Box 139"/>
            <p:cNvSpPr txBox="1">
              <a:spLocks noChangeArrowheads="1"/>
            </p:cNvSpPr>
            <p:nvPr/>
          </p:nvSpPr>
          <p:spPr bwMode="auto">
            <a:xfrm>
              <a:off x="2063" y="149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Z</a:t>
              </a:r>
            </a:p>
          </p:txBody>
        </p:sp>
        <p:sp>
          <p:nvSpPr>
            <p:cNvPr id="5170" name="AutoShape 50"/>
            <p:cNvSpPr>
              <a:spLocks noChangeArrowheads="1"/>
            </p:cNvSpPr>
            <p:nvPr/>
          </p:nvSpPr>
          <p:spPr bwMode="auto">
            <a:xfrm>
              <a:off x="2313" y="1162"/>
              <a:ext cx="408" cy="9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>
              <a:prstShdw prst="shdw13" dist="53882" dir="13500000">
                <a:srgbClr val="0000FF">
                  <a:gamma/>
                  <a:shade val="60000"/>
                  <a:invGamma/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 autoUpdateAnimBg="0"/>
      <p:bldP spid="2612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323850" y="1027113"/>
            <a:ext cx="817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3.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无功功率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reactive power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Q</a:t>
            </a:r>
          </a:p>
        </p:txBody>
      </p:sp>
      <p:graphicFrame>
        <p:nvGraphicFramePr>
          <p:cNvPr id="327680" name="Object 1024"/>
          <p:cNvGraphicFramePr>
            <a:graphicFrameLocks noChangeAspect="1"/>
          </p:cNvGraphicFramePr>
          <p:nvPr/>
        </p:nvGraphicFramePr>
        <p:xfrm>
          <a:off x="2339975" y="4191000"/>
          <a:ext cx="1828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3" imgW="812520" imgH="304560" progId="Equation.3">
                  <p:embed/>
                </p:oleObj>
              </mc:Choice>
              <mc:Fallback>
                <p:oleObj name="公式" r:id="rId3" imgW="812520" imgH="304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91000"/>
                        <a:ext cx="18288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576263" y="3733800"/>
            <a:ext cx="451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定义其幅值为无功功率：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74675" y="4946650"/>
            <a:ext cx="500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&gt;0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，表示网络吸收无功功率；</a:t>
            </a:r>
          </a:p>
        </p:txBody>
      </p:sp>
      <p:graphicFrame>
        <p:nvGraphicFramePr>
          <p:cNvPr id="327682" name="Object 1026"/>
          <p:cNvGraphicFramePr>
            <a:graphicFrameLocks noChangeAspect="1"/>
          </p:cNvGraphicFramePr>
          <p:nvPr/>
        </p:nvGraphicFramePr>
        <p:xfrm>
          <a:off x="617538" y="1527175"/>
          <a:ext cx="60420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5" imgW="2743200" imgH="431640" progId="Equation.DSMT4">
                  <p:embed/>
                </p:oleObj>
              </mc:Choice>
              <mc:Fallback>
                <p:oleObj name="Equation" r:id="rId5" imgW="2743200" imgH="431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1527175"/>
                        <a:ext cx="604202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574675" y="2544763"/>
            <a:ext cx="748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(1-cos2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 t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表示网络中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电阻所消耗的功率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539750" y="3121025"/>
            <a:ext cx="694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UI</a:t>
            </a:r>
            <a:r>
              <a:rPr lang="en-US" altLang="zh-CN">
                <a:ea typeface="楷体_GB2312" pitchFamily="49" charset="-122"/>
              </a:rPr>
              <a:t>sin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sin2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 t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表示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电抗与电源的能量交换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4535488" y="4418013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单位：</a:t>
            </a:r>
            <a:r>
              <a:rPr lang="en-US" altLang="zh-CN">
                <a:ea typeface="楷体_GB2312" pitchFamily="49" charset="-122"/>
              </a:rPr>
              <a:t>var (</a:t>
            </a:r>
            <a:r>
              <a:rPr lang="zh-CN" altLang="en-US">
                <a:ea typeface="楷体_GB2312" pitchFamily="49" charset="-122"/>
              </a:rPr>
              <a:t>乏</a:t>
            </a:r>
            <a:r>
              <a:rPr lang="en-US" altLang="en-US">
                <a:ea typeface="楷体_GB2312" pitchFamily="49" charset="-122"/>
              </a:rPr>
              <a:t>)。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576263" y="5954713"/>
            <a:ext cx="8135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Q </a:t>
            </a:r>
            <a:r>
              <a:rPr lang="zh-CN" altLang="en-US">
                <a:ea typeface="楷体_GB2312" pitchFamily="49" charset="-122"/>
              </a:rPr>
              <a:t>的大小反映网络与外电路交换功率的大小。是由储能元件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的性质决定的。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76263" y="542607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&lt;0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，表示网络发出无功功率。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七、</a:t>
            </a:r>
            <a:r>
              <a:rPr lang="zh-CN" altLang="en-US">
                <a:ea typeface="楷体_GB2312" pitchFamily="49" charset="-122"/>
              </a:rPr>
              <a:t>正弦稳态电路中的功率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9" grpId="0" autoUpdateAnimBg="0"/>
      <p:bldP spid="53271" grpId="0" autoUpdateAnimBg="0"/>
      <p:bldP spid="53272" grpId="0" autoUpdateAnimBg="0"/>
      <p:bldP spid="53277" grpId="0" autoUpdateAnimBg="0"/>
      <p:bldP spid="53278" grpId="0" autoUpdateAnimBg="0"/>
      <p:bldP spid="53279" grpId="0" autoUpdateAnimBg="0"/>
      <p:bldP spid="53281" grpId="0"/>
      <p:bldP spid="53282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8718</TotalTime>
  <Words>1696</Words>
  <Application>Microsoft Office PowerPoint</Application>
  <PresentationFormat>全屏显示(4:3)</PresentationFormat>
  <Paragraphs>386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空演示文稿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322</cp:revision>
  <dcterms:created xsi:type="dcterms:W3CDTF">1999-09-07T09:11:43Z</dcterms:created>
  <dcterms:modified xsi:type="dcterms:W3CDTF">2016-03-27T14:47:47Z</dcterms:modified>
</cp:coreProperties>
</file>