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16" r:id="rId2"/>
    <p:sldId id="257" r:id="rId3"/>
    <p:sldId id="317" r:id="rId4"/>
    <p:sldId id="318" r:id="rId5"/>
    <p:sldId id="320" r:id="rId6"/>
    <p:sldId id="321" r:id="rId7"/>
    <p:sldId id="322" r:id="rId8"/>
    <p:sldId id="267" r:id="rId9"/>
    <p:sldId id="268" r:id="rId10"/>
    <p:sldId id="269" r:id="rId11"/>
    <p:sldId id="357" r:id="rId12"/>
    <p:sldId id="360" r:id="rId13"/>
    <p:sldId id="323" r:id="rId14"/>
    <p:sldId id="358" r:id="rId15"/>
    <p:sldId id="359" r:id="rId16"/>
    <p:sldId id="328" r:id="rId17"/>
    <p:sldId id="329" r:id="rId18"/>
    <p:sldId id="330" r:id="rId19"/>
    <p:sldId id="331" r:id="rId20"/>
    <p:sldId id="334" r:id="rId21"/>
    <p:sldId id="335" r:id="rId22"/>
    <p:sldId id="336" r:id="rId23"/>
    <p:sldId id="340" r:id="rId24"/>
    <p:sldId id="341" r:id="rId25"/>
    <p:sldId id="343" r:id="rId26"/>
    <p:sldId id="349" r:id="rId27"/>
    <p:sldId id="355" r:id="rId28"/>
    <p:sldId id="302" r:id="rId29"/>
    <p:sldId id="352" r:id="rId30"/>
    <p:sldId id="351" r:id="rId31"/>
    <p:sldId id="304" r:id="rId32"/>
    <p:sldId id="305" r:id="rId33"/>
    <p:sldId id="306" r:id="rId34"/>
    <p:sldId id="309" r:id="rId35"/>
    <p:sldId id="310" r:id="rId36"/>
    <p:sldId id="356" r:id="rId37"/>
    <p:sldId id="346" r:id="rId38"/>
    <p:sldId id="347" r:id="rId39"/>
    <p:sldId id="350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CCECFF"/>
    <a:srgbClr val="99CCFF"/>
    <a:srgbClr val="6699FF"/>
    <a:srgbClr val="00FF99"/>
    <a:srgbClr val="00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69" autoAdjust="0"/>
  </p:normalViewPr>
  <p:slideViewPr>
    <p:cSldViewPr snapToGrid="0" snapToObjects="1">
      <p:cViewPr varScale="1">
        <p:scale>
          <a:sx n="71" d="100"/>
          <a:sy n="71" d="100"/>
        </p:scale>
        <p:origin x="-11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28"/>
    </p:cViewPr>
  </p:sorterViewPr>
  <p:notesViewPr>
    <p:cSldViewPr snapToGrid="0" snapToObjects="1">
      <p:cViewPr varScale="1">
        <p:scale>
          <a:sx n="40" d="100"/>
          <a:sy n="40" d="100"/>
        </p:scale>
        <p:origin x="-138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12.wmf"/><Relationship Id="rId7" Type="http://schemas.openxmlformats.org/officeDocument/2006/relationships/image" Target="../media/image69.e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68.emf"/><Relationship Id="rId11" Type="http://schemas.openxmlformats.org/officeDocument/2006/relationships/image" Target="../media/image73.emf"/><Relationship Id="rId5" Type="http://schemas.openxmlformats.org/officeDocument/2006/relationships/image" Target="../media/image11.wmf"/><Relationship Id="rId10" Type="http://schemas.openxmlformats.org/officeDocument/2006/relationships/image" Target="../media/image72.emf"/><Relationship Id="rId4" Type="http://schemas.openxmlformats.org/officeDocument/2006/relationships/image" Target="../media/image13.wmf"/><Relationship Id="rId9" Type="http://schemas.openxmlformats.org/officeDocument/2006/relationships/image" Target="../media/image7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11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image" Target="../media/image82.emf"/><Relationship Id="rId7" Type="http://schemas.openxmlformats.org/officeDocument/2006/relationships/image" Target="../media/image86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6" Type="http://schemas.openxmlformats.org/officeDocument/2006/relationships/image" Target="../media/image85.emf"/><Relationship Id="rId5" Type="http://schemas.openxmlformats.org/officeDocument/2006/relationships/image" Target="../media/image84.emf"/><Relationship Id="rId10" Type="http://schemas.openxmlformats.org/officeDocument/2006/relationships/image" Target="../media/image89.emf"/><Relationship Id="rId4" Type="http://schemas.openxmlformats.org/officeDocument/2006/relationships/image" Target="../media/image83.emf"/><Relationship Id="rId9" Type="http://schemas.openxmlformats.org/officeDocument/2006/relationships/image" Target="../media/image88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emf"/><Relationship Id="rId7" Type="http://schemas.openxmlformats.org/officeDocument/2006/relationships/image" Target="../media/image96.wmf"/><Relationship Id="rId2" Type="http://schemas.openxmlformats.org/officeDocument/2006/relationships/image" Target="../media/image91.emf"/><Relationship Id="rId1" Type="http://schemas.openxmlformats.org/officeDocument/2006/relationships/image" Target="../media/image90.emf"/><Relationship Id="rId6" Type="http://schemas.openxmlformats.org/officeDocument/2006/relationships/image" Target="../media/image95.e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emf"/><Relationship Id="rId7" Type="http://schemas.openxmlformats.org/officeDocument/2006/relationships/image" Target="../media/image104.e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emf"/><Relationship Id="rId5" Type="http://schemas.openxmlformats.org/officeDocument/2006/relationships/image" Target="../media/image102.emf"/><Relationship Id="rId4" Type="http://schemas.openxmlformats.org/officeDocument/2006/relationships/image" Target="../media/image10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08.emf"/><Relationship Id="rId5" Type="http://schemas.openxmlformats.org/officeDocument/2006/relationships/image" Target="../media/image107.emf"/><Relationship Id="rId4" Type="http://schemas.openxmlformats.org/officeDocument/2006/relationships/image" Target="../media/image106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13" Type="http://schemas.openxmlformats.org/officeDocument/2006/relationships/image" Target="../media/image118.wmf"/><Relationship Id="rId3" Type="http://schemas.openxmlformats.org/officeDocument/2006/relationships/image" Target="../media/image12.wmf"/><Relationship Id="rId7" Type="http://schemas.openxmlformats.org/officeDocument/2006/relationships/image" Target="../media/image112.emf"/><Relationship Id="rId12" Type="http://schemas.openxmlformats.org/officeDocument/2006/relationships/image" Target="../media/image117.wmf"/><Relationship Id="rId2" Type="http://schemas.openxmlformats.org/officeDocument/2006/relationships/image" Target="../media/image11.wmf"/><Relationship Id="rId1" Type="http://schemas.openxmlformats.org/officeDocument/2006/relationships/image" Target="../media/image109.wmf"/><Relationship Id="rId6" Type="http://schemas.openxmlformats.org/officeDocument/2006/relationships/image" Target="../media/image111.emf"/><Relationship Id="rId11" Type="http://schemas.openxmlformats.org/officeDocument/2006/relationships/image" Target="../media/image116.wmf"/><Relationship Id="rId5" Type="http://schemas.openxmlformats.org/officeDocument/2006/relationships/image" Target="../media/image110.emf"/><Relationship Id="rId10" Type="http://schemas.openxmlformats.org/officeDocument/2006/relationships/image" Target="../media/image115.emf"/><Relationship Id="rId4" Type="http://schemas.openxmlformats.org/officeDocument/2006/relationships/image" Target="../media/image13.wmf"/><Relationship Id="rId9" Type="http://schemas.openxmlformats.org/officeDocument/2006/relationships/image" Target="../media/image114.emf"/><Relationship Id="rId14" Type="http://schemas.openxmlformats.org/officeDocument/2006/relationships/image" Target="../media/image11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13" Type="http://schemas.openxmlformats.org/officeDocument/2006/relationships/image" Target="../media/image129.wmf"/><Relationship Id="rId3" Type="http://schemas.openxmlformats.org/officeDocument/2006/relationships/image" Target="../media/image11.wmf"/><Relationship Id="rId7" Type="http://schemas.openxmlformats.org/officeDocument/2006/relationships/image" Target="../media/image123.emf"/><Relationship Id="rId12" Type="http://schemas.openxmlformats.org/officeDocument/2006/relationships/image" Target="../media/image128.wmf"/><Relationship Id="rId2" Type="http://schemas.openxmlformats.org/officeDocument/2006/relationships/image" Target="../media/image121.wmf"/><Relationship Id="rId16" Type="http://schemas.openxmlformats.org/officeDocument/2006/relationships/image" Target="../media/image132.wmf"/><Relationship Id="rId1" Type="http://schemas.openxmlformats.org/officeDocument/2006/relationships/image" Target="../media/image120.wmf"/><Relationship Id="rId6" Type="http://schemas.openxmlformats.org/officeDocument/2006/relationships/image" Target="../media/image122.emf"/><Relationship Id="rId11" Type="http://schemas.openxmlformats.org/officeDocument/2006/relationships/image" Target="../media/image127.emf"/><Relationship Id="rId5" Type="http://schemas.openxmlformats.org/officeDocument/2006/relationships/image" Target="../media/image13.wmf"/><Relationship Id="rId15" Type="http://schemas.openxmlformats.org/officeDocument/2006/relationships/image" Target="../media/image131.wmf"/><Relationship Id="rId10" Type="http://schemas.openxmlformats.org/officeDocument/2006/relationships/image" Target="../media/image126.emf"/><Relationship Id="rId4" Type="http://schemas.openxmlformats.org/officeDocument/2006/relationships/image" Target="../media/image12.wmf"/><Relationship Id="rId9" Type="http://schemas.openxmlformats.org/officeDocument/2006/relationships/image" Target="../media/image125.emf"/><Relationship Id="rId14" Type="http://schemas.openxmlformats.org/officeDocument/2006/relationships/image" Target="../media/image13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13" Type="http://schemas.openxmlformats.org/officeDocument/2006/relationships/image" Target="../media/image105.wmf"/><Relationship Id="rId3" Type="http://schemas.openxmlformats.org/officeDocument/2006/relationships/image" Target="../media/image135.wmf"/><Relationship Id="rId7" Type="http://schemas.openxmlformats.org/officeDocument/2006/relationships/image" Target="../media/image136.emf"/><Relationship Id="rId12" Type="http://schemas.openxmlformats.org/officeDocument/2006/relationships/image" Target="../media/image141.e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.wmf"/><Relationship Id="rId11" Type="http://schemas.openxmlformats.org/officeDocument/2006/relationships/image" Target="../media/image140.emf"/><Relationship Id="rId5" Type="http://schemas.openxmlformats.org/officeDocument/2006/relationships/image" Target="../media/image12.wmf"/><Relationship Id="rId10" Type="http://schemas.openxmlformats.org/officeDocument/2006/relationships/image" Target="../media/image139.emf"/><Relationship Id="rId4" Type="http://schemas.openxmlformats.org/officeDocument/2006/relationships/image" Target="../media/image11.wmf"/><Relationship Id="rId9" Type="http://schemas.openxmlformats.org/officeDocument/2006/relationships/image" Target="../media/image13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wmf"/><Relationship Id="rId4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44.emf"/><Relationship Id="rId7" Type="http://schemas.openxmlformats.org/officeDocument/2006/relationships/image" Target="../media/image148.emf"/><Relationship Id="rId12" Type="http://schemas.openxmlformats.org/officeDocument/2006/relationships/image" Target="../media/image152.emf"/><Relationship Id="rId2" Type="http://schemas.openxmlformats.org/officeDocument/2006/relationships/image" Target="../media/image143.emf"/><Relationship Id="rId1" Type="http://schemas.openxmlformats.org/officeDocument/2006/relationships/image" Target="../media/image142.emf"/><Relationship Id="rId6" Type="http://schemas.openxmlformats.org/officeDocument/2006/relationships/image" Target="../media/image147.emf"/><Relationship Id="rId11" Type="http://schemas.openxmlformats.org/officeDocument/2006/relationships/image" Target="../media/image151.emf"/><Relationship Id="rId5" Type="http://schemas.openxmlformats.org/officeDocument/2006/relationships/image" Target="../media/image146.emf"/><Relationship Id="rId10" Type="http://schemas.openxmlformats.org/officeDocument/2006/relationships/image" Target="../media/image150.emf"/><Relationship Id="rId4" Type="http://schemas.openxmlformats.org/officeDocument/2006/relationships/image" Target="../media/image145.wmf"/><Relationship Id="rId9" Type="http://schemas.openxmlformats.org/officeDocument/2006/relationships/image" Target="../media/image149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emf"/><Relationship Id="rId13" Type="http://schemas.openxmlformats.org/officeDocument/2006/relationships/image" Target="../media/image165.emf"/><Relationship Id="rId3" Type="http://schemas.openxmlformats.org/officeDocument/2006/relationships/image" Target="../media/image155.emf"/><Relationship Id="rId7" Type="http://schemas.openxmlformats.org/officeDocument/2006/relationships/image" Target="../media/image159.emf"/><Relationship Id="rId12" Type="http://schemas.openxmlformats.org/officeDocument/2006/relationships/image" Target="../media/image164.emf"/><Relationship Id="rId2" Type="http://schemas.openxmlformats.org/officeDocument/2006/relationships/image" Target="../media/image154.emf"/><Relationship Id="rId1" Type="http://schemas.openxmlformats.org/officeDocument/2006/relationships/image" Target="../media/image153.emf"/><Relationship Id="rId6" Type="http://schemas.openxmlformats.org/officeDocument/2006/relationships/image" Target="../media/image158.emf"/><Relationship Id="rId11" Type="http://schemas.openxmlformats.org/officeDocument/2006/relationships/image" Target="../media/image163.emf"/><Relationship Id="rId5" Type="http://schemas.openxmlformats.org/officeDocument/2006/relationships/image" Target="../media/image157.emf"/><Relationship Id="rId10" Type="http://schemas.openxmlformats.org/officeDocument/2006/relationships/image" Target="../media/image162.emf"/><Relationship Id="rId4" Type="http://schemas.openxmlformats.org/officeDocument/2006/relationships/image" Target="../media/image156.emf"/><Relationship Id="rId9" Type="http://schemas.openxmlformats.org/officeDocument/2006/relationships/image" Target="../media/image161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emf"/><Relationship Id="rId13" Type="http://schemas.openxmlformats.org/officeDocument/2006/relationships/image" Target="../media/image178.emf"/><Relationship Id="rId3" Type="http://schemas.openxmlformats.org/officeDocument/2006/relationships/image" Target="../media/image168.emf"/><Relationship Id="rId7" Type="http://schemas.openxmlformats.org/officeDocument/2006/relationships/image" Target="../media/image172.emf"/><Relationship Id="rId12" Type="http://schemas.openxmlformats.org/officeDocument/2006/relationships/image" Target="../media/image177.emf"/><Relationship Id="rId2" Type="http://schemas.openxmlformats.org/officeDocument/2006/relationships/image" Target="../media/image167.emf"/><Relationship Id="rId16" Type="http://schemas.openxmlformats.org/officeDocument/2006/relationships/image" Target="../media/image181.emf"/><Relationship Id="rId1" Type="http://schemas.openxmlformats.org/officeDocument/2006/relationships/image" Target="../media/image166.emf"/><Relationship Id="rId6" Type="http://schemas.openxmlformats.org/officeDocument/2006/relationships/image" Target="../media/image171.emf"/><Relationship Id="rId11" Type="http://schemas.openxmlformats.org/officeDocument/2006/relationships/image" Target="../media/image176.emf"/><Relationship Id="rId5" Type="http://schemas.openxmlformats.org/officeDocument/2006/relationships/image" Target="../media/image170.emf"/><Relationship Id="rId15" Type="http://schemas.openxmlformats.org/officeDocument/2006/relationships/image" Target="../media/image180.emf"/><Relationship Id="rId10" Type="http://schemas.openxmlformats.org/officeDocument/2006/relationships/image" Target="../media/image175.emf"/><Relationship Id="rId4" Type="http://schemas.openxmlformats.org/officeDocument/2006/relationships/image" Target="../media/image169.emf"/><Relationship Id="rId9" Type="http://schemas.openxmlformats.org/officeDocument/2006/relationships/image" Target="../media/image174.emf"/><Relationship Id="rId14" Type="http://schemas.openxmlformats.org/officeDocument/2006/relationships/image" Target="../media/image179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emf"/><Relationship Id="rId3" Type="http://schemas.openxmlformats.org/officeDocument/2006/relationships/image" Target="../media/image184.emf"/><Relationship Id="rId7" Type="http://schemas.openxmlformats.org/officeDocument/2006/relationships/image" Target="../media/image188.emf"/><Relationship Id="rId2" Type="http://schemas.openxmlformats.org/officeDocument/2006/relationships/image" Target="../media/image183.emf"/><Relationship Id="rId1" Type="http://schemas.openxmlformats.org/officeDocument/2006/relationships/image" Target="../media/image182.emf"/><Relationship Id="rId6" Type="http://schemas.openxmlformats.org/officeDocument/2006/relationships/image" Target="../media/image187.emf"/><Relationship Id="rId5" Type="http://schemas.openxmlformats.org/officeDocument/2006/relationships/image" Target="../media/image186.emf"/><Relationship Id="rId4" Type="http://schemas.openxmlformats.org/officeDocument/2006/relationships/image" Target="../media/image185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emf"/><Relationship Id="rId3" Type="http://schemas.openxmlformats.org/officeDocument/2006/relationships/image" Target="../media/image192.wmf"/><Relationship Id="rId7" Type="http://schemas.openxmlformats.org/officeDocument/2006/relationships/image" Target="../media/image196.e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Relationship Id="rId9" Type="http://schemas.openxmlformats.org/officeDocument/2006/relationships/image" Target="../media/image19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204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wmf"/><Relationship Id="rId1" Type="http://schemas.openxmlformats.org/officeDocument/2006/relationships/image" Target="../media/image20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13" Type="http://schemas.openxmlformats.org/officeDocument/2006/relationships/image" Target="../media/image219.emf"/><Relationship Id="rId18" Type="http://schemas.openxmlformats.org/officeDocument/2006/relationships/image" Target="../media/image224.emf"/><Relationship Id="rId3" Type="http://schemas.openxmlformats.org/officeDocument/2006/relationships/image" Target="../media/image209.emf"/><Relationship Id="rId7" Type="http://schemas.openxmlformats.org/officeDocument/2006/relationships/image" Target="../media/image213.emf"/><Relationship Id="rId12" Type="http://schemas.openxmlformats.org/officeDocument/2006/relationships/image" Target="../media/image218.emf"/><Relationship Id="rId17" Type="http://schemas.openxmlformats.org/officeDocument/2006/relationships/image" Target="../media/image223.emf"/><Relationship Id="rId2" Type="http://schemas.openxmlformats.org/officeDocument/2006/relationships/image" Target="../media/image208.emf"/><Relationship Id="rId16" Type="http://schemas.openxmlformats.org/officeDocument/2006/relationships/image" Target="../media/image222.emf"/><Relationship Id="rId1" Type="http://schemas.openxmlformats.org/officeDocument/2006/relationships/image" Target="../media/image207.emf"/><Relationship Id="rId6" Type="http://schemas.openxmlformats.org/officeDocument/2006/relationships/image" Target="../media/image212.emf"/><Relationship Id="rId11" Type="http://schemas.openxmlformats.org/officeDocument/2006/relationships/image" Target="../media/image217.emf"/><Relationship Id="rId5" Type="http://schemas.openxmlformats.org/officeDocument/2006/relationships/image" Target="../media/image211.emf"/><Relationship Id="rId15" Type="http://schemas.openxmlformats.org/officeDocument/2006/relationships/image" Target="../media/image221.emf"/><Relationship Id="rId10" Type="http://schemas.openxmlformats.org/officeDocument/2006/relationships/image" Target="../media/image216.emf"/><Relationship Id="rId4" Type="http://schemas.openxmlformats.org/officeDocument/2006/relationships/image" Target="../media/image210.emf"/><Relationship Id="rId9" Type="http://schemas.openxmlformats.org/officeDocument/2006/relationships/image" Target="../media/image215.wmf"/><Relationship Id="rId14" Type="http://schemas.openxmlformats.org/officeDocument/2006/relationships/image" Target="../media/image220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6.wmf"/><Relationship Id="rId1" Type="http://schemas.openxmlformats.org/officeDocument/2006/relationships/image" Target="../media/image225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9.emf"/><Relationship Id="rId1" Type="http://schemas.openxmlformats.org/officeDocument/2006/relationships/image" Target="../media/image22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0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emf"/><Relationship Id="rId3" Type="http://schemas.openxmlformats.org/officeDocument/2006/relationships/image" Target="../media/image233.emf"/><Relationship Id="rId7" Type="http://schemas.openxmlformats.org/officeDocument/2006/relationships/image" Target="../media/image237.emf"/><Relationship Id="rId2" Type="http://schemas.openxmlformats.org/officeDocument/2006/relationships/image" Target="../media/image232.emf"/><Relationship Id="rId1" Type="http://schemas.openxmlformats.org/officeDocument/2006/relationships/image" Target="../media/image231.emf"/><Relationship Id="rId6" Type="http://schemas.openxmlformats.org/officeDocument/2006/relationships/image" Target="../media/image236.emf"/><Relationship Id="rId5" Type="http://schemas.openxmlformats.org/officeDocument/2006/relationships/image" Target="../media/image235.emf"/><Relationship Id="rId4" Type="http://schemas.openxmlformats.org/officeDocument/2006/relationships/image" Target="../media/image234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wmf"/><Relationship Id="rId7" Type="http://schemas.openxmlformats.org/officeDocument/2006/relationships/image" Target="../media/image17.e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3.wmf"/><Relationship Id="rId7" Type="http://schemas.openxmlformats.org/officeDocument/2006/relationships/image" Target="../media/image23.e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5.wmf"/><Relationship Id="rId18" Type="http://schemas.openxmlformats.org/officeDocument/2006/relationships/image" Target="../media/image40.wmf"/><Relationship Id="rId3" Type="http://schemas.openxmlformats.org/officeDocument/2006/relationships/image" Target="../media/image12.wmf"/><Relationship Id="rId7" Type="http://schemas.openxmlformats.org/officeDocument/2006/relationships/image" Target="../media/image29.emf"/><Relationship Id="rId12" Type="http://schemas.openxmlformats.org/officeDocument/2006/relationships/image" Target="../media/image34.wmf"/><Relationship Id="rId17" Type="http://schemas.openxmlformats.org/officeDocument/2006/relationships/image" Target="../media/image39.wmf"/><Relationship Id="rId2" Type="http://schemas.openxmlformats.org/officeDocument/2006/relationships/image" Target="../media/image11.wmf"/><Relationship Id="rId16" Type="http://schemas.openxmlformats.org/officeDocument/2006/relationships/image" Target="../media/image38.wmf"/><Relationship Id="rId1" Type="http://schemas.openxmlformats.org/officeDocument/2006/relationships/image" Target="../media/image26.wmf"/><Relationship Id="rId6" Type="http://schemas.openxmlformats.org/officeDocument/2006/relationships/image" Target="../media/image28.emf"/><Relationship Id="rId11" Type="http://schemas.openxmlformats.org/officeDocument/2006/relationships/image" Target="../media/image33.wmf"/><Relationship Id="rId5" Type="http://schemas.openxmlformats.org/officeDocument/2006/relationships/image" Target="../media/image27.emf"/><Relationship Id="rId15" Type="http://schemas.openxmlformats.org/officeDocument/2006/relationships/image" Target="../media/image37.wmf"/><Relationship Id="rId10" Type="http://schemas.openxmlformats.org/officeDocument/2006/relationships/image" Target="../media/image32.emf"/><Relationship Id="rId4" Type="http://schemas.openxmlformats.org/officeDocument/2006/relationships/image" Target="../media/image13.wmf"/><Relationship Id="rId9" Type="http://schemas.openxmlformats.org/officeDocument/2006/relationships/image" Target="../media/image31.emf"/><Relationship Id="rId14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53.wmf"/><Relationship Id="rId18" Type="http://schemas.openxmlformats.org/officeDocument/2006/relationships/image" Target="../media/image12.wmf"/><Relationship Id="rId3" Type="http://schemas.openxmlformats.org/officeDocument/2006/relationships/image" Target="../media/image43.emf"/><Relationship Id="rId21" Type="http://schemas.openxmlformats.org/officeDocument/2006/relationships/image" Target="../media/image58.emf"/><Relationship Id="rId7" Type="http://schemas.openxmlformats.org/officeDocument/2006/relationships/image" Target="../media/image47.emf"/><Relationship Id="rId12" Type="http://schemas.openxmlformats.org/officeDocument/2006/relationships/image" Target="../media/image52.wmf"/><Relationship Id="rId17" Type="http://schemas.openxmlformats.org/officeDocument/2006/relationships/image" Target="../media/image11.wmf"/><Relationship Id="rId25" Type="http://schemas.openxmlformats.org/officeDocument/2006/relationships/image" Target="../media/image62.emf"/><Relationship Id="rId2" Type="http://schemas.openxmlformats.org/officeDocument/2006/relationships/image" Target="../media/image42.emf"/><Relationship Id="rId16" Type="http://schemas.openxmlformats.org/officeDocument/2006/relationships/image" Target="../media/image56.wmf"/><Relationship Id="rId20" Type="http://schemas.openxmlformats.org/officeDocument/2006/relationships/image" Target="../media/image57.emf"/><Relationship Id="rId1" Type="http://schemas.openxmlformats.org/officeDocument/2006/relationships/image" Target="../media/image41.e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24" Type="http://schemas.openxmlformats.org/officeDocument/2006/relationships/image" Target="../media/image61.emf"/><Relationship Id="rId5" Type="http://schemas.openxmlformats.org/officeDocument/2006/relationships/image" Target="../media/image45.wmf"/><Relationship Id="rId15" Type="http://schemas.openxmlformats.org/officeDocument/2006/relationships/image" Target="../media/image55.wmf"/><Relationship Id="rId23" Type="http://schemas.openxmlformats.org/officeDocument/2006/relationships/image" Target="../media/image60.emf"/><Relationship Id="rId10" Type="http://schemas.openxmlformats.org/officeDocument/2006/relationships/image" Target="../media/image50.wmf"/><Relationship Id="rId19" Type="http://schemas.openxmlformats.org/officeDocument/2006/relationships/image" Target="../media/image13.wmf"/><Relationship Id="rId4" Type="http://schemas.openxmlformats.org/officeDocument/2006/relationships/image" Target="../media/image44.wmf"/><Relationship Id="rId9" Type="http://schemas.openxmlformats.org/officeDocument/2006/relationships/image" Target="../media/image49.emf"/><Relationship Id="rId14" Type="http://schemas.openxmlformats.org/officeDocument/2006/relationships/image" Target="../media/image54.wmf"/><Relationship Id="rId22" Type="http://schemas.openxmlformats.org/officeDocument/2006/relationships/image" Target="../media/image5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D80F9B9D-0BC5-44C4-AE3C-162717E038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4372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0A3D1FC-9023-4619-B44A-ABB2B2EB28E0}" type="slidenum">
              <a:rPr lang="en-US" altLang="zh-CN" sz="1200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zh-CN" sz="120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14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02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7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04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1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15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74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5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93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197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953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Text Box 7"/>
          <p:cNvSpPr txBox="1">
            <a:spLocks noChangeArrowheads="1"/>
          </p:cNvSpPr>
          <p:nvPr userDrawn="1"/>
        </p:nvSpPr>
        <p:spPr bwMode="auto">
          <a:xfrm>
            <a:off x="323850" y="44450"/>
            <a:ext cx="8569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0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lang="en-US" altLang="zh-CN" sz="1800" b="0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9</a:t>
            </a:r>
            <a:r>
              <a:rPr lang="zh-CN" altLang="en-US" sz="1800" b="0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章  </a:t>
            </a:r>
            <a:r>
              <a:rPr lang="zh-CN" altLang="en-US" sz="1800" b="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三相电路</a:t>
            </a:r>
          </a:p>
        </p:txBody>
      </p:sp>
      <p:sp>
        <p:nvSpPr>
          <p:cNvPr id="30728" name="Line 8"/>
          <p:cNvSpPr>
            <a:spLocks noChangeShapeType="1"/>
          </p:cNvSpPr>
          <p:nvPr userDrawn="1"/>
        </p:nvSpPr>
        <p:spPr bwMode="auto">
          <a:xfrm>
            <a:off x="250825" y="404813"/>
            <a:ext cx="86375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63.emf"/><Relationship Id="rId4" Type="http://schemas.openxmlformats.org/officeDocument/2006/relationships/oleObject" Target="../embeddings/oleObject7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6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88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71.emf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85.bin"/><Relationship Id="rId17" Type="http://schemas.openxmlformats.org/officeDocument/2006/relationships/image" Target="../media/image69.emf"/><Relationship Id="rId25" Type="http://schemas.openxmlformats.org/officeDocument/2006/relationships/image" Target="../media/image7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7.bin"/><Relationship Id="rId20" Type="http://schemas.openxmlformats.org/officeDocument/2006/relationships/oleObject" Target="../embeddings/oleObject89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91.bin"/><Relationship Id="rId5" Type="http://schemas.openxmlformats.org/officeDocument/2006/relationships/image" Target="../media/image66.wmf"/><Relationship Id="rId15" Type="http://schemas.openxmlformats.org/officeDocument/2006/relationships/image" Target="../media/image68.emf"/><Relationship Id="rId23" Type="http://schemas.openxmlformats.org/officeDocument/2006/relationships/image" Target="../media/image72.emf"/><Relationship Id="rId10" Type="http://schemas.openxmlformats.org/officeDocument/2006/relationships/oleObject" Target="../embeddings/oleObject84.bin"/><Relationship Id="rId19" Type="http://schemas.openxmlformats.org/officeDocument/2006/relationships/image" Target="../media/image70.emf"/><Relationship Id="rId4" Type="http://schemas.openxmlformats.org/officeDocument/2006/relationships/oleObject" Target="../embeddings/oleObject81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86.bin"/><Relationship Id="rId22" Type="http://schemas.openxmlformats.org/officeDocument/2006/relationships/oleObject" Target="../embeddings/oleObject9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75.emf"/><Relationship Id="rId17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9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74.e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7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106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2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image" Target="../media/image84.emf"/><Relationship Id="rId18" Type="http://schemas.openxmlformats.org/officeDocument/2006/relationships/oleObject" Target="../embeddings/oleObject114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88.emf"/><Relationship Id="rId7" Type="http://schemas.openxmlformats.org/officeDocument/2006/relationships/image" Target="../media/image81.emf"/><Relationship Id="rId12" Type="http://schemas.openxmlformats.org/officeDocument/2006/relationships/oleObject" Target="../embeddings/oleObject111.bin"/><Relationship Id="rId17" Type="http://schemas.openxmlformats.org/officeDocument/2006/relationships/image" Target="../media/image8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3.bin"/><Relationship Id="rId20" Type="http://schemas.openxmlformats.org/officeDocument/2006/relationships/oleObject" Target="../embeddings/oleObject115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83.emf"/><Relationship Id="rId5" Type="http://schemas.openxmlformats.org/officeDocument/2006/relationships/image" Target="../media/image80.emf"/><Relationship Id="rId15" Type="http://schemas.openxmlformats.org/officeDocument/2006/relationships/image" Target="../media/image85.emf"/><Relationship Id="rId23" Type="http://schemas.openxmlformats.org/officeDocument/2006/relationships/image" Target="../media/image89.emf"/><Relationship Id="rId10" Type="http://schemas.openxmlformats.org/officeDocument/2006/relationships/oleObject" Target="../embeddings/oleObject110.bin"/><Relationship Id="rId19" Type="http://schemas.openxmlformats.org/officeDocument/2006/relationships/image" Target="../media/image87.emf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82.emf"/><Relationship Id="rId14" Type="http://schemas.openxmlformats.org/officeDocument/2006/relationships/oleObject" Target="../embeddings/oleObject112.bin"/><Relationship Id="rId22" Type="http://schemas.openxmlformats.org/officeDocument/2006/relationships/oleObject" Target="../embeddings/oleObject11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94.wmf"/><Relationship Id="rId18" Type="http://schemas.openxmlformats.org/officeDocument/2006/relationships/oleObject" Target="../embeddings/oleObject12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91.emf"/><Relationship Id="rId12" Type="http://schemas.openxmlformats.org/officeDocument/2006/relationships/oleObject" Target="../embeddings/oleObject121.bin"/><Relationship Id="rId17" Type="http://schemas.openxmlformats.org/officeDocument/2006/relationships/image" Target="../media/image9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3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93.wmf"/><Relationship Id="rId5" Type="http://schemas.openxmlformats.org/officeDocument/2006/relationships/image" Target="../media/image90.emf"/><Relationship Id="rId15" Type="http://schemas.openxmlformats.org/officeDocument/2006/relationships/image" Target="../media/image95.emf"/><Relationship Id="rId10" Type="http://schemas.openxmlformats.org/officeDocument/2006/relationships/oleObject" Target="../embeddings/oleObject120.bin"/><Relationship Id="rId19" Type="http://schemas.openxmlformats.org/officeDocument/2006/relationships/image" Target="../media/image97.wmf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92.emf"/><Relationship Id="rId14" Type="http://schemas.openxmlformats.org/officeDocument/2006/relationships/oleObject" Target="../embeddings/oleObject12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102.emf"/><Relationship Id="rId18" Type="http://schemas.openxmlformats.org/officeDocument/2006/relationships/oleObject" Target="../embeddings/oleObject132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99.wmf"/><Relationship Id="rId12" Type="http://schemas.openxmlformats.org/officeDocument/2006/relationships/oleObject" Target="../embeddings/oleObject129.bin"/><Relationship Id="rId17" Type="http://schemas.openxmlformats.org/officeDocument/2006/relationships/image" Target="../media/image10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1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01.emf"/><Relationship Id="rId5" Type="http://schemas.openxmlformats.org/officeDocument/2006/relationships/image" Target="../media/image98.wmf"/><Relationship Id="rId15" Type="http://schemas.openxmlformats.org/officeDocument/2006/relationships/image" Target="../media/image103.emf"/><Relationship Id="rId10" Type="http://schemas.openxmlformats.org/officeDocument/2006/relationships/oleObject" Target="../embeddings/oleObject128.bin"/><Relationship Id="rId19" Type="http://schemas.openxmlformats.org/officeDocument/2006/relationships/image" Target="../media/image105.wmf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00.emf"/><Relationship Id="rId14" Type="http://schemas.openxmlformats.org/officeDocument/2006/relationships/oleObject" Target="../embeddings/oleObject13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image" Target="../media/image107.e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34.bin"/><Relationship Id="rId11" Type="http://schemas.openxmlformats.org/officeDocument/2006/relationships/image" Target="../media/image106.emf"/><Relationship Id="rId5" Type="http://schemas.openxmlformats.org/officeDocument/2006/relationships/image" Target="../media/image11.wmf"/><Relationship Id="rId15" Type="http://schemas.openxmlformats.org/officeDocument/2006/relationships/image" Target="../media/image108.emf"/><Relationship Id="rId10" Type="http://schemas.openxmlformats.org/officeDocument/2006/relationships/oleObject" Target="../embeddings/oleObject136.bin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3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110.emf"/><Relationship Id="rId18" Type="http://schemas.openxmlformats.org/officeDocument/2006/relationships/oleObject" Target="../embeddings/oleObject146.bin"/><Relationship Id="rId26" Type="http://schemas.openxmlformats.org/officeDocument/2006/relationships/oleObject" Target="../embeddings/oleObject150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114.e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3.bin"/><Relationship Id="rId17" Type="http://schemas.openxmlformats.org/officeDocument/2006/relationships/image" Target="../media/image112.emf"/><Relationship Id="rId25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5.bin"/><Relationship Id="rId20" Type="http://schemas.openxmlformats.org/officeDocument/2006/relationships/oleObject" Target="../embeddings/oleObject147.bin"/><Relationship Id="rId29" Type="http://schemas.openxmlformats.org/officeDocument/2006/relationships/image" Target="../media/image118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149.bin"/><Relationship Id="rId5" Type="http://schemas.openxmlformats.org/officeDocument/2006/relationships/image" Target="../media/image109.wmf"/><Relationship Id="rId15" Type="http://schemas.openxmlformats.org/officeDocument/2006/relationships/image" Target="../media/image111.emf"/><Relationship Id="rId23" Type="http://schemas.openxmlformats.org/officeDocument/2006/relationships/image" Target="../media/image115.emf"/><Relationship Id="rId28" Type="http://schemas.openxmlformats.org/officeDocument/2006/relationships/oleObject" Target="../embeddings/oleObject151.bin"/><Relationship Id="rId10" Type="http://schemas.openxmlformats.org/officeDocument/2006/relationships/oleObject" Target="../embeddings/oleObject142.bin"/><Relationship Id="rId19" Type="http://schemas.openxmlformats.org/officeDocument/2006/relationships/image" Target="../media/image113.emf"/><Relationship Id="rId31" Type="http://schemas.openxmlformats.org/officeDocument/2006/relationships/image" Target="../media/image119.wmf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44.bin"/><Relationship Id="rId22" Type="http://schemas.openxmlformats.org/officeDocument/2006/relationships/oleObject" Target="../embeddings/oleObject148.bin"/><Relationship Id="rId27" Type="http://schemas.openxmlformats.org/officeDocument/2006/relationships/image" Target="../media/image117.wmf"/><Relationship Id="rId30" Type="http://schemas.openxmlformats.org/officeDocument/2006/relationships/oleObject" Target="../embeddings/oleObject15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60.bin"/><Relationship Id="rId26" Type="http://schemas.openxmlformats.org/officeDocument/2006/relationships/oleObject" Target="../embeddings/oleObject164.bin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125.emf"/><Relationship Id="rId34" Type="http://schemas.openxmlformats.org/officeDocument/2006/relationships/oleObject" Target="../embeddings/oleObject168.bin"/><Relationship Id="rId7" Type="http://schemas.openxmlformats.org/officeDocument/2006/relationships/image" Target="../media/image121.wmf"/><Relationship Id="rId12" Type="http://schemas.openxmlformats.org/officeDocument/2006/relationships/oleObject" Target="../embeddings/oleObject157.bin"/><Relationship Id="rId17" Type="http://schemas.openxmlformats.org/officeDocument/2006/relationships/image" Target="../media/image123.emf"/><Relationship Id="rId25" Type="http://schemas.openxmlformats.org/officeDocument/2006/relationships/image" Target="../media/image127.emf"/><Relationship Id="rId33" Type="http://schemas.openxmlformats.org/officeDocument/2006/relationships/image" Target="../media/image13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9.bin"/><Relationship Id="rId20" Type="http://schemas.openxmlformats.org/officeDocument/2006/relationships/oleObject" Target="../embeddings/oleObject161.bin"/><Relationship Id="rId29" Type="http://schemas.openxmlformats.org/officeDocument/2006/relationships/image" Target="../media/image129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12.wmf"/><Relationship Id="rId24" Type="http://schemas.openxmlformats.org/officeDocument/2006/relationships/oleObject" Target="../embeddings/oleObject163.bin"/><Relationship Id="rId32" Type="http://schemas.openxmlformats.org/officeDocument/2006/relationships/oleObject" Target="../embeddings/oleObject167.bin"/><Relationship Id="rId5" Type="http://schemas.openxmlformats.org/officeDocument/2006/relationships/image" Target="../media/image120.wmf"/><Relationship Id="rId15" Type="http://schemas.openxmlformats.org/officeDocument/2006/relationships/image" Target="../media/image122.emf"/><Relationship Id="rId23" Type="http://schemas.openxmlformats.org/officeDocument/2006/relationships/image" Target="../media/image126.emf"/><Relationship Id="rId28" Type="http://schemas.openxmlformats.org/officeDocument/2006/relationships/oleObject" Target="../embeddings/oleObject165.bin"/><Relationship Id="rId10" Type="http://schemas.openxmlformats.org/officeDocument/2006/relationships/oleObject" Target="../embeddings/oleObject156.bin"/><Relationship Id="rId19" Type="http://schemas.openxmlformats.org/officeDocument/2006/relationships/image" Target="../media/image124.emf"/><Relationship Id="rId31" Type="http://schemas.openxmlformats.org/officeDocument/2006/relationships/image" Target="../media/image130.wmf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58.bin"/><Relationship Id="rId22" Type="http://schemas.openxmlformats.org/officeDocument/2006/relationships/oleObject" Target="../embeddings/oleObject162.bin"/><Relationship Id="rId27" Type="http://schemas.openxmlformats.org/officeDocument/2006/relationships/image" Target="../media/image128.wmf"/><Relationship Id="rId30" Type="http://schemas.openxmlformats.org/officeDocument/2006/relationships/oleObject" Target="../embeddings/oleObject166.bin"/><Relationship Id="rId35" Type="http://schemas.openxmlformats.org/officeDocument/2006/relationships/image" Target="../media/image13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76.bin"/><Relationship Id="rId26" Type="http://schemas.openxmlformats.org/officeDocument/2006/relationships/oleObject" Target="../embeddings/oleObject180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138.emf"/><Relationship Id="rId7" Type="http://schemas.openxmlformats.org/officeDocument/2006/relationships/image" Target="../media/image134.wmf"/><Relationship Id="rId12" Type="http://schemas.openxmlformats.org/officeDocument/2006/relationships/oleObject" Target="../embeddings/oleObject173.bin"/><Relationship Id="rId17" Type="http://schemas.openxmlformats.org/officeDocument/2006/relationships/image" Target="../media/image136.emf"/><Relationship Id="rId25" Type="http://schemas.openxmlformats.org/officeDocument/2006/relationships/image" Target="../media/image14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5.bin"/><Relationship Id="rId20" Type="http://schemas.openxmlformats.org/officeDocument/2006/relationships/oleObject" Target="../embeddings/oleObject177.bin"/><Relationship Id="rId29" Type="http://schemas.openxmlformats.org/officeDocument/2006/relationships/image" Target="../media/image105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179.bin"/><Relationship Id="rId5" Type="http://schemas.openxmlformats.org/officeDocument/2006/relationships/image" Target="../media/image133.wmf"/><Relationship Id="rId15" Type="http://schemas.openxmlformats.org/officeDocument/2006/relationships/image" Target="../media/image13.wmf"/><Relationship Id="rId23" Type="http://schemas.openxmlformats.org/officeDocument/2006/relationships/image" Target="../media/image139.emf"/><Relationship Id="rId28" Type="http://schemas.openxmlformats.org/officeDocument/2006/relationships/oleObject" Target="../embeddings/oleObject181.bin"/><Relationship Id="rId10" Type="http://schemas.openxmlformats.org/officeDocument/2006/relationships/oleObject" Target="../embeddings/oleObject172.bin"/><Relationship Id="rId19" Type="http://schemas.openxmlformats.org/officeDocument/2006/relationships/image" Target="../media/image137.emf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135.wmf"/><Relationship Id="rId14" Type="http://schemas.openxmlformats.org/officeDocument/2006/relationships/oleObject" Target="../embeddings/oleObject174.bin"/><Relationship Id="rId22" Type="http://schemas.openxmlformats.org/officeDocument/2006/relationships/oleObject" Target="../embeddings/oleObject178.bin"/><Relationship Id="rId27" Type="http://schemas.openxmlformats.org/officeDocument/2006/relationships/image" Target="../media/image141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13" Type="http://schemas.openxmlformats.org/officeDocument/2006/relationships/image" Target="../media/image146.emf"/><Relationship Id="rId18" Type="http://schemas.openxmlformats.org/officeDocument/2006/relationships/oleObject" Target="../embeddings/oleObject189.bin"/><Relationship Id="rId26" Type="http://schemas.openxmlformats.org/officeDocument/2006/relationships/oleObject" Target="../embeddings/oleObject193.bin"/><Relationship Id="rId3" Type="http://schemas.openxmlformats.org/officeDocument/2006/relationships/notesSlide" Target="../notesSlides/notesSlide20.xml"/><Relationship Id="rId21" Type="http://schemas.openxmlformats.org/officeDocument/2006/relationships/image" Target="../media/image149.emf"/><Relationship Id="rId7" Type="http://schemas.openxmlformats.org/officeDocument/2006/relationships/image" Target="../media/image143.emf"/><Relationship Id="rId12" Type="http://schemas.openxmlformats.org/officeDocument/2006/relationships/oleObject" Target="../embeddings/oleObject186.bin"/><Relationship Id="rId17" Type="http://schemas.openxmlformats.org/officeDocument/2006/relationships/image" Target="../media/image148.emf"/><Relationship Id="rId25" Type="http://schemas.openxmlformats.org/officeDocument/2006/relationships/image" Target="../media/image15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8.bin"/><Relationship Id="rId20" Type="http://schemas.openxmlformats.org/officeDocument/2006/relationships/oleObject" Target="../embeddings/oleObject190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83.bin"/><Relationship Id="rId11" Type="http://schemas.openxmlformats.org/officeDocument/2006/relationships/image" Target="../media/image145.wmf"/><Relationship Id="rId24" Type="http://schemas.openxmlformats.org/officeDocument/2006/relationships/oleObject" Target="../embeddings/oleObject192.bin"/><Relationship Id="rId5" Type="http://schemas.openxmlformats.org/officeDocument/2006/relationships/image" Target="../media/image142.emf"/><Relationship Id="rId15" Type="http://schemas.openxmlformats.org/officeDocument/2006/relationships/image" Target="../media/image147.emf"/><Relationship Id="rId23" Type="http://schemas.openxmlformats.org/officeDocument/2006/relationships/image" Target="../media/image150.emf"/><Relationship Id="rId10" Type="http://schemas.openxmlformats.org/officeDocument/2006/relationships/oleObject" Target="../embeddings/oleObject185.bin"/><Relationship Id="rId19" Type="http://schemas.openxmlformats.org/officeDocument/2006/relationships/image" Target="../media/image105.wmf"/><Relationship Id="rId4" Type="http://schemas.openxmlformats.org/officeDocument/2006/relationships/oleObject" Target="../embeddings/oleObject182.bin"/><Relationship Id="rId9" Type="http://schemas.openxmlformats.org/officeDocument/2006/relationships/image" Target="../media/image144.emf"/><Relationship Id="rId14" Type="http://schemas.openxmlformats.org/officeDocument/2006/relationships/oleObject" Target="../embeddings/oleObject187.bin"/><Relationship Id="rId22" Type="http://schemas.openxmlformats.org/officeDocument/2006/relationships/oleObject" Target="../embeddings/oleObject191.bin"/><Relationship Id="rId27" Type="http://schemas.openxmlformats.org/officeDocument/2006/relationships/image" Target="../media/image152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13" Type="http://schemas.openxmlformats.org/officeDocument/2006/relationships/image" Target="../media/image157.emf"/><Relationship Id="rId18" Type="http://schemas.openxmlformats.org/officeDocument/2006/relationships/oleObject" Target="../embeddings/oleObject201.bin"/><Relationship Id="rId26" Type="http://schemas.openxmlformats.org/officeDocument/2006/relationships/oleObject" Target="../embeddings/oleObject205.bin"/><Relationship Id="rId3" Type="http://schemas.openxmlformats.org/officeDocument/2006/relationships/notesSlide" Target="../notesSlides/notesSlide21.xml"/><Relationship Id="rId21" Type="http://schemas.openxmlformats.org/officeDocument/2006/relationships/image" Target="../media/image161.emf"/><Relationship Id="rId7" Type="http://schemas.openxmlformats.org/officeDocument/2006/relationships/image" Target="../media/image154.emf"/><Relationship Id="rId12" Type="http://schemas.openxmlformats.org/officeDocument/2006/relationships/oleObject" Target="../embeddings/oleObject198.bin"/><Relationship Id="rId17" Type="http://schemas.openxmlformats.org/officeDocument/2006/relationships/image" Target="../media/image159.emf"/><Relationship Id="rId25" Type="http://schemas.openxmlformats.org/officeDocument/2006/relationships/image" Target="../media/image16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0.bin"/><Relationship Id="rId20" Type="http://schemas.openxmlformats.org/officeDocument/2006/relationships/oleObject" Target="../embeddings/oleObject202.bin"/><Relationship Id="rId29" Type="http://schemas.openxmlformats.org/officeDocument/2006/relationships/image" Target="../media/image165.e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95.bin"/><Relationship Id="rId11" Type="http://schemas.openxmlformats.org/officeDocument/2006/relationships/image" Target="../media/image156.emf"/><Relationship Id="rId24" Type="http://schemas.openxmlformats.org/officeDocument/2006/relationships/oleObject" Target="../embeddings/oleObject204.bin"/><Relationship Id="rId5" Type="http://schemas.openxmlformats.org/officeDocument/2006/relationships/image" Target="../media/image153.emf"/><Relationship Id="rId15" Type="http://schemas.openxmlformats.org/officeDocument/2006/relationships/image" Target="../media/image158.emf"/><Relationship Id="rId23" Type="http://schemas.openxmlformats.org/officeDocument/2006/relationships/image" Target="../media/image162.emf"/><Relationship Id="rId28" Type="http://schemas.openxmlformats.org/officeDocument/2006/relationships/oleObject" Target="../embeddings/oleObject206.bin"/><Relationship Id="rId10" Type="http://schemas.openxmlformats.org/officeDocument/2006/relationships/oleObject" Target="../embeddings/oleObject197.bin"/><Relationship Id="rId19" Type="http://schemas.openxmlformats.org/officeDocument/2006/relationships/image" Target="../media/image160.emf"/><Relationship Id="rId4" Type="http://schemas.openxmlformats.org/officeDocument/2006/relationships/oleObject" Target="../embeddings/oleObject194.bin"/><Relationship Id="rId9" Type="http://schemas.openxmlformats.org/officeDocument/2006/relationships/image" Target="../media/image155.emf"/><Relationship Id="rId14" Type="http://schemas.openxmlformats.org/officeDocument/2006/relationships/oleObject" Target="../embeddings/oleObject199.bin"/><Relationship Id="rId22" Type="http://schemas.openxmlformats.org/officeDocument/2006/relationships/oleObject" Target="../embeddings/oleObject203.bin"/><Relationship Id="rId27" Type="http://schemas.openxmlformats.org/officeDocument/2006/relationships/image" Target="../media/image164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9.bin"/><Relationship Id="rId13" Type="http://schemas.openxmlformats.org/officeDocument/2006/relationships/image" Target="../media/image170.emf"/><Relationship Id="rId18" Type="http://schemas.openxmlformats.org/officeDocument/2006/relationships/oleObject" Target="../embeddings/oleObject214.bin"/><Relationship Id="rId26" Type="http://schemas.openxmlformats.org/officeDocument/2006/relationships/oleObject" Target="../embeddings/oleObject218.bin"/><Relationship Id="rId3" Type="http://schemas.openxmlformats.org/officeDocument/2006/relationships/notesSlide" Target="../notesSlides/notesSlide22.xml"/><Relationship Id="rId21" Type="http://schemas.openxmlformats.org/officeDocument/2006/relationships/image" Target="../media/image174.emf"/><Relationship Id="rId34" Type="http://schemas.openxmlformats.org/officeDocument/2006/relationships/oleObject" Target="../embeddings/oleObject222.bin"/><Relationship Id="rId7" Type="http://schemas.openxmlformats.org/officeDocument/2006/relationships/image" Target="../media/image167.emf"/><Relationship Id="rId12" Type="http://schemas.openxmlformats.org/officeDocument/2006/relationships/oleObject" Target="../embeddings/oleObject211.bin"/><Relationship Id="rId17" Type="http://schemas.openxmlformats.org/officeDocument/2006/relationships/image" Target="../media/image172.emf"/><Relationship Id="rId25" Type="http://schemas.openxmlformats.org/officeDocument/2006/relationships/image" Target="../media/image176.emf"/><Relationship Id="rId33" Type="http://schemas.openxmlformats.org/officeDocument/2006/relationships/image" Target="../media/image180.e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13.bin"/><Relationship Id="rId20" Type="http://schemas.openxmlformats.org/officeDocument/2006/relationships/oleObject" Target="../embeddings/oleObject215.bin"/><Relationship Id="rId29" Type="http://schemas.openxmlformats.org/officeDocument/2006/relationships/image" Target="../media/image178.emf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08.bin"/><Relationship Id="rId11" Type="http://schemas.openxmlformats.org/officeDocument/2006/relationships/image" Target="../media/image169.emf"/><Relationship Id="rId24" Type="http://schemas.openxmlformats.org/officeDocument/2006/relationships/oleObject" Target="../embeddings/oleObject217.bin"/><Relationship Id="rId32" Type="http://schemas.openxmlformats.org/officeDocument/2006/relationships/oleObject" Target="../embeddings/oleObject221.bin"/><Relationship Id="rId5" Type="http://schemas.openxmlformats.org/officeDocument/2006/relationships/image" Target="../media/image166.emf"/><Relationship Id="rId15" Type="http://schemas.openxmlformats.org/officeDocument/2006/relationships/image" Target="../media/image171.emf"/><Relationship Id="rId23" Type="http://schemas.openxmlformats.org/officeDocument/2006/relationships/image" Target="../media/image175.emf"/><Relationship Id="rId28" Type="http://schemas.openxmlformats.org/officeDocument/2006/relationships/oleObject" Target="../embeddings/oleObject219.bin"/><Relationship Id="rId10" Type="http://schemas.openxmlformats.org/officeDocument/2006/relationships/oleObject" Target="../embeddings/oleObject210.bin"/><Relationship Id="rId19" Type="http://schemas.openxmlformats.org/officeDocument/2006/relationships/image" Target="../media/image173.emf"/><Relationship Id="rId31" Type="http://schemas.openxmlformats.org/officeDocument/2006/relationships/image" Target="../media/image179.emf"/><Relationship Id="rId4" Type="http://schemas.openxmlformats.org/officeDocument/2006/relationships/oleObject" Target="../embeddings/oleObject207.bin"/><Relationship Id="rId9" Type="http://schemas.openxmlformats.org/officeDocument/2006/relationships/image" Target="../media/image168.emf"/><Relationship Id="rId14" Type="http://schemas.openxmlformats.org/officeDocument/2006/relationships/oleObject" Target="../embeddings/oleObject212.bin"/><Relationship Id="rId22" Type="http://schemas.openxmlformats.org/officeDocument/2006/relationships/oleObject" Target="../embeddings/oleObject216.bin"/><Relationship Id="rId27" Type="http://schemas.openxmlformats.org/officeDocument/2006/relationships/image" Target="../media/image177.emf"/><Relationship Id="rId30" Type="http://schemas.openxmlformats.org/officeDocument/2006/relationships/oleObject" Target="../embeddings/oleObject220.bin"/><Relationship Id="rId35" Type="http://schemas.openxmlformats.org/officeDocument/2006/relationships/image" Target="../media/image181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5.bin"/><Relationship Id="rId13" Type="http://schemas.openxmlformats.org/officeDocument/2006/relationships/image" Target="../media/image186.emf"/><Relationship Id="rId18" Type="http://schemas.openxmlformats.org/officeDocument/2006/relationships/oleObject" Target="../embeddings/oleObject230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83.emf"/><Relationship Id="rId12" Type="http://schemas.openxmlformats.org/officeDocument/2006/relationships/oleObject" Target="../embeddings/oleObject227.bin"/><Relationship Id="rId17" Type="http://schemas.openxmlformats.org/officeDocument/2006/relationships/image" Target="../media/image188.e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29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24.bin"/><Relationship Id="rId11" Type="http://schemas.openxmlformats.org/officeDocument/2006/relationships/image" Target="../media/image185.emf"/><Relationship Id="rId5" Type="http://schemas.openxmlformats.org/officeDocument/2006/relationships/image" Target="../media/image182.emf"/><Relationship Id="rId15" Type="http://schemas.openxmlformats.org/officeDocument/2006/relationships/image" Target="../media/image187.emf"/><Relationship Id="rId10" Type="http://schemas.openxmlformats.org/officeDocument/2006/relationships/oleObject" Target="../embeddings/oleObject226.bin"/><Relationship Id="rId19" Type="http://schemas.openxmlformats.org/officeDocument/2006/relationships/image" Target="../media/image189.emf"/><Relationship Id="rId4" Type="http://schemas.openxmlformats.org/officeDocument/2006/relationships/oleObject" Target="../embeddings/oleObject223.bin"/><Relationship Id="rId9" Type="http://schemas.openxmlformats.org/officeDocument/2006/relationships/image" Target="../media/image184.emf"/><Relationship Id="rId14" Type="http://schemas.openxmlformats.org/officeDocument/2006/relationships/oleObject" Target="../embeddings/oleObject22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3.bin"/><Relationship Id="rId13" Type="http://schemas.openxmlformats.org/officeDocument/2006/relationships/image" Target="../media/image194.wmf"/><Relationship Id="rId18" Type="http://schemas.openxmlformats.org/officeDocument/2006/relationships/oleObject" Target="../embeddings/oleObject238.bin"/><Relationship Id="rId3" Type="http://schemas.openxmlformats.org/officeDocument/2006/relationships/notesSlide" Target="../notesSlides/notesSlide24.xml"/><Relationship Id="rId21" Type="http://schemas.openxmlformats.org/officeDocument/2006/relationships/image" Target="../media/image198.wmf"/><Relationship Id="rId7" Type="http://schemas.openxmlformats.org/officeDocument/2006/relationships/image" Target="../media/image191.wmf"/><Relationship Id="rId12" Type="http://schemas.openxmlformats.org/officeDocument/2006/relationships/oleObject" Target="../embeddings/oleObject235.bin"/><Relationship Id="rId17" Type="http://schemas.openxmlformats.org/officeDocument/2006/relationships/image" Target="../media/image19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7.bin"/><Relationship Id="rId20" Type="http://schemas.openxmlformats.org/officeDocument/2006/relationships/oleObject" Target="../embeddings/oleObject239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32.bin"/><Relationship Id="rId11" Type="http://schemas.openxmlformats.org/officeDocument/2006/relationships/image" Target="../media/image193.wmf"/><Relationship Id="rId5" Type="http://schemas.openxmlformats.org/officeDocument/2006/relationships/image" Target="../media/image190.wmf"/><Relationship Id="rId15" Type="http://schemas.openxmlformats.org/officeDocument/2006/relationships/image" Target="../media/image195.wmf"/><Relationship Id="rId10" Type="http://schemas.openxmlformats.org/officeDocument/2006/relationships/oleObject" Target="../embeddings/oleObject234.bin"/><Relationship Id="rId19" Type="http://schemas.openxmlformats.org/officeDocument/2006/relationships/image" Target="../media/image197.emf"/><Relationship Id="rId4" Type="http://schemas.openxmlformats.org/officeDocument/2006/relationships/oleObject" Target="../embeddings/oleObject231.bin"/><Relationship Id="rId9" Type="http://schemas.openxmlformats.org/officeDocument/2006/relationships/image" Target="../media/image192.wmf"/><Relationship Id="rId14" Type="http://schemas.openxmlformats.org/officeDocument/2006/relationships/oleObject" Target="../embeddings/oleObject236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2.bin"/><Relationship Id="rId13" Type="http://schemas.openxmlformats.org/officeDocument/2006/relationships/image" Target="../media/image203.w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00.wmf"/><Relationship Id="rId12" Type="http://schemas.openxmlformats.org/officeDocument/2006/relationships/oleObject" Target="../embeddings/oleObject2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41.bin"/><Relationship Id="rId11" Type="http://schemas.openxmlformats.org/officeDocument/2006/relationships/image" Target="../media/image202.wmf"/><Relationship Id="rId5" Type="http://schemas.openxmlformats.org/officeDocument/2006/relationships/image" Target="../media/image199.wmf"/><Relationship Id="rId15" Type="http://schemas.openxmlformats.org/officeDocument/2006/relationships/image" Target="../media/image204.wmf"/><Relationship Id="rId10" Type="http://schemas.openxmlformats.org/officeDocument/2006/relationships/oleObject" Target="../embeddings/oleObject243.bin"/><Relationship Id="rId4" Type="http://schemas.openxmlformats.org/officeDocument/2006/relationships/oleObject" Target="../embeddings/oleObject240.bin"/><Relationship Id="rId9" Type="http://schemas.openxmlformats.org/officeDocument/2006/relationships/image" Target="../media/image201.wmf"/><Relationship Id="rId14" Type="http://schemas.openxmlformats.org/officeDocument/2006/relationships/oleObject" Target="../embeddings/oleObject24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47.bin"/><Relationship Id="rId5" Type="http://schemas.openxmlformats.org/officeDocument/2006/relationships/image" Target="../media/image205.wmf"/><Relationship Id="rId4" Type="http://schemas.openxmlformats.org/officeDocument/2006/relationships/oleObject" Target="../embeddings/oleObject24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0.bin"/><Relationship Id="rId13" Type="http://schemas.openxmlformats.org/officeDocument/2006/relationships/image" Target="../media/image211.emf"/><Relationship Id="rId18" Type="http://schemas.openxmlformats.org/officeDocument/2006/relationships/oleObject" Target="../embeddings/oleObject255.bin"/><Relationship Id="rId26" Type="http://schemas.openxmlformats.org/officeDocument/2006/relationships/oleObject" Target="../embeddings/oleObject259.bin"/><Relationship Id="rId39" Type="http://schemas.openxmlformats.org/officeDocument/2006/relationships/image" Target="../media/image224.emf"/><Relationship Id="rId3" Type="http://schemas.openxmlformats.org/officeDocument/2006/relationships/notesSlide" Target="../notesSlides/notesSlide28.xml"/><Relationship Id="rId21" Type="http://schemas.openxmlformats.org/officeDocument/2006/relationships/image" Target="../media/image215.wmf"/><Relationship Id="rId34" Type="http://schemas.openxmlformats.org/officeDocument/2006/relationships/oleObject" Target="../embeddings/oleObject263.bin"/><Relationship Id="rId7" Type="http://schemas.openxmlformats.org/officeDocument/2006/relationships/image" Target="../media/image208.emf"/><Relationship Id="rId12" Type="http://schemas.openxmlformats.org/officeDocument/2006/relationships/oleObject" Target="../embeddings/oleObject252.bin"/><Relationship Id="rId17" Type="http://schemas.openxmlformats.org/officeDocument/2006/relationships/image" Target="../media/image213.emf"/><Relationship Id="rId25" Type="http://schemas.openxmlformats.org/officeDocument/2006/relationships/image" Target="../media/image217.emf"/><Relationship Id="rId33" Type="http://schemas.openxmlformats.org/officeDocument/2006/relationships/image" Target="../media/image221.emf"/><Relationship Id="rId38" Type="http://schemas.openxmlformats.org/officeDocument/2006/relationships/oleObject" Target="../embeddings/oleObject26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4.bin"/><Relationship Id="rId20" Type="http://schemas.openxmlformats.org/officeDocument/2006/relationships/oleObject" Target="../embeddings/oleObject256.bin"/><Relationship Id="rId29" Type="http://schemas.openxmlformats.org/officeDocument/2006/relationships/image" Target="../media/image219.emf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49.bin"/><Relationship Id="rId11" Type="http://schemas.openxmlformats.org/officeDocument/2006/relationships/image" Target="../media/image210.emf"/><Relationship Id="rId24" Type="http://schemas.openxmlformats.org/officeDocument/2006/relationships/oleObject" Target="../embeddings/oleObject258.bin"/><Relationship Id="rId32" Type="http://schemas.openxmlformats.org/officeDocument/2006/relationships/oleObject" Target="../embeddings/oleObject262.bin"/><Relationship Id="rId37" Type="http://schemas.openxmlformats.org/officeDocument/2006/relationships/image" Target="../media/image223.emf"/><Relationship Id="rId5" Type="http://schemas.openxmlformats.org/officeDocument/2006/relationships/image" Target="../media/image207.emf"/><Relationship Id="rId15" Type="http://schemas.openxmlformats.org/officeDocument/2006/relationships/image" Target="../media/image212.emf"/><Relationship Id="rId23" Type="http://schemas.openxmlformats.org/officeDocument/2006/relationships/image" Target="../media/image216.emf"/><Relationship Id="rId28" Type="http://schemas.openxmlformats.org/officeDocument/2006/relationships/oleObject" Target="../embeddings/oleObject260.bin"/><Relationship Id="rId36" Type="http://schemas.openxmlformats.org/officeDocument/2006/relationships/oleObject" Target="../embeddings/oleObject264.bin"/><Relationship Id="rId10" Type="http://schemas.openxmlformats.org/officeDocument/2006/relationships/oleObject" Target="../embeddings/oleObject251.bin"/><Relationship Id="rId19" Type="http://schemas.openxmlformats.org/officeDocument/2006/relationships/image" Target="../media/image214.emf"/><Relationship Id="rId31" Type="http://schemas.openxmlformats.org/officeDocument/2006/relationships/image" Target="../media/image220.emf"/><Relationship Id="rId4" Type="http://schemas.openxmlformats.org/officeDocument/2006/relationships/oleObject" Target="../embeddings/oleObject248.bin"/><Relationship Id="rId9" Type="http://schemas.openxmlformats.org/officeDocument/2006/relationships/image" Target="../media/image209.emf"/><Relationship Id="rId14" Type="http://schemas.openxmlformats.org/officeDocument/2006/relationships/oleObject" Target="../embeddings/oleObject253.bin"/><Relationship Id="rId22" Type="http://schemas.openxmlformats.org/officeDocument/2006/relationships/oleObject" Target="../embeddings/oleObject257.bin"/><Relationship Id="rId27" Type="http://schemas.openxmlformats.org/officeDocument/2006/relationships/image" Target="../media/image218.emf"/><Relationship Id="rId30" Type="http://schemas.openxmlformats.org/officeDocument/2006/relationships/oleObject" Target="../embeddings/oleObject261.bin"/><Relationship Id="rId35" Type="http://schemas.openxmlformats.org/officeDocument/2006/relationships/image" Target="../media/image22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67.bin"/><Relationship Id="rId5" Type="http://schemas.openxmlformats.org/officeDocument/2006/relationships/image" Target="../media/image225.wmf"/><Relationship Id="rId4" Type="http://schemas.openxmlformats.org/officeDocument/2006/relationships/oleObject" Target="../embeddings/oleObject266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227.emf"/><Relationship Id="rId4" Type="http://schemas.openxmlformats.org/officeDocument/2006/relationships/oleObject" Target="../embeddings/oleObject26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229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70.bin"/><Relationship Id="rId5" Type="http://schemas.openxmlformats.org/officeDocument/2006/relationships/image" Target="../media/image228.emf"/><Relationship Id="rId4" Type="http://schemas.openxmlformats.org/officeDocument/2006/relationships/oleObject" Target="../embeddings/oleObject26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230.emf"/><Relationship Id="rId4" Type="http://schemas.openxmlformats.org/officeDocument/2006/relationships/oleObject" Target="../embeddings/oleObject271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4.bin"/><Relationship Id="rId13" Type="http://schemas.openxmlformats.org/officeDocument/2006/relationships/image" Target="../media/image235.emf"/><Relationship Id="rId18" Type="http://schemas.openxmlformats.org/officeDocument/2006/relationships/oleObject" Target="../embeddings/oleObject279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232.emf"/><Relationship Id="rId12" Type="http://schemas.openxmlformats.org/officeDocument/2006/relationships/oleObject" Target="../embeddings/oleObject276.bin"/><Relationship Id="rId17" Type="http://schemas.openxmlformats.org/officeDocument/2006/relationships/image" Target="../media/image23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8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73.bin"/><Relationship Id="rId11" Type="http://schemas.openxmlformats.org/officeDocument/2006/relationships/image" Target="../media/image234.emf"/><Relationship Id="rId5" Type="http://schemas.openxmlformats.org/officeDocument/2006/relationships/image" Target="../media/image231.emf"/><Relationship Id="rId15" Type="http://schemas.openxmlformats.org/officeDocument/2006/relationships/image" Target="../media/image236.emf"/><Relationship Id="rId10" Type="http://schemas.openxmlformats.org/officeDocument/2006/relationships/oleObject" Target="../embeddings/oleObject275.bin"/><Relationship Id="rId19" Type="http://schemas.openxmlformats.org/officeDocument/2006/relationships/image" Target="../media/image238.emf"/><Relationship Id="rId4" Type="http://schemas.openxmlformats.org/officeDocument/2006/relationships/oleObject" Target="../embeddings/oleObject272.bin"/><Relationship Id="rId9" Type="http://schemas.openxmlformats.org/officeDocument/2006/relationships/image" Target="../media/image233.emf"/><Relationship Id="rId14" Type="http://schemas.openxmlformats.org/officeDocument/2006/relationships/oleObject" Target="../embeddings/oleObject27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e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5.emf"/><Relationship Id="rId18" Type="http://schemas.openxmlformats.org/officeDocument/2006/relationships/oleObject" Target="../embeddings/oleObject18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19.e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.emf"/><Relationship Id="rId24" Type="http://schemas.openxmlformats.org/officeDocument/2006/relationships/oleObject" Target="../embeddings/oleObject22.bin"/><Relationship Id="rId5" Type="http://schemas.openxmlformats.org/officeDocument/2006/relationships/image" Target="../media/image11.wmf"/><Relationship Id="rId15" Type="http://schemas.openxmlformats.org/officeDocument/2006/relationships/image" Target="../media/image16.emf"/><Relationship Id="rId23" Type="http://schemas.openxmlformats.org/officeDocument/2006/relationships/oleObject" Target="../embeddings/oleObject21.bin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18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22.emf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33.bin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28.bin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emf"/><Relationship Id="rId20" Type="http://schemas.openxmlformats.org/officeDocument/2006/relationships/image" Target="../media/image23.e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25.emf"/><Relationship Id="rId5" Type="http://schemas.openxmlformats.org/officeDocument/2006/relationships/image" Target="../media/image11.wmf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10" Type="http://schemas.openxmlformats.org/officeDocument/2006/relationships/oleObject" Target="../embeddings/oleObject26.bin"/><Relationship Id="rId19" Type="http://schemas.openxmlformats.org/officeDocument/2006/relationships/oleObject" Target="../embeddings/oleObject32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13.wmf"/><Relationship Id="rId14" Type="http://schemas.openxmlformats.org/officeDocument/2006/relationships/image" Target="../media/image20.emf"/><Relationship Id="rId22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27.emf"/><Relationship Id="rId18" Type="http://schemas.openxmlformats.org/officeDocument/2006/relationships/oleObject" Target="../embeddings/oleObject42.bin"/><Relationship Id="rId26" Type="http://schemas.openxmlformats.org/officeDocument/2006/relationships/oleObject" Target="../embeddings/oleObject46.bin"/><Relationship Id="rId39" Type="http://schemas.openxmlformats.org/officeDocument/2006/relationships/image" Target="../media/image40.wmf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1.emf"/><Relationship Id="rId34" Type="http://schemas.openxmlformats.org/officeDocument/2006/relationships/oleObject" Target="../embeddings/oleObject50.bin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29.emf"/><Relationship Id="rId25" Type="http://schemas.openxmlformats.org/officeDocument/2006/relationships/image" Target="../media/image33.wmf"/><Relationship Id="rId33" Type="http://schemas.openxmlformats.org/officeDocument/2006/relationships/image" Target="../media/image37.wmf"/><Relationship Id="rId38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1.bin"/><Relationship Id="rId20" Type="http://schemas.openxmlformats.org/officeDocument/2006/relationships/oleObject" Target="../embeddings/oleObject43.bin"/><Relationship Id="rId29" Type="http://schemas.openxmlformats.org/officeDocument/2006/relationships/image" Target="../media/image35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45.bin"/><Relationship Id="rId32" Type="http://schemas.openxmlformats.org/officeDocument/2006/relationships/oleObject" Target="../embeddings/oleObject49.bin"/><Relationship Id="rId37" Type="http://schemas.openxmlformats.org/officeDocument/2006/relationships/image" Target="../media/image39.wmf"/><Relationship Id="rId5" Type="http://schemas.openxmlformats.org/officeDocument/2006/relationships/image" Target="../media/image26.wmf"/><Relationship Id="rId15" Type="http://schemas.openxmlformats.org/officeDocument/2006/relationships/image" Target="../media/image28.emf"/><Relationship Id="rId23" Type="http://schemas.openxmlformats.org/officeDocument/2006/relationships/image" Target="../media/image32.emf"/><Relationship Id="rId28" Type="http://schemas.openxmlformats.org/officeDocument/2006/relationships/oleObject" Target="../embeddings/oleObject47.bin"/><Relationship Id="rId36" Type="http://schemas.openxmlformats.org/officeDocument/2006/relationships/oleObject" Target="../embeddings/oleObject51.bin"/><Relationship Id="rId10" Type="http://schemas.openxmlformats.org/officeDocument/2006/relationships/oleObject" Target="../embeddings/oleObject38.bin"/><Relationship Id="rId19" Type="http://schemas.openxmlformats.org/officeDocument/2006/relationships/image" Target="../media/image30.emf"/><Relationship Id="rId31" Type="http://schemas.openxmlformats.org/officeDocument/2006/relationships/image" Target="../media/image36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40.bin"/><Relationship Id="rId22" Type="http://schemas.openxmlformats.org/officeDocument/2006/relationships/oleObject" Target="../embeddings/oleObject44.bin"/><Relationship Id="rId27" Type="http://schemas.openxmlformats.org/officeDocument/2006/relationships/image" Target="../media/image34.wmf"/><Relationship Id="rId30" Type="http://schemas.openxmlformats.org/officeDocument/2006/relationships/oleObject" Target="../embeddings/oleObject48.bin"/><Relationship Id="rId35" Type="http://schemas.openxmlformats.org/officeDocument/2006/relationships/image" Target="../media/image38.w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wmf"/><Relationship Id="rId18" Type="http://schemas.openxmlformats.org/officeDocument/2006/relationships/oleObject" Target="../embeddings/oleObject60.bin"/><Relationship Id="rId26" Type="http://schemas.openxmlformats.org/officeDocument/2006/relationships/oleObject" Target="../embeddings/oleObject64.bin"/><Relationship Id="rId39" Type="http://schemas.openxmlformats.org/officeDocument/2006/relationships/image" Target="../media/image12.wmf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49.emf"/><Relationship Id="rId34" Type="http://schemas.openxmlformats.org/officeDocument/2006/relationships/oleObject" Target="../embeddings/oleObject68.bin"/><Relationship Id="rId42" Type="http://schemas.openxmlformats.org/officeDocument/2006/relationships/oleObject" Target="../embeddings/oleObject72.bin"/><Relationship Id="rId47" Type="http://schemas.openxmlformats.org/officeDocument/2006/relationships/image" Target="../media/image59.emf"/><Relationship Id="rId50" Type="http://schemas.openxmlformats.org/officeDocument/2006/relationships/oleObject" Target="../embeddings/oleObject76.bin"/><Relationship Id="rId7" Type="http://schemas.openxmlformats.org/officeDocument/2006/relationships/image" Target="../media/image42.e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47.emf"/><Relationship Id="rId25" Type="http://schemas.openxmlformats.org/officeDocument/2006/relationships/image" Target="../media/image51.wmf"/><Relationship Id="rId33" Type="http://schemas.openxmlformats.org/officeDocument/2006/relationships/image" Target="../media/image55.wmf"/><Relationship Id="rId38" Type="http://schemas.openxmlformats.org/officeDocument/2006/relationships/oleObject" Target="../embeddings/oleObject70.bin"/><Relationship Id="rId46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29" Type="http://schemas.openxmlformats.org/officeDocument/2006/relationships/image" Target="../media/image53.wmf"/><Relationship Id="rId41" Type="http://schemas.openxmlformats.org/officeDocument/2006/relationships/image" Target="../media/image13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44.wmf"/><Relationship Id="rId24" Type="http://schemas.openxmlformats.org/officeDocument/2006/relationships/oleObject" Target="../embeddings/oleObject63.bin"/><Relationship Id="rId32" Type="http://schemas.openxmlformats.org/officeDocument/2006/relationships/oleObject" Target="../embeddings/oleObject67.bin"/><Relationship Id="rId37" Type="http://schemas.openxmlformats.org/officeDocument/2006/relationships/image" Target="../media/image11.wmf"/><Relationship Id="rId40" Type="http://schemas.openxmlformats.org/officeDocument/2006/relationships/oleObject" Target="../embeddings/oleObject71.bin"/><Relationship Id="rId45" Type="http://schemas.openxmlformats.org/officeDocument/2006/relationships/image" Target="../media/image58.emf"/><Relationship Id="rId53" Type="http://schemas.openxmlformats.org/officeDocument/2006/relationships/image" Target="../media/image62.emf"/><Relationship Id="rId5" Type="http://schemas.openxmlformats.org/officeDocument/2006/relationships/image" Target="../media/image41.emf"/><Relationship Id="rId15" Type="http://schemas.openxmlformats.org/officeDocument/2006/relationships/image" Target="../media/image46.wmf"/><Relationship Id="rId23" Type="http://schemas.openxmlformats.org/officeDocument/2006/relationships/image" Target="../media/image50.wmf"/><Relationship Id="rId28" Type="http://schemas.openxmlformats.org/officeDocument/2006/relationships/oleObject" Target="../embeddings/oleObject65.bin"/><Relationship Id="rId36" Type="http://schemas.openxmlformats.org/officeDocument/2006/relationships/oleObject" Target="../embeddings/oleObject69.bin"/><Relationship Id="rId49" Type="http://schemas.openxmlformats.org/officeDocument/2006/relationships/image" Target="../media/image60.emf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48.emf"/><Relationship Id="rId31" Type="http://schemas.openxmlformats.org/officeDocument/2006/relationships/image" Target="../media/image54.wmf"/><Relationship Id="rId44" Type="http://schemas.openxmlformats.org/officeDocument/2006/relationships/oleObject" Target="../embeddings/oleObject73.bin"/><Relationship Id="rId52" Type="http://schemas.openxmlformats.org/officeDocument/2006/relationships/oleObject" Target="../embeddings/oleObject77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43.emf"/><Relationship Id="rId14" Type="http://schemas.openxmlformats.org/officeDocument/2006/relationships/oleObject" Target="../embeddings/oleObject58.bin"/><Relationship Id="rId22" Type="http://schemas.openxmlformats.org/officeDocument/2006/relationships/oleObject" Target="../embeddings/oleObject62.bin"/><Relationship Id="rId27" Type="http://schemas.openxmlformats.org/officeDocument/2006/relationships/image" Target="../media/image52.wmf"/><Relationship Id="rId30" Type="http://schemas.openxmlformats.org/officeDocument/2006/relationships/oleObject" Target="../embeddings/oleObject66.bin"/><Relationship Id="rId35" Type="http://schemas.openxmlformats.org/officeDocument/2006/relationships/image" Target="../media/image56.wmf"/><Relationship Id="rId43" Type="http://schemas.openxmlformats.org/officeDocument/2006/relationships/image" Target="../media/image57.emf"/><Relationship Id="rId48" Type="http://schemas.openxmlformats.org/officeDocument/2006/relationships/oleObject" Target="../embeddings/oleObject75.bin"/><Relationship Id="rId8" Type="http://schemas.openxmlformats.org/officeDocument/2006/relationships/oleObject" Target="../embeddings/oleObject55.bin"/><Relationship Id="rId51" Type="http://schemas.openxmlformats.org/officeDocument/2006/relationships/image" Target="../media/image6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28650" y="2830513"/>
            <a:ext cx="76962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66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事实上，电力系统所采用的供电方式绝大多数属于三相制，日常用电是取自三相制中的一相。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609600" y="5132388"/>
            <a:ext cx="78486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76500" indent="-24765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三相制电力系统：</a:t>
            </a:r>
            <a:r>
              <a:rPr lang="zh-CN" altLang="en-US">
                <a:ea typeface="楷体_GB2312" pitchFamily="49" charset="-122"/>
              </a:rPr>
              <a:t>由三个频率相同、相位互差</a:t>
            </a:r>
            <a:r>
              <a:rPr lang="en-US" altLang="zh-CN">
                <a:ea typeface="楷体_GB2312" pitchFamily="49" charset="-122"/>
              </a:rPr>
              <a:t>120°</a:t>
            </a:r>
            <a:r>
              <a:rPr lang="zh-CN" altLang="en-US">
                <a:ea typeface="楷体_GB2312" pitchFamily="49" charset="-122"/>
              </a:rPr>
              <a:t>的正弦交流电源供电的系统。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393700" y="831850"/>
            <a:ext cx="8377238" cy="6413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dirty="0" smtClean="0">
                <a:ea typeface="楷体_GB2312" pitchFamily="49" charset="-122"/>
              </a:rPr>
              <a:t>第</a:t>
            </a:r>
            <a:r>
              <a:rPr lang="zh-CN" altLang="en-US" sz="3600" dirty="0" smtClean="0">
                <a:ea typeface="楷体_GB2312" pitchFamily="49" charset="-122"/>
              </a:rPr>
              <a:t>九</a:t>
            </a:r>
            <a:r>
              <a:rPr lang="zh-CN" altLang="en-US" sz="3600" dirty="0" smtClean="0">
                <a:ea typeface="楷体_GB2312" pitchFamily="49" charset="-122"/>
              </a:rPr>
              <a:t>章    </a:t>
            </a:r>
            <a:r>
              <a:rPr lang="zh-CN" altLang="en-US" sz="3600" dirty="0">
                <a:ea typeface="楷体_GB2312" pitchFamily="49" charset="-122"/>
              </a:rPr>
              <a:t>三相电路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628650" y="1744663"/>
            <a:ext cx="79248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15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三相电路实际上是一种特殊的交流电路。正弦交流电路的分析方法对三相电路完全适用。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590550" y="4011613"/>
            <a:ext cx="78486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76500" indent="-24765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对称三相电源：</a:t>
            </a:r>
            <a:r>
              <a:rPr lang="zh-CN" altLang="en-US">
                <a:ea typeface="楷体_GB2312" pitchFamily="49" charset="-122"/>
              </a:rPr>
              <a:t>三个频率相同、相位互差</a:t>
            </a:r>
            <a:r>
              <a:rPr lang="en-US" altLang="zh-CN">
                <a:ea typeface="楷体_GB2312" pitchFamily="49" charset="-122"/>
              </a:rPr>
              <a:t>120°</a:t>
            </a:r>
            <a:r>
              <a:rPr lang="zh-CN" altLang="en-US">
                <a:ea typeface="楷体_GB2312" pitchFamily="49" charset="-122"/>
              </a:rPr>
              <a:t>的正弦交流电源按一定方式联接而成。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utoUpdateAnimBg="0"/>
      <p:bldP spid="65541" grpId="0" autoUpdateAnimBg="0"/>
      <p:bldP spid="65551" grpId="0"/>
      <p:bldP spid="65552" grpId="0" autoUpdateAnimBg="0"/>
      <p:bldP spid="6555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758825" y="736600"/>
            <a:ext cx="7261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结论：对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Y</a:t>
            </a:r>
            <a:r>
              <a:rPr lang="zh-CN" altLang="zh-CN">
                <a:solidFill>
                  <a:srgbClr val="0000FF"/>
                </a:solidFill>
                <a:ea typeface="楷体_GB2312" pitchFamily="49" charset="-122"/>
              </a:rPr>
              <a:t>接法的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对称三相电源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095375" y="3360738"/>
            <a:ext cx="7572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       </a:t>
            </a:r>
            <a:r>
              <a:rPr lang="zh-CN" altLang="en-US">
                <a:ea typeface="楷体_GB2312" pitchFamily="49" charset="-122"/>
              </a:rPr>
              <a:t>所谓的“对应”：对应相电压用线电压的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                                       第一个下标字母标出。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193800" y="1306513"/>
            <a:ext cx="718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(1) </a:t>
            </a:r>
            <a:r>
              <a:rPr lang="zh-CN" altLang="zh-CN">
                <a:ea typeface="楷体_GB2312" pitchFamily="49" charset="-122"/>
              </a:rPr>
              <a:t> 相电压对称，则线电压也对称。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1193800" y="2813050"/>
            <a:ext cx="718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>
                <a:ea typeface="楷体_GB2312" pitchFamily="49" charset="-122"/>
              </a:rPr>
              <a:t>(3) 线电压相位领先对应相电压30</a:t>
            </a:r>
            <a:r>
              <a:rPr lang="en-US" altLang="zh-CN" baseline="42000">
                <a:ea typeface="楷体_GB2312" pitchFamily="49" charset="-122"/>
              </a:rPr>
              <a:t>o</a:t>
            </a:r>
            <a:r>
              <a:rPr lang="zh-CN" altLang="en-US">
                <a:ea typeface="楷体_GB2312" pitchFamily="49" charset="-122"/>
              </a:rPr>
              <a:t>。 </a:t>
            </a:r>
            <a:endParaRPr lang="zh-CN" altLang="en-US" baseline="42000">
              <a:ea typeface="楷体_GB2312" pitchFamily="49" charset="-122"/>
            </a:endParaRPr>
          </a:p>
        </p:txBody>
      </p:sp>
      <p:graphicFrame>
        <p:nvGraphicFramePr>
          <p:cNvPr id="130050" name="Object 2"/>
          <p:cNvGraphicFramePr>
            <a:graphicFrameLocks noChangeAspect="1"/>
          </p:cNvGraphicFramePr>
          <p:nvPr/>
        </p:nvGraphicFramePr>
        <p:xfrm>
          <a:off x="1250950" y="2030413"/>
          <a:ext cx="67881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4" imgW="3327120" imgH="266400" progId="Equation.DSMT4">
                  <p:embed/>
                </p:oleObj>
              </mc:Choice>
              <mc:Fallback>
                <p:oleObj name="Equation" r:id="rId4" imgW="3327120" imgH="266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2030413"/>
                        <a:ext cx="6788150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1" name="Object 3"/>
          <p:cNvGraphicFramePr>
            <a:graphicFrameLocks noChangeAspect="1"/>
          </p:cNvGraphicFramePr>
          <p:nvPr/>
        </p:nvGraphicFramePr>
        <p:xfrm>
          <a:off x="2992438" y="4130675"/>
          <a:ext cx="1862137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6" imgW="711000" imgH="939600" progId="Equation.DSMT4">
                  <p:embed/>
                </p:oleObj>
              </mc:Choice>
              <mc:Fallback>
                <p:oleObj name="Equation" r:id="rId6" imgW="711000" imgH="93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4130675"/>
                        <a:ext cx="1862137" cy="246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9" name="AutoShape 39"/>
          <p:cNvSpPr>
            <a:spLocks/>
          </p:cNvSpPr>
          <p:nvPr/>
        </p:nvSpPr>
        <p:spPr bwMode="auto">
          <a:xfrm>
            <a:off x="2740025" y="4549775"/>
            <a:ext cx="290513" cy="1885950"/>
          </a:xfrm>
          <a:prstGeom prst="leftBrace">
            <a:avLst>
              <a:gd name="adj1" fmla="val 5409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autoUpdateAnimBg="0"/>
      <p:bldP spid="15364" grpId="0" autoUpdateAnimBg="0"/>
      <p:bldP spid="15370" grpId="0" autoUpdateAnimBg="0"/>
      <p:bldP spid="1539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368300" y="906463"/>
            <a:ext cx="842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应用实例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----</a:t>
            </a:r>
            <a:r>
              <a:rPr lang="zh-CN" altLang="en-US">
                <a:ea typeface="楷体_GB2312" pitchFamily="49" charset="-122"/>
              </a:rPr>
              <a:t>照明电路</a:t>
            </a:r>
            <a:endParaRPr lang="zh-CN" altLang="en-US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2403475" y="4111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>
              <a:ea typeface="楷体_GB2312" pitchFamily="49" charset="-122"/>
            </a:endParaRPr>
          </a:p>
        </p:txBody>
      </p:sp>
      <p:grpSp>
        <p:nvGrpSpPr>
          <p:cNvPr id="89094" name="Group 6"/>
          <p:cNvGrpSpPr>
            <a:grpSpLocks/>
          </p:cNvGrpSpPr>
          <p:nvPr/>
        </p:nvGrpSpPr>
        <p:grpSpPr bwMode="auto">
          <a:xfrm>
            <a:off x="4386263" y="1190625"/>
            <a:ext cx="4376737" cy="4038600"/>
            <a:chOff x="2470" y="468"/>
            <a:chExt cx="2757" cy="2544"/>
          </a:xfrm>
        </p:grpSpPr>
        <p:sp>
          <p:nvSpPr>
            <p:cNvPr id="89095" name="Line 7"/>
            <p:cNvSpPr>
              <a:spLocks noChangeShapeType="1"/>
            </p:cNvSpPr>
            <p:nvPr/>
          </p:nvSpPr>
          <p:spPr bwMode="auto">
            <a:xfrm>
              <a:off x="5050" y="2568"/>
              <a:ext cx="0" cy="3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6" name="Line 8"/>
            <p:cNvSpPr>
              <a:spLocks noChangeShapeType="1"/>
            </p:cNvSpPr>
            <p:nvPr/>
          </p:nvSpPr>
          <p:spPr bwMode="auto">
            <a:xfrm flipH="1">
              <a:off x="2747" y="2459"/>
              <a:ext cx="65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7" name="Line 9"/>
            <p:cNvSpPr>
              <a:spLocks noChangeShapeType="1"/>
            </p:cNvSpPr>
            <p:nvPr/>
          </p:nvSpPr>
          <p:spPr bwMode="auto">
            <a:xfrm flipV="1">
              <a:off x="2754" y="2868"/>
              <a:ext cx="2308" cy="1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8" name="Text Box 10"/>
            <p:cNvSpPr txBox="1">
              <a:spLocks noChangeArrowheads="1"/>
            </p:cNvSpPr>
            <p:nvPr/>
          </p:nvSpPr>
          <p:spPr bwMode="auto">
            <a:xfrm>
              <a:off x="2480" y="468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rgbClr val="FF0000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89099" name="Text Box 11"/>
            <p:cNvSpPr txBox="1">
              <a:spLocks noChangeArrowheads="1"/>
            </p:cNvSpPr>
            <p:nvPr/>
          </p:nvSpPr>
          <p:spPr bwMode="auto">
            <a:xfrm>
              <a:off x="2470" y="272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FF0000"/>
                  </a:solidFill>
                  <a:ea typeface="楷体_GB2312" pitchFamily="49" charset="-122"/>
                </a:rPr>
                <a:t>C</a:t>
              </a:r>
            </a:p>
          </p:txBody>
        </p:sp>
        <p:sp>
          <p:nvSpPr>
            <p:cNvPr id="89100" name="Text Box 12"/>
            <p:cNvSpPr txBox="1">
              <a:spLocks noChangeArrowheads="1"/>
            </p:cNvSpPr>
            <p:nvPr/>
          </p:nvSpPr>
          <p:spPr bwMode="auto">
            <a:xfrm>
              <a:off x="2470" y="224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FF0000"/>
                  </a:solidFill>
                  <a:ea typeface="楷体_GB2312" pitchFamily="49" charset="-122"/>
                </a:rPr>
                <a:t>B</a:t>
              </a:r>
            </a:p>
          </p:txBody>
        </p:sp>
        <p:grpSp>
          <p:nvGrpSpPr>
            <p:cNvPr id="89101" name="Group 13"/>
            <p:cNvGrpSpPr>
              <a:grpSpLocks/>
            </p:cNvGrpSpPr>
            <p:nvPr/>
          </p:nvGrpSpPr>
          <p:grpSpPr bwMode="auto">
            <a:xfrm rot="2081487">
              <a:off x="3259" y="1697"/>
              <a:ext cx="185" cy="426"/>
              <a:chOff x="1968" y="3168"/>
              <a:chExt cx="288" cy="864"/>
            </a:xfrm>
          </p:grpSpPr>
          <p:grpSp>
            <p:nvGrpSpPr>
              <p:cNvPr id="89102" name="Group 14"/>
              <p:cNvGrpSpPr>
                <a:grpSpLocks/>
              </p:cNvGrpSpPr>
              <p:nvPr/>
            </p:nvGrpSpPr>
            <p:grpSpPr bwMode="auto">
              <a:xfrm>
                <a:off x="1968" y="3456"/>
                <a:ext cx="288" cy="288"/>
                <a:chOff x="1968" y="3456"/>
                <a:chExt cx="288" cy="288"/>
              </a:xfrm>
            </p:grpSpPr>
            <p:sp>
              <p:nvSpPr>
                <p:cNvPr id="89103" name="Oval 15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104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105" name="Line 17"/>
                <p:cNvSpPr>
                  <a:spLocks noChangeShapeType="1"/>
                </p:cNvSpPr>
                <p:nvPr/>
              </p:nvSpPr>
              <p:spPr bwMode="auto">
                <a:xfrm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9106" name="Line 18"/>
              <p:cNvSpPr>
                <a:spLocks noChangeShapeType="1"/>
              </p:cNvSpPr>
              <p:nvPr/>
            </p:nvSpPr>
            <p:spPr bwMode="auto">
              <a:xfrm flipV="1">
                <a:off x="2112" y="3168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107" name="Line 19"/>
              <p:cNvSpPr>
                <a:spLocks noChangeShapeType="1"/>
              </p:cNvSpPr>
              <p:nvPr/>
            </p:nvSpPr>
            <p:spPr bwMode="auto">
              <a:xfrm flipV="1">
                <a:off x="2112" y="37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9108" name="Group 20"/>
            <p:cNvGrpSpPr>
              <a:grpSpLocks/>
            </p:cNvGrpSpPr>
            <p:nvPr/>
          </p:nvGrpSpPr>
          <p:grpSpPr bwMode="auto">
            <a:xfrm rot="2081487">
              <a:off x="3436" y="1820"/>
              <a:ext cx="185" cy="426"/>
              <a:chOff x="1968" y="3168"/>
              <a:chExt cx="288" cy="864"/>
            </a:xfrm>
          </p:grpSpPr>
          <p:grpSp>
            <p:nvGrpSpPr>
              <p:cNvPr id="89109" name="Group 21"/>
              <p:cNvGrpSpPr>
                <a:grpSpLocks/>
              </p:cNvGrpSpPr>
              <p:nvPr/>
            </p:nvGrpSpPr>
            <p:grpSpPr bwMode="auto">
              <a:xfrm>
                <a:off x="1968" y="3456"/>
                <a:ext cx="288" cy="288"/>
                <a:chOff x="1968" y="3456"/>
                <a:chExt cx="288" cy="288"/>
              </a:xfrm>
            </p:grpSpPr>
            <p:sp>
              <p:nvSpPr>
                <p:cNvPr id="89110" name="Oval 22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111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112" name="Line 24"/>
                <p:cNvSpPr>
                  <a:spLocks noChangeShapeType="1"/>
                </p:cNvSpPr>
                <p:nvPr/>
              </p:nvSpPr>
              <p:spPr bwMode="auto">
                <a:xfrm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9113" name="Line 25"/>
              <p:cNvSpPr>
                <a:spLocks noChangeShapeType="1"/>
              </p:cNvSpPr>
              <p:nvPr/>
            </p:nvSpPr>
            <p:spPr bwMode="auto">
              <a:xfrm flipV="1">
                <a:off x="2112" y="3168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114" name="Line 26"/>
              <p:cNvSpPr>
                <a:spLocks noChangeShapeType="1"/>
              </p:cNvSpPr>
              <p:nvPr/>
            </p:nvSpPr>
            <p:spPr bwMode="auto">
              <a:xfrm flipV="1">
                <a:off x="2112" y="37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9115" name="Group 27"/>
            <p:cNvGrpSpPr>
              <a:grpSpLocks/>
            </p:cNvGrpSpPr>
            <p:nvPr/>
          </p:nvGrpSpPr>
          <p:grpSpPr bwMode="auto">
            <a:xfrm rot="2081487">
              <a:off x="3815" y="2082"/>
              <a:ext cx="185" cy="426"/>
              <a:chOff x="1968" y="3168"/>
              <a:chExt cx="288" cy="864"/>
            </a:xfrm>
          </p:grpSpPr>
          <p:grpSp>
            <p:nvGrpSpPr>
              <p:cNvPr id="89116" name="Group 28"/>
              <p:cNvGrpSpPr>
                <a:grpSpLocks/>
              </p:cNvGrpSpPr>
              <p:nvPr/>
            </p:nvGrpSpPr>
            <p:grpSpPr bwMode="auto">
              <a:xfrm>
                <a:off x="1968" y="3456"/>
                <a:ext cx="288" cy="288"/>
                <a:chOff x="1968" y="3456"/>
                <a:chExt cx="288" cy="288"/>
              </a:xfrm>
            </p:grpSpPr>
            <p:sp>
              <p:nvSpPr>
                <p:cNvPr id="89117" name="Oval 29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118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119" name="Line 31"/>
                <p:cNvSpPr>
                  <a:spLocks noChangeShapeType="1"/>
                </p:cNvSpPr>
                <p:nvPr/>
              </p:nvSpPr>
              <p:spPr bwMode="auto">
                <a:xfrm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9120" name="Line 32"/>
              <p:cNvSpPr>
                <a:spLocks noChangeShapeType="1"/>
              </p:cNvSpPr>
              <p:nvPr/>
            </p:nvSpPr>
            <p:spPr bwMode="auto">
              <a:xfrm flipV="1">
                <a:off x="2112" y="3168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121" name="Line 33"/>
              <p:cNvSpPr>
                <a:spLocks noChangeShapeType="1"/>
              </p:cNvSpPr>
              <p:nvPr/>
            </p:nvSpPr>
            <p:spPr bwMode="auto">
              <a:xfrm flipV="1">
                <a:off x="2112" y="37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9122" name="Text Box 34"/>
            <p:cNvSpPr txBox="1">
              <a:spLocks noChangeArrowheads="1"/>
            </p:cNvSpPr>
            <p:nvPr/>
          </p:nvSpPr>
          <p:spPr bwMode="auto">
            <a:xfrm rot="2081487">
              <a:off x="3638" y="194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accent2"/>
                  </a:solidFill>
                  <a:ea typeface="楷体_GB2312" pitchFamily="49" charset="-122"/>
                </a:rPr>
                <a:t>...</a:t>
              </a:r>
            </a:p>
          </p:txBody>
        </p:sp>
        <p:sp>
          <p:nvSpPr>
            <p:cNvPr id="89123" name="Line 35"/>
            <p:cNvSpPr>
              <a:spLocks noChangeShapeType="1"/>
            </p:cNvSpPr>
            <p:nvPr/>
          </p:nvSpPr>
          <p:spPr bwMode="auto">
            <a:xfrm rot="2081487">
              <a:off x="3413" y="1928"/>
              <a:ext cx="67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4" name="Line 36"/>
            <p:cNvSpPr>
              <a:spLocks noChangeShapeType="1"/>
            </p:cNvSpPr>
            <p:nvPr/>
          </p:nvSpPr>
          <p:spPr bwMode="auto">
            <a:xfrm rot="2081487">
              <a:off x="3170" y="2278"/>
              <a:ext cx="67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9125" name="Group 37"/>
            <p:cNvGrpSpPr>
              <a:grpSpLocks/>
            </p:cNvGrpSpPr>
            <p:nvPr/>
          </p:nvGrpSpPr>
          <p:grpSpPr bwMode="auto">
            <a:xfrm>
              <a:off x="3730" y="894"/>
              <a:ext cx="185" cy="426"/>
              <a:chOff x="1968" y="3168"/>
              <a:chExt cx="288" cy="864"/>
            </a:xfrm>
          </p:grpSpPr>
          <p:grpSp>
            <p:nvGrpSpPr>
              <p:cNvPr id="89126" name="Group 38"/>
              <p:cNvGrpSpPr>
                <a:grpSpLocks/>
              </p:cNvGrpSpPr>
              <p:nvPr/>
            </p:nvGrpSpPr>
            <p:grpSpPr bwMode="auto">
              <a:xfrm>
                <a:off x="1968" y="3456"/>
                <a:ext cx="288" cy="288"/>
                <a:chOff x="1968" y="3456"/>
                <a:chExt cx="288" cy="288"/>
              </a:xfrm>
            </p:grpSpPr>
            <p:sp>
              <p:nvSpPr>
                <p:cNvPr id="89127" name="Oval 39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128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129" name="Line 41"/>
                <p:cNvSpPr>
                  <a:spLocks noChangeShapeType="1"/>
                </p:cNvSpPr>
                <p:nvPr/>
              </p:nvSpPr>
              <p:spPr bwMode="auto">
                <a:xfrm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9130" name="Line 42"/>
              <p:cNvSpPr>
                <a:spLocks noChangeShapeType="1"/>
              </p:cNvSpPr>
              <p:nvPr/>
            </p:nvSpPr>
            <p:spPr bwMode="auto">
              <a:xfrm flipV="1">
                <a:off x="2112" y="3168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131" name="Line 43"/>
              <p:cNvSpPr>
                <a:spLocks noChangeShapeType="1"/>
              </p:cNvSpPr>
              <p:nvPr/>
            </p:nvSpPr>
            <p:spPr bwMode="auto">
              <a:xfrm flipV="1">
                <a:off x="2112" y="37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9132" name="Group 44"/>
            <p:cNvGrpSpPr>
              <a:grpSpLocks/>
            </p:cNvGrpSpPr>
            <p:nvPr/>
          </p:nvGrpSpPr>
          <p:grpSpPr bwMode="auto">
            <a:xfrm>
              <a:off x="3945" y="894"/>
              <a:ext cx="185" cy="426"/>
              <a:chOff x="1968" y="3168"/>
              <a:chExt cx="288" cy="864"/>
            </a:xfrm>
          </p:grpSpPr>
          <p:grpSp>
            <p:nvGrpSpPr>
              <p:cNvPr id="89133" name="Group 45"/>
              <p:cNvGrpSpPr>
                <a:grpSpLocks/>
              </p:cNvGrpSpPr>
              <p:nvPr/>
            </p:nvGrpSpPr>
            <p:grpSpPr bwMode="auto">
              <a:xfrm>
                <a:off x="1968" y="3456"/>
                <a:ext cx="288" cy="288"/>
                <a:chOff x="1968" y="3456"/>
                <a:chExt cx="288" cy="288"/>
              </a:xfrm>
            </p:grpSpPr>
            <p:sp>
              <p:nvSpPr>
                <p:cNvPr id="89134" name="Oval 46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135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136" name="Line 48"/>
                <p:cNvSpPr>
                  <a:spLocks noChangeShapeType="1"/>
                </p:cNvSpPr>
                <p:nvPr/>
              </p:nvSpPr>
              <p:spPr bwMode="auto">
                <a:xfrm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9137" name="Line 49"/>
              <p:cNvSpPr>
                <a:spLocks noChangeShapeType="1"/>
              </p:cNvSpPr>
              <p:nvPr/>
            </p:nvSpPr>
            <p:spPr bwMode="auto">
              <a:xfrm flipV="1">
                <a:off x="2112" y="3168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138" name="Line 50"/>
              <p:cNvSpPr>
                <a:spLocks noChangeShapeType="1"/>
              </p:cNvSpPr>
              <p:nvPr/>
            </p:nvSpPr>
            <p:spPr bwMode="auto">
              <a:xfrm flipV="1">
                <a:off x="2112" y="37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9139" name="Group 51"/>
            <p:cNvGrpSpPr>
              <a:grpSpLocks/>
            </p:cNvGrpSpPr>
            <p:nvPr/>
          </p:nvGrpSpPr>
          <p:grpSpPr bwMode="auto">
            <a:xfrm>
              <a:off x="4406" y="894"/>
              <a:ext cx="185" cy="426"/>
              <a:chOff x="1968" y="3168"/>
              <a:chExt cx="288" cy="864"/>
            </a:xfrm>
          </p:grpSpPr>
          <p:grpSp>
            <p:nvGrpSpPr>
              <p:cNvPr id="89140" name="Group 52"/>
              <p:cNvGrpSpPr>
                <a:grpSpLocks/>
              </p:cNvGrpSpPr>
              <p:nvPr/>
            </p:nvGrpSpPr>
            <p:grpSpPr bwMode="auto">
              <a:xfrm>
                <a:off x="1968" y="3456"/>
                <a:ext cx="288" cy="288"/>
                <a:chOff x="1968" y="3456"/>
                <a:chExt cx="288" cy="288"/>
              </a:xfrm>
            </p:grpSpPr>
            <p:sp>
              <p:nvSpPr>
                <p:cNvPr id="89141" name="Oval 53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142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143" name="Line 55"/>
                <p:cNvSpPr>
                  <a:spLocks noChangeShapeType="1"/>
                </p:cNvSpPr>
                <p:nvPr/>
              </p:nvSpPr>
              <p:spPr bwMode="auto">
                <a:xfrm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9144" name="Line 56"/>
              <p:cNvSpPr>
                <a:spLocks noChangeShapeType="1"/>
              </p:cNvSpPr>
              <p:nvPr/>
            </p:nvSpPr>
            <p:spPr bwMode="auto">
              <a:xfrm flipV="1">
                <a:off x="2112" y="3168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145" name="Line 57"/>
              <p:cNvSpPr>
                <a:spLocks noChangeShapeType="1"/>
              </p:cNvSpPr>
              <p:nvPr/>
            </p:nvSpPr>
            <p:spPr bwMode="auto">
              <a:xfrm flipV="1">
                <a:off x="2112" y="37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9146" name="Text Box 58"/>
            <p:cNvSpPr txBox="1">
              <a:spLocks noChangeArrowheads="1"/>
            </p:cNvSpPr>
            <p:nvPr/>
          </p:nvSpPr>
          <p:spPr bwMode="auto">
            <a:xfrm>
              <a:off x="4116" y="91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accent2"/>
                  </a:solidFill>
                  <a:ea typeface="楷体_GB2312" pitchFamily="49" charset="-122"/>
                </a:rPr>
                <a:t>...</a:t>
              </a:r>
            </a:p>
          </p:txBody>
        </p:sp>
        <p:sp>
          <p:nvSpPr>
            <p:cNvPr id="89147" name="Line 59"/>
            <p:cNvSpPr>
              <a:spLocks noChangeShapeType="1"/>
            </p:cNvSpPr>
            <p:nvPr/>
          </p:nvSpPr>
          <p:spPr bwMode="auto">
            <a:xfrm>
              <a:off x="3822" y="894"/>
              <a:ext cx="67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48" name="Line 60"/>
            <p:cNvSpPr>
              <a:spLocks noChangeShapeType="1"/>
            </p:cNvSpPr>
            <p:nvPr/>
          </p:nvSpPr>
          <p:spPr bwMode="auto">
            <a:xfrm>
              <a:off x="3822" y="1320"/>
              <a:ext cx="67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9149" name="Group 61"/>
            <p:cNvGrpSpPr>
              <a:grpSpLocks/>
            </p:cNvGrpSpPr>
            <p:nvPr/>
          </p:nvGrpSpPr>
          <p:grpSpPr bwMode="auto">
            <a:xfrm rot="-1939177">
              <a:off x="4397" y="2118"/>
              <a:ext cx="185" cy="427"/>
              <a:chOff x="1968" y="3168"/>
              <a:chExt cx="288" cy="864"/>
            </a:xfrm>
          </p:grpSpPr>
          <p:grpSp>
            <p:nvGrpSpPr>
              <p:cNvPr id="89150" name="Group 62"/>
              <p:cNvGrpSpPr>
                <a:grpSpLocks/>
              </p:cNvGrpSpPr>
              <p:nvPr/>
            </p:nvGrpSpPr>
            <p:grpSpPr bwMode="auto">
              <a:xfrm>
                <a:off x="1968" y="3456"/>
                <a:ext cx="288" cy="288"/>
                <a:chOff x="1968" y="3456"/>
                <a:chExt cx="288" cy="288"/>
              </a:xfrm>
            </p:grpSpPr>
            <p:sp>
              <p:nvSpPr>
                <p:cNvPr id="89151" name="Oval 63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152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153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9154" name="Line 66"/>
              <p:cNvSpPr>
                <a:spLocks noChangeShapeType="1"/>
              </p:cNvSpPr>
              <p:nvPr/>
            </p:nvSpPr>
            <p:spPr bwMode="auto">
              <a:xfrm flipV="1">
                <a:off x="2112" y="3168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155" name="Line 67"/>
              <p:cNvSpPr>
                <a:spLocks noChangeShapeType="1"/>
              </p:cNvSpPr>
              <p:nvPr/>
            </p:nvSpPr>
            <p:spPr bwMode="auto">
              <a:xfrm flipV="1">
                <a:off x="2112" y="37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9156" name="Group 68"/>
            <p:cNvGrpSpPr>
              <a:grpSpLocks/>
            </p:cNvGrpSpPr>
            <p:nvPr/>
          </p:nvGrpSpPr>
          <p:grpSpPr bwMode="auto">
            <a:xfrm rot="-1939177">
              <a:off x="4579" y="2003"/>
              <a:ext cx="185" cy="427"/>
              <a:chOff x="1968" y="3168"/>
              <a:chExt cx="288" cy="864"/>
            </a:xfrm>
          </p:grpSpPr>
          <p:grpSp>
            <p:nvGrpSpPr>
              <p:cNvPr id="89157" name="Group 69"/>
              <p:cNvGrpSpPr>
                <a:grpSpLocks/>
              </p:cNvGrpSpPr>
              <p:nvPr/>
            </p:nvGrpSpPr>
            <p:grpSpPr bwMode="auto">
              <a:xfrm>
                <a:off x="1968" y="3456"/>
                <a:ext cx="288" cy="288"/>
                <a:chOff x="1968" y="3456"/>
                <a:chExt cx="288" cy="288"/>
              </a:xfrm>
            </p:grpSpPr>
            <p:sp>
              <p:nvSpPr>
                <p:cNvPr id="89158" name="Oval 70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159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160" name="Line 72"/>
                <p:cNvSpPr>
                  <a:spLocks noChangeShapeType="1"/>
                </p:cNvSpPr>
                <p:nvPr/>
              </p:nvSpPr>
              <p:spPr bwMode="auto">
                <a:xfrm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9161" name="Line 73"/>
              <p:cNvSpPr>
                <a:spLocks noChangeShapeType="1"/>
              </p:cNvSpPr>
              <p:nvPr/>
            </p:nvSpPr>
            <p:spPr bwMode="auto">
              <a:xfrm flipV="1">
                <a:off x="2112" y="3168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162" name="Line 74"/>
              <p:cNvSpPr>
                <a:spLocks noChangeShapeType="1"/>
              </p:cNvSpPr>
              <p:nvPr/>
            </p:nvSpPr>
            <p:spPr bwMode="auto">
              <a:xfrm flipV="1">
                <a:off x="2112" y="37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9163" name="Text Box 75"/>
            <p:cNvSpPr txBox="1">
              <a:spLocks noChangeArrowheads="1"/>
            </p:cNvSpPr>
            <p:nvPr/>
          </p:nvSpPr>
          <p:spPr bwMode="auto">
            <a:xfrm rot="-1939177">
              <a:off x="4675" y="1913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accent2"/>
                  </a:solidFill>
                  <a:ea typeface="楷体_GB2312" pitchFamily="49" charset="-122"/>
                </a:rPr>
                <a:t>...</a:t>
              </a:r>
            </a:p>
          </p:txBody>
        </p:sp>
        <p:sp>
          <p:nvSpPr>
            <p:cNvPr id="89164" name="Line 76"/>
            <p:cNvSpPr>
              <a:spLocks noChangeShapeType="1"/>
            </p:cNvSpPr>
            <p:nvPr/>
          </p:nvSpPr>
          <p:spPr bwMode="auto">
            <a:xfrm rot="-1939177">
              <a:off x="4323" y="1971"/>
              <a:ext cx="67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65" name="Line 77"/>
            <p:cNvSpPr>
              <a:spLocks noChangeShapeType="1"/>
            </p:cNvSpPr>
            <p:nvPr/>
          </p:nvSpPr>
          <p:spPr bwMode="auto">
            <a:xfrm rot="-1939177">
              <a:off x="4551" y="2331"/>
              <a:ext cx="67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66" name="Line 78"/>
            <p:cNvSpPr>
              <a:spLocks noChangeShapeType="1"/>
            </p:cNvSpPr>
            <p:nvPr/>
          </p:nvSpPr>
          <p:spPr bwMode="auto">
            <a:xfrm flipV="1">
              <a:off x="4194" y="609"/>
              <a:ext cx="0" cy="28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67" name="Line 79"/>
            <p:cNvSpPr>
              <a:spLocks noChangeShapeType="1"/>
            </p:cNvSpPr>
            <p:nvPr/>
          </p:nvSpPr>
          <p:spPr bwMode="auto">
            <a:xfrm>
              <a:off x="4194" y="1320"/>
              <a:ext cx="0" cy="21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68" name="Line 80"/>
            <p:cNvSpPr>
              <a:spLocks noChangeShapeType="1"/>
            </p:cNvSpPr>
            <p:nvPr/>
          </p:nvSpPr>
          <p:spPr bwMode="auto">
            <a:xfrm flipH="1">
              <a:off x="3795" y="1534"/>
              <a:ext cx="399" cy="42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69" name="Line 81"/>
            <p:cNvSpPr>
              <a:spLocks noChangeShapeType="1"/>
            </p:cNvSpPr>
            <p:nvPr/>
          </p:nvSpPr>
          <p:spPr bwMode="auto">
            <a:xfrm>
              <a:off x="4194" y="1534"/>
              <a:ext cx="385" cy="49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70" name="Line 82"/>
            <p:cNvSpPr>
              <a:spLocks noChangeShapeType="1"/>
            </p:cNvSpPr>
            <p:nvPr/>
          </p:nvSpPr>
          <p:spPr bwMode="auto">
            <a:xfrm flipH="1">
              <a:off x="3398" y="2316"/>
              <a:ext cx="132" cy="14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71" name="Line 83"/>
            <p:cNvSpPr>
              <a:spLocks noChangeShapeType="1"/>
            </p:cNvSpPr>
            <p:nvPr/>
          </p:nvSpPr>
          <p:spPr bwMode="auto">
            <a:xfrm flipH="1">
              <a:off x="2747" y="609"/>
              <a:ext cx="144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72" name="Line 84"/>
            <p:cNvSpPr>
              <a:spLocks noChangeShapeType="1"/>
            </p:cNvSpPr>
            <p:nvPr/>
          </p:nvSpPr>
          <p:spPr bwMode="auto">
            <a:xfrm flipH="1" flipV="1">
              <a:off x="4845" y="2329"/>
              <a:ext cx="205" cy="25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73" name="Text Box 85"/>
            <p:cNvSpPr txBox="1">
              <a:spLocks noChangeArrowheads="1"/>
            </p:cNvSpPr>
            <p:nvPr/>
          </p:nvSpPr>
          <p:spPr bwMode="auto">
            <a:xfrm>
              <a:off x="3000" y="948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solidFill>
                    <a:srgbClr val="006600"/>
                  </a:solidFill>
                  <a:ea typeface="楷体_GB2312" pitchFamily="49" charset="-122"/>
                </a:rPr>
                <a:t>一层楼</a:t>
              </a:r>
            </a:p>
          </p:txBody>
        </p:sp>
        <p:sp>
          <p:nvSpPr>
            <p:cNvPr id="89174" name="Text Box 86"/>
            <p:cNvSpPr txBox="1">
              <a:spLocks noChangeArrowheads="1"/>
            </p:cNvSpPr>
            <p:nvPr/>
          </p:nvSpPr>
          <p:spPr bwMode="auto">
            <a:xfrm>
              <a:off x="2520" y="1716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solidFill>
                    <a:srgbClr val="006600"/>
                  </a:solidFill>
                  <a:ea typeface="楷体_GB2312" pitchFamily="49" charset="-122"/>
                </a:rPr>
                <a:t>二层楼</a:t>
              </a:r>
              <a:endParaRPr lang="zh-CN" altLang="en-US" i="1">
                <a:solidFill>
                  <a:srgbClr val="006600"/>
                </a:solidFill>
                <a:ea typeface="楷体_GB2312" pitchFamily="49" charset="-122"/>
              </a:endParaRPr>
            </a:p>
          </p:txBody>
        </p:sp>
        <p:sp>
          <p:nvSpPr>
            <p:cNvPr id="89175" name="Text Box 87"/>
            <p:cNvSpPr txBox="1">
              <a:spLocks noChangeArrowheads="1"/>
            </p:cNvSpPr>
            <p:nvPr/>
          </p:nvSpPr>
          <p:spPr bwMode="auto">
            <a:xfrm>
              <a:off x="4164" y="2544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solidFill>
                    <a:srgbClr val="006600"/>
                  </a:solidFill>
                  <a:ea typeface="楷体_GB2312" pitchFamily="49" charset="-122"/>
                </a:rPr>
                <a:t>三层楼</a:t>
              </a:r>
              <a:endParaRPr lang="zh-CN" altLang="en-US" i="1">
                <a:solidFill>
                  <a:srgbClr val="006600"/>
                </a:solidFill>
                <a:ea typeface="楷体_GB2312" pitchFamily="49" charset="-122"/>
              </a:endParaRPr>
            </a:p>
          </p:txBody>
        </p:sp>
        <p:sp>
          <p:nvSpPr>
            <p:cNvPr id="89176" name="Oval 88"/>
            <p:cNvSpPr>
              <a:spLocks noChangeArrowheads="1"/>
            </p:cNvSpPr>
            <p:nvPr/>
          </p:nvSpPr>
          <p:spPr bwMode="auto">
            <a:xfrm>
              <a:off x="4150" y="1500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77" name="Line 89"/>
            <p:cNvSpPr>
              <a:spLocks noChangeShapeType="1"/>
            </p:cNvSpPr>
            <p:nvPr/>
          </p:nvSpPr>
          <p:spPr bwMode="auto">
            <a:xfrm flipH="1">
              <a:off x="2686" y="1536"/>
              <a:ext cx="151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78" name="Text Box 90"/>
            <p:cNvSpPr txBox="1">
              <a:spLocks noChangeArrowheads="1"/>
            </p:cNvSpPr>
            <p:nvPr/>
          </p:nvSpPr>
          <p:spPr bwMode="auto">
            <a:xfrm>
              <a:off x="2484" y="119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FF0000"/>
                  </a:solidFill>
                  <a:ea typeface="楷体_GB2312" pitchFamily="49" charset="-122"/>
                </a:rPr>
                <a:t>N</a:t>
              </a:r>
            </a:p>
          </p:txBody>
        </p:sp>
        <p:grpSp>
          <p:nvGrpSpPr>
            <p:cNvPr id="89179" name="Group 91"/>
            <p:cNvGrpSpPr>
              <a:grpSpLocks/>
            </p:cNvGrpSpPr>
            <p:nvPr/>
          </p:nvGrpSpPr>
          <p:grpSpPr bwMode="auto">
            <a:xfrm rot="-1939177">
              <a:off x="4949" y="1746"/>
              <a:ext cx="185" cy="427"/>
              <a:chOff x="1968" y="3168"/>
              <a:chExt cx="288" cy="864"/>
            </a:xfrm>
          </p:grpSpPr>
          <p:grpSp>
            <p:nvGrpSpPr>
              <p:cNvPr id="89180" name="Group 92"/>
              <p:cNvGrpSpPr>
                <a:grpSpLocks/>
              </p:cNvGrpSpPr>
              <p:nvPr/>
            </p:nvGrpSpPr>
            <p:grpSpPr bwMode="auto">
              <a:xfrm>
                <a:off x="1968" y="3456"/>
                <a:ext cx="288" cy="288"/>
                <a:chOff x="1968" y="3456"/>
                <a:chExt cx="288" cy="288"/>
              </a:xfrm>
            </p:grpSpPr>
            <p:sp>
              <p:nvSpPr>
                <p:cNvPr id="89181" name="Oval 93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182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183" name="Line 95"/>
                <p:cNvSpPr>
                  <a:spLocks noChangeShapeType="1"/>
                </p:cNvSpPr>
                <p:nvPr/>
              </p:nvSpPr>
              <p:spPr bwMode="auto">
                <a:xfrm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9184" name="Line 96"/>
              <p:cNvSpPr>
                <a:spLocks noChangeShapeType="1"/>
              </p:cNvSpPr>
              <p:nvPr/>
            </p:nvSpPr>
            <p:spPr bwMode="auto">
              <a:xfrm flipV="1">
                <a:off x="2112" y="3168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185" name="Line 97"/>
              <p:cNvSpPr>
                <a:spLocks noChangeShapeType="1"/>
              </p:cNvSpPr>
              <p:nvPr/>
            </p:nvSpPr>
            <p:spPr bwMode="auto">
              <a:xfrm flipV="1">
                <a:off x="2112" y="37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9186" name="Text Box 98"/>
          <p:cNvSpPr txBox="1">
            <a:spLocks noChangeArrowheads="1"/>
          </p:cNvSpPr>
          <p:nvPr/>
        </p:nvSpPr>
        <p:spPr bwMode="auto">
          <a:xfrm>
            <a:off x="433388" y="1911350"/>
            <a:ext cx="3786187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正确接法</a:t>
            </a:r>
            <a:r>
              <a:rPr lang="en-US" altLang="zh-CN">
                <a:ea typeface="楷体_GB2312" pitchFamily="49" charset="-122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每层楼的灯相互并联，然后分别接至各相电压上。</a:t>
            </a:r>
          </a:p>
        </p:txBody>
      </p:sp>
      <p:graphicFrame>
        <p:nvGraphicFramePr>
          <p:cNvPr id="89187" name="Object 99"/>
          <p:cNvGraphicFramePr>
            <a:graphicFrameLocks noChangeAspect="1"/>
          </p:cNvGraphicFramePr>
          <p:nvPr/>
        </p:nvGraphicFramePr>
        <p:xfrm>
          <a:off x="1119188" y="3941763"/>
          <a:ext cx="228282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90" name="公式" r:id="rId3" imgW="1180800" imgH="380880" progId="Equation.3">
                  <p:embed/>
                </p:oleObj>
              </mc:Choice>
              <mc:Fallback>
                <p:oleObj name="公式" r:id="rId3" imgW="1180800" imgH="380880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3941763"/>
                        <a:ext cx="228282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88" name="Text Box 100"/>
          <p:cNvSpPr txBox="1">
            <a:spLocks noChangeArrowheads="1"/>
          </p:cNvSpPr>
          <p:nvPr/>
        </p:nvSpPr>
        <p:spPr bwMode="auto">
          <a:xfrm>
            <a:off x="428625" y="5675313"/>
            <a:ext cx="8320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>
                <a:ea typeface="楷体_GB2312" pitchFamily="49" charset="-122"/>
              </a:rPr>
              <a:t>则每盏灯上都可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得到额定的工作电压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220V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86" grpId="0" autoUpdateAnimBg="0"/>
      <p:bldP spid="8918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361950" y="657225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照明电路的一般画法</a:t>
            </a:r>
          </a:p>
        </p:txBody>
      </p:sp>
      <p:grpSp>
        <p:nvGrpSpPr>
          <p:cNvPr id="92165" name="Group 5"/>
          <p:cNvGrpSpPr>
            <a:grpSpLocks/>
          </p:cNvGrpSpPr>
          <p:nvPr/>
        </p:nvGrpSpPr>
        <p:grpSpPr bwMode="auto">
          <a:xfrm>
            <a:off x="571500" y="5135563"/>
            <a:ext cx="2971800" cy="1600200"/>
            <a:chOff x="1848" y="3132"/>
            <a:chExt cx="1872" cy="1008"/>
          </a:xfrm>
        </p:grpSpPr>
        <p:sp>
          <p:nvSpPr>
            <p:cNvPr id="92166" name="AutoShape 6"/>
            <p:cNvSpPr>
              <a:spLocks noChangeArrowheads="1"/>
            </p:cNvSpPr>
            <p:nvPr/>
          </p:nvSpPr>
          <p:spPr bwMode="auto">
            <a:xfrm>
              <a:off x="1848" y="3132"/>
              <a:ext cx="1872" cy="1008"/>
            </a:xfrm>
            <a:prstGeom prst="cloudCallout">
              <a:avLst>
                <a:gd name="adj1" fmla="val 18588"/>
                <a:gd name="adj2" fmla="val -87597"/>
              </a:avLst>
            </a:prstGeom>
            <a:solidFill>
              <a:srgbClr val="FFFFFF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2167" name="Text Box 7"/>
            <p:cNvSpPr txBox="1">
              <a:spLocks noChangeArrowheads="1"/>
            </p:cNvSpPr>
            <p:nvPr/>
          </p:nvSpPr>
          <p:spPr bwMode="auto">
            <a:xfrm>
              <a:off x="1994" y="3349"/>
              <a:ext cx="127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零线上不能加</a:t>
              </a:r>
            </a:p>
            <a:p>
              <a:r>
                <a:rPr lang="zh-CN" altLang="en-US">
                  <a:ea typeface="楷体_GB2312" pitchFamily="49" charset="-122"/>
                </a:rPr>
                <a:t>刀闸和保险</a:t>
              </a:r>
            </a:p>
          </p:txBody>
        </p:sp>
      </p:grpSp>
      <p:grpSp>
        <p:nvGrpSpPr>
          <p:cNvPr id="92168" name="Group 8"/>
          <p:cNvGrpSpPr>
            <a:grpSpLocks/>
          </p:cNvGrpSpPr>
          <p:nvPr/>
        </p:nvGrpSpPr>
        <p:grpSpPr bwMode="auto">
          <a:xfrm>
            <a:off x="860425" y="1287463"/>
            <a:ext cx="7556500" cy="4233862"/>
            <a:chOff x="542" y="720"/>
            <a:chExt cx="4760" cy="2667"/>
          </a:xfrm>
        </p:grpSpPr>
        <p:sp>
          <p:nvSpPr>
            <p:cNvPr id="92169" name="Rectangle 9"/>
            <p:cNvSpPr>
              <a:spLocks noChangeArrowheads="1"/>
            </p:cNvSpPr>
            <p:nvPr/>
          </p:nvSpPr>
          <p:spPr bwMode="auto">
            <a:xfrm flipV="1">
              <a:off x="1692" y="1693"/>
              <a:ext cx="276" cy="95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0" name="Rectangle 10"/>
            <p:cNvSpPr>
              <a:spLocks noChangeArrowheads="1"/>
            </p:cNvSpPr>
            <p:nvPr/>
          </p:nvSpPr>
          <p:spPr bwMode="auto">
            <a:xfrm flipV="1">
              <a:off x="1692" y="949"/>
              <a:ext cx="276" cy="95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1" name="Rectangle 11"/>
            <p:cNvSpPr>
              <a:spLocks noChangeArrowheads="1"/>
            </p:cNvSpPr>
            <p:nvPr/>
          </p:nvSpPr>
          <p:spPr bwMode="auto">
            <a:xfrm flipV="1">
              <a:off x="1704" y="1345"/>
              <a:ext cx="276" cy="95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>
              <a:off x="1284" y="720"/>
              <a:ext cx="276" cy="2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>
              <a:off x="1284" y="1104"/>
              <a:ext cx="276" cy="2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>
              <a:off x="1284" y="1464"/>
              <a:ext cx="276" cy="2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>
              <a:off x="1560" y="996"/>
              <a:ext cx="37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>
              <a:off x="1560" y="1392"/>
              <a:ext cx="370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>
              <a:off x="1560" y="1740"/>
              <a:ext cx="37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>
              <a:off x="864" y="984"/>
              <a:ext cx="37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9" name="Line 19"/>
            <p:cNvSpPr>
              <a:spLocks noChangeShapeType="1"/>
            </p:cNvSpPr>
            <p:nvPr/>
          </p:nvSpPr>
          <p:spPr bwMode="auto">
            <a:xfrm>
              <a:off x="876" y="1380"/>
              <a:ext cx="37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0" name="Line 20"/>
            <p:cNvSpPr>
              <a:spLocks noChangeShapeType="1"/>
            </p:cNvSpPr>
            <p:nvPr/>
          </p:nvSpPr>
          <p:spPr bwMode="auto">
            <a:xfrm>
              <a:off x="900" y="1752"/>
              <a:ext cx="37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auto">
            <a:xfrm>
              <a:off x="1392" y="840"/>
              <a:ext cx="0" cy="7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>
              <a:off x="888" y="2736"/>
              <a:ext cx="43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3" name="Text Box 23"/>
            <p:cNvSpPr txBox="1">
              <a:spLocks noChangeArrowheads="1"/>
            </p:cNvSpPr>
            <p:nvPr/>
          </p:nvSpPr>
          <p:spPr bwMode="auto">
            <a:xfrm>
              <a:off x="542" y="75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ea typeface="楷体_GB2312" pitchFamily="49" charset="-122"/>
                </a:rPr>
                <a:t>A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92184" name="Text Box 24"/>
            <p:cNvSpPr txBox="1">
              <a:spLocks noChangeArrowheads="1"/>
            </p:cNvSpPr>
            <p:nvPr/>
          </p:nvSpPr>
          <p:spPr bwMode="auto">
            <a:xfrm>
              <a:off x="542" y="119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ea typeface="楷体_GB2312" pitchFamily="49" charset="-122"/>
                </a:rPr>
                <a:t>B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92185" name="Text Box 25"/>
            <p:cNvSpPr txBox="1">
              <a:spLocks noChangeArrowheads="1"/>
            </p:cNvSpPr>
            <p:nvPr/>
          </p:nvSpPr>
          <p:spPr bwMode="auto">
            <a:xfrm>
              <a:off x="566" y="161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ea typeface="楷体_GB2312" pitchFamily="49" charset="-122"/>
                </a:rPr>
                <a:t>C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92186" name="Text Box 26"/>
            <p:cNvSpPr txBox="1">
              <a:spLocks noChangeArrowheads="1"/>
            </p:cNvSpPr>
            <p:nvPr/>
          </p:nvSpPr>
          <p:spPr bwMode="auto">
            <a:xfrm>
              <a:off x="626" y="24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ea typeface="楷体_GB2312" pitchFamily="49" charset="-122"/>
                </a:rPr>
                <a:t>N</a:t>
              </a:r>
              <a:endParaRPr lang="en-US" altLang="zh-CN">
                <a:ea typeface="楷体_GB2312" pitchFamily="49" charset="-122"/>
              </a:endParaRPr>
            </a:p>
          </p:txBody>
        </p:sp>
        <p:grpSp>
          <p:nvGrpSpPr>
            <p:cNvPr id="92187" name="Group 27"/>
            <p:cNvGrpSpPr>
              <a:grpSpLocks/>
            </p:cNvGrpSpPr>
            <p:nvPr/>
          </p:nvGrpSpPr>
          <p:grpSpPr bwMode="auto">
            <a:xfrm>
              <a:off x="2652" y="972"/>
              <a:ext cx="610" cy="1776"/>
              <a:chOff x="2148" y="972"/>
              <a:chExt cx="610" cy="1776"/>
            </a:xfrm>
          </p:grpSpPr>
          <p:sp>
            <p:nvSpPr>
              <p:cNvPr id="92188" name="AutoShape 28"/>
              <p:cNvSpPr>
                <a:spLocks noChangeArrowheads="1"/>
              </p:cNvSpPr>
              <p:nvPr/>
            </p:nvSpPr>
            <p:spPr bwMode="auto">
              <a:xfrm>
                <a:off x="2148" y="2148"/>
                <a:ext cx="264" cy="252"/>
              </a:xfrm>
              <a:prstGeom prst="flowChartSummingJunction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189" name="Line 29"/>
              <p:cNvSpPr>
                <a:spLocks noChangeShapeType="1"/>
              </p:cNvSpPr>
              <p:nvPr/>
            </p:nvSpPr>
            <p:spPr bwMode="auto">
              <a:xfrm>
                <a:off x="2280" y="996"/>
                <a:ext cx="0" cy="115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190" name="Line 30"/>
              <p:cNvSpPr>
                <a:spLocks noChangeShapeType="1"/>
              </p:cNvSpPr>
              <p:nvPr/>
            </p:nvSpPr>
            <p:spPr bwMode="auto">
              <a:xfrm>
                <a:off x="2280" y="2388"/>
                <a:ext cx="0" cy="3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191" name="Oval 31"/>
              <p:cNvSpPr>
                <a:spLocks noChangeArrowheads="1"/>
              </p:cNvSpPr>
              <p:nvPr/>
            </p:nvSpPr>
            <p:spPr bwMode="auto">
              <a:xfrm>
                <a:off x="2256" y="97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192" name="Oval 32"/>
              <p:cNvSpPr>
                <a:spLocks noChangeArrowheads="1"/>
              </p:cNvSpPr>
              <p:nvPr/>
            </p:nvSpPr>
            <p:spPr bwMode="auto">
              <a:xfrm>
                <a:off x="2256" y="27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193" name="Text Box 33"/>
              <p:cNvSpPr txBox="1">
                <a:spLocks noChangeArrowheads="1"/>
              </p:cNvSpPr>
              <p:nvPr/>
            </p:nvSpPr>
            <p:spPr bwMode="auto">
              <a:xfrm>
                <a:off x="2402" y="2102"/>
                <a:ext cx="3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a typeface="楷体_GB2312" pitchFamily="49" charset="-122"/>
                  </a:rPr>
                  <a:t>. . .</a:t>
                </a:r>
              </a:p>
            </p:txBody>
          </p:sp>
        </p:grpSp>
        <p:grpSp>
          <p:nvGrpSpPr>
            <p:cNvPr id="92194" name="Group 34"/>
            <p:cNvGrpSpPr>
              <a:grpSpLocks/>
            </p:cNvGrpSpPr>
            <p:nvPr/>
          </p:nvGrpSpPr>
          <p:grpSpPr bwMode="auto">
            <a:xfrm>
              <a:off x="3720" y="1356"/>
              <a:ext cx="610" cy="1392"/>
              <a:chOff x="3720" y="1356"/>
              <a:chExt cx="610" cy="1392"/>
            </a:xfrm>
          </p:grpSpPr>
          <p:sp>
            <p:nvSpPr>
              <p:cNvPr id="92195" name="Line 35"/>
              <p:cNvSpPr>
                <a:spLocks noChangeShapeType="1"/>
              </p:cNvSpPr>
              <p:nvPr/>
            </p:nvSpPr>
            <p:spPr bwMode="auto">
              <a:xfrm>
                <a:off x="3864" y="2388"/>
                <a:ext cx="0" cy="3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2196" name="Group 36"/>
              <p:cNvGrpSpPr>
                <a:grpSpLocks/>
              </p:cNvGrpSpPr>
              <p:nvPr/>
            </p:nvGrpSpPr>
            <p:grpSpPr bwMode="auto">
              <a:xfrm>
                <a:off x="3720" y="1356"/>
                <a:ext cx="610" cy="1392"/>
                <a:chOff x="3372" y="1356"/>
                <a:chExt cx="610" cy="1392"/>
              </a:xfrm>
            </p:grpSpPr>
            <p:sp>
              <p:nvSpPr>
                <p:cNvPr id="92197" name="AutoShape 37"/>
                <p:cNvSpPr>
                  <a:spLocks noChangeArrowheads="1"/>
                </p:cNvSpPr>
                <p:nvPr/>
              </p:nvSpPr>
              <p:spPr bwMode="auto">
                <a:xfrm>
                  <a:off x="3372" y="2136"/>
                  <a:ext cx="264" cy="252"/>
                </a:xfrm>
                <a:prstGeom prst="flowChartSummingJunction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198" name="Line 38"/>
                <p:cNvSpPr>
                  <a:spLocks noChangeShapeType="1"/>
                </p:cNvSpPr>
                <p:nvPr/>
              </p:nvSpPr>
              <p:spPr bwMode="auto">
                <a:xfrm>
                  <a:off x="3516" y="1392"/>
                  <a:ext cx="0" cy="75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199" name="Oval 39"/>
                <p:cNvSpPr>
                  <a:spLocks noChangeArrowheads="1"/>
                </p:cNvSpPr>
                <p:nvPr/>
              </p:nvSpPr>
              <p:spPr bwMode="auto">
                <a:xfrm>
                  <a:off x="3492" y="13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200" name="Oval 40"/>
                <p:cNvSpPr>
                  <a:spLocks noChangeArrowheads="1"/>
                </p:cNvSpPr>
                <p:nvPr/>
              </p:nvSpPr>
              <p:spPr bwMode="auto">
                <a:xfrm>
                  <a:off x="3480" y="27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20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626" y="2102"/>
                  <a:ext cx="35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a typeface="楷体_GB2312" pitchFamily="49" charset="-122"/>
                    </a:rPr>
                    <a:t>. . .</a:t>
                  </a:r>
                </a:p>
              </p:txBody>
            </p:sp>
          </p:grpSp>
        </p:grpSp>
        <p:grpSp>
          <p:nvGrpSpPr>
            <p:cNvPr id="92202" name="Group 42"/>
            <p:cNvGrpSpPr>
              <a:grpSpLocks/>
            </p:cNvGrpSpPr>
            <p:nvPr/>
          </p:nvGrpSpPr>
          <p:grpSpPr bwMode="auto">
            <a:xfrm>
              <a:off x="4680" y="1728"/>
              <a:ext cx="622" cy="1020"/>
              <a:chOff x="4560" y="1728"/>
              <a:chExt cx="622" cy="1020"/>
            </a:xfrm>
          </p:grpSpPr>
          <p:sp>
            <p:nvSpPr>
              <p:cNvPr id="92203" name="AutoShape 43"/>
              <p:cNvSpPr>
                <a:spLocks noChangeArrowheads="1"/>
              </p:cNvSpPr>
              <p:nvPr/>
            </p:nvSpPr>
            <p:spPr bwMode="auto">
              <a:xfrm>
                <a:off x="4560" y="2148"/>
                <a:ext cx="264" cy="252"/>
              </a:xfrm>
              <a:prstGeom prst="flowChartSummingJunction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04" name="Line 44"/>
              <p:cNvSpPr>
                <a:spLocks noChangeShapeType="1"/>
              </p:cNvSpPr>
              <p:nvPr/>
            </p:nvSpPr>
            <p:spPr bwMode="auto">
              <a:xfrm>
                <a:off x="4692" y="1740"/>
                <a:ext cx="0" cy="4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05" name="Line 45"/>
              <p:cNvSpPr>
                <a:spLocks noChangeShapeType="1"/>
              </p:cNvSpPr>
              <p:nvPr/>
            </p:nvSpPr>
            <p:spPr bwMode="auto">
              <a:xfrm>
                <a:off x="4704" y="2400"/>
                <a:ext cx="0" cy="3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06" name="Oval 46"/>
              <p:cNvSpPr>
                <a:spLocks noChangeArrowheads="1"/>
              </p:cNvSpPr>
              <p:nvPr/>
            </p:nvSpPr>
            <p:spPr bwMode="auto">
              <a:xfrm>
                <a:off x="4668" y="17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07" name="Oval 47"/>
              <p:cNvSpPr>
                <a:spLocks noChangeArrowheads="1"/>
              </p:cNvSpPr>
              <p:nvPr/>
            </p:nvSpPr>
            <p:spPr bwMode="auto">
              <a:xfrm>
                <a:off x="4680" y="27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08" name="Text Box 48"/>
              <p:cNvSpPr txBox="1">
                <a:spLocks noChangeArrowheads="1"/>
              </p:cNvSpPr>
              <p:nvPr/>
            </p:nvSpPr>
            <p:spPr bwMode="auto">
              <a:xfrm>
                <a:off x="4826" y="2066"/>
                <a:ext cx="3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a typeface="楷体_GB2312" pitchFamily="49" charset="-122"/>
                  </a:rPr>
                  <a:t>. . .</a:t>
                </a:r>
              </a:p>
            </p:txBody>
          </p:sp>
        </p:grpSp>
        <p:sp>
          <p:nvSpPr>
            <p:cNvPr id="92209" name="Text Box 49"/>
            <p:cNvSpPr txBox="1">
              <a:spLocks noChangeArrowheads="1"/>
            </p:cNvSpPr>
            <p:nvPr/>
          </p:nvSpPr>
          <p:spPr bwMode="auto">
            <a:xfrm>
              <a:off x="2630" y="2833"/>
              <a:ext cx="30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一</a:t>
              </a:r>
            </a:p>
            <a:p>
              <a:r>
                <a:rPr lang="zh-CN" altLang="en-US">
                  <a:ea typeface="楷体_GB2312" pitchFamily="49" charset="-122"/>
                </a:rPr>
                <a:t>层</a:t>
              </a:r>
            </a:p>
          </p:txBody>
        </p:sp>
        <p:sp>
          <p:nvSpPr>
            <p:cNvPr id="92210" name="Text Box 50"/>
            <p:cNvSpPr txBox="1">
              <a:spLocks noChangeArrowheads="1"/>
            </p:cNvSpPr>
            <p:nvPr/>
          </p:nvSpPr>
          <p:spPr bwMode="auto">
            <a:xfrm>
              <a:off x="3710" y="2869"/>
              <a:ext cx="30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二</a:t>
              </a:r>
            </a:p>
            <a:p>
              <a:r>
                <a:rPr lang="zh-CN" altLang="en-US">
                  <a:ea typeface="楷体_GB2312" pitchFamily="49" charset="-122"/>
                </a:rPr>
                <a:t>层</a:t>
              </a:r>
            </a:p>
          </p:txBody>
        </p:sp>
        <p:sp>
          <p:nvSpPr>
            <p:cNvPr id="92211" name="Text Box 51"/>
            <p:cNvSpPr txBox="1">
              <a:spLocks noChangeArrowheads="1"/>
            </p:cNvSpPr>
            <p:nvPr/>
          </p:nvSpPr>
          <p:spPr bwMode="auto">
            <a:xfrm>
              <a:off x="4718" y="2857"/>
              <a:ext cx="30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三</a:t>
              </a:r>
            </a:p>
            <a:p>
              <a:r>
                <a:rPr lang="zh-CN" altLang="en-US">
                  <a:ea typeface="楷体_GB2312" pitchFamily="49" charset="-122"/>
                </a:rPr>
                <a:t>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542925" y="771525"/>
            <a:ext cx="5475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(2).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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联</a:t>
            </a:r>
            <a:r>
              <a:rPr lang="zh-CN" altLang="en-US">
                <a:ea typeface="楷体_GB2312" pitchFamily="49" charset="-122"/>
              </a:rPr>
              <a:t>接</a:t>
            </a:r>
          </a:p>
        </p:txBody>
      </p:sp>
      <p:graphicFrame>
        <p:nvGraphicFramePr>
          <p:cNvPr id="129026" name="Object 2"/>
          <p:cNvGraphicFramePr>
            <a:graphicFrameLocks noChangeAspect="1"/>
          </p:cNvGraphicFramePr>
          <p:nvPr/>
        </p:nvGraphicFramePr>
        <p:xfrm>
          <a:off x="5384800" y="1817688"/>
          <a:ext cx="2484438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公式" r:id="rId4" imgW="1244520" imgH="939600" progId="Equation.3">
                  <p:embed/>
                </p:oleObj>
              </mc:Choice>
              <mc:Fallback>
                <p:oleObj name="公式" r:id="rId4" imgW="1244520" imgH="93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1817688"/>
                        <a:ext cx="2484438" cy="187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7" name="Object 3"/>
          <p:cNvGraphicFramePr>
            <a:graphicFrameLocks noChangeAspect="1"/>
          </p:cNvGraphicFramePr>
          <p:nvPr/>
        </p:nvGraphicFramePr>
        <p:xfrm>
          <a:off x="730250" y="4308475"/>
          <a:ext cx="3043238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公式" r:id="rId6" imgW="1523880" imgH="939600" progId="Equation.3">
                  <p:embed/>
                </p:oleObj>
              </mc:Choice>
              <mc:Fallback>
                <p:oleObj name="公式" r:id="rId6" imgW="1523880" imgH="93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4308475"/>
                        <a:ext cx="3043238" cy="187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58" name="Text Box 106"/>
          <p:cNvSpPr txBox="1">
            <a:spLocks noChangeArrowheads="1"/>
          </p:cNvSpPr>
          <p:nvPr/>
        </p:nvSpPr>
        <p:spPr bwMode="auto">
          <a:xfrm>
            <a:off x="4160838" y="5081588"/>
            <a:ext cx="4678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即线电压等于对应的相电压。</a:t>
            </a:r>
          </a:p>
        </p:txBody>
      </p:sp>
      <p:grpSp>
        <p:nvGrpSpPr>
          <p:cNvPr id="2" name="Group 154"/>
          <p:cNvGrpSpPr>
            <a:grpSpLocks/>
          </p:cNvGrpSpPr>
          <p:nvPr/>
        </p:nvGrpSpPr>
        <p:grpSpPr bwMode="auto">
          <a:xfrm>
            <a:off x="904875" y="1104900"/>
            <a:ext cx="4013200" cy="3076575"/>
            <a:chOff x="352" y="518"/>
            <a:chExt cx="2528" cy="1938"/>
          </a:xfrm>
        </p:grpSpPr>
        <p:sp>
          <p:nvSpPr>
            <p:cNvPr id="9232" name="Oval 155"/>
            <p:cNvSpPr>
              <a:spLocks noChangeArrowheads="1"/>
            </p:cNvSpPr>
            <p:nvPr/>
          </p:nvSpPr>
          <p:spPr bwMode="auto">
            <a:xfrm>
              <a:off x="877" y="1703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233" name="Oval 156"/>
            <p:cNvSpPr>
              <a:spLocks noChangeArrowheads="1"/>
            </p:cNvSpPr>
            <p:nvPr/>
          </p:nvSpPr>
          <p:spPr bwMode="auto">
            <a:xfrm>
              <a:off x="1127" y="1271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234" name="Oval 157"/>
            <p:cNvSpPr>
              <a:spLocks noChangeArrowheads="1"/>
            </p:cNvSpPr>
            <p:nvPr/>
          </p:nvSpPr>
          <p:spPr bwMode="auto">
            <a:xfrm>
              <a:off x="647" y="1259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235" name="Text Box 158"/>
            <p:cNvSpPr txBox="1">
              <a:spLocks noChangeArrowheads="1"/>
            </p:cNvSpPr>
            <p:nvPr/>
          </p:nvSpPr>
          <p:spPr bwMode="auto">
            <a:xfrm>
              <a:off x="1068" y="919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9236" name="Line 159"/>
            <p:cNvSpPr>
              <a:spLocks noChangeShapeType="1"/>
            </p:cNvSpPr>
            <p:nvPr/>
          </p:nvSpPr>
          <p:spPr bwMode="auto">
            <a:xfrm rot="19800000" flipH="1">
              <a:off x="1258" y="907"/>
              <a:ext cx="17" cy="9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7" name="Oval 160"/>
            <p:cNvSpPr>
              <a:spLocks noChangeArrowheads="1"/>
            </p:cNvSpPr>
            <p:nvPr/>
          </p:nvSpPr>
          <p:spPr bwMode="auto">
            <a:xfrm rot="-1800000">
              <a:off x="1492" y="1819"/>
              <a:ext cx="34" cy="3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238" name="Text Box 161"/>
            <p:cNvSpPr txBox="1">
              <a:spLocks noChangeArrowheads="1"/>
            </p:cNvSpPr>
            <p:nvPr/>
          </p:nvSpPr>
          <p:spPr bwMode="auto">
            <a:xfrm rot="-1800000">
              <a:off x="1111" y="1064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9239" name="Text Box 162"/>
            <p:cNvSpPr txBox="1">
              <a:spLocks noChangeArrowheads="1"/>
            </p:cNvSpPr>
            <p:nvPr/>
          </p:nvSpPr>
          <p:spPr bwMode="auto">
            <a:xfrm rot="-1800000">
              <a:off x="1312" y="1387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9240" name="Text Box 163"/>
            <p:cNvSpPr txBox="1">
              <a:spLocks noChangeArrowheads="1"/>
            </p:cNvSpPr>
            <p:nvPr/>
          </p:nvSpPr>
          <p:spPr bwMode="auto">
            <a:xfrm>
              <a:off x="1459" y="1588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X</a:t>
              </a:r>
            </a:p>
          </p:txBody>
        </p:sp>
        <p:sp>
          <p:nvSpPr>
            <p:cNvPr id="9241" name="Line 164"/>
            <p:cNvSpPr>
              <a:spLocks noChangeShapeType="1"/>
            </p:cNvSpPr>
            <p:nvPr/>
          </p:nvSpPr>
          <p:spPr bwMode="auto">
            <a:xfrm rot="-5400000" flipH="1" flipV="1">
              <a:off x="1021" y="1346"/>
              <a:ext cx="6" cy="9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2" name="Oval 165"/>
            <p:cNvSpPr>
              <a:spLocks noChangeArrowheads="1"/>
            </p:cNvSpPr>
            <p:nvPr/>
          </p:nvSpPr>
          <p:spPr bwMode="auto">
            <a:xfrm rot="5400000">
              <a:off x="518" y="1822"/>
              <a:ext cx="34" cy="3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243" name="Text Box 166"/>
            <p:cNvSpPr txBox="1">
              <a:spLocks noChangeArrowheads="1"/>
            </p:cNvSpPr>
            <p:nvPr/>
          </p:nvSpPr>
          <p:spPr bwMode="auto">
            <a:xfrm rot="5400000">
              <a:off x="1164" y="1844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9244" name="Text Box 167"/>
            <p:cNvSpPr txBox="1">
              <a:spLocks noChangeArrowheads="1"/>
            </p:cNvSpPr>
            <p:nvPr/>
          </p:nvSpPr>
          <p:spPr bwMode="auto">
            <a:xfrm>
              <a:off x="716" y="1842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9245" name="Line 168"/>
            <p:cNvSpPr>
              <a:spLocks noChangeShapeType="1"/>
            </p:cNvSpPr>
            <p:nvPr/>
          </p:nvSpPr>
          <p:spPr bwMode="auto">
            <a:xfrm rot="-9000000">
              <a:off x="762" y="919"/>
              <a:ext cx="13" cy="9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" name="Oval 169"/>
            <p:cNvSpPr>
              <a:spLocks noChangeArrowheads="1"/>
            </p:cNvSpPr>
            <p:nvPr/>
          </p:nvSpPr>
          <p:spPr bwMode="auto">
            <a:xfrm rot="-9000000">
              <a:off x="1002" y="951"/>
              <a:ext cx="34" cy="3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247" name="Text Box 170"/>
            <p:cNvSpPr txBox="1">
              <a:spLocks noChangeArrowheads="1"/>
            </p:cNvSpPr>
            <p:nvPr/>
          </p:nvSpPr>
          <p:spPr bwMode="auto">
            <a:xfrm rot="-9000000">
              <a:off x="535" y="1461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9248" name="Text Box 171"/>
            <p:cNvSpPr txBox="1">
              <a:spLocks noChangeArrowheads="1"/>
            </p:cNvSpPr>
            <p:nvPr/>
          </p:nvSpPr>
          <p:spPr bwMode="auto">
            <a:xfrm rot="-9000000">
              <a:off x="738" y="1081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9249" name="Text Box 172"/>
            <p:cNvSpPr txBox="1">
              <a:spLocks noChangeArrowheads="1"/>
            </p:cNvSpPr>
            <p:nvPr/>
          </p:nvSpPr>
          <p:spPr bwMode="auto">
            <a:xfrm>
              <a:off x="1318" y="1824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9250" name="Text Box 173"/>
            <p:cNvSpPr txBox="1">
              <a:spLocks noChangeArrowheads="1"/>
            </p:cNvSpPr>
            <p:nvPr/>
          </p:nvSpPr>
          <p:spPr bwMode="auto">
            <a:xfrm>
              <a:off x="352" y="1584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9251" name="Text Box 174"/>
            <p:cNvSpPr txBox="1">
              <a:spLocks noChangeArrowheads="1"/>
            </p:cNvSpPr>
            <p:nvPr/>
          </p:nvSpPr>
          <p:spPr bwMode="auto">
            <a:xfrm>
              <a:off x="535" y="1830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Y</a:t>
              </a:r>
            </a:p>
          </p:txBody>
        </p:sp>
        <p:sp>
          <p:nvSpPr>
            <p:cNvPr id="9252" name="Text Box 175"/>
            <p:cNvSpPr txBox="1">
              <a:spLocks noChangeArrowheads="1"/>
            </p:cNvSpPr>
            <p:nvPr/>
          </p:nvSpPr>
          <p:spPr bwMode="auto">
            <a:xfrm>
              <a:off x="782" y="886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Z</a:t>
              </a:r>
            </a:p>
          </p:txBody>
        </p:sp>
        <p:sp>
          <p:nvSpPr>
            <p:cNvPr id="9253" name="Line 176"/>
            <p:cNvSpPr>
              <a:spLocks noChangeShapeType="1"/>
            </p:cNvSpPr>
            <p:nvPr/>
          </p:nvSpPr>
          <p:spPr bwMode="auto">
            <a:xfrm>
              <a:off x="1024" y="970"/>
              <a:ext cx="15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4" name="Line 177"/>
            <p:cNvSpPr>
              <a:spLocks noChangeShapeType="1"/>
            </p:cNvSpPr>
            <p:nvPr/>
          </p:nvSpPr>
          <p:spPr bwMode="auto">
            <a:xfrm>
              <a:off x="1508" y="1839"/>
              <a:ext cx="10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5" name="Freeform 178"/>
            <p:cNvSpPr>
              <a:spLocks/>
            </p:cNvSpPr>
            <p:nvPr/>
          </p:nvSpPr>
          <p:spPr bwMode="auto">
            <a:xfrm>
              <a:off x="531" y="1842"/>
              <a:ext cx="1998" cy="492"/>
            </a:xfrm>
            <a:custGeom>
              <a:avLst/>
              <a:gdLst>
                <a:gd name="T0" fmla="*/ 0 w 2184"/>
                <a:gd name="T1" fmla="*/ 0 h 426"/>
                <a:gd name="T2" fmla="*/ 0 w 2184"/>
                <a:gd name="T3" fmla="*/ 426 h 426"/>
                <a:gd name="T4" fmla="*/ 2184 w 2184"/>
                <a:gd name="T5" fmla="*/ 426 h 426"/>
                <a:gd name="T6" fmla="*/ 0 60000 65536"/>
                <a:gd name="T7" fmla="*/ 0 60000 65536"/>
                <a:gd name="T8" fmla="*/ 0 60000 65536"/>
                <a:gd name="T9" fmla="*/ 0 w 2184"/>
                <a:gd name="T10" fmla="*/ 0 h 426"/>
                <a:gd name="T11" fmla="*/ 2184 w 2184"/>
                <a:gd name="T12" fmla="*/ 426 h 4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4" h="426">
                  <a:moveTo>
                    <a:pt x="0" y="0"/>
                  </a:moveTo>
                  <a:lnTo>
                    <a:pt x="0" y="426"/>
                  </a:lnTo>
                  <a:lnTo>
                    <a:pt x="2184" y="42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256" name="Oval 179"/>
            <p:cNvSpPr>
              <a:spLocks noChangeArrowheads="1"/>
            </p:cNvSpPr>
            <p:nvPr/>
          </p:nvSpPr>
          <p:spPr bwMode="auto">
            <a:xfrm>
              <a:off x="2553" y="946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257" name="Oval 180"/>
            <p:cNvSpPr>
              <a:spLocks noChangeArrowheads="1"/>
            </p:cNvSpPr>
            <p:nvPr/>
          </p:nvSpPr>
          <p:spPr bwMode="auto">
            <a:xfrm>
              <a:off x="2529" y="1819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258" name="Oval 181"/>
            <p:cNvSpPr>
              <a:spLocks noChangeArrowheads="1"/>
            </p:cNvSpPr>
            <p:nvPr/>
          </p:nvSpPr>
          <p:spPr bwMode="auto">
            <a:xfrm>
              <a:off x="2535" y="2302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259" name="Text Box 182"/>
            <p:cNvSpPr txBox="1">
              <a:spLocks noChangeArrowheads="1"/>
            </p:cNvSpPr>
            <p:nvPr/>
          </p:nvSpPr>
          <p:spPr bwMode="auto">
            <a:xfrm>
              <a:off x="2582" y="824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9260" name="Text Box 183"/>
            <p:cNvSpPr txBox="1">
              <a:spLocks noChangeArrowheads="1"/>
            </p:cNvSpPr>
            <p:nvPr/>
          </p:nvSpPr>
          <p:spPr bwMode="auto">
            <a:xfrm>
              <a:off x="2577" y="1721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9261" name="Text Box 184"/>
            <p:cNvSpPr txBox="1">
              <a:spLocks noChangeArrowheads="1"/>
            </p:cNvSpPr>
            <p:nvPr/>
          </p:nvSpPr>
          <p:spPr bwMode="auto">
            <a:xfrm>
              <a:off x="2576" y="2206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C</a:t>
              </a:r>
            </a:p>
          </p:txBody>
        </p:sp>
        <p:graphicFrame>
          <p:nvGraphicFramePr>
            <p:cNvPr id="9220" name="Object 4"/>
            <p:cNvGraphicFramePr>
              <a:graphicFrameLocks noChangeAspect="1"/>
            </p:cNvGraphicFramePr>
            <p:nvPr/>
          </p:nvGraphicFramePr>
          <p:xfrm>
            <a:off x="925" y="1889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2" name="公式" r:id="rId8" imgW="215640" imgH="304560" progId="Equation.3">
                    <p:embed/>
                  </p:oleObj>
                </mc:Choice>
                <mc:Fallback>
                  <p:oleObj name="公式" r:id="rId8" imgW="215640" imgH="3045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5" y="1889"/>
                          <a:ext cx="26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1" name="Object 5"/>
            <p:cNvGraphicFramePr>
              <a:graphicFrameLocks noChangeAspect="1"/>
            </p:cNvGraphicFramePr>
            <p:nvPr/>
          </p:nvGraphicFramePr>
          <p:xfrm>
            <a:off x="369" y="1044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3" name="公式" r:id="rId10" imgW="215640" imgH="304560" progId="Equation.3">
                    <p:embed/>
                  </p:oleObj>
                </mc:Choice>
                <mc:Fallback>
                  <p:oleObj name="公式" r:id="rId10" imgW="215640" imgH="3045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" y="1044"/>
                          <a:ext cx="26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2" name="Object 6"/>
            <p:cNvGraphicFramePr>
              <a:graphicFrameLocks noChangeAspect="1"/>
            </p:cNvGraphicFramePr>
            <p:nvPr/>
          </p:nvGraphicFramePr>
          <p:xfrm>
            <a:off x="1383" y="1096"/>
            <a:ext cx="2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4" name="公式" r:id="rId12" imgW="215640" imgH="291960" progId="Equation.3">
                    <p:embed/>
                  </p:oleObj>
                </mc:Choice>
                <mc:Fallback>
                  <p:oleObj name="公式" r:id="rId12" imgW="215640" imgH="2919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096"/>
                          <a:ext cx="269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2" name="Line 188"/>
            <p:cNvSpPr>
              <a:spLocks noChangeShapeType="1"/>
            </p:cNvSpPr>
            <p:nvPr/>
          </p:nvSpPr>
          <p:spPr bwMode="auto">
            <a:xfrm>
              <a:off x="2140" y="1012"/>
              <a:ext cx="0" cy="78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3" name="Line 189"/>
            <p:cNvSpPr>
              <a:spLocks noChangeShapeType="1"/>
            </p:cNvSpPr>
            <p:nvPr/>
          </p:nvSpPr>
          <p:spPr bwMode="auto">
            <a:xfrm>
              <a:off x="2144" y="1892"/>
              <a:ext cx="0" cy="38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3" name="Object 7"/>
            <p:cNvGraphicFramePr>
              <a:graphicFrameLocks noChangeAspect="1"/>
            </p:cNvGraphicFramePr>
            <p:nvPr/>
          </p:nvGraphicFramePr>
          <p:xfrm>
            <a:off x="2140" y="1184"/>
            <a:ext cx="36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5" name="公式" r:id="rId14" imgW="291960" imgH="291960" progId="Equation.3">
                    <p:embed/>
                  </p:oleObj>
                </mc:Choice>
                <mc:Fallback>
                  <p:oleObj name="公式" r:id="rId14" imgW="291960" imgH="2919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0" y="1184"/>
                          <a:ext cx="364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4" name="Object 8"/>
            <p:cNvGraphicFramePr>
              <a:graphicFrameLocks noChangeAspect="1"/>
            </p:cNvGraphicFramePr>
            <p:nvPr/>
          </p:nvGraphicFramePr>
          <p:xfrm>
            <a:off x="2149" y="1866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6" name="公式" r:id="rId16" imgW="279360" imgH="291960" progId="Equation.3">
                    <p:embed/>
                  </p:oleObj>
                </mc:Choice>
                <mc:Fallback>
                  <p:oleObj name="公式" r:id="rId16" imgW="279360" imgH="2919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9" y="1866"/>
                          <a:ext cx="350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4" name="Line 192"/>
            <p:cNvSpPr>
              <a:spLocks noChangeShapeType="1"/>
            </p:cNvSpPr>
            <p:nvPr/>
          </p:nvSpPr>
          <p:spPr bwMode="auto">
            <a:xfrm flipH="1" flipV="1">
              <a:off x="2499" y="1060"/>
              <a:ext cx="0" cy="117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5" name="Line 193"/>
            <p:cNvSpPr>
              <a:spLocks noChangeShapeType="1"/>
            </p:cNvSpPr>
            <p:nvPr/>
          </p:nvSpPr>
          <p:spPr bwMode="auto">
            <a:xfrm rot="-5400000">
              <a:off x="1925" y="716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5" name="Object 9"/>
            <p:cNvGraphicFramePr>
              <a:graphicFrameLocks noChangeAspect="1"/>
            </p:cNvGraphicFramePr>
            <p:nvPr/>
          </p:nvGraphicFramePr>
          <p:xfrm>
            <a:off x="1848" y="518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7" name="公式" r:id="rId18" imgW="177480" imgH="291960" progId="Equation.3">
                    <p:embed/>
                  </p:oleObj>
                </mc:Choice>
                <mc:Fallback>
                  <p:oleObj name="公式" r:id="rId18" imgW="177480" imgH="2919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8" y="518"/>
                          <a:ext cx="221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6" name="Line 195"/>
            <p:cNvSpPr>
              <a:spLocks noChangeShapeType="1"/>
            </p:cNvSpPr>
            <p:nvPr/>
          </p:nvSpPr>
          <p:spPr bwMode="auto">
            <a:xfrm rot="-5400000">
              <a:off x="1916" y="1557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6" name="Object 10"/>
            <p:cNvGraphicFramePr>
              <a:graphicFrameLocks noChangeAspect="1"/>
            </p:cNvGraphicFramePr>
            <p:nvPr/>
          </p:nvGraphicFramePr>
          <p:xfrm>
            <a:off x="1818" y="1363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8" name="Equation" r:id="rId20" imgW="190440" imgH="304560" progId="Equation.DSMT4">
                    <p:embed/>
                  </p:oleObj>
                </mc:Choice>
                <mc:Fallback>
                  <p:oleObj name="Equation" r:id="rId20" imgW="190440" imgH="30456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8" y="1363"/>
                          <a:ext cx="23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7" name="Line 197"/>
            <p:cNvSpPr>
              <a:spLocks noChangeShapeType="1"/>
            </p:cNvSpPr>
            <p:nvPr/>
          </p:nvSpPr>
          <p:spPr bwMode="auto">
            <a:xfrm rot="-5400000">
              <a:off x="1916" y="2060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7" name="Object 11"/>
            <p:cNvGraphicFramePr>
              <a:graphicFrameLocks noChangeAspect="1"/>
            </p:cNvGraphicFramePr>
            <p:nvPr/>
          </p:nvGraphicFramePr>
          <p:xfrm>
            <a:off x="1830" y="1866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9" name="公式" r:id="rId22" imgW="190440" imgH="304560" progId="Equation.3">
                    <p:embed/>
                  </p:oleObj>
                </mc:Choice>
                <mc:Fallback>
                  <p:oleObj name="公式" r:id="rId22" imgW="190440" imgH="3045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0" y="1866"/>
                          <a:ext cx="23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8" name="Object 12"/>
            <p:cNvGraphicFramePr>
              <a:graphicFrameLocks noChangeAspect="1"/>
            </p:cNvGraphicFramePr>
            <p:nvPr/>
          </p:nvGraphicFramePr>
          <p:xfrm>
            <a:off x="2528" y="1223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0" name="公式" r:id="rId24" imgW="279360" imgH="291960" progId="Equation.3">
                    <p:embed/>
                  </p:oleObj>
                </mc:Choice>
                <mc:Fallback>
                  <p:oleObj name="公式" r:id="rId24" imgW="279360" imgH="2919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8" y="1223"/>
                          <a:ext cx="350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4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4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4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4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utoUpdateAnimBg="0"/>
      <p:bldP spid="748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8" name="AutoShape 16"/>
          <p:cNvSpPr>
            <a:spLocks noChangeArrowheads="1"/>
          </p:cNvSpPr>
          <p:nvPr/>
        </p:nvSpPr>
        <p:spPr bwMode="auto">
          <a:xfrm>
            <a:off x="5324475" y="1131888"/>
            <a:ext cx="3505200" cy="2286000"/>
          </a:xfrm>
          <a:prstGeom prst="cloudCallout">
            <a:avLst>
              <a:gd name="adj1" fmla="val -62773"/>
              <a:gd name="adj2" fmla="val -30000"/>
            </a:avLst>
          </a:prstGeom>
          <a:solidFill>
            <a:srgbClr val="FFFFFF"/>
          </a:solidFill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zh-CN" altLang="en-US">
                <a:ea typeface="楷体_GB2312" pitchFamily="49" charset="-122"/>
              </a:rPr>
              <a:t>三个电源串接</a:t>
            </a:r>
          </a:p>
          <a:p>
            <a:pPr>
              <a:lnSpc>
                <a:spcPct val="130000"/>
              </a:lnSpc>
            </a:pPr>
            <a:r>
              <a:rPr lang="zh-CN" altLang="en-US">
                <a:ea typeface="楷体_GB2312" pitchFamily="49" charset="-122"/>
              </a:rPr>
              <a:t>能否造成短路？</a:t>
            </a:r>
          </a:p>
          <a:p>
            <a:pPr>
              <a:lnSpc>
                <a:spcPct val="130000"/>
              </a:lnSpc>
            </a:pPr>
            <a:r>
              <a:rPr lang="zh-CN" altLang="en-US">
                <a:ea typeface="楷体_GB2312" pitchFamily="49" charset="-122"/>
              </a:rPr>
              <a:t>直流电源行吗？</a:t>
            </a:r>
          </a:p>
        </p:txBody>
      </p:sp>
      <p:grpSp>
        <p:nvGrpSpPr>
          <p:cNvPr id="90179" name="Group 67"/>
          <p:cNvGrpSpPr>
            <a:grpSpLocks/>
          </p:cNvGrpSpPr>
          <p:nvPr/>
        </p:nvGrpSpPr>
        <p:grpSpPr bwMode="auto">
          <a:xfrm>
            <a:off x="2446338" y="4654550"/>
            <a:ext cx="742950" cy="723900"/>
            <a:chOff x="4392" y="3024"/>
            <a:chExt cx="468" cy="456"/>
          </a:xfrm>
        </p:grpSpPr>
        <p:sp>
          <p:nvSpPr>
            <p:cNvPr id="90180" name="Line 68"/>
            <p:cNvSpPr>
              <a:spLocks noChangeShapeType="1"/>
            </p:cNvSpPr>
            <p:nvPr/>
          </p:nvSpPr>
          <p:spPr bwMode="auto">
            <a:xfrm flipH="1">
              <a:off x="4416" y="3024"/>
              <a:ext cx="444" cy="4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81" name="Line 69"/>
            <p:cNvSpPr>
              <a:spLocks noChangeShapeType="1"/>
            </p:cNvSpPr>
            <p:nvPr/>
          </p:nvSpPr>
          <p:spPr bwMode="auto">
            <a:xfrm rot="5400000" flipH="1">
              <a:off x="4392" y="3024"/>
              <a:ext cx="456" cy="4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183" name="Text Box 71"/>
          <p:cNvSpPr txBox="1">
            <a:spLocks noChangeArrowheads="1"/>
          </p:cNvSpPr>
          <p:nvPr/>
        </p:nvSpPr>
        <p:spPr bwMode="auto">
          <a:xfrm>
            <a:off x="441325" y="6115050"/>
            <a:ext cx="831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直流电源串接不行，三相交流电源可以，为什么？</a:t>
            </a:r>
          </a:p>
        </p:txBody>
      </p:sp>
      <p:grpSp>
        <p:nvGrpSpPr>
          <p:cNvPr id="90300" name="Group 188"/>
          <p:cNvGrpSpPr>
            <a:grpSpLocks/>
          </p:cNvGrpSpPr>
          <p:nvPr/>
        </p:nvGrpSpPr>
        <p:grpSpPr bwMode="auto">
          <a:xfrm>
            <a:off x="649288" y="693738"/>
            <a:ext cx="4013200" cy="3076575"/>
            <a:chOff x="542" y="493"/>
            <a:chExt cx="2528" cy="1938"/>
          </a:xfrm>
        </p:grpSpPr>
        <p:sp>
          <p:nvSpPr>
            <p:cNvPr id="90186" name="Oval 155"/>
            <p:cNvSpPr>
              <a:spLocks noChangeArrowheads="1"/>
            </p:cNvSpPr>
            <p:nvPr/>
          </p:nvSpPr>
          <p:spPr bwMode="auto">
            <a:xfrm>
              <a:off x="1067" y="1678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0187" name="Oval 156"/>
            <p:cNvSpPr>
              <a:spLocks noChangeArrowheads="1"/>
            </p:cNvSpPr>
            <p:nvPr/>
          </p:nvSpPr>
          <p:spPr bwMode="auto">
            <a:xfrm>
              <a:off x="1317" y="1246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0188" name="Oval 157"/>
            <p:cNvSpPr>
              <a:spLocks noChangeArrowheads="1"/>
            </p:cNvSpPr>
            <p:nvPr/>
          </p:nvSpPr>
          <p:spPr bwMode="auto">
            <a:xfrm>
              <a:off x="837" y="1234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0189" name="Text Box 158"/>
            <p:cNvSpPr txBox="1">
              <a:spLocks noChangeArrowheads="1"/>
            </p:cNvSpPr>
            <p:nvPr/>
          </p:nvSpPr>
          <p:spPr bwMode="auto">
            <a:xfrm>
              <a:off x="1258" y="894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90190" name="Line 159"/>
            <p:cNvSpPr>
              <a:spLocks noChangeShapeType="1"/>
            </p:cNvSpPr>
            <p:nvPr/>
          </p:nvSpPr>
          <p:spPr bwMode="auto">
            <a:xfrm rot="19800000" flipH="1">
              <a:off x="1448" y="882"/>
              <a:ext cx="17" cy="9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91" name="Oval 160"/>
            <p:cNvSpPr>
              <a:spLocks noChangeArrowheads="1"/>
            </p:cNvSpPr>
            <p:nvPr/>
          </p:nvSpPr>
          <p:spPr bwMode="auto">
            <a:xfrm rot="-1800000">
              <a:off x="1682" y="1794"/>
              <a:ext cx="34" cy="3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0192" name="Text Box 161"/>
            <p:cNvSpPr txBox="1">
              <a:spLocks noChangeArrowheads="1"/>
            </p:cNvSpPr>
            <p:nvPr/>
          </p:nvSpPr>
          <p:spPr bwMode="auto">
            <a:xfrm rot="-1800000">
              <a:off x="1301" y="1039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90193" name="Text Box 162"/>
            <p:cNvSpPr txBox="1">
              <a:spLocks noChangeArrowheads="1"/>
            </p:cNvSpPr>
            <p:nvPr/>
          </p:nvSpPr>
          <p:spPr bwMode="auto">
            <a:xfrm rot="-1800000">
              <a:off x="1502" y="1362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90194" name="Text Box 163"/>
            <p:cNvSpPr txBox="1">
              <a:spLocks noChangeArrowheads="1"/>
            </p:cNvSpPr>
            <p:nvPr/>
          </p:nvSpPr>
          <p:spPr bwMode="auto">
            <a:xfrm>
              <a:off x="1649" y="1563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X</a:t>
              </a:r>
            </a:p>
          </p:txBody>
        </p:sp>
        <p:sp>
          <p:nvSpPr>
            <p:cNvPr id="90195" name="Line 164"/>
            <p:cNvSpPr>
              <a:spLocks noChangeShapeType="1"/>
            </p:cNvSpPr>
            <p:nvPr/>
          </p:nvSpPr>
          <p:spPr bwMode="auto">
            <a:xfrm rot="-5400000" flipH="1" flipV="1">
              <a:off x="1211" y="1321"/>
              <a:ext cx="6" cy="9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96" name="Oval 165"/>
            <p:cNvSpPr>
              <a:spLocks noChangeArrowheads="1"/>
            </p:cNvSpPr>
            <p:nvPr/>
          </p:nvSpPr>
          <p:spPr bwMode="auto">
            <a:xfrm rot="5400000">
              <a:off x="708" y="1797"/>
              <a:ext cx="34" cy="3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0197" name="Text Box 166"/>
            <p:cNvSpPr txBox="1">
              <a:spLocks noChangeArrowheads="1"/>
            </p:cNvSpPr>
            <p:nvPr/>
          </p:nvSpPr>
          <p:spPr bwMode="auto">
            <a:xfrm rot="5400000">
              <a:off x="1354" y="1819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90198" name="Text Box 167"/>
            <p:cNvSpPr txBox="1">
              <a:spLocks noChangeArrowheads="1"/>
            </p:cNvSpPr>
            <p:nvPr/>
          </p:nvSpPr>
          <p:spPr bwMode="auto">
            <a:xfrm>
              <a:off x="906" y="1817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90199" name="Line 168"/>
            <p:cNvSpPr>
              <a:spLocks noChangeShapeType="1"/>
            </p:cNvSpPr>
            <p:nvPr/>
          </p:nvSpPr>
          <p:spPr bwMode="auto">
            <a:xfrm rot="-9000000">
              <a:off x="952" y="894"/>
              <a:ext cx="13" cy="9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200" name="Oval 169"/>
            <p:cNvSpPr>
              <a:spLocks noChangeArrowheads="1"/>
            </p:cNvSpPr>
            <p:nvPr/>
          </p:nvSpPr>
          <p:spPr bwMode="auto">
            <a:xfrm rot="-9000000">
              <a:off x="1192" y="926"/>
              <a:ext cx="34" cy="3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0201" name="Text Box 170"/>
            <p:cNvSpPr txBox="1">
              <a:spLocks noChangeArrowheads="1"/>
            </p:cNvSpPr>
            <p:nvPr/>
          </p:nvSpPr>
          <p:spPr bwMode="auto">
            <a:xfrm rot="-9000000">
              <a:off x="725" y="1436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90202" name="Text Box 171"/>
            <p:cNvSpPr txBox="1">
              <a:spLocks noChangeArrowheads="1"/>
            </p:cNvSpPr>
            <p:nvPr/>
          </p:nvSpPr>
          <p:spPr bwMode="auto">
            <a:xfrm rot="-9000000">
              <a:off x="928" y="1056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90203" name="Text Box 172"/>
            <p:cNvSpPr txBox="1">
              <a:spLocks noChangeArrowheads="1"/>
            </p:cNvSpPr>
            <p:nvPr/>
          </p:nvSpPr>
          <p:spPr bwMode="auto">
            <a:xfrm>
              <a:off x="1508" y="1799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90204" name="Text Box 173"/>
            <p:cNvSpPr txBox="1">
              <a:spLocks noChangeArrowheads="1"/>
            </p:cNvSpPr>
            <p:nvPr/>
          </p:nvSpPr>
          <p:spPr bwMode="auto">
            <a:xfrm>
              <a:off x="542" y="1559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90205" name="Text Box 174"/>
            <p:cNvSpPr txBox="1">
              <a:spLocks noChangeArrowheads="1"/>
            </p:cNvSpPr>
            <p:nvPr/>
          </p:nvSpPr>
          <p:spPr bwMode="auto">
            <a:xfrm>
              <a:off x="725" y="1805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Y</a:t>
              </a:r>
            </a:p>
          </p:txBody>
        </p:sp>
        <p:sp>
          <p:nvSpPr>
            <p:cNvPr id="90206" name="Text Box 175"/>
            <p:cNvSpPr txBox="1">
              <a:spLocks noChangeArrowheads="1"/>
            </p:cNvSpPr>
            <p:nvPr/>
          </p:nvSpPr>
          <p:spPr bwMode="auto">
            <a:xfrm>
              <a:off x="972" y="861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Z</a:t>
              </a:r>
            </a:p>
          </p:txBody>
        </p:sp>
        <p:sp>
          <p:nvSpPr>
            <p:cNvPr id="90207" name="Line 176"/>
            <p:cNvSpPr>
              <a:spLocks noChangeShapeType="1"/>
            </p:cNvSpPr>
            <p:nvPr/>
          </p:nvSpPr>
          <p:spPr bwMode="auto">
            <a:xfrm>
              <a:off x="1214" y="945"/>
              <a:ext cx="15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208" name="Line 177"/>
            <p:cNvSpPr>
              <a:spLocks noChangeShapeType="1"/>
            </p:cNvSpPr>
            <p:nvPr/>
          </p:nvSpPr>
          <p:spPr bwMode="auto">
            <a:xfrm>
              <a:off x="1698" y="1814"/>
              <a:ext cx="10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209" name="Freeform 178"/>
            <p:cNvSpPr>
              <a:spLocks/>
            </p:cNvSpPr>
            <p:nvPr/>
          </p:nvSpPr>
          <p:spPr bwMode="auto">
            <a:xfrm>
              <a:off x="721" y="1817"/>
              <a:ext cx="1998" cy="492"/>
            </a:xfrm>
            <a:custGeom>
              <a:avLst/>
              <a:gdLst>
                <a:gd name="T0" fmla="*/ 0 w 2184"/>
                <a:gd name="T1" fmla="*/ 0 h 426"/>
                <a:gd name="T2" fmla="*/ 0 w 2184"/>
                <a:gd name="T3" fmla="*/ 426 h 426"/>
                <a:gd name="T4" fmla="*/ 2184 w 2184"/>
                <a:gd name="T5" fmla="*/ 426 h 426"/>
                <a:gd name="T6" fmla="*/ 0 60000 65536"/>
                <a:gd name="T7" fmla="*/ 0 60000 65536"/>
                <a:gd name="T8" fmla="*/ 0 60000 65536"/>
                <a:gd name="T9" fmla="*/ 0 w 2184"/>
                <a:gd name="T10" fmla="*/ 0 h 426"/>
                <a:gd name="T11" fmla="*/ 2184 w 2184"/>
                <a:gd name="T12" fmla="*/ 426 h 4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4" h="426">
                  <a:moveTo>
                    <a:pt x="0" y="0"/>
                  </a:moveTo>
                  <a:lnTo>
                    <a:pt x="0" y="426"/>
                  </a:lnTo>
                  <a:lnTo>
                    <a:pt x="2184" y="42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0210" name="Oval 179"/>
            <p:cNvSpPr>
              <a:spLocks noChangeArrowheads="1"/>
            </p:cNvSpPr>
            <p:nvPr/>
          </p:nvSpPr>
          <p:spPr bwMode="auto">
            <a:xfrm>
              <a:off x="2743" y="921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0211" name="Oval 180"/>
            <p:cNvSpPr>
              <a:spLocks noChangeArrowheads="1"/>
            </p:cNvSpPr>
            <p:nvPr/>
          </p:nvSpPr>
          <p:spPr bwMode="auto">
            <a:xfrm>
              <a:off x="2719" y="1794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0212" name="Oval 181"/>
            <p:cNvSpPr>
              <a:spLocks noChangeArrowheads="1"/>
            </p:cNvSpPr>
            <p:nvPr/>
          </p:nvSpPr>
          <p:spPr bwMode="auto">
            <a:xfrm>
              <a:off x="2725" y="2277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0213" name="Text Box 182"/>
            <p:cNvSpPr txBox="1">
              <a:spLocks noChangeArrowheads="1"/>
            </p:cNvSpPr>
            <p:nvPr/>
          </p:nvSpPr>
          <p:spPr bwMode="auto">
            <a:xfrm>
              <a:off x="2772" y="799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90214" name="Text Box 183"/>
            <p:cNvSpPr txBox="1">
              <a:spLocks noChangeArrowheads="1"/>
            </p:cNvSpPr>
            <p:nvPr/>
          </p:nvSpPr>
          <p:spPr bwMode="auto">
            <a:xfrm>
              <a:off x="2767" y="1696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90215" name="Text Box 184"/>
            <p:cNvSpPr txBox="1">
              <a:spLocks noChangeArrowheads="1"/>
            </p:cNvSpPr>
            <p:nvPr/>
          </p:nvSpPr>
          <p:spPr bwMode="auto">
            <a:xfrm>
              <a:off x="2766" y="2181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C</a:t>
              </a:r>
            </a:p>
          </p:txBody>
        </p:sp>
        <p:graphicFrame>
          <p:nvGraphicFramePr>
            <p:cNvPr id="90216" name="Object 4"/>
            <p:cNvGraphicFramePr>
              <a:graphicFrameLocks noChangeAspect="1"/>
            </p:cNvGraphicFramePr>
            <p:nvPr/>
          </p:nvGraphicFramePr>
          <p:xfrm>
            <a:off x="1115" y="1864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11" name="公式" r:id="rId3" imgW="215640" imgH="304560" progId="Equation.3">
                    <p:embed/>
                  </p:oleObj>
                </mc:Choice>
                <mc:Fallback>
                  <p:oleObj name="公式" r:id="rId3" imgW="215640" imgH="3045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" y="1864"/>
                          <a:ext cx="26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217" name="Object 5"/>
            <p:cNvGraphicFramePr>
              <a:graphicFrameLocks noChangeAspect="1"/>
            </p:cNvGraphicFramePr>
            <p:nvPr/>
          </p:nvGraphicFramePr>
          <p:xfrm>
            <a:off x="559" y="1019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12" name="公式" r:id="rId5" imgW="215640" imgH="304560" progId="Equation.3">
                    <p:embed/>
                  </p:oleObj>
                </mc:Choice>
                <mc:Fallback>
                  <p:oleObj name="公式" r:id="rId5" imgW="215640" imgH="3045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" y="1019"/>
                          <a:ext cx="26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218" name="Object 6"/>
            <p:cNvGraphicFramePr>
              <a:graphicFrameLocks noChangeAspect="1"/>
            </p:cNvGraphicFramePr>
            <p:nvPr/>
          </p:nvGraphicFramePr>
          <p:xfrm>
            <a:off x="1573" y="1071"/>
            <a:ext cx="2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13" name="Equation" r:id="rId7" imgW="215640" imgH="291960" progId="Equation.DSMT4">
                    <p:embed/>
                  </p:oleObj>
                </mc:Choice>
                <mc:Fallback>
                  <p:oleObj name="Equation" r:id="rId7" imgW="215640" imgH="29196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3" y="1071"/>
                          <a:ext cx="269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224" name="Line 193"/>
            <p:cNvSpPr>
              <a:spLocks noChangeShapeType="1"/>
            </p:cNvSpPr>
            <p:nvPr/>
          </p:nvSpPr>
          <p:spPr bwMode="auto">
            <a:xfrm rot="-5400000">
              <a:off x="2115" y="691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0225" name="Object 9"/>
            <p:cNvGraphicFramePr>
              <a:graphicFrameLocks noChangeAspect="1"/>
            </p:cNvGraphicFramePr>
            <p:nvPr/>
          </p:nvGraphicFramePr>
          <p:xfrm>
            <a:off x="2038" y="493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14" name="公式" r:id="rId9" imgW="177480" imgH="291960" progId="Equation.3">
                    <p:embed/>
                  </p:oleObj>
                </mc:Choice>
                <mc:Fallback>
                  <p:oleObj name="公式" r:id="rId9" imgW="177480" imgH="2919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8" y="493"/>
                          <a:ext cx="221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226" name="Line 195"/>
            <p:cNvSpPr>
              <a:spLocks noChangeShapeType="1"/>
            </p:cNvSpPr>
            <p:nvPr/>
          </p:nvSpPr>
          <p:spPr bwMode="auto">
            <a:xfrm rot="-5400000">
              <a:off x="2106" y="1532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0227" name="Object 10"/>
            <p:cNvGraphicFramePr>
              <a:graphicFrameLocks noChangeAspect="1"/>
            </p:cNvGraphicFramePr>
            <p:nvPr/>
          </p:nvGraphicFramePr>
          <p:xfrm>
            <a:off x="2008" y="1338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15" name="Equation" r:id="rId11" imgW="190440" imgH="304560" progId="Equation.DSMT4">
                    <p:embed/>
                  </p:oleObj>
                </mc:Choice>
                <mc:Fallback>
                  <p:oleObj name="Equation" r:id="rId11" imgW="190440" imgH="30456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8" y="1338"/>
                          <a:ext cx="23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228" name="Line 197"/>
            <p:cNvSpPr>
              <a:spLocks noChangeShapeType="1"/>
            </p:cNvSpPr>
            <p:nvPr/>
          </p:nvSpPr>
          <p:spPr bwMode="auto">
            <a:xfrm rot="-5400000">
              <a:off x="2106" y="2035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0229" name="Object 11"/>
            <p:cNvGraphicFramePr>
              <a:graphicFrameLocks noChangeAspect="1"/>
            </p:cNvGraphicFramePr>
            <p:nvPr/>
          </p:nvGraphicFramePr>
          <p:xfrm>
            <a:off x="2020" y="1841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16" name="公式" r:id="rId13" imgW="190440" imgH="304560" progId="Equation.3">
                    <p:embed/>
                  </p:oleObj>
                </mc:Choice>
                <mc:Fallback>
                  <p:oleObj name="公式" r:id="rId13" imgW="190440" imgH="3045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0" y="1841"/>
                          <a:ext cx="23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487363" y="593725"/>
            <a:ext cx="815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问题讨论</a:t>
            </a:r>
          </a:p>
        </p:txBody>
      </p:sp>
      <p:sp>
        <p:nvSpPr>
          <p:cNvPr id="90175" name="Arc 63"/>
          <p:cNvSpPr>
            <a:spLocks/>
          </p:cNvSpPr>
          <p:nvPr/>
        </p:nvSpPr>
        <p:spPr bwMode="auto">
          <a:xfrm flipV="1">
            <a:off x="5519738" y="4830763"/>
            <a:ext cx="685800" cy="304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2399 w 43200"/>
              <a:gd name="T1" fmla="*/ 43185 h 43200"/>
              <a:gd name="T2" fmla="*/ 43200 w 43200"/>
              <a:gd name="T3" fmla="*/ 21600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2399" y="43185"/>
                </a:moveTo>
                <a:cubicBezTo>
                  <a:pt x="22132" y="43195"/>
                  <a:pt x="21866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2399" y="43185"/>
                </a:moveTo>
                <a:cubicBezTo>
                  <a:pt x="22132" y="43195"/>
                  <a:pt x="21866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stealth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0301" name="Group 189"/>
          <p:cNvGrpSpPr>
            <a:grpSpLocks/>
          </p:cNvGrpSpPr>
          <p:nvPr/>
        </p:nvGrpSpPr>
        <p:grpSpPr bwMode="auto">
          <a:xfrm>
            <a:off x="4733925" y="3886200"/>
            <a:ext cx="2230438" cy="2197100"/>
            <a:chOff x="2982" y="2448"/>
            <a:chExt cx="1405" cy="1384"/>
          </a:xfrm>
        </p:grpSpPr>
        <p:sp>
          <p:nvSpPr>
            <p:cNvPr id="90232" name="Oval 155"/>
            <p:cNvSpPr>
              <a:spLocks noChangeArrowheads="1"/>
            </p:cNvSpPr>
            <p:nvPr/>
          </p:nvSpPr>
          <p:spPr bwMode="auto">
            <a:xfrm>
              <a:off x="3507" y="3265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0233" name="Oval 156"/>
            <p:cNvSpPr>
              <a:spLocks noChangeArrowheads="1"/>
            </p:cNvSpPr>
            <p:nvPr/>
          </p:nvSpPr>
          <p:spPr bwMode="auto">
            <a:xfrm>
              <a:off x="3757" y="2833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0234" name="Oval 157"/>
            <p:cNvSpPr>
              <a:spLocks noChangeArrowheads="1"/>
            </p:cNvSpPr>
            <p:nvPr/>
          </p:nvSpPr>
          <p:spPr bwMode="auto">
            <a:xfrm>
              <a:off x="3277" y="2821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0235" name="Text Box 158"/>
            <p:cNvSpPr txBox="1">
              <a:spLocks noChangeArrowheads="1"/>
            </p:cNvSpPr>
            <p:nvPr/>
          </p:nvSpPr>
          <p:spPr bwMode="auto">
            <a:xfrm>
              <a:off x="3698" y="2481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90236" name="Line 159"/>
            <p:cNvSpPr>
              <a:spLocks noChangeShapeType="1"/>
            </p:cNvSpPr>
            <p:nvPr/>
          </p:nvSpPr>
          <p:spPr bwMode="auto">
            <a:xfrm rot="19800000" flipH="1">
              <a:off x="3888" y="2469"/>
              <a:ext cx="17" cy="9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237" name="Oval 160"/>
            <p:cNvSpPr>
              <a:spLocks noChangeArrowheads="1"/>
            </p:cNvSpPr>
            <p:nvPr/>
          </p:nvSpPr>
          <p:spPr bwMode="auto">
            <a:xfrm rot="-1800000">
              <a:off x="4122" y="3381"/>
              <a:ext cx="34" cy="3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0238" name="Text Box 161"/>
            <p:cNvSpPr txBox="1">
              <a:spLocks noChangeArrowheads="1"/>
            </p:cNvSpPr>
            <p:nvPr/>
          </p:nvSpPr>
          <p:spPr bwMode="auto">
            <a:xfrm rot="-1800000">
              <a:off x="3741" y="2626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90239" name="Text Box 162"/>
            <p:cNvSpPr txBox="1">
              <a:spLocks noChangeArrowheads="1"/>
            </p:cNvSpPr>
            <p:nvPr/>
          </p:nvSpPr>
          <p:spPr bwMode="auto">
            <a:xfrm rot="-1800000">
              <a:off x="3942" y="2949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90240" name="Text Box 163"/>
            <p:cNvSpPr txBox="1">
              <a:spLocks noChangeArrowheads="1"/>
            </p:cNvSpPr>
            <p:nvPr/>
          </p:nvSpPr>
          <p:spPr bwMode="auto">
            <a:xfrm>
              <a:off x="4089" y="3150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X</a:t>
              </a:r>
            </a:p>
          </p:txBody>
        </p:sp>
        <p:sp>
          <p:nvSpPr>
            <p:cNvPr id="90241" name="Line 164"/>
            <p:cNvSpPr>
              <a:spLocks noChangeShapeType="1"/>
            </p:cNvSpPr>
            <p:nvPr/>
          </p:nvSpPr>
          <p:spPr bwMode="auto">
            <a:xfrm rot="-5400000" flipH="1" flipV="1">
              <a:off x="3651" y="2908"/>
              <a:ext cx="6" cy="9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242" name="Oval 165"/>
            <p:cNvSpPr>
              <a:spLocks noChangeArrowheads="1"/>
            </p:cNvSpPr>
            <p:nvPr/>
          </p:nvSpPr>
          <p:spPr bwMode="auto">
            <a:xfrm rot="5400000">
              <a:off x="3148" y="3384"/>
              <a:ext cx="34" cy="3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0243" name="Text Box 166"/>
            <p:cNvSpPr txBox="1">
              <a:spLocks noChangeArrowheads="1"/>
            </p:cNvSpPr>
            <p:nvPr/>
          </p:nvSpPr>
          <p:spPr bwMode="auto">
            <a:xfrm rot="5400000">
              <a:off x="3794" y="3406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90244" name="Text Box 167"/>
            <p:cNvSpPr txBox="1">
              <a:spLocks noChangeArrowheads="1"/>
            </p:cNvSpPr>
            <p:nvPr/>
          </p:nvSpPr>
          <p:spPr bwMode="auto">
            <a:xfrm>
              <a:off x="3346" y="3404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90245" name="Line 168"/>
            <p:cNvSpPr>
              <a:spLocks noChangeShapeType="1"/>
            </p:cNvSpPr>
            <p:nvPr/>
          </p:nvSpPr>
          <p:spPr bwMode="auto">
            <a:xfrm rot="-9000000">
              <a:off x="3392" y="2481"/>
              <a:ext cx="13" cy="9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246" name="Oval 169"/>
            <p:cNvSpPr>
              <a:spLocks noChangeArrowheads="1"/>
            </p:cNvSpPr>
            <p:nvPr/>
          </p:nvSpPr>
          <p:spPr bwMode="auto">
            <a:xfrm rot="-9000000">
              <a:off x="3632" y="2513"/>
              <a:ext cx="34" cy="3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0247" name="Text Box 170"/>
            <p:cNvSpPr txBox="1">
              <a:spLocks noChangeArrowheads="1"/>
            </p:cNvSpPr>
            <p:nvPr/>
          </p:nvSpPr>
          <p:spPr bwMode="auto">
            <a:xfrm rot="-9000000">
              <a:off x="3165" y="3023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90248" name="Text Box 171"/>
            <p:cNvSpPr txBox="1">
              <a:spLocks noChangeArrowheads="1"/>
            </p:cNvSpPr>
            <p:nvPr/>
          </p:nvSpPr>
          <p:spPr bwMode="auto">
            <a:xfrm rot="-9000000">
              <a:off x="3368" y="2643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90249" name="Text Box 172"/>
            <p:cNvSpPr txBox="1">
              <a:spLocks noChangeArrowheads="1"/>
            </p:cNvSpPr>
            <p:nvPr/>
          </p:nvSpPr>
          <p:spPr bwMode="auto">
            <a:xfrm>
              <a:off x="3948" y="3386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90250" name="Text Box 173"/>
            <p:cNvSpPr txBox="1">
              <a:spLocks noChangeArrowheads="1"/>
            </p:cNvSpPr>
            <p:nvPr/>
          </p:nvSpPr>
          <p:spPr bwMode="auto">
            <a:xfrm>
              <a:off x="2982" y="3146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90251" name="Text Box 174"/>
            <p:cNvSpPr txBox="1">
              <a:spLocks noChangeArrowheads="1"/>
            </p:cNvSpPr>
            <p:nvPr/>
          </p:nvSpPr>
          <p:spPr bwMode="auto">
            <a:xfrm>
              <a:off x="3165" y="3392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Y</a:t>
              </a:r>
            </a:p>
          </p:txBody>
        </p:sp>
        <p:sp>
          <p:nvSpPr>
            <p:cNvPr id="90252" name="Text Box 175"/>
            <p:cNvSpPr txBox="1">
              <a:spLocks noChangeArrowheads="1"/>
            </p:cNvSpPr>
            <p:nvPr/>
          </p:nvSpPr>
          <p:spPr bwMode="auto">
            <a:xfrm>
              <a:off x="3412" y="2448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Z</a:t>
              </a:r>
            </a:p>
          </p:txBody>
        </p:sp>
        <p:graphicFrame>
          <p:nvGraphicFramePr>
            <p:cNvPr id="90262" name="Object 4"/>
            <p:cNvGraphicFramePr>
              <a:graphicFrameLocks noChangeAspect="1"/>
            </p:cNvGraphicFramePr>
            <p:nvPr/>
          </p:nvGraphicFramePr>
          <p:xfrm>
            <a:off x="3555" y="3451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17" name="公式" r:id="rId15" imgW="215640" imgH="304560" progId="Equation.3">
                    <p:embed/>
                  </p:oleObj>
                </mc:Choice>
                <mc:Fallback>
                  <p:oleObj name="公式" r:id="rId15" imgW="215640" imgH="3045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5" y="3451"/>
                          <a:ext cx="26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263" name="Object 5"/>
            <p:cNvGraphicFramePr>
              <a:graphicFrameLocks noChangeAspect="1"/>
            </p:cNvGraphicFramePr>
            <p:nvPr/>
          </p:nvGraphicFramePr>
          <p:xfrm>
            <a:off x="2999" y="2606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18" name="公式" r:id="rId16" imgW="215640" imgH="304560" progId="Equation.3">
                    <p:embed/>
                  </p:oleObj>
                </mc:Choice>
                <mc:Fallback>
                  <p:oleObj name="公式" r:id="rId16" imgW="215640" imgH="3045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9" y="2606"/>
                          <a:ext cx="26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264" name="Object 6"/>
            <p:cNvGraphicFramePr>
              <a:graphicFrameLocks noChangeAspect="1"/>
            </p:cNvGraphicFramePr>
            <p:nvPr/>
          </p:nvGraphicFramePr>
          <p:xfrm>
            <a:off x="4013" y="2658"/>
            <a:ext cx="2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19" name="Equation" r:id="rId17" imgW="215640" imgH="291960" progId="Equation.DSMT4">
                    <p:embed/>
                  </p:oleObj>
                </mc:Choice>
                <mc:Fallback>
                  <p:oleObj name="Equation" r:id="rId17" imgW="215640" imgH="29196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3" y="2658"/>
                          <a:ext cx="269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0299" name="Group 187"/>
          <p:cNvGrpSpPr>
            <a:grpSpLocks/>
          </p:cNvGrpSpPr>
          <p:nvPr/>
        </p:nvGrpSpPr>
        <p:grpSpPr bwMode="auto">
          <a:xfrm>
            <a:off x="754063" y="4219575"/>
            <a:ext cx="1444625" cy="1571625"/>
            <a:chOff x="559" y="2847"/>
            <a:chExt cx="910" cy="990"/>
          </a:xfrm>
        </p:grpSpPr>
        <p:sp>
          <p:nvSpPr>
            <p:cNvPr id="90277" name="Line 30"/>
            <p:cNvSpPr>
              <a:spLocks noChangeShapeType="1"/>
            </p:cNvSpPr>
            <p:nvPr/>
          </p:nvSpPr>
          <p:spPr bwMode="auto">
            <a:xfrm>
              <a:off x="1462" y="2871"/>
              <a:ext cx="0" cy="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278" name="Oval 12"/>
            <p:cNvSpPr>
              <a:spLocks noChangeArrowheads="1"/>
            </p:cNvSpPr>
            <p:nvPr/>
          </p:nvSpPr>
          <p:spPr bwMode="auto">
            <a:xfrm>
              <a:off x="559" y="3200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90279" name="Line 11"/>
            <p:cNvSpPr>
              <a:spLocks noChangeShapeType="1"/>
            </p:cNvSpPr>
            <p:nvPr/>
          </p:nvSpPr>
          <p:spPr bwMode="auto">
            <a:xfrm>
              <a:off x="695" y="2868"/>
              <a:ext cx="0" cy="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281" name="Text Box 19"/>
            <p:cNvSpPr txBox="1">
              <a:spLocks noChangeArrowheads="1"/>
            </p:cNvSpPr>
            <p:nvPr/>
          </p:nvSpPr>
          <p:spPr bwMode="auto">
            <a:xfrm>
              <a:off x="741" y="299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90282" name="Text Box 20"/>
            <p:cNvSpPr txBox="1">
              <a:spLocks noChangeArrowheads="1"/>
            </p:cNvSpPr>
            <p:nvPr/>
          </p:nvSpPr>
          <p:spPr bwMode="auto">
            <a:xfrm>
              <a:off x="736" y="325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90285" name="Line 25"/>
            <p:cNvSpPr>
              <a:spLocks noChangeShapeType="1"/>
            </p:cNvSpPr>
            <p:nvPr/>
          </p:nvSpPr>
          <p:spPr bwMode="auto">
            <a:xfrm>
              <a:off x="689" y="2868"/>
              <a:ext cx="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286" name="Line 26"/>
            <p:cNvSpPr>
              <a:spLocks noChangeShapeType="1"/>
            </p:cNvSpPr>
            <p:nvPr/>
          </p:nvSpPr>
          <p:spPr bwMode="auto">
            <a:xfrm>
              <a:off x="689" y="3815"/>
              <a:ext cx="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287" name="Oval 27"/>
            <p:cNvSpPr>
              <a:spLocks noChangeArrowheads="1"/>
            </p:cNvSpPr>
            <p:nvPr/>
          </p:nvSpPr>
          <p:spPr bwMode="auto">
            <a:xfrm>
              <a:off x="1102" y="284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90288" name="Oval 28"/>
            <p:cNvSpPr>
              <a:spLocks noChangeArrowheads="1"/>
            </p:cNvSpPr>
            <p:nvPr/>
          </p:nvSpPr>
          <p:spPr bwMode="auto">
            <a:xfrm>
              <a:off x="1108" y="3792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90290" name="Line 31"/>
            <p:cNvSpPr>
              <a:spLocks noChangeShapeType="1"/>
            </p:cNvSpPr>
            <p:nvPr/>
          </p:nvSpPr>
          <p:spPr bwMode="auto">
            <a:xfrm>
              <a:off x="1150" y="2871"/>
              <a:ext cx="31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291" name="Line 32"/>
            <p:cNvSpPr>
              <a:spLocks noChangeShapeType="1"/>
            </p:cNvSpPr>
            <p:nvPr/>
          </p:nvSpPr>
          <p:spPr bwMode="auto">
            <a:xfrm>
              <a:off x="1151" y="3816"/>
              <a:ext cx="31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298" name="Text Box 97"/>
            <p:cNvSpPr txBox="1">
              <a:spLocks noChangeArrowheads="1"/>
            </p:cNvSpPr>
            <p:nvPr/>
          </p:nvSpPr>
          <p:spPr bwMode="auto">
            <a:xfrm>
              <a:off x="852" y="3200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ea typeface="楷体_GB2312" pitchFamily="49" charset="-122"/>
                </a:rPr>
                <a:t>U</a:t>
              </a:r>
              <a:r>
                <a:rPr lang="en-US" altLang="zh-CN" sz="1800" baseline="-25000">
                  <a:ea typeface="楷体_GB2312" pitchFamily="49" charset="-122"/>
                </a:rPr>
                <a:t>S</a:t>
              </a:r>
              <a:endParaRPr lang="en-US" altLang="zh-CN" sz="1800"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90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9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8" grpId="0" animBg="1" autoUpdateAnimBg="0"/>
      <p:bldP spid="90183" grpId="0" build="p" autoUpdateAnimBg="0"/>
      <p:bldP spid="9017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67" name="Group 31"/>
          <p:cNvGrpSpPr>
            <a:grpSpLocks/>
          </p:cNvGrpSpPr>
          <p:nvPr/>
        </p:nvGrpSpPr>
        <p:grpSpPr bwMode="auto">
          <a:xfrm>
            <a:off x="1385888" y="3321050"/>
            <a:ext cx="5791200" cy="2941638"/>
            <a:chOff x="924" y="2299"/>
            <a:chExt cx="3648" cy="1853"/>
          </a:xfrm>
        </p:grpSpPr>
        <p:grpSp>
          <p:nvGrpSpPr>
            <p:cNvPr id="91168" name="Group 32"/>
            <p:cNvGrpSpPr>
              <a:grpSpLocks/>
            </p:cNvGrpSpPr>
            <p:nvPr/>
          </p:nvGrpSpPr>
          <p:grpSpPr bwMode="auto">
            <a:xfrm>
              <a:off x="2722" y="2988"/>
              <a:ext cx="1423" cy="1049"/>
              <a:chOff x="2637" y="2976"/>
              <a:chExt cx="1565" cy="865"/>
            </a:xfrm>
          </p:grpSpPr>
          <p:sp>
            <p:nvSpPr>
              <p:cNvPr id="91169" name="Freeform 33"/>
              <p:cNvSpPr>
                <a:spLocks/>
              </p:cNvSpPr>
              <p:nvPr/>
            </p:nvSpPr>
            <p:spPr bwMode="auto">
              <a:xfrm>
                <a:off x="2637" y="2976"/>
                <a:ext cx="782" cy="433"/>
              </a:xfrm>
              <a:custGeom>
                <a:avLst/>
                <a:gdLst>
                  <a:gd name="T0" fmla="*/ 0 w 782"/>
                  <a:gd name="T1" fmla="*/ 432 h 433"/>
                  <a:gd name="T2" fmla="*/ 66 w 782"/>
                  <a:gd name="T3" fmla="*/ 314 h 433"/>
                  <a:gd name="T4" fmla="*/ 132 w 782"/>
                  <a:gd name="T5" fmla="*/ 212 h 433"/>
                  <a:gd name="T6" fmla="*/ 198 w 782"/>
                  <a:gd name="T7" fmla="*/ 124 h 433"/>
                  <a:gd name="T8" fmla="*/ 264 w 782"/>
                  <a:gd name="T9" fmla="*/ 51 h 433"/>
                  <a:gd name="T10" fmla="*/ 319 w 782"/>
                  <a:gd name="T11" fmla="*/ 14 h 433"/>
                  <a:gd name="T12" fmla="*/ 385 w 782"/>
                  <a:gd name="T13" fmla="*/ 0 h 433"/>
                  <a:gd name="T14" fmla="*/ 451 w 782"/>
                  <a:gd name="T15" fmla="*/ 14 h 433"/>
                  <a:gd name="T16" fmla="*/ 517 w 782"/>
                  <a:gd name="T17" fmla="*/ 51 h 433"/>
                  <a:gd name="T18" fmla="*/ 583 w 782"/>
                  <a:gd name="T19" fmla="*/ 124 h 433"/>
                  <a:gd name="T20" fmla="*/ 649 w 782"/>
                  <a:gd name="T21" fmla="*/ 212 h 433"/>
                  <a:gd name="T22" fmla="*/ 715 w 782"/>
                  <a:gd name="T23" fmla="*/ 322 h 433"/>
                  <a:gd name="T24" fmla="*/ 781 w 782"/>
                  <a:gd name="T25" fmla="*/ 43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2" h="433">
                    <a:moveTo>
                      <a:pt x="0" y="432"/>
                    </a:moveTo>
                    <a:lnTo>
                      <a:pt x="66" y="314"/>
                    </a:lnTo>
                    <a:lnTo>
                      <a:pt x="132" y="212"/>
                    </a:lnTo>
                    <a:lnTo>
                      <a:pt x="198" y="124"/>
                    </a:lnTo>
                    <a:lnTo>
                      <a:pt x="264" y="51"/>
                    </a:lnTo>
                    <a:lnTo>
                      <a:pt x="319" y="14"/>
                    </a:lnTo>
                    <a:lnTo>
                      <a:pt x="385" y="0"/>
                    </a:lnTo>
                    <a:lnTo>
                      <a:pt x="451" y="14"/>
                    </a:lnTo>
                    <a:lnTo>
                      <a:pt x="517" y="51"/>
                    </a:lnTo>
                    <a:lnTo>
                      <a:pt x="583" y="124"/>
                    </a:lnTo>
                    <a:lnTo>
                      <a:pt x="649" y="212"/>
                    </a:lnTo>
                    <a:lnTo>
                      <a:pt x="715" y="322"/>
                    </a:lnTo>
                    <a:lnTo>
                      <a:pt x="781" y="432"/>
                    </a:lnTo>
                  </a:path>
                </a:pathLst>
              </a:custGeom>
              <a:noFill/>
              <a:ln w="381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70" name="Freeform 34"/>
              <p:cNvSpPr>
                <a:spLocks/>
              </p:cNvSpPr>
              <p:nvPr/>
            </p:nvSpPr>
            <p:spPr bwMode="auto">
              <a:xfrm>
                <a:off x="3418" y="3408"/>
                <a:ext cx="784" cy="433"/>
              </a:xfrm>
              <a:custGeom>
                <a:avLst/>
                <a:gdLst>
                  <a:gd name="T0" fmla="*/ 783 w 784"/>
                  <a:gd name="T1" fmla="*/ 0 h 433"/>
                  <a:gd name="T2" fmla="*/ 716 w 784"/>
                  <a:gd name="T3" fmla="*/ 117 h 433"/>
                  <a:gd name="T4" fmla="*/ 650 w 784"/>
                  <a:gd name="T5" fmla="*/ 219 h 433"/>
                  <a:gd name="T6" fmla="*/ 584 w 784"/>
                  <a:gd name="T7" fmla="*/ 307 h 433"/>
                  <a:gd name="T8" fmla="*/ 518 w 784"/>
                  <a:gd name="T9" fmla="*/ 380 h 433"/>
                  <a:gd name="T10" fmla="*/ 463 w 784"/>
                  <a:gd name="T11" fmla="*/ 417 h 433"/>
                  <a:gd name="T12" fmla="*/ 397 w 784"/>
                  <a:gd name="T13" fmla="*/ 432 h 433"/>
                  <a:gd name="T14" fmla="*/ 330 w 784"/>
                  <a:gd name="T15" fmla="*/ 417 h 433"/>
                  <a:gd name="T16" fmla="*/ 264 w 784"/>
                  <a:gd name="T17" fmla="*/ 380 h 433"/>
                  <a:gd name="T18" fmla="*/ 198 w 784"/>
                  <a:gd name="T19" fmla="*/ 307 h 433"/>
                  <a:gd name="T20" fmla="*/ 132 w 784"/>
                  <a:gd name="T21" fmla="*/ 219 h 433"/>
                  <a:gd name="T22" fmla="*/ 66 w 784"/>
                  <a:gd name="T23" fmla="*/ 109 h 433"/>
                  <a:gd name="T24" fmla="*/ 0 w 784"/>
                  <a:gd name="T25" fmla="*/ 0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4" h="433">
                    <a:moveTo>
                      <a:pt x="783" y="0"/>
                    </a:moveTo>
                    <a:lnTo>
                      <a:pt x="716" y="117"/>
                    </a:lnTo>
                    <a:lnTo>
                      <a:pt x="650" y="219"/>
                    </a:lnTo>
                    <a:lnTo>
                      <a:pt x="584" y="307"/>
                    </a:lnTo>
                    <a:lnTo>
                      <a:pt x="518" y="380"/>
                    </a:lnTo>
                    <a:lnTo>
                      <a:pt x="463" y="417"/>
                    </a:lnTo>
                    <a:lnTo>
                      <a:pt x="397" y="432"/>
                    </a:lnTo>
                    <a:lnTo>
                      <a:pt x="330" y="417"/>
                    </a:lnTo>
                    <a:lnTo>
                      <a:pt x="264" y="380"/>
                    </a:lnTo>
                    <a:lnTo>
                      <a:pt x="198" y="307"/>
                    </a:lnTo>
                    <a:lnTo>
                      <a:pt x="132" y="219"/>
                    </a:lnTo>
                    <a:lnTo>
                      <a:pt x="66" y="109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1171" name="Line 35"/>
            <p:cNvSpPr>
              <a:spLocks noChangeShapeType="1"/>
            </p:cNvSpPr>
            <p:nvPr/>
          </p:nvSpPr>
          <p:spPr bwMode="auto">
            <a:xfrm flipH="1">
              <a:off x="1252" y="3000"/>
              <a:ext cx="400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1172" name="Group 36"/>
            <p:cNvGrpSpPr>
              <a:grpSpLocks/>
            </p:cNvGrpSpPr>
            <p:nvPr/>
          </p:nvGrpSpPr>
          <p:grpSpPr bwMode="auto">
            <a:xfrm>
              <a:off x="1260" y="3019"/>
              <a:ext cx="1423" cy="1049"/>
              <a:chOff x="1071" y="2976"/>
              <a:chExt cx="1565" cy="865"/>
            </a:xfrm>
          </p:grpSpPr>
          <p:sp>
            <p:nvSpPr>
              <p:cNvPr id="91173" name="Freeform 37"/>
              <p:cNvSpPr>
                <a:spLocks/>
              </p:cNvSpPr>
              <p:nvPr/>
            </p:nvSpPr>
            <p:spPr bwMode="auto">
              <a:xfrm>
                <a:off x="1071" y="2976"/>
                <a:ext cx="782" cy="433"/>
              </a:xfrm>
              <a:custGeom>
                <a:avLst/>
                <a:gdLst>
                  <a:gd name="T0" fmla="*/ 0 w 782"/>
                  <a:gd name="T1" fmla="*/ 432 h 433"/>
                  <a:gd name="T2" fmla="*/ 66 w 782"/>
                  <a:gd name="T3" fmla="*/ 314 h 433"/>
                  <a:gd name="T4" fmla="*/ 132 w 782"/>
                  <a:gd name="T5" fmla="*/ 212 h 433"/>
                  <a:gd name="T6" fmla="*/ 198 w 782"/>
                  <a:gd name="T7" fmla="*/ 124 h 433"/>
                  <a:gd name="T8" fmla="*/ 264 w 782"/>
                  <a:gd name="T9" fmla="*/ 51 h 433"/>
                  <a:gd name="T10" fmla="*/ 319 w 782"/>
                  <a:gd name="T11" fmla="*/ 14 h 433"/>
                  <a:gd name="T12" fmla="*/ 385 w 782"/>
                  <a:gd name="T13" fmla="*/ 0 h 433"/>
                  <a:gd name="T14" fmla="*/ 451 w 782"/>
                  <a:gd name="T15" fmla="*/ 14 h 433"/>
                  <a:gd name="T16" fmla="*/ 517 w 782"/>
                  <a:gd name="T17" fmla="*/ 51 h 433"/>
                  <a:gd name="T18" fmla="*/ 583 w 782"/>
                  <a:gd name="T19" fmla="*/ 124 h 433"/>
                  <a:gd name="T20" fmla="*/ 649 w 782"/>
                  <a:gd name="T21" fmla="*/ 212 h 433"/>
                  <a:gd name="T22" fmla="*/ 715 w 782"/>
                  <a:gd name="T23" fmla="*/ 322 h 433"/>
                  <a:gd name="T24" fmla="*/ 781 w 782"/>
                  <a:gd name="T25" fmla="*/ 43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2" h="433">
                    <a:moveTo>
                      <a:pt x="0" y="432"/>
                    </a:moveTo>
                    <a:lnTo>
                      <a:pt x="66" y="314"/>
                    </a:lnTo>
                    <a:lnTo>
                      <a:pt x="132" y="212"/>
                    </a:lnTo>
                    <a:lnTo>
                      <a:pt x="198" y="124"/>
                    </a:lnTo>
                    <a:lnTo>
                      <a:pt x="264" y="51"/>
                    </a:lnTo>
                    <a:lnTo>
                      <a:pt x="319" y="14"/>
                    </a:lnTo>
                    <a:lnTo>
                      <a:pt x="385" y="0"/>
                    </a:lnTo>
                    <a:lnTo>
                      <a:pt x="451" y="14"/>
                    </a:lnTo>
                    <a:lnTo>
                      <a:pt x="517" y="51"/>
                    </a:lnTo>
                    <a:lnTo>
                      <a:pt x="583" y="124"/>
                    </a:lnTo>
                    <a:lnTo>
                      <a:pt x="649" y="212"/>
                    </a:lnTo>
                    <a:lnTo>
                      <a:pt x="715" y="322"/>
                    </a:lnTo>
                    <a:lnTo>
                      <a:pt x="781" y="432"/>
                    </a:lnTo>
                  </a:path>
                </a:pathLst>
              </a:custGeom>
              <a:noFill/>
              <a:ln w="381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74" name="Freeform 38"/>
              <p:cNvSpPr>
                <a:spLocks/>
              </p:cNvSpPr>
              <p:nvPr/>
            </p:nvSpPr>
            <p:spPr bwMode="auto">
              <a:xfrm>
                <a:off x="1852" y="3408"/>
                <a:ext cx="784" cy="433"/>
              </a:xfrm>
              <a:custGeom>
                <a:avLst/>
                <a:gdLst>
                  <a:gd name="T0" fmla="*/ 783 w 784"/>
                  <a:gd name="T1" fmla="*/ 0 h 433"/>
                  <a:gd name="T2" fmla="*/ 716 w 784"/>
                  <a:gd name="T3" fmla="*/ 117 h 433"/>
                  <a:gd name="T4" fmla="*/ 650 w 784"/>
                  <a:gd name="T5" fmla="*/ 219 h 433"/>
                  <a:gd name="T6" fmla="*/ 584 w 784"/>
                  <a:gd name="T7" fmla="*/ 307 h 433"/>
                  <a:gd name="T8" fmla="*/ 518 w 784"/>
                  <a:gd name="T9" fmla="*/ 380 h 433"/>
                  <a:gd name="T10" fmla="*/ 463 w 784"/>
                  <a:gd name="T11" fmla="*/ 417 h 433"/>
                  <a:gd name="T12" fmla="*/ 397 w 784"/>
                  <a:gd name="T13" fmla="*/ 432 h 433"/>
                  <a:gd name="T14" fmla="*/ 330 w 784"/>
                  <a:gd name="T15" fmla="*/ 417 h 433"/>
                  <a:gd name="T16" fmla="*/ 264 w 784"/>
                  <a:gd name="T17" fmla="*/ 380 h 433"/>
                  <a:gd name="T18" fmla="*/ 198 w 784"/>
                  <a:gd name="T19" fmla="*/ 307 h 433"/>
                  <a:gd name="T20" fmla="*/ 132 w 784"/>
                  <a:gd name="T21" fmla="*/ 219 h 433"/>
                  <a:gd name="T22" fmla="*/ 66 w 784"/>
                  <a:gd name="T23" fmla="*/ 109 h 433"/>
                  <a:gd name="T24" fmla="*/ 0 w 784"/>
                  <a:gd name="T25" fmla="*/ 0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4" h="433">
                    <a:moveTo>
                      <a:pt x="783" y="0"/>
                    </a:moveTo>
                    <a:lnTo>
                      <a:pt x="716" y="117"/>
                    </a:lnTo>
                    <a:lnTo>
                      <a:pt x="650" y="219"/>
                    </a:lnTo>
                    <a:lnTo>
                      <a:pt x="584" y="307"/>
                    </a:lnTo>
                    <a:lnTo>
                      <a:pt x="518" y="380"/>
                    </a:lnTo>
                    <a:lnTo>
                      <a:pt x="463" y="417"/>
                    </a:lnTo>
                    <a:lnTo>
                      <a:pt x="397" y="432"/>
                    </a:lnTo>
                    <a:lnTo>
                      <a:pt x="330" y="417"/>
                    </a:lnTo>
                    <a:lnTo>
                      <a:pt x="264" y="380"/>
                    </a:lnTo>
                    <a:lnTo>
                      <a:pt x="198" y="307"/>
                    </a:lnTo>
                    <a:lnTo>
                      <a:pt x="132" y="219"/>
                    </a:lnTo>
                    <a:lnTo>
                      <a:pt x="66" y="109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1175" name="AutoShape 39"/>
            <p:cNvSpPr>
              <a:spLocks noChangeArrowheads="1"/>
            </p:cNvSpPr>
            <p:nvPr/>
          </p:nvSpPr>
          <p:spPr bwMode="auto">
            <a:xfrm>
              <a:off x="1614" y="2328"/>
              <a:ext cx="542" cy="528"/>
            </a:xfrm>
            <a:prstGeom prst="wedgeEllipseCallout">
              <a:avLst>
                <a:gd name="adj1" fmla="val -43750"/>
                <a:gd name="adj2" fmla="val 70000"/>
              </a:avLst>
            </a:prstGeom>
            <a:solidFill>
              <a:srgbClr val="FFFFFF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0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1176" name="Line 40"/>
            <p:cNvSpPr>
              <a:spLocks noChangeShapeType="1"/>
            </p:cNvSpPr>
            <p:nvPr/>
          </p:nvSpPr>
          <p:spPr bwMode="auto">
            <a:xfrm>
              <a:off x="1023" y="3512"/>
              <a:ext cx="354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7" name="Line 41"/>
            <p:cNvSpPr>
              <a:spLocks noChangeShapeType="1"/>
            </p:cNvSpPr>
            <p:nvPr/>
          </p:nvSpPr>
          <p:spPr bwMode="auto">
            <a:xfrm flipH="1">
              <a:off x="1260" y="2635"/>
              <a:ext cx="0" cy="15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8" name="Text Box 42"/>
            <p:cNvSpPr txBox="1">
              <a:spLocks noChangeArrowheads="1"/>
            </p:cNvSpPr>
            <p:nvPr/>
          </p:nvSpPr>
          <p:spPr bwMode="auto">
            <a:xfrm>
              <a:off x="924" y="2747"/>
              <a:ext cx="2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楷体_GB2312" pitchFamily="49" charset="-122"/>
                  <a:ea typeface="楷体_GB2312" pitchFamily="49" charset="-122"/>
                </a:rPr>
                <a:t>E</a:t>
              </a:r>
              <a:r>
                <a:rPr lang="en-US" altLang="zh-CN" i="1" baseline="-25000">
                  <a:latin typeface="楷体_GB2312" pitchFamily="49" charset="-122"/>
                  <a:ea typeface="楷体_GB2312" pitchFamily="49" charset="-122"/>
                </a:rPr>
                <a:t>m</a:t>
              </a:r>
              <a:endParaRPr lang="en-US" altLang="zh-CN" i="1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91179" name="Object 43"/>
            <p:cNvGraphicFramePr>
              <a:graphicFrameLocks noChangeAspect="1"/>
            </p:cNvGraphicFramePr>
            <p:nvPr/>
          </p:nvGraphicFramePr>
          <p:xfrm>
            <a:off x="1711" y="2303"/>
            <a:ext cx="320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35" name="Equation" r:id="rId3" imgW="177480" imgH="228600" progId="Equation.DSMT4">
                    <p:embed/>
                  </p:oleObj>
                </mc:Choice>
                <mc:Fallback>
                  <p:oleObj name="Equation" r:id="rId3" imgW="177480" imgH="2286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1" y="2303"/>
                          <a:ext cx="320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1180" name="Group 44"/>
            <p:cNvGrpSpPr>
              <a:grpSpLocks/>
            </p:cNvGrpSpPr>
            <p:nvPr/>
          </p:nvGrpSpPr>
          <p:grpSpPr bwMode="auto">
            <a:xfrm>
              <a:off x="1110" y="2988"/>
              <a:ext cx="2760" cy="1049"/>
              <a:chOff x="864" y="2976"/>
              <a:chExt cx="3035" cy="865"/>
            </a:xfrm>
          </p:grpSpPr>
          <p:grpSp>
            <p:nvGrpSpPr>
              <p:cNvPr id="91181" name="Group 45"/>
              <p:cNvGrpSpPr>
                <a:grpSpLocks/>
              </p:cNvGrpSpPr>
              <p:nvPr/>
            </p:nvGrpSpPr>
            <p:grpSpPr bwMode="auto">
              <a:xfrm>
                <a:off x="1599" y="2976"/>
                <a:ext cx="1565" cy="865"/>
                <a:chOff x="1599" y="2976"/>
                <a:chExt cx="1565" cy="865"/>
              </a:xfrm>
            </p:grpSpPr>
            <p:sp>
              <p:nvSpPr>
                <p:cNvPr id="91182" name="Freeform 46"/>
                <p:cNvSpPr>
                  <a:spLocks/>
                </p:cNvSpPr>
                <p:nvPr/>
              </p:nvSpPr>
              <p:spPr bwMode="auto">
                <a:xfrm>
                  <a:off x="1599" y="2976"/>
                  <a:ext cx="782" cy="433"/>
                </a:xfrm>
                <a:custGeom>
                  <a:avLst/>
                  <a:gdLst>
                    <a:gd name="T0" fmla="*/ 0 w 782"/>
                    <a:gd name="T1" fmla="*/ 432 h 433"/>
                    <a:gd name="T2" fmla="*/ 66 w 782"/>
                    <a:gd name="T3" fmla="*/ 314 h 433"/>
                    <a:gd name="T4" fmla="*/ 132 w 782"/>
                    <a:gd name="T5" fmla="*/ 212 h 433"/>
                    <a:gd name="T6" fmla="*/ 198 w 782"/>
                    <a:gd name="T7" fmla="*/ 124 h 433"/>
                    <a:gd name="T8" fmla="*/ 264 w 782"/>
                    <a:gd name="T9" fmla="*/ 51 h 433"/>
                    <a:gd name="T10" fmla="*/ 319 w 782"/>
                    <a:gd name="T11" fmla="*/ 14 h 433"/>
                    <a:gd name="T12" fmla="*/ 385 w 782"/>
                    <a:gd name="T13" fmla="*/ 0 h 433"/>
                    <a:gd name="T14" fmla="*/ 451 w 782"/>
                    <a:gd name="T15" fmla="*/ 14 h 433"/>
                    <a:gd name="T16" fmla="*/ 517 w 782"/>
                    <a:gd name="T17" fmla="*/ 51 h 433"/>
                    <a:gd name="T18" fmla="*/ 583 w 782"/>
                    <a:gd name="T19" fmla="*/ 124 h 433"/>
                    <a:gd name="T20" fmla="*/ 649 w 782"/>
                    <a:gd name="T21" fmla="*/ 212 h 433"/>
                    <a:gd name="T22" fmla="*/ 715 w 782"/>
                    <a:gd name="T23" fmla="*/ 322 h 433"/>
                    <a:gd name="T24" fmla="*/ 781 w 782"/>
                    <a:gd name="T25" fmla="*/ 432 h 4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82" h="433">
                      <a:moveTo>
                        <a:pt x="0" y="432"/>
                      </a:moveTo>
                      <a:lnTo>
                        <a:pt x="66" y="314"/>
                      </a:lnTo>
                      <a:lnTo>
                        <a:pt x="132" y="212"/>
                      </a:lnTo>
                      <a:lnTo>
                        <a:pt x="198" y="124"/>
                      </a:lnTo>
                      <a:lnTo>
                        <a:pt x="264" y="51"/>
                      </a:lnTo>
                      <a:lnTo>
                        <a:pt x="319" y="14"/>
                      </a:lnTo>
                      <a:lnTo>
                        <a:pt x="385" y="0"/>
                      </a:lnTo>
                      <a:lnTo>
                        <a:pt x="451" y="14"/>
                      </a:lnTo>
                      <a:lnTo>
                        <a:pt x="517" y="51"/>
                      </a:lnTo>
                      <a:lnTo>
                        <a:pt x="583" y="124"/>
                      </a:lnTo>
                      <a:lnTo>
                        <a:pt x="649" y="212"/>
                      </a:lnTo>
                      <a:lnTo>
                        <a:pt x="715" y="322"/>
                      </a:lnTo>
                      <a:lnTo>
                        <a:pt x="781" y="432"/>
                      </a:lnTo>
                    </a:path>
                  </a:pathLst>
                </a:custGeom>
                <a:noFill/>
                <a:ln w="38100" cap="rnd" cmpd="sng">
                  <a:solidFill>
                    <a:srgbClr val="FF33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183" name="Freeform 47"/>
                <p:cNvSpPr>
                  <a:spLocks/>
                </p:cNvSpPr>
                <p:nvPr/>
              </p:nvSpPr>
              <p:spPr bwMode="auto">
                <a:xfrm>
                  <a:off x="2380" y="3408"/>
                  <a:ext cx="784" cy="433"/>
                </a:xfrm>
                <a:custGeom>
                  <a:avLst/>
                  <a:gdLst>
                    <a:gd name="T0" fmla="*/ 783 w 784"/>
                    <a:gd name="T1" fmla="*/ 0 h 433"/>
                    <a:gd name="T2" fmla="*/ 716 w 784"/>
                    <a:gd name="T3" fmla="*/ 117 h 433"/>
                    <a:gd name="T4" fmla="*/ 650 w 784"/>
                    <a:gd name="T5" fmla="*/ 219 h 433"/>
                    <a:gd name="T6" fmla="*/ 584 w 784"/>
                    <a:gd name="T7" fmla="*/ 307 h 433"/>
                    <a:gd name="T8" fmla="*/ 518 w 784"/>
                    <a:gd name="T9" fmla="*/ 380 h 433"/>
                    <a:gd name="T10" fmla="*/ 463 w 784"/>
                    <a:gd name="T11" fmla="*/ 417 h 433"/>
                    <a:gd name="T12" fmla="*/ 397 w 784"/>
                    <a:gd name="T13" fmla="*/ 432 h 433"/>
                    <a:gd name="T14" fmla="*/ 330 w 784"/>
                    <a:gd name="T15" fmla="*/ 417 h 433"/>
                    <a:gd name="T16" fmla="*/ 264 w 784"/>
                    <a:gd name="T17" fmla="*/ 380 h 433"/>
                    <a:gd name="T18" fmla="*/ 198 w 784"/>
                    <a:gd name="T19" fmla="*/ 307 h 433"/>
                    <a:gd name="T20" fmla="*/ 132 w 784"/>
                    <a:gd name="T21" fmla="*/ 219 h 433"/>
                    <a:gd name="T22" fmla="*/ 66 w 784"/>
                    <a:gd name="T23" fmla="*/ 109 h 433"/>
                    <a:gd name="T24" fmla="*/ 0 w 784"/>
                    <a:gd name="T25" fmla="*/ 0 h 4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84" h="433">
                      <a:moveTo>
                        <a:pt x="783" y="0"/>
                      </a:moveTo>
                      <a:lnTo>
                        <a:pt x="716" y="117"/>
                      </a:lnTo>
                      <a:lnTo>
                        <a:pt x="650" y="219"/>
                      </a:lnTo>
                      <a:lnTo>
                        <a:pt x="584" y="307"/>
                      </a:lnTo>
                      <a:lnTo>
                        <a:pt x="518" y="380"/>
                      </a:lnTo>
                      <a:lnTo>
                        <a:pt x="463" y="417"/>
                      </a:lnTo>
                      <a:lnTo>
                        <a:pt x="397" y="432"/>
                      </a:lnTo>
                      <a:lnTo>
                        <a:pt x="330" y="417"/>
                      </a:lnTo>
                      <a:lnTo>
                        <a:pt x="264" y="380"/>
                      </a:lnTo>
                      <a:lnTo>
                        <a:pt x="198" y="307"/>
                      </a:lnTo>
                      <a:lnTo>
                        <a:pt x="132" y="219"/>
                      </a:lnTo>
                      <a:lnTo>
                        <a:pt x="66" y="10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 cap="rnd" cmpd="sng">
                  <a:solidFill>
                    <a:srgbClr val="FF33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1184" name="Freeform 48"/>
              <p:cNvSpPr>
                <a:spLocks/>
              </p:cNvSpPr>
              <p:nvPr/>
            </p:nvSpPr>
            <p:spPr bwMode="auto">
              <a:xfrm>
                <a:off x="3155" y="2976"/>
                <a:ext cx="744" cy="433"/>
              </a:xfrm>
              <a:custGeom>
                <a:avLst/>
                <a:gdLst>
                  <a:gd name="T0" fmla="*/ 0 w 744"/>
                  <a:gd name="T1" fmla="*/ 432 h 433"/>
                  <a:gd name="T2" fmla="*/ 62 w 744"/>
                  <a:gd name="T3" fmla="*/ 314 h 433"/>
                  <a:gd name="T4" fmla="*/ 125 w 744"/>
                  <a:gd name="T5" fmla="*/ 212 h 433"/>
                  <a:gd name="T6" fmla="*/ 188 w 744"/>
                  <a:gd name="T7" fmla="*/ 124 h 433"/>
                  <a:gd name="T8" fmla="*/ 251 w 744"/>
                  <a:gd name="T9" fmla="*/ 51 h 433"/>
                  <a:gd name="T10" fmla="*/ 303 w 744"/>
                  <a:gd name="T11" fmla="*/ 14 h 433"/>
                  <a:gd name="T12" fmla="*/ 366 w 744"/>
                  <a:gd name="T13" fmla="*/ 0 h 433"/>
                  <a:gd name="T14" fmla="*/ 429 w 744"/>
                  <a:gd name="T15" fmla="*/ 14 h 433"/>
                  <a:gd name="T16" fmla="*/ 491 w 744"/>
                  <a:gd name="T17" fmla="*/ 51 h 433"/>
                  <a:gd name="T18" fmla="*/ 554 w 744"/>
                  <a:gd name="T19" fmla="*/ 124 h 433"/>
                  <a:gd name="T20" fmla="*/ 617 w 744"/>
                  <a:gd name="T21" fmla="*/ 212 h 433"/>
                  <a:gd name="T22" fmla="*/ 680 w 744"/>
                  <a:gd name="T23" fmla="*/ 322 h 433"/>
                  <a:gd name="T24" fmla="*/ 743 w 744"/>
                  <a:gd name="T25" fmla="*/ 43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44" h="433">
                    <a:moveTo>
                      <a:pt x="0" y="432"/>
                    </a:moveTo>
                    <a:lnTo>
                      <a:pt x="62" y="314"/>
                    </a:lnTo>
                    <a:lnTo>
                      <a:pt x="125" y="212"/>
                    </a:lnTo>
                    <a:lnTo>
                      <a:pt x="188" y="124"/>
                    </a:lnTo>
                    <a:lnTo>
                      <a:pt x="251" y="51"/>
                    </a:lnTo>
                    <a:lnTo>
                      <a:pt x="303" y="14"/>
                    </a:lnTo>
                    <a:lnTo>
                      <a:pt x="366" y="0"/>
                    </a:lnTo>
                    <a:lnTo>
                      <a:pt x="429" y="14"/>
                    </a:lnTo>
                    <a:lnTo>
                      <a:pt x="491" y="51"/>
                    </a:lnTo>
                    <a:lnTo>
                      <a:pt x="554" y="124"/>
                    </a:lnTo>
                    <a:lnTo>
                      <a:pt x="617" y="212"/>
                    </a:lnTo>
                    <a:lnTo>
                      <a:pt x="680" y="322"/>
                    </a:lnTo>
                    <a:lnTo>
                      <a:pt x="743" y="432"/>
                    </a:lnTo>
                  </a:path>
                </a:pathLst>
              </a:custGeom>
              <a:noFill/>
              <a:ln w="38100" cap="rnd" cmpd="sng">
                <a:solidFill>
                  <a:srgbClr val="FF33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85" name="Freeform 49"/>
              <p:cNvSpPr>
                <a:spLocks/>
              </p:cNvSpPr>
              <p:nvPr/>
            </p:nvSpPr>
            <p:spPr bwMode="auto">
              <a:xfrm>
                <a:off x="864" y="3408"/>
                <a:ext cx="746" cy="433"/>
              </a:xfrm>
              <a:custGeom>
                <a:avLst/>
                <a:gdLst>
                  <a:gd name="T0" fmla="*/ 745 w 746"/>
                  <a:gd name="T1" fmla="*/ 0 h 433"/>
                  <a:gd name="T2" fmla="*/ 682 w 746"/>
                  <a:gd name="T3" fmla="*/ 117 h 433"/>
                  <a:gd name="T4" fmla="*/ 619 w 746"/>
                  <a:gd name="T5" fmla="*/ 219 h 433"/>
                  <a:gd name="T6" fmla="*/ 556 w 746"/>
                  <a:gd name="T7" fmla="*/ 307 h 433"/>
                  <a:gd name="T8" fmla="*/ 493 w 746"/>
                  <a:gd name="T9" fmla="*/ 380 h 433"/>
                  <a:gd name="T10" fmla="*/ 440 w 746"/>
                  <a:gd name="T11" fmla="*/ 417 h 433"/>
                  <a:gd name="T12" fmla="*/ 377 w 746"/>
                  <a:gd name="T13" fmla="*/ 432 h 433"/>
                  <a:gd name="T14" fmla="*/ 314 w 746"/>
                  <a:gd name="T15" fmla="*/ 417 h 433"/>
                  <a:gd name="T16" fmla="*/ 251 w 746"/>
                  <a:gd name="T17" fmla="*/ 380 h 433"/>
                  <a:gd name="T18" fmla="*/ 188 w 746"/>
                  <a:gd name="T19" fmla="*/ 307 h 433"/>
                  <a:gd name="T20" fmla="*/ 125 w 746"/>
                  <a:gd name="T21" fmla="*/ 219 h 433"/>
                  <a:gd name="T22" fmla="*/ 62 w 746"/>
                  <a:gd name="T23" fmla="*/ 109 h 433"/>
                  <a:gd name="T24" fmla="*/ 0 w 746"/>
                  <a:gd name="T25" fmla="*/ 0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46" h="433">
                    <a:moveTo>
                      <a:pt x="745" y="0"/>
                    </a:moveTo>
                    <a:lnTo>
                      <a:pt x="682" y="117"/>
                    </a:lnTo>
                    <a:lnTo>
                      <a:pt x="619" y="219"/>
                    </a:lnTo>
                    <a:lnTo>
                      <a:pt x="556" y="307"/>
                    </a:lnTo>
                    <a:lnTo>
                      <a:pt x="493" y="380"/>
                    </a:lnTo>
                    <a:lnTo>
                      <a:pt x="440" y="417"/>
                    </a:lnTo>
                    <a:lnTo>
                      <a:pt x="377" y="432"/>
                    </a:lnTo>
                    <a:lnTo>
                      <a:pt x="314" y="417"/>
                    </a:lnTo>
                    <a:lnTo>
                      <a:pt x="251" y="380"/>
                    </a:lnTo>
                    <a:lnTo>
                      <a:pt x="188" y="307"/>
                    </a:lnTo>
                    <a:lnTo>
                      <a:pt x="125" y="219"/>
                    </a:lnTo>
                    <a:lnTo>
                      <a:pt x="62" y="109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rgbClr val="FF33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1186" name="AutoShape 50"/>
            <p:cNvSpPr>
              <a:spLocks noChangeArrowheads="1"/>
            </p:cNvSpPr>
            <p:nvPr/>
          </p:nvSpPr>
          <p:spPr bwMode="auto">
            <a:xfrm>
              <a:off x="2206" y="2328"/>
              <a:ext cx="542" cy="528"/>
            </a:xfrm>
            <a:prstGeom prst="wedgeEllipseCallout">
              <a:avLst>
                <a:gd name="adj1" fmla="val -48296"/>
                <a:gd name="adj2" fmla="val 70074"/>
              </a:avLst>
            </a:prstGeom>
            <a:solidFill>
              <a:srgbClr val="FFFF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0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91187" name="Object 51"/>
            <p:cNvGraphicFramePr>
              <a:graphicFrameLocks noChangeAspect="1"/>
            </p:cNvGraphicFramePr>
            <p:nvPr/>
          </p:nvGraphicFramePr>
          <p:xfrm>
            <a:off x="2291" y="2302"/>
            <a:ext cx="333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36" name="Equation" r:id="rId5" imgW="177480" imgH="228600" progId="Equation.DSMT4">
                    <p:embed/>
                  </p:oleObj>
                </mc:Choice>
                <mc:Fallback>
                  <p:oleObj name="Equation" r:id="rId5" imgW="177480" imgH="22860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1" y="2302"/>
                          <a:ext cx="333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1188" name="Group 52"/>
            <p:cNvGrpSpPr>
              <a:grpSpLocks/>
            </p:cNvGrpSpPr>
            <p:nvPr/>
          </p:nvGrpSpPr>
          <p:grpSpPr bwMode="auto">
            <a:xfrm>
              <a:off x="1511" y="2988"/>
              <a:ext cx="2839" cy="1049"/>
              <a:chOff x="1306" y="2976"/>
              <a:chExt cx="3121" cy="865"/>
            </a:xfrm>
          </p:grpSpPr>
          <p:grpSp>
            <p:nvGrpSpPr>
              <p:cNvPr id="91189" name="Group 53"/>
              <p:cNvGrpSpPr>
                <a:grpSpLocks/>
              </p:cNvGrpSpPr>
              <p:nvPr/>
            </p:nvGrpSpPr>
            <p:grpSpPr bwMode="auto">
              <a:xfrm>
                <a:off x="2079" y="2976"/>
                <a:ext cx="1565" cy="865"/>
                <a:chOff x="2079" y="2976"/>
                <a:chExt cx="1565" cy="865"/>
              </a:xfrm>
            </p:grpSpPr>
            <p:sp>
              <p:nvSpPr>
                <p:cNvPr id="91190" name="Freeform 54"/>
                <p:cNvSpPr>
                  <a:spLocks/>
                </p:cNvSpPr>
                <p:nvPr/>
              </p:nvSpPr>
              <p:spPr bwMode="auto">
                <a:xfrm>
                  <a:off x="2079" y="2976"/>
                  <a:ext cx="782" cy="433"/>
                </a:xfrm>
                <a:custGeom>
                  <a:avLst/>
                  <a:gdLst>
                    <a:gd name="T0" fmla="*/ 0 w 782"/>
                    <a:gd name="T1" fmla="*/ 432 h 433"/>
                    <a:gd name="T2" fmla="*/ 66 w 782"/>
                    <a:gd name="T3" fmla="*/ 314 h 433"/>
                    <a:gd name="T4" fmla="*/ 132 w 782"/>
                    <a:gd name="T5" fmla="*/ 212 h 433"/>
                    <a:gd name="T6" fmla="*/ 198 w 782"/>
                    <a:gd name="T7" fmla="*/ 124 h 433"/>
                    <a:gd name="T8" fmla="*/ 264 w 782"/>
                    <a:gd name="T9" fmla="*/ 51 h 433"/>
                    <a:gd name="T10" fmla="*/ 319 w 782"/>
                    <a:gd name="T11" fmla="*/ 14 h 433"/>
                    <a:gd name="T12" fmla="*/ 385 w 782"/>
                    <a:gd name="T13" fmla="*/ 0 h 433"/>
                    <a:gd name="T14" fmla="*/ 451 w 782"/>
                    <a:gd name="T15" fmla="*/ 14 h 433"/>
                    <a:gd name="T16" fmla="*/ 517 w 782"/>
                    <a:gd name="T17" fmla="*/ 51 h 433"/>
                    <a:gd name="T18" fmla="*/ 583 w 782"/>
                    <a:gd name="T19" fmla="*/ 124 h 433"/>
                    <a:gd name="T20" fmla="*/ 649 w 782"/>
                    <a:gd name="T21" fmla="*/ 212 h 433"/>
                    <a:gd name="T22" fmla="*/ 715 w 782"/>
                    <a:gd name="T23" fmla="*/ 322 h 433"/>
                    <a:gd name="T24" fmla="*/ 781 w 782"/>
                    <a:gd name="T25" fmla="*/ 432 h 4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82" h="433">
                      <a:moveTo>
                        <a:pt x="0" y="432"/>
                      </a:moveTo>
                      <a:lnTo>
                        <a:pt x="66" y="314"/>
                      </a:lnTo>
                      <a:lnTo>
                        <a:pt x="132" y="212"/>
                      </a:lnTo>
                      <a:lnTo>
                        <a:pt x="198" y="124"/>
                      </a:lnTo>
                      <a:lnTo>
                        <a:pt x="264" y="51"/>
                      </a:lnTo>
                      <a:lnTo>
                        <a:pt x="319" y="14"/>
                      </a:lnTo>
                      <a:lnTo>
                        <a:pt x="385" y="0"/>
                      </a:lnTo>
                      <a:lnTo>
                        <a:pt x="451" y="14"/>
                      </a:lnTo>
                      <a:lnTo>
                        <a:pt x="517" y="51"/>
                      </a:lnTo>
                      <a:lnTo>
                        <a:pt x="583" y="124"/>
                      </a:lnTo>
                      <a:lnTo>
                        <a:pt x="649" y="212"/>
                      </a:lnTo>
                      <a:lnTo>
                        <a:pt x="715" y="322"/>
                      </a:lnTo>
                      <a:lnTo>
                        <a:pt x="781" y="432"/>
                      </a:lnTo>
                    </a:path>
                  </a:pathLst>
                </a:custGeom>
                <a:noFill/>
                <a:ln w="3810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191" name="Freeform 55"/>
                <p:cNvSpPr>
                  <a:spLocks/>
                </p:cNvSpPr>
                <p:nvPr/>
              </p:nvSpPr>
              <p:spPr bwMode="auto">
                <a:xfrm>
                  <a:off x="2860" y="3408"/>
                  <a:ext cx="784" cy="433"/>
                </a:xfrm>
                <a:custGeom>
                  <a:avLst/>
                  <a:gdLst>
                    <a:gd name="T0" fmla="*/ 783 w 784"/>
                    <a:gd name="T1" fmla="*/ 0 h 433"/>
                    <a:gd name="T2" fmla="*/ 716 w 784"/>
                    <a:gd name="T3" fmla="*/ 117 h 433"/>
                    <a:gd name="T4" fmla="*/ 650 w 784"/>
                    <a:gd name="T5" fmla="*/ 219 h 433"/>
                    <a:gd name="T6" fmla="*/ 584 w 784"/>
                    <a:gd name="T7" fmla="*/ 307 h 433"/>
                    <a:gd name="T8" fmla="*/ 518 w 784"/>
                    <a:gd name="T9" fmla="*/ 380 h 433"/>
                    <a:gd name="T10" fmla="*/ 463 w 784"/>
                    <a:gd name="T11" fmla="*/ 417 h 433"/>
                    <a:gd name="T12" fmla="*/ 397 w 784"/>
                    <a:gd name="T13" fmla="*/ 432 h 433"/>
                    <a:gd name="T14" fmla="*/ 330 w 784"/>
                    <a:gd name="T15" fmla="*/ 417 h 433"/>
                    <a:gd name="T16" fmla="*/ 264 w 784"/>
                    <a:gd name="T17" fmla="*/ 380 h 433"/>
                    <a:gd name="T18" fmla="*/ 198 w 784"/>
                    <a:gd name="T19" fmla="*/ 307 h 433"/>
                    <a:gd name="T20" fmla="*/ 132 w 784"/>
                    <a:gd name="T21" fmla="*/ 219 h 433"/>
                    <a:gd name="T22" fmla="*/ 66 w 784"/>
                    <a:gd name="T23" fmla="*/ 109 h 433"/>
                    <a:gd name="T24" fmla="*/ 0 w 784"/>
                    <a:gd name="T25" fmla="*/ 0 h 4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84" h="433">
                      <a:moveTo>
                        <a:pt x="783" y="0"/>
                      </a:moveTo>
                      <a:lnTo>
                        <a:pt x="716" y="117"/>
                      </a:lnTo>
                      <a:lnTo>
                        <a:pt x="650" y="219"/>
                      </a:lnTo>
                      <a:lnTo>
                        <a:pt x="584" y="307"/>
                      </a:lnTo>
                      <a:lnTo>
                        <a:pt x="518" y="380"/>
                      </a:lnTo>
                      <a:lnTo>
                        <a:pt x="463" y="417"/>
                      </a:lnTo>
                      <a:lnTo>
                        <a:pt x="397" y="432"/>
                      </a:lnTo>
                      <a:lnTo>
                        <a:pt x="330" y="417"/>
                      </a:lnTo>
                      <a:lnTo>
                        <a:pt x="264" y="380"/>
                      </a:lnTo>
                      <a:lnTo>
                        <a:pt x="198" y="307"/>
                      </a:lnTo>
                      <a:lnTo>
                        <a:pt x="132" y="219"/>
                      </a:lnTo>
                      <a:lnTo>
                        <a:pt x="66" y="10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1192" name="Freeform 56"/>
              <p:cNvSpPr>
                <a:spLocks/>
              </p:cNvSpPr>
              <p:nvPr/>
            </p:nvSpPr>
            <p:spPr bwMode="auto">
              <a:xfrm>
                <a:off x="3645" y="2976"/>
                <a:ext cx="782" cy="433"/>
              </a:xfrm>
              <a:custGeom>
                <a:avLst/>
                <a:gdLst>
                  <a:gd name="T0" fmla="*/ 0 w 782"/>
                  <a:gd name="T1" fmla="*/ 432 h 433"/>
                  <a:gd name="T2" fmla="*/ 66 w 782"/>
                  <a:gd name="T3" fmla="*/ 314 h 433"/>
                  <a:gd name="T4" fmla="*/ 132 w 782"/>
                  <a:gd name="T5" fmla="*/ 212 h 433"/>
                  <a:gd name="T6" fmla="*/ 198 w 782"/>
                  <a:gd name="T7" fmla="*/ 124 h 433"/>
                  <a:gd name="T8" fmla="*/ 264 w 782"/>
                  <a:gd name="T9" fmla="*/ 51 h 433"/>
                  <a:gd name="T10" fmla="*/ 319 w 782"/>
                  <a:gd name="T11" fmla="*/ 14 h 433"/>
                  <a:gd name="T12" fmla="*/ 385 w 782"/>
                  <a:gd name="T13" fmla="*/ 0 h 433"/>
                  <a:gd name="T14" fmla="*/ 451 w 782"/>
                  <a:gd name="T15" fmla="*/ 14 h 433"/>
                  <a:gd name="T16" fmla="*/ 517 w 782"/>
                  <a:gd name="T17" fmla="*/ 51 h 433"/>
                  <a:gd name="T18" fmla="*/ 583 w 782"/>
                  <a:gd name="T19" fmla="*/ 124 h 433"/>
                  <a:gd name="T20" fmla="*/ 649 w 782"/>
                  <a:gd name="T21" fmla="*/ 212 h 433"/>
                  <a:gd name="T22" fmla="*/ 715 w 782"/>
                  <a:gd name="T23" fmla="*/ 322 h 433"/>
                  <a:gd name="T24" fmla="*/ 781 w 782"/>
                  <a:gd name="T25" fmla="*/ 43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2" h="433">
                    <a:moveTo>
                      <a:pt x="0" y="432"/>
                    </a:moveTo>
                    <a:lnTo>
                      <a:pt x="66" y="314"/>
                    </a:lnTo>
                    <a:lnTo>
                      <a:pt x="132" y="212"/>
                    </a:lnTo>
                    <a:lnTo>
                      <a:pt x="198" y="124"/>
                    </a:lnTo>
                    <a:lnTo>
                      <a:pt x="264" y="51"/>
                    </a:lnTo>
                    <a:lnTo>
                      <a:pt x="319" y="14"/>
                    </a:lnTo>
                    <a:lnTo>
                      <a:pt x="385" y="0"/>
                    </a:lnTo>
                    <a:lnTo>
                      <a:pt x="451" y="14"/>
                    </a:lnTo>
                    <a:lnTo>
                      <a:pt x="517" y="51"/>
                    </a:lnTo>
                    <a:lnTo>
                      <a:pt x="583" y="124"/>
                    </a:lnTo>
                    <a:lnTo>
                      <a:pt x="649" y="212"/>
                    </a:lnTo>
                    <a:lnTo>
                      <a:pt x="715" y="322"/>
                    </a:lnTo>
                    <a:lnTo>
                      <a:pt x="781" y="432"/>
                    </a:lnTo>
                  </a:path>
                </a:pathLst>
              </a:custGeom>
              <a:noFill/>
              <a:ln w="381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93" name="Freeform 57"/>
              <p:cNvSpPr>
                <a:spLocks/>
              </p:cNvSpPr>
              <p:nvPr/>
            </p:nvSpPr>
            <p:spPr bwMode="auto">
              <a:xfrm>
                <a:off x="1306" y="3408"/>
                <a:ext cx="784" cy="433"/>
              </a:xfrm>
              <a:custGeom>
                <a:avLst/>
                <a:gdLst>
                  <a:gd name="T0" fmla="*/ 783 w 784"/>
                  <a:gd name="T1" fmla="*/ 0 h 433"/>
                  <a:gd name="T2" fmla="*/ 716 w 784"/>
                  <a:gd name="T3" fmla="*/ 117 h 433"/>
                  <a:gd name="T4" fmla="*/ 650 w 784"/>
                  <a:gd name="T5" fmla="*/ 219 h 433"/>
                  <a:gd name="T6" fmla="*/ 584 w 784"/>
                  <a:gd name="T7" fmla="*/ 307 h 433"/>
                  <a:gd name="T8" fmla="*/ 518 w 784"/>
                  <a:gd name="T9" fmla="*/ 380 h 433"/>
                  <a:gd name="T10" fmla="*/ 463 w 784"/>
                  <a:gd name="T11" fmla="*/ 417 h 433"/>
                  <a:gd name="T12" fmla="*/ 397 w 784"/>
                  <a:gd name="T13" fmla="*/ 432 h 433"/>
                  <a:gd name="T14" fmla="*/ 330 w 784"/>
                  <a:gd name="T15" fmla="*/ 417 h 433"/>
                  <a:gd name="T16" fmla="*/ 264 w 784"/>
                  <a:gd name="T17" fmla="*/ 380 h 433"/>
                  <a:gd name="T18" fmla="*/ 198 w 784"/>
                  <a:gd name="T19" fmla="*/ 307 h 433"/>
                  <a:gd name="T20" fmla="*/ 132 w 784"/>
                  <a:gd name="T21" fmla="*/ 219 h 433"/>
                  <a:gd name="T22" fmla="*/ 66 w 784"/>
                  <a:gd name="T23" fmla="*/ 109 h 433"/>
                  <a:gd name="T24" fmla="*/ 0 w 784"/>
                  <a:gd name="T25" fmla="*/ 0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4" h="433">
                    <a:moveTo>
                      <a:pt x="783" y="0"/>
                    </a:moveTo>
                    <a:lnTo>
                      <a:pt x="716" y="117"/>
                    </a:lnTo>
                    <a:lnTo>
                      <a:pt x="650" y="219"/>
                    </a:lnTo>
                    <a:lnTo>
                      <a:pt x="584" y="307"/>
                    </a:lnTo>
                    <a:lnTo>
                      <a:pt x="518" y="380"/>
                    </a:lnTo>
                    <a:lnTo>
                      <a:pt x="463" y="417"/>
                    </a:lnTo>
                    <a:lnTo>
                      <a:pt x="397" y="432"/>
                    </a:lnTo>
                    <a:lnTo>
                      <a:pt x="330" y="417"/>
                    </a:lnTo>
                    <a:lnTo>
                      <a:pt x="264" y="380"/>
                    </a:lnTo>
                    <a:lnTo>
                      <a:pt x="198" y="307"/>
                    </a:lnTo>
                    <a:lnTo>
                      <a:pt x="132" y="219"/>
                    </a:lnTo>
                    <a:lnTo>
                      <a:pt x="66" y="109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1194" name="AutoShape 58"/>
            <p:cNvSpPr>
              <a:spLocks noChangeArrowheads="1"/>
            </p:cNvSpPr>
            <p:nvPr/>
          </p:nvSpPr>
          <p:spPr bwMode="auto">
            <a:xfrm>
              <a:off x="2797" y="2328"/>
              <a:ext cx="543" cy="528"/>
            </a:xfrm>
            <a:prstGeom prst="wedgeEllipseCallout">
              <a:avLst>
                <a:gd name="adj1" fmla="val -66477"/>
                <a:gd name="adj2" fmla="val 83713"/>
              </a:avLst>
            </a:prstGeom>
            <a:solidFill>
              <a:srgbClr val="FFFFFF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0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91195" name="Object 59"/>
            <p:cNvGraphicFramePr>
              <a:graphicFrameLocks noChangeAspect="1"/>
            </p:cNvGraphicFramePr>
            <p:nvPr/>
          </p:nvGraphicFramePr>
          <p:xfrm>
            <a:off x="2884" y="2299"/>
            <a:ext cx="360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37" name="Equation" r:id="rId7" imgW="190440" imgH="228600" progId="Equation.DSMT4">
                    <p:embed/>
                  </p:oleObj>
                </mc:Choice>
                <mc:Fallback>
                  <p:oleObj name="Equation" r:id="rId7" imgW="190440" imgH="22860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4" y="2299"/>
                          <a:ext cx="360" cy="490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96" name="Line 60"/>
            <p:cNvSpPr>
              <a:spLocks noChangeShapeType="1"/>
            </p:cNvSpPr>
            <p:nvPr/>
          </p:nvSpPr>
          <p:spPr bwMode="auto">
            <a:xfrm>
              <a:off x="1260" y="3067"/>
              <a:ext cx="288" cy="52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97" name="Rectangle 61"/>
            <p:cNvSpPr>
              <a:spLocks noChangeArrowheads="1"/>
            </p:cNvSpPr>
            <p:nvPr/>
          </p:nvSpPr>
          <p:spPr bwMode="auto">
            <a:xfrm>
              <a:off x="3948" y="2779"/>
              <a:ext cx="432" cy="672"/>
            </a:xfrm>
            <a:prstGeom prst="rect">
              <a:avLst/>
            </a:prstGeom>
            <a:solidFill>
              <a:srgbClr val="FFFFFF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98" name="Rectangle 62"/>
            <p:cNvSpPr>
              <a:spLocks noChangeArrowheads="1"/>
            </p:cNvSpPr>
            <p:nvPr/>
          </p:nvSpPr>
          <p:spPr bwMode="auto">
            <a:xfrm>
              <a:off x="3900" y="3547"/>
              <a:ext cx="336" cy="528"/>
            </a:xfrm>
            <a:prstGeom prst="rect">
              <a:avLst/>
            </a:prstGeom>
            <a:solidFill>
              <a:srgbClr val="FFFFFF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99" name="Rectangle 63"/>
            <p:cNvSpPr>
              <a:spLocks noChangeArrowheads="1"/>
            </p:cNvSpPr>
            <p:nvPr/>
          </p:nvSpPr>
          <p:spPr bwMode="auto">
            <a:xfrm>
              <a:off x="1068" y="3547"/>
              <a:ext cx="144" cy="384"/>
            </a:xfrm>
            <a:prstGeom prst="rect">
              <a:avLst/>
            </a:prstGeom>
            <a:solidFill>
              <a:srgbClr val="FFFFFF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1200" name="Text Box 64"/>
          <p:cNvSpPr txBox="1">
            <a:spLocks noChangeArrowheads="1"/>
          </p:cNvSpPr>
          <p:nvPr/>
        </p:nvSpPr>
        <p:spPr bwMode="auto">
          <a:xfrm>
            <a:off x="398463" y="673100"/>
            <a:ext cx="8367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三相交流电源中三个电源可以串接的原因在于：</a:t>
            </a:r>
          </a:p>
        </p:txBody>
      </p:sp>
      <p:sp>
        <p:nvSpPr>
          <p:cNvPr id="91201" name="AutoShape 65"/>
          <p:cNvSpPr>
            <a:spLocks noChangeArrowheads="1"/>
          </p:cNvSpPr>
          <p:nvPr/>
        </p:nvSpPr>
        <p:spPr bwMode="auto">
          <a:xfrm rot="1601505">
            <a:off x="7386638" y="3008313"/>
            <a:ext cx="733425" cy="2305050"/>
          </a:xfrm>
          <a:prstGeom prst="curvedLeftArrow">
            <a:avLst>
              <a:gd name="adj1" fmla="val 62857"/>
              <a:gd name="adj2" fmla="val 125714"/>
              <a:gd name="adj3" fmla="val 33333"/>
            </a:avLst>
          </a:prstGeom>
          <a:solidFill>
            <a:schemeClr val="accent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202" name="Arc 66"/>
          <p:cNvSpPr>
            <a:spLocks/>
          </p:cNvSpPr>
          <p:nvPr/>
        </p:nvSpPr>
        <p:spPr bwMode="auto">
          <a:xfrm flipV="1">
            <a:off x="6426200" y="2257425"/>
            <a:ext cx="685800" cy="304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2399 w 43200"/>
              <a:gd name="T1" fmla="*/ 43185 h 43200"/>
              <a:gd name="T2" fmla="*/ 43200 w 43200"/>
              <a:gd name="T3" fmla="*/ 21600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2399" y="43185"/>
                </a:moveTo>
                <a:cubicBezTo>
                  <a:pt x="22132" y="43195"/>
                  <a:pt x="21866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2399" y="43185"/>
                </a:moveTo>
                <a:cubicBezTo>
                  <a:pt x="22132" y="43195"/>
                  <a:pt x="21866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stealth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1203" name="Group 67"/>
          <p:cNvGrpSpPr>
            <a:grpSpLocks/>
          </p:cNvGrpSpPr>
          <p:nvPr/>
        </p:nvGrpSpPr>
        <p:grpSpPr bwMode="auto">
          <a:xfrm>
            <a:off x="5640388" y="1312863"/>
            <a:ext cx="2230437" cy="2197100"/>
            <a:chOff x="2982" y="2448"/>
            <a:chExt cx="1405" cy="1384"/>
          </a:xfrm>
        </p:grpSpPr>
        <p:sp>
          <p:nvSpPr>
            <p:cNvPr id="91204" name="Oval 155"/>
            <p:cNvSpPr>
              <a:spLocks noChangeArrowheads="1"/>
            </p:cNvSpPr>
            <p:nvPr/>
          </p:nvSpPr>
          <p:spPr bwMode="auto">
            <a:xfrm>
              <a:off x="3507" y="3265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1205" name="Oval 156"/>
            <p:cNvSpPr>
              <a:spLocks noChangeArrowheads="1"/>
            </p:cNvSpPr>
            <p:nvPr/>
          </p:nvSpPr>
          <p:spPr bwMode="auto">
            <a:xfrm>
              <a:off x="3757" y="2833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1206" name="Oval 157"/>
            <p:cNvSpPr>
              <a:spLocks noChangeArrowheads="1"/>
            </p:cNvSpPr>
            <p:nvPr/>
          </p:nvSpPr>
          <p:spPr bwMode="auto">
            <a:xfrm>
              <a:off x="3277" y="2821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91207" name="Text Box 158"/>
            <p:cNvSpPr txBox="1">
              <a:spLocks noChangeArrowheads="1"/>
            </p:cNvSpPr>
            <p:nvPr/>
          </p:nvSpPr>
          <p:spPr bwMode="auto">
            <a:xfrm>
              <a:off x="3698" y="2481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91208" name="Line 159"/>
            <p:cNvSpPr>
              <a:spLocks noChangeShapeType="1"/>
            </p:cNvSpPr>
            <p:nvPr/>
          </p:nvSpPr>
          <p:spPr bwMode="auto">
            <a:xfrm rot="19800000" flipH="1">
              <a:off x="3888" y="2469"/>
              <a:ext cx="17" cy="9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09" name="Oval 160"/>
            <p:cNvSpPr>
              <a:spLocks noChangeArrowheads="1"/>
            </p:cNvSpPr>
            <p:nvPr/>
          </p:nvSpPr>
          <p:spPr bwMode="auto">
            <a:xfrm rot="-1800000">
              <a:off x="4122" y="3381"/>
              <a:ext cx="34" cy="3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1210" name="Text Box 161"/>
            <p:cNvSpPr txBox="1">
              <a:spLocks noChangeArrowheads="1"/>
            </p:cNvSpPr>
            <p:nvPr/>
          </p:nvSpPr>
          <p:spPr bwMode="auto">
            <a:xfrm rot="-1800000">
              <a:off x="3741" y="2626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91211" name="Text Box 162"/>
            <p:cNvSpPr txBox="1">
              <a:spLocks noChangeArrowheads="1"/>
            </p:cNvSpPr>
            <p:nvPr/>
          </p:nvSpPr>
          <p:spPr bwMode="auto">
            <a:xfrm rot="-1800000">
              <a:off x="3942" y="2949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91212" name="Text Box 163"/>
            <p:cNvSpPr txBox="1">
              <a:spLocks noChangeArrowheads="1"/>
            </p:cNvSpPr>
            <p:nvPr/>
          </p:nvSpPr>
          <p:spPr bwMode="auto">
            <a:xfrm>
              <a:off x="4089" y="3150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X</a:t>
              </a:r>
            </a:p>
          </p:txBody>
        </p:sp>
        <p:sp>
          <p:nvSpPr>
            <p:cNvPr id="91213" name="Line 164"/>
            <p:cNvSpPr>
              <a:spLocks noChangeShapeType="1"/>
            </p:cNvSpPr>
            <p:nvPr/>
          </p:nvSpPr>
          <p:spPr bwMode="auto">
            <a:xfrm rot="-5400000" flipH="1" flipV="1">
              <a:off x="3651" y="2908"/>
              <a:ext cx="6" cy="9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14" name="Oval 165"/>
            <p:cNvSpPr>
              <a:spLocks noChangeArrowheads="1"/>
            </p:cNvSpPr>
            <p:nvPr/>
          </p:nvSpPr>
          <p:spPr bwMode="auto">
            <a:xfrm rot="5400000">
              <a:off x="3148" y="3384"/>
              <a:ext cx="34" cy="3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1215" name="Text Box 166"/>
            <p:cNvSpPr txBox="1">
              <a:spLocks noChangeArrowheads="1"/>
            </p:cNvSpPr>
            <p:nvPr/>
          </p:nvSpPr>
          <p:spPr bwMode="auto">
            <a:xfrm rot="5400000">
              <a:off x="3794" y="3406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91216" name="Text Box 167"/>
            <p:cNvSpPr txBox="1">
              <a:spLocks noChangeArrowheads="1"/>
            </p:cNvSpPr>
            <p:nvPr/>
          </p:nvSpPr>
          <p:spPr bwMode="auto">
            <a:xfrm>
              <a:off x="3346" y="3404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91217" name="Line 168"/>
            <p:cNvSpPr>
              <a:spLocks noChangeShapeType="1"/>
            </p:cNvSpPr>
            <p:nvPr/>
          </p:nvSpPr>
          <p:spPr bwMode="auto">
            <a:xfrm rot="-9000000">
              <a:off x="3392" y="2481"/>
              <a:ext cx="13" cy="9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18" name="Oval 169"/>
            <p:cNvSpPr>
              <a:spLocks noChangeArrowheads="1"/>
            </p:cNvSpPr>
            <p:nvPr/>
          </p:nvSpPr>
          <p:spPr bwMode="auto">
            <a:xfrm rot="-9000000">
              <a:off x="3632" y="2513"/>
              <a:ext cx="34" cy="3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91219" name="Text Box 170"/>
            <p:cNvSpPr txBox="1">
              <a:spLocks noChangeArrowheads="1"/>
            </p:cNvSpPr>
            <p:nvPr/>
          </p:nvSpPr>
          <p:spPr bwMode="auto">
            <a:xfrm rot="-9000000">
              <a:off x="3165" y="3023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91220" name="Text Box 171"/>
            <p:cNvSpPr txBox="1">
              <a:spLocks noChangeArrowheads="1"/>
            </p:cNvSpPr>
            <p:nvPr/>
          </p:nvSpPr>
          <p:spPr bwMode="auto">
            <a:xfrm rot="-9000000">
              <a:off x="3368" y="2643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91221" name="Text Box 172"/>
            <p:cNvSpPr txBox="1">
              <a:spLocks noChangeArrowheads="1"/>
            </p:cNvSpPr>
            <p:nvPr/>
          </p:nvSpPr>
          <p:spPr bwMode="auto">
            <a:xfrm>
              <a:off x="3948" y="3386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91222" name="Text Box 173"/>
            <p:cNvSpPr txBox="1">
              <a:spLocks noChangeArrowheads="1"/>
            </p:cNvSpPr>
            <p:nvPr/>
          </p:nvSpPr>
          <p:spPr bwMode="auto">
            <a:xfrm>
              <a:off x="2982" y="3146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91223" name="Text Box 174"/>
            <p:cNvSpPr txBox="1">
              <a:spLocks noChangeArrowheads="1"/>
            </p:cNvSpPr>
            <p:nvPr/>
          </p:nvSpPr>
          <p:spPr bwMode="auto">
            <a:xfrm>
              <a:off x="3165" y="3392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Y</a:t>
              </a:r>
            </a:p>
          </p:txBody>
        </p:sp>
        <p:sp>
          <p:nvSpPr>
            <p:cNvPr id="91224" name="Text Box 175"/>
            <p:cNvSpPr txBox="1">
              <a:spLocks noChangeArrowheads="1"/>
            </p:cNvSpPr>
            <p:nvPr/>
          </p:nvSpPr>
          <p:spPr bwMode="auto">
            <a:xfrm>
              <a:off x="3412" y="2448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Z</a:t>
              </a:r>
            </a:p>
          </p:txBody>
        </p:sp>
        <p:graphicFrame>
          <p:nvGraphicFramePr>
            <p:cNvPr id="91225" name="Object 4"/>
            <p:cNvGraphicFramePr>
              <a:graphicFrameLocks noChangeAspect="1"/>
            </p:cNvGraphicFramePr>
            <p:nvPr/>
          </p:nvGraphicFramePr>
          <p:xfrm>
            <a:off x="3555" y="3451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38" name="公式" r:id="rId9" imgW="215640" imgH="304560" progId="Equation.3">
                    <p:embed/>
                  </p:oleObj>
                </mc:Choice>
                <mc:Fallback>
                  <p:oleObj name="公式" r:id="rId9" imgW="215640" imgH="3045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5" y="3451"/>
                          <a:ext cx="26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226" name="Object 5"/>
            <p:cNvGraphicFramePr>
              <a:graphicFrameLocks noChangeAspect="1"/>
            </p:cNvGraphicFramePr>
            <p:nvPr/>
          </p:nvGraphicFramePr>
          <p:xfrm>
            <a:off x="2999" y="2606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39" name="公式" r:id="rId11" imgW="215640" imgH="304560" progId="Equation.3">
                    <p:embed/>
                  </p:oleObj>
                </mc:Choice>
                <mc:Fallback>
                  <p:oleObj name="公式" r:id="rId11" imgW="215640" imgH="3045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9" y="2606"/>
                          <a:ext cx="26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227" name="Object 6"/>
            <p:cNvGraphicFramePr>
              <a:graphicFrameLocks noChangeAspect="1"/>
            </p:cNvGraphicFramePr>
            <p:nvPr/>
          </p:nvGraphicFramePr>
          <p:xfrm>
            <a:off x="4013" y="2658"/>
            <a:ext cx="2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40" name="Equation" r:id="rId13" imgW="215640" imgH="291960" progId="Equation.DSMT4">
                    <p:embed/>
                  </p:oleObj>
                </mc:Choice>
                <mc:Fallback>
                  <p:oleObj name="Equation" r:id="rId13" imgW="215640" imgH="29196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3" y="2658"/>
                          <a:ext cx="269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1228" name="Text Box 92"/>
          <p:cNvSpPr txBox="1">
            <a:spLocks noChangeArrowheads="1"/>
          </p:cNvSpPr>
          <p:nvPr/>
        </p:nvSpPr>
        <p:spPr bwMode="auto">
          <a:xfrm>
            <a:off x="936625" y="1747838"/>
            <a:ext cx="4160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三个电源的电压任何瞬间相加均为零。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9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9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00" grpId="0" autoUpdateAnimBg="0"/>
      <p:bldP spid="91201" grpId="0" animBg="1"/>
      <p:bldP spid="91202" grpId="0" animBg="1"/>
      <p:bldP spid="9122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285750" y="1122363"/>
            <a:ext cx="855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>
                <a:ea typeface="楷体_GB2312" pitchFamily="49" charset="-122"/>
              </a:rPr>
              <a:t>1.</a:t>
            </a:r>
            <a:r>
              <a:rPr lang="zh-CN" altLang="en-US">
                <a:ea typeface="楷体_GB2312" pitchFamily="49" charset="-122"/>
              </a:rPr>
              <a:t>对称三相负载及其联接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95300" y="1565275"/>
            <a:ext cx="76962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0" indent="-8572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对称三相负载：三个相同负载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负载阻抗相等</a:t>
            </a:r>
            <a:r>
              <a:rPr lang="en-US" altLang="zh-CN">
                <a:ea typeface="楷体_GB2312" pitchFamily="49" charset="-122"/>
              </a:rPr>
              <a:t>) 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495300" y="2038350"/>
            <a:ext cx="71135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0" indent="-8572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对称三相负载的联接：两种基本联接方式</a:t>
            </a:r>
          </a:p>
        </p:txBody>
      </p:sp>
      <p:sp>
        <p:nvSpPr>
          <p:cNvPr id="80125" name="Text Box 253"/>
          <p:cNvSpPr txBox="1">
            <a:spLocks noChangeArrowheads="1"/>
          </p:cNvSpPr>
          <p:nvPr/>
        </p:nvSpPr>
        <p:spPr bwMode="auto">
          <a:xfrm>
            <a:off x="476250" y="5410200"/>
            <a:ext cx="85725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0" indent="-8572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>
                <a:ea typeface="楷体_GB2312" pitchFamily="49" charset="-122"/>
              </a:rPr>
              <a:t>3. </a:t>
            </a:r>
            <a:r>
              <a:rPr lang="zh-CN" altLang="en-US">
                <a:ea typeface="楷体_GB2312" pitchFamily="49" charset="-122"/>
              </a:rPr>
              <a:t>对称三相电路：由对称三相电源和对称三相负载联接而成。</a:t>
            </a:r>
          </a:p>
        </p:txBody>
      </p:sp>
      <p:sp>
        <p:nvSpPr>
          <p:cNvPr id="80126" name="Text Box 254"/>
          <p:cNvSpPr txBox="1">
            <a:spLocks noChangeArrowheads="1"/>
          </p:cNvSpPr>
          <p:nvPr/>
        </p:nvSpPr>
        <p:spPr bwMode="auto">
          <a:xfrm>
            <a:off x="419100" y="5984875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>
                <a:ea typeface="楷体_GB2312" pitchFamily="49" charset="-122"/>
              </a:rPr>
              <a:t>按电源和负载的不同联接方式可分为</a:t>
            </a:r>
            <a:r>
              <a:rPr lang="en-US" altLang="zh-CN">
                <a:ea typeface="楷体_GB2312" pitchFamily="49" charset="-122"/>
              </a:rPr>
              <a:t>Y–Y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Y</a:t>
            </a:r>
            <a:r>
              <a:rPr lang="en-US" altLang="zh-CN" baseline="-25000">
                <a:ea typeface="楷体_GB2312" pitchFamily="49" charset="-122"/>
              </a:rPr>
              <a:t>0</a:t>
            </a:r>
            <a:r>
              <a:rPr lang="en-US" altLang="zh-CN">
                <a:ea typeface="楷体_GB2312" pitchFamily="49" charset="-122"/>
              </a:rPr>
              <a:t> –Y</a:t>
            </a:r>
            <a:r>
              <a:rPr lang="en-US" altLang="zh-CN" baseline="-25000">
                <a:ea typeface="楷体_GB2312" pitchFamily="49" charset="-122"/>
              </a:rPr>
              <a:t>0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Y –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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，  </a:t>
            </a:r>
            <a:r>
              <a:rPr lang="en-US" altLang="zh-CN">
                <a:ea typeface="楷体_GB2312" pitchFamily="49" charset="-122"/>
              </a:rPr>
              <a:t>–Y</a:t>
            </a:r>
            <a:r>
              <a:rPr lang="zh-CN" altLang="en-US">
                <a:ea typeface="楷体_GB2312" pitchFamily="49" charset="-122"/>
              </a:rPr>
              <a:t>， 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 </a:t>
            </a:r>
            <a:r>
              <a:rPr lang="en-US" altLang="zh-CN">
                <a:ea typeface="楷体_GB2312" pitchFamily="49" charset="-122"/>
              </a:rPr>
              <a:t>–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 </a:t>
            </a:r>
            <a:r>
              <a:rPr lang="zh-CN" altLang="en-US">
                <a:ea typeface="楷体_GB2312" pitchFamily="49" charset="-122"/>
              </a:rPr>
              <a:t>等。</a:t>
            </a:r>
          </a:p>
        </p:txBody>
      </p:sp>
      <p:grpSp>
        <p:nvGrpSpPr>
          <p:cNvPr id="2" name="Group 356"/>
          <p:cNvGrpSpPr>
            <a:grpSpLocks/>
          </p:cNvGrpSpPr>
          <p:nvPr/>
        </p:nvGrpSpPr>
        <p:grpSpPr bwMode="auto">
          <a:xfrm>
            <a:off x="4732338" y="2544763"/>
            <a:ext cx="3937000" cy="2800350"/>
            <a:chOff x="3245" y="4654"/>
            <a:chExt cx="2480" cy="1764"/>
          </a:xfrm>
        </p:grpSpPr>
        <p:sp>
          <p:nvSpPr>
            <p:cNvPr id="10286" name="Oval 322"/>
            <p:cNvSpPr>
              <a:spLocks noChangeArrowheads="1"/>
            </p:cNvSpPr>
            <p:nvPr/>
          </p:nvSpPr>
          <p:spPr bwMode="auto">
            <a:xfrm>
              <a:off x="3511" y="5008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87" name="Oval 323"/>
            <p:cNvSpPr>
              <a:spLocks noChangeArrowheads="1"/>
            </p:cNvSpPr>
            <p:nvPr/>
          </p:nvSpPr>
          <p:spPr bwMode="auto">
            <a:xfrm>
              <a:off x="3510" y="5849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88" name="Oval 324"/>
            <p:cNvSpPr>
              <a:spLocks noChangeArrowheads="1"/>
            </p:cNvSpPr>
            <p:nvPr/>
          </p:nvSpPr>
          <p:spPr bwMode="auto">
            <a:xfrm>
              <a:off x="3504" y="6272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89" name="Text Box 325"/>
            <p:cNvSpPr txBox="1">
              <a:spLocks noChangeArrowheads="1"/>
            </p:cNvSpPr>
            <p:nvPr/>
          </p:nvSpPr>
          <p:spPr bwMode="auto">
            <a:xfrm>
              <a:off x="3258" y="4898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A'</a:t>
              </a:r>
            </a:p>
          </p:txBody>
        </p:sp>
        <p:sp>
          <p:nvSpPr>
            <p:cNvPr id="10290" name="Text Box 326"/>
            <p:cNvSpPr txBox="1">
              <a:spLocks noChangeArrowheads="1"/>
            </p:cNvSpPr>
            <p:nvPr/>
          </p:nvSpPr>
          <p:spPr bwMode="auto">
            <a:xfrm>
              <a:off x="3254" y="5740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B'</a:t>
              </a:r>
            </a:p>
          </p:txBody>
        </p:sp>
        <p:sp>
          <p:nvSpPr>
            <p:cNvPr id="10291" name="Text Box 327"/>
            <p:cNvSpPr txBox="1">
              <a:spLocks noChangeArrowheads="1"/>
            </p:cNvSpPr>
            <p:nvPr/>
          </p:nvSpPr>
          <p:spPr bwMode="auto">
            <a:xfrm>
              <a:off x="3245" y="6168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C'</a:t>
              </a:r>
            </a:p>
          </p:txBody>
        </p:sp>
        <p:graphicFrame>
          <p:nvGraphicFramePr>
            <p:cNvPr id="10246" name="Object 329"/>
            <p:cNvGraphicFramePr>
              <a:graphicFrameLocks noChangeAspect="1"/>
            </p:cNvGraphicFramePr>
            <p:nvPr/>
          </p:nvGraphicFramePr>
          <p:xfrm>
            <a:off x="3651" y="4654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3" name="公式" r:id="rId4" imgW="177480" imgH="291960" progId="Equation.3">
                    <p:embed/>
                  </p:oleObj>
                </mc:Choice>
                <mc:Fallback>
                  <p:oleObj name="公式" r:id="rId4" imgW="177480" imgH="291960" progId="Equation.3">
                    <p:embed/>
                    <p:pic>
                      <p:nvPicPr>
                        <p:cNvPr id="0" name="Object 3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4654"/>
                          <a:ext cx="221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2" name="Line 330"/>
            <p:cNvSpPr>
              <a:spLocks noChangeShapeType="1"/>
            </p:cNvSpPr>
            <p:nvPr/>
          </p:nvSpPr>
          <p:spPr bwMode="auto">
            <a:xfrm rot="1800000" flipH="1">
              <a:off x="4667" y="5089"/>
              <a:ext cx="0" cy="29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47" name="Object 331"/>
            <p:cNvGraphicFramePr>
              <a:graphicFrameLocks noChangeAspect="1"/>
            </p:cNvGraphicFramePr>
            <p:nvPr/>
          </p:nvGraphicFramePr>
          <p:xfrm>
            <a:off x="3651" y="5469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4" name="公式" r:id="rId6" imgW="190440" imgH="304560" progId="Equation.3">
                    <p:embed/>
                  </p:oleObj>
                </mc:Choice>
                <mc:Fallback>
                  <p:oleObj name="公式" r:id="rId6" imgW="190440" imgH="304560" progId="Equation.3">
                    <p:embed/>
                    <p:pic>
                      <p:nvPicPr>
                        <p:cNvPr id="0" name="Object 3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5469"/>
                          <a:ext cx="23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8" name="Object 333"/>
            <p:cNvGraphicFramePr>
              <a:graphicFrameLocks noChangeAspect="1"/>
            </p:cNvGraphicFramePr>
            <p:nvPr/>
          </p:nvGraphicFramePr>
          <p:xfrm>
            <a:off x="3654" y="5929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5" name="Equation" r:id="rId8" imgW="190440" imgH="304560" progId="Equation.DSMT4">
                    <p:embed/>
                  </p:oleObj>
                </mc:Choice>
                <mc:Fallback>
                  <p:oleObj name="Equation" r:id="rId8" imgW="190440" imgH="304560" progId="Equation.DSMT4">
                    <p:embed/>
                    <p:pic>
                      <p:nvPicPr>
                        <p:cNvPr id="0" name="Object 3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4" y="5929"/>
                          <a:ext cx="23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3" name="Text Box 335"/>
            <p:cNvSpPr txBox="1">
              <a:spLocks noChangeArrowheads="1"/>
            </p:cNvSpPr>
            <p:nvPr/>
          </p:nvSpPr>
          <p:spPr bwMode="auto">
            <a:xfrm>
              <a:off x="4837" y="5889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0294" name="Text Box 336"/>
            <p:cNvSpPr txBox="1">
              <a:spLocks noChangeArrowheads="1"/>
            </p:cNvSpPr>
            <p:nvPr/>
          </p:nvSpPr>
          <p:spPr bwMode="auto">
            <a:xfrm>
              <a:off x="4326" y="5412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0295" name="Text Box 337"/>
            <p:cNvSpPr txBox="1">
              <a:spLocks noChangeArrowheads="1"/>
            </p:cNvSpPr>
            <p:nvPr/>
          </p:nvSpPr>
          <p:spPr bwMode="auto">
            <a:xfrm>
              <a:off x="5132" y="5117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graphicFrame>
          <p:nvGraphicFramePr>
            <p:cNvPr id="10249" name="Object 338"/>
            <p:cNvGraphicFramePr>
              <a:graphicFrameLocks noChangeAspect="1"/>
            </p:cNvGraphicFramePr>
            <p:nvPr/>
          </p:nvGraphicFramePr>
          <p:xfrm>
            <a:off x="4184" y="5058"/>
            <a:ext cx="397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6" name="公式" r:id="rId10" imgW="317160" imgH="291960" progId="Equation.3">
                    <p:embed/>
                  </p:oleObj>
                </mc:Choice>
                <mc:Fallback>
                  <p:oleObj name="公式" r:id="rId10" imgW="317160" imgH="291960" progId="Equation.3">
                    <p:embed/>
                    <p:pic>
                      <p:nvPicPr>
                        <p:cNvPr id="0" name="Object 3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" y="5058"/>
                          <a:ext cx="397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6" name="Line 339"/>
            <p:cNvSpPr>
              <a:spLocks noChangeShapeType="1"/>
            </p:cNvSpPr>
            <p:nvPr/>
          </p:nvSpPr>
          <p:spPr bwMode="auto">
            <a:xfrm rot="-5400000">
              <a:off x="4568" y="5819"/>
              <a:ext cx="0" cy="29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50" name="Object 340"/>
            <p:cNvGraphicFramePr>
              <a:graphicFrameLocks noChangeAspect="1"/>
            </p:cNvGraphicFramePr>
            <p:nvPr/>
          </p:nvGraphicFramePr>
          <p:xfrm>
            <a:off x="4525" y="5920"/>
            <a:ext cx="397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7" name="Equation" r:id="rId12" imgW="317160" imgH="291960" progId="Equation.DSMT4">
                    <p:embed/>
                  </p:oleObj>
                </mc:Choice>
                <mc:Fallback>
                  <p:oleObj name="Equation" r:id="rId12" imgW="317160" imgH="291960" progId="Equation.DSMT4">
                    <p:embed/>
                    <p:pic>
                      <p:nvPicPr>
                        <p:cNvPr id="0" name="Object 3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5" y="5920"/>
                          <a:ext cx="397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1" name="Object 341"/>
            <p:cNvGraphicFramePr>
              <a:graphicFrameLocks noChangeAspect="1"/>
            </p:cNvGraphicFramePr>
            <p:nvPr/>
          </p:nvGraphicFramePr>
          <p:xfrm>
            <a:off x="5328" y="5219"/>
            <a:ext cx="397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8" name="公式" r:id="rId14" imgW="317160" imgH="291960" progId="Equation.3">
                    <p:embed/>
                  </p:oleObj>
                </mc:Choice>
                <mc:Fallback>
                  <p:oleObj name="公式" r:id="rId14" imgW="317160" imgH="291960" progId="Equation.3">
                    <p:embed/>
                    <p:pic>
                      <p:nvPicPr>
                        <p:cNvPr id="0" name="Object 3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5219"/>
                          <a:ext cx="397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7" name="Line 342"/>
            <p:cNvSpPr>
              <a:spLocks noChangeShapeType="1"/>
            </p:cNvSpPr>
            <p:nvPr/>
          </p:nvSpPr>
          <p:spPr bwMode="auto">
            <a:xfrm rot="19800000" flipV="1">
              <a:off x="5426" y="5520"/>
              <a:ext cx="0" cy="29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8" name="Line 343"/>
            <p:cNvSpPr>
              <a:spLocks noChangeShapeType="1"/>
            </p:cNvSpPr>
            <p:nvPr/>
          </p:nvSpPr>
          <p:spPr bwMode="auto">
            <a:xfrm>
              <a:off x="4436" y="5871"/>
              <a:ext cx="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9" name="Line 344"/>
            <p:cNvSpPr>
              <a:spLocks noChangeShapeType="1"/>
            </p:cNvSpPr>
            <p:nvPr/>
          </p:nvSpPr>
          <p:spPr bwMode="auto">
            <a:xfrm rot="3600000">
              <a:off x="4674" y="5454"/>
              <a:ext cx="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0" name="Line 345"/>
            <p:cNvSpPr>
              <a:spLocks noChangeShapeType="1"/>
            </p:cNvSpPr>
            <p:nvPr/>
          </p:nvSpPr>
          <p:spPr bwMode="auto">
            <a:xfrm rot="7200000">
              <a:off x="4191" y="5450"/>
              <a:ext cx="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1" name="Rectangle 346"/>
            <p:cNvSpPr>
              <a:spLocks noChangeArrowheads="1"/>
            </p:cNvSpPr>
            <p:nvPr/>
          </p:nvSpPr>
          <p:spPr bwMode="auto">
            <a:xfrm>
              <a:off x="4797" y="582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302" name="Rectangle 347"/>
            <p:cNvSpPr>
              <a:spLocks noChangeArrowheads="1"/>
            </p:cNvSpPr>
            <p:nvPr/>
          </p:nvSpPr>
          <p:spPr bwMode="auto">
            <a:xfrm rot="3600000">
              <a:off x="5039" y="542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303" name="Rectangle 348"/>
            <p:cNvSpPr>
              <a:spLocks noChangeArrowheads="1"/>
            </p:cNvSpPr>
            <p:nvPr/>
          </p:nvSpPr>
          <p:spPr bwMode="auto">
            <a:xfrm rot="7200000">
              <a:off x="4527" y="542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304" name="Line 349"/>
            <p:cNvSpPr>
              <a:spLocks noChangeShapeType="1"/>
            </p:cNvSpPr>
            <p:nvPr/>
          </p:nvSpPr>
          <p:spPr bwMode="auto">
            <a:xfrm>
              <a:off x="5399" y="5865"/>
              <a:ext cx="0" cy="4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5" name="Line 350"/>
            <p:cNvSpPr>
              <a:spLocks noChangeShapeType="1"/>
            </p:cNvSpPr>
            <p:nvPr/>
          </p:nvSpPr>
          <p:spPr bwMode="auto">
            <a:xfrm>
              <a:off x="3553" y="6295"/>
              <a:ext cx="1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6" name="Line 351"/>
            <p:cNvSpPr>
              <a:spLocks noChangeShapeType="1"/>
            </p:cNvSpPr>
            <p:nvPr/>
          </p:nvSpPr>
          <p:spPr bwMode="auto">
            <a:xfrm>
              <a:off x="3550" y="5871"/>
              <a:ext cx="8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7" name="Line 352"/>
            <p:cNvSpPr>
              <a:spLocks noChangeShapeType="1"/>
            </p:cNvSpPr>
            <p:nvPr/>
          </p:nvSpPr>
          <p:spPr bwMode="auto">
            <a:xfrm>
              <a:off x="3558" y="5032"/>
              <a:ext cx="13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8" name="Line 353"/>
            <p:cNvSpPr>
              <a:spLocks noChangeShapeType="1"/>
            </p:cNvSpPr>
            <p:nvPr/>
          </p:nvSpPr>
          <p:spPr bwMode="auto">
            <a:xfrm>
              <a:off x="3895" y="6194"/>
              <a:ext cx="26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9" name="Line 354"/>
            <p:cNvSpPr>
              <a:spLocks noChangeShapeType="1"/>
            </p:cNvSpPr>
            <p:nvPr/>
          </p:nvSpPr>
          <p:spPr bwMode="auto">
            <a:xfrm>
              <a:off x="3886" y="4919"/>
              <a:ext cx="26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0" name="Line 355"/>
            <p:cNvSpPr>
              <a:spLocks noChangeShapeType="1"/>
            </p:cNvSpPr>
            <p:nvPr/>
          </p:nvSpPr>
          <p:spPr bwMode="auto">
            <a:xfrm>
              <a:off x="3888" y="5761"/>
              <a:ext cx="26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501"/>
          <p:cNvGrpSpPr>
            <a:grpSpLocks/>
          </p:cNvGrpSpPr>
          <p:nvPr/>
        </p:nvGrpSpPr>
        <p:grpSpPr bwMode="auto">
          <a:xfrm>
            <a:off x="987425" y="2538413"/>
            <a:ext cx="3487738" cy="2800350"/>
            <a:chOff x="3370" y="4844"/>
            <a:chExt cx="2197" cy="1764"/>
          </a:xfrm>
        </p:grpSpPr>
        <p:sp>
          <p:nvSpPr>
            <p:cNvPr id="10260" name="Oval 359"/>
            <p:cNvSpPr>
              <a:spLocks noChangeArrowheads="1"/>
            </p:cNvSpPr>
            <p:nvPr/>
          </p:nvSpPr>
          <p:spPr bwMode="auto">
            <a:xfrm>
              <a:off x="3638" y="5198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61" name="Oval 360"/>
            <p:cNvSpPr>
              <a:spLocks noChangeArrowheads="1"/>
            </p:cNvSpPr>
            <p:nvPr/>
          </p:nvSpPr>
          <p:spPr bwMode="auto">
            <a:xfrm>
              <a:off x="3637" y="6039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62" name="Oval 361"/>
            <p:cNvSpPr>
              <a:spLocks noChangeArrowheads="1"/>
            </p:cNvSpPr>
            <p:nvPr/>
          </p:nvSpPr>
          <p:spPr bwMode="auto">
            <a:xfrm>
              <a:off x="3631" y="6462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63" name="Text Box 362"/>
            <p:cNvSpPr txBox="1">
              <a:spLocks noChangeArrowheads="1"/>
            </p:cNvSpPr>
            <p:nvPr/>
          </p:nvSpPr>
          <p:spPr bwMode="auto">
            <a:xfrm>
              <a:off x="3385" y="5088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A'</a:t>
              </a:r>
            </a:p>
          </p:txBody>
        </p:sp>
        <p:sp>
          <p:nvSpPr>
            <p:cNvPr id="10264" name="Text Box 363"/>
            <p:cNvSpPr txBox="1">
              <a:spLocks noChangeArrowheads="1"/>
            </p:cNvSpPr>
            <p:nvPr/>
          </p:nvSpPr>
          <p:spPr bwMode="auto">
            <a:xfrm>
              <a:off x="3381" y="5930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B'</a:t>
              </a:r>
            </a:p>
          </p:txBody>
        </p:sp>
        <p:sp>
          <p:nvSpPr>
            <p:cNvPr id="10265" name="Text Box 364"/>
            <p:cNvSpPr txBox="1">
              <a:spLocks noChangeArrowheads="1"/>
            </p:cNvSpPr>
            <p:nvPr/>
          </p:nvSpPr>
          <p:spPr bwMode="auto">
            <a:xfrm>
              <a:off x="3372" y="6358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C'</a:t>
              </a:r>
            </a:p>
          </p:txBody>
        </p:sp>
        <p:graphicFrame>
          <p:nvGraphicFramePr>
            <p:cNvPr id="10242" name="Object 365"/>
            <p:cNvGraphicFramePr>
              <a:graphicFrameLocks noChangeAspect="1"/>
            </p:cNvGraphicFramePr>
            <p:nvPr/>
          </p:nvGraphicFramePr>
          <p:xfrm>
            <a:off x="3778" y="4844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9" name="公式" r:id="rId16" imgW="177480" imgH="291960" progId="Equation.3">
                    <p:embed/>
                  </p:oleObj>
                </mc:Choice>
                <mc:Fallback>
                  <p:oleObj name="公式" r:id="rId16" imgW="177480" imgH="291960" progId="Equation.3">
                    <p:embed/>
                    <p:pic>
                      <p:nvPicPr>
                        <p:cNvPr id="0" name="Object 3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8" y="4844"/>
                          <a:ext cx="221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3" name="Object 367"/>
            <p:cNvGraphicFramePr>
              <a:graphicFrameLocks noChangeAspect="1"/>
            </p:cNvGraphicFramePr>
            <p:nvPr/>
          </p:nvGraphicFramePr>
          <p:xfrm>
            <a:off x="3778" y="5707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0" name="公式" r:id="rId18" imgW="190440" imgH="304560" progId="Equation.3">
                    <p:embed/>
                  </p:oleObj>
                </mc:Choice>
                <mc:Fallback>
                  <p:oleObj name="公式" r:id="rId18" imgW="190440" imgH="304560" progId="Equation.3">
                    <p:embed/>
                    <p:pic>
                      <p:nvPicPr>
                        <p:cNvPr id="0" name="Object 3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8" y="5707"/>
                          <a:ext cx="23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4" name="Object 368"/>
            <p:cNvGraphicFramePr>
              <a:graphicFrameLocks noChangeAspect="1"/>
            </p:cNvGraphicFramePr>
            <p:nvPr/>
          </p:nvGraphicFramePr>
          <p:xfrm>
            <a:off x="3781" y="6119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1" name="Equation" r:id="rId20" imgW="190440" imgH="304560" progId="Equation.DSMT4">
                    <p:embed/>
                  </p:oleObj>
                </mc:Choice>
                <mc:Fallback>
                  <p:oleObj name="Equation" r:id="rId20" imgW="190440" imgH="304560" progId="Equation.DSMT4">
                    <p:embed/>
                    <p:pic>
                      <p:nvPicPr>
                        <p:cNvPr id="0" name="Object 3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1" y="6119"/>
                          <a:ext cx="23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6" name="Line 383"/>
            <p:cNvSpPr>
              <a:spLocks noChangeShapeType="1"/>
            </p:cNvSpPr>
            <p:nvPr/>
          </p:nvSpPr>
          <p:spPr bwMode="auto">
            <a:xfrm>
              <a:off x="5526" y="6055"/>
              <a:ext cx="0" cy="4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7" name="Line 384"/>
            <p:cNvSpPr>
              <a:spLocks noChangeShapeType="1"/>
            </p:cNvSpPr>
            <p:nvPr/>
          </p:nvSpPr>
          <p:spPr bwMode="auto">
            <a:xfrm>
              <a:off x="3680" y="6485"/>
              <a:ext cx="1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8" name="Line 385"/>
            <p:cNvSpPr>
              <a:spLocks noChangeShapeType="1"/>
            </p:cNvSpPr>
            <p:nvPr/>
          </p:nvSpPr>
          <p:spPr bwMode="auto">
            <a:xfrm>
              <a:off x="3677" y="6061"/>
              <a:ext cx="8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Line 386"/>
            <p:cNvSpPr>
              <a:spLocks noChangeShapeType="1"/>
            </p:cNvSpPr>
            <p:nvPr/>
          </p:nvSpPr>
          <p:spPr bwMode="auto">
            <a:xfrm>
              <a:off x="3685" y="5222"/>
              <a:ext cx="13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Line 387"/>
            <p:cNvSpPr>
              <a:spLocks noChangeShapeType="1"/>
            </p:cNvSpPr>
            <p:nvPr/>
          </p:nvSpPr>
          <p:spPr bwMode="auto">
            <a:xfrm>
              <a:off x="4022" y="6384"/>
              <a:ext cx="26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Line 388"/>
            <p:cNvSpPr>
              <a:spLocks noChangeShapeType="1"/>
            </p:cNvSpPr>
            <p:nvPr/>
          </p:nvSpPr>
          <p:spPr bwMode="auto">
            <a:xfrm>
              <a:off x="4013" y="5109"/>
              <a:ext cx="26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Line 389"/>
            <p:cNvSpPr>
              <a:spLocks noChangeShapeType="1"/>
            </p:cNvSpPr>
            <p:nvPr/>
          </p:nvSpPr>
          <p:spPr bwMode="auto">
            <a:xfrm>
              <a:off x="4015" y="5951"/>
              <a:ext cx="26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Line 422"/>
            <p:cNvSpPr>
              <a:spLocks noChangeShapeType="1"/>
            </p:cNvSpPr>
            <p:nvPr/>
          </p:nvSpPr>
          <p:spPr bwMode="auto">
            <a:xfrm rot="7200000">
              <a:off x="5282" y="5641"/>
              <a:ext cx="3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Line 423"/>
            <p:cNvSpPr>
              <a:spLocks noChangeShapeType="1"/>
            </p:cNvSpPr>
            <p:nvPr/>
          </p:nvSpPr>
          <p:spPr bwMode="auto">
            <a:xfrm rot="-7200000">
              <a:off x="4789" y="5642"/>
              <a:ext cx="3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5" name="Line 424"/>
            <p:cNvSpPr>
              <a:spLocks noChangeShapeType="1"/>
            </p:cNvSpPr>
            <p:nvPr/>
          </p:nvSpPr>
          <p:spPr bwMode="auto">
            <a:xfrm>
              <a:off x="5033" y="5215"/>
              <a:ext cx="3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6" name="Text Box 449"/>
            <p:cNvSpPr txBox="1">
              <a:spLocks noChangeArrowheads="1"/>
            </p:cNvSpPr>
            <p:nvPr/>
          </p:nvSpPr>
          <p:spPr bwMode="auto">
            <a:xfrm>
              <a:off x="4731" y="5949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0277" name="Text Box 450"/>
            <p:cNvSpPr txBox="1">
              <a:spLocks noChangeArrowheads="1"/>
            </p:cNvSpPr>
            <p:nvPr/>
          </p:nvSpPr>
          <p:spPr bwMode="auto">
            <a:xfrm>
              <a:off x="5060" y="5409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0278" name="Text Box 451"/>
            <p:cNvSpPr txBox="1">
              <a:spLocks noChangeArrowheads="1"/>
            </p:cNvSpPr>
            <p:nvPr/>
          </p:nvSpPr>
          <p:spPr bwMode="auto">
            <a:xfrm>
              <a:off x="5272" y="5637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0279" name="Rectangle 463"/>
            <p:cNvSpPr>
              <a:spLocks noChangeArrowheads="1"/>
            </p:cNvSpPr>
            <p:nvPr/>
          </p:nvSpPr>
          <p:spPr bwMode="auto">
            <a:xfrm rot="-5400000">
              <a:off x="4902" y="550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80" name="Rectangle 464"/>
            <p:cNvSpPr>
              <a:spLocks noChangeArrowheads="1"/>
            </p:cNvSpPr>
            <p:nvPr/>
          </p:nvSpPr>
          <p:spPr bwMode="auto">
            <a:xfrm rot="9000000">
              <a:off x="4663" y="587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81" name="Rectangle 465"/>
            <p:cNvSpPr>
              <a:spLocks noChangeArrowheads="1"/>
            </p:cNvSpPr>
            <p:nvPr/>
          </p:nvSpPr>
          <p:spPr bwMode="auto">
            <a:xfrm rot="1800000">
              <a:off x="5120" y="586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82" name="Text Box 487"/>
            <p:cNvSpPr txBox="1">
              <a:spLocks noChangeArrowheads="1"/>
            </p:cNvSpPr>
            <p:nvPr/>
          </p:nvSpPr>
          <p:spPr bwMode="auto">
            <a:xfrm>
              <a:off x="3370" y="5637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N'</a:t>
              </a:r>
            </a:p>
          </p:txBody>
        </p:sp>
        <p:graphicFrame>
          <p:nvGraphicFramePr>
            <p:cNvPr id="10245" name="Object 491"/>
            <p:cNvGraphicFramePr>
              <a:graphicFrameLocks noChangeAspect="1"/>
            </p:cNvGraphicFramePr>
            <p:nvPr/>
          </p:nvGraphicFramePr>
          <p:xfrm>
            <a:off x="3773" y="5337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2" name="公式" r:id="rId22" imgW="190440" imgH="304560" progId="Equation.3">
                    <p:embed/>
                  </p:oleObj>
                </mc:Choice>
                <mc:Fallback>
                  <p:oleObj name="公式" r:id="rId22" imgW="190440" imgH="304560" progId="Equation.3">
                    <p:embed/>
                    <p:pic>
                      <p:nvPicPr>
                        <p:cNvPr id="0" name="Object 49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3" y="5337"/>
                          <a:ext cx="23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3" name="Line 497"/>
            <p:cNvSpPr>
              <a:spLocks noChangeShapeType="1"/>
            </p:cNvSpPr>
            <p:nvPr/>
          </p:nvSpPr>
          <p:spPr bwMode="auto">
            <a:xfrm flipH="1">
              <a:off x="4000" y="5655"/>
              <a:ext cx="2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4" name="Oval 498"/>
            <p:cNvSpPr>
              <a:spLocks noChangeArrowheads="1"/>
            </p:cNvSpPr>
            <p:nvPr/>
          </p:nvSpPr>
          <p:spPr bwMode="auto">
            <a:xfrm>
              <a:off x="3630" y="5742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85" name="Line 500"/>
            <p:cNvSpPr>
              <a:spLocks noChangeShapeType="1"/>
            </p:cNvSpPr>
            <p:nvPr/>
          </p:nvSpPr>
          <p:spPr bwMode="auto">
            <a:xfrm>
              <a:off x="3677" y="5766"/>
              <a:ext cx="13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二、</a:t>
            </a:r>
            <a:r>
              <a:rPr lang="zh-CN" altLang="en-US">
                <a:ea typeface="楷体_GB2312" pitchFamily="49" charset="-122"/>
              </a:rPr>
              <a:t>负载作星形联接的三相电路分析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8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8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autoUpdateAnimBg="0"/>
      <p:bldP spid="79876" grpId="0" autoUpdateAnimBg="0"/>
      <p:bldP spid="79877" grpId="0" autoUpdateAnimBg="0"/>
      <p:bldP spid="80125" grpId="0" autoUpdateAnimBg="0"/>
      <p:bldP spid="8012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306388" y="560388"/>
            <a:ext cx="505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 Y–Y</a:t>
            </a:r>
            <a:r>
              <a:rPr lang="zh-CN" altLang="en-US">
                <a:ea typeface="楷体_GB2312" pitchFamily="49" charset="-122"/>
              </a:rPr>
              <a:t>接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三相三线制</a:t>
            </a:r>
            <a:r>
              <a:rPr lang="zh-CN" altLang="en-US"/>
              <a:t>、</a:t>
            </a:r>
            <a:r>
              <a:rPr lang="zh-CN" altLang="en-US">
                <a:ea typeface="楷体_GB2312" pitchFamily="49" charset="-122"/>
              </a:rPr>
              <a:t>三相四线制</a:t>
            </a:r>
            <a:r>
              <a:rPr lang="en-US" altLang="zh-CN">
                <a:ea typeface="楷体_GB2312" pitchFamily="49" charset="-122"/>
              </a:rPr>
              <a:t>)</a:t>
            </a:r>
          </a:p>
        </p:txBody>
      </p:sp>
      <p:grpSp>
        <p:nvGrpSpPr>
          <p:cNvPr id="2" name="Group 241"/>
          <p:cNvGrpSpPr>
            <a:grpSpLocks/>
          </p:cNvGrpSpPr>
          <p:nvPr/>
        </p:nvGrpSpPr>
        <p:grpSpPr bwMode="auto">
          <a:xfrm>
            <a:off x="925513" y="784225"/>
            <a:ext cx="4545012" cy="3468688"/>
            <a:chOff x="194" y="2324"/>
            <a:chExt cx="2863" cy="2185"/>
          </a:xfrm>
        </p:grpSpPr>
        <p:sp>
          <p:nvSpPr>
            <p:cNvPr id="11287" name="Oval 242"/>
            <p:cNvSpPr>
              <a:spLocks noChangeArrowheads="1"/>
            </p:cNvSpPr>
            <p:nvPr/>
          </p:nvSpPr>
          <p:spPr bwMode="auto">
            <a:xfrm>
              <a:off x="667" y="3844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1288" name="Oval 243"/>
            <p:cNvSpPr>
              <a:spLocks noChangeArrowheads="1"/>
            </p:cNvSpPr>
            <p:nvPr/>
          </p:nvSpPr>
          <p:spPr bwMode="auto">
            <a:xfrm>
              <a:off x="675" y="3300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1289" name="Oval 244"/>
            <p:cNvSpPr>
              <a:spLocks noChangeArrowheads="1"/>
            </p:cNvSpPr>
            <p:nvPr/>
          </p:nvSpPr>
          <p:spPr bwMode="auto">
            <a:xfrm>
              <a:off x="683" y="2762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1290" name="Line 245"/>
            <p:cNvSpPr>
              <a:spLocks noChangeShapeType="1"/>
            </p:cNvSpPr>
            <p:nvPr/>
          </p:nvSpPr>
          <p:spPr bwMode="auto">
            <a:xfrm>
              <a:off x="1315" y="3440"/>
              <a:ext cx="13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Text Box 246"/>
            <p:cNvSpPr txBox="1">
              <a:spLocks noChangeArrowheads="1"/>
            </p:cNvSpPr>
            <p:nvPr/>
          </p:nvSpPr>
          <p:spPr bwMode="auto">
            <a:xfrm>
              <a:off x="1168" y="2613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1292" name="Text Box 247"/>
            <p:cNvSpPr txBox="1">
              <a:spLocks noChangeArrowheads="1"/>
            </p:cNvSpPr>
            <p:nvPr/>
          </p:nvSpPr>
          <p:spPr bwMode="auto">
            <a:xfrm>
              <a:off x="1165" y="3158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1293" name="Text Box 248"/>
            <p:cNvSpPr txBox="1">
              <a:spLocks noChangeArrowheads="1"/>
            </p:cNvSpPr>
            <p:nvPr/>
          </p:nvSpPr>
          <p:spPr bwMode="auto">
            <a:xfrm>
              <a:off x="194" y="3149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11294" name="Text Box 249"/>
            <p:cNvSpPr txBox="1">
              <a:spLocks noChangeArrowheads="1"/>
            </p:cNvSpPr>
            <p:nvPr/>
          </p:nvSpPr>
          <p:spPr bwMode="auto">
            <a:xfrm>
              <a:off x="1168" y="3708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1295" name="Text Box 250"/>
            <p:cNvSpPr txBox="1">
              <a:spLocks noChangeArrowheads="1"/>
            </p:cNvSpPr>
            <p:nvPr/>
          </p:nvSpPr>
          <p:spPr bwMode="auto">
            <a:xfrm>
              <a:off x="1721" y="3098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i="1" baseline="-25000">
                  <a:ea typeface="楷体_GB2312" pitchFamily="49" charset="-122"/>
                </a:rPr>
                <a:t>l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1296" name="Text Box 251"/>
            <p:cNvSpPr txBox="1">
              <a:spLocks noChangeArrowheads="1"/>
            </p:cNvSpPr>
            <p:nvPr/>
          </p:nvSpPr>
          <p:spPr bwMode="auto">
            <a:xfrm>
              <a:off x="2266" y="3143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1297" name="Line 252"/>
            <p:cNvSpPr>
              <a:spLocks noChangeShapeType="1"/>
            </p:cNvSpPr>
            <p:nvPr/>
          </p:nvSpPr>
          <p:spPr bwMode="auto">
            <a:xfrm>
              <a:off x="442" y="2899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Line 253"/>
            <p:cNvSpPr>
              <a:spLocks noChangeShapeType="1"/>
            </p:cNvSpPr>
            <p:nvPr/>
          </p:nvSpPr>
          <p:spPr bwMode="auto">
            <a:xfrm>
              <a:off x="2712" y="2896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Rectangle 254"/>
            <p:cNvSpPr>
              <a:spLocks noChangeArrowheads="1"/>
            </p:cNvSpPr>
            <p:nvPr/>
          </p:nvSpPr>
          <p:spPr bwMode="auto">
            <a:xfrm>
              <a:off x="1732" y="339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1300" name="Rectangle 255"/>
            <p:cNvSpPr>
              <a:spLocks noChangeArrowheads="1"/>
            </p:cNvSpPr>
            <p:nvPr/>
          </p:nvSpPr>
          <p:spPr bwMode="auto">
            <a:xfrm>
              <a:off x="2246" y="339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1301" name="Line 256"/>
            <p:cNvSpPr>
              <a:spLocks noChangeShapeType="1"/>
            </p:cNvSpPr>
            <p:nvPr/>
          </p:nvSpPr>
          <p:spPr bwMode="auto">
            <a:xfrm>
              <a:off x="440" y="3438"/>
              <a:ext cx="8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Oval 257"/>
            <p:cNvSpPr>
              <a:spLocks noChangeArrowheads="1"/>
            </p:cNvSpPr>
            <p:nvPr/>
          </p:nvSpPr>
          <p:spPr bwMode="auto">
            <a:xfrm>
              <a:off x="1266" y="341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1303" name="Line 258"/>
            <p:cNvSpPr>
              <a:spLocks noChangeShapeType="1"/>
            </p:cNvSpPr>
            <p:nvPr/>
          </p:nvSpPr>
          <p:spPr bwMode="auto">
            <a:xfrm>
              <a:off x="1319" y="3990"/>
              <a:ext cx="13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Text Box 259"/>
            <p:cNvSpPr txBox="1">
              <a:spLocks noChangeArrowheads="1"/>
            </p:cNvSpPr>
            <p:nvPr/>
          </p:nvSpPr>
          <p:spPr bwMode="auto">
            <a:xfrm>
              <a:off x="1725" y="3648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i="1" baseline="-25000">
                  <a:ea typeface="楷体_GB2312" pitchFamily="49" charset="-122"/>
                </a:rPr>
                <a:t>l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1305" name="Text Box 260"/>
            <p:cNvSpPr txBox="1">
              <a:spLocks noChangeArrowheads="1"/>
            </p:cNvSpPr>
            <p:nvPr/>
          </p:nvSpPr>
          <p:spPr bwMode="auto">
            <a:xfrm>
              <a:off x="2270" y="3693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1306" name="Rectangle 261"/>
            <p:cNvSpPr>
              <a:spLocks noChangeArrowheads="1"/>
            </p:cNvSpPr>
            <p:nvPr/>
          </p:nvSpPr>
          <p:spPr bwMode="auto">
            <a:xfrm>
              <a:off x="1736" y="394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1307" name="Rectangle 262"/>
            <p:cNvSpPr>
              <a:spLocks noChangeArrowheads="1"/>
            </p:cNvSpPr>
            <p:nvPr/>
          </p:nvSpPr>
          <p:spPr bwMode="auto">
            <a:xfrm>
              <a:off x="2250" y="394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1308" name="Line 263"/>
            <p:cNvSpPr>
              <a:spLocks noChangeShapeType="1"/>
            </p:cNvSpPr>
            <p:nvPr/>
          </p:nvSpPr>
          <p:spPr bwMode="auto">
            <a:xfrm>
              <a:off x="444" y="3988"/>
              <a:ext cx="8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9" name="Oval 264"/>
            <p:cNvSpPr>
              <a:spLocks noChangeArrowheads="1"/>
            </p:cNvSpPr>
            <p:nvPr/>
          </p:nvSpPr>
          <p:spPr bwMode="auto">
            <a:xfrm>
              <a:off x="1270" y="396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1310" name="Line 265"/>
            <p:cNvSpPr>
              <a:spLocks noChangeShapeType="1"/>
            </p:cNvSpPr>
            <p:nvPr/>
          </p:nvSpPr>
          <p:spPr bwMode="auto">
            <a:xfrm>
              <a:off x="1317" y="2896"/>
              <a:ext cx="13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1" name="Text Box 266"/>
            <p:cNvSpPr txBox="1">
              <a:spLocks noChangeArrowheads="1"/>
            </p:cNvSpPr>
            <p:nvPr/>
          </p:nvSpPr>
          <p:spPr bwMode="auto">
            <a:xfrm>
              <a:off x="2268" y="2605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1312" name="Rectangle 267"/>
            <p:cNvSpPr>
              <a:spLocks noChangeArrowheads="1"/>
            </p:cNvSpPr>
            <p:nvPr/>
          </p:nvSpPr>
          <p:spPr bwMode="auto">
            <a:xfrm>
              <a:off x="1734" y="285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1313" name="Rectangle 268"/>
            <p:cNvSpPr>
              <a:spLocks noChangeArrowheads="1"/>
            </p:cNvSpPr>
            <p:nvPr/>
          </p:nvSpPr>
          <p:spPr bwMode="auto">
            <a:xfrm>
              <a:off x="2248" y="285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1314" name="Line 269"/>
            <p:cNvSpPr>
              <a:spLocks noChangeShapeType="1"/>
            </p:cNvSpPr>
            <p:nvPr/>
          </p:nvSpPr>
          <p:spPr bwMode="auto">
            <a:xfrm>
              <a:off x="442" y="2900"/>
              <a:ext cx="8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5" name="Oval 270"/>
            <p:cNvSpPr>
              <a:spLocks noChangeArrowheads="1"/>
            </p:cNvSpPr>
            <p:nvPr/>
          </p:nvSpPr>
          <p:spPr bwMode="auto">
            <a:xfrm>
              <a:off x="1268" y="287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1316" name="Text Box 271"/>
            <p:cNvSpPr txBox="1">
              <a:spLocks noChangeArrowheads="1"/>
            </p:cNvSpPr>
            <p:nvPr/>
          </p:nvSpPr>
          <p:spPr bwMode="auto">
            <a:xfrm>
              <a:off x="1742" y="2566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i="1" baseline="-25000">
                  <a:ea typeface="楷体_GB2312" pitchFamily="49" charset="-122"/>
                </a:rPr>
                <a:t>l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1317" name="Text Box 272"/>
            <p:cNvSpPr txBox="1">
              <a:spLocks noChangeArrowheads="1"/>
            </p:cNvSpPr>
            <p:nvPr/>
          </p:nvSpPr>
          <p:spPr bwMode="auto">
            <a:xfrm>
              <a:off x="970" y="259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1318" name="Text Box 273"/>
            <p:cNvSpPr txBox="1">
              <a:spLocks noChangeArrowheads="1"/>
            </p:cNvSpPr>
            <p:nvPr/>
          </p:nvSpPr>
          <p:spPr bwMode="auto">
            <a:xfrm>
              <a:off x="473" y="250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1319" name="Text Box 274"/>
            <p:cNvSpPr txBox="1">
              <a:spLocks noChangeArrowheads="1"/>
            </p:cNvSpPr>
            <p:nvPr/>
          </p:nvSpPr>
          <p:spPr bwMode="auto">
            <a:xfrm>
              <a:off x="962" y="313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1320" name="Text Box 275"/>
            <p:cNvSpPr txBox="1">
              <a:spLocks noChangeArrowheads="1"/>
            </p:cNvSpPr>
            <p:nvPr/>
          </p:nvSpPr>
          <p:spPr bwMode="auto">
            <a:xfrm>
              <a:off x="465" y="30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pSp>
          <p:nvGrpSpPr>
            <p:cNvPr id="11321" name="Group 276"/>
            <p:cNvGrpSpPr>
              <a:grpSpLocks/>
            </p:cNvGrpSpPr>
            <p:nvPr/>
          </p:nvGrpSpPr>
          <p:grpSpPr bwMode="auto">
            <a:xfrm>
              <a:off x="675" y="2324"/>
              <a:ext cx="408" cy="412"/>
              <a:chOff x="1156" y="187"/>
              <a:chExt cx="408" cy="412"/>
            </a:xfrm>
          </p:grpSpPr>
          <p:sp>
            <p:nvSpPr>
              <p:cNvPr id="11341" name="Text Box 277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  <p:sp>
            <p:nvSpPr>
              <p:cNvPr id="11342" name="Text Box 278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A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</p:grpSp>
        <p:grpSp>
          <p:nvGrpSpPr>
            <p:cNvPr id="11322" name="Group 279"/>
            <p:cNvGrpSpPr>
              <a:grpSpLocks/>
            </p:cNvGrpSpPr>
            <p:nvPr/>
          </p:nvGrpSpPr>
          <p:grpSpPr bwMode="auto">
            <a:xfrm>
              <a:off x="679" y="2892"/>
              <a:ext cx="408" cy="412"/>
              <a:chOff x="1156" y="187"/>
              <a:chExt cx="408" cy="412"/>
            </a:xfrm>
          </p:grpSpPr>
          <p:sp>
            <p:nvSpPr>
              <p:cNvPr id="11339" name="Text Box 280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  <p:sp>
            <p:nvSpPr>
              <p:cNvPr id="11340" name="Text Box 281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B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</p:grpSp>
        <p:sp>
          <p:nvSpPr>
            <p:cNvPr id="11323" name="Text Box 282"/>
            <p:cNvSpPr txBox="1">
              <a:spLocks noChangeArrowheads="1"/>
            </p:cNvSpPr>
            <p:nvPr/>
          </p:nvSpPr>
          <p:spPr bwMode="auto">
            <a:xfrm>
              <a:off x="954" y="367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1324" name="Text Box 283"/>
            <p:cNvSpPr txBox="1">
              <a:spLocks noChangeArrowheads="1"/>
            </p:cNvSpPr>
            <p:nvPr/>
          </p:nvSpPr>
          <p:spPr bwMode="auto">
            <a:xfrm>
              <a:off x="457" y="35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pSp>
          <p:nvGrpSpPr>
            <p:cNvPr id="11325" name="Group 284"/>
            <p:cNvGrpSpPr>
              <a:grpSpLocks/>
            </p:cNvGrpSpPr>
            <p:nvPr/>
          </p:nvGrpSpPr>
          <p:grpSpPr bwMode="auto">
            <a:xfrm>
              <a:off x="671" y="3436"/>
              <a:ext cx="408" cy="412"/>
              <a:chOff x="1156" y="187"/>
              <a:chExt cx="408" cy="412"/>
            </a:xfrm>
          </p:grpSpPr>
          <p:sp>
            <p:nvSpPr>
              <p:cNvPr id="11337" name="Text Box 285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  <p:sp>
            <p:nvSpPr>
              <p:cNvPr id="11338" name="Text Box 286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C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</p:grpSp>
        <p:sp>
          <p:nvSpPr>
            <p:cNvPr id="11326" name="Line 287"/>
            <p:cNvSpPr>
              <a:spLocks noChangeShapeType="1"/>
            </p:cNvSpPr>
            <p:nvPr/>
          </p:nvSpPr>
          <p:spPr bwMode="auto">
            <a:xfrm>
              <a:off x="324" y="3435"/>
              <a:ext cx="0" cy="10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7" name="Line 288"/>
            <p:cNvSpPr>
              <a:spLocks noChangeShapeType="1"/>
            </p:cNvSpPr>
            <p:nvPr/>
          </p:nvSpPr>
          <p:spPr bwMode="auto">
            <a:xfrm>
              <a:off x="2819" y="3437"/>
              <a:ext cx="0" cy="10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8" name="Line 289"/>
            <p:cNvSpPr>
              <a:spLocks noChangeShapeType="1"/>
            </p:cNvSpPr>
            <p:nvPr/>
          </p:nvSpPr>
          <p:spPr bwMode="auto">
            <a:xfrm>
              <a:off x="324" y="3437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9" name="Line 290"/>
            <p:cNvSpPr>
              <a:spLocks noChangeShapeType="1"/>
            </p:cNvSpPr>
            <p:nvPr/>
          </p:nvSpPr>
          <p:spPr bwMode="auto">
            <a:xfrm>
              <a:off x="2707" y="3440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0" name="Line 291"/>
            <p:cNvSpPr>
              <a:spLocks noChangeShapeType="1"/>
            </p:cNvSpPr>
            <p:nvPr/>
          </p:nvSpPr>
          <p:spPr bwMode="auto">
            <a:xfrm>
              <a:off x="324" y="4463"/>
              <a:ext cx="24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1" name="Text Box 292"/>
            <p:cNvSpPr txBox="1">
              <a:spLocks noChangeArrowheads="1"/>
            </p:cNvSpPr>
            <p:nvPr/>
          </p:nvSpPr>
          <p:spPr bwMode="auto">
            <a:xfrm>
              <a:off x="1375" y="4118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i="1" baseline="-25000">
                  <a:ea typeface="楷体_GB2312" pitchFamily="49" charset="-122"/>
                </a:rPr>
                <a:t>N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1332" name="Rectangle 293"/>
            <p:cNvSpPr>
              <a:spLocks noChangeArrowheads="1"/>
            </p:cNvSpPr>
            <p:nvPr/>
          </p:nvSpPr>
          <p:spPr bwMode="auto">
            <a:xfrm>
              <a:off x="1399" y="441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1333" name="Text Box 294"/>
            <p:cNvSpPr txBox="1">
              <a:spLocks noChangeArrowheads="1"/>
            </p:cNvSpPr>
            <p:nvPr/>
          </p:nvSpPr>
          <p:spPr bwMode="auto">
            <a:xfrm>
              <a:off x="2759" y="3132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n</a:t>
              </a:r>
            </a:p>
          </p:txBody>
        </p:sp>
        <p:graphicFrame>
          <p:nvGraphicFramePr>
            <p:cNvPr id="11271" name="Object 295"/>
            <p:cNvGraphicFramePr>
              <a:graphicFrameLocks noChangeAspect="1"/>
            </p:cNvGraphicFramePr>
            <p:nvPr/>
          </p:nvGraphicFramePr>
          <p:xfrm>
            <a:off x="1459" y="2452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2" name="Equation" r:id="rId4" imgW="177480" imgH="291960" progId="Equation.DSMT4">
                    <p:embed/>
                  </p:oleObj>
                </mc:Choice>
                <mc:Fallback>
                  <p:oleObj name="Equation" r:id="rId4" imgW="177480" imgH="291960" progId="Equation.DSMT4">
                    <p:embed/>
                    <p:pic>
                      <p:nvPicPr>
                        <p:cNvPr id="0" name="Object 2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9" y="2452"/>
                          <a:ext cx="221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2" name="Object 296"/>
            <p:cNvGraphicFramePr>
              <a:graphicFrameLocks noChangeAspect="1"/>
            </p:cNvGraphicFramePr>
            <p:nvPr/>
          </p:nvGraphicFramePr>
          <p:xfrm>
            <a:off x="1450" y="3002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3" name="公式" r:id="rId6" imgW="190440" imgH="304560" progId="Equation.3">
                    <p:embed/>
                  </p:oleObj>
                </mc:Choice>
                <mc:Fallback>
                  <p:oleObj name="公式" r:id="rId6" imgW="190440" imgH="304560" progId="Equation.3">
                    <p:embed/>
                    <p:pic>
                      <p:nvPicPr>
                        <p:cNvPr id="0" name="Object 2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" y="3002"/>
                          <a:ext cx="23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3" name="Object 297"/>
            <p:cNvGraphicFramePr>
              <a:graphicFrameLocks noChangeAspect="1"/>
            </p:cNvGraphicFramePr>
            <p:nvPr/>
          </p:nvGraphicFramePr>
          <p:xfrm>
            <a:off x="1454" y="3588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4" name="公式" r:id="rId8" imgW="190440" imgH="304560" progId="Equation.3">
                    <p:embed/>
                  </p:oleObj>
                </mc:Choice>
                <mc:Fallback>
                  <p:oleObj name="公式" r:id="rId8" imgW="190440" imgH="304560" progId="Equation.3">
                    <p:embed/>
                    <p:pic>
                      <p:nvPicPr>
                        <p:cNvPr id="0" name="Object 2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4" y="3588"/>
                          <a:ext cx="23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34" name="Line 298"/>
            <p:cNvSpPr>
              <a:spLocks noChangeShapeType="1"/>
            </p:cNvSpPr>
            <p:nvPr/>
          </p:nvSpPr>
          <p:spPr bwMode="auto">
            <a:xfrm>
              <a:off x="1522" y="2897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5" name="Line 299"/>
            <p:cNvSpPr>
              <a:spLocks noChangeShapeType="1"/>
            </p:cNvSpPr>
            <p:nvPr/>
          </p:nvSpPr>
          <p:spPr bwMode="auto">
            <a:xfrm>
              <a:off x="1520" y="3441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6" name="Line 300"/>
            <p:cNvSpPr>
              <a:spLocks noChangeShapeType="1"/>
            </p:cNvSpPr>
            <p:nvPr/>
          </p:nvSpPr>
          <p:spPr bwMode="auto">
            <a:xfrm>
              <a:off x="1512" y="3991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1233" name="Object 337"/>
          <p:cNvGraphicFramePr>
            <a:graphicFrameLocks noChangeAspect="1"/>
          </p:cNvGraphicFramePr>
          <p:nvPr/>
        </p:nvGraphicFramePr>
        <p:xfrm>
          <a:off x="338138" y="4484688"/>
          <a:ext cx="85598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name="Equation" r:id="rId10" imgW="3886200" imgH="520560" progId="Equation.DSMT4">
                  <p:embed/>
                </p:oleObj>
              </mc:Choice>
              <mc:Fallback>
                <p:oleObj name="Equation" r:id="rId10" imgW="3886200" imgH="520560" progId="Equation.DSMT4">
                  <p:embed/>
                  <p:pic>
                    <p:nvPicPr>
                      <p:cNvPr id="0" name="Object 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4484688"/>
                        <a:ext cx="8559800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35" name="Object 339"/>
          <p:cNvGraphicFramePr>
            <a:graphicFrameLocks noChangeAspect="1"/>
          </p:cNvGraphicFramePr>
          <p:nvPr/>
        </p:nvGraphicFramePr>
        <p:xfrm>
          <a:off x="4017963" y="5753100"/>
          <a:ext cx="633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6" name="Equation" r:id="rId12" imgW="241200" imgH="177480" progId="Equation.DSMT4">
                  <p:embed/>
                </p:oleObj>
              </mc:Choice>
              <mc:Fallback>
                <p:oleObj name="Equation" r:id="rId12" imgW="241200" imgH="177480" progId="Equation.DSMT4">
                  <p:embed/>
                  <p:pic>
                    <p:nvPicPr>
                      <p:cNvPr id="0" name="Object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963" y="5753100"/>
                        <a:ext cx="633412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37" name="Object 341"/>
          <p:cNvGraphicFramePr>
            <a:graphicFrameLocks noChangeAspect="1"/>
          </p:cNvGraphicFramePr>
          <p:nvPr/>
        </p:nvGraphicFramePr>
        <p:xfrm>
          <a:off x="5711825" y="5514975"/>
          <a:ext cx="127476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7" name="Equation" r:id="rId14" imgW="520560" imgH="279360" progId="Equation.DSMT4">
                  <p:embed/>
                </p:oleObj>
              </mc:Choice>
              <mc:Fallback>
                <p:oleObj name="Equation" r:id="rId14" imgW="520560" imgH="279360" progId="Equation.DSMT4">
                  <p:embed/>
                  <p:pic>
                    <p:nvPicPr>
                      <p:cNvPr id="0" name="Object 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825" y="5514975"/>
                        <a:ext cx="1274763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39" name="Object 343"/>
          <p:cNvGraphicFramePr>
            <a:graphicFrameLocks noChangeAspect="1"/>
          </p:cNvGraphicFramePr>
          <p:nvPr/>
        </p:nvGraphicFramePr>
        <p:xfrm>
          <a:off x="325438" y="5553075"/>
          <a:ext cx="357981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8" name="Equation" r:id="rId16" imgW="1600200" imgH="317160" progId="Equation.DSMT4">
                  <p:embed/>
                </p:oleObj>
              </mc:Choice>
              <mc:Fallback>
                <p:oleObj name="Equation" r:id="rId16" imgW="1600200" imgH="317160" progId="Equation.DSMT4">
                  <p:embed/>
                  <p:pic>
                    <p:nvPicPr>
                      <p:cNvPr id="0" name="Object 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5553075"/>
                        <a:ext cx="3579812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93" name="Object 397"/>
          <p:cNvGraphicFramePr>
            <a:graphicFrameLocks noChangeAspect="1"/>
          </p:cNvGraphicFramePr>
          <p:nvPr/>
        </p:nvGraphicFramePr>
        <p:xfrm>
          <a:off x="5981700" y="1985963"/>
          <a:ext cx="2457450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9" name="Equation" r:id="rId18" imgW="1028520" imgH="939600" progId="Equation.DSMT4">
                  <p:embed/>
                </p:oleObj>
              </mc:Choice>
              <mc:Fallback>
                <p:oleObj name="Equation" r:id="rId18" imgW="1028520" imgH="939600" progId="Equation.DSMT4">
                  <p:embed/>
                  <p:pic>
                    <p:nvPicPr>
                      <p:cNvPr id="0" name="Object 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1985963"/>
                        <a:ext cx="2457450" cy="224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94" name="Text Box 398"/>
          <p:cNvSpPr txBox="1">
            <a:spLocks noChangeArrowheads="1"/>
          </p:cNvSpPr>
          <p:nvPr/>
        </p:nvSpPr>
        <p:spPr bwMode="auto">
          <a:xfrm>
            <a:off x="5484813" y="1631950"/>
            <a:ext cx="3582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对称三相电压：</a:t>
            </a:r>
          </a:p>
        </p:txBody>
      </p:sp>
      <p:sp>
        <p:nvSpPr>
          <p:cNvPr id="81295" name="AutoShape 399"/>
          <p:cNvSpPr>
            <a:spLocks noChangeArrowheads="1"/>
          </p:cNvSpPr>
          <p:nvPr/>
        </p:nvSpPr>
        <p:spPr bwMode="auto">
          <a:xfrm>
            <a:off x="4837113" y="5810250"/>
            <a:ext cx="719137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81296" name="Text Box 400"/>
          <p:cNvSpPr txBox="1">
            <a:spLocks noChangeArrowheads="1"/>
          </p:cNvSpPr>
          <p:nvPr/>
        </p:nvSpPr>
        <p:spPr bwMode="auto">
          <a:xfrm>
            <a:off x="3011488" y="6334125"/>
            <a:ext cx="4449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和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为等电位点。</a:t>
            </a:r>
          </a:p>
        </p:txBody>
      </p:sp>
      <p:sp>
        <p:nvSpPr>
          <p:cNvPr id="81297" name="Text Box 401"/>
          <p:cNvSpPr txBox="1">
            <a:spLocks noChangeArrowheads="1"/>
          </p:cNvSpPr>
          <p:nvPr/>
        </p:nvSpPr>
        <p:spPr bwMode="auto">
          <a:xfrm>
            <a:off x="212725" y="4184650"/>
            <a:ext cx="77184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以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点为参考点，对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点列写节点电压方程：</a:t>
            </a:r>
          </a:p>
        </p:txBody>
      </p:sp>
      <p:grpSp>
        <p:nvGrpSpPr>
          <p:cNvPr id="6" name="Group 402"/>
          <p:cNvGrpSpPr>
            <a:grpSpLocks/>
          </p:cNvGrpSpPr>
          <p:nvPr/>
        </p:nvGrpSpPr>
        <p:grpSpPr bwMode="auto">
          <a:xfrm rot="5400000">
            <a:off x="627857" y="2261393"/>
            <a:ext cx="527050" cy="563563"/>
            <a:chOff x="2925" y="1662"/>
            <a:chExt cx="261" cy="276"/>
          </a:xfrm>
        </p:grpSpPr>
        <p:grpSp>
          <p:nvGrpSpPr>
            <p:cNvPr id="11282" name="Group 403"/>
            <p:cNvGrpSpPr>
              <a:grpSpLocks/>
            </p:cNvGrpSpPr>
            <p:nvPr/>
          </p:nvGrpSpPr>
          <p:grpSpPr bwMode="auto">
            <a:xfrm>
              <a:off x="2925" y="1818"/>
              <a:ext cx="261" cy="120"/>
              <a:chOff x="720" y="1824"/>
              <a:chExt cx="261" cy="120"/>
            </a:xfrm>
          </p:grpSpPr>
          <p:sp>
            <p:nvSpPr>
              <p:cNvPr id="11284" name="Line 404"/>
              <p:cNvSpPr>
                <a:spLocks noChangeShapeType="1"/>
              </p:cNvSpPr>
              <p:nvPr/>
            </p:nvSpPr>
            <p:spPr bwMode="auto">
              <a:xfrm>
                <a:off x="720" y="1824"/>
                <a:ext cx="261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85" name="Line 405"/>
              <p:cNvSpPr>
                <a:spLocks noChangeShapeType="1"/>
              </p:cNvSpPr>
              <p:nvPr/>
            </p:nvSpPr>
            <p:spPr bwMode="auto">
              <a:xfrm>
                <a:off x="778" y="1883"/>
                <a:ext cx="145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86" name="Line 406"/>
              <p:cNvSpPr>
                <a:spLocks noChangeShapeType="1"/>
              </p:cNvSpPr>
              <p:nvPr/>
            </p:nvSpPr>
            <p:spPr bwMode="auto">
              <a:xfrm>
                <a:off x="802" y="1944"/>
                <a:ext cx="86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283" name="Line 407"/>
            <p:cNvSpPr>
              <a:spLocks noChangeShapeType="1"/>
            </p:cNvSpPr>
            <p:nvPr/>
          </p:nvSpPr>
          <p:spPr bwMode="auto">
            <a:xfrm>
              <a:off x="3054" y="1662"/>
              <a:ext cx="0" cy="16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8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8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8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1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1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8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8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8" grpId="0" autoUpdateAnimBg="0"/>
      <p:bldP spid="81294" grpId="0" autoUpdateAnimBg="0"/>
      <p:bldP spid="81295" grpId="0" animBg="1"/>
      <p:bldP spid="81296" grpId="0" autoUpdateAnimBg="0"/>
      <p:bldP spid="8129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0" name="Text Box 60"/>
          <p:cNvSpPr txBox="1">
            <a:spLocks noChangeArrowheads="1"/>
          </p:cNvSpPr>
          <p:nvPr/>
        </p:nvSpPr>
        <p:spPr bwMode="auto">
          <a:xfrm>
            <a:off x="409575" y="6259513"/>
            <a:ext cx="829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电源侧线电压对称，负载侧电压（电流）也对称。</a:t>
            </a:r>
          </a:p>
        </p:txBody>
      </p:sp>
      <p:sp>
        <p:nvSpPr>
          <p:cNvPr id="81982" name="Text Box 62"/>
          <p:cNvSpPr txBox="1">
            <a:spLocks noChangeArrowheads="1"/>
          </p:cNvSpPr>
          <p:nvPr/>
        </p:nvSpPr>
        <p:spPr bwMode="auto">
          <a:xfrm>
            <a:off x="4221163" y="5546725"/>
            <a:ext cx="1287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同理：</a:t>
            </a:r>
          </a:p>
        </p:txBody>
      </p:sp>
      <p:graphicFrame>
        <p:nvGraphicFramePr>
          <p:cNvPr id="82085" name="Object 165"/>
          <p:cNvGraphicFramePr>
            <a:graphicFrameLocks noChangeAspect="1"/>
          </p:cNvGraphicFramePr>
          <p:nvPr/>
        </p:nvGraphicFramePr>
        <p:xfrm>
          <a:off x="2884488" y="5137150"/>
          <a:ext cx="126047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" name="Equation" r:id="rId4" imgW="571320" imgH="520560" progId="Equation.DSMT4">
                  <p:embed/>
                </p:oleObj>
              </mc:Choice>
              <mc:Fallback>
                <p:oleObj name="Equation" r:id="rId4" imgW="571320" imgH="520560" progId="Equation.DSMT4">
                  <p:embed/>
                  <p:pic>
                    <p:nvPicPr>
                      <p:cNvPr id="0" name="Object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5137150"/>
                        <a:ext cx="1260475" cy="1144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7" name="Object 167"/>
          <p:cNvGraphicFramePr>
            <a:graphicFrameLocks noChangeAspect="1"/>
          </p:cNvGraphicFramePr>
          <p:nvPr/>
        </p:nvGraphicFramePr>
        <p:xfrm>
          <a:off x="7200900" y="5138738"/>
          <a:ext cx="1733550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" name="Equation" r:id="rId6" imgW="761760" imgH="520560" progId="Equation.DSMT4">
                  <p:embed/>
                </p:oleObj>
              </mc:Choice>
              <mc:Fallback>
                <p:oleObj name="Equation" r:id="rId6" imgW="761760" imgH="520560" progId="Equation.DSMT4">
                  <p:embed/>
                  <p:pic>
                    <p:nvPicPr>
                      <p:cNvPr id="0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5138738"/>
                        <a:ext cx="1733550" cy="1179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0" name="Group 242"/>
          <p:cNvGrpSpPr>
            <a:grpSpLocks/>
          </p:cNvGrpSpPr>
          <p:nvPr/>
        </p:nvGrpSpPr>
        <p:grpSpPr bwMode="auto">
          <a:xfrm>
            <a:off x="609600" y="995363"/>
            <a:ext cx="4841875" cy="3468687"/>
            <a:chOff x="384" y="424"/>
            <a:chExt cx="3050" cy="2185"/>
          </a:xfrm>
        </p:grpSpPr>
        <p:grpSp>
          <p:nvGrpSpPr>
            <p:cNvPr id="12327" name="Group 172"/>
            <p:cNvGrpSpPr>
              <a:grpSpLocks/>
            </p:cNvGrpSpPr>
            <p:nvPr/>
          </p:nvGrpSpPr>
          <p:grpSpPr bwMode="auto">
            <a:xfrm rot="5400000">
              <a:off x="396" y="1366"/>
              <a:ext cx="332" cy="355"/>
              <a:chOff x="2925" y="1662"/>
              <a:chExt cx="261" cy="276"/>
            </a:xfrm>
          </p:grpSpPr>
          <p:grpSp>
            <p:nvGrpSpPr>
              <p:cNvPr id="12384" name="Group 173"/>
              <p:cNvGrpSpPr>
                <a:grpSpLocks/>
              </p:cNvGrpSpPr>
              <p:nvPr/>
            </p:nvGrpSpPr>
            <p:grpSpPr bwMode="auto">
              <a:xfrm>
                <a:off x="2925" y="1818"/>
                <a:ext cx="261" cy="120"/>
                <a:chOff x="720" y="1824"/>
                <a:chExt cx="261" cy="120"/>
              </a:xfrm>
            </p:grpSpPr>
            <p:sp>
              <p:nvSpPr>
                <p:cNvPr id="12386" name="Line 174"/>
                <p:cNvSpPr>
                  <a:spLocks noChangeShapeType="1"/>
                </p:cNvSpPr>
                <p:nvPr/>
              </p:nvSpPr>
              <p:spPr bwMode="auto">
                <a:xfrm>
                  <a:off x="720" y="1824"/>
                  <a:ext cx="261" cy="0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87" name="Line 175"/>
                <p:cNvSpPr>
                  <a:spLocks noChangeShapeType="1"/>
                </p:cNvSpPr>
                <p:nvPr/>
              </p:nvSpPr>
              <p:spPr bwMode="auto">
                <a:xfrm>
                  <a:off x="778" y="1883"/>
                  <a:ext cx="145" cy="0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88" name="Line 176"/>
                <p:cNvSpPr>
                  <a:spLocks noChangeShapeType="1"/>
                </p:cNvSpPr>
                <p:nvPr/>
              </p:nvSpPr>
              <p:spPr bwMode="auto">
                <a:xfrm>
                  <a:off x="802" y="1944"/>
                  <a:ext cx="86" cy="0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385" name="Line 177"/>
              <p:cNvSpPr>
                <a:spLocks noChangeShapeType="1"/>
              </p:cNvSpPr>
              <p:nvPr/>
            </p:nvSpPr>
            <p:spPr bwMode="auto">
              <a:xfrm>
                <a:off x="3054" y="1662"/>
                <a:ext cx="0" cy="168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28" name="Oval 179"/>
            <p:cNvSpPr>
              <a:spLocks noChangeArrowheads="1"/>
            </p:cNvSpPr>
            <p:nvPr/>
          </p:nvSpPr>
          <p:spPr bwMode="auto">
            <a:xfrm>
              <a:off x="1044" y="1944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2329" name="Oval 180"/>
            <p:cNvSpPr>
              <a:spLocks noChangeArrowheads="1"/>
            </p:cNvSpPr>
            <p:nvPr/>
          </p:nvSpPr>
          <p:spPr bwMode="auto">
            <a:xfrm>
              <a:off x="1052" y="1400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2330" name="Oval 181"/>
            <p:cNvSpPr>
              <a:spLocks noChangeArrowheads="1"/>
            </p:cNvSpPr>
            <p:nvPr/>
          </p:nvSpPr>
          <p:spPr bwMode="auto">
            <a:xfrm>
              <a:off x="1060" y="862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2331" name="Line 182"/>
            <p:cNvSpPr>
              <a:spLocks noChangeShapeType="1"/>
            </p:cNvSpPr>
            <p:nvPr/>
          </p:nvSpPr>
          <p:spPr bwMode="auto">
            <a:xfrm>
              <a:off x="1692" y="1540"/>
              <a:ext cx="13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2" name="Text Box 183"/>
            <p:cNvSpPr txBox="1">
              <a:spLocks noChangeArrowheads="1"/>
            </p:cNvSpPr>
            <p:nvPr/>
          </p:nvSpPr>
          <p:spPr bwMode="auto">
            <a:xfrm>
              <a:off x="1545" y="713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2333" name="Text Box 184"/>
            <p:cNvSpPr txBox="1">
              <a:spLocks noChangeArrowheads="1"/>
            </p:cNvSpPr>
            <p:nvPr/>
          </p:nvSpPr>
          <p:spPr bwMode="auto">
            <a:xfrm>
              <a:off x="1542" y="1258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2334" name="Text Box 185"/>
            <p:cNvSpPr txBox="1">
              <a:spLocks noChangeArrowheads="1"/>
            </p:cNvSpPr>
            <p:nvPr/>
          </p:nvSpPr>
          <p:spPr bwMode="auto">
            <a:xfrm>
              <a:off x="571" y="1249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12335" name="Text Box 186"/>
            <p:cNvSpPr txBox="1">
              <a:spLocks noChangeArrowheads="1"/>
            </p:cNvSpPr>
            <p:nvPr/>
          </p:nvSpPr>
          <p:spPr bwMode="auto">
            <a:xfrm>
              <a:off x="1545" y="1808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2336" name="Text Box 187"/>
            <p:cNvSpPr txBox="1">
              <a:spLocks noChangeArrowheads="1"/>
            </p:cNvSpPr>
            <p:nvPr/>
          </p:nvSpPr>
          <p:spPr bwMode="auto">
            <a:xfrm>
              <a:off x="2098" y="1198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i="1" baseline="-25000">
                  <a:ea typeface="楷体_GB2312" pitchFamily="49" charset="-122"/>
                </a:rPr>
                <a:t>l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2337" name="Text Box 188"/>
            <p:cNvSpPr txBox="1">
              <a:spLocks noChangeArrowheads="1"/>
            </p:cNvSpPr>
            <p:nvPr/>
          </p:nvSpPr>
          <p:spPr bwMode="auto">
            <a:xfrm>
              <a:off x="2643" y="1243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2338" name="Line 189"/>
            <p:cNvSpPr>
              <a:spLocks noChangeShapeType="1"/>
            </p:cNvSpPr>
            <p:nvPr/>
          </p:nvSpPr>
          <p:spPr bwMode="auto">
            <a:xfrm>
              <a:off x="819" y="999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9" name="Line 190"/>
            <p:cNvSpPr>
              <a:spLocks noChangeShapeType="1"/>
            </p:cNvSpPr>
            <p:nvPr/>
          </p:nvSpPr>
          <p:spPr bwMode="auto">
            <a:xfrm>
              <a:off x="3089" y="996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0" name="Rectangle 191"/>
            <p:cNvSpPr>
              <a:spLocks noChangeArrowheads="1"/>
            </p:cNvSpPr>
            <p:nvPr/>
          </p:nvSpPr>
          <p:spPr bwMode="auto">
            <a:xfrm>
              <a:off x="2109" y="149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2341" name="Rectangle 192"/>
            <p:cNvSpPr>
              <a:spLocks noChangeArrowheads="1"/>
            </p:cNvSpPr>
            <p:nvPr/>
          </p:nvSpPr>
          <p:spPr bwMode="auto">
            <a:xfrm>
              <a:off x="2623" y="149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2342" name="Line 193"/>
            <p:cNvSpPr>
              <a:spLocks noChangeShapeType="1"/>
            </p:cNvSpPr>
            <p:nvPr/>
          </p:nvSpPr>
          <p:spPr bwMode="auto">
            <a:xfrm>
              <a:off x="817" y="1538"/>
              <a:ext cx="8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3" name="Oval 194"/>
            <p:cNvSpPr>
              <a:spLocks noChangeArrowheads="1"/>
            </p:cNvSpPr>
            <p:nvPr/>
          </p:nvSpPr>
          <p:spPr bwMode="auto">
            <a:xfrm>
              <a:off x="1643" y="151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2344" name="Line 195"/>
            <p:cNvSpPr>
              <a:spLocks noChangeShapeType="1"/>
            </p:cNvSpPr>
            <p:nvPr/>
          </p:nvSpPr>
          <p:spPr bwMode="auto">
            <a:xfrm>
              <a:off x="1696" y="2090"/>
              <a:ext cx="13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5" name="Text Box 196"/>
            <p:cNvSpPr txBox="1">
              <a:spLocks noChangeArrowheads="1"/>
            </p:cNvSpPr>
            <p:nvPr/>
          </p:nvSpPr>
          <p:spPr bwMode="auto">
            <a:xfrm>
              <a:off x="2102" y="1748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i="1" baseline="-25000">
                  <a:ea typeface="楷体_GB2312" pitchFamily="49" charset="-122"/>
                </a:rPr>
                <a:t>l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2346" name="Text Box 197"/>
            <p:cNvSpPr txBox="1">
              <a:spLocks noChangeArrowheads="1"/>
            </p:cNvSpPr>
            <p:nvPr/>
          </p:nvSpPr>
          <p:spPr bwMode="auto">
            <a:xfrm>
              <a:off x="2647" y="1793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2347" name="Rectangle 198"/>
            <p:cNvSpPr>
              <a:spLocks noChangeArrowheads="1"/>
            </p:cNvSpPr>
            <p:nvPr/>
          </p:nvSpPr>
          <p:spPr bwMode="auto">
            <a:xfrm>
              <a:off x="2113" y="204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2348" name="Rectangle 199"/>
            <p:cNvSpPr>
              <a:spLocks noChangeArrowheads="1"/>
            </p:cNvSpPr>
            <p:nvPr/>
          </p:nvSpPr>
          <p:spPr bwMode="auto">
            <a:xfrm>
              <a:off x="2627" y="204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2349" name="Line 200"/>
            <p:cNvSpPr>
              <a:spLocks noChangeShapeType="1"/>
            </p:cNvSpPr>
            <p:nvPr/>
          </p:nvSpPr>
          <p:spPr bwMode="auto">
            <a:xfrm>
              <a:off x="821" y="2088"/>
              <a:ext cx="8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0" name="Oval 201"/>
            <p:cNvSpPr>
              <a:spLocks noChangeArrowheads="1"/>
            </p:cNvSpPr>
            <p:nvPr/>
          </p:nvSpPr>
          <p:spPr bwMode="auto">
            <a:xfrm>
              <a:off x="1647" y="206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2351" name="Line 202"/>
            <p:cNvSpPr>
              <a:spLocks noChangeShapeType="1"/>
            </p:cNvSpPr>
            <p:nvPr/>
          </p:nvSpPr>
          <p:spPr bwMode="auto">
            <a:xfrm>
              <a:off x="1694" y="996"/>
              <a:ext cx="13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2" name="Text Box 203"/>
            <p:cNvSpPr txBox="1">
              <a:spLocks noChangeArrowheads="1"/>
            </p:cNvSpPr>
            <p:nvPr/>
          </p:nvSpPr>
          <p:spPr bwMode="auto">
            <a:xfrm>
              <a:off x="2645" y="705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2353" name="Rectangle 204"/>
            <p:cNvSpPr>
              <a:spLocks noChangeArrowheads="1"/>
            </p:cNvSpPr>
            <p:nvPr/>
          </p:nvSpPr>
          <p:spPr bwMode="auto">
            <a:xfrm>
              <a:off x="2111" y="95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2354" name="Rectangle 205"/>
            <p:cNvSpPr>
              <a:spLocks noChangeArrowheads="1"/>
            </p:cNvSpPr>
            <p:nvPr/>
          </p:nvSpPr>
          <p:spPr bwMode="auto">
            <a:xfrm>
              <a:off x="2625" y="95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2355" name="Line 206"/>
            <p:cNvSpPr>
              <a:spLocks noChangeShapeType="1"/>
            </p:cNvSpPr>
            <p:nvPr/>
          </p:nvSpPr>
          <p:spPr bwMode="auto">
            <a:xfrm>
              <a:off x="819" y="1000"/>
              <a:ext cx="8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6" name="Oval 207"/>
            <p:cNvSpPr>
              <a:spLocks noChangeArrowheads="1"/>
            </p:cNvSpPr>
            <p:nvPr/>
          </p:nvSpPr>
          <p:spPr bwMode="auto">
            <a:xfrm>
              <a:off x="1645" y="97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2357" name="Text Box 208"/>
            <p:cNvSpPr txBox="1">
              <a:spLocks noChangeArrowheads="1"/>
            </p:cNvSpPr>
            <p:nvPr/>
          </p:nvSpPr>
          <p:spPr bwMode="auto">
            <a:xfrm>
              <a:off x="2119" y="666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i="1" baseline="-25000">
                  <a:ea typeface="楷体_GB2312" pitchFamily="49" charset="-122"/>
                </a:rPr>
                <a:t>l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2358" name="Text Box 209"/>
            <p:cNvSpPr txBox="1">
              <a:spLocks noChangeArrowheads="1"/>
            </p:cNvSpPr>
            <p:nvPr/>
          </p:nvSpPr>
          <p:spPr bwMode="auto">
            <a:xfrm>
              <a:off x="1347" y="69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2359" name="Text Box 210"/>
            <p:cNvSpPr txBox="1">
              <a:spLocks noChangeArrowheads="1"/>
            </p:cNvSpPr>
            <p:nvPr/>
          </p:nvSpPr>
          <p:spPr bwMode="auto">
            <a:xfrm>
              <a:off x="850" y="60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2360" name="Text Box 211"/>
            <p:cNvSpPr txBox="1">
              <a:spLocks noChangeArrowheads="1"/>
            </p:cNvSpPr>
            <p:nvPr/>
          </p:nvSpPr>
          <p:spPr bwMode="auto">
            <a:xfrm>
              <a:off x="1339" y="123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2361" name="Text Box 212"/>
            <p:cNvSpPr txBox="1">
              <a:spLocks noChangeArrowheads="1"/>
            </p:cNvSpPr>
            <p:nvPr/>
          </p:nvSpPr>
          <p:spPr bwMode="auto">
            <a:xfrm>
              <a:off x="842" y="11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pSp>
          <p:nvGrpSpPr>
            <p:cNvPr id="12362" name="Group 213"/>
            <p:cNvGrpSpPr>
              <a:grpSpLocks/>
            </p:cNvGrpSpPr>
            <p:nvPr/>
          </p:nvGrpSpPr>
          <p:grpSpPr bwMode="auto">
            <a:xfrm>
              <a:off x="1052" y="424"/>
              <a:ext cx="408" cy="412"/>
              <a:chOff x="1156" y="187"/>
              <a:chExt cx="408" cy="412"/>
            </a:xfrm>
          </p:grpSpPr>
          <p:sp>
            <p:nvSpPr>
              <p:cNvPr id="12382" name="Text Box 214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  <p:sp>
            <p:nvSpPr>
              <p:cNvPr id="12383" name="Text Box 215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A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</p:grpSp>
        <p:grpSp>
          <p:nvGrpSpPr>
            <p:cNvPr id="12363" name="Group 216"/>
            <p:cNvGrpSpPr>
              <a:grpSpLocks/>
            </p:cNvGrpSpPr>
            <p:nvPr/>
          </p:nvGrpSpPr>
          <p:grpSpPr bwMode="auto">
            <a:xfrm>
              <a:off x="1056" y="992"/>
              <a:ext cx="408" cy="412"/>
              <a:chOff x="1156" y="187"/>
              <a:chExt cx="408" cy="412"/>
            </a:xfrm>
          </p:grpSpPr>
          <p:sp>
            <p:nvSpPr>
              <p:cNvPr id="12380" name="Text Box 217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  <p:sp>
            <p:nvSpPr>
              <p:cNvPr id="12381" name="Text Box 218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B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</p:grpSp>
        <p:sp>
          <p:nvSpPr>
            <p:cNvPr id="12364" name="Text Box 219"/>
            <p:cNvSpPr txBox="1">
              <a:spLocks noChangeArrowheads="1"/>
            </p:cNvSpPr>
            <p:nvPr/>
          </p:nvSpPr>
          <p:spPr bwMode="auto">
            <a:xfrm>
              <a:off x="1331" y="177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2365" name="Text Box 220"/>
            <p:cNvSpPr txBox="1">
              <a:spLocks noChangeArrowheads="1"/>
            </p:cNvSpPr>
            <p:nvPr/>
          </p:nvSpPr>
          <p:spPr bwMode="auto">
            <a:xfrm>
              <a:off x="834" y="16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pSp>
          <p:nvGrpSpPr>
            <p:cNvPr id="12366" name="Group 221"/>
            <p:cNvGrpSpPr>
              <a:grpSpLocks/>
            </p:cNvGrpSpPr>
            <p:nvPr/>
          </p:nvGrpSpPr>
          <p:grpSpPr bwMode="auto">
            <a:xfrm>
              <a:off x="1048" y="1536"/>
              <a:ext cx="408" cy="412"/>
              <a:chOff x="1156" y="187"/>
              <a:chExt cx="408" cy="412"/>
            </a:xfrm>
          </p:grpSpPr>
          <p:sp>
            <p:nvSpPr>
              <p:cNvPr id="12378" name="Text Box 222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  <p:sp>
            <p:nvSpPr>
              <p:cNvPr id="12379" name="Text Box 223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C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</p:grpSp>
        <p:sp>
          <p:nvSpPr>
            <p:cNvPr id="12367" name="Line 224"/>
            <p:cNvSpPr>
              <a:spLocks noChangeShapeType="1"/>
            </p:cNvSpPr>
            <p:nvPr/>
          </p:nvSpPr>
          <p:spPr bwMode="auto">
            <a:xfrm>
              <a:off x="701" y="1535"/>
              <a:ext cx="0" cy="10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8" name="Line 225"/>
            <p:cNvSpPr>
              <a:spLocks noChangeShapeType="1"/>
            </p:cNvSpPr>
            <p:nvPr/>
          </p:nvSpPr>
          <p:spPr bwMode="auto">
            <a:xfrm>
              <a:off x="3196" y="1537"/>
              <a:ext cx="0" cy="10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9" name="Line 226"/>
            <p:cNvSpPr>
              <a:spLocks noChangeShapeType="1"/>
            </p:cNvSpPr>
            <p:nvPr/>
          </p:nvSpPr>
          <p:spPr bwMode="auto">
            <a:xfrm>
              <a:off x="701" y="1537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0" name="Line 227"/>
            <p:cNvSpPr>
              <a:spLocks noChangeShapeType="1"/>
            </p:cNvSpPr>
            <p:nvPr/>
          </p:nvSpPr>
          <p:spPr bwMode="auto">
            <a:xfrm>
              <a:off x="3084" y="1540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1" name="Line 228"/>
            <p:cNvSpPr>
              <a:spLocks noChangeShapeType="1"/>
            </p:cNvSpPr>
            <p:nvPr/>
          </p:nvSpPr>
          <p:spPr bwMode="auto">
            <a:xfrm>
              <a:off x="701" y="2563"/>
              <a:ext cx="24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2" name="Text Box 229"/>
            <p:cNvSpPr txBox="1">
              <a:spLocks noChangeArrowheads="1"/>
            </p:cNvSpPr>
            <p:nvPr/>
          </p:nvSpPr>
          <p:spPr bwMode="auto">
            <a:xfrm>
              <a:off x="1752" y="2218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i="1" baseline="-25000">
                  <a:ea typeface="楷体_GB2312" pitchFamily="49" charset="-122"/>
                </a:rPr>
                <a:t>N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2373" name="Rectangle 230"/>
            <p:cNvSpPr>
              <a:spLocks noChangeArrowheads="1"/>
            </p:cNvSpPr>
            <p:nvPr/>
          </p:nvSpPr>
          <p:spPr bwMode="auto">
            <a:xfrm>
              <a:off x="1776" y="251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2374" name="Text Box 231"/>
            <p:cNvSpPr txBox="1">
              <a:spLocks noChangeArrowheads="1"/>
            </p:cNvSpPr>
            <p:nvPr/>
          </p:nvSpPr>
          <p:spPr bwMode="auto">
            <a:xfrm>
              <a:off x="3136" y="1232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n</a:t>
              </a:r>
            </a:p>
          </p:txBody>
        </p:sp>
        <p:graphicFrame>
          <p:nvGraphicFramePr>
            <p:cNvPr id="12295" name="Object 232"/>
            <p:cNvGraphicFramePr>
              <a:graphicFrameLocks noChangeAspect="1"/>
            </p:cNvGraphicFramePr>
            <p:nvPr/>
          </p:nvGraphicFramePr>
          <p:xfrm>
            <a:off x="1836" y="552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0" name="Equation" r:id="rId8" imgW="177480" imgH="291960" progId="Equation.DSMT4">
                    <p:embed/>
                  </p:oleObj>
                </mc:Choice>
                <mc:Fallback>
                  <p:oleObj name="Equation" r:id="rId8" imgW="177480" imgH="291960" progId="Equation.DSMT4">
                    <p:embed/>
                    <p:pic>
                      <p:nvPicPr>
                        <p:cNvPr id="0" name="Object 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6" y="552"/>
                          <a:ext cx="221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6" name="Object 233"/>
            <p:cNvGraphicFramePr>
              <a:graphicFrameLocks noChangeAspect="1"/>
            </p:cNvGraphicFramePr>
            <p:nvPr/>
          </p:nvGraphicFramePr>
          <p:xfrm>
            <a:off x="1827" y="1102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1" name="公式" r:id="rId10" imgW="190440" imgH="304560" progId="Equation.3">
                    <p:embed/>
                  </p:oleObj>
                </mc:Choice>
                <mc:Fallback>
                  <p:oleObj name="公式" r:id="rId10" imgW="190440" imgH="304560" progId="Equation.3">
                    <p:embed/>
                    <p:pic>
                      <p:nvPicPr>
                        <p:cNvPr id="0" name="Object 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7" y="1102"/>
                          <a:ext cx="23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7" name="Object 234"/>
            <p:cNvGraphicFramePr>
              <a:graphicFrameLocks noChangeAspect="1"/>
            </p:cNvGraphicFramePr>
            <p:nvPr/>
          </p:nvGraphicFramePr>
          <p:xfrm>
            <a:off x="1831" y="1688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2" name="公式" r:id="rId12" imgW="190440" imgH="304560" progId="Equation.3">
                    <p:embed/>
                  </p:oleObj>
                </mc:Choice>
                <mc:Fallback>
                  <p:oleObj name="公式" r:id="rId12" imgW="190440" imgH="304560" progId="Equation.3">
                    <p:embed/>
                    <p:pic>
                      <p:nvPicPr>
                        <p:cNvPr id="0" name="Object 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1" y="1688"/>
                          <a:ext cx="23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75" name="Line 235"/>
            <p:cNvSpPr>
              <a:spLocks noChangeShapeType="1"/>
            </p:cNvSpPr>
            <p:nvPr/>
          </p:nvSpPr>
          <p:spPr bwMode="auto">
            <a:xfrm>
              <a:off x="1899" y="997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6" name="Line 236"/>
            <p:cNvSpPr>
              <a:spLocks noChangeShapeType="1"/>
            </p:cNvSpPr>
            <p:nvPr/>
          </p:nvSpPr>
          <p:spPr bwMode="auto">
            <a:xfrm>
              <a:off x="1897" y="1541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7" name="Line 237"/>
            <p:cNvSpPr>
              <a:spLocks noChangeShapeType="1"/>
            </p:cNvSpPr>
            <p:nvPr/>
          </p:nvSpPr>
          <p:spPr bwMode="auto">
            <a:xfrm>
              <a:off x="1889" y="2091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158" name="Text Box 238"/>
          <p:cNvSpPr txBox="1">
            <a:spLocks noChangeArrowheads="1"/>
          </p:cNvSpPr>
          <p:nvPr/>
        </p:nvSpPr>
        <p:spPr bwMode="auto">
          <a:xfrm>
            <a:off x="320675" y="498475"/>
            <a:ext cx="86137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对于对称三相电路，无论有无中线，或中线阻抗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Z</a:t>
            </a:r>
            <a:r>
              <a:rPr lang="en-US" altLang="zh-CN" baseline="-25000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为何值，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和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都为等电位点。</a:t>
            </a:r>
          </a:p>
        </p:txBody>
      </p:sp>
      <p:grpSp>
        <p:nvGrpSpPr>
          <p:cNvPr id="8" name="Group 243"/>
          <p:cNvGrpSpPr>
            <a:grpSpLocks/>
          </p:cNvGrpSpPr>
          <p:nvPr/>
        </p:nvGrpSpPr>
        <p:grpSpPr bwMode="auto">
          <a:xfrm>
            <a:off x="1109663" y="2792413"/>
            <a:ext cx="3963987" cy="1062037"/>
            <a:chOff x="3879" y="1997"/>
            <a:chExt cx="2497" cy="669"/>
          </a:xfrm>
        </p:grpSpPr>
        <p:sp>
          <p:nvSpPr>
            <p:cNvPr id="12324" name="Line 239"/>
            <p:cNvSpPr>
              <a:spLocks noChangeShapeType="1"/>
            </p:cNvSpPr>
            <p:nvPr/>
          </p:nvSpPr>
          <p:spPr bwMode="auto">
            <a:xfrm>
              <a:off x="3879" y="2666"/>
              <a:ext cx="2497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5" name="Line 240"/>
            <p:cNvSpPr>
              <a:spLocks noChangeShapeType="1"/>
            </p:cNvSpPr>
            <p:nvPr/>
          </p:nvSpPr>
          <p:spPr bwMode="auto">
            <a:xfrm>
              <a:off x="3879" y="1997"/>
              <a:ext cx="0" cy="669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6" name="Line 241"/>
            <p:cNvSpPr>
              <a:spLocks noChangeShapeType="1"/>
            </p:cNvSpPr>
            <p:nvPr/>
          </p:nvSpPr>
          <p:spPr bwMode="auto">
            <a:xfrm>
              <a:off x="6376" y="1997"/>
              <a:ext cx="0" cy="669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2164" name="Object 244"/>
          <p:cNvGraphicFramePr>
            <a:graphicFrameLocks noChangeAspect="1"/>
          </p:cNvGraphicFramePr>
          <p:nvPr/>
        </p:nvGraphicFramePr>
        <p:xfrm>
          <a:off x="763588" y="5151438"/>
          <a:ext cx="2090737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" name="Equation" r:id="rId14" imgW="952200" imgH="520560" progId="Equation.DSMT4">
                  <p:embed/>
                </p:oleObj>
              </mc:Choice>
              <mc:Fallback>
                <p:oleObj name="Equation" r:id="rId14" imgW="952200" imgH="520560" progId="Equation.DSMT4">
                  <p:embed/>
                  <p:pic>
                    <p:nvPicPr>
                      <p:cNvPr id="0" name="Object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5151438"/>
                        <a:ext cx="2090737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65" name="Object 245"/>
          <p:cNvGraphicFramePr>
            <a:graphicFrameLocks noChangeAspect="1"/>
          </p:cNvGraphicFramePr>
          <p:nvPr/>
        </p:nvGraphicFramePr>
        <p:xfrm>
          <a:off x="5187950" y="5080000"/>
          <a:ext cx="1833563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" name="Equation" r:id="rId16" imgW="761760" imgH="520560" progId="Equation.DSMT4">
                  <p:embed/>
                </p:oleObj>
              </mc:Choice>
              <mc:Fallback>
                <p:oleObj name="Equation" r:id="rId16" imgW="761760" imgH="520560" progId="Equation.DSMT4">
                  <p:embed/>
                  <p:pic>
                    <p:nvPicPr>
                      <p:cNvPr id="0" name="Object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5080000"/>
                        <a:ext cx="1833563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67" name="Text Box 247"/>
          <p:cNvSpPr txBox="1">
            <a:spLocks noChangeArrowheads="1"/>
          </p:cNvSpPr>
          <p:nvPr/>
        </p:nvSpPr>
        <p:spPr bwMode="auto">
          <a:xfrm>
            <a:off x="498475" y="4722813"/>
            <a:ext cx="7927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将</a:t>
            </a:r>
            <a:r>
              <a:rPr lang="en-US" altLang="zh-CN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和</a:t>
            </a:r>
            <a:r>
              <a:rPr lang="en-US" altLang="zh-CN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短接，取一相电路计算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（负载侧电流为）：</a:t>
            </a:r>
          </a:p>
        </p:txBody>
      </p:sp>
      <p:grpSp>
        <p:nvGrpSpPr>
          <p:cNvPr id="9" name="Group 266"/>
          <p:cNvGrpSpPr>
            <a:grpSpLocks/>
          </p:cNvGrpSpPr>
          <p:nvPr/>
        </p:nvGrpSpPr>
        <p:grpSpPr bwMode="auto">
          <a:xfrm>
            <a:off x="5867400" y="1562100"/>
            <a:ext cx="3176588" cy="2428875"/>
            <a:chOff x="3476" y="825"/>
            <a:chExt cx="2001" cy="1530"/>
          </a:xfrm>
        </p:grpSpPr>
        <p:sp>
          <p:nvSpPr>
            <p:cNvPr id="12306" name="Oval 267"/>
            <p:cNvSpPr>
              <a:spLocks noChangeArrowheads="1"/>
            </p:cNvSpPr>
            <p:nvPr/>
          </p:nvSpPr>
          <p:spPr bwMode="auto">
            <a:xfrm>
              <a:off x="3728" y="1641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2307" name="Line 268"/>
            <p:cNvSpPr>
              <a:spLocks noChangeShapeType="1"/>
            </p:cNvSpPr>
            <p:nvPr/>
          </p:nvSpPr>
          <p:spPr bwMode="auto">
            <a:xfrm>
              <a:off x="3841" y="1218"/>
              <a:ext cx="3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4" name="Object 269"/>
            <p:cNvGraphicFramePr>
              <a:graphicFrameLocks noChangeAspect="1"/>
            </p:cNvGraphicFramePr>
            <p:nvPr/>
          </p:nvGraphicFramePr>
          <p:xfrm>
            <a:off x="3910" y="825"/>
            <a:ext cx="27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5" name="公式" r:id="rId18" imgW="215640" imgH="279360" progId="Equation.3">
                    <p:embed/>
                  </p:oleObj>
                </mc:Choice>
                <mc:Fallback>
                  <p:oleObj name="公式" r:id="rId18" imgW="215640" imgH="279360" progId="Equation.3">
                    <p:embed/>
                    <p:pic>
                      <p:nvPicPr>
                        <p:cNvPr id="0" name="Object 2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0" y="825"/>
                          <a:ext cx="270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8" name="Text Box 270"/>
            <p:cNvSpPr txBox="1">
              <a:spLocks noChangeArrowheads="1"/>
            </p:cNvSpPr>
            <p:nvPr/>
          </p:nvSpPr>
          <p:spPr bwMode="auto">
            <a:xfrm>
              <a:off x="3566" y="1160"/>
              <a:ext cx="2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2309" name="Text Box 271"/>
            <p:cNvSpPr txBox="1">
              <a:spLocks noChangeArrowheads="1"/>
            </p:cNvSpPr>
            <p:nvPr/>
          </p:nvSpPr>
          <p:spPr bwMode="auto">
            <a:xfrm>
              <a:off x="3622" y="2067"/>
              <a:ext cx="2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N</a:t>
              </a:r>
            </a:p>
          </p:txBody>
        </p:sp>
        <p:sp>
          <p:nvSpPr>
            <p:cNvPr id="12310" name="Text Box 272"/>
            <p:cNvSpPr txBox="1">
              <a:spLocks noChangeArrowheads="1"/>
            </p:cNvSpPr>
            <p:nvPr/>
          </p:nvSpPr>
          <p:spPr bwMode="auto">
            <a:xfrm>
              <a:off x="5050" y="2061"/>
              <a:ext cx="2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n</a:t>
              </a:r>
            </a:p>
          </p:txBody>
        </p:sp>
        <p:sp>
          <p:nvSpPr>
            <p:cNvPr id="12311" name="Text Box 273"/>
            <p:cNvSpPr txBox="1">
              <a:spLocks noChangeArrowheads="1"/>
            </p:cNvSpPr>
            <p:nvPr/>
          </p:nvSpPr>
          <p:spPr bwMode="auto">
            <a:xfrm>
              <a:off x="5071" y="1634"/>
              <a:ext cx="4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2312" name="Text Box 274"/>
            <p:cNvSpPr txBox="1">
              <a:spLocks noChangeArrowheads="1"/>
            </p:cNvSpPr>
            <p:nvPr/>
          </p:nvSpPr>
          <p:spPr bwMode="auto">
            <a:xfrm>
              <a:off x="4383" y="944"/>
              <a:ext cx="4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i="1" baseline="-25000">
                  <a:ea typeface="楷体_GB2312" pitchFamily="49" charset="-122"/>
                </a:rPr>
                <a:t>l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2313" name="Line 275"/>
            <p:cNvSpPr>
              <a:spLocks noChangeShapeType="1"/>
            </p:cNvSpPr>
            <p:nvPr/>
          </p:nvSpPr>
          <p:spPr bwMode="auto">
            <a:xfrm>
              <a:off x="3865" y="1312"/>
              <a:ext cx="1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Line 276"/>
            <p:cNvSpPr>
              <a:spLocks noChangeShapeType="1"/>
            </p:cNvSpPr>
            <p:nvPr/>
          </p:nvSpPr>
          <p:spPr bwMode="auto">
            <a:xfrm>
              <a:off x="3865" y="1315"/>
              <a:ext cx="0" cy="9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5" name="Line 277"/>
            <p:cNvSpPr>
              <a:spLocks noChangeShapeType="1"/>
            </p:cNvSpPr>
            <p:nvPr/>
          </p:nvSpPr>
          <p:spPr bwMode="auto">
            <a:xfrm>
              <a:off x="5043" y="1312"/>
              <a:ext cx="0" cy="9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6" name="Line 278"/>
            <p:cNvSpPr>
              <a:spLocks noChangeShapeType="1"/>
            </p:cNvSpPr>
            <p:nvPr/>
          </p:nvSpPr>
          <p:spPr bwMode="auto">
            <a:xfrm>
              <a:off x="3863" y="2244"/>
              <a:ext cx="1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Text Box 279"/>
            <p:cNvSpPr txBox="1">
              <a:spLocks noChangeArrowheads="1"/>
            </p:cNvSpPr>
            <p:nvPr/>
          </p:nvSpPr>
          <p:spPr bwMode="auto">
            <a:xfrm>
              <a:off x="3634" y="138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2318" name="Text Box 280"/>
            <p:cNvSpPr txBox="1">
              <a:spLocks noChangeArrowheads="1"/>
            </p:cNvSpPr>
            <p:nvPr/>
          </p:nvSpPr>
          <p:spPr bwMode="auto">
            <a:xfrm>
              <a:off x="3629" y="176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2319" name="Rectangle 281"/>
            <p:cNvSpPr>
              <a:spLocks noChangeArrowheads="1"/>
            </p:cNvSpPr>
            <p:nvPr/>
          </p:nvSpPr>
          <p:spPr bwMode="auto">
            <a:xfrm>
              <a:off x="4389" y="127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2320" name="Rectangle 282"/>
            <p:cNvSpPr>
              <a:spLocks noChangeArrowheads="1"/>
            </p:cNvSpPr>
            <p:nvPr/>
          </p:nvSpPr>
          <p:spPr bwMode="auto">
            <a:xfrm rot="5400000">
              <a:off x="4907" y="173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12321" name="Group 283"/>
            <p:cNvGrpSpPr>
              <a:grpSpLocks/>
            </p:cNvGrpSpPr>
            <p:nvPr/>
          </p:nvGrpSpPr>
          <p:grpSpPr bwMode="auto">
            <a:xfrm>
              <a:off x="3476" y="1497"/>
              <a:ext cx="408" cy="412"/>
              <a:chOff x="1156" y="187"/>
              <a:chExt cx="408" cy="412"/>
            </a:xfrm>
          </p:grpSpPr>
          <p:sp>
            <p:nvSpPr>
              <p:cNvPr id="12322" name="Text Box 284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  <p:sp>
            <p:nvSpPr>
              <p:cNvPr id="12323" name="Text Box 285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A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</p:grpSp>
      </p:grpSp>
      <p:sp>
        <p:nvSpPr>
          <p:cNvPr id="82206" name="AutoShape 286"/>
          <p:cNvSpPr>
            <a:spLocks noChangeArrowheads="1"/>
          </p:cNvSpPr>
          <p:nvPr/>
        </p:nvSpPr>
        <p:spPr bwMode="auto">
          <a:xfrm>
            <a:off x="5273675" y="2771775"/>
            <a:ext cx="600075" cy="288925"/>
          </a:xfrm>
          <a:prstGeom prst="rightArrow">
            <a:avLst>
              <a:gd name="adj1" fmla="val 50000"/>
              <a:gd name="adj2" fmla="val 51923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8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8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8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8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8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8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0" grpId="0" autoUpdateAnimBg="0"/>
      <p:bldP spid="81982" grpId="0" autoUpdateAnimBg="0"/>
      <p:bldP spid="82158" grpId="0" autoUpdateAnimBg="0"/>
      <p:bldP spid="82167" grpId="0" autoUpdateAnimBg="0"/>
      <p:bldP spid="8220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460375" y="477838"/>
            <a:ext cx="5311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结论：</a:t>
            </a:r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381000" y="954088"/>
            <a:ext cx="8439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① Y-Y</a:t>
            </a:r>
            <a:r>
              <a:rPr lang="zh-CN" altLang="en-US">
                <a:ea typeface="楷体_GB2312" pitchFamily="49" charset="-122"/>
              </a:rPr>
              <a:t>型对称三相电路，</a:t>
            </a:r>
            <a:r>
              <a:rPr lang="en-US" altLang="zh-CN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nN</a:t>
            </a:r>
            <a:r>
              <a:rPr lang="en-US" altLang="zh-CN">
                <a:ea typeface="楷体_GB2312" pitchFamily="49" charset="-122"/>
              </a:rPr>
              <a:t>=0</a:t>
            </a:r>
            <a:r>
              <a:rPr lang="zh-CN" altLang="en-US">
                <a:ea typeface="楷体_GB2312" pitchFamily="49" charset="-122"/>
              </a:rPr>
              <a:t>，中线电流为零，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有无中线对电路没有影响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82956" name="Line 12"/>
          <p:cNvSpPr>
            <a:spLocks noChangeShapeType="1"/>
          </p:cNvSpPr>
          <p:nvPr/>
        </p:nvSpPr>
        <p:spPr bwMode="auto">
          <a:xfrm>
            <a:off x="2951163" y="3068638"/>
            <a:ext cx="32226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809750" y="1630363"/>
            <a:ext cx="5668963" cy="2835275"/>
            <a:chOff x="461" y="4601"/>
            <a:chExt cx="3571" cy="1786"/>
          </a:xfrm>
        </p:grpSpPr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 rot="7200000">
              <a:off x="3461" y="5363"/>
              <a:ext cx="3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 rot="-7200000">
              <a:off x="2968" y="5364"/>
              <a:ext cx="3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3212" y="4937"/>
              <a:ext cx="3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Oval 17"/>
            <p:cNvSpPr>
              <a:spLocks noChangeArrowheads="1"/>
            </p:cNvSpPr>
            <p:nvPr/>
          </p:nvSpPr>
          <p:spPr bwMode="auto">
            <a:xfrm>
              <a:off x="1053" y="5101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3330" name="Text Box 18"/>
            <p:cNvSpPr txBox="1">
              <a:spLocks noChangeArrowheads="1"/>
            </p:cNvSpPr>
            <p:nvPr/>
          </p:nvSpPr>
          <p:spPr bwMode="auto">
            <a:xfrm>
              <a:off x="1096" y="4670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3331" name="Text Box 19"/>
            <p:cNvSpPr txBox="1">
              <a:spLocks noChangeArrowheads="1"/>
            </p:cNvSpPr>
            <p:nvPr/>
          </p:nvSpPr>
          <p:spPr bwMode="auto">
            <a:xfrm>
              <a:off x="985" y="4873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3332" name="Text Box 20"/>
            <p:cNvSpPr txBox="1">
              <a:spLocks noChangeArrowheads="1"/>
            </p:cNvSpPr>
            <p:nvPr/>
          </p:nvSpPr>
          <p:spPr bwMode="auto">
            <a:xfrm>
              <a:off x="1003" y="5300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13333" name="Text Box 21"/>
            <p:cNvSpPr txBox="1">
              <a:spLocks noChangeArrowheads="1"/>
            </p:cNvSpPr>
            <p:nvPr/>
          </p:nvSpPr>
          <p:spPr bwMode="auto">
            <a:xfrm rot="7200000">
              <a:off x="1503" y="5713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3334" name="Text Box 22"/>
            <p:cNvSpPr txBox="1">
              <a:spLocks noChangeArrowheads="1"/>
            </p:cNvSpPr>
            <p:nvPr/>
          </p:nvSpPr>
          <p:spPr bwMode="auto">
            <a:xfrm rot="-7200000">
              <a:off x="731" y="5750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3335" name="Text Box 23"/>
            <p:cNvSpPr txBox="1">
              <a:spLocks noChangeArrowheads="1"/>
            </p:cNvSpPr>
            <p:nvPr/>
          </p:nvSpPr>
          <p:spPr bwMode="auto">
            <a:xfrm>
              <a:off x="1684" y="5676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3336" name="Text Box 24"/>
            <p:cNvSpPr txBox="1">
              <a:spLocks noChangeArrowheads="1"/>
            </p:cNvSpPr>
            <p:nvPr/>
          </p:nvSpPr>
          <p:spPr bwMode="auto">
            <a:xfrm>
              <a:off x="461" y="5720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3337" name="Text Box 25"/>
            <p:cNvSpPr txBox="1">
              <a:spLocks noChangeArrowheads="1"/>
            </p:cNvSpPr>
            <p:nvPr/>
          </p:nvSpPr>
          <p:spPr bwMode="auto">
            <a:xfrm>
              <a:off x="1222" y="5299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N</a:t>
              </a:r>
            </a:p>
          </p:txBody>
        </p:sp>
        <p:graphicFrame>
          <p:nvGraphicFramePr>
            <p:cNvPr id="13314" name="Object 26"/>
            <p:cNvGraphicFramePr>
              <a:graphicFrameLocks noChangeAspect="1"/>
            </p:cNvGraphicFramePr>
            <p:nvPr/>
          </p:nvGraphicFramePr>
          <p:xfrm>
            <a:off x="790" y="4972"/>
            <a:ext cx="2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2" name="公式" r:id="rId4" imgW="215640" imgH="291960" progId="Equation.3">
                    <p:embed/>
                  </p:oleObj>
                </mc:Choice>
                <mc:Fallback>
                  <p:oleObj name="公式" r:id="rId4" imgW="215640" imgH="2919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" y="4972"/>
                          <a:ext cx="269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5" name="Object 27"/>
            <p:cNvGraphicFramePr>
              <a:graphicFrameLocks noChangeAspect="1"/>
            </p:cNvGraphicFramePr>
            <p:nvPr/>
          </p:nvGraphicFramePr>
          <p:xfrm>
            <a:off x="1520" y="5240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3" name="公式" r:id="rId6" imgW="215640" imgH="304560" progId="Equation.3">
                    <p:embed/>
                  </p:oleObj>
                </mc:Choice>
                <mc:Fallback>
                  <p:oleObj name="公式" r:id="rId6" imgW="215640" imgH="30456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" y="5240"/>
                          <a:ext cx="26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6" name="Object 28"/>
            <p:cNvGraphicFramePr>
              <a:graphicFrameLocks noChangeAspect="1"/>
            </p:cNvGraphicFramePr>
            <p:nvPr/>
          </p:nvGraphicFramePr>
          <p:xfrm>
            <a:off x="586" y="5240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4" name="公式" r:id="rId8" imgW="215640" imgH="304560" progId="Equation.3">
                    <p:embed/>
                  </p:oleObj>
                </mc:Choice>
                <mc:Fallback>
                  <p:oleObj name="公式" r:id="rId8" imgW="215640" imgH="30456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" y="5240"/>
                          <a:ext cx="26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8" name="Line 29"/>
            <p:cNvSpPr>
              <a:spLocks noChangeShapeType="1"/>
            </p:cNvSpPr>
            <p:nvPr/>
          </p:nvSpPr>
          <p:spPr bwMode="auto">
            <a:xfrm rot="-5400000">
              <a:off x="2095" y="4676"/>
              <a:ext cx="0" cy="3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17" name="Object 30"/>
            <p:cNvGraphicFramePr>
              <a:graphicFrameLocks noChangeAspect="1"/>
            </p:cNvGraphicFramePr>
            <p:nvPr/>
          </p:nvGraphicFramePr>
          <p:xfrm>
            <a:off x="2298" y="4601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5" name="公式" r:id="rId10" imgW="177480" imgH="291960" progId="Equation.3">
                    <p:embed/>
                  </p:oleObj>
                </mc:Choice>
                <mc:Fallback>
                  <p:oleObj name="公式" r:id="rId10" imgW="177480" imgH="29196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8" y="4601"/>
                          <a:ext cx="221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9" name="Line 31"/>
            <p:cNvSpPr>
              <a:spLocks noChangeShapeType="1"/>
            </p:cNvSpPr>
            <p:nvPr/>
          </p:nvSpPr>
          <p:spPr bwMode="auto">
            <a:xfrm rot="-5400000">
              <a:off x="2096" y="5759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18" name="Object 32"/>
            <p:cNvGraphicFramePr>
              <a:graphicFrameLocks noChangeAspect="1"/>
            </p:cNvGraphicFramePr>
            <p:nvPr/>
          </p:nvGraphicFramePr>
          <p:xfrm>
            <a:off x="2277" y="5684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6" name="公式" r:id="rId12" imgW="190440" imgH="304560" progId="Equation.3">
                    <p:embed/>
                  </p:oleObj>
                </mc:Choice>
                <mc:Fallback>
                  <p:oleObj name="公式" r:id="rId12" imgW="190440" imgH="30456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7" y="5684"/>
                          <a:ext cx="23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0" name="Line 33"/>
            <p:cNvSpPr>
              <a:spLocks noChangeShapeType="1"/>
            </p:cNvSpPr>
            <p:nvPr/>
          </p:nvSpPr>
          <p:spPr bwMode="auto">
            <a:xfrm rot="-5400000">
              <a:off x="2085" y="6036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19" name="Object 34"/>
            <p:cNvGraphicFramePr>
              <a:graphicFrameLocks noChangeAspect="1"/>
            </p:cNvGraphicFramePr>
            <p:nvPr/>
          </p:nvGraphicFramePr>
          <p:xfrm>
            <a:off x="2292" y="6006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7" name="公式" r:id="rId14" imgW="190440" imgH="304560" progId="Equation.3">
                    <p:embed/>
                  </p:oleObj>
                </mc:Choice>
                <mc:Fallback>
                  <p:oleObj name="公式" r:id="rId14" imgW="190440" imgH="30456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2" y="6006"/>
                          <a:ext cx="23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1" name="Oval 35"/>
            <p:cNvSpPr>
              <a:spLocks noChangeArrowheads="1"/>
            </p:cNvSpPr>
            <p:nvPr/>
          </p:nvSpPr>
          <p:spPr bwMode="auto">
            <a:xfrm>
              <a:off x="807" y="5512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3342" name="Oval 36"/>
            <p:cNvSpPr>
              <a:spLocks noChangeArrowheads="1"/>
            </p:cNvSpPr>
            <p:nvPr/>
          </p:nvSpPr>
          <p:spPr bwMode="auto">
            <a:xfrm>
              <a:off x="1323" y="5539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3343" name="Line 37"/>
            <p:cNvSpPr>
              <a:spLocks noChangeShapeType="1"/>
            </p:cNvSpPr>
            <p:nvPr/>
          </p:nvSpPr>
          <p:spPr bwMode="auto">
            <a:xfrm>
              <a:off x="1186" y="4944"/>
              <a:ext cx="2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4" name="Text Box 38"/>
            <p:cNvSpPr txBox="1">
              <a:spLocks noChangeArrowheads="1"/>
            </p:cNvSpPr>
            <p:nvPr/>
          </p:nvSpPr>
          <p:spPr bwMode="auto">
            <a:xfrm>
              <a:off x="3115" y="4633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3345" name="Text Box 39"/>
            <p:cNvSpPr txBox="1">
              <a:spLocks noChangeArrowheads="1"/>
            </p:cNvSpPr>
            <p:nvPr/>
          </p:nvSpPr>
          <p:spPr bwMode="auto">
            <a:xfrm>
              <a:off x="3734" y="5635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3346" name="Text Box 40"/>
            <p:cNvSpPr txBox="1">
              <a:spLocks noChangeArrowheads="1"/>
            </p:cNvSpPr>
            <p:nvPr/>
          </p:nvSpPr>
          <p:spPr bwMode="auto">
            <a:xfrm>
              <a:off x="2520" y="5640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3347" name="Text Box 41"/>
            <p:cNvSpPr txBox="1">
              <a:spLocks noChangeArrowheads="1"/>
            </p:cNvSpPr>
            <p:nvPr/>
          </p:nvSpPr>
          <p:spPr bwMode="auto">
            <a:xfrm>
              <a:off x="2910" y="5671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3348" name="Text Box 42"/>
            <p:cNvSpPr txBox="1">
              <a:spLocks noChangeArrowheads="1"/>
            </p:cNvSpPr>
            <p:nvPr/>
          </p:nvSpPr>
          <p:spPr bwMode="auto">
            <a:xfrm>
              <a:off x="3239" y="5131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3349" name="Text Box 43"/>
            <p:cNvSpPr txBox="1">
              <a:spLocks noChangeArrowheads="1"/>
            </p:cNvSpPr>
            <p:nvPr/>
          </p:nvSpPr>
          <p:spPr bwMode="auto">
            <a:xfrm>
              <a:off x="3451" y="5359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3350" name="Text Box 44"/>
            <p:cNvSpPr txBox="1">
              <a:spLocks noChangeArrowheads="1"/>
            </p:cNvSpPr>
            <p:nvPr/>
          </p:nvSpPr>
          <p:spPr bwMode="auto">
            <a:xfrm rot="-1800000">
              <a:off x="984" y="544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3351" name="Text Box 45"/>
            <p:cNvSpPr txBox="1">
              <a:spLocks noChangeArrowheads="1"/>
            </p:cNvSpPr>
            <p:nvPr/>
          </p:nvSpPr>
          <p:spPr bwMode="auto">
            <a:xfrm rot="1800000">
              <a:off x="1209" y="543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3352" name="Line 46"/>
            <p:cNvSpPr>
              <a:spLocks noChangeShapeType="1"/>
            </p:cNvSpPr>
            <p:nvPr/>
          </p:nvSpPr>
          <p:spPr bwMode="auto">
            <a:xfrm>
              <a:off x="1186" y="4945"/>
              <a:ext cx="3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47"/>
            <p:cNvSpPr>
              <a:spLocks noChangeShapeType="1"/>
            </p:cNvSpPr>
            <p:nvPr/>
          </p:nvSpPr>
          <p:spPr bwMode="auto">
            <a:xfrm rot="7200000">
              <a:off x="1435" y="5371"/>
              <a:ext cx="3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48"/>
            <p:cNvSpPr>
              <a:spLocks noChangeShapeType="1"/>
            </p:cNvSpPr>
            <p:nvPr/>
          </p:nvSpPr>
          <p:spPr bwMode="auto">
            <a:xfrm rot="-7200000">
              <a:off x="942" y="5372"/>
              <a:ext cx="3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49"/>
            <p:cNvSpPr>
              <a:spLocks noChangeShapeType="1"/>
            </p:cNvSpPr>
            <p:nvPr/>
          </p:nvSpPr>
          <p:spPr bwMode="auto">
            <a:xfrm>
              <a:off x="1680" y="6067"/>
              <a:ext cx="2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50"/>
            <p:cNvSpPr>
              <a:spLocks noChangeShapeType="1"/>
            </p:cNvSpPr>
            <p:nvPr/>
          </p:nvSpPr>
          <p:spPr bwMode="auto">
            <a:xfrm>
              <a:off x="703" y="6370"/>
              <a:ext cx="2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51"/>
            <p:cNvSpPr>
              <a:spLocks noChangeShapeType="1"/>
            </p:cNvSpPr>
            <p:nvPr/>
          </p:nvSpPr>
          <p:spPr bwMode="auto">
            <a:xfrm>
              <a:off x="3708" y="5787"/>
              <a:ext cx="0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52"/>
            <p:cNvSpPr>
              <a:spLocks noChangeShapeType="1"/>
            </p:cNvSpPr>
            <p:nvPr/>
          </p:nvSpPr>
          <p:spPr bwMode="auto">
            <a:xfrm>
              <a:off x="1683" y="5789"/>
              <a:ext cx="0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53"/>
            <p:cNvSpPr>
              <a:spLocks noChangeShapeType="1"/>
            </p:cNvSpPr>
            <p:nvPr/>
          </p:nvSpPr>
          <p:spPr bwMode="auto">
            <a:xfrm>
              <a:off x="698" y="5799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0" name="Line 54"/>
            <p:cNvSpPr>
              <a:spLocks noChangeShapeType="1"/>
            </p:cNvSpPr>
            <p:nvPr/>
          </p:nvSpPr>
          <p:spPr bwMode="auto">
            <a:xfrm>
              <a:off x="2730" y="579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1" name="Rectangle 55"/>
            <p:cNvSpPr>
              <a:spLocks noChangeArrowheads="1"/>
            </p:cNvSpPr>
            <p:nvPr/>
          </p:nvSpPr>
          <p:spPr bwMode="auto">
            <a:xfrm rot="-5400000">
              <a:off x="3081" y="522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3362" name="Rectangle 56"/>
            <p:cNvSpPr>
              <a:spLocks noChangeArrowheads="1"/>
            </p:cNvSpPr>
            <p:nvPr/>
          </p:nvSpPr>
          <p:spPr bwMode="auto">
            <a:xfrm rot="9000000">
              <a:off x="2842" y="559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3363" name="Rectangle 57"/>
            <p:cNvSpPr>
              <a:spLocks noChangeArrowheads="1"/>
            </p:cNvSpPr>
            <p:nvPr/>
          </p:nvSpPr>
          <p:spPr bwMode="auto">
            <a:xfrm rot="1800000">
              <a:off x="3299" y="558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3364" name="Text Box 58"/>
            <p:cNvSpPr txBox="1">
              <a:spLocks noChangeArrowheads="1"/>
            </p:cNvSpPr>
            <p:nvPr/>
          </p:nvSpPr>
          <p:spPr bwMode="auto">
            <a:xfrm>
              <a:off x="3118" y="5457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n</a:t>
              </a:r>
            </a:p>
          </p:txBody>
        </p:sp>
      </p:grpSp>
      <p:sp>
        <p:nvSpPr>
          <p:cNvPr id="83003" name="Text Box 59"/>
          <p:cNvSpPr txBox="1">
            <a:spLocks noChangeArrowheads="1"/>
          </p:cNvSpPr>
          <p:nvPr/>
        </p:nvSpPr>
        <p:spPr bwMode="auto">
          <a:xfrm>
            <a:off x="314325" y="4529138"/>
            <a:ext cx="86709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ea typeface="楷体_GB2312" pitchFamily="49" charset="-122"/>
              </a:rPr>
              <a:t>②</a:t>
            </a:r>
            <a:r>
              <a:rPr lang="zh-CN" altLang="en-US">
                <a:ea typeface="楷体_GB2312" pitchFamily="49" charset="-122"/>
              </a:rPr>
              <a:t>因</a:t>
            </a:r>
            <a:r>
              <a:rPr lang="en-US" altLang="zh-CN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n</a:t>
            </a:r>
            <a:r>
              <a:rPr lang="zh-CN" altLang="zh-CN">
                <a:ea typeface="楷体_GB2312" pitchFamily="49" charset="-122"/>
              </a:rPr>
              <a:t>两点等电位，可将其短路，且其中电流为零。这样便可将三相电路的计算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转化</a:t>
            </a:r>
            <a:r>
              <a:rPr lang="zh-CN" altLang="zh-CN">
                <a:solidFill>
                  <a:srgbClr val="FF0000"/>
                </a:solidFill>
                <a:ea typeface="楷体_GB2312" pitchFamily="49" charset="-122"/>
              </a:rPr>
              <a:t>为一相电路的计算</a:t>
            </a:r>
            <a:r>
              <a:rPr lang="zh-CN" altLang="zh-CN">
                <a:ea typeface="楷体_GB2312" pitchFamily="49" charset="-122"/>
              </a:rPr>
              <a:t>。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83004" name="Text Box 60"/>
          <p:cNvSpPr txBox="1">
            <a:spLocks noChangeArrowheads="1"/>
          </p:cNvSpPr>
          <p:nvPr/>
        </p:nvSpPr>
        <p:spPr bwMode="auto">
          <a:xfrm>
            <a:off x="325438" y="5607050"/>
            <a:ext cx="8456612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③</a:t>
            </a:r>
            <a:r>
              <a:rPr lang="zh-CN" altLang="en-US">
                <a:ea typeface="楷体_GB2312" pitchFamily="49" charset="-122"/>
              </a:rPr>
              <a:t>对称情况下，各相电压、电流都是对称的，只要算出某一相的电压、电流，则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其他两相的电压、电流可直接写出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2" grpId="0" autoUpdateAnimBg="0"/>
      <p:bldP spid="82955" grpId="0"/>
      <p:bldP spid="82956" grpId="0" animBg="1"/>
      <p:bldP spid="83003" grpId="0"/>
      <p:bldP spid="830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60363" y="1209675"/>
            <a:ext cx="83804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         </a:t>
            </a:r>
            <a:r>
              <a:rPr lang="zh-CN" altLang="en-US">
                <a:ea typeface="楷体_GB2312" pitchFamily="49" charset="-122"/>
              </a:rPr>
              <a:t>三相制相对于单相制在发电、输电、用电方面有很多优点，主要有：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81025" y="2203450"/>
            <a:ext cx="783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(1) </a:t>
            </a:r>
            <a:r>
              <a:rPr lang="zh-CN" altLang="en-US">
                <a:ea typeface="楷体_GB2312" pitchFamily="49" charset="-122"/>
              </a:rPr>
              <a:t>三相发电机比单相发电机输出功率高。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96900" y="3908425"/>
            <a:ext cx="78803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76250" indent="-476250">
              <a:lnSpc>
                <a:spcPct val="120000"/>
              </a:lnSpc>
            </a:pPr>
            <a:r>
              <a:rPr lang="en-US" altLang="zh-CN">
                <a:ea typeface="楷体_GB2312" pitchFamily="49" charset="-122"/>
              </a:rPr>
              <a:t>(3) </a:t>
            </a:r>
            <a:r>
              <a:rPr lang="zh-CN" altLang="en-US">
                <a:ea typeface="楷体_GB2312" pitchFamily="49" charset="-122"/>
              </a:rPr>
              <a:t>性能好：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三相电路的瞬时功率是一个常数</a:t>
            </a:r>
            <a:r>
              <a:rPr lang="zh-CN" altLang="en-US">
                <a:ea typeface="楷体_GB2312" pitchFamily="49" charset="-122"/>
              </a:rPr>
              <a:t>，对三相电动机来说，意味着产生机接转矩均匀，电机振动小。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96900" y="2800350"/>
            <a:ext cx="78232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524000" indent="-1524000" algn="just">
              <a:lnSpc>
                <a:spcPct val="120000"/>
              </a:lnSpc>
            </a:pPr>
            <a:r>
              <a:rPr lang="en-US" altLang="zh-CN">
                <a:ea typeface="楷体_GB2312" pitchFamily="49" charset="-122"/>
              </a:rPr>
              <a:t>(2) </a:t>
            </a:r>
            <a:r>
              <a:rPr lang="zh-CN" altLang="en-US">
                <a:ea typeface="楷体_GB2312" pitchFamily="49" charset="-122"/>
              </a:rPr>
              <a:t>经济：在相同条件下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输电距离，功率，电压和损失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三相供电比单相供电省铜。 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565150" y="5016500"/>
            <a:ext cx="7866063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ea typeface="楷体_GB2312" pitchFamily="49" charset="-122"/>
              </a:rPr>
              <a:t>(4) </a:t>
            </a:r>
            <a:r>
              <a:rPr lang="zh-CN" altLang="en-US">
                <a:ea typeface="楷体_GB2312" pitchFamily="49" charset="-122"/>
              </a:rPr>
              <a:t>三相制设备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三相异步电动机，三相变压器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简单，易于</a:t>
            </a:r>
          </a:p>
          <a:p>
            <a:r>
              <a:rPr lang="zh-CN" altLang="en-US">
                <a:ea typeface="楷体_GB2312" pitchFamily="49" charset="-122"/>
              </a:rPr>
              <a:t>      制造，工作经济、可靠。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600075" y="6053138"/>
            <a:ext cx="7419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由于上述的优点，三相制得到广泛的应用。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76250" y="619125"/>
            <a:ext cx="650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>
                <a:solidFill>
                  <a:srgbClr val="0000FF"/>
                </a:solidFill>
                <a:ea typeface="楷体_GB2312" pitchFamily="49" charset="-122"/>
              </a:rPr>
              <a:t>三相制的优点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utoUpdateAnimBg="0"/>
      <p:bldP spid="3076" grpId="0" autoUpdateAnimBg="0"/>
      <p:bldP spid="3077" grpId="0" autoUpdateAnimBg="0"/>
      <p:bldP spid="3078" grpId="0" autoUpdateAnimBg="0"/>
      <p:bldP spid="3079" grpId="0" autoUpdateAnimBg="0"/>
      <p:bldP spid="308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77" name="Object 1085"/>
          <p:cNvGraphicFramePr>
            <a:graphicFrameLocks noChangeAspect="1"/>
          </p:cNvGraphicFramePr>
          <p:nvPr/>
        </p:nvGraphicFramePr>
        <p:xfrm>
          <a:off x="846138" y="4589463"/>
          <a:ext cx="2971800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" name="Equation" r:id="rId4" imgW="1625400" imgH="927000" progId="Equation.DSMT4">
                  <p:embed/>
                </p:oleObj>
              </mc:Choice>
              <mc:Fallback>
                <p:oleObj name="Equation" r:id="rId4" imgW="1625400" imgH="927000" progId="Equation.DSMT4">
                  <p:embed/>
                  <p:pic>
                    <p:nvPicPr>
                      <p:cNvPr id="0" name="Object 10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4589463"/>
                        <a:ext cx="2971800" cy="169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78" name="Text Box 1086"/>
          <p:cNvSpPr txBox="1">
            <a:spLocks noChangeArrowheads="1"/>
          </p:cNvSpPr>
          <p:nvPr/>
        </p:nvSpPr>
        <p:spPr bwMode="auto">
          <a:xfrm>
            <a:off x="449263" y="4092575"/>
            <a:ext cx="461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负载上相电压与线电压相等：</a:t>
            </a:r>
          </a:p>
        </p:txBody>
      </p:sp>
      <p:sp>
        <p:nvSpPr>
          <p:cNvPr id="86079" name="AutoShape 1087"/>
          <p:cNvSpPr>
            <a:spLocks/>
          </p:cNvSpPr>
          <p:nvPr/>
        </p:nvSpPr>
        <p:spPr bwMode="auto">
          <a:xfrm>
            <a:off x="612775" y="4767263"/>
            <a:ext cx="204788" cy="1431925"/>
          </a:xfrm>
          <a:prstGeom prst="leftBrace">
            <a:avLst>
              <a:gd name="adj1" fmla="val 5826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2" name="Group 1379"/>
          <p:cNvGrpSpPr>
            <a:grpSpLocks/>
          </p:cNvGrpSpPr>
          <p:nvPr/>
        </p:nvGrpSpPr>
        <p:grpSpPr bwMode="auto">
          <a:xfrm>
            <a:off x="201613" y="1098550"/>
            <a:ext cx="5668962" cy="2835275"/>
            <a:chOff x="463" y="495"/>
            <a:chExt cx="3571" cy="1786"/>
          </a:xfrm>
        </p:grpSpPr>
        <p:sp>
          <p:nvSpPr>
            <p:cNvPr id="14390" name="Oval 1152"/>
            <p:cNvSpPr>
              <a:spLocks noChangeArrowheads="1"/>
            </p:cNvSpPr>
            <p:nvPr/>
          </p:nvSpPr>
          <p:spPr bwMode="auto">
            <a:xfrm>
              <a:off x="1055" y="995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4391" name="Text Box 1153"/>
            <p:cNvSpPr txBox="1">
              <a:spLocks noChangeArrowheads="1"/>
            </p:cNvSpPr>
            <p:nvPr/>
          </p:nvSpPr>
          <p:spPr bwMode="auto">
            <a:xfrm>
              <a:off x="1098" y="564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4392" name="Text Box 1155"/>
            <p:cNvSpPr txBox="1">
              <a:spLocks noChangeArrowheads="1"/>
            </p:cNvSpPr>
            <p:nvPr/>
          </p:nvSpPr>
          <p:spPr bwMode="auto">
            <a:xfrm>
              <a:off x="987" y="767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4393" name="Text Box 1156"/>
            <p:cNvSpPr txBox="1">
              <a:spLocks noChangeArrowheads="1"/>
            </p:cNvSpPr>
            <p:nvPr/>
          </p:nvSpPr>
          <p:spPr bwMode="auto">
            <a:xfrm>
              <a:off x="1005" y="1194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14394" name="Text Box 1158"/>
            <p:cNvSpPr txBox="1">
              <a:spLocks noChangeArrowheads="1"/>
            </p:cNvSpPr>
            <p:nvPr/>
          </p:nvSpPr>
          <p:spPr bwMode="auto">
            <a:xfrm rot="7200000">
              <a:off x="1505" y="1607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4395" name="Text Box 1161"/>
            <p:cNvSpPr txBox="1">
              <a:spLocks noChangeArrowheads="1"/>
            </p:cNvSpPr>
            <p:nvPr/>
          </p:nvSpPr>
          <p:spPr bwMode="auto">
            <a:xfrm rot="-7200000">
              <a:off x="733" y="1644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4396" name="Text Box 1163"/>
            <p:cNvSpPr txBox="1">
              <a:spLocks noChangeArrowheads="1"/>
            </p:cNvSpPr>
            <p:nvPr/>
          </p:nvSpPr>
          <p:spPr bwMode="auto">
            <a:xfrm>
              <a:off x="1686" y="1570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4397" name="Text Box 1164"/>
            <p:cNvSpPr txBox="1">
              <a:spLocks noChangeArrowheads="1"/>
            </p:cNvSpPr>
            <p:nvPr/>
          </p:nvSpPr>
          <p:spPr bwMode="auto">
            <a:xfrm>
              <a:off x="463" y="1614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4398" name="Text Box 1165"/>
            <p:cNvSpPr txBox="1">
              <a:spLocks noChangeArrowheads="1"/>
            </p:cNvSpPr>
            <p:nvPr/>
          </p:nvSpPr>
          <p:spPr bwMode="auto">
            <a:xfrm>
              <a:off x="1224" y="1193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N</a:t>
              </a:r>
            </a:p>
          </p:txBody>
        </p:sp>
        <p:graphicFrame>
          <p:nvGraphicFramePr>
            <p:cNvPr id="14343" name="Object 1166"/>
            <p:cNvGraphicFramePr>
              <a:graphicFrameLocks noChangeAspect="1"/>
            </p:cNvGraphicFramePr>
            <p:nvPr/>
          </p:nvGraphicFramePr>
          <p:xfrm>
            <a:off x="792" y="866"/>
            <a:ext cx="2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9" name="公式" r:id="rId6" imgW="215640" imgH="291960" progId="Equation.3">
                    <p:embed/>
                  </p:oleObj>
                </mc:Choice>
                <mc:Fallback>
                  <p:oleObj name="公式" r:id="rId6" imgW="215640" imgH="291960" progId="Equation.3">
                    <p:embed/>
                    <p:pic>
                      <p:nvPicPr>
                        <p:cNvPr id="0" name="Object 1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866"/>
                          <a:ext cx="269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4" name="Object 1167"/>
            <p:cNvGraphicFramePr>
              <a:graphicFrameLocks noChangeAspect="1"/>
            </p:cNvGraphicFramePr>
            <p:nvPr/>
          </p:nvGraphicFramePr>
          <p:xfrm>
            <a:off x="1522" y="1134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0" name="公式" r:id="rId8" imgW="215640" imgH="304560" progId="Equation.3">
                    <p:embed/>
                  </p:oleObj>
                </mc:Choice>
                <mc:Fallback>
                  <p:oleObj name="公式" r:id="rId8" imgW="215640" imgH="304560" progId="Equation.3">
                    <p:embed/>
                    <p:pic>
                      <p:nvPicPr>
                        <p:cNvPr id="0" name="Object 1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2" y="1134"/>
                          <a:ext cx="26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5" name="Object 1168"/>
            <p:cNvGraphicFramePr>
              <a:graphicFrameLocks noChangeAspect="1"/>
            </p:cNvGraphicFramePr>
            <p:nvPr/>
          </p:nvGraphicFramePr>
          <p:xfrm>
            <a:off x="588" y="1134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1" name="公式" r:id="rId10" imgW="215640" imgH="304560" progId="Equation.3">
                    <p:embed/>
                  </p:oleObj>
                </mc:Choice>
                <mc:Fallback>
                  <p:oleObj name="公式" r:id="rId10" imgW="215640" imgH="304560" progId="Equation.3">
                    <p:embed/>
                    <p:pic>
                      <p:nvPicPr>
                        <p:cNvPr id="0" name="Object 1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" y="1134"/>
                          <a:ext cx="26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99" name="Line 1169"/>
            <p:cNvSpPr>
              <a:spLocks noChangeShapeType="1"/>
            </p:cNvSpPr>
            <p:nvPr/>
          </p:nvSpPr>
          <p:spPr bwMode="auto">
            <a:xfrm rot="-5400000">
              <a:off x="2097" y="570"/>
              <a:ext cx="0" cy="3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6" name="Object 1170"/>
            <p:cNvGraphicFramePr>
              <a:graphicFrameLocks noChangeAspect="1"/>
            </p:cNvGraphicFramePr>
            <p:nvPr/>
          </p:nvGraphicFramePr>
          <p:xfrm>
            <a:off x="2300" y="495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2" name="公式" r:id="rId12" imgW="177480" imgH="291960" progId="Equation.3">
                    <p:embed/>
                  </p:oleObj>
                </mc:Choice>
                <mc:Fallback>
                  <p:oleObj name="公式" r:id="rId12" imgW="177480" imgH="291960" progId="Equation.3">
                    <p:embed/>
                    <p:pic>
                      <p:nvPicPr>
                        <p:cNvPr id="0" name="Object 1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0" y="495"/>
                          <a:ext cx="221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00" name="Line 1171"/>
            <p:cNvSpPr>
              <a:spLocks noChangeShapeType="1"/>
            </p:cNvSpPr>
            <p:nvPr/>
          </p:nvSpPr>
          <p:spPr bwMode="auto">
            <a:xfrm rot="-5400000">
              <a:off x="2098" y="1653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7" name="Object 1172"/>
            <p:cNvGraphicFramePr>
              <a:graphicFrameLocks noChangeAspect="1"/>
            </p:cNvGraphicFramePr>
            <p:nvPr/>
          </p:nvGraphicFramePr>
          <p:xfrm>
            <a:off x="2279" y="1578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3" name="公式" r:id="rId14" imgW="190440" imgH="304560" progId="Equation.3">
                    <p:embed/>
                  </p:oleObj>
                </mc:Choice>
                <mc:Fallback>
                  <p:oleObj name="公式" r:id="rId14" imgW="190440" imgH="304560" progId="Equation.3">
                    <p:embed/>
                    <p:pic>
                      <p:nvPicPr>
                        <p:cNvPr id="0" name="Object 1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9" y="1578"/>
                          <a:ext cx="23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01" name="Line 1173"/>
            <p:cNvSpPr>
              <a:spLocks noChangeShapeType="1"/>
            </p:cNvSpPr>
            <p:nvPr/>
          </p:nvSpPr>
          <p:spPr bwMode="auto">
            <a:xfrm rot="-5400000">
              <a:off x="2087" y="1930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8" name="Object 1174"/>
            <p:cNvGraphicFramePr>
              <a:graphicFrameLocks noChangeAspect="1"/>
            </p:cNvGraphicFramePr>
            <p:nvPr/>
          </p:nvGraphicFramePr>
          <p:xfrm>
            <a:off x="2294" y="1900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4" name="公式" r:id="rId16" imgW="190440" imgH="304560" progId="Equation.3">
                    <p:embed/>
                  </p:oleObj>
                </mc:Choice>
                <mc:Fallback>
                  <p:oleObj name="公式" r:id="rId16" imgW="190440" imgH="304560" progId="Equation.3">
                    <p:embed/>
                    <p:pic>
                      <p:nvPicPr>
                        <p:cNvPr id="0" name="Object 1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4" y="1900"/>
                          <a:ext cx="23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02" name="Oval 1175"/>
            <p:cNvSpPr>
              <a:spLocks noChangeArrowheads="1"/>
            </p:cNvSpPr>
            <p:nvPr/>
          </p:nvSpPr>
          <p:spPr bwMode="auto">
            <a:xfrm>
              <a:off x="809" y="1406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4403" name="Oval 1176"/>
            <p:cNvSpPr>
              <a:spLocks noChangeArrowheads="1"/>
            </p:cNvSpPr>
            <p:nvPr/>
          </p:nvSpPr>
          <p:spPr bwMode="auto">
            <a:xfrm>
              <a:off x="1325" y="1433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4404" name="Line 1181"/>
            <p:cNvSpPr>
              <a:spLocks noChangeShapeType="1"/>
            </p:cNvSpPr>
            <p:nvPr/>
          </p:nvSpPr>
          <p:spPr bwMode="auto">
            <a:xfrm>
              <a:off x="1188" y="838"/>
              <a:ext cx="2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5" name="Text Box 1182"/>
            <p:cNvSpPr txBox="1">
              <a:spLocks noChangeArrowheads="1"/>
            </p:cNvSpPr>
            <p:nvPr/>
          </p:nvSpPr>
          <p:spPr bwMode="auto">
            <a:xfrm>
              <a:off x="3117" y="527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4406" name="Text Box 1183"/>
            <p:cNvSpPr txBox="1">
              <a:spLocks noChangeArrowheads="1"/>
            </p:cNvSpPr>
            <p:nvPr/>
          </p:nvSpPr>
          <p:spPr bwMode="auto">
            <a:xfrm>
              <a:off x="3736" y="1529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4407" name="Text Box 1184"/>
            <p:cNvSpPr txBox="1">
              <a:spLocks noChangeArrowheads="1"/>
            </p:cNvSpPr>
            <p:nvPr/>
          </p:nvSpPr>
          <p:spPr bwMode="auto">
            <a:xfrm>
              <a:off x="2522" y="1534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4408" name="Text Box 1205"/>
            <p:cNvSpPr txBox="1">
              <a:spLocks noChangeArrowheads="1"/>
            </p:cNvSpPr>
            <p:nvPr/>
          </p:nvSpPr>
          <p:spPr bwMode="auto">
            <a:xfrm>
              <a:off x="3124" y="1411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4409" name="Text Box 1206"/>
            <p:cNvSpPr txBox="1">
              <a:spLocks noChangeArrowheads="1"/>
            </p:cNvSpPr>
            <p:nvPr/>
          </p:nvSpPr>
          <p:spPr bwMode="auto">
            <a:xfrm>
              <a:off x="2970" y="1186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4410" name="Text Box 1207"/>
            <p:cNvSpPr txBox="1">
              <a:spLocks noChangeArrowheads="1"/>
            </p:cNvSpPr>
            <p:nvPr/>
          </p:nvSpPr>
          <p:spPr bwMode="auto">
            <a:xfrm>
              <a:off x="3197" y="1179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4411" name="Line 1213"/>
            <p:cNvSpPr>
              <a:spLocks noChangeShapeType="1"/>
            </p:cNvSpPr>
            <p:nvPr/>
          </p:nvSpPr>
          <p:spPr bwMode="auto">
            <a:xfrm>
              <a:off x="2741" y="1681"/>
              <a:ext cx="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2" name="Line 1214"/>
            <p:cNvSpPr>
              <a:spLocks noChangeShapeType="1"/>
            </p:cNvSpPr>
            <p:nvPr/>
          </p:nvSpPr>
          <p:spPr bwMode="auto">
            <a:xfrm rot="3600000">
              <a:off x="2979" y="1264"/>
              <a:ext cx="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3" name="Line 1215"/>
            <p:cNvSpPr>
              <a:spLocks noChangeShapeType="1"/>
            </p:cNvSpPr>
            <p:nvPr/>
          </p:nvSpPr>
          <p:spPr bwMode="auto">
            <a:xfrm rot="7200000">
              <a:off x="2496" y="1260"/>
              <a:ext cx="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4" name="Rectangle 1216"/>
            <p:cNvSpPr>
              <a:spLocks noChangeArrowheads="1"/>
            </p:cNvSpPr>
            <p:nvPr/>
          </p:nvSpPr>
          <p:spPr bwMode="auto">
            <a:xfrm>
              <a:off x="3102" y="163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4415" name="Rectangle 1217"/>
            <p:cNvSpPr>
              <a:spLocks noChangeArrowheads="1"/>
            </p:cNvSpPr>
            <p:nvPr/>
          </p:nvSpPr>
          <p:spPr bwMode="auto">
            <a:xfrm rot="3600000">
              <a:off x="3344" y="123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4416" name="Rectangle 1218"/>
            <p:cNvSpPr>
              <a:spLocks noChangeArrowheads="1"/>
            </p:cNvSpPr>
            <p:nvPr/>
          </p:nvSpPr>
          <p:spPr bwMode="auto">
            <a:xfrm rot="7200000">
              <a:off x="2832" y="123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4417" name="Text Box 1243"/>
            <p:cNvSpPr txBox="1">
              <a:spLocks noChangeArrowheads="1"/>
            </p:cNvSpPr>
            <p:nvPr/>
          </p:nvSpPr>
          <p:spPr bwMode="auto">
            <a:xfrm rot="-1800000">
              <a:off x="986" y="134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4418" name="Text Box 1244"/>
            <p:cNvSpPr txBox="1">
              <a:spLocks noChangeArrowheads="1"/>
            </p:cNvSpPr>
            <p:nvPr/>
          </p:nvSpPr>
          <p:spPr bwMode="auto">
            <a:xfrm rot="1800000">
              <a:off x="1211" y="133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4419" name="Line 1269"/>
            <p:cNvSpPr>
              <a:spLocks noChangeShapeType="1"/>
            </p:cNvSpPr>
            <p:nvPr/>
          </p:nvSpPr>
          <p:spPr bwMode="auto">
            <a:xfrm rot="3600000">
              <a:off x="3386" y="1216"/>
              <a:ext cx="39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9" name="Object 1270"/>
            <p:cNvGraphicFramePr>
              <a:graphicFrameLocks noChangeAspect="1"/>
            </p:cNvGraphicFramePr>
            <p:nvPr/>
          </p:nvGraphicFramePr>
          <p:xfrm>
            <a:off x="3633" y="963"/>
            <a:ext cx="30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5" name="公式" r:id="rId18" imgW="241200" imgH="279360" progId="Equation.3">
                    <p:embed/>
                  </p:oleObj>
                </mc:Choice>
                <mc:Fallback>
                  <p:oleObj name="公式" r:id="rId18" imgW="241200" imgH="279360" progId="Equation.3">
                    <p:embed/>
                    <p:pic>
                      <p:nvPicPr>
                        <p:cNvPr id="0" name="Object 12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3" y="963"/>
                          <a:ext cx="301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20" name="Line 1271"/>
            <p:cNvSpPr>
              <a:spLocks noChangeShapeType="1"/>
            </p:cNvSpPr>
            <p:nvPr/>
          </p:nvSpPr>
          <p:spPr bwMode="auto">
            <a:xfrm flipH="1">
              <a:off x="3087" y="1804"/>
              <a:ext cx="433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50" name="Object 1272"/>
            <p:cNvGraphicFramePr>
              <a:graphicFrameLocks noChangeAspect="1"/>
            </p:cNvGraphicFramePr>
            <p:nvPr/>
          </p:nvGraphicFramePr>
          <p:xfrm>
            <a:off x="2837" y="1614"/>
            <a:ext cx="287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6" name="公式" r:id="rId20" imgW="228600" imgH="279360" progId="Equation.3">
                    <p:embed/>
                  </p:oleObj>
                </mc:Choice>
                <mc:Fallback>
                  <p:oleObj name="公式" r:id="rId20" imgW="228600" imgH="279360" progId="Equation.3">
                    <p:embed/>
                    <p:pic>
                      <p:nvPicPr>
                        <p:cNvPr id="0" name="Object 12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7" y="1614"/>
                          <a:ext cx="287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21" name="Line 1273"/>
            <p:cNvSpPr>
              <a:spLocks noChangeShapeType="1"/>
            </p:cNvSpPr>
            <p:nvPr/>
          </p:nvSpPr>
          <p:spPr bwMode="auto">
            <a:xfrm rot="7200000" flipH="1">
              <a:off x="2613" y="1246"/>
              <a:ext cx="433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51" name="Object 1274"/>
            <p:cNvGraphicFramePr>
              <a:graphicFrameLocks noChangeAspect="1"/>
            </p:cNvGraphicFramePr>
            <p:nvPr/>
          </p:nvGraphicFramePr>
          <p:xfrm>
            <a:off x="2534" y="985"/>
            <a:ext cx="287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7" name="公式" r:id="rId22" imgW="228600" imgH="279360" progId="Equation.3">
                    <p:embed/>
                  </p:oleObj>
                </mc:Choice>
                <mc:Fallback>
                  <p:oleObj name="公式" r:id="rId22" imgW="228600" imgH="279360" progId="Equation.3">
                    <p:embed/>
                    <p:pic>
                      <p:nvPicPr>
                        <p:cNvPr id="0" name="Object 12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4" y="985"/>
                          <a:ext cx="287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22" name="Line 1311"/>
            <p:cNvSpPr>
              <a:spLocks noChangeShapeType="1"/>
            </p:cNvSpPr>
            <p:nvPr/>
          </p:nvSpPr>
          <p:spPr bwMode="auto">
            <a:xfrm>
              <a:off x="1188" y="839"/>
              <a:ext cx="3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3" name="Line 1312"/>
            <p:cNvSpPr>
              <a:spLocks noChangeShapeType="1"/>
            </p:cNvSpPr>
            <p:nvPr/>
          </p:nvSpPr>
          <p:spPr bwMode="auto">
            <a:xfrm rot="7200000">
              <a:off x="1437" y="1265"/>
              <a:ext cx="3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4" name="Line 1313"/>
            <p:cNvSpPr>
              <a:spLocks noChangeShapeType="1"/>
            </p:cNvSpPr>
            <p:nvPr/>
          </p:nvSpPr>
          <p:spPr bwMode="auto">
            <a:xfrm rot="-7200000">
              <a:off x="944" y="1266"/>
              <a:ext cx="3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5" name="Line 1314"/>
            <p:cNvSpPr>
              <a:spLocks noChangeShapeType="1"/>
            </p:cNvSpPr>
            <p:nvPr/>
          </p:nvSpPr>
          <p:spPr bwMode="auto">
            <a:xfrm>
              <a:off x="1682" y="1961"/>
              <a:ext cx="2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6" name="Line 1315"/>
            <p:cNvSpPr>
              <a:spLocks noChangeShapeType="1"/>
            </p:cNvSpPr>
            <p:nvPr/>
          </p:nvSpPr>
          <p:spPr bwMode="auto">
            <a:xfrm>
              <a:off x="705" y="2264"/>
              <a:ext cx="2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7" name="Line 1369"/>
            <p:cNvSpPr>
              <a:spLocks noChangeShapeType="1"/>
            </p:cNvSpPr>
            <p:nvPr/>
          </p:nvSpPr>
          <p:spPr bwMode="auto">
            <a:xfrm>
              <a:off x="3710" y="1681"/>
              <a:ext cx="0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8" name="Line 1370"/>
            <p:cNvSpPr>
              <a:spLocks noChangeShapeType="1"/>
            </p:cNvSpPr>
            <p:nvPr/>
          </p:nvSpPr>
          <p:spPr bwMode="auto">
            <a:xfrm>
              <a:off x="1685" y="1683"/>
              <a:ext cx="0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9" name="Line 1376"/>
            <p:cNvSpPr>
              <a:spLocks noChangeShapeType="1"/>
            </p:cNvSpPr>
            <p:nvPr/>
          </p:nvSpPr>
          <p:spPr bwMode="auto">
            <a:xfrm>
              <a:off x="700" y="1693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0" name="Line 1377"/>
            <p:cNvSpPr>
              <a:spLocks noChangeShapeType="1"/>
            </p:cNvSpPr>
            <p:nvPr/>
          </p:nvSpPr>
          <p:spPr bwMode="auto">
            <a:xfrm>
              <a:off x="2732" y="1686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381"/>
          <p:cNvGrpSpPr>
            <a:grpSpLocks/>
          </p:cNvGrpSpPr>
          <p:nvPr/>
        </p:nvGrpSpPr>
        <p:grpSpPr bwMode="auto">
          <a:xfrm>
            <a:off x="6183313" y="749300"/>
            <a:ext cx="2740025" cy="3279775"/>
            <a:chOff x="3523" y="423"/>
            <a:chExt cx="1726" cy="2066"/>
          </a:xfrm>
        </p:grpSpPr>
        <p:sp>
          <p:nvSpPr>
            <p:cNvPr id="14378" name="Line 1382"/>
            <p:cNvSpPr>
              <a:spLocks noChangeShapeType="1"/>
            </p:cNvSpPr>
            <p:nvPr/>
          </p:nvSpPr>
          <p:spPr bwMode="auto">
            <a:xfrm>
              <a:off x="4128" y="1551"/>
              <a:ext cx="7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Line 1383"/>
            <p:cNvSpPr>
              <a:spLocks noChangeShapeType="1"/>
            </p:cNvSpPr>
            <p:nvPr/>
          </p:nvSpPr>
          <p:spPr bwMode="auto">
            <a:xfrm rot="-7200000">
              <a:off x="3584" y="1239"/>
              <a:ext cx="7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Line 1384"/>
            <p:cNvSpPr>
              <a:spLocks noChangeShapeType="1"/>
            </p:cNvSpPr>
            <p:nvPr/>
          </p:nvSpPr>
          <p:spPr bwMode="auto">
            <a:xfrm rot="7200000">
              <a:off x="3584" y="1864"/>
              <a:ext cx="7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81" name="Group 1385"/>
            <p:cNvGrpSpPr>
              <a:grpSpLocks/>
            </p:cNvGrpSpPr>
            <p:nvPr/>
          </p:nvGrpSpPr>
          <p:grpSpPr bwMode="auto">
            <a:xfrm>
              <a:off x="4841" y="1267"/>
              <a:ext cx="408" cy="469"/>
              <a:chOff x="1156" y="187"/>
              <a:chExt cx="408" cy="469"/>
            </a:xfrm>
          </p:grpSpPr>
          <p:sp>
            <p:nvSpPr>
              <p:cNvPr id="14388" name="Text Box 1386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14389" name="Text Box 1387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A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14382" name="Group 1388"/>
            <p:cNvGrpSpPr>
              <a:grpSpLocks/>
            </p:cNvGrpSpPr>
            <p:nvPr/>
          </p:nvGrpSpPr>
          <p:grpSpPr bwMode="auto">
            <a:xfrm>
              <a:off x="3561" y="2020"/>
              <a:ext cx="408" cy="469"/>
              <a:chOff x="1156" y="187"/>
              <a:chExt cx="408" cy="469"/>
            </a:xfrm>
          </p:grpSpPr>
          <p:sp>
            <p:nvSpPr>
              <p:cNvPr id="14386" name="Text Box 1389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14387" name="Text Box 1390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B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14383" name="Group 1391"/>
            <p:cNvGrpSpPr>
              <a:grpSpLocks/>
            </p:cNvGrpSpPr>
            <p:nvPr/>
          </p:nvGrpSpPr>
          <p:grpSpPr bwMode="auto">
            <a:xfrm>
              <a:off x="3523" y="423"/>
              <a:ext cx="408" cy="469"/>
              <a:chOff x="1156" y="187"/>
              <a:chExt cx="408" cy="469"/>
            </a:xfrm>
          </p:grpSpPr>
          <p:sp>
            <p:nvSpPr>
              <p:cNvPr id="14384" name="Text Box 1392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14385" name="Text Box 1393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C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</p:grpSp>
      <p:grpSp>
        <p:nvGrpSpPr>
          <p:cNvPr id="7" name="Group 1394"/>
          <p:cNvGrpSpPr>
            <a:grpSpLocks/>
          </p:cNvGrpSpPr>
          <p:nvPr/>
        </p:nvGrpSpPr>
        <p:grpSpPr bwMode="auto">
          <a:xfrm>
            <a:off x="7031038" y="1471613"/>
            <a:ext cx="2627312" cy="1162050"/>
            <a:chOff x="4853" y="789"/>
            <a:chExt cx="1655" cy="732"/>
          </a:xfrm>
        </p:grpSpPr>
        <p:sp>
          <p:nvSpPr>
            <p:cNvPr id="14371" name="Line 1395"/>
            <p:cNvSpPr>
              <a:spLocks noChangeShapeType="1"/>
            </p:cNvSpPr>
            <p:nvPr/>
          </p:nvSpPr>
          <p:spPr bwMode="auto">
            <a:xfrm rot="-1800000">
              <a:off x="4853" y="1151"/>
              <a:ext cx="12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72" name="Group 1396"/>
            <p:cNvGrpSpPr>
              <a:grpSpLocks/>
            </p:cNvGrpSpPr>
            <p:nvPr/>
          </p:nvGrpSpPr>
          <p:grpSpPr bwMode="auto">
            <a:xfrm>
              <a:off x="5797" y="789"/>
              <a:ext cx="711" cy="481"/>
              <a:chOff x="6105" y="2735"/>
              <a:chExt cx="711" cy="481"/>
            </a:xfrm>
          </p:grpSpPr>
          <p:sp>
            <p:nvSpPr>
              <p:cNvPr id="14376" name="Text Box 1397"/>
              <p:cNvSpPr txBox="1">
                <a:spLocks noChangeArrowheads="1"/>
              </p:cNvSpPr>
              <p:nvPr/>
            </p:nvSpPr>
            <p:spPr bwMode="auto">
              <a:xfrm>
                <a:off x="6185" y="2735"/>
                <a:ext cx="3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1">
                    <a:solidFill>
                      <a:srgbClr val="FF0000"/>
                    </a:solidFill>
                    <a:ea typeface="楷体_GB2312" pitchFamily="49" charset="-122"/>
                  </a:rPr>
                  <a:t>·</a:t>
                </a:r>
              </a:p>
            </p:txBody>
          </p:sp>
          <p:sp>
            <p:nvSpPr>
              <p:cNvPr id="14377" name="Text Box 1398"/>
              <p:cNvSpPr txBox="1">
                <a:spLocks noChangeArrowheads="1"/>
              </p:cNvSpPr>
              <p:nvPr/>
            </p:nvSpPr>
            <p:spPr bwMode="auto">
              <a:xfrm>
                <a:off x="6105" y="2928"/>
                <a:ext cx="71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FF0000"/>
                    </a:solidFill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solidFill>
                      <a:srgbClr val="FF0000"/>
                    </a:solidFill>
                    <a:ea typeface="楷体_GB2312" pitchFamily="49" charset="-122"/>
                  </a:rPr>
                  <a:t>AB</a:t>
                </a:r>
                <a:endParaRPr lang="en-US" altLang="zh-CN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14373" name="Freeform 1399"/>
            <p:cNvSpPr>
              <a:spLocks/>
            </p:cNvSpPr>
            <p:nvPr/>
          </p:nvSpPr>
          <p:spPr bwMode="auto">
            <a:xfrm>
              <a:off x="5138" y="1318"/>
              <a:ext cx="34" cy="147"/>
            </a:xfrm>
            <a:custGeom>
              <a:avLst/>
              <a:gdLst>
                <a:gd name="T0" fmla="*/ 18 w 34"/>
                <a:gd name="T1" fmla="*/ 3 h 147"/>
                <a:gd name="T2" fmla="*/ 33 w 34"/>
                <a:gd name="T3" fmla="*/ 81 h 147"/>
                <a:gd name="T4" fmla="*/ 0 w 34"/>
                <a:gd name="T5" fmla="*/ 147 h 147"/>
                <a:gd name="T6" fmla="*/ 0 60000 65536"/>
                <a:gd name="T7" fmla="*/ 0 60000 65536"/>
                <a:gd name="T8" fmla="*/ 0 60000 65536"/>
                <a:gd name="T9" fmla="*/ 0 w 34"/>
                <a:gd name="T10" fmla="*/ 0 h 147"/>
                <a:gd name="T11" fmla="*/ 34 w 34"/>
                <a:gd name="T12" fmla="*/ 147 h 1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47">
                  <a:moveTo>
                    <a:pt x="18" y="3"/>
                  </a:moveTo>
                  <a:cubicBezTo>
                    <a:pt x="24" y="0"/>
                    <a:pt x="34" y="57"/>
                    <a:pt x="33" y="81"/>
                  </a:cubicBezTo>
                  <a:cubicBezTo>
                    <a:pt x="30" y="105"/>
                    <a:pt x="7" y="133"/>
                    <a:pt x="0" y="147"/>
                  </a:cubicBezTo>
                </a:path>
              </a:pathLst>
            </a:cu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4374" name="Freeform 1400"/>
            <p:cNvSpPr>
              <a:spLocks/>
            </p:cNvSpPr>
            <p:nvPr/>
          </p:nvSpPr>
          <p:spPr bwMode="auto">
            <a:xfrm>
              <a:off x="5181" y="1318"/>
              <a:ext cx="33" cy="162"/>
            </a:xfrm>
            <a:custGeom>
              <a:avLst/>
              <a:gdLst>
                <a:gd name="T0" fmla="*/ 18 w 33"/>
                <a:gd name="T1" fmla="*/ 0 h 162"/>
                <a:gd name="T2" fmla="*/ 30 w 33"/>
                <a:gd name="T3" fmla="*/ 84 h 162"/>
                <a:gd name="T4" fmla="*/ 0 w 33"/>
                <a:gd name="T5" fmla="*/ 162 h 162"/>
                <a:gd name="T6" fmla="*/ 0 60000 65536"/>
                <a:gd name="T7" fmla="*/ 0 60000 65536"/>
                <a:gd name="T8" fmla="*/ 0 60000 65536"/>
                <a:gd name="T9" fmla="*/ 0 w 33"/>
                <a:gd name="T10" fmla="*/ 0 h 162"/>
                <a:gd name="T11" fmla="*/ 33 w 33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" h="162">
                  <a:moveTo>
                    <a:pt x="18" y="0"/>
                  </a:moveTo>
                  <a:cubicBezTo>
                    <a:pt x="15" y="6"/>
                    <a:pt x="33" y="57"/>
                    <a:pt x="30" y="84"/>
                  </a:cubicBezTo>
                  <a:cubicBezTo>
                    <a:pt x="27" y="111"/>
                    <a:pt x="6" y="146"/>
                    <a:pt x="0" y="162"/>
                  </a:cubicBezTo>
                </a:path>
              </a:pathLst>
            </a:cu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4375" name="Text Box 1401"/>
            <p:cNvSpPr txBox="1">
              <a:spLocks noChangeArrowheads="1"/>
            </p:cNvSpPr>
            <p:nvPr/>
          </p:nvSpPr>
          <p:spPr bwMode="auto">
            <a:xfrm>
              <a:off x="5244" y="1233"/>
              <a:ext cx="7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FF"/>
                  </a:solidFill>
                  <a:ea typeface="楷体_GB2312" pitchFamily="49" charset="-122"/>
                </a:rPr>
                <a:t>30°</a:t>
              </a:r>
            </a:p>
          </p:txBody>
        </p:sp>
      </p:grpSp>
      <p:grpSp>
        <p:nvGrpSpPr>
          <p:cNvPr id="9" name="Group 1402"/>
          <p:cNvGrpSpPr>
            <a:grpSpLocks/>
          </p:cNvGrpSpPr>
          <p:nvPr/>
        </p:nvGrpSpPr>
        <p:grpSpPr bwMode="auto">
          <a:xfrm>
            <a:off x="6408738" y="2530475"/>
            <a:ext cx="1128712" cy="1989138"/>
            <a:chOff x="6149" y="2264"/>
            <a:chExt cx="711" cy="1253"/>
          </a:xfrm>
        </p:grpSpPr>
        <p:grpSp>
          <p:nvGrpSpPr>
            <p:cNvPr id="14367" name="Group 1403"/>
            <p:cNvGrpSpPr>
              <a:grpSpLocks/>
            </p:cNvGrpSpPr>
            <p:nvPr/>
          </p:nvGrpSpPr>
          <p:grpSpPr bwMode="auto">
            <a:xfrm>
              <a:off x="6149" y="3036"/>
              <a:ext cx="711" cy="481"/>
              <a:chOff x="6105" y="2735"/>
              <a:chExt cx="711" cy="481"/>
            </a:xfrm>
          </p:grpSpPr>
          <p:sp>
            <p:nvSpPr>
              <p:cNvPr id="14369" name="Text Box 1404"/>
              <p:cNvSpPr txBox="1">
                <a:spLocks noChangeArrowheads="1"/>
              </p:cNvSpPr>
              <p:nvPr/>
            </p:nvSpPr>
            <p:spPr bwMode="auto">
              <a:xfrm>
                <a:off x="6185" y="2735"/>
                <a:ext cx="3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1">
                    <a:solidFill>
                      <a:srgbClr val="FF0000"/>
                    </a:solidFill>
                    <a:ea typeface="楷体_GB2312" pitchFamily="49" charset="-122"/>
                  </a:rPr>
                  <a:t>·</a:t>
                </a:r>
              </a:p>
            </p:txBody>
          </p:sp>
          <p:sp>
            <p:nvSpPr>
              <p:cNvPr id="14370" name="Text Box 1405"/>
              <p:cNvSpPr txBox="1">
                <a:spLocks noChangeArrowheads="1"/>
              </p:cNvSpPr>
              <p:nvPr/>
            </p:nvSpPr>
            <p:spPr bwMode="auto">
              <a:xfrm>
                <a:off x="6105" y="2928"/>
                <a:ext cx="71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FF0000"/>
                    </a:solidFill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solidFill>
                      <a:srgbClr val="FF0000"/>
                    </a:solidFill>
                    <a:ea typeface="楷体_GB2312" pitchFamily="49" charset="-122"/>
                  </a:rPr>
                  <a:t>BC</a:t>
                </a:r>
                <a:endParaRPr lang="en-US" altLang="zh-CN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14368" name="Line 1406"/>
            <p:cNvSpPr>
              <a:spLocks noChangeShapeType="1"/>
            </p:cNvSpPr>
            <p:nvPr/>
          </p:nvSpPr>
          <p:spPr bwMode="auto">
            <a:xfrm rot="5400000">
              <a:off x="6010" y="2876"/>
              <a:ext cx="12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1415"/>
          <p:cNvGrpSpPr>
            <a:grpSpLocks/>
          </p:cNvGrpSpPr>
          <p:nvPr/>
        </p:nvGrpSpPr>
        <p:grpSpPr bwMode="auto">
          <a:xfrm>
            <a:off x="5329238" y="852488"/>
            <a:ext cx="1943100" cy="1216025"/>
            <a:chOff x="5397" y="2420"/>
            <a:chExt cx="1224" cy="766"/>
          </a:xfrm>
        </p:grpSpPr>
        <p:sp>
          <p:nvSpPr>
            <p:cNvPr id="14363" name="Line 1408"/>
            <p:cNvSpPr>
              <a:spLocks noChangeShapeType="1"/>
            </p:cNvSpPr>
            <p:nvPr/>
          </p:nvSpPr>
          <p:spPr bwMode="auto">
            <a:xfrm rot="-9000000">
              <a:off x="5397" y="3186"/>
              <a:ext cx="12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64" name="Group 1409"/>
            <p:cNvGrpSpPr>
              <a:grpSpLocks/>
            </p:cNvGrpSpPr>
            <p:nvPr/>
          </p:nvGrpSpPr>
          <p:grpSpPr bwMode="auto">
            <a:xfrm>
              <a:off x="5433" y="2420"/>
              <a:ext cx="711" cy="481"/>
              <a:chOff x="6105" y="2735"/>
              <a:chExt cx="711" cy="481"/>
            </a:xfrm>
          </p:grpSpPr>
          <p:sp>
            <p:nvSpPr>
              <p:cNvPr id="14365" name="Text Box 1410"/>
              <p:cNvSpPr txBox="1">
                <a:spLocks noChangeArrowheads="1"/>
              </p:cNvSpPr>
              <p:nvPr/>
            </p:nvSpPr>
            <p:spPr bwMode="auto">
              <a:xfrm>
                <a:off x="6185" y="2735"/>
                <a:ext cx="3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1">
                    <a:solidFill>
                      <a:srgbClr val="FF0000"/>
                    </a:solidFill>
                    <a:ea typeface="楷体_GB2312" pitchFamily="49" charset="-122"/>
                  </a:rPr>
                  <a:t>·</a:t>
                </a:r>
              </a:p>
            </p:txBody>
          </p:sp>
          <p:sp>
            <p:nvSpPr>
              <p:cNvPr id="14366" name="Text Box 1411"/>
              <p:cNvSpPr txBox="1">
                <a:spLocks noChangeArrowheads="1"/>
              </p:cNvSpPr>
              <p:nvPr/>
            </p:nvSpPr>
            <p:spPr bwMode="auto">
              <a:xfrm>
                <a:off x="6105" y="2928"/>
                <a:ext cx="71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FF0000"/>
                    </a:solidFill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solidFill>
                      <a:srgbClr val="FF0000"/>
                    </a:solidFill>
                    <a:ea typeface="楷体_GB2312" pitchFamily="49" charset="-122"/>
                  </a:rPr>
                  <a:t>CA</a:t>
                </a:r>
                <a:endParaRPr lang="en-US" altLang="zh-CN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</p:grpSp>
      </p:grpSp>
      <p:sp>
        <p:nvSpPr>
          <p:cNvPr id="86408" name="Text Box 1416"/>
          <p:cNvSpPr txBox="1">
            <a:spLocks noChangeArrowheads="1"/>
          </p:cNvSpPr>
          <p:nvPr/>
        </p:nvSpPr>
        <p:spPr bwMode="auto">
          <a:xfrm>
            <a:off x="4611688" y="4083050"/>
            <a:ext cx="2649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相电流为：</a:t>
            </a:r>
          </a:p>
        </p:txBody>
      </p:sp>
      <p:graphicFrame>
        <p:nvGraphicFramePr>
          <p:cNvPr id="86409" name="Object 1417"/>
          <p:cNvGraphicFramePr>
            <a:graphicFrameLocks noChangeAspect="1"/>
          </p:cNvGraphicFramePr>
          <p:nvPr/>
        </p:nvGraphicFramePr>
        <p:xfrm>
          <a:off x="5037138" y="4392613"/>
          <a:ext cx="11461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8" name="Equation" r:id="rId24" imgW="622080" imgH="482400" progId="Equation.DSMT4">
                  <p:embed/>
                </p:oleObj>
              </mc:Choice>
              <mc:Fallback>
                <p:oleObj name="Equation" r:id="rId24" imgW="622080" imgH="482400" progId="Equation.DSMT4">
                  <p:embed/>
                  <p:pic>
                    <p:nvPicPr>
                      <p:cNvPr id="0" name="Object 14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4392613"/>
                        <a:ext cx="114617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410" name="AutoShape 1418"/>
          <p:cNvSpPr>
            <a:spLocks/>
          </p:cNvSpPr>
          <p:nvPr/>
        </p:nvSpPr>
        <p:spPr bwMode="auto">
          <a:xfrm>
            <a:off x="4691063" y="4826000"/>
            <a:ext cx="336550" cy="1733550"/>
          </a:xfrm>
          <a:prstGeom prst="leftBrace">
            <a:avLst>
              <a:gd name="adj1" fmla="val 429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86411" name="Object 1419"/>
          <p:cNvGraphicFramePr>
            <a:graphicFrameLocks noChangeAspect="1"/>
          </p:cNvGraphicFramePr>
          <p:nvPr/>
        </p:nvGraphicFramePr>
        <p:xfrm>
          <a:off x="5119688" y="5942013"/>
          <a:ext cx="3163887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9" name="Equation" r:id="rId26" imgW="1714320" imgH="507960" progId="Equation.DSMT4">
                  <p:embed/>
                </p:oleObj>
              </mc:Choice>
              <mc:Fallback>
                <p:oleObj name="Equation" r:id="rId26" imgW="1714320" imgH="507960" progId="Equation.DSMT4">
                  <p:embed/>
                  <p:pic>
                    <p:nvPicPr>
                      <p:cNvPr id="0" name="Object 14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688" y="5942013"/>
                        <a:ext cx="3163887" cy="93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412" name="Object 1420"/>
          <p:cNvGraphicFramePr>
            <a:graphicFrameLocks noChangeAspect="1"/>
          </p:cNvGraphicFramePr>
          <p:nvPr/>
        </p:nvGraphicFramePr>
        <p:xfrm>
          <a:off x="5067300" y="5153025"/>
          <a:ext cx="3278188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0" name="Equation" r:id="rId28" imgW="1777680" imgH="507960" progId="Equation.DSMT4">
                  <p:embed/>
                </p:oleObj>
              </mc:Choice>
              <mc:Fallback>
                <p:oleObj name="Equation" r:id="rId28" imgW="1777680" imgH="507960" progId="Equation.DSMT4">
                  <p:embed/>
                  <p:pic>
                    <p:nvPicPr>
                      <p:cNvPr id="0" name="Object 14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5153025"/>
                        <a:ext cx="3278188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414" name="Object 1422"/>
          <p:cNvGraphicFramePr>
            <a:graphicFrameLocks noChangeAspect="1"/>
          </p:cNvGraphicFramePr>
          <p:nvPr/>
        </p:nvGraphicFramePr>
        <p:xfrm>
          <a:off x="6429375" y="4511675"/>
          <a:ext cx="1846263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" name="Equation" r:id="rId30" imgW="1041120" imgH="457200" progId="Equation.DSMT4">
                  <p:embed/>
                </p:oleObj>
              </mc:Choice>
              <mc:Fallback>
                <p:oleObj name="Equation" r:id="rId30" imgW="1041120" imgH="457200" progId="Equation.DSMT4">
                  <p:embed/>
                  <p:pic>
                    <p:nvPicPr>
                      <p:cNvPr id="0" name="Object 1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4511675"/>
                        <a:ext cx="1846263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418" name="Text Box 1426"/>
          <p:cNvSpPr txBox="1">
            <a:spLocks noChangeArrowheads="1"/>
          </p:cNvSpPr>
          <p:nvPr/>
        </p:nvSpPr>
        <p:spPr bwMode="auto">
          <a:xfrm>
            <a:off x="495300" y="6292850"/>
            <a:ext cx="3668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令：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Z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|Z|∠ 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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，则：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三、</a:t>
            </a:r>
            <a:r>
              <a:rPr lang="zh-CN" altLang="en-US">
                <a:ea typeface="楷体_GB2312" pitchFamily="49" charset="-122"/>
              </a:rPr>
              <a:t>负载作三角形联接的三相电路分析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6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6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6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6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6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6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6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6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6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8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8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78" grpId="0" autoUpdateAnimBg="0"/>
      <p:bldP spid="86079" grpId="0" animBg="1"/>
      <p:bldP spid="86408" grpId="0" autoUpdateAnimBg="0"/>
      <p:bldP spid="86410" grpId="0" animBg="1"/>
      <p:bldP spid="8641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00" name="Text Box 60"/>
          <p:cNvSpPr txBox="1">
            <a:spLocks noChangeArrowheads="1"/>
          </p:cNvSpPr>
          <p:nvPr/>
        </p:nvSpPr>
        <p:spPr bwMode="auto">
          <a:xfrm>
            <a:off x="320675" y="522288"/>
            <a:ext cx="332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根据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KCL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方程</a:t>
            </a:r>
          </a:p>
        </p:txBody>
      </p:sp>
      <p:graphicFrame>
        <p:nvGraphicFramePr>
          <p:cNvPr id="87101" name="Object 61"/>
          <p:cNvGraphicFramePr>
            <a:graphicFrameLocks noChangeAspect="1"/>
          </p:cNvGraphicFramePr>
          <p:nvPr/>
        </p:nvGraphicFramePr>
        <p:xfrm>
          <a:off x="403225" y="1384300"/>
          <a:ext cx="215582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6" name="Equation" r:id="rId4" imgW="812520" imgH="279360" progId="Equation.DSMT4">
                  <p:embed/>
                </p:oleObj>
              </mc:Choice>
              <mc:Fallback>
                <p:oleObj name="Equation" r:id="rId4" imgW="812520" imgH="27936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1384300"/>
                        <a:ext cx="2155825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146" name="Text Box 106"/>
          <p:cNvSpPr txBox="1">
            <a:spLocks noChangeArrowheads="1"/>
          </p:cNvSpPr>
          <p:nvPr/>
        </p:nvSpPr>
        <p:spPr bwMode="auto">
          <a:xfrm>
            <a:off x="327025" y="4465638"/>
            <a:ext cx="1281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结论：</a:t>
            </a:r>
          </a:p>
        </p:txBody>
      </p:sp>
      <p:sp>
        <p:nvSpPr>
          <p:cNvPr id="87147" name="Text Box 107"/>
          <p:cNvSpPr txBox="1">
            <a:spLocks noChangeArrowheads="1"/>
          </p:cNvSpPr>
          <p:nvPr/>
        </p:nvSpPr>
        <p:spPr bwMode="auto">
          <a:xfrm>
            <a:off x="457200" y="4822825"/>
            <a:ext cx="47323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>
                <a:ea typeface="楷体_GB2312" pitchFamily="49" charset="-122"/>
              </a:rPr>
              <a:t>(1)</a:t>
            </a:r>
            <a:r>
              <a:rPr lang="zh-CN" altLang="en-US">
                <a:ea typeface="楷体_GB2312" pitchFamily="49" charset="-122"/>
              </a:rPr>
              <a:t>负载上相电压与线电压相等</a:t>
            </a:r>
            <a:r>
              <a:rPr lang="en-US" altLang="zh-CN">
                <a:ea typeface="楷体_GB2312" pitchFamily="49" charset="-122"/>
              </a:rPr>
              <a:t>;</a:t>
            </a:r>
            <a:endParaRPr lang="zh-CN" altLang="en-US">
              <a:ea typeface="楷体_GB2312" pitchFamily="49" charset="-122"/>
            </a:endParaRPr>
          </a:p>
        </p:txBody>
      </p:sp>
      <p:grpSp>
        <p:nvGrpSpPr>
          <p:cNvPr id="2" name="Group 302"/>
          <p:cNvGrpSpPr>
            <a:grpSpLocks/>
          </p:cNvGrpSpPr>
          <p:nvPr/>
        </p:nvGrpSpPr>
        <p:grpSpPr bwMode="auto">
          <a:xfrm>
            <a:off x="457200" y="5322888"/>
            <a:ext cx="4941888" cy="1406525"/>
            <a:chOff x="348" y="3388"/>
            <a:chExt cx="3113" cy="886"/>
          </a:xfrm>
        </p:grpSpPr>
        <p:sp>
          <p:nvSpPr>
            <p:cNvPr id="15478" name="Text Box 108"/>
            <p:cNvSpPr txBox="1">
              <a:spLocks noChangeArrowheads="1"/>
            </p:cNvSpPr>
            <p:nvPr/>
          </p:nvSpPr>
          <p:spPr bwMode="auto">
            <a:xfrm>
              <a:off x="348" y="3388"/>
              <a:ext cx="3113" cy="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1000" indent="-3810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en-US" altLang="zh-CN">
                  <a:ea typeface="楷体_GB2312" pitchFamily="49" charset="-122"/>
                </a:rPr>
                <a:t>(2) </a:t>
              </a:r>
              <a:r>
                <a:rPr lang="zh-CN" altLang="en-US">
                  <a:ea typeface="楷体_GB2312" pitchFamily="49" charset="-122"/>
                </a:rPr>
                <a:t>线电流与相电流也是对称的。线电流大小是相电流的     倍，相位滞后相应相电流</a:t>
              </a:r>
              <a:r>
                <a:rPr lang="en-US" altLang="zh-CN">
                  <a:ea typeface="楷体_GB2312" pitchFamily="49" charset="-122"/>
                </a:rPr>
                <a:t>30°</a:t>
              </a:r>
              <a:r>
                <a:rPr lang="zh-CN" altLang="en-US">
                  <a:ea typeface="楷体_GB2312" pitchFamily="49" charset="-122"/>
                </a:rPr>
                <a:t>。</a:t>
              </a:r>
            </a:p>
          </p:txBody>
        </p:sp>
        <p:graphicFrame>
          <p:nvGraphicFramePr>
            <p:cNvPr id="15377" name="Object 109"/>
            <p:cNvGraphicFramePr>
              <a:graphicFrameLocks noChangeAspect="1"/>
            </p:cNvGraphicFramePr>
            <p:nvPr/>
          </p:nvGraphicFramePr>
          <p:xfrm>
            <a:off x="2358" y="3692"/>
            <a:ext cx="30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97" name="公式" r:id="rId6" imgW="241200" imgH="228600" progId="Equation.3">
                    <p:embed/>
                  </p:oleObj>
                </mc:Choice>
                <mc:Fallback>
                  <p:oleObj name="公式" r:id="rId6" imgW="241200" imgH="228600" progId="Equation.3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8" y="3692"/>
                          <a:ext cx="304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82" name="Group 161"/>
          <p:cNvGrpSpPr>
            <a:grpSpLocks/>
          </p:cNvGrpSpPr>
          <p:nvPr/>
        </p:nvGrpSpPr>
        <p:grpSpPr bwMode="auto">
          <a:xfrm>
            <a:off x="3284538" y="544513"/>
            <a:ext cx="5668962" cy="2835275"/>
            <a:chOff x="463" y="495"/>
            <a:chExt cx="3571" cy="1786"/>
          </a:xfrm>
        </p:grpSpPr>
        <p:sp>
          <p:nvSpPr>
            <p:cNvPr id="15437" name="Oval 162"/>
            <p:cNvSpPr>
              <a:spLocks noChangeArrowheads="1"/>
            </p:cNvSpPr>
            <p:nvPr/>
          </p:nvSpPr>
          <p:spPr bwMode="auto">
            <a:xfrm>
              <a:off x="1055" y="995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5438" name="Text Box 163"/>
            <p:cNvSpPr txBox="1">
              <a:spLocks noChangeArrowheads="1"/>
            </p:cNvSpPr>
            <p:nvPr/>
          </p:nvSpPr>
          <p:spPr bwMode="auto">
            <a:xfrm>
              <a:off x="1098" y="564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5439" name="Text Box 164"/>
            <p:cNvSpPr txBox="1">
              <a:spLocks noChangeArrowheads="1"/>
            </p:cNvSpPr>
            <p:nvPr/>
          </p:nvSpPr>
          <p:spPr bwMode="auto">
            <a:xfrm>
              <a:off x="987" y="767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5440" name="Text Box 165"/>
            <p:cNvSpPr txBox="1">
              <a:spLocks noChangeArrowheads="1"/>
            </p:cNvSpPr>
            <p:nvPr/>
          </p:nvSpPr>
          <p:spPr bwMode="auto">
            <a:xfrm>
              <a:off x="1005" y="1194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15441" name="Text Box 166"/>
            <p:cNvSpPr txBox="1">
              <a:spLocks noChangeArrowheads="1"/>
            </p:cNvSpPr>
            <p:nvPr/>
          </p:nvSpPr>
          <p:spPr bwMode="auto">
            <a:xfrm rot="7200000">
              <a:off x="1505" y="1607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5442" name="Text Box 167"/>
            <p:cNvSpPr txBox="1">
              <a:spLocks noChangeArrowheads="1"/>
            </p:cNvSpPr>
            <p:nvPr/>
          </p:nvSpPr>
          <p:spPr bwMode="auto">
            <a:xfrm rot="-7200000">
              <a:off x="733" y="1644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5443" name="Text Box 168"/>
            <p:cNvSpPr txBox="1">
              <a:spLocks noChangeArrowheads="1"/>
            </p:cNvSpPr>
            <p:nvPr/>
          </p:nvSpPr>
          <p:spPr bwMode="auto">
            <a:xfrm>
              <a:off x="1686" y="1570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5444" name="Text Box 169"/>
            <p:cNvSpPr txBox="1">
              <a:spLocks noChangeArrowheads="1"/>
            </p:cNvSpPr>
            <p:nvPr/>
          </p:nvSpPr>
          <p:spPr bwMode="auto">
            <a:xfrm>
              <a:off x="463" y="1614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5445" name="Text Box 170"/>
            <p:cNvSpPr txBox="1">
              <a:spLocks noChangeArrowheads="1"/>
            </p:cNvSpPr>
            <p:nvPr/>
          </p:nvSpPr>
          <p:spPr bwMode="auto">
            <a:xfrm>
              <a:off x="1224" y="1193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N</a:t>
              </a:r>
            </a:p>
          </p:txBody>
        </p:sp>
        <p:graphicFrame>
          <p:nvGraphicFramePr>
            <p:cNvPr id="15368" name="Object 171"/>
            <p:cNvGraphicFramePr>
              <a:graphicFrameLocks noChangeAspect="1"/>
            </p:cNvGraphicFramePr>
            <p:nvPr/>
          </p:nvGraphicFramePr>
          <p:xfrm>
            <a:off x="792" y="866"/>
            <a:ext cx="2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98" name="公式" r:id="rId8" imgW="215640" imgH="291960" progId="Equation.3">
                    <p:embed/>
                  </p:oleObj>
                </mc:Choice>
                <mc:Fallback>
                  <p:oleObj name="公式" r:id="rId8" imgW="215640" imgH="291960" progId="Equation.3">
                    <p:embed/>
                    <p:pic>
                      <p:nvPicPr>
                        <p:cNvPr id="0" name="Object 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866"/>
                          <a:ext cx="269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Object 172"/>
            <p:cNvGraphicFramePr>
              <a:graphicFrameLocks noChangeAspect="1"/>
            </p:cNvGraphicFramePr>
            <p:nvPr/>
          </p:nvGraphicFramePr>
          <p:xfrm>
            <a:off x="1522" y="1134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99" name="公式" r:id="rId10" imgW="215640" imgH="304560" progId="Equation.3">
                    <p:embed/>
                  </p:oleObj>
                </mc:Choice>
                <mc:Fallback>
                  <p:oleObj name="公式" r:id="rId10" imgW="215640" imgH="304560" progId="Equation.3">
                    <p:embed/>
                    <p:pic>
                      <p:nvPicPr>
                        <p:cNvPr id="0" name="Object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2" y="1134"/>
                          <a:ext cx="26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0" name="Object 173"/>
            <p:cNvGraphicFramePr>
              <a:graphicFrameLocks noChangeAspect="1"/>
            </p:cNvGraphicFramePr>
            <p:nvPr/>
          </p:nvGraphicFramePr>
          <p:xfrm>
            <a:off x="588" y="1134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0" name="公式" r:id="rId12" imgW="215640" imgH="304560" progId="Equation.3">
                    <p:embed/>
                  </p:oleObj>
                </mc:Choice>
                <mc:Fallback>
                  <p:oleObj name="公式" r:id="rId12" imgW="215640" imgH="304560" progId="Equation.3">
                    <p:embed/>
                    <p:pic>
                      <p:nvPicPr>
                        <p:cNvPr id="0" name="Object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" y="1134"/>
                          <a:ext cx="26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46" name="Line 174"/>
            <p:cNvSpPr>
              <a:spLocks noChangeShapeType="1"/>
            </p:cNvSpPr>
            <p:nvPr/>
          </p:nvSpPr>
          <p:spPr bwMode="auto">
            <a:xfrm rot="-5400000">
              <a:off x="2097" y="570"/>
              <a:ext cx="0" cy="3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1" name="Object 175"/>
            <p:cNvGraphicFramePr>
              <a:graphicFrameLocks noChangeAspect="1"/>
            </p:cNvGraphicFramePr>
            <p:nvPr/>
          </p:nvGraphicFramePr>
          <p:xfrm>
            <a:off x="2300" y="495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1" name="公式" r:id="rId14" imgW="177480" imgH="291960" progId="Equation.3">
                    <p:embed/>
                  </p:oleObj>
                </mc:Choice>
                <mc:Fallback>
                  <p:oleObj name="公式" r:id="rId14" imgW="177480" imgH="291960" progId="Equation.3">
                    <p:embed/>
                    <p:pic>
                      <p:nvPicPr>
                        <p:cNvPr id="0" name="Object 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0" y="495"/>
                          <a:ext cx="221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47" name="Line 176"/>
            <p:cNvSpPr>
              <a:spLocks noChangeShapeType="1"/>
            </p:cNvSpPr>
            <p:nvPr/>
          </p:nvSpPr>
          <p:spPr bwMode="auto">
            <a:xfrm rot="-5400000">
              <a:off x="2098" y="1653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2" name="Object 177"/>
            <p:cNvGraphicFramePr>
              <a:graphicFrameLocks noChangeAspect="1"/>
            </p:cNvGraphicFramePr>
            <p:nvPr/>
          </p:nvGraphicFramePr>
          <p:xfrm>
            <a:off x="2279" y="1578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2" name="公式" r:id="rId16" imgW="190440" imgH="304560" progId="Equation.3">
                    <p:embed/>
                  </p:oleObj>
                </mc:Choice>
                <mc:Fallback>
                  <p:oleObj name="公式" r:id="rId16" imgW="190440" imgH="304560" progId="Equation.3">
                    <p:embed/>
                    <p:pic>
                      <p:nvPicPr>
                        <p:cNvPr id="0" name="Object 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9" y="1578"/>
                          <a:ext cx="23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48" name="Line 178"/>
            <p:cNvSpPr>
              <a:spLocks noChangeShapeType="1"/>
            </p:cNvSpPr>
            <p:nvPr/>
          </p:nvSpPr>
          <p:spPr bwMode="auto">
            <a:xfrm rot="-5400000">
              <a:off x="2087" y="1930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3" name="Object 179"/>
            <p:cNvGraphicFramePr>
              <a:graphicFrameLocks noChangeAspect="1"/>
            </p:cNvGraphicFramePr>
            <p:nvPr/>
          </p:nvGraphicFramePr>
          <p:xfrm>
            <a:off x="2294" y="1900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3" name="公式" r:id="rId18" imgW="190440" imgH="304560" progId="Equation.3">
                    <p:embed/>
                  </p:oleObj>
                </mc:Choice>
                <mc:Fallback>
                  <p:oleObj name="公式" r:id="rId18" imgW="190440" imgH="304560" progId="Equation.3">
                    <p:embed/>
                    <p:pic>
                      <p:nvPicPr>
                        <p:cNvPr id="0" name="Object 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4" y="1900"/>
                          <a:ext cx="23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49" name="Oval 180"/>
            <p:cNvSpPr>
              <a:spLocks noChangeArrowheads="1"/>
            </p:cNvSpPr>
            <p:nvPr/>
          </p:nvSpPr>
          <p:spPr bwMode="auto">
            <a:xfrm>
              <a:off x="809" y="1406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5450" name="Oval 181"/>
            <p:cNvSpPr>
              <a:spLocks noChangeArrowheads="1"/>
            </p:cNvSpPr>
            <p:nvPr/>
          </p:nvSpPr>
          <p:spPr bwMode="auto">
            <a:xfrm>
              <a:off x="1325" y="1433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5451" name="Line 182"/>
            <p:cNvSpPr>
              <a:spLocks noChangeShapeType="1"/>
            </p:cNvSpPr>
            <p:nvPr/>
          </p:nvSpPr>
          <p:spPr bwMode="auto">
            <a:xfrm>
              <a:off x="1188" y="838"/>
              <a:ext cx="2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2" name="Text Box 183"/>
            <p:cNvSpPr txBox="1">
              <a:spLocks noChangeArrowheads="1"/>
            </p:cNvSpPr>
            <p:nvPr/>
          </p:nvSpPr>
          <p:spPr bwMode="auto">
            <a:xfrm>
              <a:off x="3117" y="527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5453" name="Text Box 184"/>
            <p:cNvSpPr txBox="1">
              <a:spLocks noChangeArrowheads="1"/>
            </p:cNvSpPr>
            <p:nvPr/>
          </p:nvSpPr>
          <p:spPr bwMode="auto">
            <a:xfrm>
              <a:off x="3736" y="1529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5454" name="Text Box 185"/>
            <p:cNvSpPr txBox="1">
              <a:spLocks noChangeArrowheads="1"/>
            </p:cNvSpPr>
            <p:nvPr/>
          </p:nvSpPr>
          <p:spPr bwMode="auto">
            <a:xfrm>
              <a:off x="2522" y="1534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5455" name="Text Box 186"/>
            <p:cNvSpPr txBox="1">
              <a:spLocks noChangeArrowheads="1"/>
            </p:cNvSpPr>
            <p:nvPr/>
          </p:nvSpPr>
          <p:spPr bwMode="auto">
            <a:xfrm>
              <a:off x="3124" y="1411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5456" name="Text Box 187"/>
            <p:cNvSpPr txBox="1">
              <a:spLocks noChangeArrowheads="1"/>
            </p:cNvSpPr>
            <p:nvPr/>
          </p:nvSpPr>
          <p:spPr bwMode="auto">
            <a:xfrm>
              <a:off x="2970" y="1186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5457" name="Text Box 188"/>
            <p:cNvSpPr txBox="1">
              <a:spLocks noChangeArrowheads="1"/>
            </p:cNvSpPr>
            <p:nvPr/>
          </p:nvSpPr>
          <p:spPr bwMode="auto">
            <a:xfrm>
              <a:off x="3197" y="1179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5458" name="Line 189"/>
            <p:cNvSpPr>
              <a:spLocks noChangeShapeType="1"/>
            </p:cNvSpPr>
            <p:nvPr/>
          </p:nvSpPr>
          <p:spPr bwMode="auto">
            <a:xfrm>
              <a:off x="2741" y="1681"/>
              <a:ext cx="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9" name="Line 190"/>
            <p:cNvSpPr>
              <a:spLocks noChangeShapeType="1"/>
            </p:cNvSpPr>
            <p:nvPr/>
          </p:nvSpPr>
          <p:spPr bwMode="auto">
            <a:xfrm rot="3600000">
              <a:off x="2979" y="1264"/>
              <a:ext cx="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0" name="Line 191"/>
            <p:cNvSpPr>
              <a:spLocks noChangeShapeType="1"/>
            </p:cNvSpPr>
            <p:nvPr/>
          </p:nvSpPr>
          <p:spPr bwMode="auto">
            <a:xfrm rot="7200000">
              <a:off x="2496" y="1260"/>
              <a:ext cx="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1" name="Rectangle 192"/>
            <p:cNvSpPr>
              <a:spLocks noChangeArrowheads="1"/>
            </p:cNvSpPr>
            <p:nvPr/>
          </p:nvSpPr>
          <p:spPr bwMode="auto">
            <a:xfrm>
              <a:off x="3102" y="163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5462" name="Rectangle 193"/>
            <p:cNvSpPr>
              <a:spLocks noChangeArrowheads="1"/>
            </p:cNvSpPr>
            <p:nvPr/>
          </p:nvSpPr>
          <p:spPr bwMode="auto">
            <a:xfrm rot="3600000">
              <a:off x="3344" y="123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5463" name="Rectangle 194"/>
            <p:cNvSpPr>
              <a:spLocks noChangeArrowheads="1"/>
            </p:cNvSpPr>
            <p:nvPr/>
          </p:nvSpPr>
          <p:spPr bwMode="auto">
            <a:xfrm rot="7200000">
              <a:off x="2832" y="123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5464" name="Text Box 195"/>
            <p:cNvSpPr txBox="1">
              <a:spLocks noChangeArrowheads="1"/>
            </p:cNvSpPr>
            <p:nvPr/>
          </p:nvSpPr>
          <p:spPr bwMode="auto">
            <a:xfrm rot="-1800000">
              <a:off x="986" y="134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5465" name="Text Box 196"/>
            <p:cNvSpPr txBox="1">
              <a:spLocks noChangeArrowheads="1"/>
            </p:cNvSpPr>
            <p:nvPr/>
          </p:nvSpPr>
          <p:spPr bwMode="auto">
            <a:xfrm rot="1800000">
              <a:off x="1211" y="133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5466" name="Line 197"/>
            <p:cNvSpPr>
              <a:spLocks noChangeShapeType="1"/>
            </p:cNvSpPr>
            <p:nvPr/>
          </p:nvSpPr>
          <p:spPr bwMode="auto">
            <a:xfrm rot="3600000">
              <a:off x="3386" y="1216"/>
              <a:ext cx="39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4" name="Object 198"/>
            <p:cNvGraphicFramePr>
              <a:graphicFrameLocks noChangeAspect="1"/>
            </p:cNvGraphicFramePr>
            <p:nvPr/>
          </p:nvGraphicFramePr>
          <p:xfrm>
            <a:off x="3633" y="963"/>
            <a:ext cx="30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4" name="公式" r:id="rId20" imgW="241200" imgH="279360" progId="Equation.3">
                    <p:embed/>
                  </p:oleObj>
                </mc:Choice>
                <mc:Fallback>
                  <p:oleObj name="公式" r:id="rId20" imgW="241200" imgH="279360" progId="Equation.3">
                    <p:embed/>
                    <p:pic>
                      <p:nvPicPr>
                        <p:cNvPr id="0" name="Object 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3" y="963"/>
                          <a:ext cx="301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7" name="Line 199"/>
            <p:cNvSpPr>
              <a:spLocks noChangeShapeType="1"/>
            </p:cNvSpPr>
            <p:nvPr/>
          </p:nvSpPr>
          <p:spPr bwMode="auto">
            <a:xfrm flipH="1">
              <a:off x="3087" y="1804"/>
              <a:ext cx="433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5" name="Object 200"/>
            <p:cNvGraphicFramePr>
              <a:graphicFrameLocks noChangeAspect="1"/>
            </p:cNvGraphicFramePr>
            <p:nvPr/>
          </p:nvGraphicFramePr>
          <p:xfrm>
            <a:off x="2837" y="1614"/>
            <a:ext cx="287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5" name="公式" r:id="rId22" imgW="228600" imgH="279360" progId="Equation.3">
                    <p:embed/>
                  </p:oleObj>
                </mc:Choice>
                <mc:Fallback>
                  <p:oleObj name="公式" r:id="rId22" imgW="228600" imgH="279360" progId="Equation.3">
                    <p:embed/>
                    <p:pic>
                      <p:nvPicPr>
                        <p:cNvPr id="0" name="Object 2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7" y="1614"/>
                          <a:ext cx="287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8" name="Line 201"/>
            <p:cNvSpPr>
              <a:spLocks noChangeShapeType="1"/>
            </p:cNvSpPr>
            <p:nvPr/>
          </p:nvSpPr>
          <p:spPr bwMode="auto">
            <a:xfrm rot="7200000" flipH="1">
              <a:off x="2613" y="1246"/>
              <a:ext cx="433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6" name="Object 202"/>
            <p:cNvGraphicFramePr>
              <a:graphicFrameLocks noChangeAspect="1"/>
            </p:cNvGraphicFramePr>
            <p:nvPr/>
          </p:nvGraphicFramePr>
          <p:xfrm>
            <a:off x="2534" y="985"/>
            <a:ext cx="287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6" name="公式" r:id="rId24" imgW="228600" imgH="279360" progId="Equation.3">
                    <p:embed/>
                  </p:oleObj>
                </mc:Choice>
                <mc:Fallback>
                  <p:oleObj name="公式" r:id="rId24" imgW="228600" imgH="279360" progId="Equation.3">
                    <p:embed/>
                    <p:pic>
                      <p:nvPicPr>
                        <p:cNvPr id="0" name="Object 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4" y="985"/>
                          <a:ext cx="287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9" name="Line 203"/>
            <p:cNvSpPr>
              <a:spLocks noChangeShapeType="1"/>
            </p:cNvSpPr>
            <p:nvPr/>
          </p:nvSpPr>
          <p:spPr bwMode="auto">
            <a:xfrm>
              <a:off x="1188" y="839"/>
              <a:ext cx="3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0" name="Line 204"/>
            <p:cNvSpPr>
              <a:spLocks noChangeShapeType="1"/>
            </p:cNvSpPr>
            <p:nvPr/>
          </p:nvSpPr>
          <p:spPr bwMode="auto">
            <a:xfrm rot="7200000">
              <a:off x="1437" y="1265"/>
              <a:ext cx="3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1" name="Line 205"/>
            <p:cNvSpPr>
              <a:spLocks noChangeShapeType="1"/>
            </p:cNvSpPr>
            <p:nvPr/>
          </p:nvSpPr>
          <p:spPr bwMode="auto">
            <a:xfrm rot="-7200000">
              <a:off x="944" y="1266"/>
              <a:ext cx="3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2" name="Line 206"/>
            <p:cNvSpPr>
              <a:spLocks noChangeShapeType="1"/>
            </p:cNvSpPr>
            <p:nvPr/>
          </p:nvSpPr>
          <p:spPr bwMode="auto">
            <a:xfrm>
              <a:off x="1682" y="1961"/>
              <a:ext cx="2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3" name="Line 207"/>
            <p:cNvSpPr>
              <a:spLocks noChangeShapeType="1"/>
            </p:cNvSpPr>
            <p:nvPr/>
          </p:nvSpPr>
          <p:spPr bwMode="auto">
            <a:xfrm>
              <a:off x="705" y="2264"/>
              <a:ext cx="2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4" name="Line 208"/>
            <p:cNvSpPr>
              <a:spLocks noChangeShapeType="1"/>
            </p:cNvSpPr>
            <p:nvPr/>
          </p:nvSpPr>
          <p:spPr bwMode="auto">
            <a:xfrm>
              <a:off x="3710" y="1681"/>
              <a:ext cx="0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5" name="Line 209"/>
            <p:cNvSpPr>
              <a:spLocks noChangeShapeType="1"/>
            </p:cNvSpPr>
            <p:nvPr/>
          </p:nvSpPr>
          <p:spPr bwMode="auto">
            <a:xfrm>
              <a:off x="1685" y="1683"/>
              <a:ext cx="0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6" name="Line 210"/>
            <p:cNvSpPr>
              <a:spLocks noChangeShapeType="1"/>
            </p:cNvSpPr>
            <p:nvPr/>
          </p:nvSpPr>
          <p:spPr bwMode="auto">
            <a:xfrm>
              <a:off x="700" y="1693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7" name="Line 211"/>
            <p:cNvSpPr>
              <a:spLocks noChangeShapeType="1"/>
            </p:cNvSpPr>
            <p:nvPr/>
          </p:nvSpPr>
          <p:spPr bwMode="auto">
            <a:xfrm>
              <a:off x="2732" y="1686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7252" name="Object 212"/>
          <p:cNvGraphicFramePr>
            <a:graphicFrameLocks noChangeAspect="1"/>
          </p:cNvGraphicFramePr>
          <p:nvPr/>
        </p:nvGraphicFramePr>
        <p:xfrm>
          <a:off x="2474913" y="3694113"/>
          <a:ext cx="277018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7" name="Equation" r:id="rId26" imgW="1002960" imgH="291960" progId="Equation.DSMT4">
                  <p:embed/>
                </p:oleObj>
              </mc:Choice>
              <mc:Fallback>
                <p:oleObj name="Equation" r:id="rId26" imgW="1002960" imgH="291960" progId="Equation.DSMT4">
                  <p:embed/>
                  <p:pic>
                    <p:nvPicPr>
                      <p:cNvPr id="0" name="Object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3694113"/>
                        <a:ext cx="2770187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254" name="Object 214"/>
          <p:cNvGraphicFramePr>
            <a:graphicFrameLocks noChangeAspect="1"/>
          </p:cNvGraphicFramePr>
          <p:nvPr/>
        </p:nvGraphicFramePr>
        <p:xfrm>
          <a:off x="2520950" y="3160713"/>
          <a:ext cx="267176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8" name="Equation" r:id="rId28" imgW="1015920" imgH="291960" progId="Equation.DSMT4">
                  <p:embed/>
                </p:oleObj>
              </mc:Choice>
              <mc:Fallback>
                <p:oleObj name="Equation" r:id="rId28" imgW="1015920" imgH="291960" progId="Equation.DSMT4">
                  <p:embed/>
                  <p:pic>
                    <p:nvPicPr>
                      <p:cNvPr id="0" name="Object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3160713"/>
                        <a:ext cx="2671763" cy="76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258" name="Object 218"/>
          <p:cNvGraphicFramePr>
            <a:graphicFrameLocks noChangeAspect="1"/>
          </p:cNvGraphicFramePr>
          <p:nvPr/>
        </p:nvGraphicFramePr>
        <p:xfrm>
          <a:off x="631825" y="2005013"/>
          <a:ext cx="26050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9" name="Equation" r:id="rId30" imgW="1015920" imgH="291960" progId="Equation.DSMT4">
                  <p:embed/>
                </p:oleObj>
              </mc:Choice>
              <mc:Fallback>
                <p:oleObj name="Equation" r:id="rId30" imgW="1015920" imgH="291960" progId="Equation.DSMT4">
                  <p:embed/>
                  <p:pic>
                    <p:nvPicPr>
                      <p:cNvPr id="0" name="Object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2005013"/>
                        <a:ext cx="2605088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89"/>
          <p:cNvGrpSpPr>
            <a:grpSpLocks/>
          </p:cNvGrpSpPr>
          <p:nvPr/>
        </p:nvGrpSpPr>
        <p:grpSpPr bwMode="auto">
          <a:xfrm>
            <a:off x="6942138" y="4600575"/>
            <a:ext cx="1779587" cy="744538"/>
            <a:chOff x="4500" y="2491"/>
            <a:chExt cx="1121" cy="469"/>
          </a:xfrm>
        </p:grpSpPr>
        <p:sp>
          <p:nvSpPr>
            <p:cNvPr id="15433" name="Line 229"/>
            <p:cNvSpPr>
              <a:spLocks noChangeShapeType="1"/>
            </p:cNvSpPr>
            <p:nvPr/>
          </p:nvSpPr>
          <p:spPr bwMode="auto">
            <a:xfrm>
              <a:off x="4500" y="2787"/>
              <a:ext cx="7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34" name="Group 232"/>
            <p:cNvGrpSpPr>
              <a:grpSpLocks/>
            </p:cNvGrpSpPr>
            <p:nvPr/>
          </p:nvGrpSpPr>
          <p:grpSpPr bwMode="auto">
            <a:xfrm>
              <a:off x="5213" y="2491"/>
              <a:ext cx="408" cy="469"/>
              <a:chOff x="1156" y="187"/>
              <a:chExt cx="408" cy="469"/>
            </a:xfrm>
          </p:grpSpPr>
          <p:sp>
            <p:nvSpPr>
              <p:cNvPr id="15435" name="Text Box 233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15436" name="Text Box 234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A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</p:grpSp>
      <p:grpSp>
        <p:nvGrpSpPr>
          <p:cNvPr id="6" name="Group 241"/>
          <p:cNvGrpSpPr>
            <a:grpSpLocks/>
          </p:cNvGrpSpPr>
          <p:nvPr/>
        </p:nvGrpSpPr>
        <p:grpSpPr bwMode="auto">
          <a:xfrm>
            <a:off x="6810375" y="4005263"/>
            <a:ext cx="2627313" cy="1162050"/>
            <a:chOff x="4853" y="789"/>
            <a:chExt cx="1655" cy="732"/>
          </a:xfrm>
        </p:grpSpPr>
        <p:sp>
          <p:nvSpPr>
            <p:cNvPr id="15426" name="Line 242"/>
            <p:cNvSpPr>
              <a:spLocks noChangeShapeType="1"/>
            </p:cNvSpPr>
            <p:nvPr/>
          </p:nvSpPr>
          <p:spPr bwMode="auto">
            <a:xfrm rot="-1800000">
              <a:off x="4853" y="1151"/>
              <a:ext cx="12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27" name="Group 243"/>
            <p:cNvGrpSpPr>
              <a:grpSpLocks/>
            </p:cNvGrpSpPr>
            <p:nvPr/>
          </p:nvGrpSpPr>
          <p:grpSpPr bwMode="auto">
            <a:xfrm>
              <a:off x="5797" y="789"/>
              <a:ext cx="711" cy="481"/>
              <a:chOff x="6105" y="2735"/>
              <a:chExt cx="711" cy="481"/>
            </a:xfrm>
          </p:grpSpPr>
          <p:sp>
            <p:nvSpPr>
              <p:cNvPr id="15431" name="Text Box 244"/>
              <p:cNvSpPr txBox="1">
                <a:spLocks noChangeArrowheads="1"/>
              </p:cNvSpPr>
              <p:nvPr/>
            </p:nvSpPr>
            <p:spPr bwMode="auto">
              <a:xfrm>
                <a:off x="6185" y="2735"/>
                <a:ext cx="3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1">
                    <a:solidFill>
                      <a:srgbClr val="FF0000"/>
                    </a:solidFill>
                    <a:ea typeface="楷体_GB2312" pitchFamily="49" charset="-122"/>
                  </a:rPr>
                  <a:t>·</a:t>
                </a:r>
              </a:p>
            </p:txBody>
          </p:sp>
          <p:sp>
            <p:nvSpPr>
              <p:cNvPr id="15432" name="Text Box 245"/>
              <p:cNvSpPr txBox="1">
                <a:spLocks noChangeArrowheads="1"/>
              </p:cNvSpPr>
              <p:nvPr/>
            </p:nvSpPr>
            <p:spPr bwMode="auto">
              <a:xfrm>
                <a:off x="6105" y="2928"/>
                <a:ext cx="71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FF0000"/>
                    </a:solidFill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solidFill>
                      <a:srgbClr val="FF0000"/>
                    </a:solidFill>
                    <a:ea typeface="楷体_GB2312" pitchFamily="49" charset="-122"/>
                  </a:rPr>
                  <a:t>AB</a:t>
                </a:r>
                <a:endParaRPr lang="en-US" altLang="zh-CN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15428" name="Freeform 246"/>
            <p:cNvSpPr>
              <a:spLocks/>
            </p:cNvSpPr>
            <p:nvPr/>
          </p:nvSpPr>
          <p:spPr bwMode="auto">
            <a:xfrm>
              <a:off x="5138" y="1318"/>
              <a:ext cx="34" cy="147"/>
            </a:xfrm>
            <a:custGeom>
              <a:avLst/>
              <a:gdLst>
                <a:gd name="T0" fmla="*/ 18 w 34"/>
                <a:gd name="T1" fmla="*/ 3 h 147"/>
                <a:gd name="T2" fmla="*/ 33 w 34"/>
                <a:gd name="T3" fmla="*/ 81 h 147"/>
                <a:gd name="T4" fmla="*/ 0 w 34"/>
                <a:gd name="T5" fmla="*/ 147 h 147"/>
                <a:gd name="T6" fmla="*/ 0 60000 65536"/>
                <a:gd name="T7" fmla="*/ 0 60000 65536"/>
                <a:gd name="T8" fmla="*/ 0 60000 65536"/>
                <a:gd name="T9" fmla="*/ 0 w 34"/>
                <a:gd name="T10" fmla="*/ 0 h 147"/>
                <a:gd name="T11" fmla="*/ 34 w 34"/>
                <a:gd name="T12" fmla="*/ 147 h 1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47">
                  <a:moveTo>
                    <a:pt x="18" y="3"/>
                  </a:moveTo>
                  <a:cubicBezTo>
                    <a:pt x="24" y="0"/>
                    <a:pt x="34" y="57"/>
                    <a:pt x="33" y="81"/>
                  </a:cubicBezTo>
                  <a:cubicBezTo>
                    <a:pt x="30" y="105"/>
                    <a:pt x="7" y="133"/>
                    <a:pt x="0" y="147"/>
                  </a:cubicBezTo>
                </a:path>
              </a:pathLst>
            </a:cu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5429" name="Freeform 247"/>
            <p:cNvSpPr>
              <a:spLocks/>
            </p:cNvSpPr>
            <p:nvPr/>
          </p:nvSpPr>
          <p:spPr bwMode="auto">
            <a:xfrm>
              <a:off x="5181" y="1318"/>
              <a:ext cx="33" cy="162"/>
            </a:xfrm>
            <a:custGeom>
              <a:avLst/>
              <a:gdLst>
                <a:gd name="T0" fmla="*/ 18 w 33"/>
                <a:gd name="T1" fmla="*/ 0 h 162"/>
                <a:gd name="T2" fmla="*/ 30 w 33"/>
                <a:gd name="T3" fmla="*/ 84 h 162"/>
                <a:gd name="T4" fmla="*/ 0 w 33"/>
                <a:gd name="T5" fmla="*/ 162 h 162"/>
                <a:gd name="T6" fmla="*/ 0 60000 65536"/>
                <a:gd name="T7" fmla="*/ 0 60000 65536"/>
                <a:gd name="T8" fmla="*/ 0 60000 65536"/>
                <a:gd name="T9" fmla="*/ 0 w 33"/>
                <a:gd name="T10" fmla="*/ 0 h 162"/>
                <a:gd name="T11" fmla="*/ 33 w 33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" h="162">
                  <a:moveTo>
                    <a:pt x="18" y="0"/>
                  </a:moveTo>
                  <a:cubicBezTo>
                    <a:pt x="15" y="6"/>
                    <a:pt x="33" y="57"/>
                    <a:pt x="30" y="84"/>
                  </a:cubicBezTo>
                  <a:cubicBezTo>
                    <a:pt x="27" y="111"/>
                    <a:pt x="6" y="146"/>
                    <a:pt x="0" y="162"/>
                  </a:cubicBezTo>
                </a:path>
              </a:pathLst>
            </a:cu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5430" name="Text Box 248"/>
            <p:cNvSpPr txBox="1">
              <a:spLocks noChangeArrowheads="1"/>
            </p:cNvSpPr>
            <p:nvPr/>
          </p:nvSpPr>
          <p:spPr bwMode="auto">
            <a:xfrm>
              <a:off x="5244" y="1233"/>
              <a:ext cx="7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FF"/>
                  </a:solidFill>
                  <a:ea typeface="楷体_GB2312" pitchFamily="49" charset="-122"/>
                </a:rPr>
                <a:t>30°</a:t>
              </a:r>
            </a:p>
          </p:txBody>
        </p:sp>
      </p:grpSp>
      <p:grpSp>
        <p:nvGrpSpPr>
          <p:cNvPr id="8" name="Group 293"/>
          <p:cNvGrpSpPr>
            <a:grpSpLocks/>
          </p:cNvGrpSpPr>
          <p:nvPr/>
        </p:nvGrpSpPr>
        <p:grpSpPr bwMode="auto">
          <a:xfrm>
            <a:off x="5995988" y="5273675"/>
            <a:ext cx="1008062" cy="749300"/>
            <a:chOff x="3907" y="2907"/>
            <a:chExt cx="635" cy="472"/>
          </a:xfrm>
        </p:grpSpPr>
        <p:sp>
          <p:nvSpPr>
            <p:cNvPr id="15422" name="Line 261"/>
            <p:cNvSpPr>
              <a:spLocks noChangeShapeType="1"/>
            </p:cNvSpPr>
            <p:nvPr/>
          </p:nvSpPr>
          <p:spPr bwMode="auto">
            <a:xfrm rot="9000000">
              <a:off x="3907" y="2948"/>
              <a:ext cx="63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23" name="Group 271"/>
            <p:cNvGrpSpPr>
              <a:grpSpLocks/>
            </p:cNvGrpSpPr>
            <p:nvPr/>
          </p:nvGrpSpPr>
          <p:grpSpPr bwMode="auto">
            <a:xfrm>
              <a:off x="3978" y="2907"/>
              <a:ext cx="319" cy="472"/>
              <a:chOff x="2392" y="2323"/>
              <a:chExt cx="319" cy="472"/>
            </a:xfrm>
          </p:grpSpPr>
          <p:sp>
            <p:nvSpPr>
              <p:cNvPr id="15424" name="Text Box 272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1">
                    <a:solidFill>
                      <a:srgbClr val="0000FF"/>
                    </a:solidFill>
                    <a:ea typeface="楷体_GB2312" pitchFamily="49" charset="-122"/>
                  </a:rPr>
                  <a:t>·</a:t>
                </a:r>
              </a:p>
            </p:txBody>
          </p:sp>
          <p:sp>
            <p:nvSpPr>
              <p:cNvPr id="15425" name="Text Box 273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i="1">
                    <a:solidFill>
                      <a:srgbClr val="0000FF"/>
                    </a:solidFill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solidFill>
                      <a:srgbClr val="0000FF"/>
                    </a:solidFill>
                    <a:ea typeface="楷体_GB2312" pitchFamily="49" charset="-122"/>
                  </a:rPr>
                  <a:t>bc</a:t>
                </a:r>
                <a:endParaRPr lang="en-US" altLang="zh-CN">
                  <a:solidFill>
                    <a:srgbClr val="0000FF"/>
                  </a:solidFill>
                  <a:ea typeface="楷体_GB2312" pitchFamily="49" charset="-122"/>
                </a:endParaRPr>
              </a:p>
            </p:txBody>
          </p:sp>
        </p:grpSp>
      </p:grpSp>
      <p:grpSp>
        <p:nvGrpSpPr>
          <p:cNvPr id="10" name="Group 296"/>
          <p:cNvGrpSpPr>
            <a:grpSpLocks/>
          </p:cNvGrpSpPr>
          <p:nvPr/>
        </p:nvGrpSpPr>
        <p:grpSpPr bwMode="auto">
          <a:xfrm>
            <a:off x="6419850" y="3448050"/>
            <a:ext cx="522288" cy="1603375"/>
            <a:chOff x="4188" y="1774"/>
            <a:chExt cx="329" cy="1010"/>
          </a:xfrm>
        </p:grpSpPr>
        <p:sp>
          <p:nvSpPr>
            <p:cNvPr id="15418" name="Line 262"/>
            <p:cNvSpPr>
              <a:spLocks noChangeShapeType="1"/>
            </p:cNvSpPr>
            <p:nvPr/>
          </p:nvSpPr>
          <p:spPr bwMode="auto">
            <a:xfrm rot="-5400000">
              <a:off x="4199" y="2467"/>
              <a:ext cx="63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19" name="Group 274"/>
            <p:cNvGrpSpPr>
              <a:grpSpLocks/>
            </p:cNvGrpSpPr>
            <p:nvPr/>
          </p:nvGrpSpPr>
          <p:grpSpPr bwMode="auto">
            <a:xfrm>
              <a:off x="4188" y="1774"/>
              <a:ext cx="312" cy="472"/>
              <a:chOff x="2392" y="2323"/>
              <a:chExt cx="312" cy="472"/>
            </a:xfrm>
          </p:grpSpPr>
          <p:sp>
            <p:nvSpPr>
              <p:cNvPr id="15420" name="Text Box 275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1">
                    <a:solidFill>
                      <a:srgbClr val="0000FF"/>
                    </a:solidFill>
                    <a:ea typeface="楷体_GB2312" pitchFamily="49" charset="-122"/>
                  </a:rPr>
                  <a:t>·</a:t>
                </a:r>
              </a:p>
            </p:txBody>
          </p:sp>
          <p:sp>
            <p:nvSpPr>
              <p:cNvPr id="15421" name="Text Box 276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3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i="1">
                    <a:solidFill>
                      <a:srgbClr val="0000FF"/>
                    </a:solidFill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solidFill>
                      <a:srgbClr val="0000FF"/>
                    </a:solidFill>
                    <a:ea typeface="楷体_GB2312" pitchFamily="49" charset="-122"/>
                  </a:rPr>
                  <a:t>ca</a:t>
                </a:r>
                <a:endParaRPr lang="en-US" altLang="zh-CN">
                  <a:solidFill>
                    <a:srgbClr val="0000FF"/>
                  </a:solidFill>
                  <a:ea typeface="楷体_GB2312" pitchFamily="49" charset="-122"/>
                </a:endParaRPr>
              </a:p>
            </p:txBody>
          </p:sp>
        </p:grpSp>
      </p:grpSp>
      <p:grpSp>
        <p:nvGrpSpPr>
          <p:cNvPr id="12" name="Group 294"/>
          <p:cNvGrpSpPr>
            <a:grpSpLocks/>
          </p:cNvGrpSpPr>
          <p:nvPr/>
        </p:nvGrpSpPr>
        <p:grpSpPr bwMode="auto">
          <a:xfrm>
            <a:off x="6862763" y="5121275"/>
            <a:ext cx="1531937" cy="749300"/>
            <a:chOff x="4472" y="2816"/>
            <a:chExt cx="965" cy="472"/>
          </a:xfrm>
        </p:grpSpPr>
        <p:sp>
          <p:nvSpPr>
            <p:cNvPr id="15414" name="Line 259"/>
            <p:cNvSpPr>
              <a:spLocks noChangeShapeType="1"/>
            </p:cNvSpPr>
            <p:nvPr/>
          </p:nvSpPr>
          <p:spPr bwMode="auto">
            <a:xfrm rot="1800000">
              <a:off x="4472" y="2948"/>
              <a:ext cx="63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15" name="Group 277"/>
            <p:cNvGrpSpPr>
              <a:grpSpLocks/>
            </p:cNvGrpSpPr>
            <p:nvPr/>
          </p:nvGrpSpPr>
          <p:grpSpPr bwMode="auto">
            <a:xfrm>
              <a:off x="5111" y="2816"/>
              <a:ext cx="326" cy="472"/>
              <a:chOff x="2392" y="2323"/>
              <a:chExt cx="326" cy="472"/>
            </a:xfrm>
          </p:grpSpPr>
          <p:sp>
            <p:nvSpPr>
              <p:cNvPr id="15416" name="Text Box 278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1">
                    <a:solidFill>
                      <a:srgbClr val="0000FF"/>
                    </a:solidFill>
                    <a:ea typeface="楷体_GB2312" pitchFamily="49" charset="-122"/>
                  </a:rPr>
                  <a:t>·</a:t>
                </a:r>
              </a:p>
            </p:txBody>
          </p:sp>
          <p:sp>
            <p:nvSpPr>
              <p:cNvPr id="15417" name="Text Box 279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32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i="1">
                    <a:solidFill>
                      <a:srgbClr val="0000FF"/>
                    </a:solidFill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solidFill>
                      <a:srgbClr val="0000FF"/>
                    </a:solidFill>
                    <a:ea typeface="楷体_GB2312" pitchFamily="49" charset="-122"/>
                  </a:rPr>
                  <a:t>ab</a:t>
                </a:r>
                <a:endParaRPr lang="en-US" altLang="zh-CN">
                  <a:solidFill>
                    <a:srgbClr val="0000FF"/>
                  </a:solidFill>
                  <a:ea typeface="楷体_GB2312" pitchFamily="49" charset="-122"/>
                </a:endParaRPr>
              </a:p>
            </p:txBody>
          </p:sp>
        </p:grpSp>
      </p:grpSp>
      <p:grpSp>
        <p:nvGrpSpPr>
          <p:cNvPr id="14" name="Group 292"/>
          <p:cNvGrpSpPr>
            <a:grpSpLocks/>
          </p:cNvGrpSpPr>
          <p:nvPr/>
        </p:nvGrpSpPr>
        <p:grpSpPr bwMode="auto">
          <a:xfrm>
            <a:off x="7097713" y="4946650"/>
            <a:ext cx="715962" cy="1570038"/>
            <a:chOff x="4615" y="2731"/>
            <a:chExt cx="451" cy="989"/>
          </a:xfrm>
        </p:grpSpPr>
        <p:sp>
          <p:nvSpPr>
            <p:cNvPr id="15406" name="Line 94"/>
            <p:cNvSpPr>
              <a:spLocks noChangeShapeType="1"/>
            </p:cNvSpPr>
            <p:nvPr/>
          </p:nvSpPr>
          <p:spPr bwMode="auto">
            <a:xfrm rot="21519844" flipH="1">
              <a:off x="4984" y="3123"/>
              <a:ext cx="82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407" name="Group 291"/>
            <p:cNvGrpSpPr>
              <a:grpSpLocks/>
            </p:cNvGrpSpPr>
            <p:nvPr/>
          </p:nvGrpSpPr>
          <p:grpSpPr bwMode="auto">
            <a:xfrm>
              <a:off x="4615" y="2731"/>
              <a:ext cx="328" cy="989"/>
              <a:chOff x="4632" y="3327"/>
              <a:chExt cx="328" cy="989"/>
            </a:xfrm>
          </p:grpSpPr>
          <p:sp>
            <p:nvSpPr>
              <p:cNvPr id="15408" name="Arc 79"/>
              <p:cNvSpPr>
                <a:spLocks/>
              </p:cNvSpPr>
              <p:nvPr/>
            </p:nvSpPr>
            <p:spPr bwMode="auto">
              <a:xfrm rot="20004913" flipV="1">
                <a:off x="4632" y="3511"/>
                <a:ext cx="84" cy="47"/>
              </a:xfrm>
              <a:custGeom>
                <a:avLst/>
                <a:gdLst>
                  <a:gd name="T0" fmla="*/ 0 w 21631"/>
                  <a:gd name="T1" fmla="*/ 0 h 21600"/>
                  <a:gd name="T2" fmla="*/ 84 w 21631"/>
                  <a:gd name="T3" fmla="*/ 47 h 21600"/>
                  <a:gd name="T4" fmla="*/ 0 w 21631"/>
                  <a:gd name="T5" fmla="*/ 47 h 21600"/>
                  <a:gd name="T6" fmla="*/ 0 60000 65536"/>
                  <a:gd name="T7" fmla="*/ 0 60000 65536"/>
                  <a:gd name="T8" fmla="*/ 0 60000 65536"/>
                  <a:gd name="T9" fmla="*/ 0 w 21631"/>
                  <a:gd name="T10" fmla="*/ 0 h 21600"/>
                  <a:gd name="T11" fmla="*/ 21631 w 2163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31" h="21600" fill="none" extrusionOk="0">
                    <a:moveTo>
                      <a:pt x="0" y="0"/>
                    </a:moveTo>
                    <a:cubicBezTo>
                      <a:pt x="10" y="0"/>
                      <a:pt x="20" y="-1"/>
                      <a:pt x="31" y="0"/>
                    </a:cubicBezTo>
                    <a:cubicBezTo>
                      <a:pt x="11960" y="0"/>
                      <a:pt x="21631" y="9670"/>
                      <a:pt x="21631" y="21600"/>
                    </a:cubicBezTo>
                  </a:path>
                  <a:path w="21631" h="21600" stroke="0" extrusionOk="0">
                    <a:moveTo>
                      <a:pt x="0" y="0"/>
                    </a:moveTo>
                    <a:cubicBezTo>
                      <a:pt x="10" y="0"/>
                      <a:pt x="20" y="-1"/>
                      <a:pt x="31" y="0"/>
                    </a:cubicBezTo>
                    <a:cubicBezTo>
                      <a:pt x="11960" y="0"/>
                      <a:pt x="21631" y="9670"/>
                      <a:pt x="21631" y="21600"/>
                    </a:cubicBezTo>
                    <a:lnTo>
                      <a:pt x="31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pPr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5409" name="Text Box 88"/>
              <p:cNvSpPr txBox="1">
                <a:spLocks noChangeArrowheads="1"/>
              </p:cNvSpPr>
              <p:nvPr/>
            </p:nvSpPr>
            <p:spPr bwMode="auto">
              <a:xfrm rot="2107919">
                <a:off x="4632" y="3524"/>
                <a:ext cx="3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>
                    <a:ea typeface="楷体_GB2312" pitchFamily="49" charset="-122"/>
                  </a:rPr>
                  <a:t>30</a:t>
                </a:r>
                <a:r>
                  <a:rPr lang="en-US" altLang="zh-CN" sz="2000" baseline="40000">
                    <a:ea typeface="楷体_GB2312" pitchFamily="49" charset="-122"/>
                  </a:rPr>
                  <a:t>o</a:t>
                </a:r>
                <a:endParaRPr lang="en-US" altLang="zh-CN" sz="2000">
                  <a:ea typeface="楷体_GB2312" pitchFamily="49" charset="-122"/>
                </a:endParaRPr>
              </a:p>
            </p:txBody>
          </p:sp>
          <p:sp>
            <p:nvSpPr>
              <p:cNvPr id="15410" name="Line 264"/>
              <p:cNvSpPr>
                <a:spLocks noChangeShapeType="1"/>
              </p:cNvSpPr>
              <p:nvPr/>
            </p:nvSpPr>
            <p:spPr bwMode="auto">
              <a:xfrm rot="3600000">
                <a:off x="4278" y="3808"/>
                <a:ext cx="96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411" name="Group 280"/>
              <p:cNvGrpSpPr>
                <a:grpSpLocks/>
              </p:cNvGrpSpPr>
              <p:nvPr/>
            </p:nvGrpSpPr>
            <p:grpSpPr bwMode="auto">
              <a:xfrm>
                <a:off x="4648" y="3844"/>
                <a:ext cx="283" cy="472"/>
                <a:chOff x="2392" y="2323"/>
                <a:chExt cx="283" cy="472"/>
              </a:xfrm>
            </p:grpSpPr>
            <p:sp>
              <p:nvSpPr>
                <p:cNvPr id="15412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2425" y="2323"/>
                  <a:ext cx="206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600" i="1">
                      <a:solidFill>
                        <a:srgbClr val="FF0000"/>
                      </a:solidFill>
                      <a:ea typeface="楷体_GB2312" pitchFamily="49" charset="-122"/>
                    </a:rPr>
                    <a:t>·</a:t>
                  </a:r>
                </a:p>
              </p:txBody>
            </p:sp>
            <p:sp>
              <p:nvSpPr>
                <p:cNvPr id="15413" name="Text Box 282"/>
                <p:cNvSpPr txBox="1">
                  <a:spLocks noChangeArrowheads="1"/>
                </p:cNvSpPr>
                <p:nvPr/>
              </p:nvSpPr>
              <p:spPr bwMode="auto">
                <a:xfrm>
                  <a:off x="2392" y="2507"/>
                  <a:ext cx="2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zh-CN" i="1">
                      <a:solidFill>
                        <a:srgbClr val="FF0000"/>
                      </a:solidFill>
                      <a:ea typeface="楷体_GB2312" pitchFamily="49" charset="-122"/>
                    </a:rPr>
                    <a:t>I</a:t>
                  </a:r>
                  <a:r>
                    <a:rPr lang="en-US" altLang="zh-CN" baseline="-25000">
                      <a:solidFill>
                        <a:srgbClr val="FF0000"/>
                      </a:solidFill>
                      <a:ea typeface="楷体_GB2312" pitchFamily="49" charset="-122"/>
                    </a:rPr>
                    <a:t>A</a:t>
                  </a:r>
                  <a:endParaRPr lang="en-US" altLang="zh-CN">
                    <a:solidFill>
                      <a:srgbClr val="FF0000"/>
                    </a:solidFill>
                    <a:ea typeface="楷体_GB2312" pitchFamily="49" charset="-122"/>
                  </a:endParaRPr>
                </a:p>
              </p:txBody>
            </p:sp>
          </p:grpSp>
        </p:grpSp>
      </p:grpSp>
      <p:grpSp>
        <p:nvGrpSpPr>
          <p:cNvPr id="17" name="Group 295"/>
          <p:cNvGrpSpPr>
            <a:grpSpLocks/>
          </p:cNvGrpSpPr>
          <p:nvPr/>
        </p:nvGrpSpPr>
        <p:grpSpPr bwMode="auto">
          <a:xfrm>
            <a:off x="5307013" y="4217988"/>
            <a:ext cx="1651000" cy="1368425"/>
            <a:chOff x="3464" y="2243"/>
            <a:chExt cx="1040" cy="862"/>
          </a:xfrm>
        </p:grpSpPr>
        <p:sp>
          <p:nvSpPr>
            <p:cNvPr id="15399" name="Text Box 72"/>
            <p:cNvSpPr txBox="1">
              <a:spLocks noChangeArrowheads="1"/>
            </p:cNvSpPr>
            <p:nvPr/>
          </p:nvSpPr>
          <p:spPr bwMode="auto">
            <a:xfrm>
              <a:off x="3897" y="2760"/>
              <a:ext cx="3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30</a:t>
              </a:r>
              <a:r>
                <a:rPr lang="en-US" altLang="zh-CN" sz="2000" baseline="40000">
                  <a:ea typeface="楷体_GB2312" pitchFamily="49" charset="-122"/>
                </a:rPr>
                <a:t>o</a:t>
              </a:r>
              <a:endParaRPr lang="en-US" altLang="zh-CN" sz="2000">
                <a:ea typeface="楷体_GB2312" pitchFamily="49" charset="-122"/>
              </a:endParaRPr>
            </a:p>
          </p:txBody>
        </p:sp>
        <p:sp>
          <p:nvSpPr>
            <p:cNvPr id="15400" name="Arc 81"/>
            <p:cNvSpPr>
              <a:spLocks/>
            </p:cNvSpPr>
            <p:nvPr/>
          </p:nvSpPr>
          <p:spPr bwMode="auto">
            <a:xfrm rot="6444738" flipV="1">
              <a:off x="4231" y="2827"/>
              <a:ext cx="84" cy="47"/>
            </a:xfrm>
            <a:custGeom>
              <a:avLst/>
              <a:gdLst>
                <a:gd name="T0" fmla="*/ 0 w 21631"/>
                <a:gd name="T1" fmla="*/ 0 h 21600"/>
                <a:gd name="T2" fmla="*/ 84 w 21631"/>
                <a:gd name="T3" fmla="*/ 47 h 21600"/>
                <a:gd name="T4" fmla="*/ 0 w 21631"/>
                <a:gd name="T5" fmla="*/ 47 h 21600"/>
                <a:gd name="T6" fmla="*/ 0 60000 65536"/>
                <a:gd name="T7" fmla="*/ 0 60000 65536"/>
                <a:gd name="T8" fmla="*/ 0 60000 65536"/>
                <a:gd name="T9" fmla="*/ 0 w 21631"/>
                <a:gd name="T10" fmla="*/ 0 h 21600"/>
                <a:gd name="T11" fmla="*/ 21631 w 2163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1" h="21600" fill="none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60" y="0"/>
                    <a:pt x="21631" y="9670"/>
                    <a:pt x="21631" y="21600"/>
                  </a:cubicBezTo>
                </a:path>
                <a:path w="21631" h="21600" stroke="0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60" y="0"/>
                    <a:pt x="21631" y="9670"/>
                    <a:pt x="21631" y="21600"/>
                  </a:cubicBezTo>
                  <a:lnTo>
                    <a:pt x="3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5401" name="Line 95"/>
            <p:cNvSpPr>
              <a:spLocks noChangeShapeType="1"/>
            </p:cNvSpPr>
            <p:nvPr/>
          </p:nvSpPr>
          <p:spPr bwMode="auto">
            <a:xfrm>
              <a:off x="3582" y="2815"/>
              <a:ext cx="358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2" name="Line 263"/>
            <p:cNvSpPr>
              <a:spLocks noChangeShapeType="1"/>
            </p:cNvSpPr>
            <p:nvPr/>
          </p:nvSpPr>
          <p:spPr bwMode="auto">
            <a:xfrm rot="10800000">
              <a:off x="3542" y="2772"/>
              <a:ext cx="96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03" name="Group 283"/>
            <p:cNvGrpSpPr>
              <a:grpSpLocks/>
            </p:cNvGrpSpPr>
            <p:nvPr/>
          </p:nvGrpSpPr>
          <p:grpSpPr bwMode="auto">
            <a:xfrm>
              <a:off x="3464" y="2243"/>
              <a:ext cx="276" cy="472"/>
              <a:chOff x="2392" y="2323"/>
              <a:chExt cx="276" cy="472"/>
            </a:xfrm>
          </p:grpSpPr>
          <p:sp>
            <p:nvSpPr>
              <p:cNvPr id="15404" name="Text Box 284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1">
                    <a:solidFill>
                      <a:srgbClr val="FF0000"/>
                    </a:solidFill>
                    <a:ea typeface="楷体_GB2312" pitchFamily="49" charset="-122"/>
                  </a:rPr>
                  <a:t>·</a:t>
                </a:r>
              </a:p>
            </p:txBody>
          </p:sp>
          <p:sp>
            <p:nvSpPr>
              <p:cNvPr id="15405" name="Text Box 285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i="1">
                    <a:solidFill>
                      <a:srgbClr val="FF0000"/>
                    </a:solidFill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solidFill>
                      <a:srgbClr val="FF0000"/>
                    </a:solidFill>
                    <a:ea typeface="楷体_GB2312" pitchFamily="49" charset="-122"/>
                  </a:rPr>
                  <a:t>B</a:t>
                </a:r>
                <a:endParaRPr lang="en-US" altLang="zh-CN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</p:grpSp>
      </p:grpSp>
      <p:grpSp>
        <p:nvGrpSpPr>
          <p:cNvPr id="19" name="Group 297"/>
          <p:cNvGrpSpPr>
            <a:grpSpLocks/>
          </p:cNvGrpSpPr>
          <p:nvPr/>
        </p:nvGrpSpPr>
        <p:grpSpPr bwMode="auto">
          <a:xfrm>
            <a:off x="6923088" y="3306763"/>
            <a:ext cx="1273175" cy="1828800"/>
            <a:chOff x="4492" y="1681"/>
            <a:chExt cx="802" cy="1152"/>
          </a:xfrm>
        </p:grpSpPr>
        <p:sp>
          <p:nvSpPr>
            <p:cNvPr id="15393" name="Text Box 93"/>
            <p:cNvSpPr txBox="1">
              <a:spLocks noChangeArrowheads="1"/>
            </p:cNvSpPr>
            <p:nvPr/>
          </p:nvSpPr>
          <p:spPr bwMode="auto">
            <a:xfrm rot="-3950795">
              <a:off x="4453" y="2279"/>
              <a:ext cx="3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30</a:t>
              </a:r>
              <a:r>
                <a:rPr lang="en-US" altLang="zh-CN" sz="2000" baseline="40000">
                  <a:ea typeface="楷体_GB2312" pitchFamily="49" charset="-122"/>
                </a:rPr>
                <a:t>o</a:t>
              </a:r>
              <a:endParaRPr lang="en-US" altLang="zh-CN" sz="2000">
                <a:ea typeface="楷体_GB2312" pitchFamily="49" charset="-122"/>
              </a:endParaRPr>
            </a:p>
          </p:txBody>
        </p:sp>
        <p:sp>
          <p:nvSpPr>
            <p:cNvPr id="15394" name="Line 96"/>
            <p:cNvSpPr>
              <a:spLocks noChangeShapeType="1"/>
            </p:cNvSpPr>
            <p:nvPr/>
          </p:nvSpPr>
          <p:spPr bwMode="auto">
            <a:xfrm flipV="1">
              <a:off x="4560" y="1994"/>
              <a:ext cx="348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5" name="Line 260"/>
            <p:cNvSpPr>
              <a:spLocks noChangeShapeType="1"/>
            </p:cNvSpPr>
            <p:nvPr/>
          </p:nvSpPr>
          <p:spPr bwMode="auto">
            <a:xfrm rot="-3600000">
              <a:off x="4279" y="2352"/>
              <a:ext cx="96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96" name="Group 286"/>
            <p:cNvGrpSpPr>
              <a:grpSpLocks/>
            </p:cNvGrpSpPr>
            <p:nvPr/>
          </p:nvGrpSpPr>
          <p:grpSpPr bwMode="auto">
            <a:xfrm>
              <a:off x="5011" y="1681"/>
              <a:ext cx="283" cy="472"/>
              <a:chOff x="2392" y="2323"/>
              <a:chExt cx="283" cy="472"/>
            </a:xfrm>
          </p:grpSpPr>
          <p:sp>
            <p:nvSpPr>
              <p:cNvPr id="15397" name="Text Box 287"/>
              <p:cNvSpPr txBox="1">
                <a:spLocks noChangeArrowheads="1"/>
              </p:cNvSpPr>
              <p:nvPr/>
            </p:nvSpPr>
            <p:spPr bwMode="auto">
              <a:xfrm>
                <a:off x="2425" y="2323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1">
                    <a:solidFill>
                      <a:srgbClr val="FF0000"/>
                    </a:solidFill>
                    <a:ea typeface="楷体_GB2312" pitchFamily="49" charset="-122"/>
                  </a:rPr>
                  <a:t>·</a:t>
                </a:r>
              </a:p>
            </p:txBody>
          </p:sp>
          <p:sp>
            <p:nvSpPr>
              <p:cNvPr id="15398" name="Text Box 288"/>
              <p:cNvSpPr txBox="1">
                <a:spLocks noChangeArrowheads="1"/>
              </p:cNvSpPr>
              <p:nvPr/>
            </p:nvSpPr>
            <p:spPr bwMode="auto">
              <a:xfrm>
                <a:off x="2392" y="2507"/>
                <a:ext cx="28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i="1">
                    <a:solidFill>
                      <a:srgbClr val="FF0000"/>
                    </a:solidFill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solidFill>
                      <a:srgbClr val="FF0000"/>
                    </a:solidFill>
                    <a:ea typeface="楷体_GB2312" pitchFamily="49" charset="-122"/>
                  </a:rPr>
                  <a:t>C</a:t>
                </a:r>
                <a:endParaRPr lang="en-US" altLang="zh-CN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</p:grpSp>
      </p:grpSp>
      <p:graphicFrame>
        <p:nvGraphicFramePr>
          <p:cNvPr id="87338" name="Object 298"/>
          <p:cNvGraphicFramePr>
            <a:graphicFrameLocks noChangeAspect="1"/>
          </p:cNvGraphicFramePr>
          <p:nvPr/>
        </p:nvGraphicFramePr>
        <p:xfrm>
          <a:off x="396875" y="3144838"/>
          <a:ext cx="2117725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0" name="Equation" r:id="rId32" imgW="799920" imgH="279360" progId="Equation.DSMT4">
                  <p:embed/>
                </p:oleObj>
              </mc:Choice>
              <mc:Fallback>
                <p:oleObj name="Equation" r:id="rId32" imgW="799920" imgH="279360" progId="Equation.DSMT4">
                  <p:embed/>
                  <p:pic>
                    <p:nvPicPr>
                      <p:cNvPr id="0" name="Object 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3144838"/>
                        <a:ext cx="2117725" cy="73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339" name="Object 299"/>
          <p:cNvGraphicFramePr>
            <a:graphicFrameLocks noChangeAspect="1"/>
          </p:cNvGraphicFramePr>
          <p:nvPr/>
        </p:nvGraphicFramePr>
        <p:xfrm>
          <a:off x="377825" y="3719513"/>
          <a:ext cx="216217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" name="Equation" r:id="rId34" imgW="799920" imgH="279360" progId="Equation.DSMT4">
                  <p:embed/>
                </p:oleObj>
              </mc:Choice>
              <mc:Fallback>
                <p:oleObj name="Equation" r:id="rId34" imgW="799920" imgH="279360" progId="Equation.DSMT4">
                  <p:embed/>
                  <p:pic>
                    <p:nvPicPr>
                      <p:cNvPr id="0" name="Object 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3719513"/>
                        <a:ext cx="2162175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340" name="Text Box 300"/>
          <p:cNvSpPr txBox="1">
            <a:spLocks noChangeArrowheads="1"/>
          </p:cNvSpPr>
          <p:nvPr/>
        </p:nvSpPr>
        <p:spPr bwMode="auto">
          <a:xfrm>
            <a:off x="300038" y="1089025"/>
            <a:ext cx="3348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得线电流为：</a:t>
            </a:r>
          </a:p>
        </p:txBody>
      </p:sp>
      <p:sp>
        <p:nvSpPr>
          <p:cNvPr id="87341" name="Text Box 301"/>
          <p:cNvSpPr txBox="1">
            <a:spLocks noChangeArrowheads="1"/>
          </p:cNvSpPr>
          <p:nvPr/>
        </p:nvSpPr>
        <p:spPr bwMode="auto">
          <a:xfrm>
            <a:off x="342900" y="2811463"/>
            <a:ext cx="176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同理：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7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7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7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7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7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7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7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7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8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7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7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7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7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8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7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7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7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7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7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7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00" grpId="0" autoUpdateAnimBg="0"/>
      <p:bldP spid="87146" grpId="0" autoUpdateAnimBg="0"/>
      <p:bldP spid="87147" grpId="0" autoUpdateAnimBg="0"/>
      <p:bldP spid="87340" grpId="0" autoUpdateAnimBg="0"/>
      <p:bldP spid="8734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387350" y="468313"/>
            <a:ext cx="83280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故上述电路也可只计算一相，根据对称性即可得到其余两相结果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或采用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－</a:t>
            </a:r>
            <a:r>
              <a:rPr lang="en-US" altLang="en-US">
                <a:solidFill>
                  <a:srgbClr val="FF0000"/>
                </a:solidFill>
                <a:ea typeface="楷体_GB2312" pitchFamily="49" charset="-122"/>
              </a:rPr>
              <a:t>△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变换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122882" name="Object 2"/>
          <p:cNvGraphicFramePr>
            <a:graphicFrameLocks noChangeAspect="1"/>
          </p:cNvGraphicFramePr>
          <p:nvPr/>
        </p:nvGraphicFramePr>
        <p:xfrm>
          <a:off x="2513013" y="4081463"/>
          <a:ext cx="4275137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2" name="Equation" r:id="rId4" imgW="1841400" imgH="507960" progId="Equation.DSMT4">
                  <p:embed/>
                </p:oleObj>
              </mc:Choice>
              <mc:Fallback>
                <p:oleObj name="Equation" r:id="rId4" imgW="184140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4081463"/>
                        <a:ext cx="4275137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3" name="Object 3"/>
          <p:cNvGraphicFramePr>
            <a:graphicFrameLocks noChangeAspect="1"/>
          </p:cNvGraphicFramePr>
          <p:nvPr/>
        </p:nvGraphicFramePr>
        <p:xfrm>
          <a:off x="2508250" y="5164138"/>
          <a:ext cx="4911725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3" name="Equation" r:id="rId6" imgW="2133360" imgH="457200" progId="Equation.DSMT4">
                  <p:embed/>
                </p:oleObj>
              </mc:Choice>
              <mc:Fallback>
                <p:oleObj name="Equation" r:id="rId6" imgW="213336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5164138"/>
                        <a:ext cx="4911725" cy="1052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2538413" y="6073775"/>
          <a:ext cx="4900612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4" name="Equation" r:id="rId8" imgW="1942920" imgH="291960" progId="Equation.DSMT4">
                  <p:embed/>
                </p:oleObj>
              </mc:Choice>
              <mc:Fallback>
                <p:oleObj name="Equation" r:id="rId8" imgW="1942920" imgH="291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6073775"/>
                        <a:ext cx="4900612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1"/>
          <p:cNvGrpSpPr>
            <a:grpSpLocks/>
          </p:cNvGrpSpPr>
          <p:nvPr/>
        </p:nvGrpSpPr>
        <p:grpSpPr bwMode="auto">
          <a:xfrm>
            <a:off x="234950" y="1397000"/>
            <a:ext cx="5668963" cy="2835275"/>
            <a:chOff x="172" y="725"/>
            <a:chExt cx="3571" cy="1786"/>
          </a:xfrm>
        </p:grpSpPr>
        <p:sp>
          <p:nvSpPr>
            <p:cNvPr id="16420" name="Line 198"/>
            <p:cNvSpPr>
              <a:spLocks noChangeShapeType="1"/>
            </p:cNvSpPr>
            <p:nvPr/>
          </p:nvSpPr>
          <p:spPr bwMode="auto">
            <a:xfrm rot="7200000">
              <a:off x="3172" y="1487"/>
              <a:ext cx="3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1" name="Line 199"/>
            <p:cNvSpPr>
              <a:spLocks noChangeShapeType="1"/>
            </p:cNvSpPr>
            <p:nvPr/>
          </p:nvSpPr>
          <p:spPr bwMode="auto">
            <a:xfrm rot="-7200000">
              <a:off x="2679" y="1488"/>
              <a:ext cx="3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2" name="Line 197"/>
            <p:cNvSpPr>
              <a:spLocks noChangeShapeType="1"/>
            </p:cNvSpPr>
            <p:nvPr/>
          </p:nvSpPr>
          <p:spPr bwMode="auto">
            <a:xfrm>
              <a:off x="2923" y="1061"/>
              <a:ext cx="3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3" name="Oval 116"/>
            <p:cNvSpPr>
              <a:spLocks noChangeArrowheads="1"/>
            </p:cNvSpPr>
            <p:nvPr/>
          </p:nvSpPr>
          <p:spPr bwMode="auto">
            <a:xfrm>
              <a:off x="764" y="1225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6424" name="Text Box 117"/>
            <p:cNvSpPr txBox="1">
              <a:spLocks noChangeArrowheads="1"/>
            </p:cNvSpPr>
            <p:nvPr/>
          </p:nvSpPr>
          <p:spPr bwMode="auto">
            <a:xfrm>
              <a:off x="807" y="794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425" name="Text Box 118"/>
            <p:cNvSpPr txBox="1">
              <a:spLocks noChangeArrowheads="1"/>
            </p:cNvSpPr>
            <p:nvPr/>
          </p:nvSpPr>
          <p:spPr bwMode="auto">
            <a:xfrm>
              <a:off x="696" y="997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6426" name="Text Box 119"/>
            <p:cNvSpPr txBox="1">
              <a:spLocks noChangeArrowheads="1"/>
            </p:cNvSpPr>
            <p:nvPr/>
          </p:nvSpPr>
          <p:spPr bwMode="auto">
            <a:xfrm>
              <a:off x="714" y="1424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16427" name="Text Box 120"/>
            <p:cNvSpPr txBox="1">
              <a:spLocks noChangeArrowheads="1"/>
            </p:cNvSpPr>
            <p:nvPr/>
          </p:nvSpPr>
          <p:spPr bwMode="auto">
            <a:xfrm rot="7200000">
              <a:off x="1214" y="1837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6428" name="Text Box 121"/>
            <p:cNvSpPr txBox="1">
              <a:spLocks noChangeArrowheads="1"/>
            </p:cNvSpPr>
            <p:nvPr/>
          </p:nvSpPr>
          <p:spPr bwMode="auto">
            <a:xfrm rot="-7200000">
              <a:off x="442" y="1874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6429" name="Text Box 122"/>
            <p:cNvSpPr txBox="1">
              <a:spLocks noChangeArrowheads="1"/>
            </p:cNvSpPr>
            <p:nvPr/>
          </p:nvSpPr>
          <p:spPr bwMode="auto">
            <a:xfrm>
              <a:off x="1395" y="1800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430" name="Text Box 123"/>
            <p:cNvSpPr txBox="1">
              <a:spLocks noChangeArrowheads="1"/>
            </p:cNvSpPr>
            <p:nvPr/>
          </p:nvSpPr>
          <p:spPr bwMode="auto">
            <a:xfrm>
              <a:off x="172" y="1844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431" name="Text Box 124"/>
            <p:cNvSpPr txBox="1">
              <a:spLocks noChangeArrowheads="1"/>
            </p:cNvSpPr>
            <p:nvPr/>
          </p:nvSpPr>
          <p:spPr bwMode="auto">
            <a:xfrm>
              <a:off x="933" y="1423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N</a:t>
              </a:r>
            </a:p>
          </p:txBody>
        </p:sp>
        <p:graphicFrame>
          <p:nvGraphicFramePr>
            <p:cNvPr id="16390" name="Object 6"/>
            <p:cNvGraphicFramePr>
              <a:graphicFrameLocks noChangeAspect="1"/>
            </p:cNvGraphicFramePr>
            <p:nvPr/>
          </p:nvGraphicFramePr>
          <p:xfrm>
            <a:off x="501" y="1096"/>
            <a:ext cx="2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5" name="公式" r:id="rId10" imgW="215640" imgH="291960" progId="Equation.3">
                    <p:embed/>
                  </p:oleObj>
                </mc:Choice>
                <mc:Fallback>
                  <p:oleObj name="公式" r:id="rId10" imgW="215640" imgH="2919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" y="1096"/>
                          <a:ext cx="269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Object 7"/>
            <p:cNvGraphicFramePr>
              <a:graphicFrameLocks noChangeAspect="1"/>
            </p:cNvGraphicFramePr>
            <p:nvPr/>
          </p:nvGraphicFramePr>
          <p:xfrm>
            <a:off x="1231" y="1364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6" name="公式" r:id="rId12" imgW="215640" imgH="304560" progId="Equation.3">
                    <p:embed/>
                  </p:oleObj>
                </mc:Choice>
                <mc:Fallback>
                  <p:oleObj name="公式" r:id="rId12" imgW="215640" imgH="3045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1" y="1364"/>
                          <a:ext cx="26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2" name="Object 8"/>
            <p:cNvGraphicFramePr>
              <a:graphicFrameLocks noChangeAspect="1"/>
            </p:cNvGraphicFramePr>
            <p:nvPr/>
          </p:nvGraphicFramePr>
          <p:xfrm>
            <a:off x="297" y="1364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7" name="公式" r:id="rId14" imgW="215640" imgH="304560" progId="Equation.3">
                    <p:embed/>
                  </p:oleObj>
                </mc:Choice>
                <mc:Fallback>
                  <p:oleObj name="公式" r:id="rId14" imgW="215640" imgH="3045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" y="1364"/>
                          <a:ext cx="26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2" name="Line 128"/>
            <p:cNvSpPr>
              <a:spLocks noChangeShapeType="1"/>
            </p:cNvSpPr>
            <p:nvPr/>
          </p:nvSpPr>
          <p:spPr bwMode="auto">
            <a:xfrm rot="-5400000">
              <a:off x="1806" y="800"/>
              <a:ext cx="0" cy="3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3" name="Object 9"/>
            <p:cNvGraphicFramePr>
              <a:graphicFrameLocks noChangeAspect="1"/>
            </p:cNvGraphicFramePr>
            <p:nvPr/>
          </p:nvGraphicFramePr>
          <p:xfrm>
            <a:off x="2009" y="725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8" name="公式" r:id="rId16" imgW="177480" imgH="291960" progId="Equation.3">
                    <p:embed/>
                  </p:oleObj>
                </mc:Choice>
                <mc:Fallback>
                  <p:oleObj name="公式" r:id="rId16" imgW="177480" imgH="2919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9" y="725"/>
                          <a:ext cx="221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3" name="Line 130"/>
            <p:cNvSpPr>
              <a:spLocks noChangeShapeType="1"/>
            </p:cNvSpPr>
            <p:nvPr/>
          </p:nvSpPr>
          <p:spPr bwMode="auto">
            <a:xfrm rot="-5400000">
              <a:off x="1807" y="1883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4" name="Object 10"/>
            <p:cNvGraphicFramePr>
              <a:graphicFrameLocks noChangeAspect="1"/>
            </p:cNvGraphicFramePr>
            <p:nvPr/>
          </p:nvGraphicFramePr>
          <p:xfrm>
            <a:off x="1988" y="1808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9" name="公式" r:id="rId18" imgW="190440" imgH="304560" progId="Equation.3">
                    <p:embed/>
                  </p:oleObj>
                </mc:Choice>
                <mc:Fallback>
                  <p:oleObj name="公式" r:id="rId18" imgW="190440" imgH="3045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8" y="1808"/>
                          <a:ext cx="23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4" name="Line 132"/>
            <p:cNvSpPr>
              <a:spLocks noChangeShapeType="1"/>
            </p:cNvSpPr>
            <p:nvPr/>
          </p:nvSpPr>
          <p:spPr bwMode="auto">
            <a:xfrm rot="-5400000">
              <a:off x="1796" y="2160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5" name="Object 11"/>
            <p:cNvGraphicFramePr>
              <a:graphicFrameLocks noChangeAspect="1"/>
            </p:cNvGraphicFramePr>
            <p:nvPr/>
          </p:nvGraphicFramePr>
          <p:xfrm>
            <a:off x="2003" y="2130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0" name="公式" r:id="rId20" imgW="190440" imgH="304560" progId="Equation.3">
                    <p:embed/>
                  </p:oleObj>
                </mc:Choice>
                <mc:Fallback>
                  <p:oleObj name="公式" r:id="rId20" imgW="190440" imgH="3045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3" y="2130"/>
                          <a:ext cx="23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5" name="Oval 134"/>
            <p:cNvSpPr>
              <a:spLocks noChangeArrowheads="1"/>
            </p:cNvSpPr>
            <p:nvPr/>
          </p:nvSpPr>
          <p:spPr bwMode="auto">
            <a:xfrm>
              <a:off x="518" y="1636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6436" name="Oval 135"/>
            <p:cNvSpPr>
              <a:spLocks noChangeArrowheads="1"/>
            </p:cNvSpPr>
            <p:nvPr/>
          </p:nvSpPr>
          <p:spPr bwMode="auto">
            <a:xfrm>
              <a:off x="1034" y="1663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6437" name="Line 136"/>
            <p:cNvSpPr>
              <a:spLocks noChangeShapeType="1"/>
            </p:cNvSpPr>
            <p:nvPr/>
          </p:nvSpPr>
          <p:spPr bwMode="auto">
            <a:xfrm>
              <a:off x="897" y="1068"/>
              <a:ext cx="2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8" name="Text Box 137"/>
            <p:cNvSpPr txBox="1">
              <a:spLocks noChangeArrowheads="1"/>
            </p:cNvSpPr>
            <p:nvPr/>
          </p:nvSpPr>
          <p:spPr bwMode="auto">
            <a:xfrm>
              <a:off x="2826" y="757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439" name="Text Box 138"/>
            <p:cNvSpPr txBox="1">
              <a:spLocks noChangeArrowheads="1"/>
            </p:cNvSpPr>
            <p:nvPr/>
          </p:nvSpPr>
          <p:spPr bwMode="auto">
            <a:xfrm>
              <a:off x="3445" y="1759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440" name="Text Box 139"/>
            <p:cNvSpPr txBox="1">
              <a:spLocks noChangeArrowheads="1"/>
            </p:cNvSpPr>
            <p:nvPr/>
          </p:nvSpPr>
          <p:spPr bwMode="auto">
            <a:xfrm>
              <a:off x="2231" y="1764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441" name="Text Box 140"/>
            <p:cNvSpPr txBox="1">
              <a:spLocks noChangeArrowheads="1"/>
            </p:cNvSpPr>
            <p:nvPr/>
          </p:nvSpPr>
          <p:spPr bwMode="auto">
            <a:xfrm>
              <a:off x="3133" y="1893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6442" name="Text Box 141"/>
            <p:cNvSpPr txBox="1">
              <a:spLocks noChangeArrowheads="1"/>
            </p:cNvSpPr>
            <p:nvPr/>
          </p:nvSpPr>
          <p:spPr bwMode="auto">
            <a:xfrm>
              <a:off x="2571" y="1080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6443" name="Text Box 142"/>
            <p:cNvSpPr txBox="1">
              <a:spLocks noChangeArrowheads="1"/>
            </p:cNvSpPr>
            <p:nvPr/>
          </p:nvSpPr>
          <p:spPr bwMode="auto">
            <a:xfrm>
              <a:off x="3062" y="1097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6444" name="Line 143"/>
            <p:cNvSpPr>
              <a:spLocks noChangeShapeType="1"/>
            </p:cNvSpPr>
            <p:nvPr/>
          </p:nvSpPr>
          <p:spPr bwMode="auto">
            <a:xfrm>
              <a:off x="2450" y="1911"/>
              <a:ext cx="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5" name="Line 144"/>
            <p:cNvSpPr>
              <a:spLocks noChangeShapeType="1"/>
            </p:cNvSpPr>
            <p:nvPr/>
          </p:nvSpPr>
          <p:spPr bwMode="auto">
            <a:xfrm rot="3600000">
              <a:off x="2688" y="1494"/>
              <a:ext cx="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" name="Line 145"/>
            <p:cNvSpPr>
              <a:spLocks noChangeShapeType="1"/>
            </p:cNvSpPr>
            <p:nvPr/>
          </p:nvSpPr>
          <p:spPr bwMode="auto">
            <a:xfrm rot="7200000">
              <a:off x="2205" y="1490"/>
              <a:ext cx="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7" name="Rectangle 146"/>
            <p:cNvSpPr>
              <a:spLocks noChangeArrowheads="1"/>
            </p:cNvSpPr>
            <p:nvPr/>
          </p:nvSpPr>
          <p:spPr bwMode="auto">
            <a:xfrm>
              <a:off x="2811" y="186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6448" name="Rectangle 147"/>
            <p:cNvSpPr>
              <a:spLocks noChangeArrowheads="1"/>
            </p:cNvSpPr>
            <p:nvPr/>
          </p:nvSpPr>
          <p:spPr bwMode="auto">
            <a:xfrm rot="3600000">
              <a:off x="3053" y="146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6449" name="Rectangle 148"/>
            <p:cNvSpPr>
              <a:spLocks noChangeArrowheads="1"/>
            </p:cNvSpPr>
            <p:nvPr/>
          </p:nvSpPr>
          <p:spPr bwMode="auto">
            <a:xfrm rot="7200000">
              <a:off x="2541" y="146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6450" name="Text Box 149"/>
            <p:cNvSpPr txBox="1">
              <a:spLocks noChangeArrowheads="1"/>
            </p:cNvSpPr>
            <p:nvPr/>
          </p:nvSpPr>
          <p:spPr bwMode="auto">
            <a:xfrm rot="-1800000">
              <a:off x="695" y="157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6451" name="Text Box 150"/>
            <p:cNvSpPr txBox="1">
              <a:spLocks noChangeArrowheads="1"/>
            </p:cNvSpPr>
            <p:nvPr/>
          </p:nvSpPr>
          <p:spPr bwMode="auto">
            <a:xfrm rot="1800000">
              <a:off x="920" y="156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6452" name="Line 151"/>
            <p:cNvSpPr>
              <a:spLocks noChangeShapeType="1"/>
            </p:cNvSpPr>
            <p:nvPr/>
          </p:nvSpPr>
          <p:spPr bwMode="auto">
            <a:xfrm rot="3600000">
              <a:off x="3167" y="1542"/>
              <a:ext cx="39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6" name="Object 12"/>
            <p:cNvGraphicFramePr>
              <a:graphicFrameLocks noChangeAspect="1"/>
            </p:cNvGraphicFramePr>
            <p:nvPr/>
          </p:nvGraphicFramePr>
          <p:xfrm>
            <a:off x="3378" y="1217"/>
            <a:ext cx="30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1" name="公式" r:id="rId22" imgW="241200" imgH="279360" progId="Equation.3">
                    <p:embed/>
                  </p:oleObj>
                </mc:Choice>
                <mc:Fallback>
                  <p:oleObj name="公式" r:id="rId22" imgW="241200" imgH="2793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8" y="1217"/>
                          <a:ext cx="301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53" name="Line 153"/>
            <p:cNvSpPr>
              <a:spLocks noChangeShapeType="1"/>
            </p:cNvSpPr>
            <p:nvPr/>
          </p:nvSpPr>
          <p:spPr bwMode="auto">
            <a:xfrm flipH="1">
              <a:off x="2700" y="2034"/>
              <a:ext cx="433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7" name="Object 13"/>
            <p:cNvGraphicFramePr>
              <a:graphicFrameLocks noChangeAspect="1"/>
            </p:cNvGraphicFramePr>
            <p:nvPr/>
          </p:nvGraphicFramePr>
          <p:xfrm>
            <a:off x="2474" y="1844"/>
            <a:ext cx="287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2" name="公式" r:id="rId24" imgW="228600" imgH="279360" progId="Equation.3">
                    <p:embed/>
                  </p:oleObj>
                </mc:Choice>
                <mc:Fallback>
                  <p:oleObj name="公式" r:id="rId24" imgW="228600" imgH="2793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4" y="1844"/>
                          <a:ext cx="287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54" name="Line 155"/>
            <p:cNvSpPr>
              <a:spLocks noChangeShapeType="1"/>
            </p:cNvSpPr>
            <p:nvPr/>
          </p:nvSpPr>
          <p:spPr bwMode="auto">
            <a:xfrm rot="7200000" flipH="1">
              <a:off x="2298" y="1536"/>
              <a:ext cx="433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8" name="Object 14"/>
            <p:cNvGraphicFramePr>
              <a:graphicFrameLocks noChangeAspect="1"/>
            </p:cNvGraphicFramePr>
            <p:nvPr/>
          </p:nvGraphicFramePr>
          <p:xfrm>
            <a:off x="2243" y="1215"/>
            <a:ext cx="287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3" name="公式" r:id="rId26" imgW="228600" imgH="279360" progId="Equation.3">
                    <p:embed/>
                  </p:oleObj>
                </mc:Choice>
                <mc:Fallback>
                  <p:oleObj name="公式" r:id="rId26" imgW="228600" imgH="2793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3" y="1215"/>
                          <a:ext cx="287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55" name="Line 157"/>
            <p:cNvSpPr>
              <a:spLocks noChangeShapeType="1"/>
            </p:cNvSpPr>
            <p:nvPr/>
          </p:nvSpPr>
          <p:spPr bwMode="auto">
            <a:xfrm>
              <a:off x="897" y="1069"/>
              <a:ext cx="3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6" name="Line 158"/>
            <p:cNvSpPr>
              <a:spLocks noChangeShapeType="1"/>
            </p:cNvSpPr>
            <p:nvPr/>
          </p:nvSpPr>
          <p:spPr bwMode="auto">
            <a:xfrm rot="7200000">
              <a:off x="1146" y="1495"/>
              <a:ext cx="3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7" name="Line 159"/>
            <p:cNvSpPr>
              <a:spLocks noChangeShapeType="1"/>
            </p:cNvSpPr>
            <p:nvPr/>
          </p:nvSpPr>
          <p:spPr bwMode="auto">
            <a:xfrm rot="-7200000">
              <a:off x="653" y="1496"/>
              <a:ext cx="3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8" name="Line 160"/>
            <p:cNvSpPr>
              <a:spLocks noChangeShapeType="1"/>
            </p:cNvSpPr>
            <p:nvPr/>
          </p:nvSpPr>
          <p:spPr bwMode="auto">
            <a:xfrm>
              <a:off x="1391" y="2191"/>
              <a:ext cx="2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9" name="Line 161"/>
            <p:cNvSpPr>
              <a:spLocks noChangeShapeType="1"/>
            </p:cNvSpPr>
            <p:nvPr/>
          </p:nvSpPr>
          <p:spPr bwMode="auto">
            <a:xfrm>
              <a:off x="414" y="2494"/>
              <a:ext cx="2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0" name="Line 162"/>
            <p:cNvSpPr>
              <a:spLocks noChangeShapeType="1"/>
            </p:cNvSpPr>
            <p:nvPr/>
          </p:nvSpPr>
          <p:spPr bwMode="auto">
            <a:xfrm>
              <a:off x="3419" y="1911"/>
              <a:ext cx="0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1" name="Line 163"/>
            <p:cNvSpPr>
              <a:spLocks noChangeShapeType="1"/>
            </p:cNvSpPr>
            <p:nvPr/>
          </p:nvSpPr>
          <p:spPr bwMode="auto">
            <a:xfrm>
              <a:off x="1394" y="1913"/>
              <a:ext cx="0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2" name="Line 164"/>
            <p:cNvSpPr>
              <a:spLocks noChangeShapeType="1"/>
            </p:cNvSpPr>
            <p:nvPr/>
          </p:nvSpPr>
          <p:spPr bwMode="auto">
            <a:xfrm>
              <a:off x="409" y="1923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3" name="Line 165"/>
            <p:cNvSpPr>
              <a:spLocks noChangeShapeType="1"/>
            </p:cNvSpPr>
            <p:nvPr/>
          </p:nvSpPr>
          <p:spPr bwMode="auto">
            <a:xfrm>
              <a:off x="2441" y="1916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4" name="Rectangle 186"/>
            <p:cNvSpPr>
              <a:spLocks noChangeArrowheads="1"/>
            </p:cNvSpPr>
            <p:nvPr/>
          </p:nvSpPr>
          <p:spPr bwMode="auto">
            <a:xfrm rot="-5400000">
              <a:off x="2792" y="135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6465" name="Rectangle 189"/>
            <p:cNvSpPr>
              <a:spLocks noChangeArrowheads="1"/>
            </p:cNvSpPr>
            <p:nvPr/>
          </p:nvSpPr>
          <p:spPr bwMode="auto">
            <a:xfrm rot="9000000">
              <a:off x="2553" y="172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6466" name="Rectangle 190"/>
            <p:cNvSpPr>
              <a:spLocks noChangeArrowheads="1"/>
            </p:cNvSpPr>
            <p:nvPr/>
          </p:nvSpPr>
          <p:spPr bwMode="auto">
            <a:xfrm rot="1800000">
              <a:off x="3010" y="170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6467" name="Text Box 200"/>
            <p:cNvSpPr txBox="1">
              <a:spLocks noChangeArrowheads="1"/>
            </p:cNvSpPr>
            <p:nvPr/>
          </p:nvSpPr>
          <p:spPr bwMode="auto">
            <a:xfrm>
              <a:off x="2829" y="1581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n</a:t>
              </a:r>
            </a:p>
          </p:txBody>
        </p:sp>
      </p:grpSp>
      <p:sp>
        <p:nvSpPr>
          <p:cNvPr id="88286" name="AutoShape 222"/>
          <p:cNvSpPr>
            <a:spLocks noChangeArrowheads="1"/>
          </p:cNvSpPr>
          <p:nvPr/>
        </p:nvSpPr>
        <p:spPr bwMode="auto">
          <a:xfrm>
            <a:off x="5800725" y="2081213"/>
            <a:ext cx="600075" cy="288925"/>
          </a:xfrm>
          <a:prstGeom prst="rightArrow">
            <a:avLst>
              <a:gd name="adj1" fmla="val 50000"/>
              <a:gd name="adj2" fmla="val 51923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3" name="Group 242"/>
          <p:cNvGrpSpPr>
            <a:grpSpLocks/>
          </p:cNvGrpSpPr>
          <p:nvPr/>
        </p:nvGrpSpPr>
        <p:grpSpPr bwMode="auto">
          <a:xfrm>
            <a:off x="6369050" y="1282700"/>
            <a:ext cx="2606675" cy="2428875"/>
            <a:chOff x="3880" y="737"/>
            <a:chExt cx="1642" cy="1530"/>
          </a:xfrm>
        </p:grpSpPr>
        <p:sp>
          <p:nvSpPr>
            <p:cNvPr id="16403" name="Line 77"/>
            <p:cNvSpPr>
              <a:spLocks noChangeShapeType="1"/>
            </p:cNvSpPr>
            <p:nvPr/>
          </p:nvSpPr>
          <p:spPr bwMode="auto">
            <a:xfrm>
              <a:off x="4270" y="2153"/>
              <a:ext cx="9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" name="Text Box 87"/>
            <p:cNvSpPr txBox="1">
              <a:spLocks noChangeArrowheads="1"/>
            </p:cNvSpPr>
            <p:nvPr/>
          </p:nvSpPr>
          <p:spPr bwMode="auto">
            <a:xfrm>
              <a:off x="5244" y="1031"/>
              <a:ext cx="2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405" name="Oval 203"/>
            <p:cNvSpPr>
              <a:spLocks noChangeArrowheads="1"/>
            </p:cNvSpPr>
            <p:nvPr/>
          </p:nvSpPr>
          <p:spPr bwMode="auto">
            <a:xfrm>
              <a:off x="4132" y="1553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6406" name="Line 204"/>
            <p:cNvSpPr>
              <a:spLocks noChangeShapeType="1"/>
            </p:cNvSpPr>
            <p:nvPr/>
          </p:nvSpPr>
          <p:spPr bwMode="auto">
            <a:xfrm>
              <a:off x="4533" y="1130"/>
              <a:ext cx="3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89" name="Object 5"/>
            <p:cNvGraphicFramePr>
              <a:graphicFrameLocks noChangeAspect="1"/>
            </p:cNvGraphicFramePr>
            <p:nvPr/>
          </p:nvGraphicFramePr>
          <p:xfrm>
            <a:off x="4602" y="737"/>
            <a:ext cx="27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4" name="公式" r:id="rId28" imgW="215640" imgH="279360" progId="Equation.3">
                    <p:embed/>
                  </p:oleObj>
                </mc:Choice>
                <mc:Fallback>
                  <p:oleObj name="公式" r:id="rId28" imgW="215640" imgH="2793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2" y="737"/>
                          <a:ext cx="270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7" name="Text Box 206"/>
            <p:cNvSpPr txBox="1">
              <a:spLocks noChangeArrowheads="1"/>
            </p:cNvSpPr>
            <p:nvPr/>
          </p:nvSpPr>
          <p:spPr bwMode="auto">
            <a:xfrm>
              <a:off x="3970" y="1072"/>
              <a:ext cx="2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408" name="Text Box 207"/>
            <p:cNvSpPr txBox="1">
              <a:spLocks noChangeArrowheads="1"/>
            </p:cNvSpPr>
            <p:nvPr/>
          </p:nvSpPr>
          <p:spPr bwMode="auto">
            <a:xfrm>
              <a:off x="4026" y="1979"/>
              <a:ext cx="2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N</a:t>
              </a:r>
            </a:p>
          </p:txBody>
        </p:sp>
        <p:sp>
          <p:nvSpPr>
            <p:cNvPr id="16409" name="Text Box 208"/>
            <p:cNvSpPr txBox="1">
              <a:spLocks noChangeArrowheads="1"/>
            </p:cNvSpPr>
            <p:nvPr/>
          </p:nvSpPr>
          <p:spPr bwMode="auto">
            <a:xfrm>
              <a:off x="5268" y="1973"/>
              <a:ext cx="2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n</a:t>
              </a:r>
            </a:p>
          </p:txBody>
        </p:sp>
        <p:sp>
          <p:nvSpPr>
            <p:cNvPr id="16410" name="Text Box 209"/>
            <p:cNvSpPr txBox="1">
              <a:spLocks noChangeArrowheads="1"/>
            </p:cNvSpPr>
            <p:nvPr/>
          </p:nvSpPr>
          <p:spPr bwMode="auto">
            <a:xfrm>
              <a:off x="4821" y="1546"/>
              <a:ext cx="4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Z/3</a:t>
              </a:r>
            </a:p>
          </p:txBody>
        </p:sp>
        <p:sp>
          <p:nvSpPr>
            <p:cNvPr id="16411" name="Line 212"/>
            <p:cNvSpPr>
              <a:spLocks noChangeShapeType="1"/>
            </p:cNvSpPr>
            <p:nvPr/>
          </p:nvSpPr>
          <p:spPr bwMode="auto">
            <a:xfrm>
              <a:off x="4269" y="1227"/>
              <a:ext cx="0" cy="9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2" name="Line 213"/>
            <p:cNvSpPr>
              <a:spLocks noChangeShapeType="1"/>
            </p:cNvSpPr>
            <p:nvPr/>
          </p:nvSpPr>
          <p:spPr bwMode="auto">
            <a:xfrm>
              <a:off x="5261" y="1224"/>
              <a:ext cx="0" cy="9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Text Box 215"/>
            <p:cNvSpPr txBox="1">
              <a:spLocks noChangeArrowheads="1"/>
            </p:cNvSpPr>
            <p:nvPr/>
          </p:nvSpPr>
          <p:spPr bwMode="auto">
            <a:xfrm>
              <a:off x="4038" y="1300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6414" name="Text Box 216"/>
            <p:cNvSpPr txBox="1">
              <a:spLocks noChangeArrowheads="1"/>
            </p:cNvSpPr>
            <p:nvPr/>
          </p:nvSpPr>
          <p:spPr bwMode="auto">
            <a:xfrm>
              <a:off x="4033" y="167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6415" name="Rectangle 218"/>
            <p:cNvSpPr>
              <a:spLocks noChangeArrowheads="1"/>
            </p:cNvSpPr>
            <p:nvPr/>
          </p:nvSpPr>
          <p:spPr bwMode="auto">
            <a:xfrm rot="5400000">
              <a:off x="5125" y="164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16416" name="Group 219"/>
            <p:cNvGrpSpPr>
              <a:grpSpLocks/>
            </p:cNvGrpSpPr>
            <p:nvPr/>
          </p:nvGrpSpPr>
          <p:grpSpPr bwMode="auto">
            <a:xfrm>
              <a:off x="3880" y="1409"/>
              <a:ext cx="408" cy="412"/>
              <a:chOff x="1156" y="187"/>
              <a:chExt cx="408" cy="412"/>
            </a:xfrm>
          </p:grpSpPr>
          <p:sp>
            <p:nvSpPr>
              <p:cNvPr id="16418" name="Text Box 220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  <p:sp>
            <p:nvSpPr>
              <p:cNvPr id="16419" name="Text Box 221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A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</p:grpSp>
        <p:sp>
          <p:nvSpPr>
            <p:cNvPr id="16417" name="Line 241"/>
            <p:cNvSpPr>
              <a:spLocks noChangeShapeType="1"/>
            </p:cNvSpPr>
            <p:nvPr/>
          </p:nvSpPr>
          <p:spPr bwMode="auto">
            <a:xfrm>
              <a:off x="4269" y="1230"/>
              <a:ext cx="9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0" grpId="0" autoUpdateAnimBg="0"/>
      <p:bldP spid="8828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026"/>
          <p:cNvSpPr txBox="1">
            <a:spLocks noChangeArrowheads="1"/>
          </p:cNvSpPr>
          <p:nvPr/>
        </p:nvSpPr>
        <p:spPr bwMode="auto">
          <a:xfrm>
            <a:off x="533400" y="1565275"/>
            <a:ext cx="796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(1) </a:t>
            </a:r>
            <a:r>
              <a:rPr lang="zh-CN" altLang="en-US">
                <a:ea typeface="楷体_GB2312" pitchFamily="49" charset="-122"/>
              </a:rPr>
              <a:t>将所有三相电源、负载都化为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等值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—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接电路</a:t>
            </a:r>
            <a:r>
              <a:rPr lang="zh-CN" altLang="en-US">
                <a:ea typeface="楷体_GB2312" pitchFamily="49" charset="-122"/>
              </a:rPr>
              <a:t>； </a:t>
            </a:r>
          </a:p>
        </p:txBody>
      </p:sp>
      <p:sp>
        <p:nvSpPr>
          <p:cNvPr id="92163" name="Text Box 1027"/>
          <p:cNvSpPr txBox="1">
            <a:spLocks noChangeArrowheads="1"/>
          </p:cNvSpPr>
          <p:nvPr/>
        </p:nvSpPr>
        <p:spPr bwMode="auto">
          <a:xfrm>
            <a:off x="530225" y="2135188"/>
            <a:ext cx="796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(2) </a:t>
            </a:r>
            <a:r>
              <a:rPr lang="zh-CN" altLang="en-US">
                <a:ea typeface="楷体_GB2312" pitchFamily="49" charset="-122"/>
              </a:rPr>
              <a:t>连接各负载和电源中点，中线上若有阻抗可不计；</a:t>
            </a:r>
          </a:p>
        </p:txBody>
      </p:sp>
      <p:sp>
        <p:nvSpPr>
          <p:cNvPr id="92164" name="Text Box 1028"/>
          <p:cNvSpPr txBox="1">
            <a:spLocks noChangeArrowheads="1"/>
          </p:cNvSpPr>
          <p:nvPr/>
        </p:nvSpPr>
        <p:spPr bwMode="auto">
          <a:xfrm>
            <a:off x="533400" y="2747963"/>
            <a:ext cx="796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(3) </a:t>
            </a:r>
            <a:r>
              <a:rPr lang="zh-CN" altLang="en-US">
                <a:ea typeface="楷体_GB2312" pitchFamily="49" charset="-122"/>
              </a:rPr>
              <a:t>画出单相计算电路，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求出一相的电压、电流</a:t>
            </a:r>
            <a:r>
              <a:rPr lang="zh-CN" altLang="en-US">
                <a:ea typeface="楷体_GB2312" pitchFamily="49" charset="-122"/>
              </a:rPr>
              <a:t>：</a:t>
            </a:r>
          </a:p>
        </p:txBody>
      </p:sp>
      <p:sp>
        <p:nvSpPr>
          <p:cNvPr id="92165" name="Text Box 1029"/>
          <p:cNvSpPr txBox="1">
            <a:spLocks noChangeArrowheads="1"/>
          </p:cNvSpPr>
          <p:nvPr/>
        </p:nvSpPr>
        <p:spPr bwMode="auto">
          <a:xfrm>
            <a:off x="552450" y="4367213"/>
            <a:ext cx="79438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(4) </a:t>
            </a:r>
            <a:r>
              <a:rPr lang="zh-CN" altLang="en-US">
                <a:ea typeface="楷体_GB2312" pitchFamily="49" charset="-122"/>
              </a:rPr>
              <a:t>根据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 、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Y</a:t>
            </a:r>
            <a:r>
              <a:rPr lang="zh-CN" altLang="zh-CN">
                <a:ea typeface="楷体_GB2312" pitchFamily="49" charset="-122"/>
                <a:sym typeface="Symbol" pitchFamily="18" charset="2"/>
              </a:rPr>
              <a:t>接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>
                <a:ea typeface="楷体_GB2312" pitchFamily="49" charset="-122"/>
              </a:rPr>
              <a:t>线量、相量之间的关系，求出原电路的电流电压。</a:t>
            </a:r>
          </a:p>
        </p:txBody>
      </p:sp>
      <p:sp>
        <p:nvSpPr>
          <p:cNvPr id="92166" name="Text Box 1030"/>
          <p:cNvSpPr txBox="1">
            <a:spLocks noChangeArrowheads="1"/>
          </p:cNvSpPr>
          <p:nvPr/>
        </p:nvSpPr>
        <p:spPr bwMode="auto">
          <a:xfrm>
            <a:off x="558800" y="5453063"/>
            <a:ext cx="793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(5) 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由对称性，得出其它两相的电压、电流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92167" name="Text Box 1031"/>
          <p:cNvSpPr txBox="1">
            <a:spLocks noChangeArrowheads="1"/>
          </p:cNvSpPr>
          <p:nvPr/>
        </p:nvSpPr>
        <p:spPr bwMode="auto">
          <a:xfrm>
            <a:off x="381000" y="923925"/>
            <a:ext cx="710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对称三相电路的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一般计算方法：</a:t>
            </a:r>
          </a:p>
        </p:txBody>
      </p:sp>
      <p:sp>
        <p:nvSpPr>
          <p:cNvPr id="92168" name="Text Box 1032"/>
          <p:cNvSpPr txBox="1">
            <a:spLocks noChangeArrowheads="1"/>
          </p:cNvSpPr>
          <p:nvPr/>
        </p:nvSpPr>
        <p:spPr bwMode="auto">
          <a:xfrm>
            <a:off x="990600" y="3281363"/>
            <a:ext cx="720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一相电路中的电压为</a:t>
            </a:r>
            <a:r>
              <a:rPr lang="en-US" altLang="zh-CN">
                <a:ea typeface="楷体_GB2312" pitchFamily="49" charset="-122"/>
              </a:rPr>
              <a:t>Y</a:t>
            </a:r>
            <a:r>
              <a:rPr lang="zh-CN" altLang="en-US">
                <a:ea typeface="楷体_GB2312" pitchFamily="49" charset="-122"/>
              </a:rPr>
              <a:t>接时的相电压。</a:t>
            </a:r>
          </a:p>
        </p:txBody>
      </p:sp>
      <p:sp>
        <p:nvSpPr>
          <p:cNvPr id="92169" name="Text Box 1033"/>
          <p:cNvSpPr txBox="1">
            <a:spLocks noChangeArrowheads="1"/>
          </p:cNvSpPr>
          <p:nvPr/>
        </p:nvSpPr>
        <p:spPr bwMode="auto">
          <a:xfrm>
            <a:off x="971550" y="3814763"/>
            <a:ext cx="653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一相电路中的电流为线电流。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utoUpdateAnimBg="0"/>
      <p:bldP spid="92163" grpId="0" autoUpdateAnimBg="0"/>
      <p:bldP spid="92164" grpId="0" autoUpdateAnimBg="0"/>
      <p:bldP spid="92165" grpId="0" autoUpdateAnimBg="0"/>
      <p:bldP spid="92166" grpId="0" autoUpdateAnimBg="0"/>
      <p:bldP spid="92167" grpId="0" autoUpdateAnimBg="0"/>
      <p:bldP spid="92168" grpId="0" autoUpdateAnimBg="0"/>
      <p:bldP spid="9216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34" name="Text Box 1074"/>
          <p:cNvSpPr txBox="1">
            <a:spLocks noChangeArrowheads="1"/>
          </p:cNvSpPr>
          <p:nvPr/>
        </p:nvSpPr>
        <p:spPr bwMode="auto">
          <a:xfrm>
            <a:off x="434975" y="6219825"/>
            <a:ext cx="2690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根据对称性：</a:t>
            </a:r>
          </a:p>
        </p:txBody>
      </p:sp>
      <p:grpSp>
        <p:nvGrpSpPr>
          <p:cNvPr id="2" name="Group 1334"/>
          <p:cNvGrpSpPr>
            <a:grpSpLocks/>
          </p:cNvGrpSpPr>
          <p:nvPr/>
        </p:nvGrpSpPr>
        <p:grpSpPr bwMode="auto">
          <a:xfrm>
            <a:off x="393700" y="1195388"/>
            <a:ext cx="4545013" cy="3468687"/>
            <a:chOff x="194" y="2324"/>
            <a:chExt cx="2863" cy="2185"/>
          </a:xfrm>
        </p:grpSpPr>
        <p:sp>
          <p:nvSpPr>
            <p:cNvPr id="17450" name="Oval 1255"/>
            <p:cNvSpPr>
              <a:spLocks noChangeArrowheads="1"/>
            </p:cNvSpPr>
            <p:nvPr/>
          </p:nvSpPr>
          <p:spPr bwMode="auto">
            <a:xfrm>
              <a:off x="667" y="3844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7451" name="Oval 1243"/>
            <p:cNvSpPr>
              <a:spLocks noChangeArrowheads="1"/>
            </p:cNvSpPr>
            <p:nvPr/>
          </p:nvSpPr>
          <p:spPr bwMode="auto">
            <a:xfrm>
              <a:off x="675" y="3300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7452" name="Oval 1237"/>
            <p:cNvSpPr>
              <a:spLocks noChangeArrowheads="1"/>
            </p:cNvSpPr>
            <p:nvPr/>
          </p:nvSpPr>
          <p:spPr bwMode="auto">
            <a:xfrm>
              <a:off x="683" y="2762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7453" name="Line 1214"/>
            <p:cNvSpPr>
              <a:spLocks noChangeShapeType="1"/>
            </p:cNvSpPr>
            <p:nvPr/>
          </p:nvSpPr>
          <p:spPr bwMode="auto">
            <a:xfrm>
              <a:off x="1315" y="3440"/>
              <a:ext cx="13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4" name="Text Box 1087"/>
            <p:cNvSpPr txBox="1">
              <a:spLocks noChangeArrowheads="1"/>
            </p:cNvSpPr>
            <p:nvPr/>
          </p:nvSpPr>
          <p:spPr bwMode="auto">
            <a:xfrm>
              <a:off x="1168" y="2613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7455" name="Text Box 1098"/>
            <p:cNvSpPr txBox="1">
              <a:spLocks noChangeArrowheads="1"/>
            </p:cNvSpPr>
            <p:nvPr/>
          </p:nvSpPr>
          <p:spPr bwMode="auto">
            <a:xfrm>
              <a:off x="1165" y="3158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7456" name="Text Box 1099"/>
            <p:cNvSpPr txBox="1">
              <a:spLocks noChangeArrowheads="1"/>
            </p:cNvSpPr>
            <p:nvPr/>
          </p:nvSpPr>
          <p:spPr bwMode="auto">
            <a:xfrm>
              <a:off x="194" y="3149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17457" name="Text Box 1108"/>
            <p:cNvSpPr txBox="1">
              <a:spLocks noChangeArrowheads="1"/>
            </p:cNvSpPr>
            <p:nvPr/>
          </p:nvSpPr>
          <p:spPr bwMode="auto">
            <a:xfrm>
              <a:off x="1168" y="3708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7458" name="Text Box 1131"/>
            <p:cNvSpPr txBox="1">
              <a:spLocks noChangeArrowheads="1"/>
            </p:cNvSpPr>
            <p:nvPr/>
          </p:nvSpPr>
          <p:spPr bwMode="auto">
            <a:xfrm>
              <a:off x="1721" y="3098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i="1" baseline="-25000">
                  <a:ea typeface="楷体_GB2312" pitchFamily="49" charset="-122"/>
                </a:rPr>
                <a:t>l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7459" name="Text Box 1134"/>
            <p:cNvSpPr txBox="1">
              <a:spLocks noChangeArrowheads="1"/>
            </p:cNvSpPr>
            <p:nvPr/>
          </p:nvSpPr>
          <p:spPr bwMode="auto">
            <a:xfrm>
              <a:off x="2266" y="3143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7460" name="Line 1169"/>
            <p:cNvSpPr>
              <a:spLocks noChangeShapeType="1"/>
            </p:cNvSpPr>
            <p:nvPr/>
          </p:nvSpPr>
          <p:spPr bwMode="auto">
            <a:xfrm>
              <a:off x="442" y="2899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1" name="Line 1206"/>
            <p:cNvSpPr>
              <a:spLocks noChangeShapeType="1"/>
            </p:cNvSpPr>
            <p:nvPr/>
          </p:nvSpPr>
          <p:spPr bwMode="auto">
            <a:xfrm>
              <a:off x="2712" y="2896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2" name="Rectangle 1209"/>
            <p:cNvSpPr>
              <a:spLocks noChangeArrowheads="1"/>
            </p:cNvSpPr>
            <p:nvPr/>
          </p:nvSpPr>
          <p:spPr bwMode="auto">
            <a:xfrm>
              <a:off x="1732" y="339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7463" name="Rectangle 1210"/>
            <p:cNvSpPr>
              <a:spLocks noChangeArrowheads="1"/>
            </p:cNvSpPr>
            <p:nvPr/>
          </p:nvSpPr>
          <p:spPr bwMode="auto">
            <a:xfrm>
              <a:off x="2246" y="339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7464" name="Line 1216"/>
            <p:cNvSpPr>
              <a:spLocks noChangeShapeType="1"/>
            </p:cNvSpPr>
            <p:nvPr/>
          </p:nvSpPr>
          <p:spPr bwMode="auto">
            <a:xfrm>
              <a:off x="440" y="3438"/>
              <a:ext cx="8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5" name="Oval 1217"/>
            <p:cNvSpPr>
              <a:spLocks noChangeArrowheads="1"/>
            </p:cNvSpPr>
            <p:nvPr/>
          </p:nvSpPr>
          <p:spPr bwMode="auto">
            <a:xfrm>
              <a:off x="1266" y="341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7466" name="Line 1223"/>
            <p:cNvSpPr>
              <a:spLocks noChangeShapeType="1"/>
            </p:cNvSpPr>
            <p:nvPr/>
          </p:nvSpPr>
          <p:spPr bwMode="auto">
            <a:xfrm>
              <a:off x="1319" y="3990"/>
              <a:ext cx="13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7" name="Text Box 1224"/>
            <p:cNvSpPr txBox="1">
              <a:spLocks noChangeArrowheads="1"/>
            </p:cNvSpPr>
            <p:nvPr/>
          </p:nvSpPr>
          <p:spPr bwMode="auto">
            <a:xfrm>
              <a:off x="1725" y="3648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i="1" baseline="-25000">
                  <a:ea typeface="楷体_GB2312" pitchFamily="49" charset="-122"/>
                </a:rPr>
                <a:t>l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7468" name="Text Box 1225"/>
            <p:cNvSpPr txBox="1">
              <a:spLocks noChangeArrowheads="1"/>
            </p:cNvSpPr>
            <p:nvPr/>
          </p:nvSpPr>
          <p:spPr bwMode="auto">
            <a:xfrm>
              <a:off x="2270" y="3693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7469" name="Rectangle 1226"/>
            <p:cNvSpPr>
              <a:spLocks noChangeArrowheads="1"/>
            </p:cNvSpPr>
            <p:nvPr/>
          </p:nvSpPr>
          <p:spPr bwMode="auto">
            <a:xfrm>
              <a:off x="1736" y="394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7470" name="Rectangle 1227"/>
            <p:cNvSpPr>
              <a:spLocks noChangeArrowheads="1"/>
            </p:cNvSpPr>
            <p:nvPr/>
          </p:nvSpPr>
          <p:spPr bwMode="auto">
            <a:xfrm>
              <a:off x="2250" y="394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7471" name="Line 1228"/>
            <p:cNvSpPr>
              <a:spLocks noChangeShapeType="1"/>
            </p:cNvSpPr>
            <p:nvPr/>
          </p:nvSpPr>
          <p:spPr bwMode="auto">
            <a:xfrm>
              <a:off x="444" y="3988"/>
              <a:ext cx="8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2" name="Oval 1229"/>
            <p:cNvSpPr>
              <a:spLocks noChangeArrowheads="1"/>
            </p:cNvSpPr>
            <p:nvPr/>
          </p:nvSpPr>
          <p:spPr bwMode="auto">
            <a:xfrm>
              <a:off x="1270" y="396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7473" name="Line 1230"/>
            <p:cNvSpPr>
              <a:spLocks noChangeShapeType="1"/>
            </p:cNvSpPr>
            <p:nvPr/>
          </p:nvSpPr>
          <p:spPr bwMode="auto">
            <a:xfrm>
              <a:off x="1317" y="2896"/>
              <a:ext cx="13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4" name="Text Box 1231"/>
            <p:cNvSpPr txBox="1">
              <a:spLocks noChangeArrowheads="1"/>
            </p:cNvSpPr>
            <p:nvPr/>
          </p:nvSpPr>
          <p:spPr bwMode="auto">
            <a:xfrm>
              <a:off x="2268" y="2605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7475" name="Rectangle 1232"/>
            <p:cNvSpPr>
              <a:spLocks noChangeArrowheads="1"/>
            </p:cNvSpPr>
            <p:nvPr/>
          </p:nvSpPr>
          <p:spPr bwMode="auto">
            <a:xfrm>
              <a:off x="1734" y="285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7476" name="Rectangle 1233"/>
            <p:cNvSpPr>
              <a:spLocks noChangeArrowheads="1"/>
            </p:cNvSpPr>
            <p:nvPr/>
          </p:nvSpPr>
          <p:spPr bwMode="auto">
            <a:xfrm>
              <a:off x="2248" y="285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7477" name="Line 1234"/>
            <p:cNvSpPr>
              <a:spLocks noChangeShapeType="1"/>
            </p:cNvSpPr>
            <p:nvPr/>
          </p:nvSpPr>
          <p:spPr bwMode="auto">
            <a:xfrm>
              <a:off x="442" y="2900"/>
              <a:ext cx="8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8" name="Oval 1235"/>
            <p:cNvSpPr>
              <a:spLocks noChangeArrowheads="1"/>
            </p:cNvSpPr>
            <p:nvPr/>
          </p:nvSpPr>
          <p:spPr bwMode="auto">
            <a:xfrm>
              <a:off x="1268" y="287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7479" name="Text Box 1236"/>
            <p:cNvSpPr txBox="1">
              <a:spLocks noChangeArrowheads="1"/>
            </p:cNvSpPr>
            <p:nvPr/>
          </p:nvSpPr>
          <p:spPr bwMode="auto">
            <a:xfrm>
              <a:off x="1742" y="2566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i="1" baseline="-25000">
                  <a:ea typeface="楷体_GB2312" pitchFamily="49" charset="-122"/>
                </a:rPr>
                <a:t>l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7480" name="Text Box 1238"/>
            <p:cNvSpPr txBox="1">
              <a:spLocks noChangeArrowheads="1"/>
            </p:cNvSpPr>
            <p:nvPr/>
          </p:nvSpPr>
          <p:spPr bwMode="auto">
            <a:xfrm>
              <a:off x="970" y="259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7481" name="Text Box 1239"/>
            <p:cNvSpPr txBox="1">
              <a:spLocks noChangeArrowheads="1"/>
            </p:cNvSpPr>
            <p:nvPr/>
          </p:nvSpPr>
          <p:spPr bwMode="auto">
            <a:xfrm>
              <a:off x="473" y="250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7482" name="Text Box 1244"/>
            <p:cNvSpPr txBox="1">
              <a:spLocks noChangeArrowheads="1"/>
            </p:cNvSpPr>
            <p:nvPr/>
          </p:nvSpPr>
          <p:spPr bwMode="auto">
            <a:xfrm>
              <a:off x="962" y="313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7483" name="Text Box 1245"/>
            <p:cNvSpPr txBox="1">
              <a:spLocks noChangeArrowheads="1"/>
            </p:cNvSpPr>
            <p:nvPr/>
          </p:nvSpPr>
          <p:spPr bwMode="auto">
            <a:xfrm>
              <a:off x="465" y="30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pSp>
          <p:nvGrpSpPr>
            <p:cNvPr id="17484" name="Group 1249"/>
            <p:cNvGrpSpPr>
              <a:grpSpLocks/>
            </p:cNvGrpSpPr>
            <p:nvPr/>
          </p:nvGrpSpPr>
          <p:grpSpPr bwMode="auto">
            <a:xfrm>
              <a:off x="675" y="2324"/>
              <a:ext cx="408" cy="412"/>
              <a:chOff x="1156" y="187"/>
              <a:chExt cx="408" cy="412"/>
            </a:xfrm>
          </p:grpSpPr>
          <p:sp>
            <p:nvSpPr>
              <p:cNvPr id="17504" name="Text Box 1250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  <p:sp>
            <p:nvSpPr>
              <p:cNvPr id="17505" name="Text Box 1251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A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</p:grpSp>
        <p:grpSp>
          <p:nvGrpSpPr>
            <p:cNvPr id="17485" name="Group 1252"/>
            <p:cNvGrpSpPr>
              <a:grpSpLocks/>
            </p:cNvGrpSpPr>
            <p:nvPr/>
          </p:nvGrpSpPr>
          <p:grpSpPr bwMode="auto">
            <a:xfrm>
              <a:off x="679" y="2892"/>
              <a:ext cx="408" cy="412"/>
              <a:chOff x="1156" y="187"/>
              <a:chExt cx="408" cy="412"/>
            </a:xfrm>
          </p:grpSpPr>
          <p:sp>
            <p:nvSpPr>
              <p:cNvPr id="17502" name="Text Box 1253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  <p:sp>
            <p:nvSpPr>
              <p:cNvPr id="17503" name="Text Box 1254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B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</p:grpSp>
        <p:sp>
          <p:nvSpPr>
            <p:cNvPr id="17486" name="Text Box 1256"/>
            <p:cNvSpPr txBox="1">
              <a:spLocks noChangeArrowheads="1"/>
            </p:cNvSpPr>
            <p:nvPr/>
          </p:nvSpPr>
          <p:spPr bwMode="auto">
            <a:xfrm>
              <a:off x="954" y="367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7487" name="Text Box 1257"/>
            <p:cNvSpPr txBox="1">
              <a:spLocks noChangeArrowheads="1"/>
            </p:cNvSpPr>
            <p:nvPr/>
          </p:nvSpPr>
          <p:spPr bwMode="auto">
            <a:xfrm>
              <a:off x="457" y="35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pSp>
          <p:nvGrpSpPr>
            <p:cNvPr id="17488" name="Group 1258"/>
            <p:cNvGrpSpPr>
              <a:grpSpLocks/>
            </p:cNvGrpSpPr>
            <p:nvPr/>
          </p:nvGrpSpPr>
          <p:grpSpPr bwMode="auto">
            <a:xfrm>
              <a:off x="671" y="3436"/>
              <a:ext cx="408" cy="412"/>
              <a:chOff x="1156" y="187"/>
              <a:chExt cx="408" cy="412"/>
            </a:xfrm>
          </p:grpSpPr>
          <p:sp>
            <p:nvSpPr>
              <p:cNvPr id="17500" name="Text Box 1259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  <p:sp>
            <p:nvSpPr>
              <p:cNvPr id="17501" name="Text Box 1260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C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</p:grpSp>
        <p:sp>
          <p:nvSpPr>
            <p:cNvPr id="17489" name="Line 1262"/>
            <p:cNvSpPr>
              <a:spLocks noChangeShapeType="1"/>
            </p:cNvSpPr>
            <p:nvPr/>
          </p:nvSpPr>
          <p:spPr bwMode="auto">
            <a:xfrm>
              <a:off x="324" y="3435"/>
              <a:ext cx="0" cy="10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0" name="Line 1263"/>
            <p:cNvSpPr>
              <a:spLocks noChangeShapeType="1"/>
            </p:cNvSpPr>
            <p:nvPr/>
          </p:nvSpPr>
          <p:spPr bwMode="auto">
            <a:xfrm>
              <a:off x="2819" y="3437"/>
              <a:ext cx="0" cy="10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1" name="Line 1267"/>
            <p:cNvSpPr>
              <a:spLocks noChangeShapeType="1"/>
            </p:cNvSpPr>
            <p:nvPr/>
          </p:nvSpPr>
          <p:spPr bwMode="auto">
            <a:xfrm>
              <a:off x="324" y="3437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2" name="Line 1268"/>
            <p:cNvSpPr>
              <a:spLocks noChangeShapeType="1"/>
            </p:cNvSpPr>
            <p:nvPr/>
          </p:nvSpPr>
          <p:spPr bwMode="auto">
            <a:xfrm>
              <a:off x="2707" y="3440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3" name="Line 1270"/>
            <p:cNvSpPr>
              <a:spLocks noChangeShapeType="1"/>
            </p:cNvSpPr>
            <p:nvPr/>
          </p:nvSpPr>
          <p:spPr bwMode="auto">
            <a:xfrm>
              <a:off x="324" y="4463"/>
              <a:ext cx="24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4" name="Text Box 1271"/>
            <p:cNvSpPr txBox="1">
              <a:spLocks noChangeArrowheads="1"/>
            </p:cNvSpPr>
            <p:nvPr/>
          </p:nvSpPr>
          <p:spPr bwMode="auto">
            <a:xfrm>
              <a:off x="1375" y="4118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i="1" baseline="-25000">
                  <a:ea typeface="楷体_GB2312" pitchFamily="49" charset="-122"/>
                </a:rPr>
                <a:t>N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7495" name="Rectangle 1261"/>
            <p:cNvSpPr>
              <a:spLocks noChangeArrowheads="1"/>
            </p:cNvSpPr>
            <p:nvPr/>
          </p:nvSpPr>
          <p:spPr bwMode="auto">
            <a:xfrm>
              <a:off x="1399" y="441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7496" name="Text Box 1272"/>
            <p:cNvSpPr txBox="1">
              <a:spLocks noChangeArrowheads="1"/>
            </p:cNvSpPr>
            <p:nvPr/>
          </p:nvSpPr>
          <p:spPr bwMode="auto">
            <a:xfrm>
              <a:off x="2759" y="3132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n</a:t>
              </a:r>
            </a:p>
          </p:txBody>
        </p:sp>
        <p:graphicFrame>
          <p:nvGraphicFramePr>
            <p:cNvPr id="17419" name="Object 1290"/>
            <p:cNvGraphicFramePr>
              <a:graphicFrameLocks noChangeAspect="1"/>
            </p:cNvGraphicFramePr>
            <p:nvPr/>
          </p:nvGraphicFramePr>
          <p:xfrm>
            <a:off x="1459" y="2452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9" name="Equation" r:id="rId4" imgW="177480" imgH="291960" progId="Equation.DSMT4">
                    <p:embed/>
                  </p:oleObj>
                </mc:Choice>
                <mc:Fallback>
                  <p:oleObj name="Equation" r:id="rId4" imgW="177480" imgH="291960" progId="Equation.DSMT4">
                    <p:embed/>
                    <p:pic>
                      <p:nvPicPr>
                        <p:cNvPr id="0" name="Object 12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9" y="2452"/>
                          <a:ext cx="221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0" name="Object 1292"/>
            <p:cNvGraphicFramePr>
              <a:graphicFrameLocks noChangeAspect="1"/>
            </p:cNvGraphicFramePr>
            <p:nvPr/>
          </p:nvGraphicFramePr>
          <p:xfrm>
            <a:off x="1450" y="3002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0" name="公式" r:id="rId6" imgW="190440" imgH="304560" progId="Equation.3">
                    <p:embed/>
                  </p:oleObj>
                </mc:Choice>
                <mc:Fallback>
                  <p:oleObj name="公式" r:id="rId6" imgW="190440" imgH="304560" progId="Equation.3">
                    <p:embed/>
                    <p:pic>
                      <p:nvPicPr>
                        <p:cNvPr id="0" name="Object 12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" y="3002"/>
                          <a:ext cx="23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1" name="Object 1294"/>
            <p:cNvGraphicFramePr>
              <a:graphicFrameLocks noChangeAspect="1"/>
            </p:cNvGraphicFramePr>
            <p:nvPr/>
          </p:nvGraphicFramePr>
          <p:xfrm>
            <a:off x="1454" y="3588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1" name="公式" r:id="rId8" imgW="190440" imgH="304560" progId="Equation.3">
                    <p:embed/>
                  </p:oleObj>
                </mc:Choice>
                <mc:Fallback>
                  <p:oleObj name="公式" r:id="rId8" imgW="190440" imgH="304560" progId="Equation.3">
                    <p:embed/>
                    <p:pic>
                      <p:nvPicPr>
                        <p:cNvPr id="0" name="Object 12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4" y="3588"/>
                          <a:ext cx="23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97" name="Line 1331"/>
            <p:cNvSpPr>
              <a:spLocks noChangeShapeType="1"/>
            </p:cNvSpPr>
            <p:nvPr/>
          </p:nvSpPr>
          <p:spPr bwMode="auto">
            <a:xfrm>
              <a:off x="1522" y="2897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8" name="Line 1332"/>
            <p:cNvSpPr>
              <a:spLocks noChangeShapeType="1"/>
            </p:cNvSpPr>
            <p:nvPr/>
          </p:nvSpPr>
          <p:spPr bwMode="auto">
            <a:xfrm>
              <a:off x="1520" y="3441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9" name="Line 1333"/>
            <p:cNvSpPr>
              <a:spLocks noChangeShapeType="1"/>
            </p:cNvSpPr>
            <p:nvPr/>
          </p:nvSpPr>
          <p:spPr bwMode="auto">
            <a:xfrm>
              <a:off x="1512" y="3991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337"/>
          <p:cNvGrpSpPr>
            <a:grpSpLocks/>
          </p:cNvGrpSpPr>
          <p:nvPr/>
        </p:nvGrpSpPr>
        <p:grpSpPr bwMode="auto">
          <a:xfrm>
            <a:off x="384175" y="468313"/>
            <a:ext cx="8264525" cy="993775"/>
            <a:chOff x="242" y="144"/>
            <a:chExt cx="5206" cy="626"/>
          </a:xfrm>
        </p:grpSpPr>
        <p:sp>
          <p:nvSpPr>
            <p:cNvPr id="17449" name="Text Box 1335"/>
            <p:cNvSpPr txBox="1">
              <a:spLocks noChangeArrowheads="1"/>
            </p:cNvSpPr>
            <p:nvPr/>
          </p:nvSpPr>
          <p:spPr bwMode="auto">
            <a:xfrm>
              <a:off x="242" y="144"/>
              <a:ext cx="5206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zh-CN" altLang="en-US">
                  <a:ea typeface="楷体_GB2312" pitchFamily="49" charset="-122"/>
                </a:rPr>
                <a:t>例：对称三相电路如图，已知</a:t>
              </a:r>
              <a:r>
                <a:rPr lang="en-US" altLang="zh-CN">
                  <a:ea typeface="楷体_GB2312" pitchFamily="49" charset="-122"/>
                </a:rPr>
                <a:t>Z</a:t>
              </a:r>
              <a:r>
                <a:rPr lang="en-US" altLang="zh-CN" baseline="-25000">
                  <a:ea typeface="楷体_GB2312" pitchFamily="49" charset="-122"/>
                </a:rPr>
                <a:t>l</a:t>
              </a:r>
              <a:r>
                <a:rPr lang="en-US" altLang="zh-CN">
                  <a:ea typeface="楷体_GB2312" pitchFamily="49" charset="-122"/>
                </a:rPr>
                <a:t>=1+j2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</a:t>
              </a:r>
              <a:r>
                <a:rPr lang="zh-CN" altLang="en-US">
                  <a:ea typeface="楷体_GB2312" pitchFamily="49" charset="-122"/>
                  <a:sym typeface="Symbol" pitchFamily="18" charset="2"/>
                </a:rPr>
                <a:t>， </a:t>
              </a:r>
              <a:r>
                <a:rPr lang="en-US" altLang="zh-CN">
                  <a:ea typeface="楷体_GB2312" pitchFamily="49" charset="-122"/>
                </a:rPr>
                <a:t>Z=5+j6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</a:t>
              </a:r>
              <a:r>
                <a:rPr lang="zh-CN" altLang="en-US">
                  <a:ea typeface="楷体_GB2312" pitchFamily="49" charset="-122"/>
                  <a:sym typeface="Symbol" pitchFamily="18" charset="2"/>
                </a:rPr>
                <a:t>，电源线电压为                                             ，试求负载中各电流相量。</a:t>
              </a:r>
              <a:endParaRPr lang="zh-CN" altLang="en-US">
                <a:ea typeface="楷体_GB2312" pitchFamily="49" charset="-122"/>
              </a:endParaRPr>
            </a:p>
          </p:txBody>
        </p:sp>
        <p:graphicFrame>
          <p:nvGraphicFramePr>
            <p:cNvPr id="17418" name="Object 1336"/>
            <p:cNvGraphicFramePr>
              <a:graphicFrameLocks noChangeAspect="1"/>
            </p:cNvGraphicFramePr>
            <p:nvPr/>
          </p:nvGraphicFramePr>
          <p:xfrm>
            <a:off x="919" y="450"/>
            <a:ext cx="217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2" name="Equation" r:id="rId10" imgW="1726920" imgH="253800" progId="Equation.DSMT4">
                    <p:embed/>
                  </p:oleObj>
                </mc:Choice>
                <mc:Fallback>
                  <p:oleObj name="Equation" r:id="rId10" imgW="1726920" imgH="253800" progId="Equation.DSMT4">
                    <p:embed/>
                    <p:pic>
                      <p:nvPicPr>
                        <p:cNvPr id="0" name="Object 13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9" y="450"/>
                          <a:ext cx="2172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498" name="Object 1338"/>
          <p:cNvGraphicFramePr>
            <a:graphicFrameLocks noChangeAspect="1"/>
          </p:cNvGraphicFramePr>
          <p:nvPr/>
        </p:nvGraphicFramePr>
        <p:xfrm>
          <a:off x="6313488" y="4305300"/>
          <a:ext cx="22780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" name="Equation" r:id="rId12" imgW="1104840" imgH="304560" progId="Equation.DSMT4">
                  <p:embed/>
                </p:oleObj>
              </mc:Choice>
              <mc:Fallback>
                <p:oleObj name="Equation" r:id="rId12" imgW="1104840" imgH="304560" progId="Equation.DSMT4">
                  <p:embed/>
                  <p:pic>
                    <p:nvPicPr>
                      <p:cNvPr id="0" name="Object 1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4305300"/>
                        <a:ext cx="22780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499" name="Object 1339"/>
          <p:cNvGraphicFramePr>
            <a:graphicFrameLocks noChangeAspect="1"/>
          </p:cNvGraphicFramePr>
          <p:nvPr/>
        </p:nvGraphicFramePr>
        <p:xfrm>
          <a:off x="1150938" y="5124450"/>
          <a:ext cx="16224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4" name="Equation" r:id="rId14" imgW="761760" imgH="520560" progId="Equation.DSMT4">
                  <p:embed/>
                </p:oleObj>
              </mc:Choice>
              <mc:Fallback>
                <p:oleObj name="Equation" r:id="rId14" imgW="761760" imgH="520560" progId="Equation.DSMT4">
                  <p:embed/>
                  <p:pic>
                    <p:nvPicPr>
                      <p:cNvPr id="0" name="Object 1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5124450"/>
                        <a:ext cx="16224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500" name="Object 1340"/>
          <p:cNvGraphicFramePr>
            <a:graphicFrameLocks noChangeAspect="1"/>
          </p:cNvGraphicFramePr>
          <p:nvPr/>
        </p:nvGraphicFramePr>
        <p:xfrm>
          <a:off x="5522913" y="6124575"/>
          <a:ext cx="24145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" name="Equation" r:id="rId16" imgW="1206360" imgH="304560" progId="Equation.DSMT4">
                  <p:embed/>
                </p:oleObj>
              </mc:Choice>
              <mc:Fallback>
                <p:oleObj name="Equation" r:id="rId16" imgW="1206360" imgH="304560" progId="Equation.DSMT4">
                  <p:embed/>
                  <p:pic>
                    <p:nvPicPr>
                      <p:cNvPr id="0" name="Object 1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913" y="6124575"/>
                        <a:ext cx="241458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355"/>
          <p:cNvGrpSpPr>
            <a:grpSpLocks/>
          </p:cNvGrpSpPr>
          <p:nvPr/>
        </p:nvGrpSpPr>
        <p:grpSpPr bwMode="auto">
          <a:xfrm>
            <a:off x="5632450" y="1328738"/>
            <a:ext cx="3176588" cy="2428875"/>
            <a:chOff x="3476" y="825"/>
            <a:chExt cx="2001" cy="1530"/>
          </a:xfrm>
        </p:grpSpPr>
        <p:sp>
          <p:nvSpPr>
            <p:cNvPr id="17431" name="Oval 1351"/>
            <p:cNvSpPr>
              <a:spLocks noChangeArrowheads="1"/>
            </p:cNvSpPr>
            <p:nvPr/>
          </p:nvSpPr>
          <p:spPr bwMode="auto">
            <a:xfrm>
              <a:off x="3728" y="1641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7432" name="Line 1151"/>
            <p:cNvSpPr>
              <a:spLocks noChangeShapeType="1"/>
            </p:cNvSpPr>
            <p:nvPr/>
          </p:nvSpPr>
          <p:spPr bwMode="auto">
            <a:xfrm>
              <a:off x="3841" y="1218"/>
              <a:ext cx="3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17" name="Object 1152"/>
            <p:cNvGraphicFramePr>
              <a:graphicFrameLocks noChangeAspect="1"/>
            </p:cNvGraphicFramePr>
            <p:nvPr/>
          </p:nvGraphicFramePr>
          <p:xfrm>
            <a:off x="3910" y="825"/>
            <a:ext cx="27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6" name="公式" r:id="rId18" imgW="215640" imgH="279360" progId="Equation.3">
                    <p:embed/>
                  </p:oleObj>
                </mc:Choice>
                <mc:Fallback>
                  <p:oleObj name="公式" r:id="rId18" imgW="215640" imgH="279360" progId="Equation.3">
                    <p:embed/>
                    <p:pic>
                      <p:nvPicPr>
                        <p:cNvPr id="0" name="Object 1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0" y="825"/>
                          <a:ext cx="270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3" name="Text Box 1153"/>
            <p:cNvSpPr txBox="1">
              <a:spLocks noChangeArrowheads="1"/>
            </p:cNvSpPr>
            <p:nvPr/>
          </p:nvSpPr>
          <p:spPr bwMode="auto">
            <a:xfrm>
              <a:off x="3566" y="1160"/>
              <a:ext cx="2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7434" name="Text Box 1154"/>
            <p:cNvSpPr txBox="1">
              <a:spLocks noChangeArrowheads="1"/>
            </p:cNvSpPr>
            <p:nvPr/>
          </p:nvSpPr>
          <p:spPr bwMode="auto">
            <a:xfrm>
              <a:off x="3622" y="2067"/>
              <a:ext cx="2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N</a:t>
              </a:r>
            </a:p>
          </p:txBody>
        </p:sp>
        <p:sp>
          <p:nvSpPr>
            <p:cNvPr id="17435" name="Text Box 1155"/>
            <p:cNvSpPr txBox="1">
              <a:spLocks noChangeArrowheads="1"/>
            </p:cNvSpPr>
            <p:nvPr/>
          </p:nvSpPr>
          <p:spPr bwMode="auto">
            <a:xfrm>
              <a:off x="5050" y="2061"/>
              <a:ext cx="2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n</a:t>
              </a:r>
            </a:p>
          </p:txBody>
        </p:sp>
        <p:sp>
          <p:nvSpPr>
            <p:cNvPr id="17436" name="Text Box 1157"/>
            <p:cNvSpPr txBox="1">
              <a:spLocks noChangeArrowheads="1"/>
            </p:cNvSpPr>
            <p:nvPr/>
          </p:nvSpPr>
          <p:spPr bwMode="auto">
            <a:xfrm>
              <a:off x="5071" y="1634"/>
              <a:ext cx="4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7437" name="Text Box 1160"/>
            <p:cNvSpPr txBox="1">
              <a:spLocks noChangeArrowheads="1"/>
            </p:cNvSpPr>
            <p:nvPr/>
          </p:nvSpPr>
          <p:spPr bwMode="auto">
            <a:xfrm>
              <a:off x="4383" y="944"/>
              <a:ext cx="4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i="1" baseline="-25000">
                  <a:ea typeface="楷体_GB2312" pitchFamily="49" charset="-122"/>
                </a:rPr>
                <a:t>l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7438" name="Line 1343"/>
            <p:cNvSpPr>
              <a:spLocks noChangeShapeType="1"/>
            </p:cNvSpPr>
            <p:nvPr/>
          </p:nvSpPr>
          <p:spPr bwMode="auto">
            <a:xfrm>
              <a:off x="3865" y="1312"/>
              <a:ext cx="1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Line 1344"/>
            <p:cNvSpPr>
              <a:spLocks noChangeShapeType="1"/>
            </p:cNvSpPr>
            <p:nvPr/>
          </p:nvSpPr>
          <p:spPr bwMode="auto">
            <a:xfrm>
              <a:off x="3865" y="1315"/>
              <a:ext cx="0" cy="9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Line 1345"/>
            <p:cNvSpPr>
              <a:spLocks noChangeShapeType="1"/>
            </p:cNvSpPr>
            <p:nvPr/>
          </p:nvSpPr>
          <p:spPr bwMode="auto">
            <a:xfrm>
              <a:off x="5043" y="1312"/>
              <a:ext cx="0" cy="9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Line 1346"/>
            <p:cNvSpPr>
              <a:spLocks noChangeShapeType="1"/>
            </p:cNvSpPr>
            <p:nvPr/>
          </p:nvSpPr>
          <p:spPr bwMode="auto">
            <a:xfrm>
              <a:off x="3863" y="2244"/>
              <a:ext cx="1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Text Box 1347"/>
            <p:cNvSpPr txBox="1">
              <a:spLocks noChangeArrowheads="1"/>
            </p:cNvSpPr>
            <p:nvPr/>
          </p:nvSpPr>
          <p:spPr bwMode="auto">
            <a:xfrm>
              <a:off x="3634" y="138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7443" name="Text Box 1348"/>
            <p:cNvSpPr txBox="1">
              <a:spLocks noChangeArrowheads="1"/>
            </p:cNvSpPr>
            <p:nvPr/>
          </p:nvSpPr>
          <p:spPr bwMode="auto">
            <a:xfrm>
              <a:off x="3629" y="176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7444" name="Rectangle 1349"/>
            <p:cNvSpPr>
              <a:spLocks noChangeArrowheads="1"/>
            </p:cNvSpPr>
            <p:nvPr/>
          </p:nvSpPr>
          <p:spPr bwMode="auto">
            <a:xfrm>
              <a:off x="4389" y="127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7445" name="Rectangle 1350"/>
            <p:cNvSpPr>
              <a:spLocks noChangeArrowheads="1"/>
            </p:cNvSpPr>
            <p:nvPr/>
          </p:nvSpPr>
          <p:spPr bwMode="auto">
            <a:xfrm rot="5400000">
              <a:off x="4907" y="173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17446" name="Group 1352"/>
            <p:cNvGrpSpPr>
              <a:grpSpLocks/>
            </p:cNvGrpSpPr>
            <p:nvPr/>
          </p:nvGrpSpPr>
          <p:grpSpPr bwMode="auto">
            <a:xfrm>
              <a:off x="3476" y="1497"/>
              <a:ext cx="408" cy="412"/>
              <a:chOff x="1156" y="187"/>
              <a:chExt cx="408" cy="412"/>
            </a:xfrm>
          </p:grpSpPr>
          <p:sp>
            <p:nvSpPr>
              <p:cNvPr id="17447" name="Text Box 1353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  <p:sp>
            <p:nvSpPr>
              <p:cNvPr id="17448" name="Text Box 1354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A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</p:grpSp>
      </p:grpSp>
      <p:sp>
        <p:nvSpPr>
          <p:cNvPr id="93516" name="Text Box 1356"/>
          <p:cNvSpPr txBox="1">
            <a:spLocks noChangeArrowheads="1"/>
          </p:cNvSpPr>
          <p:nvPr/>
        </p:nvSpPr>
        <p:spPr bwMode="auto">
          <a:xfrm>
            <a:off x="5016500" y="3914775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93517" name="Text Box 1357"/>
          <p:cNvSpPr txBox="1">
            <a:spLocks noChangeArrowheads="1"/>
          </p:cNvSpPr>
          <p:nvPr/>
        </p:nvSpPr>
        <p:spPr bwMode="auto">
          <a:xfrm>
            <a:off x="415925" y="4800600"/>
            <a:ext cx="544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可取出一相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如</a:t>
            </a:r>
            <a:r>
              <a:rPr lang="en-US" altLang="zh-CN">
                <a:ea typeface="楷体_GB2312" pitchFamily="49" charset="-122"/>
              </a:rPr>
              <a:t>A</a:t>
            </a:r>
            <a:r>
              <a:rPr lang="zh-CN" altLang="en-US">
                <a:ea typeface="楷体_GB2312" pitchFamily="49" charset="-122"/>
              </a:rPr>
              <a:t>相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单独计算：</a:t>
            </a:r>
          </a:p>
        </p:txBody>
      </p:sp>
      <p:graphicFrame>
        <p:nvGraphicFramePr>
          <p:cNvPr id="93518" name="Object 1358"/>
          <p:cNvGraphicFramePr>
            <a:graphicFrameLocks noChangeAspect="1"/>
          </p:cNvGraphicFramePr>
          <p:nvPr/>
        </p:nvGraphicFramePr>
        <p:xfrm>
          <a:off x="6280150" y="3757613"/>
          <a:ext cx="2616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7" name="Equation" r:id="rId20" imgW="1307880" imgH="304560" progId="Equation.DSMT4">
                  <p:embed/>
                </p:oleObj>
              </mc:Choice>
              <mc:Fallback>
                <p:oleObj name="Equation" r:id="rId20" imgW="1307880" imgH="304560" progId="Equation.DSMT4">
                  <p:embed/>
                  <p:pic>
                    <p:nvPicPr>
                      <p:cNvPr id="0" name="Object 1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3757613"/>
                        <a:ext cx="2616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519" name="Text Box 1359"/>
          <p:cNvSpPr txBox="1">
            <a:spLocks noChangeArrowheads="1"/>
          </p:cNvSpPr>
          <p:nvPr/>
        </p:nvSpPr>
        <p:spPr bwMode="auto">
          <a:xfrm>
            <a:off x="5638800" y="3890963"/>
            <a:ext cx="82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由：</a:t>
            </a:r>
          </a:p>
        </p:txBody>
      </p:sp>
      <p:sp>
        <p:nvSpPr>
          <p:cNvPr id="93520" name="AutoShape 1360"/>
          <p:cNvSpPr>
            <a:spLocks noChangeArrowheads="1"/>
          </p:cNvSpPr>
          <p:nvPr/>
        </p:nvSpPr>
        <p:spPr bwMode="auto">
          <a:xfrm>
            <a:off x="5575300" y="4519613"/>
            <a:ext cx="600075" cy="288925"/>
          </a:xfrm>
          <a:prstGeom prst="rightArrow">
            <a:avLst>
              <a:gd name="adj1" fmla="val 50000"/>
              <a:gd name="adj2" fmla="val 51923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93521" name="Object 1361"/>
          <p:cNvGraphicFramePr>
            <a:graphicFrameLocks noChangeAspect="1"/>
          </p:cNvGraphicFramePr>
          <p:nvPr/>
        </p:nvGraphicFramePr>
        <p:xfrm>
          <a:off x="4392613" y="5524500"/>
          <a:ext cx="23574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8" name="Equation" r:id="rId22" imgW="1130040" imgH="228600" progId="Equation.DSMT4">
                  <p:embed/>
                </p:oleObj>
              </mc:Choice>
              <mc:Fallback>
                <p:oleObj name="Equation" r:id="rId22" imgW="1130040" imgH="228600" progId="Equation.DSMT4">
                  <p:embed/>
                  <p:pic>
                    <p:nvPicPr>
                      <p:cNvPr id="0" name="Object 1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5524500"/>
                        <a:ext cx="235743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522" name="Object 1362"/>
          <p:cNvGraphicFramePr>
            <a:graphicFrameLocks noChangeAspect="1"/>
          </p:cNvGraphicFramePr>
          <p:nvPr/>
        </p:nvGraphicFramePr>
        <p:xfrm>
          <a:off x="2841625" y="5289550"/>
          <a:ext cx="153987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9" name="Equation" r:id="rId24" imgW="723600" imgH="444240" progId="Equation.DSMT4">
                  <p:embed/>
                </p:oleObj>
              </mc:Choice>
              <mc:Fallback>
                <p:oleObj name="Equation" r:id="rId24" imgW="723600" imgH="444240" progId="Equation.DSMT4">
                  <p:embed/>
                  <p:pic>
                    <p:nvPicPr>
                      <p:cNvPr id="0" name="Object 1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5289550"/>
                        <a:ext cx="1539875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528" name="Object 1368"/>
          <p:cNvGraphicFramePr>
            <a:graphicFrameLocks noChangeAspect="1"/>
          </p:cNvGraphicFramePr>
          <p:nvPr/>
        </p:nvGraphicFramePr>
        <p:xfrm>
          <a:off x="2486025" y="6140450"/>
          <a:ext cx="27717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0" name="Equation" r:id="rId26" imgW="1384200" imgH="304560" progId="Equation.DSMT4">
                  <p:embed/>
                </p:oleObj>
              </mc:Choice>
              <mc:Fallback>
                <p:oleObj name="Equation" r:id="rId26" imgW="1384200" imgH="304560" progId="Equation.DSMT4">
                  <p:embed/>
                  <p:pic>
                    <p:nvPicPr>
                      <p:cNvPr id="0" name="Object 1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6140450"/>
                        <a:ext cx="27717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530" name="AutoShape 1370"/>
          <p:cNvSpPr>
            <a:spLocks noChangeArrowheads="1"/>
          </p:cNvSpPr>
          <p:nvPr/>
        </p:nvSpPr>
        <p:spPr bwMode="auto">
          <a:xfrm>
            <a:off x="4959350" y="2747963"/>
            <a:ext cx="600075" cy="288925"/>
          </a:xfrm>
          <a:prstGeom prst="rightArrow">
            <a:avLst>
              <a:gd name="adj1" fmla="val 50000"/>
              <a:gd name="adj2" fmla="val 51923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3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3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3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3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9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9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9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3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3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9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9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9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3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3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3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3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9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9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34" grpId="0" autoUpdateAnimBg="0"/>
      <p:bldP spid="93516" grpId="0"/>
      <p:bldP spid="93517" grpId="0" autoUpdateAnimBg="0"/>
      <p:bldP spid="93519" grpId="0" autoUpdateAnimBg="0"/>
      <p:bldP spid="93520" grpId="0" animBg="1"/>
      <p:bldP spid="935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20" name="Text Box 88"/>
          <p:cNvSpPr txBox="1">
            <a:spLocks noChangeArrowheads="1"/>
          </p:cNvSpPr>
          <p:nvPr/>
        </p:nvSpPr>
        <p:spPr bwMode="auto">
          <a:xfrm>
            <a:off x="484188" y="641350"/>
            <a:ext cx="820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例：一对称三相负载分别接成</a:t>
            </a:r>
            <a:r>
              <a:rPr lang="en-US" altLang="zh-CN">
                <a:ea typeface="楷体_GB2312" pitchFamily="49" charset="-122"/>
              </a:rPr>
              <a:t>Y</a:t>
            </a:r>
            <a:r>
              <a:rPr lang="zh-CN" altLang="en-US">
                <a:ea typeface="楷体_GB2312" pitchFamily="49" charset="-122"/>
              </a:rPr>
              <a:t>接和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接。分别求线电流。</a:t>
            </a: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127043" name="Object 67"/>
          <p:cNvGraphicFramePr>
            <a:graphicFrameLocks noChangeAspect="1"/>
          </p:cNvGraphicFramePr>
          <p:nvPr/>
        </p:nvGraphicFramePr>
        <p:xfrm>
          <a:off x="1739900" y="3749675"/>
          <a:ext cx="167481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8" name="Equation" r:id="rId4" imgW="647640" imgH="482400" progId="Equation.DSMT4">
                  <p:embed/>
                </p:oleObj>
              </mc:Choice>
              <mc:Fallback>
                <p:oleObj name="Equation" r:id="rId4" imgW="647640" imgH="4824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3749675"/>
                        <a:ext cx="1674813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44" name="Object 68"/>
          <p:cNvGraphicFramePr>
            <a:graphicFrameLocks noChangeAspect="1"/>
          </p:cNvGraphicFramePr>
          <p:nvPr/>
        </p:nvGraphicFramePr>
        <p:xfrm>
          <a:off x="4910138" y="3749675"/>
          <a:ext cx="3052762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9" name="Equation" r:id="rId6" imgW="1155600" imgH="482400" progId="Equation.DSMT4">
                  <p:embed/>
                </p:oleObj>
              </mc:Choice>
              <mc:Fallback>
                <p:oleObj name="Equation" r:id="rId6" imgW="1155600" imgH="4824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138" y="3749675"/>
                        <a:ext cx="3052762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45" name="Object 69"/>
          <p:cNvGraphicFramePr>
            <a:graphicFrameLocks noChangeAspect="1"/>
          </p:cNvGraphicFramePr>
          <p:nvPr/>
        </p:nvGraphicFramePr>
        <p:xfrm>
          <a:off x="3425825" y="5051425"/>
          <a:ext cx="17811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0" name="Equation" r:id="rId8" imgW="571320" imgH="228600" progId="Equation.DSMT4">
                  <p:embed/>
                </p:oleObj>
              </mc:Choice>
              <mc:Fallback>
                <p:oleObj name="Equation" r:id="rId8" imgW="571320" imgH="22860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5051425"/>
                        <a:ext cx="178117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326" name="Text Box 94"/>
          <p:cNvSpPr txBox="1">
            <a:spLocks noChangeArrowheads="1"/>
          </p:cNvSpPr>
          <p:nvPr/>
        </p:nvSpPr>
        <p:spPr bwMode="auto">
          <a:xfrm>
            <a:off x="1581150" y="5984875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应用：电动机的启动：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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降压起动。</a:t>
            </a:r>
            <a:endParaRPr lang="zh-CN" altLang="en-US">
              <a:solidFill>
                <a:srgbClr val="FF0000"/>
              </a:solidFill>
              <a:ea typeface="楷体_GB2312" pitchFamily="49" charset="-122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98988" y="1063625"/>
            <a:ext cx="3937000" cy="2800350"/>
            <a:chOff x="3245" y="4654"/>
            <a:chExt cx="2480" cy="1764"/>
          </a:xfrm>
        </p:grpSpPr>
        <p:sp>
          <p:nvSpPr>
            <p:cNvPr id="18479" name="Oval 3"/>
            <p:cNvSpPr>
              <a:spLocks noChangeArrowheads="1"/>
            </p:cNvSpPr>
            <p:nvPr/>
          </p:nvSpPr>
          <p:spPr bwMode="auto">
            <a:xfrm>
              <a:off x="3511" y="5008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8480" name="Oval 4"/>
            <p:cNvSpPr>
              <a:spLocks noChangeArrowheads="1"/>
            </p:cNvSpPr>
            <p:nvPr/>
          </p:nvSpPr>
          <p:spPr bwMode="auto">
            <a:xfrm>
              <a:off x="3510" y="5849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8481" name="Oval 5"/>
            <p:cNvSpPr>
              <a:spLocks noChangeArrowheads="1"/>
            </p:cNvSpPr>
            <p:nvPr/>
          </p:nvSpPr>
          <p:spPr bwMode="auto">
            <a:xfrm>
              <a:off x="3504" y="6272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8482" name="Text Box 6"/>
            <p:cNvSpPr txBox="1">
              <a:spLocks noChangeArrowheads="1"/>
            </p:cNvSpPr>
            <p:nvPr/>
          </p:nvSpPr>
          <p:spPr bwMode="auto">
            <a:xfrm>
              <a:off x="3258" y="4898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8483" name="Text Box 7"/>
            <p:cNvSpPr txBox="1">
              <a:spLocks noChangeArrowheads="1"/>
            </p:cNvSpPr>
            <p:nvPr/>
          </p:nvSpPr>
          <p:spPr bwMode="auto">
            <a:xfrm>
              <a:off x="3254" y="5740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8484" name="Text Box 8"/>
            <p:cNvSpPr txBox="1">
              <a:spLocks noChangeArrowheads="1"/>
            </p:cNvSpPr>
            <p:nvPr/>
          </p:nvSpPr>
          <p:spPr bwMode="auto">
            <a:xfrm>
              <a:off x="3245" y="6168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C</a:t>
              </a:r>
            </a:p>
          </p:txBody>
        </p:sp>
        <p:graphicFrame>
          <p:nvGraphicFramePr>
            <p:cNvPr id="18441" name="Object 9"/>
            <p:cNvGraphicFramePr>
              <a:graphicFrameLocks noChangeAspect="1"/>
            </p:cNvGraphicFramePr>
            <p:nvPr/>
          </p:nvGraphicFramePr>
          <p:xfrm>
            <a:off x="3628" y="4654"/>
            <a:ext cx="268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1" name="Equation" r:id="rId10" imgW="215640" imgH="291960" progId="Equation.DSMT4">
                    <p:embed/>
                  </p:oleObj>
                </mc:Choice>
                <mc:Fallback>
                  <p:oleObj name="Equation" r:id="rId10" imgW="215640" imgH="29196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8" y="4654"/>
                          <a:ext cx="268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5" name="Line 10"/>
            <p:cNvSpPr>
              <a:spLocks noChangeShapeType="1"/>
            </p:cNvSpPr>
            <p:nvPr/>
          </p:nvSpPr>
          <p:spPr bwMode="auto">
            <a:xfrm rot="1800000" flipH="1">
              <a:off x="4667" y="5089"/>
              <a:ext cx="0" cy="29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2" name="Object 11"/>
            <p:cNvGraphicFramePr>
              <a:graphicFrameLocks noChangeAspect="1"/>
            </p:cNvGraphicFramePr>
            <p:nvPr/>
          </p:nvGraphicFramePr>
          <p:xfrm>
            <a:off x="3635" y="5469"/>
            <a:ext cx="271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2" name="Equation" r:id="rId12" imgW="215640" imgH="304560" progId="Equation.DSMT4">
                    <p:embed/>
                  </p:oleObj>
                </mc:Choice>
                <mc:Fallback>
                  <p:oleObj name="Equation" r:id="rId12" imgW="215640" imgH="30456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" y="5469"/>
                          <a:ext cx="271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3" name="Object 12"/>
            <p:cNvGraphicFramePr>
              <a:graphicFrameLocks noChangeAspect="1"/>
            </p:cNvGraphicFramePr>
            <p:nvPr/>
          </p:nvGraphicFramePr>
          <p:xfrm>
            <a:off x="3638" y="5929"/>
            <a:ext cx="271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3" name="Equation" r:id="rId14" imgW="215640" imgH="304560" progId="Equation.DSMT4">
                    <p:embed/>
                  </p:oleObj>
                </mc:Choice>
                <mc:Fallback>
                  <p:oleObj name="Equation" r:id="rId14" imgW="215640" imgH="30456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8" y="5929"/>
                          <a:ext cx="271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6" name="Text Box 13"/>
            <p:cNvSpPr txBox="1">
              <a:spLocks noChangeArrowheads="1"/>
            </p:cNvSpPr>
            <p:nvPr/>
          </p:nvSpPr>
          <p:spPr bwMode="auto">
            <a:xfrm>
              <a:off x="4837" y="5889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8487" name="Text Box 14"/>
            <p:cNvSpPr txBox="1">
              <a:spLocks noChangeArrowheads="1"/>
            </p:cNvSpPr>
            <p:nvPr/>
          </p:nvSpPr>
          <p:spPr bwMode="auto">
            <a:xfrm>
              <a:off x="4326" y="5412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8488" name="Text Box 15"/>
            <p:cNvSpPr txBox="1">
              <a:spLocks noChangeArrowheads="1"/>
            </p:cNvSpPr>
            <p:nvPr/>
          </p:nvSpPr>
          <p:spPr bwMode="auto">
            <a:xfrm>
              <a:off x="5132" y="5117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graphicFrame>
          <p:nvGraphicFramePr>
            <p:cNvPr id="18444" name="Object 16"/>
            <p:cNvGraphicFramePr>
              <a:graphicFrameLocks noChangeAspect="1"/>
            </p:cNvGraphicFramePr>
            <p:nvPr/>
          </p:nvGraphicFramePr>
          <p:xfrm>
            <a:off x="4184" y="5058"/>
            <a:ext cx="397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4" name="公式" r:id="rId16" imgW="317160" imgH="291960" progId="Equation.3">
                    <p:embed/>
                  </p:oleObj>
                </mc:Choice>
                <mc:Fallback>
                  <p:oleObj name="公式" r:id="rId16" imgW="317160" imgH="29196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" y="5058"/>
                          <a:ext cx="397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9" name="Line 17"/>
            <p:cNvSpPr>
              <a:spLocks noChangeShapeType="1"/>
            </p:cNvSpPr>
            <p:nvPr/>
          </p:nvSpPr>
          <p:spPr bwMode="auto">
            <a:xfrm rot="-5400000">
              <a:off x="4568" y="5819"/>
              <a:ext cx="0" cy="29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5" name="Object 18"/>
            <p:cNvGraphicFramePr>
              <a:graphicFrameLocks noChangeAspect="1"/>
            </p:cNvGraphicFramePr>
            <p:nvPr/>
          </p:nvGraphicFramePr>
          <p:xfrm>
            <a:off x="4525" y="5920"/>
            <a:ext cx="397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5" name="Equation" r:id="rId18" imgW="317160" imgH="291960" progId="Equation.DSMT4">
                    <p:embed/>
                  </p:oleObj>
                </mc:Choice>
                <mc:Fallback>
                  <p:oleObj name="Equation" r:id="rId18" imgW="317160" imgH="29196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5" y="5920"/>
                          <a:ext cx="397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6" name="Object 19"/>
            <p:cNvGraphicFramePr>
              <a:graphicFrameLocks noChangeAspect="1"/>
            </p:cNvGraphicFramePr>
            <p:nvPr/>
          </p:nvGraphicFramePr>
          <p:xfrm>
            <a:off x="5328" y="5219"/>
            <a:ext cx="397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6" name="公式" r:id="rId20" imgW="317160" imgH="291960" progId="Equation.3">
                    <p:embed/>
                  </p:oleObj>
                </mc:Choice>
                <mc:Fallback>
                  <p:oleObj name="公式" r:id="rId20" imgW="317160" imgH="2919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5219"/>
                          <a:ext cx="397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0" name="Line 20"/>
            <p:cNvSpPr>
              <a:spLocks noChangeShapeType="1"/>
            </p:cNvSpPr>
            <p:nvPr/>
          </p:nvSpPr>
          <p:spPr bwMode="auto">
            <a:xfrm rot="19800000" flipV="1">
              <a:off x="5426" y="5520"/>
              <a:ext cx="0" cy="29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1" name="Line 21"/>
            <p:cNvSpPr>
              <a:spLocks noChangeShapeType="1"/>
            </p:cNvSpPr>
            <p:nvPr/>
          </p:nvSpPr>
          <p:spPr bwMode="auto">
            <a:xfrm>
              <a:off x="4436" y="5871"/>
              <a:ext cx="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2" name="Line 22"/>
            <p:cNvSpPr>
              <a:spLocks noChangeShapeType="1"/>
            </p:cNvSpPr>
            <p:nvPr/>
          </p:nvSpPr>
          <p:spPr bwMode="auto">
            <a:xfrm rot="3600000">
              <a:off x="4674" y="5454"/>
              <a:ext cx="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3" name="Line 23"/>
            <p:cNvSpPr>
              <a:spLocks noChangeShapeType="1"/>
            </p:cNvSpPr>
            <p:nvPr/>
          </p:nvSpPr>
          <p:spPr bwMode="auto">
            <a:xfrm rot="7200000">
              <a:off x="4191" y="5450"/>
              <a:ext cx="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4" name="Rectangle 24"/>
            <p:cNvSpPr>
              <a:spLocks noChangeArrowheads="1"/>
            </p:cNvSpPr>
            <p:nvPr/>
          </p:nvSpPr>
          <p:spPr bwMode="auto">
            <a:xfrm>
              <a:off x="4797" y="582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8495" name="Rectangle 25"/>
            <p:cNvSpPr>
              <a:spLocks noChangeArrowheads="1"/>
            </p:cNvSpPr>
            <p:nvPr/>
          </p:nvSpPr>
          <p:spPr bwMode="auto">
            <a:xfrm rot="3600000">
              <a:off x="5039" y="542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8496" name="Rectangle 26"/>
            <p:cNvSpPr>
              <a:spLocks noChangeArrowheads="1"/>
            </p:cNvSpPr>
            <p:nvPr/>
          </p:nvSpPr>
          <p:spPr bwMode="auto">
            <a:xfrm rot="7200000">
              <a:off x="4527" y="542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8497" name="Line 27"/>
            <p:cNvSpPr>
              <a:spLocks noChangeShapeType="1"/>
            </p:cNvSpPr>
            <p:nvPr/>
          </p:nvSpPr>
          <p:spPr bwMode="auto">
            <a:xfrm>
              <a:off x="5399" y="5865"/>
              <a:ext cx="0" cy="4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8" name="Line 28"/>
            <p:cNvSpPr>
              <a:spLocks noChangeShapeType="1"/>
            </p:cNvSpPr>
            <p:nvPr/>
          </p:nvSpPr>
          <p:spPr bwMode="auto">
            <a:xfrm>
              <a:off x="3553" y="6295"/>
              <a:ext cx="1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9" name="Line 29"/>
            <p:cNvSpPr>
              <a:spLocks noChangeShapeType="1"/>
            </p:cNvSpPr>
            <p:nvPr/>
          </p:nvSpPr>
          <p:spPr bwMode="auto">
            <a:xfrm>
              <a:off x="3550" y="5871"/>
              <a:ext cx="8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0" name="Line 30"/>
            <p:cNvSpPr>
              <a:spLocks noChangeShapeType="1"/>
            </p:cNvSpPr>
            <p:nvPr/>
          </p:nvSpPr>
          <p:spPr bwMode="auto">
            <a:xfrm>
              <a:off x="3558" y="5032"/>
              <a:ext cx="13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1" name="Line 31"/>
            <p:cNvSpPr>
              <a:spLocks noChangeShapeType="1"/>
            </p:cNvSpPr>
            <p:nvPr/>
          </p:nvSpPr>
          <p:spPr bwMode="auto">
            <a:xfrm>
              <a:off x="3895" y="6194"/>
              <a:ext cx="26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2" name="Line 32"/>
            <p:cNvSpPr>
              <a:spLocks noChangeShapeType="1"/>
            </p:cNvSpPr>
            <p:nvPr/>
          </p:nvSpPr>
          <p:spPr bwMode="auto">
            <a:xfrm>
              <a:off x="3886" y="4919"/>
              <a:ext cx="26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3" name="Line 33"/>
            <p:cNvSpPr>
              <a:spLocks noChangeShapeType="1"/>
            </p:cNvSpPr>
            <p:nvPr/>
          </p:nvSpPr>
          <p:spPr bwMode="auto">
            <a:xfrm>
              <a:off x="3888" y="5761"/>
              <a:ext cx="26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854075" y="1057275"/>
            <a:ext cx="3487738" cy="2800350"/>
            <a:chOff x="3370" y="4844"/>
            <a:chExt cx="2197" cy="1764"/>
          </a:xfrm>
        </p:grpSpPr>
        <p:sp>
          <p:nvSpPr>
            <p:cNvPr id="18453" name="Oval 35"/>
            <p:cNvSpPr>
              <a:spLocks noChangeArrowheads="1"/>
            </p:cNvSpPr>
            <p:nvPr/>
          </p:nvSpPr>
          <p:spPr bwMode="auto">
            <a:xfrm>
              <a:off x="3638" y="5198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8454" name="Oval 36"/>
            <p:cNvSpPr>
              <a:spLocks noChangeArrowheads="1"/>
            </p:cNvSpPr>
            <p:nvPr/>
          </p:nvSpPr>
          <p:spPr bwMode="auto">
            <a:xfrm>
              <a:off x="3637" y="6039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8455" name="Oval 37"/>
            <p:cNvSpPr>
              <a:spLocks noChangeArrowheads="1"/>
            </p:cNvSpPr>
            <p:nvPr/>
          </p:nvSpPr>
          <p:spPr bwMode="auto">
            <a:xfrm>
              <a:off x="3631" y="6462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8456" name="Text Box 38"/>
            <p:cNvSpPr txBox="1">
              <a:spLocks noChangeArrowheads="1"/>
            </p:cNvSpPr>
            <p:nvPr/>
          </p:nvSpPr>
          <p:spPr bwMode="auto">
            <a:xfrm>
              <a:off x="3385" y="5088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8457" name="Text Box 39"/>
            <p:cNvSpPr txBox="1">
              <a:spLocks noChangeArrowheads="1"/>
            </p:cNvSpPr>
            <p:nvPr/>
          </p:nvSpPr>
          <p:spPr bwMode="auto">
            <a:xfrm>
              <a:off x="3381" y="5930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8458" name="Text Box 40"/>
            <p:cNvSpPr txBox="1">
              <a:spLocks noChangeArrowheads="1"/>
            </p:cNvSpPr>
            <p:nvPr/>
          </p:nvSpPr>
          <p:spPr bwMode="auto">
            <a:xfrm>
              <a:off x="3372" y="6358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C</a:t>
              </a:r>
            </a:p>
          </p:txBody>
        </p:sp>
        <p:graphicFrame>
          <p:nvGraphicFramePr>
            <p:cNvPr id="18437" name="Object 41"/>
            <p:cNvGraphicFramePr>
              <a:graphicFrameLocks noChangeAspect="1"/>
            </p:cNvGraphicFramePr>
            <p:nvPr/>
          </p:nvGraphicFramePr>
          <p:xfrm>
            <a:off x="3747" y="4844"/>
            <a:ext cx="28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7" name="Equation" r:id="rId22" imgW="228600" imgH="291960" progId="Equation.DSMT4">
                    <p:embed/>
                  </p:oleObj>
                </mc:Choice>
                <mc:Fallback>
                  <p:oleObj name="Equation" r:id="rId22" imgW="228600" imgH="29196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7" y="4844"/>
                          <a:ext cx="284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8" name="Object 42"/>
            <p:cNvGraphicFramePr>
              <a:graphicFrameLocks noChangeAspect="1"/>
            </p:cNvGraphicFramePr>
            <p:nvPr/>
          </p:nvGraphicFramePr>
          <p:xfrm>
            <a:off x="3754" y="5707"/>
            <a:ext cx="287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8" name="Equation" r:id="rId24" imgW="228600" imgH="304560" progId="Equation.DSMT4">
                    <p:embed/>
                  </p:oleObj>
                </mc:Choice>
                <mc:Fallback>
                  <p:oleObj name="Equation" r:id="rId24" imgW="228600" imgH="30456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4" y="5707"/>
                          <a:ext cx="287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9" name="Object 43"/>
            <p:cNvGraphicFramePr>
              <a:graphicFrameLocks noChangeAspect="1"/>
            </p:cNvGraphicFramePr>
            <p:nvPr/>
          </p:nvGraphicFramePr>
          <p:xfrm>
            <a:off x="3757" y="6119"/>
            <a:ext cx="287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9" name="Equation" r:id="rId26" imgW="228600" imgH="304560" progId="Equation.DSMT4">
                    <p:embed/>
                  </p:oleObj>
                </mc:Choice>
                <mc:Fallback>
                  <p:oleObj name="Equation" r:id="rId26" imgW="228600" imgH="30456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7" y="6119"/>
                          <a:ext cx="287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9" name="Line 44"/>
            <p:cNvSpPr>
              <a:spLocks noChangeShapeType="1"/>
            </p:cNvSpPr>
            <p:nvPr/>
          </p:nvSpPr>
          <p:spPr bwMode="auto">
            <a:xfrm>
              <a:off x="5526" y="6055"/>
              <a:ext cx="0" cy="4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Line 45"/>
            <p:cNvSpPr>
              <a:spLocks noChangeShapeType="1"/>
            </p:cNvSpPr>
            <p:nvPr/>
          </p:nvSpPr>
          <p:spPr bwMode="auto">
            <a:xfrm>
              <a:off x="3680" y="6485"/>
              <a:ext cx="1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Line 46"/>
            <p:cNvSpPr>
              <a:spLocks noChangeShapeType="1"/>
            </p:cNvSpPr>
            <p:nvPr/>
          </p:nvSpPr>
          <p:spPr bwMode="auto">
            <a:xfrm>
              <a:off x="3677" y="6061"/>
              <a:ext cx="8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Line 47"/>
            <p:cNvSpPr>
              <a:spLocks noChangeShapeType="1"/>
            </p:cNvSpPr>
            <p:nvPr/>
          </p:nvSpPr>
          <p:spPr bwMode="auto">
            <a:xfrm>
              <a:off x="3685" y="5222"/>
              <a:ext cx="13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Line 48"/>
            <p:cNvSpPr>
              <a:spLocks noChangeShapeType="1"/>
            </p:cNvSpPr>
            <p:nvPr/>
          </p:nvSpPr>
          <p:spPr bwMode="auto">
            <a:xfrm>
              <a:off x="4022" y="6384"/>
              <a:ext cx="26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Line 49"/>
            <p:cNvSpPr>
              <a:spLocks noChangeShapeType="1"/>
            </p:cNvSpPr>
            <p:nvPr/>
          </p:nvSpPr>
          <p:spPr bwMode="auto">
            <a:xfrm>
              <a:off x="4013" y="5109"/>
              <a:ext cx="26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Line 50"/>
            <p:cNvSpPr>
              <a:spLocks noChangeShapeType="1"/>
            </p:cNvSpPr>
            <p:nvPr/>
          </p:nvSpPr>
          <p:spPr bwMode="auto">
            <a:xfrm>
              <a:off x="4015" y="5951"/>
              <a:ext cx="26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Line 51"/>
            <p:cNvSpPr>
              <a:spLocks noChangeShapeType="1"/>
            </p:cNvSpPr>
            <p:nvPr/>
          </p:nvSpPr>
          <p:spPr bwMode="auto">
            <a:xfrm rot="7200000">
              <a:off x="5282" y="5641"/>
              <a:ext cx="3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Line 52"/>
            <p:cNvSpPr>
              <a:spLocks noChangeShapeType="1"/>
            </p:cNvSpPr>
            <p:nvPr/>
          </p:nvSpPr>
          <p:spPr bwMode="auto">
            <a:xfrm rot="-7200000">
              <a:off x="4789" y="5642"/>
              <a:ext cx="3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Line 53"/>
            <p:cNvSpPr>
              <a:spLocks noChangeShapeType="1"/>
            </p:cNvSpPr>
            <p:nvPr/>
          </p:nvSpPr>
          <p:spPr bwMode="auto">
            <a:xfrm>
              <a:off x="5033" y="5215"/>
              <a:ext cx="3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Text Box 54"/>
            <p:cNvSpPr txBox="1">
              <a:spLocks noChangeArrowheads="1"/>
            </p:cNvSpPr>
            <p:nvPr/>
          </p:nvSpPr>
          <p:spPr bwMode="auto">
            <a:xfrm>
              <a:off x="4731" y="5949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8470" name="Text Box 55"/>
            <p:cNvSpPr txBox="1">
              <a:spLocks noChangeArrowheads="1"/>
            </p:cNvSpPr>
            <p:nvPr/>
          </p:nvSpPr>
          <p:spPr bwMode="auto">
            <a:xfrm>
              <a:off x="5060" y="5409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8471" name="Text Box 56"/>
            <p:cNvSpPr txBox="1">
              <a:spLocks noChangeArrowheads="1"/>
            </p:cNvSpPr>
            <p:nvPr/>
          </p:nvSpPr>
          <p:spPr bwMode="auto">
            <a:xfrm>
              <a:off x="5272" y="5637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8472" name="Rectangle 57"/>
            <p:cNvSpPr>
              <a:spLocks noChangeArrowheads="1"/>
            </p:cNvSpPr>
            <p:nvPr/>
          </p:nvSpPr>
          <p:spPr bwMode="auto">
            <a:xfrm rot="-5400000">
              <a:off x="4902" y="5507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8473" name="Rectangle 58"/>
            <p:cNvSpPr>
              <a:spLocks noChangeArrowheads="1"/>
            </p:cNvSpPr>
            <p:nvPr/>
          </p:nvSpPr>
          <p:spPr bwMode="auto">
            <a:xfrm rot="9000000">
              <a:off x="4663" y="587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8474" name="Rectangle 59"/>
            <p:cNvSpPr>
              <a:spLocks noChangeArrowheads="1"/>
            </p:cNvSpPr>
            <p:nvPr/>
          </p:nvSpPr>
          <p:spPr bwMode="auto">
            <a:xfrm rot="1800000">
              <a:off x="5120" y="586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8475" name="Text Box 60"/>
            <p:cNvSpPr txBox="1">
              <a:spLocks noChangeArrowheads="1"/>
            </p:cNvSpPr>
            <p:nvPr/>
          </p:nvSpPr>
          <p:spPr bwMode="auto">
            <a:xfrm>
              <a:off x="3370" y="5637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N</a:t>
              </a:r>
            </a:p>
          </p:txBody>
        </p:sp>
        <p:graphicFrame>
          <p:nvGraphicFramePr>
            <p:cNvPr id="18440" name="Object 61"/>
            <p:cNvGraphicFramePr>
              <a:graphicFrameLocks noChangeAspect="1"/>
            </p:cNvGraphicFramePr>
            <p:nvPr/>
          </p:nvGraphicFramePr>
          <p:xfrm>
            <a:off x="3773" y="5337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0" name="公式" r:id="rId28" imgW="190440" imgH="304560" progId="Equation.3">
                    <p:embed/>
                  </p:oleObj>
                </mc:Choice>
                <mc:Fallback>
                  <p:oleObj name="公式" r:id="rId28" imgW="190440" imgH="304560" progId="Equation.3">
                    <p:embed/>
                    <p:pic>
                      <p:nvPicPr>
                        <p:cNvPr id="0" name="Object 6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3" y="5337"/>
                          <a:ext cx="23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6" name="Line 62"/>
            <p:cNvSpPr>
              <a:spLocks noChangeShapeType="1"/>
            </p:cNvSpPr>
            <p:nvPr/>
          </p:nvSpPr>
          <p:spPr bwMode="auto">
            <a:xfrm flipH="1">
              <a:off x="4000" y="5655"/>
              <a:ext cx="2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7" name="Oval 63"/>
            <p:cNvSpPr>
              <a:spLocks noChangeArrowheads="1"/>
            </p:cNvSpPr>
            <p:nvPr/>
          </p:nvSpPr>
          <p:spPr bwMode="auto">
            <a:xfrm>
              <a:off x="3630" y="5742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8478" name="Line 64"/>
            <p:cNvSpPr>
              <a:spLocks noChangeShapeType="1"/>
            </p:cNvSpPr>
            <p:nvPr/>
          </p:nvSpPr>
          <p:spPr bwMode="auto">
            <a:xfrm>
              <a:off x="3677" y="5766"/>
              <a:ext cx="13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7041" name="Text Box 65"/>
          <p:cNvSpPr txBox="1">
            <a:spLocks noChangeArrowheads="1"/>
          </p:cNvSpPr>
          <p:nvPr/>
        </p:nvSpPr>
        <p:spPr bwMode="auto">
          <a:xfrm>
            <a:off x="488950" y="4087813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127042" name="AutoShape 66"/>
          <p:cNvSpPr>
            <a:spLocks noChangeArrowheads="1"/>
          </p:cNvSpPr>
          <p:nvPr/>
        </p:nvSpPr>
        <p:spPr bwMode="auto">
          <a:xfrm>
            <a:off x="2478088" y="5237163"/>
            <a:ext cx="719137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2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2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7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5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5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5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5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26" grpId="0"/>
      <p:bldP spid="127041" grpId="0"/>
      <p:bldP spid="12704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285750" y="385763"/>
            <a:ext cx="88582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例：如图为对称三相电路，电源线电压为</a:t>
            </a:r>
            <a:r>
              <a:rPr lang="en-US" altLang="zh-CN">
                <a:ea typeface="楷体_GB2312" pitchFamily="49" charset="-122"/>
              </a:rPr>
              <a:t>380V</a:t>
            </a:r>
            <a:r>
              <a:rPr lang="zh-CN" altLang="en-US">
                <a:ea typeface="楷体_GB2312" pitchFamily="49" charset="-122"/>
              </a:rPr>
              <a:t>，负载阻抗</a:t>
            </a:r>
            <a:r>
              <a:rPr lang="en-US" altLang="zh-CN">
                <a:ea typeface="楷体_GB2312" pitchFamily="49" charset="-122"/>
              </a:rPr>
              <a:t>|</a:t>
            </a:r>
            <a:r>
              <a:rPr lang="en-US" altLang="zh-CN" i="1">
                <a:ea typeface="楷体_GB2312" pitchFamily="49" charset="-122"/>
              </a:rPr>
              <a:t>Z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|=10Ω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cos</a:t>
            </a:r>
            <a:r>
              <a:rPr lang="en-US" altLang="zh-CN" i="1">
                <a:ea typeface="楷体_GB2312" pitchFamily="49" charset="-122"/>
              </a:rPr>
              <a:t>φ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=0.6(</a:t>
            </a:r>
            <a:r>
              <a:rPr lang="zh-CN" altLang="en-US">
                <a:ea typeface="楷体_GB2312" pitchFamily="49" charset="-122"/>
              </a:rPr>
              <a:t>感性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Z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=–j50Ω</a:t>
            </a:r>
            <a:r>
              <a:rPr lang="zh-CN" altLang="en-US">
                <a:ea typeface="楷体_GB2312" pitchFamily="49" charset="-122"/>
              </a:rPr>
              <a:t>，中线阻抗 </a:t>
            </a:r>
            <a:r>
              <a:rPr lang="en-US" altLang="zh-CN" i="1">
                <a:ea typeface="楷体_GB2312" pitchFamily="49" charset="-122"/>
              </a:rPr>
              <a:t>Z</a:t>
            </a:r>
            <a:r>
              <a:rPr lang="en-US" altLang="zh-CN" baseline="-25000">
                <a:ea typeface="楷体_GB2312" pitchFamily="49" charset="-122"/>
              </a:rPr>
              <a:t>N</a:t>
            </a:r>
            <a:r>
              <a:rPr lang="en-US" altLang="zh-CN">
                <a:ea typeface="楷体_GB2312" pitchFamily="49" charset="-122"/>
              </a:rPr>
              <a:t>=1+j2Ω</a:t>
            </a:r>
            <a:r>
              <a:rPr lang="zh-CN" altLang="en-US">
                <a:ea typeface="楷体_GB2312" pitchFamily="49" charset="-122"/>
              </a:rPr>
              <a:t>。求：线电流 。 </a:t>
            </a:r>
          </a:p>
        </p:txBody>
      </p:sp>
      <p:grpSp>
        <p:nvGrpSpPr>
          <p:cNvPr id="2" name="Group 170"/>
          <p:cNvGrpSpPr>
            <a:grpSpLocks/>
          </p:cNvGrpSpPr>
          <p:nvPr/>
        </p:nvGrpSpPr>
        <p:grpSpPr bwMode="auto">
          <a:xfrm>
            <a:off x="431800" y="1217613"/>
            <a:ext cx="4157663" cy="5173662"/>
            <a:chOff x="272" y="1017"/>
            <a:chExt cx="2619" cy="3259"/>
          </a:xfrm>
        </p:grpSpPr>
        <p:sp>
          <p:nvSpPr>
            <p:cNvPr id="19499" name="Line 122"/>
            <p:cNvSpPr>
              <a:spLocks noChangeShapeType="1"/>
            </p:cNvSpPr>
            <p:nvPr/>
          </p:nvSpPr>
          <p:spPr bwMode="auto">
            <a:xfrm>
              <a:off x="1783" y="3446"/>
              <a:ext cx="0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0" name="Line 120"/>
            <p:cNvSpPr>
              <a:spLocks noChangeShapeType="1"/>
            </p:cNvSpPr>
            <p:nvPr/>
          </p:nvSpPr>
          <p:spPr bwMode="auto">
            <a:xfrm flipV="1">
              <a:off x="2069" y="2671"/>
              <a:ext cx="0" cy="7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1" name="Line 116"/>
            <p:cNvSpPr>
              <a:spLocks noChangeShapeType="1"/>
            </p:cNvSpPr>
            <p:nvPr/>
          </p:nvSpPr>
          <p:spPr bwMode="auto">
            <a:xfrm flipV="1">
              <a:off x="1507" y="1591"/>
              <a:ext cx="0" cy="18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2" name="Line 117"/>
            <p:cNvSpPr>
              <a:spLocks noChangeShapeType="1"/>
            </p:cNvSpPr>
            <p:nvPr/>
          </p:nvSpPr>
          <p:spPr bwMode="auto">
            <a:xfrm flipV="1">
              <a:off x="1786" y="2128"/>
              <a:ext cx="4" cy="1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3" name="Oval 7"/>
            <p:cNvSpPr>
              <a:spLocks noChangeArrowheads="1"/>
            </p:cNvSpPr>
            <p:nvPr/>
          </p:nvSpPr>
          <p:spPr bwMode="auto">
            <a:xfrm>
              <a:off x="733" y="2537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9504" name="Oval 8"/>
            <p:cNvSpPr>
              <a:spLocks noChangeArrowheads="1"/>
            </p:cNvSpPr>
            <p:nvPr/>
          </p:nvSpPr>
          <p:spPr bwMode="auto">
            <a:xfrm>
              <a:off x="741" y="1993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9505" name="Oval 9"/>
            <p:cNvSpPr>
              <a:spLocks noChangeArrowheads="1"/>
            </p:cNvSpPr>
            <p:nvPr/>
          </p:nvSpPr>
          <p:spPr bwMode="auto">
            <a:xfrm>
              <a:off x="749" y="1455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9506" name="Text Box 11"/>
            <p:cNvSpPr txBox="1">
              <a:spLocks noChangeArrowheads="1"/>
            </p:cNvSpPr>
            <p:nvPr/>
          </p:nvSpPr>
          <p:spPr bwMode="auto">
            <a:xfrm>
              <a:off x="1395" y="1280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9507" name="Text Box 12"/>
            <p:cNvSpPr txBox="1">
              <a:spLocks noChangeArrowheads="1"/>
            </p:cNvSpPr>
            <p:nvPr/>
          </p:nvSpPr>
          <p:spPr bwMode="auto">
            <a:xfrm>
              <a:off x="1789" y="1878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9508" name="Text Box 13"/>
            <p:cNvSpPr txBox="1">
              <a:spLocks noChangeArrowheads="1"/>
            </p:cNvSpPr>
            <p:nvPr/>
          </p:nvSpPr>
          <p:spPr bwMode="auto">
            <a:xfrm>
              <a:off x="272" y="1866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19509" name="Text Box 14"/>
            <p:cNvSpPr txBox="1">
              <a:spLocks noChangeArrowheads="1"/>
            </p:cNvSpPr>
            <p:nvPr/>
          </p:nvSpPr>
          <p:spPr bwMode="auto">
            <a:xfrm>
              <a:off x="1956" y="2405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9510" name="Line 17"/>
            <p:cNvSpPr>
              <a:spLocks noChangeShapeType="1"/>
            </p:cNvSpPr>
            <p:nvPr/>
          </p:nvSpPr>
          <p:spPr bwMode="auto">
            <a:xfrm>
              <a:off x="508" y="1592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1" name="Line 18"/>
            <p:cNvSpPr>
              <a:spLocks noChangeShapeType="1"/>
            </p:cNvSpPr>
            <p:nvPr/>
          </p:nvSpPr>
          <p:spPr bwMode="auto">
            <a:xfrm>
              <a:off x="2833" y="1589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2" name="Text Box 37"/>
            <p:cNvSpPr txBox="1">
              <a:spLocks noChangeArrowheads="1"/>
            </p:cNvSpPr>
            <p:nvPr/>
          </p:nvSpPr>
          <p:spPr bwMode="auto">
            <a:xfrm>
              <a:off x="1036" y="128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9513" name="Text Box 38"/>
            <p:cNvSpPr txBox="1">
              <a:spLocks noChangeArrowheads="1"/>
            </p:cNvSpPr>
            <p:nvPr/>
          </p:nvSpPr>
          <p:spPr bwMode="auto">
            <a:xfrm>
              <a:off x="539" y="119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9514" name="Text Box 39"/>
            <p:cNvSpPr txBox="1">
              <a:spLocks noChangeArrowheads="1"/>
            </p:cNvSpPr>
            <p:nvPr/>
          </p:nvSpPr>
          <p:spPr bwMode="auto">
            <a:xfrm>
              <a:off x="1028" y="182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9515" name="Text Box 40"/>
            <p:cNvSpPr txBox="1">
              <a:spLocks noChangeArrowheads="1"/>
            </p:cNvSpPr>
            <p:nvPr/>
          </p:nvSpPr>
          <p:spPr bwMode="auto">
            <a:xfrm>
              <a:off x="531" y="173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pSp>
          <p:nvGrpSpPr>
            <p:cNvPr id="19516" name="Group 41"/>
            <p:cNvGrpSpPr>
              <a:grpSpLocks/>
            </p:cNvGrpSpPr>
            <p:nvPr/>
          </p:nvGrpSpPr>
          <p:grpSpPr bwMode="auto">
            <a:xfrm>
              <a:off x="741" y="1017"/>
              <a:ext cx="408" cy="412"/>
              <a:chOff x="1156" y="187"/>
              <a:chExt cx="408" cy="412"/>
            </a:xfrm>
          </p:grpSpPr>
          <p:sp>
            <p:nvSpPr>
              <p:cNvPr id="19550" name="Text Box 42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  <p:sp>
            <p:nvSpPr>
              <p:cNvPr id="19551" name="Text Box 43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A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</p:grpSp>
        <p:grpSp>
          <p:nvGrpSpPr>
            <p:cNvPr id="19517" name="Group 44"/>
            <p:cNvGrpSpPr>
              <a:grpSpLocks/>
            </p:cNvGrpSpPr>
            <p:nvPr/>
          </p:nvGrpSpPr>
          <p:grpSpPr bwMode="auto">
            <a:xfrm>
              <a:off x="745" y="1585"/>
              <a:ext cx="408" cy="412"/>
              <a:chOff x="1156" y="187"/>
              <a:chExt cx="408" cy="412"/>
            </a:xfrm>
          </p:grpSpPr>
          <p:sp>
            <p:nvSpPr>
              <p:cNvPr id="19548" name="Text Box 45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  <p:sp>
            <p:nvSpPr>
              <p:cNvPr id="19549" name="Text Box 46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B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</p:grpSp>
        <p:sp>
          <p:nvSpPr>
            <p:cNvPr id="19518" name="Text Box 47"/>
            <p:cNvSpPr txBox="1">
              <a:spLocks noChangeArrowheads="1"/>
            </p:cNvSpPr>
            <p:nvPr/>
          </p:nvSpPr>
          <p:spPr bwMode="auto">
            <a:xfrm>
              <a:off x="1020" y="2371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9519" name="Text Box 48"/>
            <p:cNvSpPr txBox="1">
              <a:spLocks noChangeArrowheads="1"/>
            </p:cNvSpPr>
            <p:nvPr/>
          </p:nvSpPr>
          <p:spPr bwMode="auto">
            <a:xfrm>
              <a:off x="523" y="227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pSp>
          <p:nvGrpSpPr>
            <p:cNvPr id="19520" name="Group 49"/>
            <p:cNvGrpSpPr>
              <a:grpSpLocks/>
            </p:cNvGrpSpPr>
            <p:nvPr/>
          </p:nvGrpSpPr>
          <p:grpSpPr bwMode="auto">
            <a:xfrm>
              <a:off x="737" y="2129"/>
              <a:ext cx="408" cy="412"/>
              <a:chOff x="1156" y="187"/>
              <a:chExt cx="408" cy="412"/>
            </a:xfrm>
          </p:grpSpPr>
          <p:sp>
            <p:nvSpPr>
              <p:cNvPr id="19546" name="Text Box 50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  <p:sp>
            <p:nvSpPr>
              <p:cNvPr id="19547" name="Text Box 51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C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</p:grpSp>
        <p:sp>
          <p:nvSpPr>
            <p:cNvPr id="19521" name="Line 54"/>
            <p:cNvSpPr>
              <a:spLocks noChangeShapeType="1"/>
            </p:cNvSpPr>
            <p:nvPr/>
          </p:nvSpPr>
          <p:spPr bwMode="auto">
            <a:xfrm>
              <a:off x="390" y="2130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2" name="Text Box 57"/>
            <p:cNvSpPr txBox="1">
              <a:spLocks noChangeArrowheads="1"/>
            </p:cNvSpPr>
            <p:nvPr/>
          </p:nvSpPr>
          <p:spPr bwMode="auto">
            <a:xfrm>
              <a:off x="1805" y="3574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i="1" baseline="-25000">
                  <a:ea typeface="楷体_GB2312" pitchFamily="49" charset="-122"/>
                </a:rPr>
                <a:t>N</a:t>
              </a:r>
              <a:endParaRPr lang="en-US" altLang="zh-CN">
                <a:ea typeface="楷体_GB2312" pitchFamily="49" charset="-122"/>
              </a:endParaRPr>
            </a:p>
          </p:txBody>
        </p:sp>
        <p:graphicFrame>
          <p:nvGraphicFramePr>
            <p:cNvPr id="19471" name="Object 60"/>
            <p:cNvGraphicFramePr>
              <a:graphicFrameLocks noChangeAspect="1"/>
            </p:cNvGraphicFramePr>
            <p:nvPr/>
          </p:nvGraphicFramePr>
          <p:xfrm>
            <a:off x="1220" y="1036"/>
            <a:ext cx="206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9" name="Equation" r:id="rId4" imgW="164880" imgH="291960" progId="Equation.DSMT4">
                    <p:embed/>
                  </p:oleObj>
                </mc:Choice>
                <mc:Fallback>
                  <p:oleObj name="Equation" r:id="rId4" imgW="164880" imgH="291960" progId="Equation.DSMT4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1036"/>
                          <a:ext cx="206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61"/>
            <p:cNvGraphicFramePr>
              <a:graphicFrameLocks noChangeAspect="1"/>
            </p:cNvGraphicFramePr>
            <p:nvPr/>
          </p:nvGraphicFramePr>
          <p:xfrm>
            <a:off x="1736" y="1052"/>
            <a:ext cx="277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0" name="Equation" r:id="rId6" imgW="139680" imgH="291960" progId="Equation.DSMT4">
                    <p:embed/>
                  </p:oleObj>
                </mc:Choice>
                <mc:Fallback>
                  <p:oleObj name="Equation" r:id="rId6" imgW="139680" imgH="291960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6" y="1052"/>
                          <a:ext cx="277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3" name="Object 62"/>
            <p:cNvGraphicFramePr>
              <a:graphicFrameLocks noChangeAspect="1"/>
            </p:cNvGraphicFramePr>
            <p:nvPr/>
          </p:nvGraphicFramePr>
          <p:xfrm>
            <a:off x="1628" y="1620"/>
            <a:ext cx="208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1" name="Equation" r:id="rId8" imgW="164880" imgH="291960" progId="Equation.DSMT4">
                    <p:embed/>
                  </p:oleObj>
                </mc:Choice>
                <mc:Fallback>
                  <p:oleObj name="Equation" r:id="rId8" imgW="164880" imgH="291960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8" y="1620"/>
                          <a:ext cx="208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23" name="Line 104"/>
            <p:cNvSpPr>
              <a:spLocks noChangeShapeType="1"/>
            </p:cNvSpPr>
            <p:nvPr/>
          </p:nvSpPr>
          <p:spPr bwMode="auto">
            <a:xfrm>
              <a:off x="510" y="2677"/>
              <a:ext cx="23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4" name="Line 106"/>
            <p:cNvSpPr>
              <a:spLocks noChangeShapeType="1"/>
            </p:cNvSpPr>
            <p:nvPr/>
          </p:nvSpPr>
          <p:spPr bwMode="auto">
            <a:xfrm>
              <a:off x="502" y="1592"/>
              <a:ext cx="23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5" name="Line 107"/>
            <p:cNvSpPr>
              <a:spLocks noChangeShapeType="1"/>
            </p:cNvSpPr>
            <p:nvPr/>
          </p:nvSpPr>
          <p:spPr bwMode="auto">
            <a:xfrm>
              <a:off x="2295" y="1588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6" name="Line 108"/>
            <p:cNvSpPr>
              <a:spLocks noChangeShapeType="1"/>
            </p:cNvSpPr>
            <p:nvPr/>
          </p:nvSpPr>
          <p:spPr bwMode="auto">
            <a:xfrm>
              <a:off x="502" y="2129"/>
              <a:ext cx="17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7" name="Rectangle 109"/>
            <p:cNvSpPr>
              <a:spLocks noChangeArrowheads="1"/>
            </p:cNvSpPr>
            <p:nvPr/>
          </p:nvSpPr>
          <p:spPr bwMode="auto">
            <a:xfrm rot="5400000">
              <a:off x="2158" y="181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9528" name="Rectangle 110"/>
            <p:cNvSpPr>
              <a:spLocks noChangeArrowheads="1"/>
            </p:cNvSpPr>
            <p:nvPr/>
          </p:nvSpPr>
          <p:spPr bwMode="auto">
            <a:xfrm rot="5400000">
              <a:off x="2164" y="235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9529" name="Rectangle 111"/>
            <p:cNvSpPr>
              <a:spLocks noChangeArrowheads="1"/>
            </p:cNvSpPr>
            <p:nvPr/>
          </p:nvSpPr>
          <p:spPr bwMode="auto">
            <a:xfrm rot="5400000">
              <a:off x="2701" y="208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9530" name="Rectangle 112"/>
            <p:cNvSpPr>
              <a:spLocks noChangeArrowheads="1"/>
            </p:cNvSpPr>
            <p:nvPr/>
          </p:nvSpPr>
          <p:spPr bwMode="auto">
            <a:xfrm rot="5400000">
              <a:off x="1375" y="301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9531" name="Rectangle 113"/>
            <p:cNvSpPr>
              <a:spLocks noChangeArrowheads="1"/>
            </p:cNvSpPr>
            <p:nvPr/>
          </p:nvSpPr>
          <p:spPr bwMode="auto">
            <a:xfrm rot="5400000">
              <a:off x="1655" y="300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9532" name="Rectangle 114"/>
            <p:cNvSpPr>
              <a:spLocks noChangeArrowheads="1"/>
            </p:cNvSpPr>
            <p:nvPr/>
          </p:nvSpPr>
          <p:spPr bwMode="auto">
            <a:xfrm rot="5400000">
              <a:off x="1931" y="301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9533" name="Line 119"/>
            <p:cNvSpPr>
              <a:spLocks noChangeShapeType="1"/>
            </p:cNvSpPr>
            <p:nvPr/>
          </p:nvSpPr>
          <p:spPr bwMode="auto">
            <a:xfrm>
              <a:off x="1507" y="3446"/>
              <a:ext cx="5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4" name="Rectangle 121"/>
            <p:cNvSpPr>
              <a:spLocks noChangeArrowheads="1"/>
            </p:cNvSpPr>
            <p:nvPr/>
          </p:nvSpPr>
          <p:spPr bwMode="auto">
            <a:xfrm rot="5400000">
              <a:off x="1648" y="368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9535" name="Line 124"/>
            <p:cNvSpPr>
              <a:spLocks noChangeShapeType="1"/>
            </p:cNvSpPr>
            <p:nvPr/>
          </p:nvSpPr>
          <p:spPr bwMode="auto">
            <a:xfrm>
              <a:off x="392" y="2128"/>
              <a:ext cx="0" cy="18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6" name="Text Box 127"/>
            <p:cNvSpPr txBox="1">
              <a:spLocks noChangeArrowheads="1"/>
            </p:cNvSpPr>
            <p:nvPr/>
          </p:nvSpPr>
          <p:spPr bwMode="auto">
            <a:xfrm>
              <a:off x="2106" y="2923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i="1" baseline="-25000">
                  <a:ea typeface="楷体_GB2312" pitchFamily="49" charset="-122"/>
                </a:rPr>
                <a:t>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9537" name="Text Box 128"/>
            <p:cNvSpPr txBox="1">
              <a:spLocks noChangeArrowheads="1"/>
            </p:cNvSpPr>
            <p:nvPr/>
          </p:nvSpPr>
          <p:spPr bwMode="auto">
            <a:xfrm>
              <a:off x="2499" y="1945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i="1" baseline="-25000">
                  <a:ea typeface="楷体_GB2312" pitchFamily="49" charset="-122"/>
                </a:rPr>
                <a:t>2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9538" name="Line 129"/>
            <p:cNvSpPr>
              <a:spLocks noChangeShapeType="1"/>
            </p:cNvSpPr>
            <p:nvPr/>
          </p:nvSpPr>
          <p:spPr bwMode="auto">
            <a:xfrm>
              <a:off x="390" y="3988"/>
              <a:ext cx="13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9" name="Line 130"/>
            <p:cNvSpPr>
              <a:spLocks noChangeShapeType="1"/>
            </p:cNvSpPr>
            <p:nvPr/>
          </p:nvSpPr>
          <p:spPr bwMode="auto">
            <a:xfrm>
              <a:off x="1645" y="1506"/>
              <a:ext cx="2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0" name="Line 131"/>
            <p:cNvSpPr>
              <a:spLocks noChangeShapeType="1"/>
            </p:cNvSpPr>
            <p:nvPr/>
          </p:nvSpPr>
          <p:spPr bwMode="auto">
            <a:xfrm>
              <a:off x="1155" y="1519"/>
              <a:ext cx="2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1" name="Line 132"/>
            <p:cNvSpPr>
              <a:spLocks noChangeShapeType="1"/>
            </p:cNvSpPr>
            <p:nvPr/>
          </p:nvSpPr>
          <p:spPr bwMode="auto">
            <a:xfrm rot="5400000">
              <a:off x="1455" y="1843"/>
              <a:ext cx="2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2" name="Text Box 136"/>
            <p:cNvSpPr txBox="1">
              <a:spLocks noChangeArrowheads="1"/>
            </p:cNvSpPr>
            <p:nvPr/>
          </p:nvSpPr>
          <p:spPr bwMode="auto">
            <a:xfrm>
              <a:off x="1462" y="3453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N</a:t>
              </a:r>
              <a:r>
                <a:rPr lang="en-US" altLang="zh-CN" sz="2000">
                  <a:ea typeface="楷体_GB2312" pitchFamily="49" charset="-122"/>
                  <a:cs typeface="Times New Roman" pitchFamily="18" charset="0"/>
                </a:rPr>
                <a:t>'</a:t>
              </a:r>
            </a:p>
          </p:txBody>
        </p:sp>
        <p:sp>
          <p:nvSpPr>
            <p:cNvPr id="19543" name="Rectangle 164"/>
            <p:cNvSpPr>
              <a:spLocks noChangeArrowheads="1"/>
            </p:cNvSpPr>
            <p:nvPr/>
          </p:nvSpPr>
          <p:spPr bwMode="auto">
            <a:xfrm>
              <a:off x="1611" y="2618"/>
              <a:ext cx="4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200" b="0">
                  <a:ea typeface="楷体_GB2312" pitchFamily="49" charset="-122"/>
                </a:rPr>
                <a:t/>
              </a:r>
              <a:br>
                <a:rPr lang="en-US" altLang="zh-CN" sz="1200" b="0">
                  <a:ea typeface="楷体_GB2312" pitchFamily="49" charset="-122"/>
                </a:rPr>
              </a:br>
              <a:r>
                <a:rPr lang="zh-CN" altLang="en-US" sz="1200" b="0">
                  <a:ea typeface="楷体_GB2312" pitchFamily="49" charset="-122"/>
                </a:rPr>
                <a:t>　　　 </a:t>
              </a:r>
              <a:endParaRPr lang="zh-CN" altLang="en-US" b="0">
                <a:ea typeface="楷体_GB2312" pitchFamily="49" charset="-122"/>
              </a:endParaRPr>
            </a:p>
          </p:txBody>
        </p:sp>
        <p:sp>
          <p:nvSpPr>
            <p:cNvPr id="19544" name="Rectangle 165"/>
            <p:cNvSpPr>
              <a:spLocks noChangeArrowheads="1"/>
            </p:cNvSpPr>
            <p:nvPr/>
          </p:nvSpPr>
          <p:spPr bwMode="auto">
            <a:xfrm>
              <a:off x="1611" y="3272"/>
              <a:ext cx="4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200" b="0">
                  <a:ea typeface="楷体_GB2312" pitchFamily="49" charset="-122"/>
                </a:rPr>
                <a:t/>
              </a:r>
              <a:br>
                <a:rPr lang="en-US" altLang="zh-CN" sz="1200" b="0">
                  <a:ea typeface="楷体_GB2312" pitchFamily="49" charset="-122"/>
                </a:rPr>
              </a:br>
              <a:r>
                <a:rPr lang="zh-CN" altLang="en-US" sz="1200" b="0">
                  <a:ea typeface="楷体_GB2312" pitchFamily="49" charset="-122"/>
                </a:rPr>
                <a:t>　　　 </a:t>
              </a:r>
              <a:endParaRPr lang="zh-CN" altLang="en-US" b="0">
                <a:ea typeface="楷体_GB2312" pitchFamily="49" charset="-122"/>
              </a:endParaRPr>
            </a:p>
          </p:txBody>
        </p:sp>
        <p:sp>
          <p:nvSpPr>
            <p:cNvPr id="19545" name="Rectangle 166"/>
            <p:cNvSpPr>
              <a:spLocks noChangeArrowheads="1"/>
            </p:cNvSpPr>
            <p:nvPr/>
          </p:nvSpPr>
          <p:spPr bwMode="auto">
            <a:xfrm>
              <a:off x="1611" y="3758"/>
              <a:ext cx="11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200" b="0">
                  <a:ea typeface="楷体_GB2312" pitchFamily="49" charset="-122"/>
                </a:rPr>
                <a:t/>
              </a:r>
              <a:br>
                <a:rPr lang="en-US" altLang="zh-CN" sz="1200" b="0">
                  <a:ea typeface="楷体_GB2312" pitchFamily="49" charset="-122"/>
                </a:rPr>
              </a:br>
              <a:r>
                <a:rPr lang="en-US" altLang="zh-CN" sz="1200" b="0">
                  <a:ea typeface="楷体_GB2312" pitchFamily="49" charset="-122"/>
                </a:rPr>
                <a:t/>
              </a:r>
              <a:br>
                <a:rPr lang="en-US" altLang="zh-CN" sz="1200" b="0">
                  <a:ea typeface="楷体_GB2312" pitchFamily="49" charset="-122"/>
                </a:rPr>
              </a:br>
              <a:endParaRPr lang="en-US" altLang="zh-CN" b="0">
                <a:ea typeface="楷体_GB2312" pitchFamily="49" charset="-122"/>
              </a:endParaRPr>
            </a:p>
          </p:txBody>
        </p:sp>
      </p:grpSp>
      <p:sp>
        <p:nvSpPr>
          <p:cNvPr id="107687" name="Text Box 167"/>
          <p:cNvSpPr txBox="1">
            <a:spLocks noChangeArrowheads="1"/>
          </p:cNvSpPr>
          <p:nvPr/>
        </p:nvSpPr>
        <p:spPr bwMode="auto">
          <a:xfrm>
            <a:off x="4627563" y="374015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107689" name="Text Box 169"/>
          <p:cNvSpPr txBox="1">
            <a:spLocks noChangeArrowheads="1"/>
          </p:cNvSpPr>
          <p:nvPr/>
        </p:nvSpPr>
        <p:spPr bwMode="auto">
          <a:xfrm>
            <a:off x="5245100" y="3786188"/>
            <a:ext cx="431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画出一相计算图如图所示 </a:t>
            </a:r>
          </a:p>
        </p:txBody>
      </p:sp>
      <p:grpSp>
        <p:nvGrpSpPr>
          <p:cNvPr id="6" name="Group 252"/>
          <p:cNvGrpSpPr>
            <a:grpSpLocks/>
          </p:cNvGrpSpPr>
          <p:nvPr/>
        </p:nvGrpSpPr>
        <p:grpSpPr bwMode="auto">
          <a:xfrm>
            <a:off x="5414963" y="1336675"/>
            <a:ext cx="3335337" cy="2265363"/>
            <a:chOff x="3411" y="960"/>
            <a:chExt cx="2101" cy="1427"/>
          </a:xfrm>
        </p:grpSpPr>
        <p:sp>
          <p:nvSpPr>
            <p:cNvPr id="19480" name="Oval 173"/>
            <p:cNvSpPr>
              <a:spLocks noChangeArrowheads="1"/>
            </p:cNvSpPr>
            <p:nvPr/>
          </p:nvSpPr>
          <p:spPr bwMode="auto">
            <a:xfrm>
              <a:off x="3663" y="1784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9481" name="Text Box 176"/>
            <p:cNvSpPr txBox="1">
              <a:spLocks noChangeArrowheads="1"/>
            </p:cNvSpPr>
            <p:nvPr/>
          </p:nvSpPr>
          <p:spPr bwMode="auto">
            <a:xfrm>
              <a:off x="3501" y="1303"/>
              <a:ext cx="2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9482" name="Text Box 179"/>
            <p:cNvSpPr txBox="1">
              <a:spLocks noChangeArrowheads="1"/>
            </p:cNvSpPr>
            <p:nvPr/>
          </p:nvSpPr>
          <p:spPr bwMode="auto">
            <a:xfrm>
              <a:off x="4994" y="1783"/>
              <a:ext cx="5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i="1" baseline="-25000">
                  <a:ea typeface="楷体_GB2312" pitchFamily="49" charset="-122"/>
                </a:rPr>
                <a:t>2 </a:t>
              </a:r>
              <a:r>
                <a:rPr lang="en-US" altLang="zh-CN" i="1">
                  <a:ea typeface="楷体_GB2312" pitchFamily="49" charset="-122"/>
                </a:rPr>
                <a:t>/3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9483" name="Text Box 180"/>
            <p:cNvSpPr txBox="1">
              <a:spLocks noChangeArrowheads="1"/>
            </p:cNvSpPr>
            <p:nvPr/>
          </p:nvSpPr>
          <p:spPr bwMode="auto">
            <a:xfrm>
              <a:off x="4452" y="1783"/>
              <a:ext cx="4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i="1" baseline="-25000">
                  <a:ea typeface="楷体_GB2312" pitchFamily="49" charset="-122"/>
                </a:rPr>
                <a:t>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9484" name="Line 181"/>
            <p:cNvSpPr>
              <a:spLocks noChangeShapeType="1"/>
            </p:cNvSpPr>
            <p:nvPr/>
          </p:nvSpPr>
          <p:spPr bwMode="auto">
            <a:xfrm>
              <a:off x="3800" y="1455"/>
              <a:ext cx="1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Line 182"/>
            <p:cNvSpPr>
              <a:spLocks noChangeShapeType="1"/>
            </p:cNvSpPr>
            <p:nvPr/>
          </p:nvSpPr>
          <p:spPr bwMode="auto">
            <a:xfrm>
              <a:off x="3800" y="1458"/>
              <a:ext cx="0" cy="9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Line 183"/>
            <p:cNvSpPr>
              <a:spLocks noChangeShapeType="1"/>
            </p:cNvSpPr>
            <p:nvPr/>
          </p:nvSpPr>
          <p:spPr bwMode="auto">
            <a:xfrm>
              <a:off x="4978" y="1455"/>
              <a:ext cx="0" cy="9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Line 184"/>
            <p:cNvSpPr>
              <a:spLocks noChangeShapeType="1"/>
            </p:cNvSpPr>
            <p:nvPr/>
          </p:nvSpPr>
          <p:spPr bwMode="auto">
            <a:xfrm>
              <a:off x="3798" y="2387"/>
              <a:ext cx="1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8" name="Text Box 185"/>
            <p:cNvSpPr txBox="1">
              <a:spLocks noChangeArrowheads="1"/>
            </p:cNvSpPr>
            <p:nvPr/>
          </p:nvSpPr>
          <p:spPr bwMode="auto">
            <a:xfrm>
              <a:off x="3569" y="1531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9489" name="Text Box 186"/>
            <p:cNvSpPr txBox="1">
              <a:spLocks noChangeArrowheads="1"/>
            </p:cNvSpPr>
            <p:nvPr/>
          </p:nvSpPr>
          <p:spPr bwMode="auto">
            <a:xfrm>
              <a:off x="3564" y="19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19490" name="Rectangle 188"/>
            <p:cNvSpPr>
              <a:spLocks noChangeArrowheads="1"/>
            </p:cNvSpPr>
            <p:nvPr/>
          </p:nvSpPr>
          <p:spPr bwMode="auto">
            <a:xfrm rot="5400000">
              <a:off x="4842" y="188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19491" name="Group 189"/>
            <p:cNvGrpSpPr>
              <a:grpSpLocks/>
            </p:cNvGrpSpPr>
            <p:nvPr/>
          </p:nvGrpSpPr>
          <p:grpSpPr bwMode="auto">
            <a:xfrm>
              <a:off x="3411" y="1640"/>
              <a:ext cx="408" cy="412"/>
              <a:chOff x="1156" y="187"/>
              <a:chExt cx="408" cy="412"/>
            </a:xfrm>
          </p:grpSpPr>
          <p:sp>
            <p:nvSpPr>
              <p:cNvPr id="19497" name="Text Box 190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  <p:sp>
            <p:nvSpPr>
              <p:cNvPr id="19498" name="Text Box 191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A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</p:grpSp>
        <p:sp>
          <p:nvSpPr>
            <p:cNvPr id="19492" name="Line 192"/>
            <p:cNvSpPr>
              <a:spLocks noChangeShapeType="1"/>
            </p:cNvSpPr>
            <p:nvPr/>
          </p:nvSpPr>
          <p:spPr bwMode="auto">
            <a:xfrm>
              <a:off x="4422" y="1451"/>
              <a:ext cx="0" cy="9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3" name="Rectangle 194"/>
            <p:cNvSpPr>
              <a:spLocks noChangeArrowheads="1"/>
            </p:cNvSpPr>
            <p:nvPr/>
          </p:nvSpPr>
          <p:spPr bwMode="auto">
            <a:xfrm rot="5400000">
              <a:off x="4286" y="187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aphicFrame>
          <p:nvGraphicFramePr>
            <p:cNvPr id="19468" name="Object 226"/>
            <p:cNvGraphicFramePr>
              <a:graphicFrameLocks noChangeAspect="1"/>
            </p:cNvGraphicFramePr>
            <p:nvPr/>
          </p:nvGraphicFramePr>
          <p:xfrm>
            <a:off x="4019" y="960"/>
            <a:ext cx="206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2" name="Equation" r:id="rId10" imgW="164880" imgH="291960" progId="Equation.DSMT4">
                    <p:embed/>
                  </p:oleObj>
                </mc:Choice>
                <mc:Fallback>
                  <p:oleObj name="Equation" r:id="rId10" imgW="164880" imgH="291960" progId="Equation.DSMT4">
                    <p:embed/>
                    <p:pic>
                      <p:nvPicPr>
                        <p:cNvPr id="0" name="Object 2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9" y="960"/>
                          <a:ext cx="206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9" name="Object 227"/>
            <p:cNvGraphicFramePr>
              <a:graphicFrameLocks noChangeAspect="1"/>
            </p:cNvGraphicFramePr>
            <p:nvPr/>
          </p:nvGraphicFramePr>
          <p:xfrm>
            <a:off x="4619" y="964"/>
            <a:ext cx="277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3" name="Equation" r:id="rId12" imgW="139680" imgH="291960" progId="Equation.DSMT4">
                    <p:embed/>
                  </p:oleObj>
                </mc:Choice>
                <mc:Fallback>
                  <p:oleObj name="Equation" r:id="rId12" imgW="139680" imgH="291960" progId="Equation.DSMT4">
                    <p:embed/>
                    <p:pic>
                      <p:nvPicPr>
                        <p:cNvPr id="0" name="Object 2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9" y="964"/>
                          <a:ext cx="277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Object 228"/>
            <p:cNvGraphicFramePr>
              <a:graphicFrameLocks noChangeAspect="1"/>
            </p:cNvGraphicFramePr>
            <p:nvPr/>
          </p:nvGraphicFramePr>
          <p:xfrm>
            <a:off x="4595" y="1460"/>
            <a:ext cx="208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4" name="Equation" r:id="rId14" imgW="164880" imgH="291960" progId="Equation.DSMT4">
                    <p:embed/>
                  </p:oleObj>
                </mc:Choice>
                <mc:Fallback>
                  <p:oleObj name="Equation" r:id="rId14" imgW="164880" imgH="291960" progId="Equation.DSMT4">
                    <p:embed/>
                    <p:pic>
                      <p:nvPicPr>
                        <p:cNvPr id="0" name="Object 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5" y="1460"/>
                          <a:ext cx="208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4" name="Line 245"/>
            <p:cNvSpPr>
              <a:spLocks noChangeShapeType="1"/>
            </p:cNvSpPr>
            <p:nvPr/>
          </p:nvSpPr>
          <p:spPr bwMode="auto">
            <a:xfrm>
              <a:off x="4588" y="1358"/>
              <a:ext cx="2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5" name="Line 246"/>
            <p:cNvSpPr>
              <a:spLocks noChangeShapeType="1"/>
            </p:cNvSpPr>
            <p:nvPr/>
          </p:nvSpPr>
          <p:spPr bwMode="auto">
            <a:xfrm>
              <a:off x="3990" y="1359"/>
              <a:ext cx="2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6" name="Line 247"/>
            <p:cNvSpPr>
              <a:spLocks noChangeShapeType="1"/>
            </p:cNvSpPr>
            <p:nvPr/>
          </p:nvSpPr>
          <p:spPr bwMode="auto">
            <a:xfrm rot="5400000">
              <a:off x="4398" y="1671"/>
              <a:ext cx="2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773" name="AutoShape 253"/>
          <p:cNvSpPr>
            <a:spLocks noChangeArrowheads="1"/>
          </p:cNvSpPr>
          <p:nvPr/>
        </p:nvSpPr>
        <p:spPr bwMode="auto">
          <a:xfrm>
            <a:off x="4845050" y="2659063"/>
            <a:ext cx="430213" cy="209550"/>
          </a:xfrm>
          <a:prstGeom prst="rightArrow">
            <a:avLst>
              <a:gd name="adj1" fmla="val 50000"/>
              <a:gd name="adj2" fmla="val 51326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107774" name="Object 254"/>
          <p:cNvGraphicFramePr>
            <a:graphicFrameLocks noChangeAspect="1"/>
          </p:cNvGraphicFramePr>
          <p:nvPr/>
        </p:nvGraphicFramePr>
        <p:xfrm>
          <a:off x="5446713" y="6361113"/>
          <a:ext cx="25400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5" name="Equation" r:id="rId16" imgW="1231560" imgH="228600" progId="Equation.DSMT4">
                  <p:embed/>
                </p:oleObj>
              </mc:Choice>
              <mc:Fallback>
                <p:oleObj name="Equation" r:id="rId16" imgW="1231560" imgH="228600" progId="Equation.DSMT4">
                  <p:embed/>
                  <p:pic>
                    <p:nvPicPr>
                      <p:cNvPr id="0" name="Object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713" y="6361113"/>
                        <a:ext cx="25400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775" name="Object 255"/>
          <p:cNvGraphicFramePr>
            <a:graphicFrameLocks noChangeAspect="1"/>
          </p:cNvGraphicFramePr>
          <p:nvPr/>
        </p:nvGraphicFramePr>
        <p:xfrm>
          <a:off x="874713" y="6183313"/>
          <a:ext cx="15398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6" name="Equation" r:id="rId18" imgW="723600" imgH="279360" progId="Equation.DSMT4">
                  <p:embed/>
                </p:oleObj>
              </mc:Choice>
              <mc:Fallback>
                <p:oleObj name="Equation" r:id="rId18" imgW="723600" imgH="279360" progId="Equation.DSMT4">
                  <p:embed/>
                  <p:pic>
                    <p:nvPicPr>
                      <p:cNvPr id="0" name="Object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6183313"/>
                        <a:ext cx="153987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780" name="Object 260"/>
          <p:cNvGraphicFramePr>
            <a:graphicFrameLocks noChangeAspect="1"/>
          </p:cNvGraphicFramePr>
          <p:nvPr/>
        </p:nvGraphicFramePr>
        <p:xfrm>
          <a:off x="2513013" y="6365875"/>
          <a:ext cx="27749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7" name="Equation" r:id="rId20" imgW="1346040" imgH="228600" progId="Equation.DSMT4">
                  <p:embed/>
                </p:oleObj>
              </mc:Choice>
              <mc:Fallback>
                <p:oleObj name="Equation" r:id="rId20" imgW="1346040" imgH="228600" progId="Equation.DSMT4">
                  <p:embed/>
                  <p:pic>
                    <p:nvPicPr>
                      <p:cNvPr id="0" name="Object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6365875"/>
                        <a:ext cx="277495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783" name="Object 263"/>
          <p:cNvGraphicFramePr>
            <a:graphicFrameLocks noChangeAspect="1"/>
          </p:cNvGraphicFramePr>
          <p:nvPr/>
        </p:nvGraphicFramePr>
        <p:xfrm>
          <a:off x="6913563" y="4911725"/>
          <a:ext cx="23574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8" name="Equation" r:id="rId22" imgW="1130040" imgH="228600" progId="Equation.DSMT4">
                  <p:embed/>
                </p:oleObj>
              </mc:Choice>
              <mc:Fallback>
                <p:oleObj name="Equation" r:id="rId22" imgW="1130040" imgH="228600" progId="Equation.DSMT4">
                  <p:embed/>
                  <p:pic>
                    <p:nvPicPr>
                      <p:cNvPr id="0" name="Object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563" y="4911725"/>
                        <a:ext cx="235743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786" name="Object 266"/>
          <p:cNvGraphicFramePr>
            <a:graphicFrameLocks noChangeAspect="1"/>
          </p:cNvGraphicFramePr>
          <p:nvPr/>
        </p:nvGraphicFramePr>
        <p:xfrm>
          <a:off x="4132263" y="4056063"/>
          <a:ext cx="22780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9" name="Equation" r:id="rId24" imgW="1104840" imgH="304560" progId="Equation.DSMT4">
                  <p:embed/>
                </p:oleObj>
              </mc:Choice>
              <mc:Fallback>
                <p:oleObj name="Equation" r:id="rId24" imgW="1104840" imgH="304560" progId="Equation.DSMT4">
                  <p:embed/>
                  <p:pic>
                    <p:nvPicPr>
                      <p:cNvPr id="0" name="Object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3" y="4056063"/>
                        <a:ext cx="22780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793" name="Object 273"/>
          <p:cNvGraphicFramePr>
            <a:graphicFrameLocks noChangeAspect="1"/>
          </p:cNvGraphicFramePr>
          <p:nvPr/>
        </p:nvGraphicFramePr>
        <p:xfrm>
          <a:off x="4078288" y="4521200"/>
          <a:ext cx="1163637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0" name="Equation" r:id="rId26" imgW="545760" imgH="520560" progId="Equation.DSMT4">
                  <p:embed/>
                </p:oleObj>
              </mc:Choice>
              <mc:Fallback>
                <p:oleObj name="Equation" r:id="rId26" imgW="545760" imgH="520560" progId="Equation.DSMT4">
                  <p:embed/>
                  <p:pic>
                    <p:nvPicPr>
                      <p:cNvPr id="0" name="Object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288" y="4521200"/>
                        <a:ext cx="1163637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13" name="Object 293"/>
          <p:cNvGraphicFramePr>
            <a:graphicFrameLocks noChangeAspect="1"/>
          </p:cNvGraphicFramePr>
          <p:nvPr/>
        </p:nvGraphicFramePr>
        <p:xfrm>
          <a:off x="5353050" y="4659313"/>
          <a:ext cx="1620838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1" name="Equation" r:id="rId28" imgW="761760" imgH="419040" progId="Equation.DSMT4">
                  <p:embed/>
                </p:oleObj>
              </mc:Choice>
              <mc:Fallback>
                <p:oleObj name="Equation" r:id="rId28" imgW="761760" imgH="419040" progId="Equation.DSMT4">
                  <p:embed/>
                  <p:pic>
                    <p:nvPicPr>
                      <p:cNvPr id="0" name="Object 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50" y="4659313"/>
                        <a:ext cx="1620838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2" name="Object 302"/>
          <p:cNvGraphicFramePr>
            <a:graphicFrameLocks noChangeAspect="1"/>
          </p:cNvGraphicFramePr>
          <p:nvPr/>
        </p:nvGraphicFramePr>
        <p:xfrm>
          <a:off x="7129463" y="5816600"/>
          <a:ext cx="156368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" name="Equation" r:id="rId30" imgW="749160" imgH="203040" progId="Equation.DSMT4">
                  <p:embed/>
                </p:oleObj>
              </mc:Choice>
              <mc:Fallback>
                <p:oleObj name="Equation" r:id="rId30" imgW="749160" imgH="203040" progId="Equation.DSMT4">
                  <p:embed/>
                  <p:pic>
                    <p:nvPicPr>
                      <p:cNvPr id="0" name="Object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9463" y="5816600"/>
                        <a:ext cx="1563687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3" name="Object 303"/>
          <p:cNvGraphicFramePr>
            <a:graphicFrameLocks noChangeAspect="1"/>
          </p:cNvGraphicFramePr>
          <p:nvPr/>
        </p:nvGraphicFramePr>
        <p:xfrm>
          <a:off x="4064000" y="5346700"/>
          <a:ext cx="14335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3" name="Equation" r:id="rId32" imgW="672840" imgH="520560" progId="Equation.DSMT4">
                  <p:embed/>
                </p:oleObj>
              </mc:Choice>
              <mc:Fallback>
                <p:oleObj name="Equation" r:id="rId32" imgW="672840" imgH="520560" progId="Equation.DSMT4">
                  <p:embed/>
                  <p:pic>
                    <p:nvPicPr>
                      <p:cNvPr id="0" name="Object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5346700"/>
                        <a:ext cx="1433513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4" name="Object 304"/>
          <p:cNvGraphicFramePr>
            <a:graphicFrameLocks noChangeAspect="1"/>
          </p:cNvGraphicFramePr>
          <p:nvPr/>
        </p:nvGraphicFramePr>
        <p:xfrm>
          <a:off x="5430838" y="5519738"/>
          <a:ext cx="153987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4" name="Equation" r:id="rId34" imgW="723600" imgH="444240" progId="Equation.DSMT4">
                  <p:embed/>
                </p:oleObj>
              </mc:Choice>
              <mc:Fallback>
                <p:oleObj name="Equation" r:id="rId34" imgW="723600" imgH="444240" progId="Equation.DSMT4">
                  <p:embed/>
                  <p:pic>
                    <p:nvPicPr>
                      <p:cNvPr id="0" name="Object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838" y="5519738"/>
                        <a:ext cx="1539875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7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7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0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0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0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0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0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0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0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10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10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10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87" grpId="0"/>
      <p:bldP spid="107689" grpId="0"/>
      <p:bldP spid="10777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34" name="Text Box 62"/>
          <p:cNvSpPr txBox="1">
            <a:spLocks noChangeArrowheads="1"/>
          </p:cNvSpPr>
          <p:nvPr/>
        </p:nvSpPr>
        <p:spPr bwMode="auto">
          <a:xfrm>
            <a:off x="4525963" y="4238625"/>
            <a:ext cx="42433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根据对称性，得 </a:t>
            </a:r>
            <a:r>
              <a:rPr lang="en-US" altLang="zh-CN">
                <a:ea typeface="楷体_GB2312" pitchFamily="49" charset="-122"/>
              </a:rPr>
              <a:t>B </a:t>
            </a:r>
            <a:r>
              <a:rPr lang="zh-CN" altLang="en-US">
                <a:ea typeface="楷体_GB2312" pitchFamily="49" charset="-122"/>
              </a:rPr>
              <a:t>、 </a:t>
            </a:r>
            <a:r>
              <a:rPr lang="en-US" altLang="zh-CN">
                <a:ea typeface="楷体_GB2312" pitchFamily="49" charset="-122"/>
              </a:rPr>
              <a:t>C </a:t>
            </a:r>
            <a:r>
              <a:rPr lang="zh-CN" altLang="en-US">
                <a:ea typeface="楷体_GB2312" pitchFamily="49" charset="-122"/>
              </a:rPr>
              <a:t>相的线电流、相电流： </a:t>
            </a:r>
          </a:p>
        </p:txBody>
      </p:sp>
      <p:graphicFrame>
        <p:nvGraphicFramePr>
          <p:cNvPr id="131166" name="Object 94"/>
          <p:cNvGraphicFramePr>
            <a:graphicFrameLocks noChangeAspect="1"/>
          </p:cNvGraphicFramePr>
          <p:nvPr/>
        </p:nvGraphicFramePr>
        <p:xfrm>
          <a:off x="4897438" y="5492750"/>
          <a:ext cx="31908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7" name="Equation" r:id="rId4" imgW="1358640" imgH="304560" progId="Equation.DSMT4">
                  <p:embed/>
                </p:oleObj>
              </mc:Choice>
              <mc:Fallback>
                <p:oleObj name="Equation" r:id="rId4" imgW="1358640" imgH="304560" progId="Equation.DSMT4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5492750"/>
                        <a:ext cx="31908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69" name="Object 97"/>
          <p:cNvGraphicFramePr>
            <a:graphicFrameLocks noChangeAspect="1"/>
          </p:cNvGraphicFramePr>
          <p:nvPr/>
        </p:nvGraphicFramePr>
        <p:xfrm>
          <a:off x="4897438" y="4957763"/>
          <a:ext cx="344963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name="Equation" r:id="rId6" imgW="1498320" imgH="304560" progId="Equation.DSMT4">
                  <p:embed/>
                </p:oleObj>
              </mc:Choice>
              <mc:Fallback>
                <p:oleObj name="Equation" r:id="rId6" imgW="1498320" imgH="304560" progId="Equation.DSMT4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4957763"/>
                        <a:ext cx="344963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73" name="Text Box 101"/>
          <p:cNvSpPr txBox="1">
            <a:spLocks noChangeArrowheads="1"/>
          </p:cNvSpPr>
          <p:nvPr/>
        </p:nvSpPr>
        <p:spPr bwMode="auto">
          <a:xfrm>
            <a:off x="431800" y="6299200"/>
            <a:ext cx="831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其他支路的电压、电流也可根据对称性得到。</a:t>
            </a:r>
          </a:p>
        </p:txBody>
      </p:sp>
      <p:sp>
        <p:nvSpPr>
          <p:cNvPr id="20492" name="Text Box 102"/>
          <p:cNvSpPr txBox="1">
            <a:spLocks noChangeArrowheads="1"/>
          </p:cNvSpPr>
          <p:nvPr/>
        </p:nvSpPr>
        <p:spPr bwMode="auto">
          <a:xfrm>
            <a:off x="285750" y="496888"/>
            <a:ext cx="88582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例：如图为对称三相电路，电源线电压为</a:t>
            </a:r>
            <a:r>
              <a:rPr lang="en-US" altLang="zh-CN">
                <a:ea typeface="楷体_GB2312" pitchFamily="49" charset="-122"/>
              </a:rPr>
              <a:t>380V</a:t>
            </a:r>
            <a:r>
              <a:rPr lang="zh-CN" altLang="en-US">
                <a:ea typeface="楷体_GB2312" pitchFamily="49" charset="-122"/>
              </a:rPr>
              <a:t>，负载阻抗</a:t>
            </a:r>
            <a:r>
              <a:rPr lang="en-US" altLang="zh-CN">
                <a:ea typeface="楷体_GB2312" pitchFamily="49" charset="-122"/>
              </a:rPr>
              <a:t>|</a:t>
            </a:r>
            <a:r>
              <a:rPr lang="en-US" altLang="zh-CN" i="1">
                <a:ea typeface="楷体_GB2312" pitchFamily="49" charset="-122"/>
              </a:rPr>
              <a:t>Z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|=10Ω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cos</a:t>
            </a:r>
            <a:r>
              <a:rPr lang="en-US" altLang="zh-CN" i="1">
                <a:ea typeface="楷体_GB2312" pitchFamily="49" charset="-122"/>
              </a:rPr>
              <a:t>φ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=0.6(</a:t>
            </a:r>
            <a:r>
              <a:rPr lang="zh-CN" altLang="en-US">
                <a:ea typeface="楷体_GB2312" pitchFamily="49" charset="-122"/>
              </a:rPr>
              <a:t>感性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Z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=–j50Ω</a:t>
            </a:r>
            <a:r>
              <a:rPr lang="zh-CN" altLang="en-US">
                <a:ea typeface="楷体_GB2312" pitchFamily="49" charset="-122"/>
              </a:rPr>
              <a:t>，中线阻抗 </a:t>
            </a:r>
            <a:r>
              <a:rPr lang="en-US" altLang="zh-CN" i="1">
                <a:ea typeface="楷体_GB2312" pitchFamily="49" charset="-122"/>
              </a:rPr>
              <a:t>Z</a:t>
            </a:r>
            <a:r>
              <a:rPr lang="en-US" altLang="zh-CN" baseline="-25000">
                <a:ea typeface="楷体_GB2312" pitchFamily="49" charset="-122"/>
              </a:rPr>
              <a:t>N</a:t>
            </a:r>
            <a:r>
              <a:rPr lang="en-US" altLang="zh-CN">
                <a:ea typeface="楷体_GB2312" pitchFamily="49" charset="-122"/>
              </a:rPr>
              <a:t>=1+j2Ω</a:t>
            </a:r>
            <a:r>
              <a:rPr lang="zh-CN" altLang="en-US">
                <a:ea typeface="楷体_GB2312" pitchFamily="49" charset="-122"/>
              </a:rPr>
              <a:t>。求：线电流 。 </a:t>
            </a:r>
          </a:p>
        </p:txBody>
      </p:sp>
      <p:grpSp>
        <p:nvGrpSpPr>
          <p:cNvPr id="20493" name="Group 103"/>
          <p:cNvGrpSpPr>
            <a:grpSpLocks/>
          </p:cNvGrpSpPr>
          <p:nvPr/>
        </p:nvGrpSpPr>
        <p:grpSpPr bwMode="auto">
          <a:xfrm>
            <a:off x="431800" y="1384300"/>
            <a:ext cx="4157663" cy="5173663"/>
            <a:chOff x="272" y="1017"/>
            <a:chExt cx="2619" cy="3259"/>
          </a:xfrm>
        </p:grpSpPr>
        <p:sp>
          <p:nvSpPr>
            <p:cNvPr id="20515" name="Line 104"/>
            <p:cNvSpPr>
              <a:spLocks noChangeShapeType="1"/>
            </p:cNvSpPr>
            <p:nvPr/>
          </p:nvSpPr>
          <p:spPr bwMode="auto">
            <a:xfrm>
              <a:off x="1783" y="3446"/>
              <a:ext cx="0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Line 105"/>
            <p:cNvSpPr>
              <a:spLocks noChangeShapeType="1"/>
            </p:cNvSpPr>
            <p:nvPr/>
          </p:nvSpPr>
          <p:spPr bwMode="auto">
            <a:xfrm flipV="1">
              <a:off x="2069" y="2671"/>
              <a:ext cx="0" cy="7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Line 106"/>
            <p:cNvSpPr>
              <a:spLocks noChangeShapeType="1"/>
            </p:cNvSpPr>
            <p:nvPr/>
          </p:nvSpPr>
          <p:spPr bwMode="auto">
            <a:xfrm flipV="1">
              <a:off x="1507" y="1591"/>
              <a:ext cx="0" cy="18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8" name="Line 107"/>
            <p:cNvSpPr>
              <a:spLocks noChangeShapeType="1"/>
            </p:cNvSpPr>
            <p:nvPr/>
          </p:nvSpPr>
          <p:spPr bwMode="auto">
            <a:xfrm flipV="1">
              <a:off x="1786" y="2128"/>
              <a:ext cx="4" cy="1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Oval 108"/>
            <p:cNvSpPr>
              <a:spLocks noChangeArrowheads="1"/>
            </p:cNvSpPr>
            <p:nvPr/>
          </p:nvSpPr>
          <p:spPr bwMode="auto">
            <a:xfrm>
              <a:off x="733" y="2537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0520" name="Oval 109"/>
            <p:cNvSpPr>
              <a:spLocks noChangeArrowheads="1"/>
            </p:cNvSpPr>
            <p:nvPr/>
          </p:nvSpPr>
          <p:spPr bwMode="auto">
            <a:xfrm>
              <a:off x="741" y="1993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0521" name="Oval 110"/>
            <p:cNvSpPr>
              <a:spLocks noChangeArrowheads="1"/>
            </p:cNvSpPr>
            <p:nvPr/>
          </p:nvSpPr>
          <p:spPr bwMode="auto">
            <a:xfrm>
              <a:off x="749" y="1455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0522" name="Text Box 111"/>
            <p:cNvSpPr txBox="1">
              <a:spLocks noChangeArrowheads="1"/>
            </p:cNvSpPr>
            <p:nvPr/>
          </p:nvSpPr>
          <p:spPr bwMode="auto">
            <a:xfrm>
              <a:off x="1395" y="1280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20523" name="Text Box 112"/>
            <p:cNvSpPr txBox="1">
              <a:spLocks noChangeArrowheads="1"/>
            </p:cNvSpPr>
            <p:nvPr/>
          </p:nvSpPr>
          <p:spPr bwMode="auto">
            <a:xfrm>
              <a:off x="1789" y="1878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20524" name="Text Box 113"/>
            <p:cNvSpPr txBox="1">
              <a:spLocks noChangeArrowheads="1"/>
            </p:cNvSpPr>
            <p:nvPr/>
          </p:nvSpPr>
          <p:spPr bwMode="auto">
            <a:xfrm>
              <a:off x="272" y="1866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20525" name="Text Box 114"/>
            <p:cNvSpPr txBox="1">
              <a:spLocks noChangeArrowheads="1"/>
            </p:cNvSpPr>
            <p:nvPr/>
          </p:nvSpPr>
          <p:spPr bwMode="auto">
            <a:xfrm>
              <a:off x="1956" y="2405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20526" name="Line 115"/>
            <p:cNvSpPr>
              <a:spLocks noChangeShapeType="1"/>
            </p:cNvSpPr>
            <p:nvPr/>
          </p:nvSpPr>
          <p:spPr bwMode="auto">
            <a:xfrm>
              <a:off x="508" y="1592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7" name="Line 116"/>
            <p:cNvSpPr>
              <a:spLocks noChangeShapeType="1"/>
            </p:cNvSpPr>
            <p:nvPr/>
          </p:nvSpPr>
          <p:spPr bwMode="auto">
            <a:xfrm>
              <a:off x="2833" y="1589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Text Box 117"/>
            <p:cNvSpPr txBox="1">
              <a:spLocks noChangeArrowheads="1"/>
            </p:cNvSpPr>
            <p:nvPr/>
          </p:nvSpPr>
          <p:spPr bwMode="auto">
            <a:xfrm>
              <a:off x="1036" y="128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0529" name="Text Box 118"/>
            <p:cNvSpPr txBox="1">
              <a:spLocks noChangeArrowheads="1"/>
            </p:cNvSpPr>
            <p:nvPr/>
          </p:nvSpPr>
          <p:spPr bwMode="auto">
            <a:xfrm>
              <a:off x="539" y="119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0530" name="Text Box 119"/>
            <p:cNvSpPr txBox="1">
              <a:spLocks noChangeArrowheads="1"/>
            </p:cNvSpPr>
            <p:nvPr/>
          </p:nvSpPr>
          <p:spPr bwMode="auto">
            <a:xfrm>
              <a:off x="1028" y="182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0531" name="Text Box 120"/>
            <p:cNvSpPr txBox="1">
              <a:spLocks noChangeArrowheads="1"/>
            </p:cNvSpPr>
            <p:nvPr/>
          </p:nvSpPr>
          <p:spPr bwMode="auto">
            <a:xfrm>
              <a:off x="531" y="173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pSp>
          <p:nvGrpSpPr>
            <p:cNvPr id="20532" name="Group 121"/>
            <p:cNvGrpSpPr>
              <a:grpSpLocks/>
            </p:cNvGrpSpPr>
            <p:nvPr/>
          </p:nvGrpSpPr>
          <p:grpSpPr bwMode="auto">
            <a:xfrm>
              <a:off x="741" y="1017"/>
              <a:ext cx="408" cy="412"/>
              <a:chOff x="1156" y="187"/>
              <a:chExt cx="408" cy="412"/>
            </a:xfrm>
          </p:grpSpPr>
          <p:sp>
            <p:nvSpPr>
              <p:cNvPr id="20566" name="Text Box 122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  <p:sp>
            <p:nvSpPr>
              <p:cNvPr id="20567" name="Text Box 123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A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</p:grpSp>
        <p:grpSp>
          <p:nvGrpSpPr>
            <p:cNvPr id="20533" name="Group 124"/>
            <p:cNvGrpSpPr>
              <a:grpSpLocks/>
            </p:cNvGrpSpPr>
            <p:nvPr/>
          </p:nvGrpSpPr>
          <p:grpSpPr bwMode="auto">
            <a:xfrm>
              <a:off x="745" y="1585"/>
              <a:ext cx="408" cy="412"/>
              <a:chOff x="1156" y="187"/>
              <a:chExt cx="408" cy="412"/>
            </a:xfrm>
          </p:grpSpPr>
          <p:sp>
            <p:nvSpPr>
              <p:cNvPr id="20564" name="Text Box 125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  <p:sp>
            <p:nvSpPr>
              <p:cNvPr id="20565" name="Text Box 126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B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</p:grpSp>
        <p:sp>
          <p:nvSpPr>
            <p:cNvPr id="20534" name="Text Box 127"/>
            <p:cNvSpPr txBox="1">
              <a:spLocks noChangeArrowheads="1"/>
            </p:cNvSpPr>
            <p:nvPr/>
          </p:nvSpPr>
          <p:spPr bwMode="auto">
            <a:xfrm>
              <a:off x="1020" y="2371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0535" name="Text Box 128"/>
            <p:cNvSpPr txBox="1">
              <a:spLocks noChangeArrowheads="1"/>
            </p:cNvSpPr>
            <p:nvPr/>
          </p:nvSpPr>
          <p:spPr bwMode="auto">
            <a:xfrm>
              <a:off x="523" y="227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grpSp>
          <p:nvGrpSpPr>
            <p:cNvPr id="20536" name="Group 129"/>
            <p:cNvGrpSpPr>
              <a:grpSpLocks/>
            </p:cNvGrpSpPr>
            <p:nvPr/>
          </p:nvGrpSpPr>
          <p:grpSpPr bwMode="auto">
            <a:xfrm>
              <a:off x="737" y="2129"/>
              <a:ext cx="408" cy="412"/>
              <a:chOff x="1156" y="187"/>
              <a:chExt cx="408" cy="412"/>
            </a:xfrm>
          </p:grpSpPr>
          <p:sp>
            <p:nvSpPr>
              <p:cNvPr id="20562" name="Text Box 130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  <p:sp>
            <p:nvSpPr>
              <p:cNvPr id="20563" name="Text Box 131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C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</p:grpSp>
        <p:sp>
          <p:nvSpPr>
            <p:cNvPr id="20537" name="Line 132"/>
            <p:cNvSpPr>
              <a:spLocks noChangeShapeType="1"/>
            </p:cNvSpPr>
            <p:nvPr/>
          </p:nvSpPr>
          <p:spPr bwMode="auto">
            <a:xfrm>
              <a:off x="390" y="2130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Text Box 133"/>
            <p:cNvSpPr txBox="1">
              <a:spLocks noChangeArrowheads="1"/>
            </p:cNvSpPr>
            <p:nvPr/>
          </p:nvSpPr>
          <p:spPr bwMode="auto">
            <a:xfrm>
              <a:off x="1805" y="3574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i="1" baseline="-25000">
                  <a:ea typeface="楷体_GB2312" pitchFamily="49" charset="-122"/>
                </a:rPr>
                <a:t>N</a:t>
              </a:r>
              <a:endParaRPr lang="en-US" altLang="zh-CN">
                <a:ea typeface="楷体_GB2312" pitchFamily="49" charset="-122"/>
              </a:endParaRPr>
            </a:p>
          </p:txBody>
        </p:sp>
        <p:graphicFrame>
          <p:nvGraphicFramePr>
            <p:cNvPr id="20487" name="Object 134"/>
            <p:cNvGraphicFramePr>
              <a:graphicFrameLocks noChangeAspect="1"/>
            </p:cNvGraphicFramePr>
            <p:nvPr/>
          </p:nvGraphicFramePr>
          <p:xfrm>
            <a:off x="1220" y="1036"/>
            <a:ext cx="206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9" name="Equation" r:id="rId8" imgW="164880" imgH="291960" progId="Equation.DSMT4">
                    <p:embed/>
                  </p:oleObj>
                </mc:Choice>
                <mc:Fallback>
                  <p:oleObj name="Equation" r:id="rId8" imgW="164880" imgH="291960" progId="Equation.DSMT4">
                    <p:embed/>
                    <p:pic>
                      <p:nvPicPr>
                        <p:cNvPr id="0" name="Object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1036"/>
                          <a:ext cx="206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8" name="Object 135"/>
            <p:cNvGraphicFramePr>
              <a:graphicFrameLocks noChangeAspect="1"/>
            </p:cNvGraphicFramePr>
            <p:nvPr/>
          </p:nvGraphicFramePr>
          <p:xfrm>
            <a:off x="1736" y="1052"/>
            <a:ext cx="277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0" name="Equation" r:id="rId10" imgW="139680" imgH="291960" progId="Equation.DSMT4">
                    <p:embed/>
                  </p:oleObj>
                </mc:Choice>
                <mc:Fallback>
                  <p:oleObj name="Equation" r:id="rId10" imgW="139680" imgH="291960" progId="Equation.DSMT4">
                    <p:embed/>
                    <p:pic>
                      <p:nvPicPr>
                        <p:cNvPr id="0" name="Object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6" y="1052"/>
                          <a:ext cx="277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9" name="Object 136"/>
            <p:cNvGraphicFramePr>
              <a:graphicFrameLocks noChangeAspect="1"/>
            </p:cNvGraphicFramePr>
            <p:nvPr/>
          </p:nvGraphicFramePr>
          <p:xfrm>
            <a:off x="1628" y="1620"/>
            <a:ext cx="208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1" name="Equation" r:id="rId12" imgW="164880" imgH="291960" progId="Equation.DSMT4">
                    <p:embed/>
                  </p:oleObj>
                </mc:Choice>
                <mc:Fallback>
                  <p:oleObj name="Equation" r:id="rId12" imgW="164880" imgH="291960" progId="Equation.DSMT4">
                    <p:embed/>
                    <p:pic>
                      <p:nvPicPr>
                        <p:cNvPr id="0" name="Object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8" y="1620"/>
                          <a:ext cx="208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9" name="Line 137"/>
            <p:cNvSpPr>
              <a:spLocks noChangeShapeType="1"/>
            </p:cNvSpPr>
            <p:nvPr/>
          </p:nvSpPr>
          <p:spPr bwMode="auto">
            <a:xfrm>
              <a:off x="510" y="2677"/>
              <a:ext cx="23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0" name="Line 138"/>
            <p:cNvSpPr>
              <a:spLocks noChangeShapeType="1"/>
            </p:cNvSpPr>
            <p:nvPr/>
          </p:nvSpPr>
          <p:spPr bwMode="auto">
            <a:xfrm>
              <a:off x="502" y="1592"/>
              <a:ext cx="23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1" name="Line 139"/>
            <p:cNvSpPr>
              <a:spLocks noChangeShapeType="1"/>
            </p:cNvSpPr>
            <p:nvPr/>
          </p:nvSpPr>
          <p:spPr bwMode="auto">
            <a:xfrm>
              <a:off x="2295" y="1588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2" name="Line 140"/>
            <p:cNvSpPr>
              <a:spLocks noChangeShapeType="1"/>
            </p:cNvSpPr>
            <p:nvPr/>
          </p:nvSpPr>
          <p:spPr bwMode="auto">
            <a:xfrm>
              <a:off x="502" y="2129"/>
              <a:ext cx="17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3" name="Rectangle 141"/>
            <p:cNvSpPr>
              <a:spLocks noChangeArrowheads="1"/>
            </p:cNvSpPr>
            <p:nvPr/>
          </p:nvSpPr>
          <p:spPr bwMode="auto">
            <a:xfrm rot="5400000">
              <a:off x="2158" y="181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0544" name="Rectangle 142"/>
            <p:cNvSpPr>
              <a:spLocks noChangeArrowheads="1"/>
            </p:cNvSpPr>
            <p:nvPr/>
          </p:nvSpPr>
          <p:spPr bwMode="auto">
            <a:xfrm rot="5400000">
              <a:off x="2164" y="2358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0545" name="Rectangle 143"/>
            <p:cNvSpPr>
              <a:spLocks noChangeArrowheads="1"/>
            </p:cNvSpPr>
            <p:nvPr/>
          </p:nvSpPr>
          <p:spPr bwMode="auto">
            <a:xfrm rot="5400000">
              <a:off x="2701" y="208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0546" name="Rectangle 144"/>
            <p:cNvSpPr>
              <a:spLocks noChangeArrowheads="1"/>
            </p:cNvSpPr>
            <p:nvPr/>
          </p:nvSpPr>
          <p:spPr bwMode="auto">
            <a:xfrm rot="5400000">
              <a:off x="1375" y="301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0547" name="Rectangle 145"/>
            <p:cNvSpPr>
              <a:spLocks noChangeArrowheads="1"/>
            </p:cNvSpPr>
            <p:nvPr/>
          </p:nvSpPr>
          <p:spPr bwMode="auto">
            <a:xfrm rot="5400000">
              <a:off x="1655" y="300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0548" name="Rectangle 146"/>
            <p:cNvSpPr>
              <a:spLocks noChangeArrowheads="1"/>
            </p:cNvSpPr>
            <p:nvPr/>
          </p:nvSpPr>
          <p:spPr bwMode="auto">
            <a:xfrm rot="5400000">
              <a:off x="1931" y="301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0549" name="Line 147"/>
            <p:cNvSpPr>
              <a:spLocks noChangeShapeType="1"/>
            </p:cNvSpPr>
            <p:nvPr/>
          </p:nvSpPr>
          <p:spPr bwMode="auto">
            <a:xfrm>
              <a:off x="1507" y="3446"/>
              <a:ext cx="5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0" name="Rectangle 148"/>
            <p:cNvSpPr>
              <a:spLocks noChangeArrowheads="1"/>
            </p:cNvSpPr>
            <p:nvPr/>
          </p:nvSpPr>
          <p:spPr bwMode="auto">
            <a:xfrm rot="5400000">
              <a:off x="1648" y="368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0551" name="Line 149"/>
            <p:cNvSpPr>
              <a:spLocks noChangeShapeType="1"/>
            </p:cNvSpPr>
            <p:nvPr/>
          </p:nvSpPr>
          <p:spPr bwMode="auto">
            <a:xfrm>
              <a:off x="392" y="2128"/>
              <a:ext cx="0" cy="18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Text Box 150"/>
            <p:cNvSpPr txBox="1">
              <a:spLocks noChangeArrowheads="1"/>
            </p:cNvSpPr>
            <p:nvPr/>
          </p:nvSpPr>
          <p:spPr bwMode="auto">
            <a:xfrm>
              <a:off x="2106" y="2923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i="1" baseline="-25000">
                  <a:ea typeface="楷体_GB2312" pitchFamily="49" charset="-122"/>
                </a:rPr>
                <a:t>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0553" name="Text Box 151"/>
            <p:cNvSpPr txBox="1">
              <a:spLocks noChangeArrowheads="1"/>
            </p:cNvSpPr>
            <p:nvPr/>
          </p:nvSpPr>
          <p:spPr bwMode="auto">
            <a:xfrm>
              <a:off x="2499" y="1945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i="1" baseline="-25000">
                  <a:ea typeface="楷体_GB2312" pitchFamily="49" charset="-122"/>
                </a:rPr>
                <a:t>2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0554" name="Line 152"/>
            <p:cNvSpPr>
              <a:spLocks noChangeShapeType="1"/>
            </p:cNvSpPr>
            <p:nvPr/>
          </p:nvSpPr>
          <p:spPr bwMode="auto">
            <a:xfrm>
              <a:off x="390" y="3988"/>
              <a:ext cx="13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5" name="Line 153"/>
            <p:cNvSpPr>
              <a:spLocks noChangeShapeType="1"/>
            </p:cNvSpPr>
            <p:nvPr/>
          </p:nvSpPr>
          <p:spPr bwMode="auto">
            <a:xfrm>
              <a:off x="1645" y="1506"/>
              <a:ext cx="2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6" name="Line 154"/>
            <p:cNvSpPr>
              <a:spLocks noChangeShapeType="1"/>
            </p:cNvSpPr>
            <p:nvPr/>
          </p:nvSpPr>
          <p:spPr bwMode="auto">
            <a:xfrm>
              <a:off x="1155" y="1519"/>
              <a:ext cx="2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7" name="Line 155"/>
            <p:cNvSpPr>
              <a:spLocks noChangeShapeType="1"/>
            </p:cNvSpPr>
            <p:nvPr/>
          </p:nvSpPr>
          <p:spPr bwMode="auto">
            <a:xfrm rot="5400000">
              <a:off x="1455" y="1843"/>
              <a:ext cx="2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8" name="Text Box 156"/>
            <p:cNvSpPr txBox="1">
              <a:spLocks noChangeArrowheads="1"/>
            </p:cNvSpPr>
            <p:nvPr/>
          </p:nvSpPr>
          <p:spPr bwMode="auto">
            <a:xfrm>
              <a:off x="1462" y="3453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N</a:t>
              </a:r>
              <a:r>
                <a:rPr lang="en-US" altLang="zh-CN" sz="2000">
                  <a:ea typeface="楷体_GB2312" pitchFamily="49" charset="-122"/>
                  <a:cs typeface="Times New Roman" pitchFamily="18" charset="0"/>
                </a:rPr>
                <a:t>'</a:t>
              </a:r>
            </a:p>
          </p:txBody>
        </p:sp>
        <p:sp>
          <p:nvSpPr>
            <p:cNvPr id="20559" name="Rectangle 157"/>
            <p:cNvSpPr>
              <a:spLocks noChangeArrowheads="1"/>
            </p:cNvSpPr>
            <p:nvPr/>
          </p:nvSpPr>
          <p:spPr bwMode="auto">
            <a:xfrm>
              <a:off x="1611" y="2618"/>
              <a:ext cx="4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200" b="0">
                  <a:ea typeface="楷体_GB2312" pitchFamily="49" charset="-122"/>
                </a:rPr>
                <a:t/>
              </a:r>
              <a:br>
                <a:rPr lang="en-US" altLang="zh-CN" sz="1200" b="0">
                  <a:ea typeface="楷体_GB2312" pitchFamily="49" charset="-122"/>
                </a:rPr>
              </a:br>
              <a:r>
                <a:rPr lang="zh-CN" altLang="en-US" sz="1200" b="0">
                  <a:ea typeface="楷体_GB2312" pitchFamily="49" charset="-122"/>
                </a:rPr>
                <a:t>　　　 </a:t>
              </a:r>
              <a:endParaRPr lang="zh-CN" altLang="en-US" b="0">
                <a:ea typeface="楷体_GB2312" pitchFamily="49" charset="-122"/>
              </a:endParaRPr>
            </a:p>
          </p:txBody>
        </p:sp>
        <p:sp>
          <p:nvSpPr>
            <p:cNvPr id="20560" name="Rectangle 158"/>
            <p:cNvSpPr>
              <a:spLocks noChangeArrowheads="1"/>
            </p:cNvSpPr>
            <p:nvPr/>
          </p:nvSpPr>
          <p:spPr bwMode="auto">
            <a:xfrm>
              <a:off x="1611" y="3272"/>
              <a:ext cx="4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200" b="0">
                  <a:ea typeface="楷体_GB2312" pitchFamily="49" charset="-122"/>
                </a:rPr>
                <a:t/>
              </a:r>
              <a:br>
                <a:rPr lang="en-US" altLang="zh-CN" sz="1200" b="0">
                  <a:ea typeface="楷体_GB2312" pitchFamily="49" charset="-122"/>
                </a:rPr>
              </a:br>
              <a:r>
                <a:rPr lang="zh-CN" altLang="en-US" sz="1200" b="0">
                  <a:ea typeface="楷体_GB2312" pitchFamily="49" charset="-122"/>
                </a:rPr>
                <a:t>　　　 </a:t>
              </a:r>
              <a:endParaRPr lang="zh-CN" altLang="en-US" b="0">
                <a:ea typeface="楷体_GB2312" pitchFamily="49" charset="-122"/>
              </a:endParaRPr>
            </a:p>
          </p:txBody>
        </p:sp>
        <p:sp>
          <p:nvSpPr>
            <p:cNvPr id="20561" name="Rectangle 159"/>
            <p:cNvSpPr>
              <a:spLocks noChangeArrowheads="1"/>
            </p:cNvSpPr>
            <p:nvPr/>
          </p:nvSpPr>
          <p:spPr bwMode="auto">
            <a:xfrm>
              <a:off x="1611" y="3758"/>
              <a:ext cx="11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200" b="0">
                  <a:ea typeface="楷体_GB2312" pitchFamily="49" charset="-122"/>
                </a:rPr>
                <a:t/>
              </a:r>
              <a:br>
                <a:rPr lang="en-US" altLang="zh-CN" sz="1200" b="0">
                  <a:ea typeface="楷体_GB2312" pitchFamily="49" charset="-122"/>
                </a:rPr>
              </a:br>
              <a:r>
                <a:rPr lang="en-US" altLang="zh-CN" sz="1200" b="0">
                  <a:ea typeface="楷体_GB2312" pitchFamily="49" charset="-122"/>
                </a:rPr>
                <a:t/>
              </a:r>
              <a:br>
                <a:rPr lang="en-US" altLang="zh-CN" sz="1200" b="0">
                  <a:ea typeface="楷体_GB2312" pitchFamily="49" charset="-122"/>
                </a:rPr>
              </a:br>
              <a:endParaRPr lang="en-US" altLang="zh-CN" b="0">
                <a:ea typeface="楷体_GB2312" pitchFamily="49" charset="-122"/>
              </a:endParaRPr>
            </a:p>
          </p:txBody>
        </p:sp>
      </p:grpSp>
      <p:grpSp>
        <p:nvGrpSpPr>
          <p:cNvPr id="20494" name="Group 160"/>
          <p:cNvGrpSpPr>
            <a:grpSpLocks/>
          </p:cNvGrpSpPr>
          <p:nvPr/>
        </p:nvGrpSpPr>
        <p:grpSpPr bwMode="auto">
          <a:xfrm>
            <a:off x="5414963" y="1503363"/>
            <a:ext cx="3335337" cy="2265362"/>
            <a:chOff x="3411" y="960"/>
            <a:chExt cx="2101" cy="1427"/>
          </a:xfrm>
        </p:grpSpPr>
        <p:sp>
          <p:nvSpPr>
            <p:cNvPr id="20496" name="Oval 161"/>
            <p:cNvSpPr>
              <a:spLocks noChangeArrowheads="1"/>
            </p:cNvSpPr>
            <p:nvPr/>
          </p:nvSpPr>
          <p:spPr bwMode="auto">
            <a:xfrm>
              <a:off x="3663" y="1784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0497" name="Text Box 162"/>
            <p:cNvSpPr txBox="1">
              <a:spLocks noChangeArrowheads="1"/>
            </p:cNvSpPr>
            <p:nvPr/>
          </p:nvSpPr>
          <p:spPr bwMode="auto">
            <a:xfrm>
              <a:off x="3501" y="1303"/>
              <a:ext cx="2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20498" name="Text Box 163"/>
            <p:cNvSpPr txBox="1">
              <a:spLocks noChangeArrowheads="1"/>
            </p:cNvSpPr>
            <p:nvPr/>
          </p:nvSpPr>
          <p:spPr bwMode="auto">
            <a:xfrm>
              <a:off x="4994" y="1783"/>
              <a:ext cx="5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i="1" baseline="-25000">
                  <a:ea typeface="楷体_GB2312" pitchFamily="49" charset="-122"/>
                </a:rPr>
                <a:t>2 </a:t>
              </a:r>
              <a:r>
                <a:rPr lang="en-US" altLang="zh-CN" i="1">
                  <a:ea typeface="楷体_GB2312" pitchFamily="49" charset="-122"/>
                </a:rPr>
                <a:t>/3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0499" name="Text Box 164"/>
            <p:cNvSpPr txBox="1">
              <a:spLocks noChangeArrowheads="1"/>
            </p:cNvSpPr>
            <p:nvPr/>
          </p:nvSpPr>
          <p:spPr bwMode="auto">
            <a:xfrm>
              <a:off x="4452" y="1783"/>
              <a:ext cx="4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r>
                <a:rPr lang="en-US" altLang="zh-CN" i="1" baseline="-25000">
                  <a:ea typeface="楷体_GB2312" pitchFamily="49" charset="-122"/>
                </a:rPr>
                <a:t>1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0500" name="Line 165"/>
            <p:cNvSpPr>
              <a:spLocks noChangeShapeType="1"/>
            </p:cNvSpPr>
            <p:nvPr/>
          </p:nvSpPr>
          <p:spPr bwMode="auto">
            <a:xfrm>
              <a:off x="3800" y="1455"/>
              <a:ext cx="1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Line 166"/>
            <p:cNvSpPr>
              <a:spLocks noChangeShapeType="1"/>
            </p:cNvSpPr>
            <p:nvPr/>
          </p:nvSpPr>
          <p:spPr bwMode="auto">
            <a:xfrm>
              <a:off x="3800" y="1458"/>
              <a:ext cx="0" cy="9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Line 167"/>
            <p:cNvSpPr>
              <a:spLocks noChangeShapeType="1"/>
            </p:cNvSpPr>
            <p:nvPr/>
          </p:nvSpPr>
          <p:spPr bwMode="auto">
            <a:xfrm>
              <a:off x="4978" y="1455"/>
              <a:ext cx="0" cy="9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Line 168"/>
            <p:cNvSpPr>
              <a:spLocks noChangeShapeType="1"/>
            </p:cNvSpPr>
            <p:nvPr/>
          </p:nvSpPr>
          <p:spPr bwMode="auto">
            <a:xfrm>
              <a:off x="3798" y="2387"/>
              <a:ext cx="1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Text Box 169"/>
            <p:cNvSpPr txBox="1">
              <a:spLocks noChangeArrowheads="1"/>
            </p:cNvSpPr>
            <p:nvPr/>
          </p:nvSpPr>
          <p:spPr bwMode="auto">
            <a:xfrm>
              <a:off x="3569" y="1531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0505" name="Text Box 170"/>
            <p:cNvSpPr txBox="1">
              <a:spLocks noChangeArrowheads="1"/>
            </p:cNvSpPr>
            <p:nvPr/>
          </p:nvSpPr>
          <p:spPr bwMode="auto">
            <a:xfrm>
              <a:off x="3564" y="19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18" charset="2"/>
                </a:rPr>
                <a:t>_</a:t>
              </a:r>
            </a:p>
          </p:txBody>
        </p:sp>
        <p:sp>
          <p:nvSpPr>
            <p:cNvPr id="20506" name="Rectangle 171"/>
            <p:cNvSpPr>
              <a:spLocks noChangeArrowheads="1"/>
            </p:cNvSpPr>
            <p:nvPr/>
          </p:nvSpPr>
          <p:spPr bwMode="auto">
            <a:xfrm rot="5400000">
              <a:off x="4842" y="1880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20507" name="Group 172"/>
            <p:cNvGrpSpPr>
              <a:grpSpLocks/>
            </p:cNvGrpSpPr>
            <p:nvPr/>
          </p:nvGrpSpPr>
          <p:grpSpPr bwMode="auto">
            <a:xfrm>
              <a:off x="3411" y="1640"/>
              <a:ext cx="408" cy="412"/>
              <a:chOff x="1156" y="187"/>
              <a:chExt cx="408" cy="412"/>
            </a:xfrm>
          </p:grpSpPr>
          <p:sp>
            <p:nvSpPr>
              <p:cNvPr id="20513" name="Text Box 173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  <p:sp>
            <p:nvSpPr>
              <p:cNvPr id="20514" name="Text Box 174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U</a:t>
                </a:r>
                <a:r>
                  <a:rPr lang="en-US" altLang="zh-CN" sz="1800" baseline="-25000">
                    <a:ea typeface="楷体_GB2312" pitchFamily="49" charset="-122"/>
                  </a:rPr>
                  <a:t>A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</p:grpSp>
        <p:sp>
          <p:nvSpPr>
            <p:cNvPr id="20508" name="Line 175"/>
            <p:cNvSpPr>
              <a:spLocks noChangeShapeType="1"/>
            </p:cNvSpPr>
            <p:nvPr/>
          </p:nvSpPr>
          <p:spPr bwMode="auto">
            <a:xfrm>
              <a:off x="4422" y="1451"/>
              <a:ext cx="0" cy="9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Rectangle 176"/>
            <p:cNvSpPr>
              <a:spLocks noChangeArrowheads="1"/>
            </p:cNvSpPr>
            <p:nvPr/>
          </p:nvSpPr>
          <p:spPr bwMode="auto">
            <a:xfrm rot="5400000">
              <a:off x="4286" y="187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aphicFrame>
          <p:nvGraphicFramePr>
            <p:cNvPr id="20484" name="Object 177"/>
            <p:cNvGraphicFramePr>
              <a:graphicFrameLocks noChangeAspect="1"/>
            </p:cNvGraphicFramePr>
            <p:nvPr/>
          </p:nvGraphicFramePr>
          <p:xfrm>
            <a:off x="4019" y="960"/>
            <a:ext cx="206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2" name="Equation" r:id="rId14" imgW="164880" imgH="291960" progId="Equation.DSMT4">
                    <p:embed/>
                  </p:oleObj>
                </mc:Choice>
                <mc:Fallback>
                  <p:oleObj name="Equation" r:id="rId14" imgW="164880" imgH="291960" progId="Equation.DSMT4">
                    <p:embed/>
                    <p:pic>
                      <p:nvPicPr>
                        <p:cNvPr id="0" name="Object 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9" y="960"/>
                          <a:ext cx="206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5" name="Object 178"/>
            <p:cNvGraphicFramePr>
              <a:graphicFrameLocks noChangeAspect="1"/>
            </p:cNvGraphicFramePr>
            <p:nvPr/>
          </p:nvGraphicFramePr>
          <p:xfrm>
            <a:off x="4619" y="964"/>
            <a:ext cx="277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3" name="Equation" r:id="rId16" imgW="139680" imgH="291960" progId="Equation.DSMT4">
                    <p:embed/>
                  </p:oleObj>
                </mc:Choice>
                <mc:Fallback>
                  <p:oleObj name="Equation" r:id="rId16" imgW="139680" imgH="291960" progId="Equation.DSMT4">
                    <p:embed/>
                    <p:pic>
                      <p:nvPicPr>
                        <p:cNvPr id="0" name="Object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9" y="964"/>
                          <a:ext cx="277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6" name="Object 179"/>
            <p:cNvGraphicFramePr>
              <a:graphicFrameLocks noChangeAspect="1"/>
            </p:cNvGraphicFramePr>
            <p:nvPr/>
          </p:nvGraphicFramePr>
          <p:xfrm>
            <a:off x="4595" y="1460"/>
            <a:ext cx="208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4" name="Equation" r:id="rId18" imgW="164880" imgH="291960" progId="Equation.DSMT4">
                    <p:embed/>
                  </p:oleObj>
                </mc:Choice>
                <mc:Fallback>
                  <p:oleObj name="Equation" r:id="rId18" imgW="164880" imgH="291960" progId="Equation.DSMT4">
                    <p:embed/>
                    <p:pic>
                      <p:nvPicPr>
                        <p:cNvPr id="0" name="Object 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5" y="1460"/>
                          <a:ext cx="208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0" name="Line 180"/>
            <p:cNvSpPr>
              <a:spLocks noChangeShapeType="1"/>
            </p:cNvSpPr>
            <p:nvPr/>
          </p:nvSpPr>
          <p:spPr bwMode="auto">
            <a:xfrm>
              <a:off x="4588" y="1358"/>
              <a:ext cx="2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1" name="Line 181"/>
            <p:cNvSpPr>
              <a:spLocks noChangeShapeType="1"/>
            </p:cNvSpPr>
            <p:nvPr/>
          </p:nvSpPr>
          <p:spPr bwMode="auto">
            <a:xfrm>
              <a:off x="3990" y="1359"/>
              <a:ext cx="2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2" name="Line 182"/>
            <p:cNvSpPr>
              <a:spLocks noChangeShapeType="1"/>
            </p:cNvSpPr>
            <p:nvPr/>
          </p:nvSpPr>
          <p:spPr bwMode="auto">
            <a:xfrm rot="5400000">
              <a:off x="4398" y="1671"/>
              <a:ext cx="2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95" name="AutoShape 183"/>
          <p:cNvSpPr>
            <a:spLocks noChangeArrowheads="1"/>
          </p:cNvSpPr>
          <p:nvPr/>
        </p:nvSpPr>
        <p:spPr bwMode="auto">
          <a:xfrm>
            <a:off x="4845050" y="2825750"/>
            <a:ext cx="430213" cy="209550"/>
          </a:xfrm>
          <a:prstGeom prst="rightArrow">
            <a:avLst>
              <a:gd name="adj1" fmla="val 50000"/>
              <a:gd name="adj2" fmla="val 51326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3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3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34" grpId="0"/>
      <p:bldP spid="13117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03225" y="1822450"/>
            <a:ext cx="7788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1.  </a:t>
            </a:r>
            <a:r>
              <a:rPr lang="zh-CN" altLang="en-US">
                <a:ea typeface="楷体_GB2312" pitchFamily="49" charset="-122"/>
              </a:rPr>
              <a:t>对称三相电路的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瞬时功率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P</a:t>
            </a: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381000" y="1255713"/>
            <a:ext cx="849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1.</a:t>
            </a:r>
            <a:r>
              <a:rPr lang="zh-CN" altLang="en-US">
                <a:ea typeface="楷体_GB2312" pitchFamily="49" charset="-122"/>
              </a:rPr>
              <a:t>对称三相电路的功率</a:t>
            </a:r>
          </a:p>
        </p:txBody>
      </p:sp>
      <p:graphicFrame>
        <p:nvGraphicFramePr>
          <p:cNvPr id="51227" name="Object 27"/>
          <p:cNvGraphicFramePr>
            <a:graphicFrameLocks noChangeAspect="1"/>
          </p:cNvGraphicFramePr>
          <p:nvPr/>
        </p:nvGraphicFramePr>
        <p:xfrm>
          <a:off x="2674938" y="5403850"/>
          <a:ext cx="58023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4" imgW="2286000" imgH="228600" progId="Equation.DSMT4">
                  <p:embed/>
                </p:oleObj>
              </mc:Choice>
              <mc:Fallback>
                <p:oleObj name="Equation" r:id="rId4" imgW="2286000" imgH="228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5403850"/>
                        <a:ext cx="5802312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8" name="Object 28"/>
          <p:cNvGraphicFramePr>
            <a:graphicFrameLocks noChangeAspect="1"/>
          </p:cNvGraphicFramePr>
          <p:nvPr/>
        </p:nvGraphicFramePr>
        <p:xfrm>
          <a:off x="2693988" y="4794250"/>
          <a:ext cx="5783262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6" imgW="2286000" imgH="228600" progId="Equation.DSMT4">
                  <p:embed/>
                </p:oleObj>
              </mc:Choice>
              <mc:Fallback>
                <p:oleObj name="Equation" r:id="rId6" imgW="2286000" imgH="228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4794250"/>
                        <a:ext cx="5783262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0" name="Object 30"/>
          <p:cNvGraphicFramePr>
            <a:graphicFrameLocks noChangeAspect="1"/>
          </p:cNvGraphicFramePr>
          <p:nvPr/>
        </p:nvGraphicFramePr>
        <p:xfrm>
          <a:off x="1654175" y="4283075"/>
          <a:ext cx="40036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Equation" r:id="rId8" imgW="1612800" imgH="203040" progId="Equation.DSMT4">
                  <p:embed/>
                </p:oleObj>
              </mc:Choice>
              <mc:Fallback>
                <p:oleObj name="Equation" r:id="rId8" imgW="1612800" imgH="20304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4283075"/>
                        <a:ext cx="40036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8" name="Object 38"/>
          <p:cNvGraphicFramePr>
            <a:graphicFrameLocks noChangeAspect="1"/>
          </p:cNvGraphicFramePr>
          <p:nvPr/>
        </p:nvGraphicFramePr>
        <p:xfrm>
          <a:off x="1223963" y="2398713"/>
          <a:ext cx="3017837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Equation" r:id="rId10" imgW="1244520" imgH="507960" progId="Equation.DSMT4">
                  <p:embed/>
                </p:oleObj>
              </mc:Choice>
              <mc:Fallback>
                <p:oleObj name="Equation" r:id="rId10" imgW="1244520" imgH="50796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2398713"/>
                        <a:ext cx="3017837" cy="1233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9" name="Object 39"/>
          <p:cNvGraphicFramePr>
            <a:graphicFrameLocks noChangeAspect="1"/>
          </p:cNvGraphicFramePr>
          <p:nvPr/>
        </p:nvGraphicFramePr>
        <p:xfrm>
          <a:off x="1077913" y="3609975"/>
          <a:ext cx="55641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Equation" r:id="rId12" imgW="2133360" imgH="228600" progId="Equation.DSMT4">
                  <p:embed/>
                </p:oleObj>
              </mc:Choice>
              <mc:Fallback>
                <p:oleObj name="Equation" r:id="rId12" imgW="2133360" imgH="2286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3609975"/>
                        <a:ext cx="5564187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0" name="Object 40"/>
          <p:cNvGraphicFramePr>
            <a:graphicFrameLocks noChangeAspect="1"/>
          </p:cNvGraphicFramePr>
          <p:nvPr/>
        </p:nvGraphicFramePr>
        <p:xfrm>
          <a:off x="1063625" y="4795838"/>
          <a:ext cx="1573213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14" imgW="609480" imgH="228600" progId="Equation.DSMT4">
                  <p:embed/>
                </p:oleObj>
              </mc:Choice>
              <mc:Fallback>
                <p:oleObj name="Equation" r:id="rId14" imgW="609480" imgH="2286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4795838"/>
                        <a:ext cx="1573213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1" name="Object 41"/>
          <p:cNvGraphicFramePr>
            <a:graphicFrameLocks noChangeAspect="1"/>
          </p:cNvGraphicFramePr>
          <p:nvPr/>
        </p:nvGraphicFramePr>
        <p:xfrm>
          <a:off x="1949450" y="6008688"/>
          <a:ext cx="55721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Equation" r:id="rId16" imgW="1917360" imgH="228600" progId="Equation.DSMT4">
                  <p:embed/>
                </p:oleObj>
              </mc:Choice>
              <mc:Fallback>
                <p:oleObj name="Equation" r:id="rId16" imgW="1917360" imgH="2286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6008688"/>
                        <a:ext cx="5572125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2" name="Text Box 42"/>
          <p:cNvSpPr txBox="1">
            <a:spLocks noChangeArrowheads="1"/>
          </p:cNvSpPr>
          <p:nvPr/>
        </p:nvSpPr>
        <p:spPr bwMode="auto">
          <a:xfrm>
            <a:off x="519113" y="2478088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设：</a:t>
            </a:r>
          </a:p>
        </p:txBody>
      </p:sp>
      <p:sp>
        <p:nvSpPr>
          <p:cNvPr id="51244" name="Text Box 44"/>
          <p:cNvSpPr txBox="1">
            <a:spLocks noChangeArrowheads="1"/>
          </p:cNvSpPr>
          <p:nvPr/>
        </p:nvSpPr>
        <p:spPr bwMode="auto">
          <a:xfrm>
            <a:off x="514350" y="3673475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则：</a:t>
            </a:r>
          </a:p>
        </p:txBody>
      </p:sp>
      <p:graphicFrame>
        <p:nvGraphicFramePr>
          <p:cNvPr id="51245" name="Object 45"/>
          <p:cNvGraphicFramePr>
            <a:graphicFrameLocks noChangeAspect="1"/>
          </p:cNvGraphicFramePr>
          <p:nvPr/>
        </p:nvGraphicFramePr>
        <p:xfrm>
          <a:off x="4489450" y="2359025"/>
          <a:ext cx="4406900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Equation" r:id="rId18" imgW="1790640" imgH="533160" progId="Equation.DSMT4">
                  <p:embed/>
                </p:oleObj>
              </mc:Choice>
              <mc:Fallback>
                <p:oleObj name="Equation" r:id="rId18" imgW="1790640" imgH="53316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2359025"/>
                        <a:ext cx="4406900" cy="1312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6" name="AutoShape 46"/>
          <p:cNvSpPr>
            <a:spLocks noChangeArrowheads="1"/>
          </p:cNvSpPr>
          <p:nvPr/>
        </p:nvSpPr>
        <p:spPr bwMode="auto">
          <a:xfrm>
            <a:off x="555625" y="4967288"/>
            <a:ext cx="360363" cy="288925"/>
          </a:xfrm>
          <a:prstGeom prst="rightArrow">
            <a:avLst>
              <a:gd name="adj1" fmla="val 50000"/>
              <a:gd name="adj2" fmla="val 31181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51247" name="Object 47"/>
          <p:cNvGraphicFramePr>
            <a:graphicFrameLocks noChangeAspect="1"/>
          </p:cNvGraphicFramePr>
          <p:nvPr/>
        </p:nvGraphicFramePr>
        <p:xfrm>
          <a:off x="1062038" y="5387975"/>
          <a:ext cx="15938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Equation" r:id="rId20" imgW="609480" imgH="228600" progId="Equation.DSMT4">
                  <p:embed/>
                </p:oleObj>
              </mc:Choice>
              <mc:Fallback>
                <p:oleObj name="Equation" r:id="rId20" imgW="609480" imgH="2286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5387975"/>
                        <a:ext cx="159385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8" name="AutoShape 48"/>
          <p:cNvSpPr>
            <a:spLocks noChangeArrowheads="1"/>
          </p:cNvSpPr>
          <p:nvPr/>
        </p:nvSpPr>
        <p:spPr bwMode="auto">
          <a:xfrm>
            <a:off x="633413" y="6180138"/>
            <a:ext cx="719137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四、</a:t>
            </a:r>
            <a:r>
              <a:rPr lang="zh-CN" altLang="en-US">
                <a:ea typeface="楷体_GB2312" pitchFamily="49" charset="-122"/>
              </a:rPr>
              <a:t>三相电路的功率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5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5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5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1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1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1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1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utoUpdateAnimBg="0"/>
      <p:bldP spid="51221" grpId="0" autoUpdateAnimBg="0"/>
      <p:bldP spid="51242" grpId="0" autoUpdateAnimBg="0"/>
      <p:bldP spid="51244" grpId="0" autoUpdateAnimBg="0"/>
      <p:bldP spid="51246" grpId="0" animBg="1"/>
      <p:bldP spid="512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1052513" y="4659313"/>
            <a:ext cx="3597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单相：瞬时功率脉动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5143500" y="4657725"/>
            <a:ext cx="3981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三相：瞬时功率平稳，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             转矩 </a:t>
            </a:r>
            <a:r>
              <a:rPr lang="en-US" altLang="zh-CN" i="1">
                <a:ea typeface="楷体_GB2312" pitchFamily="49" charset="-122"/>
              </a:rPr>
              <a:t>m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</a:t>
            </a:r>
            <a:r>
              <a:rPr lang="en-US" altLang="zh-CN" i="1">
                <a:ea typeface="楷体_GB2312" pitchFamily="49" charset="-122"/>
              </a:rPr>
              <a:t>p</a:t>
            </a:r>
            <a:endParaRPr lang="en-US" altLang="zh-CN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可以得到均衡的机械力矩。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624513" y="2422525"/>
            <a:ext cx="2681287" cy="2057400"/>
            <a:chOff x="3819" y="1735"/>
            <a:chExt cx="1689" cy="1296"/>
          </a:xfrm>
        </p:grpSpPr>
        <p:sp>
          <p:nvSpPr>
            <p:cNvPr id="34833" name="Text Box 7"/>
            <p:cNvSpPr txBox="1">
              <a:spLocks noChangeArrowheads="1"/>
            </p:cNvSpPr>
            <p:nvPr/>
          </p:nvSpPr>
          <p:spPr bwMode="auto">
            <a:xfrm>
              <a:off x="5207" y="2659"/>
              <a:ext cx="3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latin typeface="Symbol" pitchFamily="18" charset="2"/>
                </a:rPr>
                <a:t>w</a:t>
              </a:r>
              <a:r>
                <a:rPr lang="en-US" altLang="zh-CN" i="1"/>
                <a:t>t</a:t>
              </a:r>
            </a:p>
          </p:txBody>
        </p:sp>
        <p:sp>
          <p:nvSpPr>
            <p:cNvPr id="34834" name="Line 8"/>
            <p:cNvSpPr>
              <a:spLocks noChangeShapeType="1"/>
            </p:cNvSpPr>
            <p:nvPr/>
          </p:nvSpPr>
          <p:spPr bwMode="auto">
            <a:xfrm flipV="1">
              <a:off x="4059" y="1879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5" name="Line 9"/>
            <p:cNvSpPr>
              <a:spLocks noChangeShapeType="1"/>
            </p:cNvSpPr>
            <p:nvPr/>
          </p:nvSpPr>
          <p:spPr bwMode="auto">
            <a:xfrm>
              <a:off x="4059" y="2743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6" name="Line 10"/>
            <p:cNvSpPr>
              <a:spLocks noChangeShapeType="1"/>
            </p:cNvSpPr>
            <p:nvPr/>
          </p:nvSpPr>
          <p:spPr bwMode="auto">
            <a:xfrm>
              <a:off x="4059" y="2167"/>
              <a:ext cx="115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7" name="Line 11"/>
            <p:cNvSpPr>
              <a:spLocks noChangeShapeType="1"/>
            </p:cNvSpPr>
            <p:nvPr/>
          </p:nvSpPr>
          <p:spPr bwMode="auto">
            <a:xfrm>
              <a:off x="4347" y="216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8" name="Text Box 12"/>
            <p:cNvSpPr txBox="1">
              <a:spLocks noChangeArrowheads="1"/>
            </p:cNvSpPr>
            <p:nvPr/>
          </p:nvSpPr>
          <p:spPr bwMode="auto">
            <a:xfrm>
              <a:off x="3819" y="173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/>
                <a:t>p</a:t>
              </a:r>
            </a:p>
          </p:txBody>
        </p:sp>
        <p:sp>
          <p:nvSpPr>
            <p:cNvPr id="34839" name="Text Box 13"/>
            <p:cNvSpPr txBox="1">
              <a:spLocks noChangeArrowheads="1"/>
            </p:cNvSpPr>
            <p:nvPr/>
          </p:nvSpPr>
          <p:spPr bwMode="auto">
            <a:xfrm>
              <a:off x="3916" y="2743"/>
              <a:ext cx="2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  <a:endParaRPr lang="en-US" altLang="zh-CN"/>
            </a:p>
          </p:txBody>
        </p:sp>
        <p:sp>
          <p:nvSpPr>
            <p:cNvPr id="34840" name="Rectangle 14"/>
            <p:cNvSpPr>
              <a:spLocks noChangeArrowheads="1"/>
            </p:cNvSpPr>
            <p:nvPr/>
          </p:nvSpPr>
          <p:spPr bwMode="auto">
            <a:xfrm>
              <a:off x="4345" y="2291"/>
              <a:ext cx="8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3</a:t>
              </a:r>
              <a:r>
                <a:rPr lang="en-US" altLang="zh-CN" i="1"/>
                <a:t>UI</a:t>
              </a:r>
              <a:r>
                <a:rPr lang="en-US" altLang="zh-CN"/>
                <a:t>cos</a:t>
              </a:r>
              <a:r>
                <a:rPr lang="en-US" altLang="zh-CN" i="1">
                  <a:sym typeface="Symbol" pitchFamily="18" charset="2"/>
                </a:rPr>
                <a:t>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42900" y="2201863"/>
            <a:ext cx="4784725" cy="2190750"/>
            <a:chOff x="576" y="1596"/>
            <a:chExt cx="3014" cy="1380"/>
          </a:xfrm>
        </p:grpSpPr>
        <p:sp>
          <p:nvSpPr>
            <p:cNvPr id="34825" name="Line 16"/>
            <p:cNvSpPr>
              <a:spLocks noChangeShapeType="1"/>
            </p:cNvSpPr>
            <p:nvPr/>
          </p:nvSpPr>
          <p:spPr bwMode="auto">
            <a:xfrm flipV="1">
              <a:off x="834" y="1692"/>
              <a:ext cx="0" cy="12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6" name="Line 17"/>
            <p:cNvSpPr>
              <a:spLocks noChangeShapeType="1"/>
            </p:cNvSpPr>
            <p:nvPr/>
          </p:nvSpPr>
          <p:spPr bwMode="auto">
            <a:xfrm>
              <a:off x="831" y="2676"/>
              <a:ext cx="26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7" name="Line 18"/>
            <p:cNvSpPr>
              <a:spLocks noChangeShapeType="1"/>
            </p:cNvSpPr>
            <p:nvPr/>
          </p:nvSpPr>
          <p:spPr bwMode="auto">
            <a:xfrm>
              <a:off x="831" y="2328"/>
              <a:ext cx="256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8" name="Text Box 19"/>
            <p:cNvSpPr txBox="1">
              <a:spLocks noChangeArrowheads="1"/>
            </p:cNvSpPr>
            <p:nvPr/>
          </p:nvSpPr>
          <p:spPr bwMode="auto">
            <a:xfrm>
              <a:off x="624" y="15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/>
                <a:t>p</a:t>
              </a:r>
              <a:endParaRPr lang="en-US" altLang="zh-CN"/>
            </a:p>
          </p:txBody>
        </p:sp>
        <p:sp>
          <p:nvSpPr>
            <p:cNvPr id="34829" name="Text Box 20"/>
            <p:cNvSpPr txBox="1">
              <a:spLocks noChangeArrowheads="1"/>
            </p:cNvSpPr>
            <p:nvPr/>
          </p:nvSpPr>
          <p:spPr bwMode="auto">
            <a:xfrm>
              <a:off x="3241" y="2640"/>
              <a:ext cx="3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latin typeface="Symbol" pitchFamily="18" charset="2"/>
                </a:rPr>
                <a:t>w </a:t>
              </a:r>
              <a:r>
                <a:rPr lang="en-US" altLang="zh-CN" i="1"/>
                <a:t>t</a:t>
              </a:r>
            </a:p>
          </p:txBody>
        </p:sp>
        <p:sp>
          <p:nvSpPr>
            <p:cNvPr id="34830" name="Freeform 21"/>
            <p:cNvSpPr>
              <a:spLocks/>
            </p:cNvSpPr>
            <p:nvPr/>
          </p:nvSpPr>
          <p:spPr bwMode="auto">
            <a:xfrm>
              <a:off x="840" y="1919"/>
              <a:ext cx="2079" cy="874"/>
            </a:xfrm>
            <a:custGeom>
              <a:avLst/>
              <a:gdLst>
                <a:gd name="T0" fmla="*/ 0 w 2079"/>
                <a:gd name="T1" fmla="*/ 763 h 874"/>
                <a:gd name="T2" fmla="*/ 54 w 2079"/>
                <a:gd name="T3" fmla="*/ 814 h 874"/>
                <a:gd name="T4" fmla="*/ 132 w 2079"/>
                <a:gd name="T5" fmla="*/ 718 h 874"/>
                <a:gd name="T6" fmla="*/ 285 w 2079"/>
                <a:gd name="T7" fmla="*/ 172 h 874"/>
                <a:gd name="T8" fmla="*/ 393 w 2079"/>
                <a:gd name="T9" fmla="*/ 10 h 874"/>
                <a:gd name="T10" fmla="*/ 498 w 2079"/>
                <a:gd name="T11" fmla="*/ 235 h 874"/>
                <a:gd name="T12" fmla="*/ 603 w 2079"/>
                <a:gd name="T13" fmla="*/ 628 h 874"/>
                <a:gd name="T14" fmla="*/ 705 w 2079"/>
                <a:gd name="T15" fmla="*/ 820 h 874"/>
                <a:gd name="T16" fmla="*/ 795 w 2079"/>
                <a:gd name="T17" fmla="*/ 685 h 874"/>
                <a:gd name="T18" fmla="*/ 936 w 2079"/>
                <a:gd name="T19" fmla="*/ 181 h 874"/>
                <a:gd name="T20" fmla="*/ 1023 w 2079"/>
                <a:gd name="T21" fmla="*/ 13 h 874"/>
                <a:gd name="T22" fmla="*/ 1116 w 2079"/>
                <a:gd name="T23" fmla="*/ 115 h 874"/>
                <a:gd name="T24" fmla="*/ 1227 w 2079"/>
                <a:gd name="T25" fmla="*/ 511 h 874"/>
                <a:gd name="T26" fmla="*/ 1320 w 2079"/>
                <a:gd name="T27" fmla="*/ 784 h 874"/>
                <a:gd name="T28" fmla="*/ 1431 w 2079"/>
                <a:gd name="T29" fmla="*/ 748 h 874"/>
                <a:gd name="T30" fmla="*/ 1602 w 2079"/>
                <a:gd name="T31" fmla="*/ 157 h 874"/>
                <a:gd name="T32" fmla="*/ 1692 w 2079"/>
                <a:gd name="T33" fmla="*/ 10 h 874"/>
                <a:gd name="T34" fmla="*/ 1782 w 2079"/>
                <a:gd name="T35" fmla="*/ 154 h 874"/>
                <a:gd name="T36" fmla="*/ 1968 w 2079"/>
                <a:gd name="T37" fmla="*/ 772 h 874"/>
                <a:gd name="T38" fmla="*/ 2079 w 2079"/>
                <a:gd name="T39" fmla="*/ 766 h 87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079"/>
                <a:gd name="T61" fmla="*/ 0 h 874"/>
                <a:gd name="T62" fmla="*/ 2079 w 2079"/>
                <a:gd name="T63" fmla="*/ 874 h 87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079" h="874">
                  <a:moveTo>
                    <a:pt x="0" y="763"/>
                  </a:moveTo>
                  <a:cubicBezTo>
                    <a:pt x="9" y="771"/>
                    <a:pt x="32" y="821"/>
                    <a:pt x="54" y="814"/>
                  </a:cubicBezTo>
                  <a:cubicBezTo>
                    <a:pt x="76" y="807"/>
                    <a:pt x="94" y="825"/>
                    <a:pt x="132" y="718"/>
                  </a:cubicBezTo>
                  <a:cubicBezTo>
                    <a:pt x="170" y="611"/>
                    <a:pt x="242" y="290"/>
                    <a:pt x="285" y="172"/>
                  </a:cubicBezTo>
                  <a:cubicBezTo>
                    <a:pt x="328" y="54"/>
                    <a:pt x="358" y="0"/>
                    <a:pt x="393" y="10"/>
                  </a:cubicBezTo>
                  <a:cubicBezTo>
                    <a:pt x="428" y="20"/>
                    <a:pt x="463" y="132"/>
                    <a:pt x="498" y="235"/>
                  </a:cubicBezTo>
                  <a:cubicBezTo>
                    <a:pt x="533" y="338"/>
                    <a:pt x="568" y="531"/>
                    <a:pt x="603" y="628"/>
                  </a:cubicBezTo>
                  <a:cubicBezTo>
                    <a:pt x="638" y="725"/>
                    <a:pt x="673" y="811"/>
                    <a:pt x="705" y="820"/>
                  </a:cubicBezTo>
                  <a:cubicBezTo>
                    <a:pt x="737" y="829"/>
                    <a:pt x="756" y="791"/>
                    <a:pt x="795" y="685"/>
                  </a:cubicBezTo>
                  <a:cubicBezTo>
                    <a:pt x="834" y="579"/>
                    <a:pt x="898" y="293"/>
                    <a:pt x="936" y="181"/>
                  </a:cubicBezTo>
                  <a:cubicBezTo>
                    <a:pt x="974" y="69"/>
                    <a:pt x="993" y="24"/>
                    <a:pt x="1023" y="13"/>
                  </a:cubicBezTo>
                  <a:cubicBezTo>
                    <a:pt x="1053" y="2"/>
                    <a:pt x="1082" y="32"/>
                    <a:pt x="1116" y="115"/>
                  </a:cubicBezTo>
                  <a:cubicBezTo>
                    <a:pt x="1150" y="198"/>
                    <a:pt x="1193" y="399"/>
                    <a:pt x="1227" y="511"/>
                  </a:cubicBezTo>
                  <a:cubicBezTo>
                    <a:pt x="1261" y="623"/>
                    <a:pt x="1286" y="745"/>
                    <a:pt x="1320" y="784"/>
                  </a:cubicBezTo>
                  <a:cubicBezTo>
                    <a:pt x="1354" y="823"/>
                    <a:pt x="1384" y="852"/>
                    <a:pt x="1431" y="748"/>
                  </a:cubicBezTo>
                  <a:cubicBezTo>
                    <a:pt x="1478" y="644"/>
                    <a:pt x="1559" y="280"/>
                    <a:pt x="1602" y="157"/>
                  </a:cubicBezTo>
                  <a:cubicBezTo>
                    <a:pt x="1645" y="34"/>
                    <a:pt x="1662" y="11"/>
                    <a:pt x="1692" y="10"/>
                  </a:cubicBezTo>
                  <a:cubicBezTo>
                    <a:pt x="1722" y="9"/>
                    <a:pt x="1736" y="27"/>
                    <a:pt x="1782" y="154"/>
                  </a:cubicBezTo>
                  <a:cubicBezTo>
                    <a:pt x="1828" y="281"/>
                    <a:pt x="1918" y="670"/>
                    <a:pt x="1968" y="772"/>
                  </a:cubicBezTo>
                  <a:cubicBezTo>
                    <a:pt x="2018" y="874"/>
                    <a:pt x="2056" y="767"/>
                    <a:pt x="2079" y="76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34831" name="Text Box 22"/>
            <p:cNvSpPr txBox="1">
              <a:spLocks noChangeArrowheads="1"/>
            </p:cNvSpPr>
            <p:nvPr/>
          </p:nvSpPr>
          <p:spPr bwMode="auto">
            <a:xfrm>
              <a:off x="576" y="2580"/>
              <a:ext cx="3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  <a:endParaRPr lang="en-US" altLang="zh-CN"/>
            </a:p>
          </p:txBody>
        </p:sp>
        <p:sp>
          <p:nvSpPr>
            <p:cNvPr id="34832" name="Rectangle 23"/>
            <p:cNvSpPr>
              <a:spLocks noChangeArrowheads="1"/>
            </p:cNvSpPr>
            <p:nvPr/>
          </p:nvSpPr>
          <p:spPr bwMode="auto">
            <a:xfrm>
              <a:off x="2743" y="2051"/>
              <a:ext cx="7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/>
                <a:t>UI</a:t>
              </a:r>
              <a:r>
                <a:rPr lang="en-US" altLang="zh-CN"/>
                <a:t>cos</a:t>
              </a:r>
              <a:r>
                <a:rPr lang="en-US" altLang="zh-CN" i="1">
                  <a:sym typeface="Symbol" pitchFamily="18" charset="2"/>
                </a:rPr>
                <a:t></a:t>
              </a:r>
            </a:p>
          </p:txBody>
        </p:sp>
      </p:grpSp>
      <p:sp>
        <p:nvSpPr>
          <p:cNvPr id="111640" name="Text Box 24"/>
          <p:cNvSpPr txBox="1">
            <a:spLocks noChangeArrowheads="1"/>
          </p:cNvSpPr>
          <p:nvPr/>
        </p:nvSpPr>
        <p:spPr bwMode="auto">
          <a:xfrm>
            <a:off x="441325" y="1068388"/>
            <a:ext cx="7788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瞬时功率的特点：</a:t>
            </a:r>
          </a:p>
        </p:txBody>
      </p:sp>
      <p:sp>
        <p:nvSpPr>
          <p:cNvPr id="111641" name="Text Box 25"/>
          <p:cNvSpPr txBox="1">
            <a:spLocks noChangeArrowheads="1"/>
          </p:cNvSpPr>
          <p:nvPr/>
        </p:nvSpPr>
        <p:spPr bwMode="auto">
          <a:xfrm>
            <a:off x="415925" y="5894388"/>
            <a:ext cx="82565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由于瞬时功率恒定，所以三相发电机，三相电动机的功率可以做得很大，而运行平稳。</a:t>
            </a:r>
          </a:p>
        </p:txBody>
      </p:sp>
      <p:sp>
        <p:nvSpPr>
          <p:cNvPr id="111642" name="Text Box 26"/>
          <p:cNvSpPr txBox="1">
            <a:spLocks noChangeArrowheads="1"/>
          </p:cNvSpPr>
          <p:nvPr/>
        </p:nvSpPr>
        <p:spPr bwMode="auto">
          <a:xfrm>
            <a:off x="479425" y="1550988"/>
            <a:ext cx="8220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而单相电机瞬时功率以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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可以频率脉动，因而只能做小功率的。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四、</a:t>
            </a:r>
            <a:r>
              <a:rPr lang="zh-CN" altLang="en-US">
                <a:ea typeface="楷体_GB2312" pitchFamily="49" charset="-122"/>
              </a:rPr>
              <a:t>三相电路的功率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utoUpdateAnimBg="0"/>
      <p:bldP spid="111621" grpId="0" autoUpdateAnimBg="0"/>
      <p:bldP spid="111640" grpId="0" autoUpdateAnimBg="0"/>
      <p:bldP spid="111641" grpId="0"/>
      <p:bldP spid="1116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27025" y="963613"/>
            <a:ext cx="8415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1.</a:t>
            </a:r>
            <a:r>
              <a:rPr lang="zh-CN" altLang="en-US">
                <a:ea typeface="楷体_GB2312" pitchFamily="49" charset="-122"/>
              </a:rPr>
              <a:t>对称三相电源的产生</a:t>
            </a:r>
          </a:p>
        </p:txBody>
      </p:sp>
      <p:sp>
        <p:nvSpPr>
          <p:cNvPr id="66659" name="Text Box 99"/>
          <p:cNvSpPr txBox="1">
            <a:spLocks noChangeArrowheads="1"/>
          </p:cNvSpPr>
          <p:nvPr/>
        </p:nvSpPr>
        <p:spPr bwMode="auto">
          <a:xfrm>
            <a:off x="877888" y="6319838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三相同步发电机示意图</a:t>
            </a:r>
          </a:p>
        </p:txBody>
      </p:sp>
      <p:grpSp>
        <p:nvGrpSpPr>
          <p:cNvPr id="2" name="Group 234"/>
          <p:cNvGrpSpPr>
            <a:grpSpLocks/>
          </p:cNvGrpSpPr>
          <p:nvPr/>
        </p:nvGrpSpPr>
        <p:grpSpPr bwMode="auto">
          <a:xfrm>
            <a:off x="381000" y="1658938"/>
            <a:ext cx="4157663" cy="4640262"/>
            <a:chOff x="3012" y="1236"/>
            <a:chExt cx="2619" cy="2923"/>
          </a:xfrm>
        </p:grpSpPr>
        <p:sp>
          <p:nvSpPr>
            <p:cNvPr id="1066" name="Line 101"/>
            <p:cNvSpPr>
              <a:spLocks noChangeShapeType="1"/>
            </p:cNvSpPr>
            <p:nvPr/>
          </p:nvSpPr>
          <p:spPr bwMode="auto">
            <a:xfrm>
              <a:off x="4118" y="2864"/>
              <a:ext cx="406" cy="1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7" name="Line 102"/>
            <p:cNvSpPr>
              <a:spLocks noChangeShapeType="1"/>
            </p:cNvSpPr>
            <p:nvPr/>
          </p:nvSpPr>
          <p:spPr bwMode="auto">
            <a:xfrm>
              <a:off x="4128" y="2738"/>
              <a:ext cx="406" cy="1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Line 103"/>
            <p:cNvSpPr>
              <a:spLocks noChangeShapeType="1"/>
            </p:cNvSpPr>
            <p:nvPr/>
          </p:nvSpPr>
          <p:spPr bwMode="auto">
            <a:xfrm>
              <a:off x="4123" y="2598"/>
              <a:ext cx="405" cy="1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" name="Line 104"/>
            <p:cNvSpPr>
              <a:spLocks noChangeShapeType="1"/>
            </p:cNvSpPr>
            <p:nvPr/>
          </p:nvSpPr>
          <p:spPr bwMode="auto">
            <a:xfrm>
              <a:off x="4133" y="2452"/>
              <a:ext cx="405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Oval 105"/>
            <p:cNvSpPr>
              <a:spLocks noChangeArrowheads="1"/>
            </p:cNvSpPr>
            <p:nvPr/>
          </p:nvSpPr>
          <p:spPr bwMode="auto">
            <a:xfrm>
              <a:off x="3124" y="1547"/>
              <a:ext cx="2393" cy="23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71" name="Oval 106"/>
            <p:cNvSpPr>
              <a:spLocks noChangeArrowheads="1"/>
            </p:cNvSpPr>
            <p:nvPr/>
          </p:nvSpPr>
          <p:spPr bwMode="auto">
            <a:xfrm>
              <a:off x="3416" y="1808"/>
              <a:ext cx="1810" cy="180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72" name="Oval 107"/>
            <p:cNvSpPr>
              <a:spLocks noChangeArrowheads="1"/>
            </p:cNvSpPr>
            <p:nvPr/>
          </p:nvSpPr>
          <p:spPr bwMode="auto">
            <a:xfrm>
              <a:off x="4201" y="1578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73" name="Oval 108"/>
            <p:cNvSpPr>
              <a:spLocks noChangeArrowheads="1"/>
            </p:cNvSpPr>
            <p:nvPr/>
          </p:nvSpPr>
          <p:spPr bwMode="auto">
            <a:xfrm>
              <a:off x="3278" y="2088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74" name="Oval 109"/>
            <p:cNvSpPr>
              <a:spLocks noChangeArrowheads="1"/>
            </p:cNvSpPr>
            <p:nvPr/>
          </p:nvSpPr>
          <p:spPr bwMode="auto">
            <a:xfrm>
              <a:off x="3256" y="3070"/>
              <a:ext cx="240" cy="23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75" name="Oval 110"/>
            <p:cNvSpPr>
              <a:spLocks noChangeArrowheads="1"/>
            </p:cNvSpPr>
            <p:nvPr/>
          </p:nvSpPr>
          <p:spPr bwMode="auto">
            <a:xfrm>
              <a:off x="5111" y="2088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76" name="Oval 111"/>
            <p:cNvSpPr>
              <a:spLocks noChangeArrowheads="1"/>
            </p:cNvSpPr>
            <p:nvPr/>
          </p:nvSpPr>
          <p:spPr bwMode="auto">
            <a:xfrm>
              <a:off x="5098" y="3074"/>
              <a:ext cx="240" cy="23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77" name="Oval 112"/>
            <p:cNvSpPr>
              <a:spLocks noChangeArrowheads="1"/>
            </p:cNvSpPr>
            <p:nvPr/>
          </p:nvSpPr>
          <p:spPr bwMode="auto">
            <a:xfrm>
              <a:off x="4201" y="3612"/>
              <a:ext cx="240" cy="23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1078" name="Group 113"/>
            <p:cNvGrpSpPr>
              <a:grpSpLocks/>
            </p:cNvGrpSpPr>
            <p:nvPr/>
          </p:nvGrpSpPr>
          <p:grpSpPr bwMode="auto">
            <a:xfrm>
              <a:off x="3936" y="1997"/>
              <a:ext cx="771" cy="1431"/>
              <a:chOff x="2106" y="1691"/>
              <a:chExt cx="837" cy="1553"/>
            </a:xfrm>
          </p:grpSpPr>
          <p:sp>
            <p:nvSpPr>
              <p:cNvPr id="1114" name="Rectangle 114"/>
              <p:cNvSpPr>
                <a:spLocks noChangeArrowheads="1"/>
              </p:cNvSpPr>
              <p:nvPr/>
            </p:nvSpPr>
            <p:spPr bwMode="auto">
              <a:xfrm>
                <a:off x="2361" y="2021"/>
                <a:ext cx="327" cy="89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115" name="AutoShape 115"/>
              <p:cNvSpPr>
                <a:spLocks noChangeArrowheads="1"/>
              </p:cNvSpPr>
              <p:nvPr/>
            </p:nvSpPr>
            <p:spPr bwMode="auto">
              <a:xfrm rot="5385961">
                <a:off x="2344" y="1453"/>
                <a:ext cx="362" cy="837"/>
              </a:xfrm>
              <a:prstGeom prst="moon">
                <a:avLst>
                  <a:gd name="adj" fmla="val 875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116" name="AutoShape 116"/>
              <p:cNvSpPr>
                <a:spLocks noChangeArrowheads="1"/>
              </p:cNvSpPr>
              <p:nvPr/>
            </p:nvSpPr>
            <p:spPr bwMode="auto">
              <a:xfrm rot="16214039" flipV="1">
                <a:off x="2344" y="2644"/>
                <a:ext cx="362" cy="837"/>
              </a:xfrm>
              <a:prstGeom prst="moon">
                <a:avLst>
                  <a:gd name="adj" fmla="val 875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</p:grpSp>
        <p:sp>
          <p:nvSpPr>
            <p:cNvPr id="1079" name="Line 117"/>
            <p:cNvSpPr>
              <a:spLocks noChangeShapeType="1"/>
            </p:cNvSpPr>
            <p:nvPr/>
          </p:nvSpPr>
          <p:spPr bwMode="auto">
            <a:xfrm>
              <a:off x="4133" y="2442"/>
              <a:ext cx="6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0" name="Line 118"/>
            <p:cNvSpPr>
              <a:spLocks noChangeShapeType="1"/>
            </p:cNvSpPr>
            <p:nvPr/>
          </p:nvSpPr>
          <p:spPr bwMode="auto">
            <a:xfrm>
              <a:off x="4133" y="2588"/>
              <a:ext cx="4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" name="Line 119"/>
            <p:cNvSpPr>
              <a:spLocks noChangeShapeType="1"/>
            </p:cNvSpPr>
            <p:nvPr/>
          </p:nvSpPr>
          <p:spPr bwMode="auto">
            <a:xfrm>
              <a:off x="4139" y="2718"/>
              <a:ext cx="3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" name="Line 120"/>
            <p:cNvSpPr>
              <a:spLocks noChangeShapeType="1"/>
            </p:cNvSpPr>
            <p:nvPr/>
          </p:nvSpPr>
          <p:spPr bwMode="auto">
            <a:xfrm>
              <a:off x="4144" y="2858"/>
              <a:ext cx="3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" name="Line 121"/>
            <p:cNvSpPr>
              <a:spLocks noChangeShapeType="1"/>
            </p:cNvSpPr>
            <p:nvPr/>
          </p:nvSpPr>
          <p:spPr bwMode="auto">
            <a:xfrm>
              <a:off x="4518" y="2984"/>
              <a:ext cx="2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" name="Oval 122"/>
            <p:cNvSpPr>
              <a:spLocks noChangeArrowheads="1"/>
            </p:cNvSpPr>
            <p:nvPr/>
          </p:nvSpPr>
          <p:spPr bwMode="auto">
            <a:xfrm>
              <a:off x="4295" y="1672"/>
              <a:ext cx="52" cy="5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85" name="Oval 123"/>
            <p:cNvSpPr>
              <a:spLocks noChangeArrowheads="1"/>
            </p:cNvSpPr>
            <p:nvPr/>
          </p:nvSpPr>
          <p:spPr bwMode="auto">
            <a:xfrm>
              <a:off x="5192" y="3159"/>
              <a:ext cx="52" cy="5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86" name="Oval 124"/>
            <p:cNvSpPr>
              <a:spLocks noChangeArrowheads="1"/>
            </p:cNvSpPr>
            <p:nvPr/>
          </p:nvSpPr>
          <p:spPr bwMode="auto">
            <a:xfrm>
              <a:off x="3355" y="3160"/>
              <a:ext cx="51" cy="5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pSp>
          <p:nvGrpSpPr>
            <p:cNvPr id="1087" name="Group 125"/>
            <p:cNvGrpSpPr>
              <a:grpSpLocks/>
            </p:cNvGrpSpPr>
            <p:nvPr/>
          </p:nvGrpSpPr>
          <p:grpSpPr bwMode="auto">
            <a:xfrm>
              <a:off x="5142" y="2130"/>
              <a:ext cx="177" cy="156"/>
              <a:chOff x="1457" y="2880"/>
              <a:chExt cx="192" cy="169"/>
            </a:xfrm>
          </p:grpSpPr>
          <p:sp>
            <p:nvSpPr>
              <p:cNvPr id="1112" name="Line 126"/>
              <p:cNvSpPr>
                <a:spLocks noChangeShapeType="1"/>
              </p:cNvSpPr>
              <p:nvPr/>
            </p:nvSpPr>
            <p:spPr bwMode="auto">
              <a:xfrm flipH="1">
                <a:off x="1457" y="2880"/>
                <a:ext cx="158" cy="15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3" name="Line 127"/>
              <p:cNvSpPr>
                <a:spLocks noChangeShapeType="1"/>
              </p:cNvSpPr>
              <p:nvPr/>
            </p:nvSpPr>
            <p:spPr bwMode="auto">
              <a:xfrm>
                <a:off x="1468" y="2880"/>
                <a:ext cx="181" cy="1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88" name="Group 128"/>
            <p:cNvGrpSpPr>
              <a:grpSpLocks/>
            </p:cNvGrpSpPr>
            <p:nvPr/>
          </p:nvGrpSpPr>
          <p:grpSpPr bwMode="auto">
            <a:xfrm>
              <a:off x="3315" y="2135"/>
              <a:ext cx="177" cy="156"/>
              <a:chOff x="1457" y="2880"/>
              <a:chExt cx="192" cy="169"/>
            </a:xfrm>
          </p:grpSpPr>
          <p:sp>
            <p:nvSpPr>
              <p:cNvPr id="1110" name="Line 129"/>
              <p:cNvSpPr>
                <a:spLocks noChangeShapeType="1"/>
              </p:cNvSpPr>
              <p:nvPr/>
            </p:nvSpPr>
            <p:spPr bwMode="auto">
              <a:xfrm flipH="1">
                <a:off x="1457" y="2880"/>
                <a:ext cx="158" cy="15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1" name="Line 130"/>
              <p:cNvSpPr>
                <a:spLocks noChangeShapeType="1"/>
              </p:cNvSpPr>
              <p:nvPr/>
            </p:nvSpPr>
            <p:spPr bwMode="auto">
              <a:xfrm>
                <a:off x="1468" y="2880"/>
                <a:ext cx="181" cy="1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89" name="Group 131"/>
            <p:cNvGrpSpPr>
              <a:grpSpLocks/>
            </p:cNvGrpSpPr>
            <p:nvPr/>
          </p:nvGrpSpPr>
          <p:grpSpPr bwMode="auto">
            <a:xfrm>
              <a:off x="4237" y="3659"/>
              <a:ext cx="177" cy="155"/>
              <a:chOff x="1457" y="2880"/>
              <a:chExt cx="192" cy="169"/>
            </a:xfrm>
          </p:grpSpPr>
          <p:sp>
            <p:nvSpPr>
              <p:cNvPr id="1108" name="Line 132"/>
              <p:cNvSpPr>
                <a:spLocks noChangeShapeType="1"/>
              </p:cNvSpPr>
              <p:nvPr/>
            </p:nvSpPr>
            <p:spPr bwMode="auto">
              <a:xfrm flipH="1">
                <a:off x="1457" y="2880"/>
                <a:ext cx="158" cy="15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9" name="Line 133"/>
              <p:cNvSpPr>
                <a:spLocks noChangeShapeType="1"/>
              </p:cNvSpPr>
              <p:nvPr/>
            </p:nvSpPr>
            <p:spPr bwMode="auto">
              <a:xfrm>
                <a:off x="1468" y="2880"/>
                <a:ext cx="181" cy="1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90" name="Text Box 134"/>
            <p:cNvSpPr txBox="1">
              <a:spLocks noChangeArrowheads="1"/>
            </p:cNvSpPr>
            <p:nvPr/>
          </p:nvSpPr>
          <p:spPr bwMode="auto">
            <a:xfrm>
              <a:off x="4163" y="3100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3200" i="1">
                  <a:solidFill>
                    <a:srgbClr val="9900FF"/>
                  </a:solidFill>
                  <a:ea typeface="楷体_GB2312" pitchFamily="49" charset="-122"/>
                </a:rPr>
                <a:t>N</a:t>
              </a:r>
            </a:p>
          </p:txBody>
        </p:sp>
        <p:sp>
          <p:nvSpPr>
            <p:cNvPr id="1091" name="Text Box 135"/>
            <p:cNvSpPr txBox="1">
              <a:spLocks noChangeArrowheads="1"/>
            </p:cNvSpPr>
            <p:nvPr/>
          </p:nvSpPr>
          <p:spPr bwMode="auto">
            <a:xfrm>
              <a:off x="4179" y="1981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3200" i="1">
                  <a:solidFill>
                    <a:srgbClr val="9900FF"/>
                  </a:solidFill>
                  <a:ea typeface="楷体_GB2312" pitchFamily="49" charset="-122"/>
                </a:rPr>
                <a:t>S</a:t>
              </a:r>
            </a:p>
          </p:txBody>
        </p:sp>
        <p:sp>
          <p:nvSpPr>
            <p:cNvPr id="1092" name="Text Box 136"/>
            <p:cNvSpPr txBox="1">
              <a:spLocks noChangeArrowheads="1"/>
            </p:cNvSpPr>
            <p:nvPr/>
          </p:nvSpPr>
          <p:spPr bwMode="auto">
            <a:xfrm>
              <a:off x="4705" y="2321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80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1093" name="Text Box 137"/>
            <p:cNvSpPr txBox="1">
              <a:spLocks noChangeArrowheads="1"/>
            </p:cNvSpPr>
            <p:nvPr/>
          </p:nvSpPr>
          <p:spPr bwMode="auto">
            <a:xfrm>
              <a:off x="4729" y="2773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800">
                  <a:solidFill>
                    <a:srgbClr val="FF0000"/>
                  </a:solidFill>
                  <a:ea typeface="楷体_GB2312" pitchFamily="49" charset="-122"/>
                </a:rPr>
                <a:t>-</a:t>
              </a:r>
            </a:p>
          </p:txBody>
        </p:sp>
        <p:sp>
          <p:nvSpPr>
            <p:cNvPr id="1094" name="Freeform 138"/>
            <p:cNvSpPr>
              <a:spLocks/>
            </p:cNvSpPr>
            <p:nvPr/>
          </p:nvSpPr>
          <p:spPr bwMode="auto">
            <a:xfrm>
              <a:off x="3226" y="1507"/>
              <a:ext cx="1038" cy="2445"/>
            </a:xfrm>
            <a:custGeom>
              <a:avLst/>
              <a:gdLst>
                <a:gd name="T0" fmla="*/ 996 w 1126"/>
                <a:gd name="T1" fmla="*/ 326 h 2654"/>
                <a:gd name="T2" fmla="*/ 1007 w 1126"/>
                <a:gd name="T3" fmla="*/ 2370 h 2654"/>
                <a:gd name="T4" fmla="*/ 284 w 1126"/>
                <a:gd name="T5" fmla="*/ 2031 h 2654"/>
                <a:gd name="T6" fmla="*/ 24 w 1126"/>
                <a:gd name="T7" fmla="*/ 1218 h 2654"/>
                <a:gd name="T8" fmla="*/ 431 w 1126"/>
                <a:gd name="T9" fmla="*/ 394 h 2654"/>
                <a:gd name="T10" fmla="*/ 996 w 1126"/>
                <a:gd name="T11" fmla="*/ 326 h 26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26"/>
                <a:gd name="T19" fmla="*/ 0 h 2654"/>
                <a:gd name="T20" fmla="*/ 1126 w 1126"/>
                <a:gd name="T21" fmla="*/ 2654 h 265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26" h="2654">
                  <a:moveTo>
                    <a:pt x="996" y="326"/>
                  </a:moveTo>
                  <a:cubicBezTo>
                    <a:pt x="1092" y="655"/>
                    <a:pt x="1126" y="2086"/>
                    <a:pt x="1007" y="2370"/>
                  </a:cubicBezTo>
                  <a:cubicBezTo>
                    <a:pt x="888" y="2654"/>
                    <a:pt x="448" y="2223"/>
                    <a:pt x="284" y="2031"/>
                  </a:cubicBezTo>
                  <a:cubicBezTo>
                    <a:pt x="120" y="1839"/>
                    <a:pt x="0" y="1491"/>
                    <a:pt x="24" y="1218"/>
                  </a:cubicBezTo>
                  <a:cubicBezTo>
                    <a:pt x="48" y="945"/>
                    <a:pt x="269" y="543"/>
                    <a:pt x="431" y="394"/>
                  </a:cubicBezTo>
                  <a:cubicBezTo>
                    <a:pt x="593" y="245"/>
                    <a:pt x="902" y="0"/>
                    <a:pt x="996" y="326"/>
                  </a:cubicBezTo>
                  <a:close/>
                </a:path>
              </a:pathLst>
            </a:custGeom>
            <a:noFill/>
            <a:ln w="38100">
              <a:solidFill>
                <a:srgbClr val="CC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95" name="Freeform 139"/>
            <p:cNvSpPr>
              <a:spLocks/>
            </p:cNvSpPr>
            <p:nvPr/>
          </p:nvSpPr>
          <p:spPr bwMode="auto">
            <a:xfrm flipH="1">
              <a:off x="4376" y="1507"/>
              <a:ext cx="1038" cy="2445"/>
            </a:xfrm>
            <a:custGeom>
              <a:avLst/>
              <a:gdLst>
                <a:gd name="T0" fmla="*/ 996 w 1126"/>
                <a:gd name="T1" fmla="*/ 326 h 2654"/>
                <a:gd name="T2" fmla="*/ 1007 w 1126"/>
                <a:gd name="T3" fmla="*/ 2370 h 2654"/>
                <a:gd name="T4" fmla="*/ 284 w 1126"/>
                <a:gd name="T5" fmla="*/ 2031 h 2654"/>
                <a:gd name="T6" fmla="*/ 24 w 1126"/>
                <a:gd name="T7" fmla="*/ 1218 h 2654"/>
                <a:gd name="T8" fmla="*/ 431 w 1126"/>
                <a:gd name="T9" fmla="*/ 394 h 2654"/>
                <a:gd name="T10" fmla="*/ 996 w 1126"/>
                <a:gd name="T11" fmla="*/ 326 h 26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26"/>
                <a:gd name="T19" fmla="*/ 0 h 2654"/>
                <a:gd name="T20" fmla="*/ 1126 w 1126"/>
                <a:gd name="T21" fmla="*/ 2654 h 265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26" h="2654">
                  <a:moveTo>
                    <a:pt x="996" y="326"/>
                  </a:moveTo>
                  <a:cubicBezTo>
                    <a:pt x="1092" y="655"/>
                    <a:pt x="1126" y="2086"/>
                    <a:pt x="1007" y="2370"/>
                  </a:cubicBezTo>
                  <a:cubicBezTo>
                    <a:pt x="888" y="2654"/>
                    <a:pt x="448" y="2223"/>
                    <a:pt x="284" y="2031"/>
                  </a:cubicBezTo>
                  <a:cubicBezTo>
                    <a:pt x="120" y="1839"/>
                    <a:pt x="0" y="1491"/>
                    <a:pt x="24" y="1218"/>
                  </a:cubicBezTo>
                  <a:cubicBezTo>
                    <a:pt x="48" y="945"/>
                    <a:pt x="269" y="543"/>
                    <a:pt x="431" y="394"/>
                  </a:cubicBezTo>
                  <a:cubicBezTo>
                    <a:pt x="593" y="245"/>
                    <a:pt x="902" y="0"/>
                    <a:pt x="996" y="326"/>
                  </a:cubicBezTo>
                  <a:close/>
                </a:path>
              </a:pathLst>
            </a:custGeom>
            <a:noFill/>
            <a:ln w="38100">
              <a:solidFill>
                <a:srgbClr val="CC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96" name="Line 140"/>
            <p:cNvSpPr>
              <a:spLocks noChangeShapeType="1"/>
            </p:cNvSpPr>
            <p:nvPr/>
          </p:nvSpPr>
          <p:spPr bwMode="auto">
            <a:xfrm rot="-283115">
              <a:off x="4144" y="1796"/>
              <a:ext cx="10" cy="187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" name="Line 141"/>
            <p:cNvSpPr>
              <a:spLocks noChangeShapeType="1"/>
            </p:cNvSpPr>
            <p:nvPr/>
          </p:nvSpPr>
          <p:spPr bwMode="auto">
            <a:xfrm rot="367344">
              <a:off x="4462" y="1840"/>
              <a:ext cx="1" cy="155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" name="Line 142"/>
            <p:cNvSpPr>
              <a:spLocks noChangeShapeType="1"/>
            </p:cNvSpPr>
            <p:nvPr/>
          </p:nvSpPr>
          <p:spPr bwMode="auto">
            <a:xfrm rot="708830">
              <a:off x="4191" y="3363"/>
              <a:ext cx="10" cy="187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" name="Line 143"/>
            <p:cNvSpPr>
              <a:spLocks noChangeShapeType="1"/>
            </p:cNvSpPr>
            <p:nvPr/>
          </p:nvSpPr>
          <p:spPr bwMode="auto">
            <a:xfrm>
              <a:off x="4436" y="3385"/>
              <a:ext cx="0" cy="155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" name="Freeform 144"/>
            <p:cNvSpPr>
              <a:spLocks/>
            </p:cNvSpPr>
            <p:nvPr/>
          </p:nvSpPr>
          <p:spPr bwMode="auto">
            <a:xfrm>
              <a:off x="4602" y="1974"/>
              <a:ext cx="187" cy="270"/>
            </a:xfrm>
            <a:custGeom>
              <a:avLst/>
              <a:gdLst>
                <a:gd name="T0" fmla="*/ 0 w 203"/>
                <a:gd name="T1" fmla="*/ 0 h 293"/>
                <a:gd name="T2" fmla="*/ 158 w 203"/>
                <a:gd name="T3" fmla="*/ 147 h 293"/>
                <a:gd name="T4" fmla="*/ 203 w 203"/>
                <a:gd name="T5" fmla="*/ 293 h 293"/>
                <a:gd name="T6" fmla="*/ 0 60000 65536"/>
                <a:gd name="T7" fmla="*/ 0 60000 65536"/>
                <a:gd name="T8" fmla="*/ 0 60000 65536"/>
                <a:gd name="T9" fmla="*/ 0 w 203"/>
                <a:gd name="T10" fmla="*/ 0 h 293"/>
                <a:gd name="T11" fmla="*/ 203 w 203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" h="293">
                  <a:moveTo>
                    <a:pt x="0" y="0"/>
                  </a:moveTo>
                  <a:cubicBezTo>
                    <a:pt x="62" y="49"/>
                    <a:pt x="124" y="98"/>
                    <a:pt x="158" y="147"/>
                  </a:cubicBezTo>
                  <a:cubicBezTo>
                    <a:pt x="192" y="196"/>
                    <a:pt x="197" y="244"/>
                    <a:pt x="203" y="293"/>
                  </a:cubicBezTo>
                </a:path>
              </a:pathLst>
            </a:custGeom>
            <a:noFill/>
            <a:ln w="38100">
              <a:solidFill>
                <a:srgbClr val="99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101" name="Text Box 145"/>
            <p:cNvSpPr txBox="1">
              <a:spLocks noChangeArrowheads="1"/>
            </p:cNvSpPr>
            <p:nvPr/>
          </p:nvSpPr>
          <p:spPr bwMode="auto">
            <a:xfrm>
              <a:off x="4215" y="123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800" i="1">
                  <a:solidFill>
                    <a:srgbClr val="9900FF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1102" name="Text Box 146"/>
            <p:cNvSpPr txBox="1">
              <a:spLocks noChangeArrowheads="1"/>
            </p:cNvSpPr>
            <p:nvPr/>
          </p:nvSpPr>
          <p:spPr bwMode="auto">
            <a:xfrm>
              <a:off x="4179" y="3832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800" i="1">
                  <a:solidFill>
                    <a:srgbClr val="9900FF"/>
                  </a:solidFill>
                  <a:ea typeface="楷体_GB2312" pitchFamily="49" charset="-122"/>
                </a:rPr>
                <a:t>X</a:t>
              </a:r>
            </a:p>
          </p:txBody>
        </p:sp>
        <p:sp>
          <p:nvSpPr>
            <p:cNvPr id="1103" name="Text Box 147"/>
            <p:cNvSpPr txBox="1">
              <a:spLocks noChangeArrowheads="1"/>
            </p:cNvSpPr>
            <p:nvPr/>
          </p:nvSpPr>
          <p:spPr bwMode="auto">
            <a:xfrm>
              <a:off x="5319" y="3183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800" i="1">
                  <a:solidFill>
                    <a:srgbClr val="9900FF"/>
                  </a:solidFill>
                  <a:ea typeface="楷体_GB2312" pitchFamily="49" charset="-122"/>
                </a:rPr>
                <a:t>B</a:t>
              </a:r>
            </a:p>
          </p:txBody>
        </p:sp>
        <p:sp>
          <p:nvSpPr>
            <p:cNvPr id="1104" name="Text Box 148"/>
            <p:cNvSpPr txBox="1">
              <a:spLocks noChangeArrowheads="1"/>
            </p:cNvSpPr>
            <p:nvPr/>
          </p:nvSpPr>
          <p:spPr bwMode="auto">
            <a:xfrm>
              <a:off x="3027" y="1897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800" i="1">
                  <a:solidFill>
                    <a:srgbClr val="9900FF"/>
                  </a:solidFill>
                  <a:ea typeface="楷体_GB2312" pitchFamily="49" charset="-122"/>
                </a:rPr>
                <a:t>Y</a:t>
              </a:r>
            </a:p>
          </p:txBody>
        </p:sp>
        <p:sp>
          <p:nvSpPr>
            <p:cNvPr id="1105" name="Text Box 149"/>
            <p:cNvSpPr txBox="1">
              <a:spLocks noChangeArrowheads="1"/>
            </p:cNvSpPr>
            <p:nvPr/>
          </p:nvSpPr>
          <p:spPr bwMode="auto">
            <a:xfrm>
              <a:off x="3012" y="3195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800" i="1">
                  <a:solidFill>
                    <a:srgbClr val="9900FF"/>
                  </a:solidFill>
                  <a:ea typeface="楷体_GB2312" pitchFamily="49" charset="-122"/>
                </a:rPr>
                <a:t>C</a:t>
              </a:r>
            </a:p>
          </p:txBody>
        </p:sp>
        <p:sp>
          <p:nvSpPr>
            <p:cNvPr id="1106" name="Text Box 150"/>
            <p:cNvSpPr txBox="1">
              <a:spLocks noChangeArrowheads="1"/>
            </p:cNvSpPr>
            <p:nvPr/>
          </p:nvSpPr>
          <p:spPr bwMode="auto">
            <a:xfrm>
              <a:off x="5378" y="1909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800" i="1">
                  <a:solidFill>
                    <a:srgbClr val="9900FF"/>
                  </a:solidFill>
                  <a:ea typeface="楷体_GB2312" pitchFamily="49" charset="-122"/>
                </a:rPr>
                <a:t>Z</a:t>
              </a:r>
            </a:p>
          </p:txBody>
        </p:sp>
        <p:sp>
          <p:nvSpPr>
            <p:cNvPr id="1107" name="Freeform 233"/>
            <p:cNvSpPr>
              <a:spLocks/>
            </p:cNvSpPr>
            <p:nvPr/>
          </p:nvSpPr>
          <p:spPr bwMode="auto">
            <a:xfrm>
              <a:off x="3084" y="3722"/>
              <a:ext cx="2511" cy="437"/>
            </a:xfrm>
            <a:custGeom>
              <a:avLst/>
              <a:gdLst>
                <a:gd name="T0" fmla="*/ 624 w 2388"/>
                <a:gd name="T1" fmla="*/ 22 h 576"/>
                <a:gd name="T2" fmla="*/ 0 w 2388"/>
                <a:gd name="T3" fmla="*/ 305 h 576"/>
                <a:gd name="T4" fmla="*/ 0 w 2388"/>
                <a:gd name="T5" fmla="*/ 576 h 576"/>
                <a:gd name="T6" fmla="*/ 2388 w 2388"/>
                <a:gd name="T7" fmla="*/ 576 h 576"/>
                <a:gd name="T8" fmla="*/ 2388 w 2388"/>
                <a:gd name="T9" fmla="*/ 250 h 576"/>
                <a:gd name="T10" fmla="*/ 1752 w 2388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88"/>
                <a:gd name="T19" fmla="*/ 0 h 576"/>
                <a:gd name="T20" fmla="*/ 2388 w 2388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88" h="576">
                  <a:moveTo>
                    <a:pt x="624" y="22"/>
                  </a:moveTo>
                  <a:lnTo>
                    <a:pt x="0" y="305"/>
                  </a:lnTo>
                  <a:lnTo>
                    <a:pt x="0" y="576"/>
                  </a:lnTo>
                  <a:lnTo>
                    <a:pt x="2388" y="576"/>
                  </a:lnTo>
                  <a:lnTo>
                    <a:pt x="2388" y="250"/>
                  </a:lnTo>
                  <a:lnTo>
                    <a:pt x="1752" y="0"/>
                  </a:ln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</p:grpSp>
      <p:sp>
        <p:nvSpPr>
          <p:cNvPr id="66797" name="Text Box 237"/>
          <p:cNvSpPr txBox="1">
            <a:spLocks noChangeArrowheads="1"/>
          </p:cNvSpPr>
          <p:nvPr/>
        </p:nvSpPr>
        <p:spPr bwMode="auto">
          <a:xfrm>
            <a:off x="392113" y="1339850"/>
            <a:ext cx="83629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通常由三相同步发电机产生，三相绕组在空间互差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120°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66799" name="Text Box 239"/>
          <p:cNvSpPr txBox="1">
            <a:spLocks noChangeArrowheads="1"/>
          </p:cNvSpPr>
          <p:nvPr/>
        </p:nvSpPr>
        <p:spPr bwMode="auto">
          <a:xfrm>
            <a:off x="4845050" y="4233863"/>
            <a:ext cx="347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瞬时值表达式：</a:t>
            </a:r>
          </a:p>
        </p:txBody>
      </p:sp>
      <p:grpSp>
        <p:nvGrpSpPr>
          <p:cNvPr id="7" name="Group 276"/>
          <p:cNvGrpSpPr>
            <a:grpSpLocks/>
          </p:cNvGrpSpPr>
          <p:nvPr/>
        </p:nvGrpSpPr>
        <p:grpSpPr bwMode="auto">
          <a:xfrm>
            <a:off x="5114925" y="1797050"/>
            <a:ext cx="1044575" cy="2386013"/>
            <a:chOff x="3222" y="1116"/>
            <a:chExt cx="658" cy="1503"/>
          </a:xfrm>
        </p:grpSpPr>
        <p:sp>
          <p:nvSpPr>
            <p:cNvPr id="1057" name="Oval 270"/>
            <p:cNvSpPr>
              <a:spLocks noChangeArrowheads="1"/>
            </p:cNvSpPr>
            <p:nvPr/>
          </p:nvSpPr>
          <p:spPr bwMode="auto">
            <a:xfrm>
              <a:off x="3536" y="1722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058" name="Text Box 241"/>
            <p:cNvSpPr txBox="1">
              <a:spLocks noChangeArrowheads="1"/>
            </p:cNvSpPr>
            <p:nvPr/>
          </p:nvSpPr>
          <p:spPr bwMode="auto">
            <a:xfrm>
              <a:off x="3540" y="1116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059" name="Oval 244"/>
            <p:cNvSpPr>
              <a:spLocks noChangeArrowheads="1"/>
            </p:cNvSpPr>
            <p:nvPr/>
          </p:nvSpPr>
          <p:spPr bwMode="auto">
            <a:xfrm>
              <a:off x="3648" y="1380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60" name="Oval 245"/>
            <p:cNvSpPr>
              <a:spLocks noChangeArrowheads="1"/>
            </p:cNvSpPr>
            <p:nvPr/>
          </p:nvSpPr>
          <p:spPr bwMode="auto">
            <a:xfrm>
              <a:off x="3645" y="2298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61" name="Text Box 246"/>
            <p:cNvSpPr txBox="1">
              <a:spLocks noChangeArrowheads="1"/>
            </p:cNvSpPr>
            <p:nvPr/>
          </p:nvSpPr>
          <p:spPr bwMode="auto">
            <a:xfrm>
              <a:off x="3480" y="1442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062" name="Text Box 247"/>
            <p:cNvSpPr txBox="1">
              <a:spLocks noChangeArrowheads="1"/>
            </p:cNvSpPr>
            <p:nvPr/>
          </p:nvSpPr>
          <p:spPr bwMode="auto">
            <a:xfrm>
              <a:off x="3480" y="1948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1063" name="Text Box 248"/>
            <p:cNvSpPr txBox="1">
              <a:spLocks noChangeArrowheads="1"/>
            </p:cNvSpPr>
            <p:nvPr/>
          </p:nvSpPr>
          <p:spPr bwMode="auto">
            <a:xfrm>
              <a:off x="3540" y="2331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X</a:t>
              </a:r>
            </a:p>
          </p:txBody>
        </p:sp>
        <p:sp>
          <p:nvSpPr>
            <p:cNvPr id="1064" name="Text Box 249"/>
            <p:cNvSpPr txBox="1">
              <a:spLocks noChangeArrowheads="1"/>
            </p:cNvSpPr>
            <p:nvPr/>
          </p:nvSpPr>
          <p:spPr bwMode="auto">
            <a:xfrm>
              <a:off x="3222" y="1692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A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065" name="Line 273"/>
            <p:cNvSpPr>
              <a:spLocks noChangeShapeType="1"/>
            </p:cNvSpPr>
            <p:nvPr/>
          </p:nvSpPr>
          <p:spPr bwMode="auto">
            <a:xfrm>
              <a:off x="3675" y="1418"/>
              <a:ext cx="0" cy="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77"/>
          <p:cNvGrpSpPr>
            <a:grpSpLocks/>
          </p:cNvGrpSpPr>
          <p:nvPr/>
        </p:nvGrpSpPr>
        <p:grpSpPr bwMode="auto">
          <a:xfrm>
            <a:off x="6226175" y="1806575"/>
            <a:ext cx="1054100" cy="2395538"/>
            <a:chOff x="3922" y="1122"/>
            <a:chExt cx="664" cy="1509"/>
          </a:xfrm>
        </p:grpSpPr>
        <p:sp>
          <p:nvSpPr>
            <p:cNvPr id="1048" name="Oval 271"/>
            <p:cNvSpPr>
              <a:spLocks noChangeArrowheads="1"/>
            </p:cNvSpPr>
            <p:nvPr/>
          </p:nvSpPr>
          <p:spPr bwMode="auto">
            <a:xfrm>
              <a:off x="4239" y="1722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049" name="Text Box 251"/>
            <p:cNvSpPr txBox="1">
              <a:spLocks noChangeArrowheads="1"/>
            </p:cNvSpPr>
            <p:nvPr/>
          </p:nvSpPr>
          <p:spPr bwMode="auto">
            <a:xfrm>
              <a:off x="4246" y="1122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050" name="Oval 254"/>
            <p:cNvSpPr>
              <a:spLocks noChangeArrowheads="1"/>
            </p:cNvSpPr>
            <p:nvPr/>
          </p:nvSpPr>
          <p:spPr bwMode="auto">
            <a:xfrm>
              <a:off x="4354" y="1386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51" name="Oval 255"/>
            <p:cNvSpPr>
              <a:spLocks noChangeArrowheads="1"/>
            </p:cNvSpPr>
            <p:nvPr/>
          </p:nvSpPr>
          <p:spPr bwMode="auto">
            <a:xfrm>
              <a:off x="4351" y="2310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52" name="Text Box 256"/>
            <p:cNvSpPr txBox="1">
              <a:spLocks noChangeArrowheads="1"/>
            </p:cNvSpPr>
            <p:nvPr/>
          </p:nvSpPr>
          <p:spPr bwMode="auto">
            <a:xfrm>
              <a:off x="4180" y="1448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053" name="Text Box 257"/>
            <p:cNvSpPr txBox="1">
              <a:spLocks noChangeArrowheads="1"/>
            </p:cNvSpPr>
            <p:nvPr/>
          </p:nvSpPr>
          <p:spPr bwMode="auto">
            <a:xfrm>
              <a:off x="4180" y="1942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1054" name="Text Box 258"/>
            <p:cNvSpPr txBox="1">
              <a:spLocks noChangeArrowheads="1"/>
            </p:cNvSpPr>
            <p:nvPr/>
          </p:nvSpPr>
          <p:spPr bwMode="auto">
            <a:xfrm>
              <a:off x="4246" y="2343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Y</a:t>
              </a:r>
            </a:p>
          </p:txBody>
        </p:sp>
        <p:sp>
          <p:nvSpPr>
            <p:cNvPr id="1055" name="Text Box 259"/>
            <p:cNvSpPr txBox="1">
              <a:spLocks noChangeArrowheads="1"/>
            </p:cNvSpPr>
            <p:nvPr/>
          </p:nvSpPr>
          <p:spPr bwMode="auto">
            <a:xfrm>
              <a:off x="3922" y="1692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B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056" name="Line 274"/>
            <p:cNvSpPr>
              <a:spLocks noChangeShapeType="1"/>
            </p:cNvSpPr>
            <p:nvPr/>
          </p:nvSpPr>
          <p:spPr bwMode="auto">
            <a:xfrm>
              <a:off x="4376" y="1429"/>
              <a:ext cx="0" cy="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278"/>
          <p:cNvGrpSpPr>
            <a:grpSpLocks/>
          </p:cNvGrpSpPr>
          <p:nvPr/>
        </p:nvGrpSpPr>
        <p:grpSpPr bwMode="auto">
          <a:xfrm>
            <a:off x="7397750" y="1806575"/>
            <a:ext cx="1044575" cy="2405063"/>
            <a:chOff x="4660" y="1122"/>
            <a:chExt cx="658" cy="1515"/>
          </a:xfrm>
        </p:grpSpPr>
        <p:sp>
          <p:nvSpPr>
            <p:cNvPr id="1039" name="Oval 272"/>
            <p:cNvSpPr>
              <a:spLocks noChangeArrowheads="1"/>
            </p:cNvSpPr>
            <p:nvPr/>
          </p:nvSpPr>
          <p:spPr bwMode="auto">
            <a:xfrm>
              <a:off x="4965" y="1728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040" name="Text Box 261"/>
            <p:cNvSpPr txBox="1">
              <a:spLocks noChangeArrowheads="1"/>
            </p:cNvSpPr>
            <p:nvPr/>
          </p:nvSpPr>
          <p:spPr bwMode="auto">
            <a:xfrm>
              <a:off x="4978" y="1122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041" name="Oval 264"/>
            <p:cNvSpPr>
              <a:spLocks noChangeArrowheads="1"/>
            </p:cNvSpPr>
            <p:nvPr/>
          </p:nvSpPr>
          <p:spPr bwMode="auto">
            <a:xfrm>
              <a:off x="5086" y="1386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42" name="Oval 265"/>
            <p:cNvSpPr>
              <a:spLocks noChangeArrowheads="1"/>
            </p:cNvSpPr>
            <p:nvPr/>
          </p:nvSpPr>
          <p:spPr bwMode="auto">
            <a:xfrm>
              <a:off x="5077" y="2316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43" name="Text Box 266"/>
            <p:cNvSpPr txBox="1">
              <a:spLocks noChangeArrowheads="1"/>
            </p:cNvSpPr>
            <p:nvPr/>
          </p:nvSpPr>
          <p:spPr bwMode="auto">
            <a:xfrm>
              <a:off x="4912" y="1448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044" name="Text Box 267"/>
            <p:cNvSpPr txBox="1">
              <a:spLocks noChangeArrowheads="1"/>
            </p:cNvSpPr>
            <p:nvPr/>
          </p:nvSpPr>
          <p:spPr bwMode="auto">
            <a:xfrm>
              <a:off x="4912" y="1954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1045" name="Text Box 268"/>
            <p:cNvSpPr txBox="1">
              <a:spLocks noChangeArrowheads="1"/>
            </p:cNvSpPr>
            <p:nvPr/>
          </p:nvSpPr>
          <p:spPr bwMode="auto">
            <a:xfrm>
              <a:off x="4972" y="2349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Z</a:t>
              </a:r>
            </a:p>
          </p:txBody>
        </p:sp>
        <p:sp>
          <p:nvSpPr>
            <p:cNvPr id="1046" name="Text Box 269"/>
            <p:cNvSpPr txBox="1">
              <a:spLocks noChangeArrowheads="1"/>
            </p:cNvSpPr>
            <p:nvPr/>
          </p:nvSpPr>
          <p:spPr bwMode="auto">
            <a:xfrm>
              <a:off x="4660" y="1686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C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1047" name="Line 275"/>
            <p:cNvSpPr>
              <a:spLocks noChangeShapeType="1"/>
            </p:cNvSpPr>
            <p:nvPr/>
          </p:nvSpPr>
          <p:spPr bwMode="auto">
            <a:xfrm>
              <a:off x="5102" y="1429"/>
              <a:ext cx="0" cy="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6839" name="Object 279"/>
          <p:cNvGraphicFramePr>
            <a:graphicFrameLocks noChangeAspect="1"/>
          </p:cNvGraphicFramePr>
          <p:nvPr/>
        </p:nvGraphicFramePr>
        <p:xfrm>
          <a:off x="5267325" y="4741863"/>
          <a:ext cx="251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4" imgW="1257120" imgH="253800" progId="Equation.DSMT4">
                  <p:embed/>
                </p:oleObj>
              </mc:Choice>
              <mc:Fallback>
                <p:oleObj name="Equation" r:id="rId4" imgW="1257120" imgH="253800" progId="Equation.DSMT4">
                  <p:embed/>
                  <p:pic>
                    <p:nvPicPr>
                      <p:cNvPr id="0" name="Object 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325" y="4741863"/>
                        <a:ext cx="2514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40" name="Object 280"/>
          <p:cNvGraphicFramePr>
            <a:graphicFrameLocks noChangeAspect="1"/>
          </p:cNvGraphicFramePr>
          <p:nvPr/>
        </p:nvGraphicFramePr>
        <p:xfrm>
          <a:off x="5286375" y="5264150"/>
          <a:ext cx="3327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6" imgW="1663560" imgH="253800" progId="Equation.DSMT4">
                  <p:embed/>
                </p:oleObj>
              </mc:Choice>
              <mc:Fallback>
                <p:oleObj name="Equation" r:id="rId6" imgW="1663560" imgH="253800" progId="Equation.DSMT4">
                  <p:embed/>
                  <p:pic>
                    <p:nvPicPr>
                      <p:cNvPr id="0" name="Object 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5264150"/>
                        <a:ext cx="33274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41" name="Object 281"/>
          <p:cNvGraphicFramePr>
            <a:graphicFrameLocks noChangeAspect="1"/>
          </p:cNvGraphicFramePr>
          <p:nvPr/>
        </p:nvGraphicFramePr>
        <p:xfrm>
          <a:off x="5314950" y="5789613"/>
          <a:ext cx="335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8" imgW="1676160" imgH="253800" progId="Equation.DSMT4">
                  <p:embed/>
                </p:oleObj>
              </mc:Choice>
              <mc:Fallback>
                <p:oleObj name="Equation" r:id="rId8" imgW="1676160" imgH="253800" progId="Equation.DSMT4">
                  <p:embed/>
                  <p:pic>
                    <p:nvPicPr>
                      <p:cNvPr id="0" name="Object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50" y="5789613"/>
                        <a:ext cx="3352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42" name="Object 282"/>
          <p:cNvGraphicFramePr>
            <a:graphicFrameLocks noChangeAspect="1"/>
          </p:cNvGraphicFramePr>
          <p:nvPr/>
        </p:nvGraphicFramePr>
        <p:xfrm>
          <a:off x="5305425" y="6318250"/>
          <a:ext cx="3327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10" imgW="1663560" imgH="266400" progId="Equation.DSMT4">
                  <p:embed/>
                </p:oleObj>
              </mc:Choice>
              <mc:Fallback>
                <p:oleObj name="Equation" r:id="rId10" imgW="1663560" imgH="266400" progId="Equation.DSMT4">
                  <p:embed/>
                  <p:pic>
                    <p:nvPicPr>
                      <p:cNvPr id="0" name="Object 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6318250"/>
                        <a:ext cx="3327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一、</a:t>
            </a:r>
            <a:r>
              <a:rPr lang="zh-CN" altLang="en-US">
                <a:ea typeface="楷体_GB2312" pitchFamily="49" charset="-122"/>
              </a:rPr>
              <a:t>三相电源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6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6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6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6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6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659" grpId="0" autoUpdateAnimBg="0"/>
      <p:bldP spid="66797" grpId="0"/>
      <p:bldP spid="6679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479425" y="542925"/>
            <a:ext cx="7788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2.  </a:t>
            </a:r>
            <a:r>
              <a:rPr lang="zh-CN" altLang="en-US">
                <a:ea typeface="楷体_GB2312" pitchFamily="49" charset="-122"/>
              </a:rPr>
              <a:t>对称三相电路的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有功功率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P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（平均功率）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704850" y="1073150"/>
            <a:ext cx="2774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对称三相负载</a:t>
            </a:r>
            <a:r>
              <a:rPr lang="en-US" altLang="zh-CN" i="1">
                <a:ea typeface="楷体_GB2312" pitchFamily="49" charset="-122"/>
              </a:rPr>
              <a:t>Z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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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3622675" y="1073150"/>
            <a:ext cx="443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>
                <a:ea typeface="楷体_GB2312" pitchFamily="49" charset="-122"/>
              </a:rPr>
              <a:t>三相总功率</a:t>
            </a:r>
            <a:r>
              <a:rPr lang="zh-CN" altLang="zh-CN" i="1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>
                <a:ea typeface="楷体_GB2312" pitchFamily="49" charset="-122"/>
              </a:rPr>
              <a:t>=3</a:t>
            </a:r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 i="1" baseline="-25000">
                <a:ea typeface="楷体_GB2312" pitchFamily="49" charset="-122"/>
              </a:rPr>
              <a:t>p</a:t>
            </a:r>
            <a:r>
              <a:rPr lang="en-US" altLang="zh-CN">
                <a:ea typeface="楷体_GB2312" pitchFamily="49" charset="-122"/>
              </a:rPr>
              <a:t>=3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i="1" baseline="-25000">
                <a:ea typeface="楷体_GB2312" pitchFamily="49" charset="-122"/>
              </a:rPr>
              <a:t>p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i="1" baseline="-25000">
                <a:ea typeface="楷体_GB2312" pitchFamily="49" charset="-122"/>
              </a:rPr>
              <a:t>p</a:t>
            </a:r>
            <a:r>
              <a:rPr lang="en-US" altLang="zh-CN">
                <a:ea typeface="楷体_GB2312" pitchFamily="49" charset="-122"/>
              </a:rPr>
              <a:t>cos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 </a:t>
            </a:r>
            <a:endParaRPr lang="en-US" altLang="zh-CN"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110598" name="Object 6"/>
          <p:cNvGraphicFramePr>
            <a:graphicFrameLocks noChangeAspect="1"/>
          </p:cNvGraphicFramePr>
          <p:nvPr/>
        </p:nvGraphicFramePr>
        <p:xfrm>
          <a:off x="1693863" y="1573213"/>
          <a:ext cx="332898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Equation" r:id="rId4" imgW="1269720" imgH="266400" progId="Equation.DSMT4">
                  <p:embed/>
                </p:oleObj>
              </mc:Choice>
              <mc:Fallback>
                <p:oleObj name="Equation" r:id="rId4" imgW="1269720" imgH="26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573213"/>
                        <a:ext cx="3328987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9" name="Object 7"/>
          <p:cNvGraphicFramePr>
            <a:graphicFrameLocks noChangeAspect="1"/>
          </p:cNvGraphicFramePr>
          <p:nvPr/>
        </p:nvGraphicFramePr>
        <p:xfrm>
          <a:off x="1844675" y="3067050"/>
          <a:ext cx="35909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6" imgW="1218960" imgH="266400" progId="Equation.DSMT4">
                  <p:embed/>
                </p:oleObj>
              </mc:Choice>
              <mc:Fallback>
                <p:oleObj name="Equation" r:id="rId6" imgW="1218960" imgH="26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067050"/>
                        <a:ext cx="3590925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2" name="Object 10"/>
          <p:cNvGraphicFramePr>
            <a:graphicFrameLocks noChangeAspect="1"/>
          </p:cNvGraphicFramePr>
          <p:nvPr/>
        </p:nvGraphicFramePr>
        <p:xfrm>
          <a:off x="4953000" y="2333625"/>
          <a:ext cx="22082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8" imgW="914400" imgH="253800" progId="Equation.DSMT4">
                  <p:embed/>
                </p:oleObj>
              </mc:Choice>
              <mc:Fallback>
                <p:oleObj name="Equation" r:id="rId8" imgW="91440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333625"/>
                        <a:ext cx="2208213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3" name="Object 11"/>
          <p:cNvGraphicFramePr>
            <a:graphicFrameLocks noChangeAspect="1"/>
          </p:cNvGraphicFramePr>
          <p:nvPr/>
        </p:nvGraphicFramePr>
        <p:xfrm>
          <a:off x="1743075" y="2155825"/>
          <a:ext cx="31718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10" imgW="1269720" imgH="419040" progId="Equation.DSMT4">
                  <p:embed/>
                </p:oleObj>
              </mc:Choice>
              <mc:Fallback>
                <p:oleObj name="Equation" r:id="rId10" imgW="1269720" imgH="419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2155825"/>
                        <a:ext cx="3171825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4" name="Object 12"/>
          <p:cNvGraphicFramePr>
            <a:graphicFrameLocks noChangeAspect="1"/>
          </p:cNvGraphicFramePr>
          <p:nvPr/>
        </p:nvGraphicFramePr>
        <p:xfrm>
          <a:off x="4991100" y="3922713"/>
          <a:ext cx="2208213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12" imgW="914400" imgH="253800" progId="Equation.DSMT4">
                  <p:embed/>
                </p:oleObj>
              </mc:Choice>
              <mc:Fallback>
                <p:oleObj name="Equation" r:id="rId12" imgW="914400" imgH="253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3922713"/>
                        <a:ext cx="2208213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5" name="Object 13"/>
          <p:cNvGraphicFramePr>
            <a:graphicFrameLocks noChangeAspect="1"/>
          </p:cNvGraphicFramePr>
          <p:nvPr/>
        </p:nvGraphicFramePr>
        <p:xfrm>
          <a:off x="1673225" y="3732213"/>
          <a:ext cx="328612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14" imgW="1282680" imgH="419040" progId="Equation.DSMT4">
                  <p:embed/>
                </p:oleObj>
              </mc:Choice>
              <mc:Fallback>
                <p:oleObj name="Equation" r:id="rId14" imgW="1282680" imgH="419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3732213"/>
                        <a:ext cx="3286125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4" name="Text Box 22"/>
          <p:cNvSpPr txBox="1">
            <a:spLocks noChangeArrowheads="1"/>
          </p:cNvSpPr>
          <p:nvPr/>
        </p:nvSpPr>
        <p:spPr bwMode="auto">
          <a:xfrm>
            <a:off x="709613" y="1668463"/>
            <a:ext cx="1384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Y</a:t>
            </a:r>
            <a:r>
              <a:rPr lang="zh-CN" altLang="en-US">
                <a:ea typeface="楷体_GB2312" pitchFamily="49" charset="-122"/>
              </a:rPr>
              <a:t>联接：</a:t>
            </a:r>
          </a:p>
        </p:txBody>
      </p:sp>
      <p:sp>
        <p:nvSpPr>
          <p:cNvPr id="110615" name="Text Box 23"/>
          <p:cNvSpPr txBox="1">
            <a:spLocks noChangeArrowheads="1"/>
          </p:cNvSpPr>
          <p:nvPr/>
        </p:nvSpPr>
        <p:spPr bwMode="auto">
          <a:xfrm>
            <a:off x="660400" y="3184525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△</a:t>
            </a:r>
            <a:r>
              <a:rPr lang="zh-CN" altLang="en-US">
                <a:ea typeface="楷体_GB2312" pitchFamily="49" charset="-122"/>
              </a:rPr>
              <a:t>联接：</a:t>
            </a:r>
          </a:p>
        </p:txBody>
      </p:sp>
      <p:sp>
        <p:nvSpPr>
          <p:cNvPr id="110616" name="Text Box 24"/>
          <p:cNvSpPr txBox="1">
            <a:spLocks noChangeArrowheads="1"/>
          </p:cNvSpPr>
          <p:nvPr/>
        </p:nvSpPr>
        <p:spPr bwMode="auto">
          <a:xfrm>
            <a:off x="450850" y="4324350"/>
            <a:ext cx="2749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注意：</a:t>
            </a:r>
          </a:p>
        </p:txBody>
      </p:sp>
      <p:sp>
        <p:nvSpPr>
          <p:cNvPr id="110617" name="Text Box 25"/>
          <p:cNvSpPr txBox="1">
            <a:spLocks noChangeArrowheads="1"/>
          </p:cNvSpPr>
          <p:nvPr/>
        </p:nvSpPr>
        <p:spPr bwMode="auto">
          <a:xfrm>
            <a:off x="669925" y="4814888"/>
            <a:ext cx="81502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(1)  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 </a:t>
            </a:r>
            <a:r>
              <a:rPr lang="zh-CN" altLang="en-US">
                <a:ea typeface="楷体_GB2312" pitchFamily="49" charset="-122"/>
              </a:rPr>
              <a:t>为相电压与相电流的相位差角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相阻抗角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，不要误以为是线电压与线电流的相位差。</a:t>
            </a:r>
          </a:p>
        </p:txBody>
      </p:sp>
      <p:sp>
        <p:nvSpPr>
          <p:cNvPr id="110618" name="Rectangle 26"/>
          <p:cNvSpPr>
            <a:spLocks noChangeArrowheads="1"/>
          </p:cNvSpPr>
          <p:nvPr/>
        </p:nvSpPr>
        <p:spPr bwMode="auto">
          <a:xfrm>
            <a:off x="666750" y="5724525"/>
            <a:ext cx="83820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76250" indent="-476250">
              <a:lnSpc>
                <a:spcPct val="120000"/>
              </a:lnSpc>
            </a:pPr>
            <a:r>
              <a:rPr lang="en-US" altLang="zh-CN">
                <a:ea typeface="楷体_GB2312" pitchFamily="49" charset="-122"/>
              </a:rPr>
              <a:t>(2) cos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</a:t>
            </a:r>
            <a:r>
              <a:rPr lang="zh-CN" altLang="en-US">
                <a:ea typeface="楷体_GB2312" pitchFamily="49" charset="-122"/>
              </a:rPr>
              <a:t>为每相的功率因数，在对称三相制中即三相功率因数：           </a:t>
            </a:r>
            <a:r>
              <a:rPr lang="en-US" altLang="zh-CN">
                <a:ea typeface="楷体_GB2312" pitchFamily="49" charset="-122"/>
              </a:rPr>
              <a:t>cos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 </a:t>
            </a:r>
            <a:r>
              <a:rPr lang="en-US" altLang="zh-CN" baseline="-25000"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= </a:t>
            </a:r>
            <a:r>
              <a:rPr lang="en-US" altLang="zh-CN">
                <a:ea typeface="楷体_GB2312" pitchFamily="49" charset="-122"/>
              </a:rPr>
              <a:t>cos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 </a:t>
            </a:r>
            <a:r>
              <a:rPr lang="en-US" altLang="zh-CN" baseline="-25000">
                <a:ea typeface="楷体_GB2312" pitchFamily="49" charset="-122"/>
                <a:sym typeface="Symbol" pitchFamily="18" charset="2"/>
              </a:rPr>
              <a:t>B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 = </a:t>
            </a:r>
            <a:r>
              <a:rPr lang="en-US" altLang="zh-CN">
                <a:ea typeface="楷体_GB2312" pitchFamily="49" charset="-122"/>
              </a:rPr>
              <a:t>cos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 </a:t>
            </a:r>
            <a:r>
              <a:rPr lang="en-US" altLang="zh-CN" baseline="-25000">
                <a:ea typeface="楷体_GB2312" pitchFamily="49" charset="-122"/>
                <a:sym typeface="Symbol" pitchFamily="18" charset="2"/>
              </a:rPr>
              <a:t>C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 = </a:t>
            </a:r>
            <a:r>
              <a:rPr lang="en-US" altLang="zh-CN">
                <a:ea typeface="楷体_GB2312" pitchFamily="49" charset="-122"/>
              </a:rPr>
              <a:t>cos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 </a:t>
            </a:r>
            <a:r>
              <a:rPr lang="en-US" altLang="zh-CN" baseline="-25000"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1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1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0" fill="hold"/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1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1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utoUpdateAnimBg="0"/>
      <p:bldP spid="110595" grpId="0" autoUpdateAnimBg="0"/>
      <p:bldP spid="110597" grpId="0" autoUpdateAnimBg="0"/>
      <p:bldP spid="110614" grpId="0" autoUpdateAnimBg="0"/>
      <p:bldP spid="110615" grpId="0" autoUpdateAnimBg="0"/>
      <p:bldP spid="110616" grpId="0" autoUpdateAnimBg="0"/>
      <p:bldP spid="110617" grpId="0" autoUpdateAnimBg="0"/>
      <p:bldP spid="11061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71500" y="3327400"/>
            <a:ext cx="4010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4.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视在功率：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820738" y="5878513"/>
            <a:ext cx="7694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一般来讲，</a:t>
            </a:r>
            <a:r>
              <a:rPr lang="en-US" altLang="zh-CN" i="1">
                <a:ea typeface="楷体_GB2312" pitchFamily="49" charset="-122"/>
              </a:rPr>
              <a:t>P</a:t>
            </a:r>
            <a:r>
              <a:rPr lang="zh-CN" altLang="en-US">
                <a:ea typeface="楷体_GB2312" pitchFamily="49" charset="-122"/>
              </a:rPr>
              <a:t>、</a:t>
            </a:r>
            <a:r>
              <a:rPr lang="en-US" altLang="zh-CN" i="1">
                <a:ea typeface="楷体_GB2312" pitchFamily="49" charset="-122"/>
              </a:rPr>
              <a:t>Q</a:t>
            </a:r>
            <a:r>
              <a:rPr lang="zh-CN" altLang="en-US">
                <a:ea typeface="楷体_GB2312" pitchFamily="49" charset="-122"/>
              </a:rPr>
              <a:t>、</a:t>
            </a:r>
            <a:r>
              <a:rPr lang="en-US" altLang="zh-CN" i="1">
                <a:ea typeface="楷体_GB2312" pitchFamily="49" charset="-122"/>
              </a:rPr>
              <a:t>S </a:t>
            </a:r>
            <a:r>
              <a:rPr lang="zh-CN" altLang="en-US">
                <a:ea typeface="楷体_GB2312" pitchFamily="49" charset="-122"/>
              </a:rPr>
              <a:t>都是指三相总和。</a:t>
            </a:r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762000" y="4624388"/>
            <a:ext cx="71818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功率因数也可定义为：</a:t>
            </a:r>
          </a:p>
          <a:p>
            <a:pPr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                 </a:t>
            </a:r>
            <a:r>
              <a:rPr lang="en-US" altLang="zh-CN">
                <a:solidFill>
                  <a:schemeClr val="accent2"/>
                </a:solidFill>
                <a:ea typeface="楷体_GB2312" pitchFamily="49" charset="-122"/>
              </a:rPr>
              <a:t>cos</a:t>
            </a:r>
            <a:r>
              <a:rPr lang="en-US" altLang="zh-CN" i="1">
                <a:solidFill>
                  <a:schemeClr val="accent2"/>
                </a:solidFill>
                <a:ea typeface="楷体_GB2312" pitchFamily="49" charset="-122"/>
                <a:sym typeface="Symbol" pitchFamily="18" charset="2"/>
              </a:rPr>
              <a:t>  </a:t>
            </a:r>
            <a:r>
              <a:rPr lang="en-US" altLang="zh-CN">
                <a:solidFill>
                  <a:schemeClr val="accent2"/>
                </a:solidFill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i="1">
                <a:solidFill>
                  <a:schemeClr val="accent2"/>
                </a:solidFill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>
                <a:solidFill>
                  <a:schemeClr val="accent2"/>
                </a:solidFill>
                <a:ea typeface="楷体_GB2312" pitchFamily="49" charset="-122"/>
                <a:sym typeface="Symbol" pitchFamily="18" charset="2"/>
              </a:rPr>
              <a:t>/</a:t>
            </a:r>
            <a:r>
              <a:rPr lang="en-US" altLang="zh-CN" i="1">
                <a:solidFill>
                  <a:schemeClr val="accent2"/>
                </a:solidFill>
                <a:ea typeface="楷体_GB2312" pitchFamily="49" charset="-122"/>
                <a:sym typeface="Symbol" pitchFamily="18" charset="2"/>
              </a:rPr>
              <a:t>S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      (</a:t>
            </a:r>
            <a:r>
              <a:rPr lang="zh-CN" altLang="zh-CN">
                <a:ea typeface="楷体_GB2312" pitchFamily="49" charset="-122"/>
                <a:sym typeface="Symbol" pitchFamily="18" charset="2"/>
              </a:rPr>
              <a:t>不对称时</a:t>
            </a:r>
            <a:r>
              <a:rPr lang="zh-CN" altLang="en-US" i="1">
                <a:ea typeface="楷体_GB2312" pitchFamily="49" charset="-122"/>
                <a:sym typeface="Symbol" pitchFamily="18" charset="2"/>
              </a:rPr>
              <a:t> 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无意义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)</a:t>
            </a: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555625" y="1158875"/>
            <a:ext cx="4259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3.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无功功率：</a:t>
            </a: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1990725" y="1711325"/>
            <a:ext cx="2824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Q=Q</a:t>
            </a:r>
            <a:r>
              <a:rPr lang="en-US" altLang="zh-CN" baseline="-25000">
                <a:ea typeface="楷体_GB2312" pitchFamily="49" charset="-122"/>
              </a:rPr>
              <a:t>A</a:t>
            </a:r>
            <a:r>
              <a:rPr lang="en-US" altLang="zh-CN" i="1">
                <a:ea typeface="楷体_GB2312" pitchFamily="49" charset="-122"/>
              </a:rPr>
              <a:t>+Q</a:t>
            </a:r>
            <a:r>
              <a:rPr lang="en-US" altLang="zh-CN" baseline="-25000">
                <a:ea typeface="楷体_GB2312" pitchFamily="49" charset="-122"/>
              </a:rPr>
              <a:t>B</a:t>
            </a:r>
            <a:r>
              <a:rPr lang="en-US" altLang="zh-CN" i="1">
                <a:ea typeface="楷体_GB2312" pitchFamily="49" charset="-122"/>
              </a:rPr>
              <a:t>+Q</a:t>
            </a:r>
            <a:r>
              <a:rPr lang="en-US" altLang="zh-CN" baseline="-25000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= 3</a:t>
            </a:r>
            <a:r>
              <a:rPr lang="en-US" altLang="zh-CN" i="1">
                <a:ea typeface="楷体_GB2312" pitchFamily="49" charset="-122"/>
              </a:rPr>
              <a:t>Q</a:t>
            </a:r>
            <a:r>
              <a:rPr lang="en-US" altLang="zh-CN" i="1" baseline="-25000">
                <a:ea typeface="楷体_GB2312" pitchFamily="49" charset="-122"/>
              </a:rPr>
              <a:t>p</a:t>
            </a:r>
            <a:endParaRPr lang="en-US" altLang="zh-CN" baseline="-25000">
              <a:ea typeface="楷体_GB2312" pitchFamily="49" charset="-122"/>
            </a:endParaRPr>
          </a:p>
        </p:txBody>
      </p:sp>
      <p:graphicFrame>
        <p:nvGraphicFramePr>
          <p:cNvPr id="53269" name="Object 21"/>
          <p:cNvGraphicFramePr>
            <a:graphicFrameLocks noChangeAspect="1"/>
          </p:cNvGraphicFramePr>
          <p:nvPr/>
        </p:nvGraphicFramePr>
        <p:xfrm>
          <a:off x="1873250" y="2276475"/>
          <a:ext cx="5100638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公式" r:id="rId4" imgW="2006280" imgH="266400" progId="Equation.3">
                  <p:embed/>
                </p:oleObj>
              </mc:Choice>
              <mc:Fallback>
                <p:oleObj name="公式" r:id="rId4" imgW="2006280" imgH="266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2276475"/>
                        <a:ext cx="5100638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CCECFF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0" name="Object 22"/>
          <p:cNvGraphicFramePr>
            <a:graphicFrameLocks noChangeAspect="1"/>
          </p:cNvGraphicFramePr>
          <p:nvPr/>
        </p:nvGraphicFramePr>
        <p:xfrm>
          <a:off x="1857375" y="3771900"/>
          <a:ext cx="53625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6" imgW="2019240" imgH="291960" progId="Equation.DSMT4">
                  <p:embed/>
                </p:oleObj>
              </mc:Choice>
              <mc:Fallback>
                <p:oleObj name="Equation" r:id="rId6" imgW="2019240" imgH="29196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771900"/>
                        <a:ext cx="5362575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四、</a:t>
            </a:r>
            <a:r>
              <a:rPr lang="zh-CN" altLang="en-US">
                <a:ea typeface="楷体_GB2312" pitchFamily="49" charset="-122"/>
              </a:rPr>
              <a:t>三相电路的功率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52" grpId="0" autoUpdateAnimBg="0"/>
      <p:bldP spid="53264" grpId="0" autoUpdateAnimBg="0"/>
      <p:bldP spid="53267" grpId="0" autoUpdateAnimBg="0"/>
      <p:bldP spid="5326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2"/>
          <p:cNvGrpSpPr>
            <a:grpSpLocks/>
          </p:cNvGrpSpPr>
          <p:nvPr/>
        </p:nvGrpSpPr>
        <p:grpSpPr bwMode="auto">
          <a:xfrm>
            <a:off x="263525" y="979488"/>
            <a:ext cx="3462338" cy="2527300"/>
            <a:chOff x="262" y="133"/>
            <a:chExt cx="2181" cy="1592"/>
          </a:xfrm>
        </p:grpSpPr>
        <p:sp>
          <p:nvSpPr>
            <p:cNvPr id="24631" name="Line 42"/>
            <p:cNvSpPr>
              <a:spLocks noChangeShapeType="1"/>
            </p:cNvSpPr>
            <p:nvPr/>
          </p:nvSpPr>
          <p:spPr bwMode="auto">
            <a:xfrm rot="7200000">
              <a:off x="1872" y="919"/>
              <a:ext cx="3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2" name="Line 43"/>
            <p:cNvSpPr>
              <a:spLocks noChangeShapeType="1"/>
            </p:cNvSpPr>
            <p:nvPr/>
          </p:nvSpPr>
          <p:spPr bwMode="auto">
            <a:xfrm rot="-7200000">
              <a:off x="1379" y="920"/>
              <a:ext cx="3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3" name="Line 44"/>
            <p:cNvSpPr>
              <a:spLocks noChangeShapeType="1"/>
            </p:cNvSpPr>
            <p:nvPr/>
          </p:nvSpPr>
          <p:spPr bwMode="auto">
            <a:xfrm>
              <a:off x="1623" y="493"/>
              <a:ext cx="3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4" name="Text Box 46"/>
            <p:cNvSpPr txBox="1">
              <a:spLocks noChangeArrowheads="1"/>
            </p:cNvSpPr>
            <p:nvPr/>
          </p:nvSpPr>
          <p:spPr bwMode="auto">
            <a:xfrm>
              <a:off x="283" y="355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24635" name="Text Box 51"/>
            <p:cNvSpPr txBox="1">
              <a:spLocks noChangeArrowheads="1"/>
            </p:cNvSpPr>
            <p:nvPr/>
          </p:nvSpPr>
          <p:spPr bwMode="auto">
            <a:xfrm>
              <a:off x="271" y="1475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24636" name="Text Box 52"/>
            <p:cNvSpPr txBox="1">
              <a:spLocks noChangeArrowheads="1"/>
            </p:cNvSpPr>
            <p:nvPr/>
          </p:nvSpPr>
          <p:spPr bwMode="auto">
            <a:xfrm>
              <a:off x="262" y="1213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24637" name="Line 57"/>
            <p:cNvSpPr>
              <a:spLocks noChangeShapeType="1"/>
            </p:cNvSpPr>
            <p:nvPr/>
          </p:nvSpPr>
          <p:spPr bwMode="auto">
            <a:xfrm rot="-5400000">
              <a:off x="992" y="208"/>
              <a:ext cx="0" cy="3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95" name="Object 58"/>
            <p:cNvGraphicFramePr>
              <a:graphicFrameLocks noChangeAspect="1"/>
            </p:cNvGraphicFramePr>
            <p:nvPr/>
          </p:nvGraphicFramePr>
          <p:xfrm>
            <a:off x="1195" y="133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74" name="公式" r:id="rId4" imgW="177480" imgH="291960" progId="Equation.3">
                    <p:embed/>
                  </p:oleObj>
                </mc:Choice>
                <mc:Fallback>
                  <p:oleObj name="公式" r:id="rId4" imgW="177480" imgH="29196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5" y="133"/>
                          <a:ext cx="221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38" name="Text Box 66"/>
            <p:cNvSpPr txBox="1">
              <a:spLocks noChangeArrowheads="1"/>
            </p:cNvSpPr>
            <p:nvPr/>
          </p:nvSpPr>
          <p:spPr bwMode="auto">
            <a:xfrm>
              <a:off x="1532" y="219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24639" name="Text Box 67"/>
            <p:cNvSpPr txBox="1">
              <a:spLocks noChangeArrowheads="1"/>
            </p:cNvSpPr>
            <p:nvPr/>
          </p:nvSpPr>
          <p:spPr bwMode="auto">
            <a:xfrm>
              <a:off x="2145" y="1191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24640" name="Text Box 68"/>
            <p:cNvSpPr txBox="1">
              <a:spLocks noChangeArrowheads="1"/>
            </p:cNvSpPr>
            <p:nvPr/>
          </p:nvSpPr>
          <p:spPr bwMode="auto">
            <a:xfrm>
              <a:off x="979" y="1076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24641" name="Text Box 69"/>
            <p:cNvSpPr txBox="1">
              <a:spLocks noChangeArrowheads="1"/>
            </p:cNvSpPr>
            <p:nvPr/>
          </p:nvSpPr>
          <p:spPr bwMode="auto">
            <a:xfrm>
              <a:off x="1180" y="921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4642" name="Text Box 70"/>
            <p:cNvSpPr txBox="1">
              <a:spLocks noChangeArrowheads="1"/>
            </p:cNvSpPr>
            <p:nvPr/>
          </p:nvSpPr>
          <p:spPr bwMode="auto">
            <a:xfrm>
              <a:off x="1650" y="687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4643" name="Text Box 71"/>
            <p:cNvSpPr txBox="1">
              <a:spLocks noChangeArrowheads="1"/>
            </p:cNvSpPr>
            <p:nvPr/>
          </p:nvSpPr>
          <p:spPr bwMode="auto">
            <a:xfrm>
              <a:off x="1862" y="915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4644" name="Line 79"/>
            <p:cNvSpPr>
              <a:spLocks noChangeShapeType="1"/>
            </p:cNvSpPr>
            <p:nvPr/>
          </p:nvSpPr>
          <p:spPr bwMode="auto">
            <a:xfrm>
              <a:off x="2119" y="1343"/>
              <a:ext cx="0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5" name="Rectangle 83"/>
            <p:cNvSpPr>
              <a:spLocks noChangeArrowheads="1"/>
            </p:cNvSpPr>
            <p:nvPr/>
          </p:nvSpPr>
          <p:spPr bwMode="auto">
            <a:xfrm rot="-5400000">
              <a:off x="1492" y="785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4646" name="Rectangle 84"/>
            <p:cNvSpPr>
              <a:spLocks noChangeArrowheads="1"/>
            </p:cNvSpPr>
            <p:nvPr/>
          </p:nvSpPr>
          <p:spPr bwMode="auto">
            <a:xfrm rot="9000000">
              <a:off x="1253" y="1153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4647" name="Rectangle 85"/>
            <p:cNvSpPr>
              <a:spLocks noChangeArrowheads="1"/>
            </p:cNvSpPr>
            <p:nvPr/>
          </p:nvSpPr>
          <p:spPr bwMode="auto">
            <a:xfrm rot="1800000">
              <a:off x="1710" y="1139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4648" name="Text Box 86"/>
            <p:cNvSpPr txBox="1">
              <a:spLocks noChangeArrowheads="1"/>
            </p:cNvSpPr>
            <p:nvPr/>
          </p:nvSpPr>
          <p:spPr bwMode="auto">
            <a:xfrm>
              <a:off x="1529" y="1013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n</a:t>
              </a:r>
            </a:p>
          </p:txBody>
        </p:sp>
        <p:sp>
          <p:nvSpPr>
            <p:cNvPr id="24649" name="Line 139"/>
            <p:cNvSpPr>
              <a:spLocks noChangeShapeType="1"/>
            </p:cNvSpPr>
            <p:nvPr/>
          </p:nvSpPr>
          <p:spPr bwMode="auto">
            <a:xfrm>
              <a:off x="510" y="492"/>
              <a:ext cx="11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0" name="Line 141"/>
            <p:cNvSpPr>
              <a:spLocks noChangeShapeType="1"/>
            </p:cNvSpPr>
            <p:nvPr/>
          </p:nvSpPr>
          <p:spPr bwMode="auto">
            <a:xfrm>
              <a:off x="504" y="1342"/>
              <a:ext cx="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1" name="Line 143"/>
            <p:cNvSpPr>
              <a:spLocks noChangeShapeType="1"/>
            </p:cNvSpPr>
            <p:nvPr/>
          </p:nvSpPr>
          <p:spPr bwMode="auto">
            <a:xfrm>
              <a:off x="510" y="1621"/>
              <a:ext cx="16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2" name="Oval 144"/>
            <p:cNvSpPr>
              <a:spLocks noChangeArrowheads="1"/>
            </p:cNvSpPr>
            <p:nvPr/>
          </p:nvSpPr>
          <p:spPr bwMode="auto">
            <a:xfrm>
              <a:off x="467" y="131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4653" name="Oval 145"/>
            <p:cNvSpPr>
              <a:spLocks noChangeArrowheads="1"/>
            </p:cNvSpPr>
            <p:nvPr/>
          </p:nvSpPr>
          <p:spPr bwMode="auto">
            <a:xfrm>
              <a:off x="473" y="47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4654" name="Oval 146"/>
            <p:cNvSpPr>
              <a:spLocks noChangeArrowheads="1"/>
            </p:cNvSpPr>
            <p:nvPr/>
          </p:nvSpPr>
          <p:spPr bwMode="auto">
            <a:xfrm>
              <a:off x="474" y="1598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</p:grpSp>
      <p:grpSp>
        <p:nvGrpSpPr>
          <p:cNvPr id="3" name="Group 173"/>
          <p:cNvGrpSpPr>
            <a:grpSpLocks/>
          </p:cNvGrpSpPr>
          <p:nvPr/>
        </p:nvGrpSpPr>
        <p:grpSpPr bwMode="auto">
          <a:xfrm>
            <a:off x="3570288" y="944563"/>
            <a:ext cx="3462337" cy="2546350"/>
            <a:chOff x="3101" y="255"/>
            <a:chExt cx="2181" cy="1604"/>
          </a:xfrm>
        </p:grpSpPr>
        <p:sp>
          <p:nvSpPr>
            <p:cNvPr id="24608" name="Text Box 109"/>
            <p:cNvSpPr txBox="1">
              <a:spLocks noChangeArrowheads="1"/>
            </p:cNvSpPr>
            <p:nvPr/>
          </p:nvSpPr>
          <p:spPr bwMode="auto">
            <a:xfrm>
              <a:off x="4365" y="307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24609" name="Text Box 110"/>
            <p:cNvSpPr txBox="1">
              <a:spLocks noChangeArrowheads="1"/>
            </p:cNvSpPr>
            <p:nvPr/>
          </p:nvSpPr>
          <p:spPr bwMode="auto">
            <a:xfrm>
              <a:off x="4984" y="1309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24610" name="Text Box 111"/>
            <p:cNvSpPr txBox="1">
              <a:spLocks noChangeArrowheads="1"/>
            </p:cNvSpPr>
            <p:nvPr/>
          </p:nvSpPr>
          <p:spPr bwMode="auto">
            <a:xfrm>
              <a:off x="3788" y="1188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24611" name="Text Box 112"/>
            <p:cNvSpPr txBox="1">
              <a:spLocks noChangeArrowheads="1"/>
            </p:cNvSpPr>
            <p:nvPr/>
          </p:nvSpPr>
          <p:spPr bwMode="auto">
            <a:xfrm>
              <a:off x="4372" y="1191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4612" name="Text Box 113"/>
            <p:cNvSpPr txBox="1">
              <a:spLocks noChangeArrowheads="1"/>
            </p:cNvSpPr>
            <p:nvPr/>
          </p:nvSpPr>
          <p:spPr bwMode="auto">
            <a:xfrm>
              <a:off x="4218" y="966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4613" name="Text Box 114"/>
            <p:cNvSpPr txBox="1">
              <a:spLocks noChangeArrowheads="1"/>
            </p:cNvSpPr>
            <p:nvPr/>
          </p:nvSpPr>
          <p:spPr bwMode="auto">
            <a:xfrm>
              <a:off x="4445" y="959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Z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4614" name="Line 115"/>
            <p:cNvSpPr>
              <a:spLocks noChangeShapeType="1"/>
            </p:cNvSpPr>
            <p:nvPr/>
          </p:nvSpPr>
          <p:spPr bwMode="auto">
            <a:xfrm>
              <a:off x="3989" y="1461"/>
              <a:ext cx="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5" name="Line 116"/>
            <p:cNvSpPr>
              <a:spLocks noChangeShapeType="1"/>
            </p:cNvSpPr>
            <p:nvPr/>
          </p:nvSpPr>
          <p:spPr bwMode="auto">
            <a:xfrm rot="3600000">
              <a:off x="4227" y="1044"/>
              <a:ext cx="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6" name="Line 117"/>
            <p:cNvSpPr>
              <a:spLocks noChangeShapeType="1"/>
            </p:cNvSpPr>
            <p:nvPr/>
          </p:nvSpPr>
          <p:spPr bwMode="auto">
            <a:xfrm rot="7200000">
              <a:off x="3744" y="1040"/>
              <a:ext cx="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7" name="Rectangle 118"/>
            <p:cNvSpPr>
              <a:spLocks noChangeArrowheads="1"/>
            </p:cNvSpPr>
            <p:nvPr/>
          </p:nvSpPr>
          <p:spPr bwMode="auto">
            <a:xfrm>
              <a:off x="4350" y="1416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4618" name="Rectangle 119"/>
            <p:cNvSpPr>
              <a:spLocks noChangeArrowheads="1"/>
            </p:cNvSpPr>
            <p:nvPr/>
          </p:nvSpPr>
          <p:spPr bwMode="auto">
            <a:xfrm rot="3600000">
              <a:off x="4592" y="1012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4619" name="Rectangle 120"/>
            <p:cNvSpPr>
              <a:spLocks noChangeArrowheads="1"/>
            </p:cNvSpPr>
            <p:nvPr/>
          </p:nvSpPr>
          <p:spPr bwMode="auto">
            <a:xfrm rot="7200000">
              <a:off x="4080" y="1011"/>
              <a:ext cx="272" cy="91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4620" name="Text Box 150"/>
            <p:cNvSpPr txBox="1">
              <a:spLocks noChangeArrowheads="1"/>
            </p:cNvSpPr>
            <p:nvPr/>
          </p:nvSpPr>
          <p:spPr bwMode="auto">
            <a:xfrm>
              <a:off x="3128" y="477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24621" name="Text Box 151"/>
            <p:cNvSpPr txBox="1">
              <a:spLocks noChangeArrowheads="1"/>
            </p:cNvSpPr>
            <p:nvPr/>
          </p:nvSpPr>
          <p:spPr bwMode="auto">
            <a:xfrm>
              <a:off x="3116" y="1609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24622" name="Text Box 152"/>
            <p:cNvSpPr txBox="1">
              <a:spLocks noChangeArrowheads="1"/>
            </p:cNvSpPr>
            <p:nvPr/>
          </p:nvSpPr>
          <p:spPr bwMode="auto">
            <a:xfrm>
              <a:off x="3101" y="1324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24623" name="Line 153"/>
            <p:cNvSpPr>
              <a:spLocks noChangeShapeType="1"/>
            </p:cNvSpPr>
            <p:nvPr/>
          </p:nvSpPr>
          <p:spPr bwMode="auto">
            <a:xfrm rot="-5400000">
              <a:off x="3711" y="330"/>
              <a:ext cx="0" cy="3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94" name="Object 154"/>
            <p:cNvGraphicFramePr>
              <a:graphicFrameLocks noChangeAspect="1"/>
            </p:cNvGraphicFramePr>
            <p:nvPr/>
          </p:nvGraphicFramePr>
          <p:xfrm>
            <a:off x="3914" y="255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75" name="公式" r:id="rId6" imgW="177480" imgH="291960" progId="Equation.3">
                    <p:embed/>
                  </p:oleObj>
                </mc:Choice>
                <mc:Fallback>
                  <p:oleObj name="公式" r:id="rId6" imgW="177480" imgH="291960" progId="Equation.3">
                    <p:embed/>
                    <p:pic>
                      <p:nvPicPr>
                        <p:cNvPr id="0" name="Object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4" y="255"/>
                          <a:ext cx="221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4" name="Line 161"/>
            <p:cNvSpPr>
              <a:spLocks noChangeShapeType="1"/>
            </p:cNvSpPr>
            <p:nvPr/>
          </p:nvSpPr>
          <p:spPr bwMode="auto">
            <a:xfrm>
              <a:off x="4964" y="1465"/>
              <a:ext cx="0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5" name="Line 166"/>
            <p:cNvSpPr>
              <a:spLocks noChangeShapeType="1"/>
            </p:cNvSpPr>
            <p:nvPr/>
          </p:nvSpPr>
          <p:spPr bwMode="auto">
            <a:xfrm>
              <a:off x="3355" y="614"/>
              <a:ext cx="11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6" name="Line 167"/>
            <p:cNvSpPr>
              <a:spLocks noChangeShapeType="1"/>
            </p:cNvSpPr>
            <p:nvPr/>
          </p:nvSpPr>
          <p:spPr bwMode="auto">
            <a:xfrm>
              <a:off x="3349" y="1464"/>
              <a:ext cx="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7" name="Line 168"/>
            <p:cNvSpPr>
              <a:spLocks noChangeShapeType="1"/>
            </p:cNvSpPr>
            <p:nvPr/>
          </p:nvSpPr>
          <p:spPr bwMode="auto">
            <a:xfrm>
              <a:off x="3355" y="1743"/>
              <a:ext cx="16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8" name="Oval 169"/>
            <p:cNvSpPr>
              <a:spLocks noChangeArrowheads="1"/>
            </p:cNvSpPr>
            <p:nvPr/>
          </p:nvSpPr>
          <p:spPr bwMode="auto">
            <a:xfrm>
              <a:off x="3312" y="144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4629" name="Oval 170"/>
            <p:cNvSpPr>
              <a:spLocks noChangeArrowheads="1"/>
            </p:cNvSpPr>
            <p:nvPr/>
          </p:nvSpPr>
          <p:spPr bwMode="auto">
            <a:xfrm>
              <a:off x="3318" y="59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4630" name="Oval 171"/>
            <p:cNvSpPr>
              <a:spLocks noChangeArrowheads="1"/>
            </p:cNvSpPr>
            <p:nvPr/>
          </p:nvSpPr>
          <p:spPr bwMode="auto">
            <a:xfrm>
              <a:off x="3319" y="1720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</p:grpSp>
      <p:sp>
        <p:nvSpPr>
          <p:cNvPr id="54446" name="Text Box 174"/>
          <p:cNvSpPr txBox="1">
            <a:spLocks noChangeArrowheads="1"/>
          </p:cNvSpPr>
          <p:nvPr/>
        </p:nvSpPr>
        <p:spPr bwMode="auto">
          <a:xfrm>
            <a:off x="285750" y="377825"/>
            <a:ext cx="8496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例：设</a:t>
            </a:r>
            <a:r>
              <a:rPr lang="en-US" altLang="zh-CN">
                <a:ea typeface="楷体_GB2312" pitchFamily="49" charset="-122"/>
              </a:rPr>
              <a:t>Z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3+j4</a:t>
            </a:r>
            <a:r>
              <a:rPr lang="en-US" altLang="zh-CN">
                <a:ea typeface="楷体_GB2312" pitchFamily="49" charset="-122"/>
                <a:cs typeface="Times New Roman" pitchFamily="18" charset="0"/>
              </a:rPr>
              <a:t>Ω</a:t>
            </a:r>
            <a:r>
              <a:rPr lang="zh-CN" altLang="en-US">
                <a:ea typeface="楷体_GB2312" pitchFamily="49" charset="-122"/>
                <a:cs typeface="Times New Roman" pitchFamily="18" charset="0"/>
              </a:rPr>
              <a:t>，三相对称</a:t>
            </a:r>
            <a:r>
              <a:rPr lang="zh-CN" altLang="en-US">
                <a:ea typeface="楷体_GB2312" pitchFamily="49" charset="-122"/>
              </a:rPr>
              <a:t>电路的线电压为</a:t>
            </a:r>
            <a:r>
              <a:rPr lang="en-US" altLang="zh-CN">
                <a:ea typeface="楷体_GB2312" pitchFamily="49" charset="-122"/>
              </a:rPr>
              <a:t>380</a:t>
            </a:r>
            <a:r>
              <a:rPr lang="zh-CN" altLang="en-US">
                <a:ea typeface="楷体_GB2312" pitchFamily="49" charset="-122"/>
              </a:rPr>
              <a:t>，试求：将阻抗分别接成</a:t>
            </a:r>
            <a:r>
              <a:rPr lang="en-US" altLang="zh-CN">
                <a:ea typeface="楷体_GB2312" pitchFamily="49" charset="-122"/>
              </a:rPr>
              <a:t>Y</a:t>
            </a:r>
            <a:r>
              <a:rPr lang="zh-CN" altLang="en-US">
                <a:ea typeface="楷体_GB2312" pitchFamily="49" charset="-122"/>
              </a:rPr>
              <a:t>和△形的功率；</a:t>
            </a:r>
          </a:p>
        </p:txBody>
      </p:sp>
      <p:sp>
        <p:nvSpPr>
          <p:cNvPr id="54447" name="Text Box 175"/>
          <p:cNvSpPr txBox="1">
            <a:spLocks noChangeArrowheads="1"/>
          </p:cNvSpPr>
          <p:nvPr/>
        </p:nvSpPr>
        <p:spPr bwMode="auto">
          <a:xfrm>
            <a:off x="6694488" y="1338263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54448" name="Text Box 176"/>
          <p:cNvSpPr txBox="1">
            <a:spLocks noChangeArrowheads="1"/>
          </p:cNvSpPr>
          <p:nvPr/>
        </p:nvSpPr>
        <p:spPr bwMode="auto">
          <a:xfrm>
            <a:off x="509588" y="3578225"/>
            <a:ext cx="2617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(1).Y</a:t>
            </a:r>
            <a:r>
              <a:rPr lang="zh-CN" altLang="en-US">
                <a:ea typeface="楷体_GB2312" pitchFamily="49" charset="-122"/>
              </a:rPr>
              <a:t>形联接：</a:t>
            </a:r>
          </a:p>
        </p:txBody>
      </p:sp>
      <p:graphicFrame>
        <p:nvGraphicFramePr>
          <p:cNvPr id="54453" name="Object 181"/>
          <p:cNvGraphicFramePr>
            <a:graphicFrameLocks noChangeAspect="1"/>
          </p:cNvGraphicFramePr>
          <p:nvPr/>
        </p:nvGraphicFramePr>
        <p:xfrm>
          <a:off x="6711950" y="1792288"/>
          <a:ext cx="22780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6" name="Equation" r:id="rId8" imgW="1104840" imgH="304560" progId="Equation.DSMT4">
                  <p:embed/>
                </p:oleObj>
              </mc:Choice>
              <mc:Fallback>
                <p:oleObj name="Equation" r:id="rId8" imgW="1104840" imgH="304560" progId="Equation.DSMT4">
                  <p:embed/>
                  <p:pic>
                    <p:nvPicPr>
                      <p:cNvPr id="0" name="Object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50" y="1792288"/>
                        <a:ext cx="227806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54" name="Object 182"/>
          <p:cNvGraphicFramePr>
            <a:graphicFrameLocks noChangeAspect="1"/>
          </p:cNvGraphicFramePr>
          <p:nvPr/>
        </p:nvGraphicFramePr>
        <p:xfrm>
          <a:off x="2511425" y="3209925"/>
          <a:ext cx="1243013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7" name="Equation" r:id="rId10" imgW="583920" imgH="482400" progId="Equation.DSMT4">
                  <p:embed/>
                </p:oleObj>
              </mc:Choice>
              <mc:Fallback>
                <p:oleObj name="Equation" r:id="rId10" imgW="583920" imgH="482400" progId="Equation.DSMT4">
                  <p:embed/>
                  <p:pic>
                    <p:nvPicPr>
                      <p:cNvPr id="0" name="Object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3209925"/>
                        <a:ext cx="1243013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56" name="Object 184"/>
          <p:cNvGraphicFramePr>
            <a:graphicFrameLocks noChangeAspect="1"/>
          </p:cNvGraphicFramePr>
          <p:nvPr/>
        </p:nvGraphicFramePr>
        <p:xfrm>
          <a:off x="6727825" y="2228850"/>
          <a:ext cx="2616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8" name="Equation" r:id="rId12" imgW="1307880" imgH="304560" progId="Equation.DSMT4">
                  <p:embed/>
                </p:oleObj>
              </mc:Choice>
              <mc:Fallback>
                <p:oleObj name="Equation" r:id="rId12" imgW="1307880" imgH="304560" progId="Equation.DSMT4">
                  <p:embed/>
                  <p:pic>
                    <p:nvPicPr>
                      <p:cNvPr id="0" name="Object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7825" y="2228850"/>
                        <a:ext cx="2616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57" name="Object 185"/>
          <p:cNvGraphicFramePr>
            <a:graphicFrameLocks noChangeAspect="1"/>
          </p:cNvGraphicFramePr>
          <p:nvPr/>
        </p:nvGraphicFramePr>
        <p:xfrm>
          <a:off x="5451475" y="3567113"/>
          <a:ext cx="23574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9" name="Equation" r:id="rId14" imgW="1130040" imgH="228600" progId="Equation.DSMT4">
                  <p:embed/>
                </p:oleObj>
              </mc:Choice>
              <mc:Fallback>
                <p:oleObj name="Equation" r:id="rId14" imgW="1130040" imgH="228600" progId="Equation.DSMT4">
                  <p:embed/>
                  <p:pic>
                    <p:nvPicPr>
                      <p:cNvPr id="0" name="Object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475" y="3567113"/>
                        <a:ext cx="23574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58" name="Object 186"/>
          <p:cNvGraphicFramePr>
            <a:graphicFrameLocks noChangeAspect="1"/>
          </p:cNvGraphicFramePr>
          <p:nvPr/>
        </p:nvGraphicFramePr>
        <p:xfrm>
          <a:off x="3817938" y="3338513"/>
          <a:ext cx="153987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" name="Equation" r:id="rId16" imgW="723600" imgH="444240" progId="Equation.DSMT4">
                  <p:embed/>
                </p:oleObj>
              </mc:Choice>
              <mc:Fallback>
                <p:oleObj name="Equation" r:id="rId16" imgW="723600" imgH="444240" progId="Equation.DSMT4">
                  <p:embed/>
                  <p:pic>
                    <p:nvPicPr>
                      <p:cNvPr id="0" name="Objec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938" y="3338513"/>
                        <a:ext cx="1539875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59" name="Object 187"/>
          <p:cNvGraphicFramePr>
            <a:graphicFrameLocks noChangeAspect="1"/>
          </p:cNvGraphicFramePr>
          <p:nvPr/>
        </p:nvGraphicFramePr>
        <p:xfrm>
          <a:off x="7331075" y="6070600"/>
          <a:ext cx="1730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1" name="Equation" r:id="rId18" imgW="863280" imgH="203040" progId="Equation.DSMT4">
                  <p:embed/>
                </p:oleObj>
              </mc:Choice>
              <mc:Fallback>
                <p:oleObj name="Equation" r:id="rId18" imgW="863280" imgH="203040" progId="Equation.DSMT4">
                  <p:embed/>
                  <p:pic>
                    <p:nvPicPr>
                      <p:cNvPr id="0" name="Object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1075" y="6070600"/>
                        <a:ext cx="1730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62" name="Object 190"/>
          <p:cNvGraphicFramePr>
            <a:graphicFrameLocks noChangeAspect="1"/>
          </p:cNvGraphicFramePr>
          <p:nvPr/>
        </p:nvGraphicFramePr>
        <p:xfrm>
          <a:off x="836613" y="4154488"/>
          <a:ext cx="26987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2" name="Equation" r:id="rId20" imgW="1130040" imgH="253800" progId="Equation.DSMT4">
                  <p:embed/>
                </p:oleObj>
              </mc:Choice>
              <mc:Fallback>
                <p:oleObj name="Equation" r:id="rId20" imgW="1130040" imgH="253800" progId="Equation.DSMT4">
                  <p:embed/>
                  <p:pic>
                    <p:nvPicPr>
                      <p:cNvPr id="0" name="Object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4154488"/>
                        <a:ext cx="269875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63" name="Object 191"/>
          <p:cNvGraphicFramePr>
            <a:graphicFrameLocks noChangeAspect="1"/>
          </p:cNvGraphicFramePr>
          <p:nvPr/>
        </p:nvGraphicFramePr>
        <p:xfrm>
          <a:off x="3644900" y="5994400"/>
          <a:ext cx="37052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3" name="Equation" r:id="rId22" imgW="1777680" imgH="228600" progId="Equation.DSMT4">
                  <p:embed/>
                </p:oleObj>
              </mc:Choice>
              <mc:Fallback>
                <p:oleObj name="Equation" r:id="rId22" imgW="1777680" imgH="228600" progId="Equation.DSMT4">
                  <p:embed/>
                  <p:pic>
                    <p:nvPicPr>
                      <p:cNvPr id="0" name="Object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5994400"/>
                        <a:ext cx="370522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65" name="Object 193"/>
          <p:cNvGraphicFramePr>
            <a:graphicFrameLocks noChangeAspect="1"/>
          </p:cNvGraphicFramePr>
          <p:nvPr/>
        </p:nvGraphicFramePr>
        <p:xfrm>
          <a:off x="852488" y="5932488"/>
          <a:ext cx="27749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" name="Equation" r:id="rId24" imgW="1168200" imgH="291960" progId="Equation.DSMT4">
                  <p:embed/>
                </p:oleObj>
              </mc:Choice>
              <mc:Fallback>
                <p:oleObj name="Equation" r:id="rId24" imgW="1168200" imgH="291960" progId="Equation.DSMT4">
                  <p:embed/>
                  <p:pic>
                    <p:nvPicPr>
                      <p:cNvPr id="0" name="Object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5932488"/>
                        <a:ext cx="277495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68" name="Object 196"/>
          <p:cNvGraphicFramePr>
            <a:graphicFrameLocks noChangeAspect="1"/>
          </p:cNvGraphicFramePr>
          <p:nvPr/>
        </p:nvGraphicFramePr>
        <p:xfrm>
          <a:off x="6975475" y="4244975"/>
          <a:ext cx="19780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5" name="Equation" r:id="rId26" imgW="927000" imgH="203040" progId="Equation.DSMT4">
                  <p:embed/>
                </p:oleObj>
              </mc:Choice>
              <mc:Fallback>
                <p:oleObj name="Equation" r:id="rId26" imgW="927000" imgH="203040" progId="Equation.DSMT4">
                  <p:embed/>
                  <p:pic>
                    <p:nvPicPr>
                      <p:cNvPr id="0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5475" y="4244975"/>
                        <a:ext cx="197802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70" name="Object 198"/>
          <p:cNvGraphicFramePr>
            <a:graphicFrameLocks noChangeAspect="1"/>
          </p:cNvGraphicFramePr>
          <p:nvPr/>
        </p:nvGraphicFramePr>
        <p:xfrm>
          <a:off x="3527425" y="4175125"/>
          <a:ext cx="34591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6" name="Equation" r:id="rId28" imgW="1587240" imgH="228600" progId="Equation.DSMT4">
                  <p:embed/>
                </p:oleObj>
              </mc:Choice>
              <mc:Fallback>
                <p:oleObj name="Equation" r:id="rId28" imgW="1587240" imgH="228600" progId="Equation.DSMT4">
                  <p:embed/>
                  <p:pic>
                    <p:nvPicPr>
                      <p:cNvPr id="0" name="Object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4175125"/>
                        <a:ext cx="3459163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74" name="Object 202"/>
          <p:cNvGraphicFramePr>
            <a:graphicFrameLocks noChangeAspect="1"/>
          </p:cNvGraphicFramePr>
          <p:nvPr/>
        </p:nvGraphicFramePr>
        <p:xfrm>
          <a:off x="5521325" y="4826000"/>
          <a:ext cx="248443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7" name="Equation" r:id="rId30" imgW="1143000" imgH="228600" progId="Equation.DSMT4">
                  <p:embed/>
                </p:oleObj>
              </mc:Choice>
              <mc:Fallback>
                <p:oleObj name="Equation" r:id="rId30" imgW="1143000" imgH="228600" progId="Equation.DSMT4">
                  <p:embed/>
                  <p:pic>
                    <p:nvPicPr>
                      <p:cNvPr id="0" name="Object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325" y="4826000"/>
                        <a:ext cx="2484438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76" name="Object 204"/>
          <p:cNvGraphicFramePr>
            <a:graphicFrameLocks noChangeAspect="1"/>
          </p:cNvGraphicFramePr>
          <p:nvPr/>
        </p:nvGraphicFramePr>
        <p:xfrm>
          <a:off x="3744913" y="5537200"/>
          <a:ext cx="25352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8" name="Equation" r:id="rId32" imgW="1257120" imgH="241200" progId="Equation.DSMT4">
                  <p:embed/>
                </p:oleObj>
              </mc:Choice>
              <mc:Fallback>
                <p:oleObj name="Equation" r:id="rId32" imgW="1257120" imgH="241200" progId="Equation.DSMT4">
                  <p:embed/>
                  <p:pic>
                    <p:nvPicPr>
                      <p:cNvPr id="0" name="Object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3" y="5537200"/>
                        <a:ext cx="2535237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78" name="Object 206"/>
          <p:cNvGraphicFramePr>
            <a:graphicFrameLocks noChangeAspect="1"/>
          </p:cNvGraphicFramePr>
          <p:nvPr/>
        </p:nvGraphicFramePr>
        <p:xfrm>
          <a:off x="4056063" y="4672013"/>
          <a:ext cx="141287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9" name="Equation" r:id="rId34" imgW="723600" imgH="444240" progId="Equation.DSMT4">
                  <p:embed/>
                </p:oleObj>
              </mc:Choice>
              <mc:Fallback>
                <p:oleObj name="Equation" r:id="rId34" imgW="723600" imgH="444240" progId="Equation.DSMT4">
                  <p:embed/>
                  <p:pic>
                    <p:nvPicPr>
                      <p:cNvPr id="0" name="Object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4672013"/>
                        <a:ext cx="1412875" cy="874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79" name="Object 207"/>
          <p:cNvGraphicFramePr>
            <a:graphicFrameLocks noChangeAspect="1"/>
          </p:cNvGraphicFramePr>
          <p:nvPr/>
        </p:nvGraphicFramePr>
        <p:xfrm>
          <a:off x="941388" y="5340350"/>
          <a:ext cx="274796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0" name="Equation" r:id="rId36" imgW="1218960" imgH="291960" progId="Equation.DSMT4">
                  <p:embed/>
                </p:oleObj>
              </mc:Choice>
              <mc:Fallback>
                <p:oleObj name="Equation" r:id="rId36" imgW="1218960" imgH="291960" progId="Equation.DSMT4">
                  <p:embed/>
                  <p:pic>
                    <p:nvPicPr>
                      <p:cNvPr id="0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5340350"/>
                        <a:ext cx="2747962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80" name="Object 208"/>
          <p:cNvGraphicFramePr>
            <a:graphicFrameLocks noChangeAspect="1"/>
          </p:cNvGraphicFramePr>
          <p:nvPr/>
        </p:nvGraphicFramePr>
        <p:xfrm>
          <a:off x="2505075" y="4508500"/>
          <a:ext cx="151765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1" name="Equation" r:id="rId38" imgW="698400" imgH="482400" progId="Equation.DSMT4">
                  <p:embed/>
                </p:oleObj>
              </mc:Choice>
              <mc:Fallback>
                <p:oleObj name="Equation" r:id="rId38" imgW="698400" imgH="482400" progId="Equation.DSMT4">
                  <p:embed/>
                  <p:pic>
                    <p:nvPicPr>
                      <p:cNvPr id="0" name="Object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4508500"/>
                        <a:ext cx="1517650" cy="105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81" name="Text Box 209"/>
          <p:cNvSpPr txBox="1">
            <a:spLocks noChangeArrowheads="1"/>
          </p:cNvSpPr>
          <p:nvPr/>
        </p:nvSpPr>
        <p:spPr bwMode="auto">
          <a:xfrm>
            <a:off x="490538" y="4829175"/>
            <a:ext cx="2617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(2).△</a:t>
            </a:r>
            <a:r>
              <a:rPr lang="zh-CN" altLang="en-US">
                <a:ea typeface="楷体_GB2312" pitchFamily="49" charset="-122"/>
              </a:rPr>
              <a:t>形联接：</a:t>
            </a:r>
          </a:p>
        </p:txBody>
      </p:sp>
      <p:grpSp>
        <p:nvGrpSpPr>
          <p:cNvPr id="4" name="Group 217"/>
          <p:cNvGrpSpPr>
            <a:grpSpLocks/>
          </p:cNvGrpSpPr>
          <p:nvPr/>
        </p:nvGrpSpPr>
        <p:grpSpPr bwMode="auto">
          <a:xfrm>
            <a:off x="5984875" y="1498600"/>
            <a:ext cx="1174750" cy="782638"/>
            <a:chOff x="4598" y="976"/>
            <a:chExt cx="740" cy="493"/>
          </a:xfrm>
        </p:grpSpPr>
        <p:sp>
          <p:nvSpPr>
            <p:cNvPr id="24604" name="Line 210"/>
            <p:cNvSpPr>
              <a:spLocks noChangeShapeType="1"/>
            </p:cNvSpPr>
            <p:nvPr/>
          </p:nvSpPr>
          <p:spPr bwMode="auto">
            <a:xfrm>
              <a:off x="4598" y="1010"/>
              <a:ext cx="159" cy="22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605" name="Group 214"/>
            <p:cNvGrpSpPr>
              <a:grpSpLocks/>
            </p:cNvGrpSpPr>
            <p:nvPr/>
          </p:nvGrpSpPr>
          <p:grpSpPr bwMode="auto">
            <a:xfrm>
              <a:off x="4771" y="976"/>
              <a:ext cx="567" cy="493"/>
              <a:chOff x="3583" y="640"/>
              <a:chExt cx="567" cy="493"/>
            </a:xfrm>
          </p:grpSpPr>
          <p:sp>
            <p:nvSpPr>
              <p:cNvPr id="24606" name="Text Box 215"/>
              <p:cNvSpPr txBox="1">
                <a:spLocks noChangeArrowheads="1"/>
              </p:cNvSpPr>
              <p:nvPr/>
            </p:nvSpPr>
            <p:spPr bwMode="auto">
              <a:xfrm>
                <a:off x="3627" y="640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1">
                    <a:solidFill>
                      <a:srgbClr val="FF0000"/>
                    </a:solidFill>
                    <a:ea typeface="楷体_GB2312" pitchFamily="49" charset="-122"/>
                  </a:rPr>
                  <a:t>·</a:t>
                </a:r>
              </a:p>
            </p:txBody>
          </p:sp>
          <p:sp>
            <p:nvSpPr>
              <p:cNvPr id="24607" name="Text Box 216"/>
              <p:cNvSpPr txBox="1">
                <a:spLocks noChangeArrowheads="1"/>
              </p:cNvSpPr>
              <p:nvPr/>
            </p:nvSpPr>
            <p:spPr bwMode="auto">
              <a:xfrm>
                <a:off x="3583" y="845"/>
                <a:ext cx="5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FF0000"/>
                    </a:solidFill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solidFill>
                      <a:srgbClr val="FF0000"/>
                    </a:solidFill>
                    <a:ea typeface="楷体_GB2312" pitchFamily="49" charset="-122"/>
                  </a:rPr>
                  <a:t>ab</a:t>
                </a:r>
                <a:endParaRPr lang="en-US" altLang="zh-CN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</p:grpSp>
      </p:grpSp>
      <p:sp>
        <p:nvSpPr>
          <p:cNvPr id="54490" name="Text Box 218"/>
          <p:cNvSpPr txBox="1">
            <a:spLocks noChangeArrowheads="1"/>
          </p:cNvSpPr>
          <p:nvPr/>
        </p:nvSpPr>
        <p:spPr bwMode="auto">
          <a:xfrm>
            <a:off x="296863" y="6451600"/>
            <a:ext cx="8485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三相大功率电机，往往采用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Y/△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启动。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5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5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5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5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5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5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4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5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4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4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4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4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4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4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4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4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4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4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4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0" dur="500"/>
                                        <p:tgtEl>
                                          <p:spTgt spid="5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5" dur="500"/>
                                        <p:tgtEl>
                                          <p:spTgt spid="5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47" grpId="0"/>
      <p:bldP spid="54448" grpId="0" autoUpdateAnimBg="0"/>
      <p:bldP spid="54481" grpId="0" autoUpdateAnimBg="0"/>
      <p:bldP spid="5449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857250" y="1568450"/>
            <a:ext cx="2701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1. </a:t>
            </a:r>
            <a:r>
              <a:rPr lang="zh-CN" altLang="en-US">
                <a:ea typeface="楷体_GB2312" pitchFamily="49" charset="-122"/>
              </a:rPr>
              <a:t>三表法：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511300" y="6183313"/>
            <a:ext cx="681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若负载对称，则需一块表，读数乘以 </a:t>
            </a:r>
            <a:r>
              <a:rPr lang="en-US" altLang="zh-CN">
                <a:ea typeface="楷体_GB2312" pitchFamily="49" charset="-122"/>
              </a:rPr>
              <a:t>3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55340" name="Object 44"/>
          <p:cNvGraphicFramePr>
            <a:graphicFrameLocks noChangeAspect="1"/>
          </p:cNvGraphicFramePr>
          <p:nvPr/>
        </p:nvGraphicFramePr>
        <p:xfrm>
          <a:off x="2266950" y="5040313"/>
          <a:ext cx="3375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name="公式" r:id="rId4" imgW="1688760" imgH="228600" progId="Equation.3">
                  <p:embed/>
                </p:oleObj>
              </mc:Choice>
              <mc:Fallback>
                <p:oleObj name="公式" r:id="rId4" imgW="1688760" imgH="2286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5040313"/>
                        <a:ext cx="33750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8" name="Object 52"/>
          <p:cNvGraphicFramePr>
            <a:graphicFrameLocks noChangeAspect="1"/>
          </p:cNvGraphicFramePr>
          <p:nvPr/>
        </p:nvGraphicFramePr>
        <p:xfrm>
          <a:off x="2263775" y="5611813"/>
          <a:ext cx="2257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name="公式" r:id="rId6" imgW="1130040" imgH="228600" progId="Equation.3">
                  <p:embed/>
                </p:oleObj>
              </mc:Choice>
              <mc:Fallback>
                <p:oleObj name="公式" r:id="rId6" imgW="1130040" imgH="2286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5611813"/>
                        <a:ext cx="22574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50" name="Text Box 54"/>
          <p:cNvSpPr txBox="1">
            <a:spLocks noChangeArrowheads="1"/>
          </p:cNvSpPr>
          <p:nvPr/>
        </p:nvSpPr>
        <p:spPr bwMode="auto">
          <a:xfrm>
            <a:off x="342900" y="1089025"/>
            <a:ext cx="3800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三相功率的测量</a:t>
            </a:r>
            <a:endParaRPr lang="en-US" altLang="zh-CN">
              <a:ea typeface="楷体_GB2312" pitchFamily="49" charset="-122"/>
            </a:endParaRPr>
          </a:p>
        </p:txBody>
      </p:sp>
      <p:grpSp>
        <p:nvGrpSpPr>
          <p:cNvPr id="2" name="Group 136"/>
          <p:cNvGrpSpPr>
            <a:grpSpLocks/>
          </p:cNvGrpSpPr>
          <p:nvPr/>
        </p:nvGrpSpPr>
        <p:grpSpPr bwMode="auto">
          <a:xfrm>
            <a:off x="2286000" y="1865313"/>
            <a:ext cx="4386263" cy="2800350"/>
            <a:chOff x="1440" y="832"/>
            <a:chExt cx="2763" cy="1764"/>
          </a:xfrm>
        </p:grpSpPr>
        <p:sp>
          <p:nvSpPr>
            <p:cNvPr id="25608" name="Line 132"/>
            <p:cNvSpPr>
              <a:spLocks noChangeShapeType="1"/>
            </p:cNvSpPr>
            <p:nvPr/>
          </p:nvSpPr>
          <p:spPr bwMode="auto">
            <a:xfrm flipH="1">
              <a:off x="3231" y="1737"/>
              <a:ext cx="4" cy="7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9" name="Line 131"/>
            <p:cNvSpPr>
              <a:spLocks noChangeShapeType="1"/>
            </p:cNvSpPr>
            <p:nvPr/>
          </p:nvSpPr>
          <p:spPr bwMode="auto">
            <a:xfrm>
              <a:off x="2683" y="1335"/>
              <a:ext cx="0" cy="1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0" name="Line 130"/>
            <p:cNvSpPr>
              <a:spLocks noChangeShapeType="1"/>
            </p:cNvSpPr>
            <p:nvPr/>
          </p:nvSpPr>
          <p:spPr bwMode="auto">
            <a:xfrm>
              <a:off x="2145" y="923"/>
              <a:ext cx="0" cy="15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1" name="Text Box 32"/>
            <p:cNvSpPr txBox="1">
              <a:spLocks noChangeArrowheads="1"/>
            </p:cNvSpPr>
            <p:nvPr/>
          </p:nvSpPr>
          <p:spPr bwMode="auto">
            <a:xfrm>
              <a:off x="1440" y="109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25612" name="Text Box 33"/>
            <p:cNvSpPr txBox="1">
              <a:spLocks noChangeArrowheads="1"/>
            </p:cNvSpPr>
            <p:nvPr/>
          </p:nvSpPr>
          <p:spPr bwMode="auto">
            <a:xfrm>
              <a:off x="1446" y="149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25613" name="Text Box 34"/>
            <p:cNvSpPr txBox="1">
              <a:spLocks noChangeArrowheads="1"/>
            </p:cNvSpPr>
            <p:nvPr/>
          </p:nvSpPr>
          <p:spPr bwMode="auto">
            <a:xfrm>
              <a:off x="1446" y="190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25614" name="Text Box 35"/>
            <p:cNvSpPr txBox="1">
              <a:spLocks noChangeArrowheads="1"/>
            </p:cNvSpPr>
            <p:nvPr/>
          </p:nvSpPr>
          <p:spPr bwMode="auto">
            <a:xfrm>
              <a:off x="1452" y="230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N</a:t>
              </a:r>
            </a:p>
          </p:txBody>
        </p:sp>
        <p:sp>
          <p:nvSpPr>
            <p:cNvPr id="25615" name="Line 55"/>
            <p:cNvSpPr>
              <a:spLocks noChangeShapeType="1"/>
            </p:cNvSpPr>
            <p:nvPr/>
          </p:nvSpPr>
          <p:spPr bwMode="auto">
            <a:xfrm>
              <a:off x="1767" y="1247"/>
              <a:ext cx="17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6" name="Line 56"/>
            <p:cNvSpPr>
              <a:spLocks noChangeShapeType="1"/>
            </p:cNvSpPr>
            <p:nvPr/>
          </p:nvSpPr>
          <p:spPr bwMode="auto">
            <a:xfrm>
              <a:off x="1769" y="1653"/>
              <a:ext cx="17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7" name="Line 57"/>
            <p:cNvSpPr>
              <a:spLocks noChangeShapeType="1"/>
            </p:cNvSpPr>
            <p:nvPr/>
          </p:nvSpPr>
          <p:spPr bwMode="auto">
            <a:xfrm>
              <a:off x="1773" y="2055"/>
              <a:ext cx="17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Line 58"/>
            <p:cNvSpPr>
              <a:spLocks noChangeShapeType="1"/>
            </p:cNvSpPr>
            <p:nvPr/>
          </p:nvSpPr>
          <p:spPr bwMode="auto">
            <a:xfrm>
              <a:off x="1774" y="2460"/>
              <a:ext cx="17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Rectangle 59"/>
            <p:cNvSpPr>
              <a:spLocks noChangeArrowheads="1"/>
            </p:cNvSpPr>
            <p:nvPr/>
          </p:nvSpPr>
          <p:spPr bwMode="auto">
            <a:xfrm>
              <a:off x="3523" y="1175"/>
              <a:ext cx="680" cy="1360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5620" name="Text Box 92"/>
            <p:cNvSpPr txBox="1">
              <a:spLocks noChangeArrowheads="1"/>
            </p:cNvSpPr>
            <p:nvPr/>
          </p:nvSpPr>
          <p:spPr bwMode="auto">
            <a:xfrm>
              <a:off x="3672" y="1331"/>
              <a:ext cx="346" cy="1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楷体_GB2312" pitchFamily="49" charset="-122"/>
                </a:rPr>
                <a:t>三 相 负 载</a:t>
              </a:r>
            </a:p>
          </p:txBody>
        </p:sp>
        <p:sp>
          <p:nvSpPr>
            <p:cNvPr id="25621" name="Oval 93"/>
            <p:cNvSpPr>
              <a:spLocks noChangeArrowheads="1"/>
            </p:cNvSpPr>
            <p:nvPr/>
          </p:nvSpPr>
          <p:spPr bwMode="auto">
            <a:xfrm>
              <a:off x="1728" y="162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5622" name="Oval 94"/>
            <p:cNvSpPr>
              <a:spLocks noChangeArrowheads="1"/>
            </p:cNvSpPr>
            <p:nvPr/>
          </p:nvSpPr>
          <p:spPr bwMode="auto">
            <a:xfrm>
              <a:off x="1728" y="122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5623" name="Oval 95"/>
            <p:cNvSpPr>
              <a:spLocks noChangeArrowheads="1"/>
            </p:cNvSpPr>
            <p:nvPr/>
          </p:nvSpPr>
          <p:spPr bwMode="auto">
            <a:xfrm>
              <a:off x="1738" y="2435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5624" name="Oval 96"/>
            <p:cNvSpPr>
              <a:spLocks noChangeArrowheads="1"/>
            </p:cNvSpPr>
            <p:nvPr/>
          </p:nvSpPr>
          <p:spPr bwMode="auto">
            <a:xfrm>
              <a:off x="1732" y="2031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5625" name="Oval 101"/>
            <p:cNvSpPr>
              <a:spLocks noChangeArrowheads="1"/>
            </p:cNvSpPr>
            <p:nvPr/>
          </p:nvSpPr>
          <p:spPr bwMode="auto">
            <a:xfrm>
              <a:off x="2009" y="1104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5626" name="Line 102"/>
            <p:cNvSpPr>
              <a:spLocks noChangeShapeType="1"/>
            </p:cNvSpPr>
            <p:nvPr/>
          </p:nvSpPr>
          <p:spPr bwMode="auto">
            <a:xfrm>
              <a:off x="1827" y="923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7" name="Line 103"/>
            <p:cNvSpPr>
              <a:spLocks noChangeShapeType="1"/>
            </p:cNvSpPr>
            <p:nvPr/>
          </p:nvSpPr>
          <p:spPr bwMode="auto">
            <a:xfrm>
              <a:off x="1827" y="923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8" name="Text Box 104"/>
            <p:cNvSpPr txBox="1">
              <a:spLocks noChangeArrowheads="1"/>
            </p:cNvSpPr>
            <p:nvPr/>
          </p:nvSpPr>
          <p:spPr bwMode="auto">
            <a:xfrm>
              <a:off x="1991" y="1121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W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5629" name="Text Box 105"/>
            <p:cNvSpPr txBox="1">
              <a:spLocks noChangeArrowheads="1"/>
            </p:cNvSpPr>
            <p:nvPr/>
          </p:nvSpPr>
          <p:spPr bwMode="auto">
            <a:xfrm>
              <a:off x="2054" y="832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5630" name="Text Box 106"/>
            <p:cNvSpPr txBox="1">
              <a:spLocks noChangeArrowheads="1"/>
            </p:cNvSpPr>
            <p:nvPr/>
          </p:nvSpPr>
          <p:spPr bwMode="auto">
            <a:xfrm>
              <a:off x="1714" y="1179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5631" name="Oval 118"/>
            <p:cNvSpPr>
              <a:spLocks noChangeArrowheads="1"/>
            </p:cNvSpPr>
            <p:nvPr/>
          </p:nvSpPr>
          <p:spPr bwMode="auto">
            <a:xfrm>
              <a:off x="3105" y="1918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5632" name="Line 119"/>
            <p:cNvSpPr>
              <a:spLocks noChangeShapeType="1"/>
            </p:cNvSpPr>
            <p:nvPr/>
          </p:nvSpPr>
          <p:spPr bwMode="auto">
            <a:xfrm>
              <a:off x="2923" y="1737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3" name="Line 120"/>
            <p:cNvSpPr>
              <a:spLocks noChangeShapeType="1"/>
            </p:cNvSpPr>
            <p:nvPr/>
          </p:nvSpPr>
          <p:spPr bwMode="auto">
            <a:xfrm>
              <a:off x="2923" y="1737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4" name="Text Box 122"/>
            <p:cNvSpPr txBox="1">
              <a:spLocks noChangeArrowheads="1"/>
            </p:cNvSpPr>
            <p:nvPr/>
          </p:nvSpPr>
          <p:spPr bwMode="auto">
            <a:xfrm>
              <a:off x="3150" y="1646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5635" name="Text Box 123"/>
            <p:cNvSpPr txBox="1">
              <a:spLocks noChangeArrowheads="1"/>
            </p:cNvSpPr>
            <p:nvPr/>
          </p:nvSpPr>
          <p:spPr bwMode="auto">
            <a:xfrm>
              <a:off x="2840" y="1993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5636" name="Oval 124"/>
            <p:cNvSpPr>
              <a:spLocks noChangeArrowheads="1"/>
            </p:cNvSpPr>
            <p:nvPr/>
          </p:nvSpPr>
          <p:spPr bwMode="auto">
            <a:xfrm>
              <a:off x="2547" y="1516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5637" name="Line 125"/>
            <p:cNvSpPr>
              <a:spLocks noChangeShapeType="1"/>
            </p:cNvSpPr>
            <p:nvPr/>
          </p:nvSpPr>
          <p:spPr bwMode="auto">
            <a:xfrm>
              <a:off x="2365" y="1335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8" name="Line 126"/>
            <p:cNvSpPr>
              <a:spLocks noChangeShapeType="1"/>
            </p:cNvSpPr>
            <p:nvPr/>
          </p:nvSpPr>
          <p:spPr bwMode="auto">
            <a:xfrm>
              <a:off x="2365" y="1335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9" name="Text Box 128"/>
            <p:cNvSpPr txBox="1">
              <a:spLocks noChangeArrowheads="1"/>
            </p:cNvSpPr>
            <p:nvPr/>
          </p:nvSpPr>
          <p:spPr bwMode="auto">
            <a:xfrm>
              <a:off x="2556" y="1244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5640" name="Text Box 129"/>
            <p:cNvSpPr txBox="1">
              <a:spLocks noChangeArrowheads="1"/>
            </p:cNvSpPr>
            <p:nvPr/>
          </p:nvSpPr>
          <p:spPr bwMode="auto">
            <a:xfrm>
              <a:off x="2270" y="1591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5641" name="Text Box 134"/>
            <p:cNvSpPr txBox="1">
              <a:spLocks noChangeArrowheads="1"/>
            </p:cNvSpPr>
            <p:nvPr/>
          </p:nvSpPr>
          <p:spPr bwMode="auto">
            <a:xfrm>
              <a:off x="2532" y="1531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W</a:t>
              </a:r>
              <a:r>
                <a:rPr lang="en-US" altLang="zh-CN" sz="1800" baseline="-2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25642" name="Text Box 135"/>
            <p:cNvSpPr txBox="1">
              <a:spLocks noChangeArrowheads="1"/>
            </p:cNvSpPr>
            <p:nvPr/>
          </p:nvSpPr>
          <p:spPr bwMode="auto">
            <a:xfrm>
              <a:off x="3081" y="1933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W</a:t>
              </a:r>
              <a:r>
                <a:rPr lang="en-US" altLang="zh-CN" sz="1800" baseline="-25000">
                  <a:ea typeface="楷体_GB2312" pitchFamily="49" charset="-122"/>
                </a:rPr>
                <a:t>3</a:t>
              </a:r>
            </a:p>
          </p:txBody>
        </p:sp>
      </p:grpSp>
      <p:sp>
        <p:nvSpPr>
          <p:cNvPr id="3" name="Text Box 54"/>
          <p:cNvSpPr txBox="1">
            <a:spLocks noChangeArrowheads="1"/>
          </p:cNvSpPr>
          <p:nvPr/>
        </p:nvSpPr>
        <p:spPr bwMode="auto">
          <a:xfrm>
            <a:off x="4259263" y="1089025"/>
            <a:ext cx="3608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对称，不对称</a:t>
            </a:r>
            <a:r>
              <a:rPr lang="en-US" altLang="zh-CN">
                <a:ea typeface="楷体_GB2312" pitchFamily="49" charset="-122"/>
              </a:rPr>
              <a:t>)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四、</a:t>
            </a:r>
            <a:r>
              <a:rPr lang="zh-CN" altLang="en-US">
                <a:ea typeface="楷体_GB2312" pitchFamily="49" charset="-122"/>
              </a:rPr>
              <a:t>三相电路的功率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5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5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  <p:bldP spid="5530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12750" y="1601788"/>
            <a:ext cx="302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2.  </a:t>
            </a:r>
            <a:r>
              <a:rPr lang="zh-CN" altLang="en-US">
                <a:ea typeface="楷体_GB2312" pitchFamily="49" charset="-122"/>
              </a:rPr>
              <a:t>二表法：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38150" y="2046288"/>
            <a:ext cx="827722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66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这种测量线路的接法是将两个功率表的电流线圈接到任意两相中，而将其电压线圈的公共点接到另一相没有功率表的线上。</a:t>
            </a:r>
          </a:p>
        </p:txBody>
      </p:sp>
      <p:sp>
        <p:nvSpPr>
          <p:cNvPr id="58404" name="Text Box 36"/>
          <p:cNvSpPr txBox="1">
            <a:spLocks noChangeArrowheads="1"/>
          </p:cNvSpPr>
          <p:nvPr/>
        </p:nvSpPr>
        <p:spPr bwMode="auto">
          <a:xfrm>
            <a:off x="476250" y="5784850"/>
            <a:ext cx="82581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15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若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W</a:t>
            </a:r>
            <a:r>
              <a:rPr lang="en-US" altLang="zh-CN" baseline="-2500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的读数为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P</a:t>
            </a:r>
            <a:r>
              <a:rPr lang="en-US" altLang="zh-CN" baseline="-2500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， 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W</a:t>
            </a:r>
            <a:r>
              <a:rPr lang="en-US" altLang="zh-CN" baseline="-2500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的读数为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P</a:t>
            </a:r>
            <a:r>
              <a:rPr lang="en-US" altLang="zh-CN" baseline="-2500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，则  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P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=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P</a:t>
            </a:r>
            <a:r>
              <a:rPr lang="en-US" altLang="zh-CN" baseline="-2500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+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P</a:t>
            </a:r>
            <a:r>
              <a:rPr lang="en-US" altLang="zh-CN" baseline="-25000">
                <a:solidFill>
                  <a:srgbClr val="0000FF"/>
                </a:solidFill>
                <a:ea typeface="楷体_GB2312" pitchFamily="49" charset="-122"/>
              </a:rPr>
              <a:t>2  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即为三相总功率。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2362200" y="3219450"/>
            <a:ext cx="3929063" cy="2598738"/>
            <a:chOff x="1944" y="262"/>
            <a:chExt cx="2475" cy="1637"/>
          </a:xfrm>
        </p:grpSpPr>
        <p:sp>
          <p:nvSpPr>
            <p:cNvPr id="35846" name="Line 82"/>
            <p:cNvSpPr>
              <a:spLocks noChangeShapeType="1"/>
            </p:cNvSpPr>
            <p:nvPr/>
          </p:nvSpPr>
          <p:spPr bwMode="auto">
            <a:xfrm>
              <a:off x="3367" y="876"/>
              <a:ext cx="0" cy="8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7" name="Line 78"/>
            <p:cNvSpPr>
              <a:spLocks noChangeShapeType="1"/>
            </p:cNvSpPr>
            <p:nvPr/>
          </p:nvSpPr>
          <p:spPr bwMode="auto">
            <a:xfrm>
              <a:off x="2271" y="1202"/>
              <a:ext cx="14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8" name="Line 79"/>
            <p:cNvSpPr>
              <a:spLocks noChangeShapeType="1"/>
            </p:cNvSpPr>
            <p:nvPr/>
          </p:nvSpPr>
          <p:spPr bwMode="auto">
            <a:xfrm>
              <a:off x="2268" y="674"/>
              <a:ext cx="14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9" name="Line 81"/>
            <p:cNvSpPr>
              <a:spLocks noChangeShapeType="1"/>
            </p:cNvSpPr>
            <p:nvPr/>
          </p:nvSpPr>
          <p:spPr bwMode="auto">
            <a:xfrm>
              <a:off x="2781" y="353"/>
              <a:ext cx="0" cy="1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0" name="Text Box 46"/>
            <p:cNvSpPr txBox="1">
              <a:spLocks noChangeArrowheads="1"/>
            </p:cNvSpPr>
            <p:nvPr/>
          </p:nvSpPr>
          <p:spPr bwMode="auto">
            <a:xfrm>
              <a:off x="1944" y="52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35851" name="Text Box 47"/>
            <p:cNvSpPr txBox="1">
              <a:spLocks noChangeArrowheads="1"/>
            </p:cNvSpPr>
            <p:nvPr/>
          </p:nvSpPr>
          <p:spPr bwMode="auto">
            <a:xfrm>
              <a:off x="1950" y="104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35852" name="Text Box 48"/>
            <p:cNvSpPr txBox="1">
              <a:spLocks noChangeArrowheads="1"/>
            </p:cNvSpPr>
            <p:nvPr/>
          </p:nvSpPr>
          <p:spPr bwMode="auto">
            <a:xfrm>
              <a:off x="1950" y="158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35853" name="Rectangle 54"/>
            <p:cNvSpPr>
              <a:spLocks noChangeArrowheads="1"/>
            </p:cNvSpPr>
            <p:nvPr/>
          </p:nvSpPr>
          <p:spPr bwMode="auto">
            <a:xfrm>
              <a:off x="3739" y="539"/>
              <a:ext cx="680" cy="1360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5854" name="Text Box 55"/>
            <p:cNvSpPr txBox="1">
              <a:spLocks noChangeArrowheads="1"/>
            </p:cNvSpPr>
            <p:nvPr/>
          </p:nvSpPr>
          <p:spPr bwMode="auto">
            <a:xfrm>
              <a:off x="3888" y="695"/>
              <a:ext cx="346" cy="1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楷体_GB2312" pitchFamily="49" charset="-122"/>
                </a:rPr>
                <a:t>三 相 负 载</a:t>
              </a:r>
            </a:p>
          </p:txBody>
        </p:sp>
        <p:sp>
          <p:nvSpPr>
            <p:cNvPr id="35855" name="Oval 56"/>
            <p:cNvSpPr>
              <a:spLocks noChangeArrowheads="1"/>
            </p:cNvSpPr>
            <p:nvPr/>
          </p:nvSpPr>
          <p:spPr bwMode="auto">
            <a:xfrm>
              <a:off x="2232" y="1177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5856" name="Oval 57"/>
            <p:cNvSpPr>
              <a:spLocks noChangeArrowheads="1"/>
            </p:cNvSpPr>
            <p:nvPr/>
          </p:nvSpPr>
          <p:spPr bwMode="auto">
            <a:xfrm>
              <a:off x="2232" y="65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5857" name="Oval 59"/>
            <p:cNvSpPr>
              <a:spLocks noChangeArrowheads="1"/>
            </p:cNvSpPr>
            <p:nvPr/>
          </p:nvSpPr>
          <p:spPr bwMode="auto">
            <a:xfrm>
              <a:off x="2236" y="171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5858" name="Oval 60"/>
            <p:cNvSpPr>
              <a:spLocks noChangeArrowheads="1"/>
            </p:cNvSpPr>
            <p:nvPr/>
          </p:nvSpPr>
          <p:spPr bwMode="auto">
            <a:xfrm>
              <a:off x="2651" y="534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5859" name="Line 61"/>
            <p:cNvSpPr>
              <a:spLocks noChangeShapeType="1"/>
            </p:cNvSpPr>
            <p:nvPr/>
          </p:nvSpPr>
          <p:spPr bwMode="auto">
            <a:xfrm>
              <a:off x="2469" y="353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0" name="Line 62"/>
            <p:cNvSpPr>
              <a:spLocks noChangeShapeType="1"/>
            </p:cNvSpPr>
            <p:nvPr/>
          </p:nvSpPr>
          <p:spPr bwMode="auto">
            <a:xfrm>
              <a:off x="2469" y="353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1" name="Text Box 63"/>
            <p:cNvSpPr txBox="1">
              <a:spLocks noChangeArrowheads="1"/>
            </p:cNvSpPr>
            <p:nvPr/>
          </p:nvSpPr>
          <p:spPr bwMode="auto">
            <a:xfrm>
              <a:off x="2627" y="557"/>
              <a:ext cx="3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W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5862" name="Text Box 64"/>
            <p:cNvSpPr txBox="1">
              <a:spLocks noChangeArrowheads="1"/>
            </p:cNvSpPr>
            <p:nvPr/>
          </p:nvSpPr>
          <p:spPr bwMode="auto">
            <a:xfrm>
              <a:off x="2696" y="262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5863" name="Text Box 65"/>
            <p:cNvSpPr txBox="1">
              <a:spLocks noChangeArrowheads="1"/>
            </p:cNvSpPr>
            <p:nvPr/>
          </p:nvSpPr>
          <p:spPr bwMode="auto">
            <a:xfrm>
              <a:off x="2338" y="609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5864" name="Oval 72"/>
            <p:cNvSpPr>
              <a:spLocks noChangeArrowheads="1"/>
            </p:cNvSpPr>
            <p:nvPr/>
          </p:nvSpPr>
          <p:spPr bwMode="auto">
            <a:xfrm>
              <a:off x="3231" y="1060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5865" name="Line 73"/>
            <p:cNvSpPr>
              <a:spLocks noChangeShapeType="1"/>
            </p:cNvSpPr>
            <p:nvPr/>
          </p:nvSpPr>
          <p:spPr bwMode="auto">
            <a:xfrm>
              <a:off x="3049" y="879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6" name="Line 74"/>
            <p:cNvSpPr>
              <a:spLocks noChangeShapeType="1"/>
            </p:cNvSpPr>
            <p:nvPr/>
          </p:nvSpPr>
          <p:spPr bwMode="auto">
            <a:xfrm>
              <a:off x="3049" y="879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7" name="Text Box 75"/>
            <p:cNvSpPr txBox="1">
              <a:spLocks noChangeArrowheads="1"/>
            </p:cNvSpPr>
            <p:nvPr/>
          </p:nvSpPr>
          <p:spPr bwMode="auto">
            <a:xfrm>
              <a:off x="3213" y="1083"/>
              <a:ext cx="3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W</a:t>
              </a:r>
              <a:r>
                <a:rPr lang="en-US" altLang="zh-CN" sz="1800" baseline="-2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35868" name="Text Box 76"/>
            <p:cNvSpPr txBox="1">
              <a:spLocks noChangeArrowheads="1"/>
            </p:cNvSpPr>
            <p:nvPr/>
          </p:nvSpPr>
          <p:spPr bwMode="auto">
            <a:xfrm>
              <a:off x="3240" y="788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5869" name="Text Box 77"/>
            <p:cNvSpPr txBox="1">
              <a:spLocks noChangeArrowheads="1"/>
            </p:cNvSpPr>
            <p:nvPr/>
          </p:nvSpPr>
          <p:spPr bwMode="auto">
            <a:xfrm>
              <a:off x="2954" y="1135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5870" name="Line 80"/>
            <p:cNvSpPr>
              <a:spLocks noChangeShapeType="1"/>
            </p:cNvSpPr>
            <p:nvPr/>
          </p:nvSpPr>
          <p:spPr bwMode="auto">
            <a:xfrm>
              <a:off x="2271" y="1737"/>
              <a:ext cx="14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50" name="Text Box 54"/>
          <p:cNvSpPr txBox="1">
            <a:spLocks noChangeArrowheads="1"/>
          </p:cNvSpPr>
          <p:nvPr/>
        </p:nvSpPr>
        <p:spPr bwMode="auto">
          <a:xfrm>
            <a:off x="342900" y="1076325"/>
            <a:ext cx="3800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三相功率的测量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3" name="Text Box 54"/>
          <p:cNvSpPr txBox="1">
            <a:spLocks noChangeArrowheads="1"/>
          </p:cNvSpPr>
          <p:nvPr/>
        </p:nvSpPr>
        <p:spPr bwMode="auto">
          <a:xfrm>
            <a:off x="4259263" y="1076325"/>
            <a:ext cx="3608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对称，不对称</a:t>
            </a:r>
            <a:r>
              <a:rPr lang="en-US" altLang="zh-CN">
                <a:ea typeface="楷体_GB2312" pitchFamily="49" charset="-122"/>
              </a:rPr>
              <a:t>)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四、</a:t>
            </a:r>
            <a:r>
              <a:rPr lang="zh-CN" altLang="en-US">
                <a:ea typeface="楷体_GB2312" pitchFamily="49" charset="-122"/>
              </a:rPr>
              <a:t>三相电路的功率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utoUpdateAnimBg="0"/>
      <p:bldP spid="58371" grpId="0" autoUpdateAnimBg="0"/>
      <p:bldP spid="5840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365125" y="500063"/>
            <a:ext cx="3863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证明：</a:t>
            </a:r>
          </a:p>
        </p:txBody>
      </p: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571500" y="3789363"/>
            <a:ext cx="81343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上面两块表的接法正好满足了这个式子的要求，所以两个功率表的读数的代数和就是三相总功率。</a:t>
            </a:r>
          </a:p>
        </p:txBody>
      </p:sp>
      <p:sp>
        <p:nvSpPr>
          <p:cNvPr id="59425" name="Text Box 33"/>
          <p:cNvSpPr txBox="1">
            <a:spLocks noChangeArrowheads="1"/>
          </p:cNvSpPr>
          <p:nvPr/>
        </p:nvSpPr>
        <p:spPr bwMode="auto">
          <a:xfrm>
            <a:off x="571500" y="5838825"/>
            <a:ext cx="8134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两表法测量三相电路功率，不仅适用于对称三相电路，而且对不对称三相电路也适用。</a:t>
            </a:r>
          </a:p>
        </p:txBody>
      </p:sp>
      <p:sp>
        <p:nvSpPr>
          <p:cNvPr id="59428" name="Text Box 36"/>
          <p:cNvSpPr txBox="1">
            <a:spLocks noChangeArrowheads="1"/>
          </p:cNvSpPr>
          <p:nvPr/>
        </p:nvSpPr>
        <p:spPr bwMode="auto">
          <a:xfrm>
            <a:off x="1306513" y="2849563"/>
            <a:ext cx="3262312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ea typeface="楷体_GB2312" pitchFamily="49" charset="-122"/>
              </a:rPr>
              <a:t>A 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+</a:t>
            </a:r>
            <a:r>
              <a:rPr lang="en-US" altLang="zh-CN" baseline="-25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ea typeface="楷体_GB2312" pitchFamily="49" charset="-122"/>
              </a:rPr>
              <a:t>B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+</a:t>
            </a:r>
            <a:r>
              <a:rPr lang="en-US" altLang="zh-CN" baseline="-25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=0     (KCL)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= –(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ea typeface="楷体_GB2312" pitchFamily="49" charset="-122"/>
              </a:rPr>
              <a:t>A 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+</a:t>
            </a:r>
            <a:r>
              <a:rPr lang="en-US" altLang="zh-CN" baseline="-25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ea typeface="楷体_GB2312" pitchFamily="49" charset="-122"/>
              </a:rPr>
              <a:t>B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lang="en-US" altLang="zh-CN" baseline="-25000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59430" name="Text Box 38"/>
          <p:cNvSpPr txBox="1">
            <a:spLocks noChangeArrowheads="1"/>
          </p:cNvSpPr>
          <p:nvPr/>
        </p:nvSpPr>
        <p:spPr bwMode="auto">
          <a:xfrm>
            <a:off x="890588" y="4741863"/>
            <a:ext cx="664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AC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A</a:t>
            </a:r>
            <a:r>
              <a:rPr lang="en-US" altLang="zh-CN">
                <a:ea typeface="楷体_GB2312" pitchFamily="49" charset="-122"/>
              </a:rPr>
              <a:t>cos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 </a:t>
            </a:r>
            <a:r>
              <a:rPr lang="en-US" altLang="zh-CN" baseline="-25000"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 + 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BC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B</a:t>
            </a:r>
            <a:r>
              <a:rPr lang="en-US" altLang="zh-CN">
                <a:ea typeface="楷体_GB2312" pitchFamily="49" charset="-122"/>
              </a:rPr>
              <a:t>cos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 </a:t>
            </a:r>
            <a:r>
              <a:rPr lang="en-US" altLang="zh-CN" baseline="-25000"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59435" name="Text Box 43"/>
          <p:cNvSpPr txBox="1">
            <a:spLocks noChangeArrowheads="1"/>
          </p:cNvSpPr>
          <p:nvPr/>
        </p:nvSpPr>
        <p:spPr bwMode="auto">
          <a:xfrm>
            <a:off x="852488" y="5313363"/>
            <a:ext cx="7853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  <a:sym typeface="Symbol" pitchFamily="18" charset="2"/>
              </a:rPr>
              <a:t> </a:t>
            </a:r>
            <a:r>
              <a:rPr lang="en-US" altLang="zh-CN" baseline="-25000"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：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AC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与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A</a:t>
            </a:r>
            <a:r>
              <a:rPr lang="zh-CN" altLang="en-US">
                <a:ea typeface="楷体_GB2312" pitchFamily="49" charset="-122"/>
              </a:rPr>
              <a:t>的相位差， </a:t>
            </a:r>
            <a:r>
              <a:rPr lang="zh-CN" altLang="en-US" i="1">
                <a:ea typeface="楷体_GB2312" pitchFamily="49" charset="-122"/>
                <a:sym typeface="Symbol" pitchFamily="18" charset="2"/>
              </a:rPr>
              <a:t> </a:t>
            </a:r>
            <a:r>
              <a:rPr lang="en-US" altLang="zh-CN" baseline="-25000"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：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BC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与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B</a:t>
            </a:r>
            <a:r>
              <a:rPr lang="zh-CN" altLang="en-US">
                <a:ea typeface="楷体_GB2312" pitchFamily="49" charset="-122"/>
              </a:rPr>
              <a:t>的相位差。 </a:t>
            </a:r>
            <a:r>
              <a:rPr lang="zh-CN" altLang="en-US" i="1"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grpSp>
        <p:nvGrpSpPr>
          <p:cNvPr id="36872" name="Group 72"/>
          <p:cNvGrpSpPr>
            <a:grpSpLocks/>
          </p:cNvGrpSpPr>
          <p:nvPr/>
        </p:nvGrpSpPr>
        <p:grpSpPr bwMode="auto">
          <a:xfrm>
            <a:off x="4681538" y="546100"/>
            <a:ext cx="3929062" cy="2598738"/>
            <a:chOff x="2949" y="341"/>
            <a:chExt cx="2475" cy="1637"/>
          </a:xfrm>
        </p:grpSpPr>
        <p:sp>
          <p:nvSpPr>
            <p:cNvPr id="36877" name="Text Box 23"/>
            <p:cNvSpPr txBox="1">
              <a:spLocks noChangeArrowheads="1"/>
            </p:cNvSpPr>
            <p:nvPr/>
          </p:nvSpPr>
          <p:spPr bwMode="auto">
            <a:xfrm>
              <a:off x="4156" y="373"/>
              <a:ext cx="2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i</a:t>
              </a:r>
              <a:r>
                <a:rPr lang="en-US" altLang="zh-CN" baseline="-25000">
                  <a:ea typeface="楷体_GB2312" pitchFamily="49" charset="-122"/>
                </a:rPr>
                <a:t>A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6878" name="Line 20"/>
            <p:cNvSpPr>
              <a:spLocks noChangeShapeType="1"/>
            </p:cNvSpPr>
            <p:nvPr/>
          </p:nvSpPr>
          <p:spPr bwMode="auto">
            <a:xfrm>
              <a:off x="4115" y="673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9" name="Line 21"/>
            <p:cNvSpPr>
              <a:spLocks noChangeShapeType="1"/>
            </p:cNvSpPr>
            <p:nvPr/>
          </p:nvSpPr>
          <p:spPr bwMode="auto">
            <a:xfrm>
              <a:off x="3375" y="119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Line 22"/>
            <p:cNvSpPr>
              <a:spLocks noChangeShapeType="1"/>
            </p:cNvSpPr>
            <p:nvPr/>
          </p:nvSpPr>
          <p:spPr bwMode="auto">
            <a:xfrm>
              <a:off x="3345" y="1751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Text Box 24"/>
            <p:cNvSpPr txBox="1">
              <a:spLocks noChangeArrowheads="1"/>
            </p:cNvSpPr>
            <p:nvPr/>
          </p:nvSpPr>
          <p:spPr bwMode="auto">
            <a:xfrm>
              <a:off x="3375" y="890"/>
              <a:ext cx="2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i</a:t>
              </a:r>
              <a:r>
                <a:rPr lang="en-US" altLang="zh-CN" baseline="-25000">
                  <a:ea typeface="楷体_GB2312" pitchFamily="49" charset="-122"/>
                </a:rPr>
                <a:t>B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6882" name="Text Box 25"/>
            <p:cNvSpPr txBox="1">
              <a:spLocks noChangeArrowheads="1"/>
            </p:cNvSpPr>
            <p:nvPr/>
          </p:nvSpPr>
          <p:spPr bwMode="auto">
            <a:xfrm>
              <a:off x="3375" y="1451"/>
              <a:ext cx="2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i</a:t>
              </a:r>
              <a:r>
                <a:rPr lang="en-US" altLang="zh-CN" baseline="-25000">
                  <a:ea typeface="楷体_GB2312" pitchFamily="49" charset="-122"/>
                </a:rPr>
                <a:t>C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36883" name="Line 47"/>
            <p:cNvSpPr>
              <a:spLocks noChangeShapeType="1"/>
            </p:cNvSpPr>
            <p:nvPr/>
          </p:nvSpPr>
          <p:spPr bwMode="auto">
            <a:xfrm>
              <a:off x="4372" y="955"/>
              <a:ext cx="0" cy="8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4" name="Line 48"/>
            <p:cNvSpPr>
              <a:spLocks noChangeShapeType="1"/>
            </p:cNvSpPr>
            <p:nvPr/>
          </p:nvSpPr>
          <p:spPr bwMode="auto">
            <a:xfrm>
              <a:off x="3276" y="1281"/>
              <a:ext cx="14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5" name="Line 49"/>
            <p:cNvSpPr>
              <a:spLocks noChangeShapeType="1"/>
            </p:cNvSpPr>
            <p:nvPr/>
          </p:nvSpPr>
          <p:spPr bwMode="auto">
            <a:xfrm>
              <a:off x="3273" y="753"/>
              <a:ext cx="14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6" name="Line 50"/>
            <p:cNvSpPr>
              <a:spLocks noChangeShapeType="1"/>
            </p:cNvSpPr>
            <p:nvPr/>
          </p:nvSpPr>
          <p:spPr bwMode="auto">
            <a:xfrm>
              <a:off x="3786" y="432"/>
              <a:ext cx="0" cy="1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7" name="Text Box 51"/>
            <p:cNvSpPr txBox="1">
              <a:spLocks noChangeArrowheads="1"/>
            </p:cNvSpPr>
            <p:nvPr/>
          </p:nvSpPr>
          <p:spPr bwMode="auto">
            <a:xfrm>
              <a:off x="2949" y="59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36888" name="Text Box 52"/>
            <p:cNvSpPr txBox="1">
              <a:spLocks noChangeArrowheads="1"/>
            </p:cNvSpPr>
            <p:nvPr/>
          </p:nvSpPr>
          <p:spPr bwMode="auto">
            <a:xfrm>
              <a:off x="2955" y="1121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36889" name="Text Box 53"/>
            <p:cNvSpPr txBox="1">
              <a:spLocks noChangeArrowheads="1"/>
            </p:cNvSpPr>
            <p:nvPr/>
          </p:nvSpPr>
          <p:spPr bwMode="auto">
            <a:xfrm>
              <a:off x="2955" y="1667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36890" name="Rectangle 54"/>
            <p:cNvSpPr>
              <a:spLocks noChangeArrowheads="1"/>
            </p:cNvSpPr>
            <p:nvPr/>
          </p:nvSpPr>
          <p:spPr bwMode="auto">
            <a:xfrm>
              <a:off x="4744" y="618"/>
              <a:ext cx="680" cy="1360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6891" name="Text Box 55"/>
            <p:cNvSpPr txBox="1">
              <a:spLocks noChangeArrowheads="1"/>
            </p:cNvSpPr>
            <p:nvPr/>
          </p:nvSpPr>
          <p:spPr bwMode="auto">
            <a:xfrm>
              <a:off x="4893" y="774"/>
              <a:ext cx="346" cy="1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楷体_GB2312" pitchFamily="49" charset="-122"/>
                </a:rPr>
                <a:t>三 相 负 载</a:t>
              </a:r>
            </a:p>
          </p:txBody>
        </p:sp>
        <p:sp>
          <p:nvSpPr>
            <p:cNvPr id="36892" name="Oval 56"/>
            <p:cNvSpPr>
              <a:spLocks noChangeArrowheads="1"/>
            </p:cNvSpPr>
            <p:nvPr/>
          </p:nvSpPr>
          <p:spPr bwMode="auto">
            <a:xfrm>
              <a:off x="3237" y="1256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6893" name="Oval 57"/>
            <p:cNvSpPr>
              <a:spLocks noChangeArrowheads="1"/>
            </p:cNvSpPr>
            <p:nvPr/>
          </p:nvSpPr>
          <p:spPr bwMode="auto">
            <a:xfrm>
              <a:off x="3237" y="732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6894" name="Oval 58"/>
            <p:cNvSpPr>
              <a:spLocks noChangeArrowheads="1"/>
            </p:cNvSpPr>
            <p:nvPr/>
          </p:nvSpPr>
          <p:spPr bwMode="auto">
            <a:xfrm>
              <a:off x="3241" y="1792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6895" name="Oval 59"/>
            <p:cNvSpPr>
              <a:spLocks noChangeArrowheads="1"/>
            </p:cNvSpPr>
            <p:nvPr/>
          </p:nvSpPr>
          <p:spPr bwMode="auto">
            <a:xfrm>
              <a:off x="3656" y="613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6896" name="Line 60"/>
            <p:cNvSpPr>
              <a:spLocks noChangeShapeType="1"/>
            </p:cNvSpPr>
            <p:nvPr/>
          </p:nvSpPr>
          <p:spPr bwMode="auto">
            <a:xfrm>
              <a:off x="3474" y="432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7" name="Line 61"/>
            <p:cNvSpPr>
              <a:spLocks noChangeShapeType="1"/>
            </p:cNvSpPr>
            <p:nvPr/>
          </p:nvSpPr>
          <p:spPr bwMode="auto">
            <a:xfrm>
              <a:off x="3474" y="432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8" name="Text Box 62"/>
            <p:cNvSpPr txBox="1">
              <a:spLocks noChangeArrowheads="1"/>
            </p:cNvSpPr>
            <p:nvPr/>
          </p:nvSpPr>
          <p:spPr bwMode="auto">
            <a:xfrm>
              <a:off x="3632" y="636"/>
              <a:ext cx="3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W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6899" name="Text Box 63"/>
            <p:cNvSpPr txBox="1">
              <a:spLocks noChangeArrowheads="1"/>
            </p:cNvSpPr>
            <p:nvPr/>
          </p:nvSpPr>
          <p:spPr bwMode="auto">
            <a:xfrm>
              <a:off x="3701" y="341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6900" name="Text Box 64"/>
            <p:cNvSpPr txBox="1">
              <a:spLocks noChangeArrowheads="1"/>
            </p:cNvSpPr>
            <p:nvPr/>
          </p:nvSpPr>
          <p:spPr bwMode="auto">
            <a:xfrm>
              <a:off x="3343" y="688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6901" name="Oval 65"/>
            <p:cNvSpPr>
              <a:spLocks noChangeArrowheads="1"/>
            </p:cNvSpPr>
            <p:nvPr/>
          </p:nvSpPr>
          <p:spPr bwMode="auto">
            <a:xfrm>
              <a:off x="4236" y="1139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36902" name="Line 66"/>
            <p:cNvSpPr>
              <a:spLocks noChangeShapeType="1"/>
            </p:cNvSpPr>
            <p:nvPr/>
          </p:nvSpPr>
          <p:spPr bwMode="auto">
            <a:xfrm>
              <a:off x="4054" y="958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3" name="Line 67"/>
            <p:cNvSpPr>
              <a:spLocks noChangeShapeType="1"/>
            </p:cNvSpPr>
            <p:nvPr/>
          </p:nvSpPr>
          <p:spPr bwMode="auto">
            <a:xfrm>
              <a:off x="4054" y="958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4" name="Text Box 68"/>
            <p:cNvSpPr txBox="1">
              <a:spLocks noChangeArrowheads="1"/>
            </p:cNvSpPr>
            <p:nvPr/>
          </p:nvSpPr>
          <p:spPr bwMode="auto">
            <a:xfrm>
              <a:off x="4218" y="1162"/>
              <a:ext cx="3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W</a:t>
              </a:r>
              <a:r>
                <a:rPr lang="en-US" altLang="zh-CN" sz="1800" baseline="-2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36905" name="Text Box 69"/>
            <p:cNvSpPr txBox="1">
              <a:spLocks noChangeArrowheads="1"/>
            </p:cNvSpPr>
            <p:nvPr/>
          </p:nvSpPr>
          <p:spPr bwMode="auto">
            <a:xfrm>
              <a:off x="4245" y="867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6906" name="Text Box 70"/>
            <p:cNvSpPr txBox="1">
              <a:spLocks noChangeArrowheads="1"/>
            </p:cNvSpPr>
            <p:nvPr/>
          </p:nvSpPr>
          <p:spPr bwMode="auto">
            <a:xfrm>
              <a:off x="3959" y="1214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36907" name="Line 71"/>
            <p:cNvSpPr>
              <a:spLocks noChangeShapeType="1"/>
            </p:cNvSpPr>
            <p:nvPr/>
          </p:nvSpPr>
          <p:spPr bwMode="auto">
            <a:xfrm>
              <a:off x="3276" y="1816"/>
              <a:ext cx="14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465" name="Text Box 73"/>
          <p:cNvSpPr txBox="1">
            <a:spLocks noChangeArrowheads="1"/>
          </p:cNvSpPr>
          <p:nvPr/>
        </p:nvSpPr>
        <p:spPr bwMode="auto">
          <a:xfrm>
            <a:off x="584200" y="793750"/>
            <a:ext cx="465296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p= u</a:t>
            </a:r>
            <a:r>
              <a:rPr lang="en-US" altLang="zh-CN" baseline="-25000">
                <a:ea typeface="楷体_GB2312" pitchFamily="49" charset="-122"/>
              </a:rPr>
              <a:t>AC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A </a:t>
            </a:r>
            <a:r>
              <a:rPr lang="en-US" altLang="zh-CN" i="1">
                <a:ea typeface="楷体_GB2312" pitchFamily="49" charset="-122"/>
              </a:rPr>
              <a:t>+u</a:t>
            </a:r>
            <a:r>
              <a:rPr lang="en-US" altLang="zh-CN" baseline="-25000">
                <a:ea typeface="楷体_GB2312" pitchFamily="49" charset="-122"/>
              </a:rPr>
              <a:t>BC 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B</a:t>
            </a:r>
            <a:r>
              <a:rPr lang="en-US" altLang="zh-CN" i="1">
                <a:ea typeface="楷体_GB2312" pitchFamily="49" charset="-122"/>
              </a:rPr>
              <a:t> </a:t>
            </a:r>
          </a:p>
        </p:txBody>
      </p:sp>
      <p:sp>
        <p:nvSpPr>
          <p:cNvPr id="59466" name="Text Box 74"/>
          <p:cNvSpPr txBox="1">
            <a:spLocks noChangeArrowheads="1"/>
          </p:cNvSpPr>
          <p:nvPr/>
        </p:nvSpPr>
        <p:spPr bwMode="auto">
          <a:xfrm>
            <a:off x="784225" y="1268413"/>
            <a:ext cx="44164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= 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A </a:t>
            </a:r>
            <a:r>
              <a:rPr lang="en-US" altLang="zh-CN">
                <a:ea typeface="楷体_GB2312" pitchFamily="49" charset="-122"/>
              </a:rPr>
              <a:t>–</a:t>
            </a:r>
            <a:r>
              <a:rPr lang="en-US" altLang="zh-CN" baseline="-25000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 u</a:t>
            </a:r>
            <a:r>
              <a:rPr lang="en-US" altLang="zh-CN" baseline="-25000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A </a:t>
            </a:r>
            <a:r>
              <a:rPr lang="en-US" altLang="zh-CN" i="1">
                <a:ea typeface="楷体_GB2312" pitchFamily="49" charset="-122"/>
              </a:rPr>
              <a:t>+ 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B </a:t>
            </a:r>
            <a:r>
              <a:rPr lang="en-US" altLang="zh-CN">
                <a:ea typeface="楷体_GB2312" pitchFamily="49" charset="-122"/>
              </a:rPr>
              <a:t>–</a:t>
            </a:r>
            <a:r>
              <a:rPr lang="en-US" altLang="zh-CN" baseline="-25000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 u</a:t>
            </a:r>
            <a:r>
              <a:rPr lang="en-US" altLang="zh-CN" baseline="-25000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en-US" altLang="zh-CN" baseline="-25000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B</a:t>
            </a:r>
            <a:r>
              <a:rPr lang="en-US" altLang="zh-CN" i="1">
                <a:ea typeface="楷体_GB2312" pitchFamily="49" charset="-122"/>
              </a:rPr>
              <a:t> </a:t>
            </a:r>
          </a:p>
        </p:txBody>
      </p:sp>
      <p:sp>
        <p:nvSpPr>
          <p:cNvPr id="59467" name="Text Box 75"/>
          <p:cNvSpPr txBox="1">
            <a:spLocks noChangeArrowheads="1"/>
          </p:cNvSpPr>
          <p:nvPr/>
        </p:nvSpPr>
        <p:spPr bwMode="auto">
          <a:xfrm>
            <a:off x="803275" y="1916113"/>
            <a:ext cx="5022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=u</a:t>
            </a:r>
            <a:r>
              <a:rPr lang="en-US" altLang="zh-CN" baseline="-25000">
                <a:ea typeface="楷体_GB2312" pitchFamily="49" charset="-122"/>
              </a:rPr>
              <a:t>A 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A </a:t>
            </a:r>
            <a:r>
              <a:rPr lang="en-US" altLang="zh-CN" i="1">
                <a:ea typeface="楷体_GB2312" pitchFamily="49" charset="-122"/>
              </a:rPr>
              <a:t>+ u</a:t>
            </a:r>
            <a:r>
              <a:rPr lang="en-US" altLang="zh-CN" baseline="-25000">
                <a:ea typeface="楷体_GB2312" pitchFamily="49" charset="-122"/>
              </a:rPr>
              <a:t>B 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B</a:t>
            </a:r>
            <a:r>
              <a:rPr lang="en-US" altLang="zh-CN" i="1">
                <a:ea typeface="楷体_GB2312" pitchFamily="49" charset="-122"/>
              </a:rPr>
              <a:t>+ u</a:t>
            </a:r>
            <a:r>
              <a:rPr lang="en-US" altLang="zh-CN" baseline="-25000">
                <a:ea typeface="楷体_GB2312" pitchFamily="49" charset="-122"/>
              </a:rPr>
              <a:t>C </a:t>
            </a:r>
            <a:r>
              <a:rPr lang="en-US" altLang="zh-CN">
                <a:ea typeface="楷体_GB2312" pitchFamily="49" charset="-122"/>
              </a:rPr>
              <a:t>(–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A</a:t>
            </a:r>
            <a:r>
              <a:rPr lang="en-US" altLang="zh-CN">
                <a:ea typeface="楷体_GB2312" pitchFamily="49" charset="-122"/>
              </a:rPr>
              <a:t>–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B</a:t>
            </a:r>
            <a:r>
              <a:rPr lang="en-US" altLang="zh-CN" i="1"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</a:rPr>
              <a:t>) </a:t>
            </a:r>
            <a:r>
              <a:rPr lang="en-US" altLang="zh-CN" i="1">
                <a:ea typeface="楷体_GB2312" pitchFamily="49" charset="-122"/>
              </a:rPr>
              <a:t> </a:t>
            </a:r>
          </a:p>
        </p:txBody>
      </p:sp>
      <p:sp>
        <p:nvSpPr>
          <p:cNvPr id="59469" name="Text Box 77"/>
          <p:cNvSpPr txBox="1">
            <a:spLocks noChangeArrowheads="1"/>
          </p:cNvSpPr>
          <p:nvPr/>
        </p:nvSpPr>
        <p:spPr bwMode="auto">
          <a:xfrm>
            <a:off x="847725" y="2360613"/>
            <a:ext cx="372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=u</a:t>
            </a:r>
            <a:r>
              <a:rPr lang="en-US" altLang="zh-CN" baseline="-25000">
                <a:ea typeface="楷体_GB2312" pitchFamily="49" charset="-122"/>
              </a:rPr>
              <a:t>A 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A </a:t>
            </a:r>
            <a:r>
              <a:rPr lang="en-US" altLang="zh-CN" i="1">
                <a:ea typeface="楷体_GB2312" pitchFamily="49" charset="-122"/>
              </a:rPr>
              <a:t>+ u</a:t>
            </a:r>
            <a:r>
              <a:rPr lang="en-US" altLang="zh-CN" baseline="-25000">
                <a:ea typeface="楷体_GB2312" pitchFamily="49" charset="-122"/>
              </a:rPr>
              <a:t>B 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B</a:t>
            </a:r>
            <a:r>
              <a:rPr lang="en-US" altLang="zh-CN" i="1">
                <a:ea typeface="楷体_GB2312" pitchFamily="49" charset="-122"/>
              </a:rPr>
              <a:t>+ u</a:t>
            </a:r>
            <a:r>
              <a:rPr lang="en-US" altLang="zh-CN" baseline="-25000">
                <a:ea typeface="楷体_GB2312" pitchFamily="49" charset="-122"/>
              </a:rPr>
              <a:t>C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C</a:t>
            </a:r>
            <a:endParaRPr lang="en-US" altLang="zh-CN" i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utoUpdateAnimBg="0"/>
      <p:bldP spid="59424" grpId="0" autoUpdateAnimBg="0"/>
      <p:bldP spid="59425" grpId="0" autoUpdateAnimBg="0"/>
      <p:bldP spid="59428" grpId="0" autoUpdateAnimBg="0"/>
      <p:bldP spid="59430" grpId="0" autoUpdateAnimBg="0"/>
      <p:bldP spid="59435" grpId="0" autoUpdateAnimBg="0"/>
      <p:bldP spid="59465" grpId="0" autoUpdateAnimBg="0"/>
      <p:bldP spid="59466" grpId="0" autoUpdateAnimBg="0"/>
      <p:bldP spid="59467" grpId="0" autoUpdateAnimBg="0"/>
      <p:bldP spid="5946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354013" y="536575"/>
            <a:ext cx="82073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对于三相对称负载，如图所示功率表的接法能测出负载的什么功率？</a:t>
            </a: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795338" y="4976813"/>
            <a:ext cx="3609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BC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A</a:t>
            </a:r>
            <a:r>
              <a:rPr lang="en-US" altLang="zh-CN">
                <a:ea typeface="楷体_GB2312" pitchFamily="49" charset="-122"/>
              </a:rPr>
              <a:t>cos(90°</a:t>
            </a:r>
            <a:r>
              <a:rPr lang="zh-CN" altLang="en-US">
                <a:ea typeface="楷体_GB2312" pitchFamily="49" charset="-122"/>
              </a:rPr>
              <a:t>－</a:t>
            </a:r>
            <a:r>
              <a:rPr lang="zh-CN" altLang="en-US" i="1">
                <a:ea typeface="楷体_GB2312" pitchFamily="49" charset="-122"/>
                <a:sym typeface="Symbol" pitchFamily="18" charset="2"/>
              </a:rPr>
              <a:t>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)</a:t>
            </a:r>
            <a:endParaRPr lang="en-US" altLang="zh-CN" i="1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5630863" y="4967288"/>
            <a:ext cx="300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  <a:sym typeface="Symbol" pitchFamily="18" charset="2"/>
              </a:rPr>
              <a:t> 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：</a:t>
            </a:r>
            <a:r>
              <a:rPr lang="zh-CN" altLang="en-US">
                <a:ea typeface="楷体_GB2312" pitchFamily="49" charset="-122"/>
              </a:rPr>
              <a:t>负载阻抗角。 </a:t>
            </a:r>
            <a:r>
              <a:rPr lang="zh-CN" altLang="en-US" i="1"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914400" y="1736725"/>
            <a:ext cx="3929063" cy="2627313"/>
            <a:chOff x="2949" y="887"/>
            <a:chExt cx="2475" cy="1655"/>
          </a:xfrm>
        </p:grpSpPr>
        <p:sp>
          <p:nvSpPr>
            <p:cNvPr id="26659" name="Text Box 9"/>
            <p:cNvSpPr txBox="1">
              <a:spLocks noChangeArrowheads="1"/>
            </p:cNvSpPr>
            <p:nvPr/>
          </p:nvSpPr>
          <p:spPr bwMode="auto">
            <a:xfrm>
              <a:off x="3341" y="887"/>
              <a:ext cx="2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i</a:t>
              </a:r>
              <a:r>
                <a:rPr lang="en-US" altLang="zh-CN" baseline="-25000">
                  <a:ea typeface="楷体_GB2312" pitchFamily="49" charset="-122"/>
                </a:rPr>
                <a:t>A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6660" name="Line 10"/>
            <p:cNvSpPr>
              <a:spLocks noChangeShapeType="1"/>
            </p:cNvSpPr>
            <p:nvPr/>
          </p:nvSpPr>
          <p:spPr bwMode="auto">
            <a:xfrm>
              <a:off x="3300" y="1187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1" name="Line 16"/>
            <p:cNvSpPr>
              <a:spLocks noChangeShapeType="1"/>
            </p:cNvSpPr>
            <p:nvPr/>
          </p:nvSpPr>
          <p:spPr bwMode="auto">
            <a:xfrm>
              <a:off x="3276" y="1845"/>
              <a:ext cx="14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2" name="Line 17"/>
            <p:cNvSpPr>
              <a:spLocks noChangeShapeType="1"/>
            </p:cNvSpPr>
            <p:nvPr/>
          </p:nvSpPr>
          <p:spPr bwMode="auto">
            <a:xfrm>
              <a:off x="3273" y="1317"/>
              <a:ext cx="14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Line 18"/>
            <p:cNvSpPr>
              <a:spLocks noChangeShapeType="1"/>
            </p:cNvSpPr>
            <p:nvPr/>
          </p:nvSpPr>
          <p:spPr bwMode="auto">
            <a:xfrm>
              <a:off x="4134" y="996"/>
              <a:ext cx="0" cy="1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4" name="Text Box 19"/>
            <p:cNvSpPr txBox="1">
              <a:spLocks noChangeArrowheads="1"/>
            </p:cNvSpPr>
            <p:nvPr/>
          </p:nvSpPr>
          <p:spPr bwMode="auto">
            <a:xfrm>
              <a:off x="2949" y="116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26665" name="Text Box 20"/>
            <p:cNvSpPr txBox="1">
              <a:spLocks noChangeArrowheads="1"/>
            </p:cNvSpPr>
            <p:nvPr/>
          </p:nvSpPr>
          <p:spPr bwMode="auto">
            <a:xfrm>
              <a:off x="2955" y="1685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26666" name="Text Box 21"/>
            <p:cNvSpPr txBox="1">
              <a:spLocks noChangeArrowheads="1"/>
            </p:cNvSpPr>
            <p:nvPr/>
          </p:nvSpPr>
          <p:spPr bwMode="auto">
            <a:xfrm>
              <a:off x="2955" y="223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26667" name="Rectangle 22"/>
            <p:cNvSpPr>
              <a:spLocks noChangeArrowheads="1"/>
            </p:cNvSpPr>
            <p:nvPr/>
          </p:nvSpPr>
          <p:spPr bwMode="auto">
            <a:xfrm>
              <a:off x="4744" y="1182"/>
              <a:ext cx="680" cy="1360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6668" name="Text Box 23"/>
            <p:cNvSpPr txBox="1">
              <a:spLocks noChangeArrowheads="1"/>
            </p:cNvSpPr>
            <p:nvPr/>
          </p:nvSpPr>
          <p:spPr bwMode="auto">
            <a:xfrm>
              <a:off x="4893" y="1338"/>
              <a:ext cx="346" cy="1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楷体_GB2312" pitchFamily="49" charset="-122"/>
                </a:rPr>
                <a:t>三 相 负 载</a:t>
              </a:r>
            </a:p>
          </p:txBody>
        </p:sp>
        <p:sp>
          <p:nvSpPr>
            <p:cNvPr id="26669" name="Oval 24"/>
            <p:cNvSpPr>
              <a:spLocks noChangeArrowheads="1"/>
            </p:cNvSpPr>
            <p:nvPr/>
          </p:nvSpPr>
          <p:spPr bwMode="auto">
            <a:xfrm>
              <a:off x="3237" y="1820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6670" name="Oval 25"/>
            <p:cNvSpPr>
              <a:spLocks noChangeArrowheads="1"/>
            </p:cNvSpPr>
            <p:nvPr/>
          </p:nvSpPr>
          <p:spPr bwMode="auto">
            <a:xfrm>
              <a:off x="3237" y="1296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6671" name="Oval 26"/>
            <p:cNvSpPr>
              <a:spLocks noChangeArrowheads="1"/>
            </p:cNvSpPr>
            <p:nvPr/>
          </p:nvSpPr>
          <p:spPr bwMode="auto">
            <a:xfrm>
              <a:off x="3241" y="2356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6672" name="Oval 27"/>
            <p:cNvSpPr>
              <a:spLocks noChangeArrowheads="1"/>
            </p:cNvSpPr>
            <p:nvPr/>
          </p:nvSpPr>
          <p:spPr bwMode="auto">
            <a:xfrm>
              <a:off x="4004" y="1177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6673" name="Line 28"/>
            <p:cNvSpPr>
              <a:spLocks noChangeShapeType="1"/>
            </p:cNvSpPr>
            <p:nvPr/>
          </p:nvSpPr>
          <p:spPr bwMode="auto">
            <a:xfrm>
              <a:off x="3822" y="996"/>
              <a:ext cx="0" cy="8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4" name="Line 29"/>
            <p:cNvSpPr>
              <a:spLocks noChangeShapeType="1"/>
            </p:cNvSpPr>
            <p:nvPr/>
          </p:nvSpPr>
          <p:spPr bwMode="auto">
            <a:xfrm>
              <a:off x="3822" y="996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5" name="Text Box 30"/>
            <p:cNvSpPr txBox="1">
              <a:spLocks noChangeArrowheads="1"/>
            </p:cNvSpPr>
            <p:nvPr/>
          </p:nvSpPr>
          <p:spPr bwMode="auto">
            <a:xfrm>
              <a:off x="3980" y="1200"/>
              <a:ext cx="3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W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6676" name="Text Box 31"/>
            <p:cNvSpPr txBox="1">
              <a:spLocks noChangeArrowheads="1"/>
            </p:cNvSpPr>
            <p:nvPr/>
          </p:nvSpPr>
          <p:spPr bwMode="auto">
            <a:xfrm>
              <a:off x="4049" y="905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6677" name="Text Box 32"/>
            <p:cNvSpPr txBox="1">
              <a:spLocks noChangeArrowheads="1"/>
            </p:cNvSpPr>
            <p:nvPr/>
          </p:nvSpPr>
          <p:spPr bwMode="auto">
            <a:xfrm>
              <a:off x="3763" y="1252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6678" name="Line 39"/>
            <p:cNvSpPr>
              <a:spLocks noChangeShapeType="1"/>
            </p:cNvSpPr>
            <p:nvPr/>
          </p:nvSpPr>
          <p:spPr bwMode="auto">
            <a:xfrm>
              <a:off x="3276" y="2380"/>
              <a:ext cx="14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139" name="Text Box 43"/>
          <p:cNvSpPr txBox="1">
            <a:spLocks noChangeArrowheads="1"/>
          </p:cNvSpPr>
          <p:nvPr/>
        </p:nvSpPr>
        <p:spPr bwMode="auto">
          <a:xfrm>
            <a:off x="765175" y="5538788"/>
            <a:ext cx="7253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根据功率表的读数可以测取负载的无功功率：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5916613" y="898525"/>
            <a:ext cx="2740025" cy="3279775"/>
            <a:chOff x="3523" y="423"/>
            <a:chExt cx="1726" cy="2066"/>
          </a:xfrm>
        </p:grpSpPr>
        <p:sp>
          <p:nvSpPr>
            <p:cNvPr id="26647" name="Line 46"/>
            <p:cNvSpPr>
              <a:spLocks noChangeShapeType="1"/>
            </p:cNvSpPr>
            <p:nvPr/>
          </p:nvSpPr>
          <p:spPr bwMode="auto">
            <a:xfrm>
              <a:off x="4128" y="1551"/>
              <a:ext cx="7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8" name="Line 47"/>
            <p:cNvSpPr>
              <a:spLocks noChangeShapeType="1"/>
            </p:cNvSpPr>
            <p:nvPr/>
          </p:nvSpPr>
          <p:spPr bwMode="auto">
            <a:xfrm rot="-7200000">
              <a:off x="3584" y="1239"/>
              <a:ext cx="7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Line 48"/>
            <p:cNvSpPr>
              <a:spLocks noChangeShapeType="1"/>
            </p:cNvSpPr>
            <p:nvPr/>
          </p:nvSpPr>
          <p:spPr bwMode="auto">
            <a:xfrm rot="7200000">
              <a:off x="3584" y="1864"/>
              <a:ext cx="7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50" name="Group 49"/>
            <p:cNvGrpSpPr>
              <a:grpSpLocks/>
            </p:cNvGrpSpPr>
            <p:nvPr/>
          </p:nvGrpSpPr>
          <p:grpSpPr bwMode="auto">
            <a:xfrm>
              <a:off x="4841" y="1267"/>
              <a:ext cx="408" cy="469"/>
              <a:chOff x="1156" y="187"/>
              <a:chExt cx="408" cy="469"/>
            </a:xfrm>
          </p:grpSpPr>
          <p:sp>
            <p:nvSpPr>
              <p:cNvPr id="26657" name="Text Box 50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26658" name="Text Box 51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A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26651" name="Group 52"/>
            <p:cNvGrpSpPr>
              <a:grpSpLocks/>
            </p:cNvGrpSpPr>
            <p:nvPr/>
          </p:nvGrpSpPr>
          <p:grpSpPr bwMode="auto">
            <a:xfrm>
              <a:off x="3561" y="2020"/>
              <a:ext cx="408" cy="469"/>
              <a:chOff x="1156" y="187"/>
              <a:chExt cx="408" cy="469"/>
            </a:xfrm>
          </p:grpSpPr>
          <p:sp>
            <p:nvSpPr>
              <p:cNvPr id="26655" name="Text Box 53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26656" name="Text Box 54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B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26652" name="Group 55"/>
            <p:cNvGrpSpPr>
              <a:grpSpLocks/>
            </p:cNvGrpSpPr>
            <p:nvPr/>
          </p:nvGrpSpPr>
          <p:grpSpPr bwMode="auto">
            <a:xfrm>
              <a:off x="3523" y="423"/>
              <a:ext cx="408" cy="469"/>
              <a:chOff x="1156" y="187"/>
              <a:chExt cx="408" cy="469"/>
            </a:xfrm>
          </p:grpSpPr>
          <p:sp>
            <p:nvSpPr>
              <p:cNvPr id="26653" name="Text Box 56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26654" name="Text Box 57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C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</p:grp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6142038" y="2698750"/>
            <a:ext cx="1128712" cy="1989138"/>
            <a:chOff x="6149" y="2264"/>
            <a:chExt cx="711" cy="1253"/>
          </a:xfrm>
        </p:grpSpPr>
        <p:grpSp>
          <p:nvGrpSpPr>
            <p:cNvPr id="26643" name="Group 74"/>
            <p:cNvGrpSpPr>
              <a:grpSpLocks/>
            </p:cNvGrpSpPr>
            <p:nvPr/>
          </p:nvGrpSpPr>
          <p:grpSpPr bwMode="auto">
            <a:xfrm>
              <a:off x="6149" y="3036"/>
              <a:ext cx="711" cy="481"/>
              <a:chOff x="6105" y="2735"/>
              <a:chExt cx="711" cy="481"/>
            </a:xfrm>
          </p:grpSpPr>
          <p:sp>
            <p:nvSpPr>
              <p:cNvPr id="26645" name="Text Box 75"/>
              <p:cNvSpPr txBox="1">
                <a:spLocks noChangeArrowheads="1"/>
              </p:cNvSpPr>
              <p:nvPr/>
            </p:nvSpPr>
            <p:spPr bwMode="auto">
              <a:xfrm>
                <a:off x="6185" y="2735"/>
                <a:ext cx="3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1">
                    <a:solidFill>
                      <a:srgbClr val="FF0000"/>
                    </a:solidFill>
                    <a:ea typeface="楷体_GB2312" pitchFamily="49" charset="-122"/>
                  </a:rPr>
                  <a:t>·</a:t>
                </a:r>
              </a:p>
            </p:txBody>
          </p:sp>
          <p:sp>
            <p:nvSpPr>
              <p:cNvPr id="26646" name="Text Box 76"/>
              <p:cNvSpPr txBox="1">
                <a:spLocks noChangeArrowheads="1"/>
              </p:cNvSpPr>
              <p:nvPr/>
            </p:nvSpPr>
            <p:spPr bwMode="auto">
              <a:xfrm>
                <a:off x="6105" y="2928"/>
                <a:ext cx="71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FF0000"/>
                    </a:solidFill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solidFill>
                      <a:srgbClr val="FF0000"/>
                    </a:solidFill>
                    <a:ea typeface="楷体_GB2312" pitchFamily="49" charset="-122"/>
                  </a:rPr>
                  <a:t>BC</a:t>
                </a:r>
                <a:endParaRPr lang="en-US" altLang="zh-CN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26644" name="Line 77"/>
            <p:cNvSpPr>
              <a:spLocks noChangeShapeType="1"/>
            </p:cNvSpPr>
            <p:nvPr/>
          </p:nvSpPr>
          <p:spPr bwMode="auto">
            <a:xfrm rot="5400000">
              <a:off x="6010" y="2876"/>
              <a:ext cx="12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93"/>
          <p:cNvGrpSpPr>
            <a:grpSpLocks/>
          </p:cNvGrpSpPr>
          <p:nvPr/>
        </p:nvGrpSpPr>
        <p:grpSpPr bwMode="auto">
          <a:xfrm>
            <a:off x="7083425" y="2619375"/>
            <a:ext cx="1393825" cy="1343025"/>
            <a:chOff x="4246" y="1611"/>
            <a:chExt cx="878" cy="846"/>
          </a:xfrm>
        </p:grpSpPr>
        <p:sp>
          <p:nvSpPr>
            <p:cNvPr id="26636" name="Line 67"/>
            <p:cNvSpPr>
              <a:spLocks noChangeShapeType="1"/>
            </p:cNvSpPr>
            <p:nvPr/>
          </p:nvSpPr>
          <p:spPr bwMode="auto">
            <a:xfrm rot="-1800000">
              <a:off x="4268" y="1611"/>
              <a:ext cx="0" cy="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37" name="Group 68"/>
            <p:cNvGrpSpPr>
              <a:grpSpLocks/>
            </p:cNvGrpSpPr>
            <p:nvPr/>
          </p:nvGrpSpPr>
          <p:grpSpPr bwMode="auto">
            <a:xfrm>
              <a:off x="4413" y="1976"/>
              <a:ext cx="711" cy="481"/>
              <a:chOff x="4180" y="2699"/>
              <a:chExt cx="711" cy="481"/>
            </a:xfrm>
          </p:grpSpPr>
          <p:sp>
            <p:nvSpPr>
              <p:cNvPr id="26641" name="Text Box 69"/>
              <p:cNvSpPr txBox="1">
                <a:spLocks noChangeArrowheads="1"/>
              </p:cNvSpPr>
              <p:nvPr/>
            </p:nvSpPr>
            <p:spPr bwMode="auto">
              <a:xfrm>
                <a:off x="4212" y="2699"/>
                <a:ext cx="3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1">
                    <a:solidFill>
                      <a:srgbClr val="FF0000"/>
                    </a:solidFill>
                    <a:ea typeface="楷体_GB2312" pitchFamily="49" charset="-122"/>
                  </a:rPr>
                  <a:t>·</a:t>
                </a:r>
              </a:p>
            </p:txBody>
          </p:sp>
          <p:sp>
            <p:nvSpPr>
              <p:cNvPr id="26642" name="Text Box 70"/>
              <p:cNvSpPr txBox="1">
                <a:spLocks noChangeArrowheads="1"/>
              </p:cNvSpPr>
              <p:nvPr/>
            </p:nvSpPr>
            <p:spPr bwMode="auto">
              <a:xfrm>
                <a:off x="4180" y="2892"/>
                <a:ext cx="71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FF0000"/>
                    </a:solidFill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solidFill>
                      <a:srgbClr val="FF0000"/>
                    </a:solidFill>
                    <a:ea typeface="楷体_GB2312" pitchFamily="49" charset="-122"/>
                  </a:rPr>
                  <a:t>A</a:t>
                </a:r>
                <a:endParaRPr lang="en-US" altLang="zh-CN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26638" name="Freeform 90"/>
            <p:cNvSpPr>
              <a:spLocks/>
            </p:cNvSpPr>
            <p:nvPr/>
          </p:nvSpPr>
          <p:spPr bwMode="auto">
            <a:xfrm>
              <a:off x="4246" y="1669"/>
              <a:ext cx="34" cy="147"/>
            </a:xfrm>
            <a:custGeom>
              <a:avLst/>
              <a:gdLst>
                <a:gd name="T0" fmla="*/ 18 w 34"/>
                <a:gd name="T1" fmla="*/ 3 h 147"/>
                <a:gd name="T2" fmla="*/ 33 w 34"/>
                <a:gd name="T3" fmla="*/ 81 h 147"/>
                <a:gd name="T4" fmla="*/ 0 w 34"/>
                <a:gd name="T5" fmla="*/ 147 h 147"/>
                <a:gd name="T6" fmla="*/ 0 60000 65536"/>
                <a:gd name="T7" fmla="*/ 0 60000 65536"/>
                <a:gd name="T8" fmla="*/ 0 60000 65536"/>
                <a:gd name="T9" fmla="*/ 0 w 34"/>
                <a:gd name="T10" fmla="*/ 0 h 147"/>
                <a:gd name="T11" fmla="*/ 34 w 34"/>
                <a:gd name="T12" fmla="*/ 147 h 1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47">
                  <a:moveTo>
                    <a:pt x="18" y="3"/>
                  </a:moveTo>
                  <a:cubicBezTo>
                    <a:pt x="24" y="0"/>
                    <a:pt x="34" y="57"/>
                    <a:pt x="33" y="81"/>
                  </a:cubicBezTo>
                  <a:cubicBezTo>
                    <a:pt x="30" y="105"/>
                    <a:pt x="7" y="133"/>
                    <a:pt x="0" y="14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6639" name="Freeform 91"/>
            <p:cNvSpPr>
              <a:spLocks/>
            </p:cNvSpPr>
            <p:nvPr/>
          </p:nvSpPr>
          <p:spPr bwMode="auto">
            <a:xfrm>
              <a:off x="4289" y="1669"/>
              <a:ext cx="33" cy="162"/>
            </a:xfrm>
            <a:custGeom>
              <a:avLst/>
              <a:gdLst>
                <a:gd name="T0" fmla="*/ 18 w 33"/>
                <a:gd name="T1" fmla="*/ 0 h 162"/>
                <a:gd name="T2" fmla="*/ 30 w 33"/>
                <a:gd name="T3" fmla="*/ 84 h 162"/>
                <a:gd name="T4" fmla="*/ 0 w 33"/>
                <a:gd name="T5" fmla="*/ 162 h 162"/>
                <a:gd name="T6" fmla="*/ 0 60000 65536"/>
                <a:gd name="T7" fmla="*/ 0 60000 65536"/>
                <a:gd name="T8" fmla="*/ 0 60000 65536"/>
                <a:gd name="T9" fmla="*/ 0 w 33"/>
                <a:gd name="T10" fmla="*/ 0 h 162"/>
                <a:gd name="T11" fmla="*/ 33 w 33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" h="162">
                  <a:moveTo>
                    <a:pt x="18" y="0"/>
                  </a:moveTo>
                  <a:cubicBezTo>
                    <a:pt x="15" y="6"/>
                    <a:pt x="33" y="57"/>
                    <a:pt x="30" y="84"/>
                  </a:cubicBezTo>
                  <a:cubicBezTo>
                    <a:pt x="27" y="111"/>
                    <a:pt x="6" y="146"/>
                    <a:pt x="0" y="162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6640" name="Text Box 92"/>
            <p:cNvSpPr txBox="1">
              <a:spLocks noChangeArrowheads="1"/>
            </p:cNvSpPr>
            <p:nvPr/>
          </p:nvSpPr>
          <p:spPr bwMode="auto">
            <a:xfrm>
              <a:off x="4286" y="1631"/>
              <a:ext cx="3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0000"/>
                  </a:solidFill>
                  <a:ea typeface="楷体_GB2312" pitchFamily="49" charset="-122"/>
                  <a:sym typeface="Symbol" pitchFamily="18" charset="2"/>
                </a:rPr>
                <a:t></a:t>
              </a:r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</a:rPr>
                <a:t> </a:t>
              </a:r>
            </a:p>
          </p:txBody>
        </p:sp>
      </p:grpSp>
      <p:sp>
        <p:nvSpPr>
          <p:cNvPr id="132190" name="Text Box 94"/>
          <p:cNvSpPr txBox="1">
            <a:spLocks noChangeArrowheads="1"/>
          </p:cNvSpPr>
          <p:nvPr/>
        </p:nvSpPr>
        <p:spPr bwMode="auto">
          <a:xfrm>
            <a:off x="3865563" y="4997450"/>
            <a:ext cx="1804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l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l</a:t>
            </a:r>
            <a:r>
              <a:rPr lang="en-US" altLang="zh-CN">
                <a:ea typeface="楷体_GB2312" pitchFamily="49" charset="-122"/>
              </a:rPr>
              <a:t>sin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</a:t>
            </a:r>
          </a:p>
        </p:txBody>
      </p:sp>
      <p:graphicFrame>
        <p:nvGraphicFramePr>
          <p:cNvPr id="132191" name="Object 95"/>
          <p:cNvGraphicFramePr>
            <a:graphicFrameLocks noChangeAspect="1"/>
          </p:cNvGraphicFramePr>
          <p:nvPr/>
        </p:nvGraphicFramePr>
        <p:xfrm>
          <a:off x="2859088" y="6022975"/>
          <a:ext cx="284956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name="Equation" r:id="rId4" imgW="1028520" imgH="253800" progId="Equation.DSMT4">
                  <p:embed/>
                </p:oleObj>
              </mc:Choice>
              <mc:Fallback>
                <p:oleObj name="Equation" r:id="rId4" imgW="1028520" imgH="253800" progId="Equation.DSMT4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6022975"/>
                        <a:ext cx="2849562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3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autoUpdateAnimBg="0"/>
      <p:bldP spid="132102" grpId="0" autoUpdateAnimBg="0"/>
      <p:bldP spid="132103" grpId="0" autoUpdateAnimBg="0"/>
      <p:bldP spid="132139" grpId="0" autoUpdateAnimBg="0"/>
      <p:bldP spid="13219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55" name="Text Box 31"/>
          <p:cNvSpPr txBox="1">
            <a:spLocks noChangeArrowheads="1"/>
          </p:cNvSpPr>
          <p:nvPr/>
        </p:nvSpPr>
        <p:spPr bwMode="auto">
          <a:xfrm>
            <a:off x="209550" y="476250"/>
            <a:ext cx="8820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例：图示对称三相电路，线电压为</a:t>
            </a:r>
            <a:r>
              <a:rPr lang="en-US" altLang="zh-CN">
                <a:ea typeface="楷体_GB2312" pitchFamily="49" charset="-122"/>
              </a:rPr>
              <a:t>380</a:t>
            </a:r>
            <a:r>
              <a:rPr lang="zh-CN" altLang="en-US">
                <a:ea typeface="楷体_GB2312" pitchFamily="49" charset="-122"/>
              </a:rPr>
              <a:t>，相电流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AB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2A</a:t>
            </a:r>
            <a:r>
              <a:rPr lang="zh-CN" altLang="en-US">
                <a:ea typeface="楷体_GB2312" pitchFamily="49" charset="-122"/>
              </a:rPr>
              <a:t>，求图中功率表的读数</a:t>
            </a:r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103456" name="Text Box 32"/>
          <p:cNvSpPr txBox="1">
            <a:spLocks noChangeArrowheads="1"/>
          </p:cNvSpPr>
          <p:nvPr/>
        </p:nvSpPr>
        <p:spPr bwMode="auto">
          <a:xfrm>
            <a:off x="258763" y="3762375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103457" name="Text Box 33"/>
          <p:cNvSpPr txBox="1">
            <a:spLocks noChangeArrowheads="1"/>
          </p:cNvSpPr>
          <p:nvPr/>
        </p:nvSpPr>
        <p:spPr bwMode="auto">
          <a:xfrm>
            <a:off x="265113" y="5143500"/>
            <a:ext cx="240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表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的读数</a:t>
            </a:r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：</a:t>
            </a:r>
          </a:p>
        </p:txBody>
      </p:sp>
      <p:sp>
        <p:nvSpPr>
          <p:cNvPr id="103459" name="Text Box 35"/>
          <p:cNvSpPr txBox="1">
            <a:spLocks noChangeArrowheads="1"/>
          </p:cNvSpPr>
          <p:nvPr/>
        </p:nvSpPr>
        <p:spPr bwMode="auto">
          <a:xfrm>
            <a:off x="820738" y="5559425"/>
            <a:ext cx="2338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 i="1">
                <a:ea typeface="楷体_GB2312" pitchFamily="49" charset="-122"/>
              </a:rPr>
              <a:t>=U</a:t>
            </a:r>
            <a:r>
              <a:rPr lang="en-US" altLang="zh-CN" baseline="-25000">
                <a:ea typeface="楷体_GB2312" pitchFamily="49" charset="-122"/>
              </a:rPr>
              <a:t>AC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A</a:t>
            </a:r>
            <a:r>
              <a:rPr lang="en-US" altLang="zh-CN">
                <a:ea typeface="楷体_GB2312" pitchFamily="49" charset="-122"/>
              </a:rPr>
              <a:t>cos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 </a:t>
            </a:r>
            <a:r>
              <a:rPr lang="en-US" altLang="zh-CN" baseline="-25000">
                <a:ea typeface="楷体_GB2312" pitchFamily="49" charset="-122"/>
                <a:sym typeface="Symbol" pitchFamily="18" charset="2"/>
              </a:rPr>
              <a:t>1</a:t>
            </a:r>
            <a:endParaRPr lang="en-US" altLang="zh-CN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03460" name="Text Box 36"/>
          <p:cNvSpPr txBox="1">
            <a:spLocks noChangeArrowheads="1"/>
          </p:cNvSpPr>
          <p:nvPr/>
        </p:nvSpPr>
        <p:spPr bwMode="auto">
          <a:xfrm>
            <a:off x="246063" y="6013450"/>
            <a:ext cx="240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表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的读数</a:t>
            </a:r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：</a:t>
            </a:r>
          </a:p>
        </p:txBody>
      </p:sp>
      <p:sp>
        <p:nvSpPr>
          <p:cNvPr id="103461" name="Text Box 37"/>
          <p:cNvSpPr txBox="1">
            <a:spLocks noChangeArrowheads="1"/>
          </p:cNvSpPr>
          <p:nvPr/>
        </p:nvSpPr>
        <p:spPr bwMode="auto">
          <a:xfrm>
            <a:off x="809625" y="6376988"/>
            <a:ext cx="2551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BC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B</a:t>
            </a:r>
            <a:r>
              <a:rPr lang="en-US" altLang="zh-CN">
                <a:ea typeface="楷体_GB2312" pitchFamily="49" charset="-122"/>
              </a:rPr>
              <a:t>cos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 </a:t>
            </a:r>
            <a:r>
              <a:rPr lang="en-US" altLang="zh-CN" baseline="-25000">
                <a:ea typeface="楷体_GB2312" pitchFamily="49" charset="-122"/>
                <a:sym typeface="Symbol" pitchFamily="18" charset="2"/>
              </a:rPr>
              <a:t>2</a:t>
            </a:r>
            <a:endParaRPr lang="en-US" altLang="zh-CN"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5421313" y="976313"/>
            <a:ext cx="2740025" cy="3279775"/>
            <a:chOff x="3523" y="423"/>
            <a:chExt cx="1726" cy="2066"/>
          </a:xfrm>
        </p:grpSpPr>
        <p:sp>
          <p:nvSpPr>
            <p:cNvPr id="27736" name="Line 41"/>
            <p:cNvSpPr>
              <a:spLocks noChangeShapeType="1"/>
            </p:cNvSpPr>
            <p:nvPr/>
          </p:nvSpPr>
          <p:spPr bwMode="auto">
            <a:xfrm>
              <a:off x="4128" y="1551"/>
              <a:ext cx="7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7" name="Line 43"/>
            <p:cNvSpPr>
              <a:spLocks noChangeShapeType="1"/>
            </p:cNvSpPr>
            <p:nvPr/>
          </p:nvSpPr>
          <p:spPr bwMode="auto">
            <a:xfrm rot="-7200000">
              <a:off x="3584" y="1239"/>
              <a:ext cx="7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8" name="Line 44"/>
            <p:cNvSpPr>
              <a:spLocks noChangeShapeType="1"/>
            </p:cNvSpPr>
            <p:nvPr/>
          </p:nvSpPr>
          <p:spPr bwMode="auto">
            <a:xfrm rot="7200000">
              <a:off x="3584" y="1864"/>
              <a:ext cx="7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739" name="Group 45"/>
            <p:cNvGrpSpPr>
              <a:grpSpLocks/>
            </p:cNvGrpSpPr>
            <p:nvPr/>
          </p:nvGrpSpPr>
          <p:grpSpPr bwMode="auto">
            <a:xfrm>
              <a:off x="4841" y="1267"/>
              <a:ext cx="408" cy="469"/>
              <a:chOff x="1156" y="187"/>
              <a:chExt cx="408" cy="469"/>
            </a:xfrm>
          </p:grpSpPr>
          <p:sp>
            <p:nvSpPr>
              <p:cNvPr id="27746" name="Text Box 46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27747" name="Text Box 47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A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27740" name="Group 54"/>
            <p:cNvGrpSpPr>
              <a:grpSpLocks/>
            </p:cNvGrpSpPr>
            <p:nvPr/>
          </p:nvGrpSpPr>
          <p:grpSpPr bwMode="auto">
            <a:xfrm>
              <a:off x="3561" y="2020"/>
              <a:ext cx="408" cy="469"/>
              <a:chOff x="1156" y="187"/>
              <a:chExt cx="408" cy="469"/>
            </a:xfrm>
          </p:grpSpPr>
          <p:sp>
            <p:nvSpPr>
              <p:cNvPr id="27744" name="Text Box 55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27745" name="Text Box 56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B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27741" name="Group 57"/>
            <p:cNvGrpSpPr>
              <a:grpSpLocks/>
            </p:cNvGrpSpPr>
            <p:nvPr/>
          </p:nvGrpSpPr>
          <p:grpSpPr bwMode="auto">
            <a:xfrm>
              <a:off x="3523" y="423"/>
              <a:ext cx="408" cy="469"/>
              <a:chOff x="1156" y="187"/>
              <a:chExt cx="408" cy="469"/>
            </a:xfrm>
          </p:grpSpPr>
          <p:sp>
            <p:nvSpPr>
              <p:cNvPr id="27742" name="Text Box 58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27743" name="Text Box 59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C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6248400" y="2668588"/>
            <a:ext cx="2898775" cy="1414462"/>
            <a:chOff x="6494" y="423"/>
            <a:chExt cx="1826" cy="891"/>
          </a:xfrm>
        </p:grpSpPr>
        <p:sp>
          <p:nvSpPr>
            <p:cNvPr id="27729" name="Line 42"/>
            <p:cNvSpPr>
              <a:spLocks noChangeShapeType="1"/>
            </p:cNvSpPr>
            <p:nvPr/>
          </p:nvSpPr>
          <p:spPr bwMode="auto">
            <a:xfrm rot="1800000">
              <a:off x="6494" y="797"/>
              <a:ext cx="12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730" name="Group 65"/>
            <p:cNvGrpSpPr>
              <a:grpSpLocks/>
            </p:cNvGrpSpPr>
            <p:nvPr/>
          </p:nvGrpSpPr>
          <p:grpSpPr bwMode="auto">
            <a:xfrm>
              <a:off x="7609" y="833"/>
              <a:ext cx="711" cy="481"/>
              <a:chOff x="6105" y="2735"/>
              <a:chExt cx="711" cy="481"/>
            </a:xfrm>
          </p:grpSpPr>
          <p:sp>
            <p:nvSpPr>
              <p:cNvPr id="27734" name="Text Box 63"/>
              <p:cNvSpPr txBox="1">
                <a:spLocks noChangeArrowheads="1"/>
              </p:cNvSpPr>
              <p:nvPr/>
            </p:nvSpPr>
            <p:spPr bwMode="auto">
              <a:xfrm>
                <a:off x="6185" y="2735"/>
                <a:ext cx="3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1">
                    <a:solidFill>
                      <a:srgbClr val="FF0000"/>
                    </a:solidFill>
                    <a:ea typeface="楷体_GB2312" pitchFamily="49" charset="-122"/>
                  </a:rPr>
                  <a:t>·</a:t>
                </a:r>
              </a:p>
            </p:txBody>
          </p:sp>
          <p:sp>
            <p:nvSpPr>
              <p:cNvPr id="27735" name="Text Box 64"/>
              <p:cNvSpPr txBox="1">
                <a:spLocks noChangeArrowheads="1"/>
              </p:cNvSpPr>
              <p:nvPr/>
            </p:nvSpPr>
            <p:spPr bwMode="auto">
              <a:xfrm>
                <a:off x="6105" y="2928"/>
                <a:ext cx="71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FF0000"/>
                    </a:solidFill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solidFill>
                      <a:srgbClr val="FF0000"/>
                    </a:solidFill>
                    <a:ea typeface="楷体_GB2312" pitchFamily="49" charset="-122"/>
                  </a:rPr>
                  <a:t>AC</a:t>
                </a:r>
                <a:endParaRPr lang="en-US" altLang="zh-CN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27731" name="Freeform 88"/>
            <p:cNvSpPr>
              <a:spLocks/>
            </p:cNvSpPr>
            <p:nvPr/>
          </p:nvSpPr>
          <p:spPr bwMode="auto">
            <a:xfrm>
              <a:off x="6790" y="460"/>
              <a:ext cx="34" cy="147"/>
            </a:xfrm>
            <a:custGeom>
              <a:avLst/>
              <a:gdLst>
                <a:gd name="T0" fmla="*/ 18 w 34"/>
                <a:gd name="T1" fmla="*/ 3 h 147"/>
                <a:gd name="T2" fmla="*/ 33 w 34"/>
                <a:gd name="T3" fmla="*/ 81 h 147"/>
                <a:gd name="T4" fmla="*/ 0 w 34"/>
                <a:gd name="T5" fmla="*/ 147 h 147"/>
                <a:gd name="T6" fmla="*/ 0 60000 65536"/>
                <a:gd name="T7" fmla="*/ 0 60000 65536"/>
                <a:gd name="T8" fmla="*/ 0 60000 65536"/>
                <a:gd name="T9" fmla="*/ 0 w 34"/>
                <a:gd name="T10" fmla="*/ 0 h 147"/>
                <a:gd name="T11" fmla="*/ 34 w 34"/>
                <a:gd name="T12" fmla="*/ 147 h 1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47">
                  <a:moveTo>
                    <a:pt x="18" y="3"/>
                  </a:moveTo>
                  <a:cubicBezTo>
                    <a:pt x="24" y="0"/>
                    <a:pt x="34" y="57"/>
                    <a:pt x="33" y="81"/>
                  </a:cubicBezTo>
                  <a:cubicBezTo>
                    <a:pt x="30" y="105"/>
                    <a:pt x="7" y="133"/>
                    <a:pt x="0" y="147"/>
                  </a:cubicBezTo>
                </a:path>
              </a:pathLst>
            </a:cu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7732" name="Freeform 89"/>
            <p:cNvSpPr>
              <a:spLocks/>
            </p:cNvSpPr>
            <p:nvPr/>
          </p:nvSpPr>
          <p:spPr bwMode="auto">
            <a:xfrm>
              <a:off x="6833" y="460"/>
              <a:ext cx="33" cy="162"/>
            </a:xfrm>
            <a:custGeom>
              <a:avLst/>
              <a:gdLst>
                <a:gd name="T0" fmla="*/ 18 w 33"/>
                <a:gd name="T1" fmla="*/ 0 h 162"/>
                <a:gd name="T2" fmla="*/ 30 w 33"/>
                <a:gd name="T3" fmla="*/ 84 h 162"/>
                <a:gd name="T4" fmla="*/ 0 w 33"/>
                <a:gd name="T5" fmla="*/ 162 h 162"/>
                <a:gd name="T6" fmla="*/ 0 60000 65536"/>
                <a:gd name="T7" fmla="*/ 0 60000 65536"/>
                <a:gd name="T8" fmla="*/ 0 60000 65536"/>
                <a:gd name="T9" fmla="*/ 0 w 33"/>
                <a:gd name="T10" fmla="*/ 0 h 162"/>
                <a:gd name="T11" fmla="*/ 33 w 33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" h="162">
                  <a:moveTo>
                    <a:pt x="18" y="0"/>
                  </a:moveTo>
                  <a:cubicBezTo>
                    <a:pt x="15" y="6"/>
                    <a:pt x="33" y="57"/>
                    <a:pt x="30" y="84"/>
                  </a:cubicBezTo>
                  <a:cubicBezTo>
                    <a:pt x="27" y="111"/>
                    <a:pt x="6" y="146"/>
                    <a:pt x="0" y="162"/>
                  </a:cubicBezTo>
                </a:path>
              </a:pathLst>
            </a:cu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7733" name="Text Box 98"/>
            <p:cNvSpPr txBox="1">
              <a:spLocks noChangeArrowheads="1"/>
            </p:cNvSpPr>
            <p:nvPr/>
          </p:nvSpPr>
          <p:spPr bwMode="auto">
            <a:xfrm>
              <a:off x="6896" y="423"/>
              <a:ext cx="7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FF"/>
                  </a:solidFill>
                  <a:ea typeface="楷体_GB2312" pitchFamily="49" charset="-122"/>
                </a:rPr>
                <a:t>30°</a:t>
              </a:r>
            </a:p>
          </p:txBody>
        </p:sp>
      </p:grpSp>
      <p:grpSp>
        <p:nvGrpSpPr>
          <p:cNvPr id="8" name="Group 138"/>
          <p:cNvGrpSpPr>
            <a:grpSpLocks/>
          </p:cNvGrpSpPr>
          <p:nvPr/>
        </p:nvGrpSpPr>
        <p:grpSpPr bwMode="auto">
          <a:xfrm>
            <a:off x="6388100" y="2800350"/>
            <a:ext cx="1195388" cy="1231900"/>
            <a:chOff x="5407" y="2945"/>
            <a:chExt cx="753" cy="776"/>
          </a:xfrm>
        </p:grpSpPr>
        <p:sp>
          <p:nvSpPr>
            <p:cNvPr id="27723" name="Line 61"/>
            <p:cNvSpPr>
              <a:spLocks noChangeShapeType="1"/>
            </p:cNvSpPr>
            <p:nvPr/>
          </p:nvSpPr>
          <p:spPr bwMode="auto">
            <a:xfrm>
              <a:off x="5413" y="2945"/>
              <a:ext cx="0" cy="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724" name="Group 73"/>
            <p:cNvGrpSpPr>
              <a:grpSpLocks/>
            </p:cNvGrpSpPr>
            <p:nvPr/>
          </p:nvGrpSpPr>
          <p:grpSpPr bwMode="auto">
            <a:xfrm>
              <a:off x="5449" y="3240"/>
              <a:ext cx="711" cy="481"/>
              <a:chOff x="4180" y="2699"/>
              <a:chExt cx="711" cy="481"/>
            </a:xfrm>
          </p:grpSpPr>
          <p:sp>
            <p:nvSpPr>
              <p:cNvPr id="27727" name="Text Box 70"/>
              <p:cNvSpPr txBox="1">
                <a:spLocks noChangeArrowheads="1"/>
              </p:cNvSpPr>
              <p:nvPr/>
            </p:nvSpPr>
            <p:spPr bwMode="auto">
              <a:xfrm>
                <a:off x="4212" y="2699"/>
                <a:ext cx="3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1">
                    <a:solidFill>
                      <a:srgbClr val="FF0000"/>
                    </a:solidFill>
                    <a:ea typeface="楷体_GB2312" pitchFamily="49" charset="-122"/>
                  </a:rPr>
                  <a:t>·</a:t>
                </a:r>
              </a:p>
            </p:txBody>
          </p:sp>
          <p:sp>
            <p:nvSpPr>
              <p:cNvPr id="27728" name="Text Box 71"/>
              <p:cNvSpPr txBox="1">
                <a:spLocks noChangeArrowheads="1"/>
              </p:cNvSpPr>
              <p:nvPr/>
            </p:nvSpPr>
            <p:spPr bwMode="auto">
              <a:xfrm>
                <a:off x="4180" y="2892"/>
                <a:ext cx="71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FF0000"/>
                    </a:solidFill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solidFill>
                      <a:srgbClr val="FF0000"/>
                    </a:solidFill>
                    <a:ea typeface="楷体_GB2312" pitchFamily="49" charset="-122"/>
                  </a:rPr>
                  <a:t>A</a:t>
                </a:r>
                <a:endParaRPr lang="en-US" altLang="zh-CN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27725" name="Line 100"/>
            <p:cNvSpPr>
              <a:spLocks noChangeShapeType="1"/>
            </p:cNvSpPr>
            <p:nvPr/>
          </p:nvSpPr>
          <p:spPr bwMode="auto">
            <a:xfrm>
              <a:off x="5407" y="3077"/>
              <a:ext cx="131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6" name="Line 101"/>
            <p:cNvSpPr>
              <a:spLocks noChangeShapeType="1"/>
            </p:cNvSpPr>
            <p:nvPr/>
          </p:nvSpPr>
          <p:spPr bwMode="auto">
            <a:xfrm rot="5400000">
              <a:off x="5472" y="3012"/>
              <a:ext cx="131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113"/>
          <p:cNvGrpSpPr>
            <a:grpSpLocks/>
          </p:cNvGrpSpPr>
          <p:nvPr/>
        </p:nvGrpSpPr>
        <p:grpSpPr bwMode="auto">
          <a:xfrm>
            <a:off x="5608638" y="2814638"/>
            <a:ext cx="1128712" cy="1989137"/>
            <a:chOff x="6149" y="2264"/>
            <a:chExt cx="711" cy="1253"/>
          </a:xfrm>
        </p:grpSpPr>
        <p:grpSp>
          <p:nvGrpSpPr>
            <p:cNvPr id="27719" name="Group 66"/>
            <p:cNvGrpSpPr>
              <a:grpSpLocks/>
            </p:cNvGrpSpPr>
            <p:nvPr/>
          </p:nvGrpSpPr>
          <p:grpSpPr bwMode="auto">
            <a:xfrm>
              <a:off x="6149" y="3036"/>
              <a:ext cx="711" cy="481"/>
              <a:chOff x="6105" y="2735"/>
              <a:chExt cx="711" cy="481"/>
            </a:xfrm>
          </p:grpSpPr>
          <p:sp>
            <p:nvSpPr>
              <p:cNvPr id="27721" name="Text Box 67"/>
              <p:cNvSpPr txBox="1">
                <a:spLocks noChangeArrowheads="1"/>
              </p:cNvSpPr>
              <p:nvPr/>
            </p:nvSpPr>
            <p:spPr bwMode="auto">
              <a:xfrm>
                <a:off x="6185" y="2735"/>
                <a:ext cx="3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1">
                    <a:solidFill>
                      <a:srgbClr val="FF0000"/>
                    </a:solidFill>
                    <a:ea typeface="楷体_GB2312" pitchFamily="49" charset="-122"/>
                  </a:rPr>
                  <a:t>·</a:t>
                </a:r>
              </a:p>
            </p:txBody>
          </p:sp>
          <p:sp>
            <p:nvSpPr>
              <p:cNvPr id="27722" name="Text Box 68"/>
              <p:cNvSpPr txBox="1">
                <a:spLocks noChangeArrowheads="1"/>
              </p:cNvSpPr>
              <p:nvPr/>
            </p:nvSpPr>
            <p:spPr bwMode="auto">
              <a:xfrm>
                <a:off x="6105" y="2928"/>
                <a:ext cx="71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FF0000"/>
                    </a:solidFill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solidFill>
                      <a:srgbClr val="FF0000"/>
                    </a:solidFill>
                    <a:ea typeface="楷体_GB2312" pitchFamily="49" charset="-122"/>
                  </a:rPr>
                  <a:t>BC</a:t>
                </a:r>
                <a:endParaRPr lang="en-US" altLang="zh-CN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27720" name="Line 106"/>
            <p:cNvSpPr>
              <a:spLocks noChangeShapeType="1"/>
            </p:cNvSpPr>
            <p:nvPr/>
          </p:nvSpPr>
          <p:spPr bwMode="auto">
            <a:xfrm rot="5400000">
              <a:off x="6010" y="2876"/>
              <a:ext cx="12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128"/>
          <p:cNvGrpSpPr>
            <a:grpSpLocks/>
          </p:cNvGrpSpPr>
          <p:nvPr/>
        </p:nvGrpSpPr>
        <p:grpSpPr bwMode="auto">
          <a:xfrm>
            <a:off x="5067300" y="1630363"/>
            <a:ext cx="1368425" cy="1260475"/>
            <a:chOff x="3036" y="2286"/>
            <a:chExt cx="862" cy="794"/>
          </a:xfrm>
        </p:grpSpPr>
        <p:sp>
          <p:nvSpPr>
            <p:cNvPr id="27713" name="Line 115"/>
            <p:cNvSpPr>
              <a:spLocks noChangeShapeType="1"/>
            </p:cNvSpPr>
            <p:nvPr/>
          </p:nvSpPr>
          <p:spPr bwMode="auto">
            <a:xfrm rot="7200000">
              <a:off x="3598" y="2556"/>
              <a:ext cx="0" cy="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4" name="Line 119"/>
            <p:cNvSpPr>
              <a:spLocks noChangeShapeType="1"/>
            </p:cNvSpPr>
            <p:nvPr/>
          </p:nvSpPr>
          <p:spPr bwMode="auto">
            <a:xfrm rot="7200000">
              <a:off x="3647" y="2991"/>
              <a:ext cx="131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5" name="Line 120"/>
            <p:cNvSpPr>
              <a:spLocks noChangeShapeType="1"/>
            </p:cNvSpPr>
            <p:nvPr/>
          </p:nvSpPr>
          <p:spPr bwMode="auto">
            <a:xfrm rot="-9000000">
              <a:off x="3671" y="3080"/>
              <a:ext cx="131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716" name="Group 123"/>
            <p:cNvGrpSpPr>
              <a:grpSpLocks/>
            </p:cNvGrpSpPr>
            <p:nvPr/>
          </p:nvGrpSpPr>
          <p:grpSpPr bwMode="auto">
            <a:xfrm>
              <a:off x="3036" y="2286"/>
              <a:ext cx="711" cy="481"/>
              <a:chOff x="4180" y="2699"/>
              <a:chExt cx="711" cy="481"/>
            </a:xfrm>
          </p:grpSpPr>
          <p:sp>
            <p:nvSpPr>
              <p:cNvPr id="27717" name="Text Box 124"/>
              <p:cNvSpPr txBox="1">
                <a:spLocks noChangeArrowheads="1"/>
              </p:cNvSpPr>
              <p:nvPr/>
            </p:nvSpPr>
            <p:spPr bwMode="auto">
              <a:xfrm>
                <a:off x="4212" y="2699"/>
                <a:ext cx="3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1">
                    <a:solidFill>
                      <a:srgbClr val="FF0000"/>
                    </a:solidFill>
                    <a:ea typeface="楷体_GB2312" pitchFamily="49" charset="-122"/>
                  </a:rPr>
                  <a:t>·</a:t>
                </a:r>
              </a:p>
            </p:txBody>
          </p:sp>
          <p:sp>
            <p:nvSpPr>
              <p:cNvPr id="27718" name="Text Box 125"/>
              <p:cNvSpPr txBox="1">
                <a:spLocks noChangeArrowheads="1"/>
              </p:cNvSpPr>
              <p:nvPr/>
            </p:nvSpPr>
            <p:spPr bwMode="auto">
              <a:xfrm>
                <a:off x="4180" y="2892"/>
                <a:ext cx="71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FF0000"/>
                    </a:solidFill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solidFill>
                      <a:srgbClr val="FF0000"/>
                    </a:solidFill>
                    <a:ea typeface="楷体_GB2312" pitchFamily="49" charset="-122"/>
                  </a:rPr>
                  <a:t>B</a:t>
                </a:r>
                <a:endParaRPr lang="en-US" altLang="zh-CN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</p:grpSp>
      </p:grpSp>
      <p:graphicFrame>
        <p:nvGraphicFramePr>
          <p:cNvPr id="103556" name="Object 132"/>
          <p:cNvGraphicFramePr>
            <a:graphicFrameLocks noChangeAspect="1"/>
          </p:cNvGraphicFramePr>
          <p:nvPr/>
        </p:nvGraphicFramePr>
        <p:xfrm>
          <a:off x="1784350" y="3656013"/>
          <a:ext cx="24526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" name="公式" r:id="rId4" imgW="1218960" imgH="279360" progId="Equation.3">
                  <p:embed/>
                </p:oleObj>
              </mc:Choice>
              <mc:Fallback>
                <p:oleObj name="公式" r:id="rId4" imgW="1218960" imgH="279360" progId="Equation.3">
                  <p:embed/>
                  <p:pic>
                    <p:nvPicPr>
                      <p:cNvPr id="0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3656013"/>
                        <a:ext cx="245268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58" name="Object 134"/>
          <p:cNvGraphicFramePr>
            <a:graphicFrameLocks noChangeAspect="1"/>
          </p:cNvGraphicFramePr>
          <p:nvPr/>
        </p:nvGraphicFramePr>
        <p:xfrm>
          <a:off x="887413" y="4586288"/>
          <a:ext cx="4776787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" name="Equation" r:id="rId6" imgW="1993680" imgH="253800" progId="Equation.DSMT4">
                  <p:embed/>
                </p:oleObj>
              </mc:Choice>
              <mc:Fallback>
                <p:oleObj name="Equation" r:id="rId6" imgW="1993680" imgH="253800" progId="Equation.DSMT4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4586288"/>
                        <a:ext cx="4776787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60" name="Text Box 136"/>
          <p:cNvSpPr txBox="1">
            <a:spLocks noChangeArrowheads="1"/>
          </p:cNvSpPr>
          <p:nvPr/>
        </p:nvSpPr>
        <p:spPr bwMode="auto">
          <a:xfrm>
            <a:off x="1004888" y="377507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令：</a:t>
            </a:r>
          </a:p>
        </p:txBody>
      </p:sp>
      <p:sp>
        <p:nvSpPr>
          <p:cNvPr id="103561" name="Text Box 137"/>
          <p:cNvSpPr txBox="1">
            <a:spLocks noChangeArrowheads="1"/>
          </p:cNvSpPr>
          <p:nvPr/>
        </p:nvSpPr>
        <p:spPr bwMode="auto">
          <a:xfrm>
            <a:off x="233363" y="4216400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利用三角形联接的电流关系得：</a:t>
            </a:r>
          </a:p>
        </p:txBody>
      </p:sp>
      <p:grpSp>
        <p:nvGrpSpPr>
          <p:cNvPr id="14" name="Group 155"/>
          <p:cNvGrpSpPr>
            <a:grpSpLocks/>
          </p:cNvGrpSpPr>
          <p:nvPr/>
        </p:nvGrpSpPr>
        <p:grpSpPr bwMode="auto">
          <a:xfrm>
            <a:off x="2895600" y="1092200"/>
            <a:ext cx="465138" cy="712788"/>
            <a:chOff x="5404" y="4261"/>
            <a:chExt cx="293" cy="449"/>
          </a:xfrm>
        </p:grpSpPr>
        <p:sp>
          <p:nvSpPr>
            <p:cNvPr id="27709" name="Line 147"/>
            <p:cNvSpPr>
              <a:spLocks noChangeShapeType="1"/>
            </p:cNvSpPr>
            <p:nvPr/>
          </p:nvSpPr>
          <p:spPr bwMode="auto">
            <a:xfrm>
              <a:off x="5404" y="4710"/>
              <a:ext cx="27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710" name="Group 148"/>
            <p:cNvGrpSpPr>
              <a:grpSpLocks/>
            </p:cNvGrpSpPr>
            <p:nvPr/>
          </p:nvGrpSpPr>
          <p:grpSpPr bwMode="auto">
            <a:xfrm>
              <a:off x="5456" y="4261"/>
              <a:ext cx="241" cy="408"/>
              <a:chOff x="1927" y="867"/>
              <a:chExt cx="241" cy="408"/>
            </a:xfrm>
          </p:grpSpPr>
          <p:sp>
            <p:nvSpPr>
              <p:cNvPr id="27711" name="Text Box 149"/>
              <p:cNvSpPr txBox="1">
                <a:spLocks noChangeArrowheads="1"/>
              </p:cNvSpPr>
              <p:nvPr/>
            </p:nvSpPr>
            <p:spPr bwMode="auto">
              <a:xfrm>
                <a:off x="1949" y="867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solidFill>
                      <a:srgbClr val="FF0000"/>
                    </a:solidFill>
                    <a:ea typeface="楷体_GB2312" pitchFamily="49" charset="-122"/>
                  </a:rPr>
                  <a:t>·</a:t>
                </a:r>
              </a:p>
            </p:txBody>
          </p:sp>
          <p:sp>
            <p:nvSpPr>
              <p:cNvPr id="27712" name="Text Box 150"/>
              <p:cNvSpPr txBox="1">
                <a:spLocks noChangeArrowheads="1"/>
              </p:cNvSpPr>
              <p:nvPr/>
            </p:nvSpPr>
            <p:spPr bwMode="auto">
              <a:xfrm>
                <a:off x="1927" y="1044"/>
                <a:ext cx="24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1800" i="1">
                    <a:solidFill>
                      <a:srgbClr val="FF0000"/>
                    </a:solidFill>
                    <a:ea typeface="楷体_GB2312" pitchFamily="49" charset="-122"/>
                  </a:rPr>
                  <a:t>I</a:t>
                </a:r>
                <a:r>
                  <a:rPr lang="en-US" altLang="zh-CN" sz="1800" baseline="-25000">
                    <a:solidFill>
                      <a:srgbClr val="FF0000"/>
                    </a:solidFill>
                    <a:ea typeface="楷体_GB2312" pitchFamily="49" charset="-122"/>
                  </a:rPr>
                  <a:t>A</a:t>
                </a:r>
                <a:endParaRPr lang="en-US" altLang="zh-CN" sz="1800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</p:grpSp>
      </p:grpSp>
      <p:grpSp>
        <p:nvGrpSpPr>
          <p:cNvPr id="16" name="Group 163"/>
          <p:cNvGrpSpPr>
            <a:grpSpLocks/>
          </p:cNvGrpSpPr>
          <p:nvPr/>
        </p:nvGrpSpPr>
        <p:grpSpPr bwMode="auto">
          <a:xfrm>
            <a:off x="665163" y="1265238"/>
            <a:ext cx="3875087" cy="2562225"/>
            <a:chOff x="3947" y="4368"/>
            <a:chExt cx="2441" cy="1614"/>
          </a:xfrm>
        </p:grpSpPr>
        <p:sp>
          <p:nvSpPr>
            <p:cNvPr id="27672" name="Line 143"/>
            <p:cNvSpPr>
              <a:spLocks noChangeShapeType="1"/>
            </p:cNvSpPr>
            <p:nvPr/>
          </p:nvSpPr>
          <p:spPr bwMode="auto">
            <a:xfrm>
              <a:off x="5742" y="4776"/>
              <a:ext cx="0" cy="10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Line 144"/>
            <p:cNvSpPr>
              <a:spLocks noChangeShapeType="1"/>
            </p:cNvSpPr>
            <p:nvPr/>
          </p:nvSpPr>
          <p:spPr bwMode="auto">
            <a:xfrm>
              <a:off x="6240" y="4784"/>
              <a:ext cx="0" cy="10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Line 5"/>
            <p:cNvSpPr>
              <a:spLocks noChangeShapeType="1"/>
            </p:cNvSpPr>
            <p:nvPr/>
          </p:nvSpPr>
          <p:spPr bwMode="auto">
            <a:xfrm>
              <a:off x="5268" y="4982"/>
              <a:ext cx="0" cy="8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5" name="Line 6"/>
            <p:cNvSpPr>
              <a:spLocks noChangeShapeType="1"/>
            </p:cNvSpPr>
            <p:nvPr/>
          </p:nvSpPr>
          <p:spPr bwMode="auto">
            <a:xfrm>
              <a:off x="4274" y="5308"/>
              <a:ext cx="14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6" name="Line 7"/>
            <p:cNvSpPr>
              <a:spLocks noChangeShapeType="1"/>
            </p:cNvSpPr>
            <p:nvPr/>
          </p:nvSpPr>
          <p:spPr bwMode="auto">
            <a:xfrm>
              <a:off x="4271" y="4780"/>
              <a:ext cx="14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7" name="Line 8"/>
            <p:cNvSpPr>
              <a:spLocks noChangeShapeType="1"/>
            </p:cNvSpPr>
            <p:nvPr/>
          </p:nvSpPr>
          <p:spPr bwMode="auto">
            <a:xfrm>
              <a:off x="4718" y="4459"/>
              <a:ext cx="0" cy="1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8" name="Text Box 9"/>
            <p:cNvSpPr txBox="1">
              <a:spLocks noChangeArrowheads="1"/>
            </p:cNvSpPr>
            <p:nvPr/>
          </p:nvSpPr>
          <p:spPr bwMode="auto">
            <a:xfrm>
              <a:off x="3947" y="462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27679" name="Text Box 10"/>
            <p:cNvSpPr txBox="1">
              <a:spLocks noChangeArrowheads="1"/>
            </p:cNvSpPr>
            <p:nvPr/>
          </p:nvSpPr>
          <p:spPr bwMode="auto">
            <a:xfrm>
              <a:off x="3953" y="514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27680" name="Text Box 11"/>
            <p:cNvSpPr txBox="1">
              <a:spLocks noChangeArrowheads="1"/>
            </p:cNvSpPr>
            <p:nvPr/>
          </p:nvSpPr>
          <p:spPr bwMode="auto">
            <a:xfrm>
              <a:off x="3953" y="569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27681" name="Oval 14"/>
            <p:cNvSpPr>
              <a:spLocks noChangeArrowheads="1"/>
            </p:cNvSpPr>
            <p:nvPr/>
          </p:nvSpPr>
          <p:spPr bwMode="auto">
            <a:xfrm>
              <a:off x="4235" y="5283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7682" name="Oval 15"/>
            <p:cNvSpPr>
              <a:spLocks noChangeArrowheads="1"/>
            </p:cNvSpPr>
            <p:nvPr/>
          </p:nvSpPr>
          <p:spPr bwMode="auto">
            <a:xfrm>
              <a:off x="4235" y="475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7683" name="Oval 16"/>
            <p:cNvSpPr>
              <a:spLocks noChangeArrowheads="1"/>
            </p:cNvSpPr>
            <p:nvPr/>
          </p:nvSpPr>
          <p:spPr bwMode="auto">
            <a:xfrm>
              <a:off x="4239" y="5819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7684" name="Oval 17"/>
            <p:cNvSpPr>
              <a:spLocks noChangeArrowheads="1"/>
            </p:cNvSpPr>
            <p:nvPr/>
          </p:nvSpPr>
          <p:spPr bwMode="auto">
            <a:xfrm>
              <a:off x="4588" y="4640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7685" name="Line 18"/>
            <p:cNvSpPr>
              <a:spLocks noChangeShapeType="1"/>
            </p:cNvSpPr>
            <p:nvPr/>
          </p:nvSpPr>
          <p:spPr bwMode="auto">
            <a:xfrm>
              <a:off x="4406" y="4459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6" name="Line 19"/>
            <p:cNvSpPr>
              <a:spLocks noChangeShapeType="1"/>
            </p:cNvSpPr>
            <p:nvPr/>
          </p:nvSpPr>
          <p:spPr bwMode="auto">
            <a:xfrm>
              <a:off x="4406" y="4459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7" name="Text Box 20"/>
            <p:cNvSpPr txBox="1">
              <a:spLocks noChangeArrowheads="1"/>
            </p:cNvSpPr>
            <p:nvPr/>
          </p:nvSpPr>
          <p:spPr bwMode="auto">
            <a:xfrm>
              <a:off x="4564" y="4663"/>
              <a:ext cx="3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W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7688" name="Text Box 21"/>
            <p:cNvSpPr txBox="1">
              <a:spLocks noChangeArrowheads="1"/>
            </p:cNvSpPr>
            <p:nvPr/>
          </p:nvSpPr>
          <p:spPr bwMode="auto">
            <a:xfrm>
              <a:off x="4633" y="4368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7689" name="Text Box 22"/>
            <p:cNvSpPr txBox="1">
              <a:spLocks noChangeArrowheads="1"/>
            </p:cNvSpPr>
            <p:nvPr/>
          </p:nvSpPr>
          <p:spPr bwMode="auto">
            <a:xfrm>
              <a:off x="4275" y="4715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7690" name="Oval 23"/>
            <p:cNvSpPr>
              <a:spLocks noChangeArrowheads="1"/>
            </p:cNvSpPr>
            <p:nvPr/>
          </p:nvSpPr>
          <p:spPr bwMode="auto">
            <a:xfrm>
              <a:off x="5132" y="5166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7691" name="Line 24"/>
            <p:cNvSpPr>
              <a:spLocks noChangeShapeType="1"/>
            </p:cNvSpPr>
            <p:nvPr/>
          </p:nvSpPr>
          <p:spPr bwMode="auto">
            <a:xfrm>
              <a:off x="4950" y="4985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2" name="Line 25"/>
            <p:cNvSpPr>
              <a:spLocks noChangeShapeType="1"/>
            </p:cNvSpPr>
            <p:nvPr/>
          </p:nvSpPr>
          <p:spPr bwMode="auto">
            <a:xfrm>
              <a:off x="4950" y="4985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3" name="Text Box 26"/>
            <p:cNvSpPr txBox="1">
              <a:spLocks noChangeArrowheads="1"/>
            </p:cNvSpPr>
            <p:nvPr/>
          </p:nvSpPr>
          <p:spPr bwMode="auto">
            <a:xfrm>
              <a:off x="5120" y="5189"/>
              <a:ext cx="3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W</a:t>
              </a:r>
              <a:r>
                <a:rPr lang="en-US" altLang="zh-CN" sz="1800" baseline="-2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27694" name="Text Box 27"/>
            <p:cNvSpPr txBox="1">
              <a:spLocks noChangeArrowheads="1"/>
            </p:cNvSpPr>
            <p:nvPr/>
          </p:nvSpPr>
          <p:spPr bwMode="auto">
            <a:xfrm>
              <a:off x="5171" y="4894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7695" name="Text Box 28"/>
            <p:cNvSpPr txBox="1">
              <a:spLocks noChangeArrowheads="1"/>
            </p:cNvSpPr>
            <p:nvPr/>
          </p:nvSpPr>
          <p:spPr bwMode="auto">
            <a:xfrm>
              <a:off x="4855" y="5241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7696" name="Line 29"/>
            <p:cNvSpPr>
              <a:spLocks noChangeShapeType="1"/>
            </p:cNvSpPr>
            <p:nvPr/>
          </p:nvSpPr>
          <p:spPr bwMode="auto">
            <a:xfrm>
              <a:off x="4274" y="5843"/>
              <a:ext cx="14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7" name="Freeform 140"/>
            <p:cNvSpPr>
              <a:spLocks/>
            </p:cNvSpPr>
            <p:nvPr/>
          </p:nvSpPr>
          <p:spPr bwMode="auto">
            <a:xfrm rot="10800000">
              <a:off x="5724" y="4888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7698" name="Freeform 141"/>
            <p:cNvSpPr>
              <a:spLocks/>
            </p:cNvSpPr>
            <p:nvPr/>
          </p:nvSpPr>
          <p:spPr bwMode="auto">
            <a:xfrm rot="10800000">
              <a:off x="5730" y="5426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7699" name="Freeform 142"/>
            <p:cNvSpPr>
              <a:spLocks/>
            </p:cNvSpPr>
            <p:nvPr/>
          </p:nvSpPr>
          <p:spPr bwMode="auto">
            <a:xfrm rot="10800000">
              <a:off x="6215" y="5148"/>
              <a:ext cx="91" cy="318"/>
            </a:xfrm>
            <a:custGeom>
              <a:avLst/>
              <a:gdLst>
                <a:gd name="T0" fmla="*/ 43 w 43"/>
                <a:gd name="T1" fmla="*/ 329 h 329"/>
                <a:gd name="T2" fmla="*/ 21 w 43"/>
                <a:gd name="T3" fmla="*/ 325 h 329"/>
                <a:gd name="T4" fmla="*/ 4 w 43"/>
                <a:gd name="T5" fmla="*/ 307 h 329"/>
                <a:gd name="T6" fmla="*/ 0 w 43"/>
                <a:gd name="T7" fmla="*/ 289 h 329"/>
                <a:gd name="T8" fmla="*/ 4 w 43"/>
                <a:gd name="T9" fmla="*/ 266 h 329"/>
                <a:gd name="T10" fmla="*/ 21 w 43"/>
                <a:gd name="T11" fmla="*/ 252 h 329"/>
                <a:gd name="T12" fmla="*/ 43 w 43"/>
                <a:gd name="T13" fmla="*/ 248 h 329"/>
                <a:gd name="T14" fmla="*/ 21 w 43"/>
                <a:gd name="T15" fmla="*/ 239 h 329"/>
                <a:gd name="T16" fmla="*/ 4 w 43"/>
                <a:gd name="T17" fmla="*/ 225 h 329"/>
                <a:gd name="T18" fmla="*/ 0 w 43"/>
                <a:gd name="T19" fmla="*/ 203 h 329"/>
                <a:gd name="T20" fmla="*/ 4 w 43"/>
                <a:gd name="T21" fmla="*/ 185 h 329"/>
                <a:gd name="T22" fmla="*/ 21 w 43"/>
                <a:gd name="T23" fmla="*/ 171 h 329"/>
                <a:gd name="T24" fmla="*/ 43 w 43"/>
                <a:gd name="T25" fmla="*/ 162 h 329"/>
                <a:gd name="T26" fmla="*/ 21 w 43"/>
                <a:gd name="T27" fmla="*/ 158 h 329"/>
                <a:gd name="T28" fmla="*/ 4 w 43"/>
                <a:gd name="T29" fmla="*/ 144 h 329"/>
                <a:gd name="T30" fmla="*/ 0 w 43"/>
                <a:gd name="T31" fmla="*/ 122 h 329"/>
                <a:gd name="T32" fmla="*/ 4 w 43"/>
                <a:gd name="T33" fmla="*/ 104 h 329"/>
                <a:gd name="T34" fmla="*/ 21 w 43"/>
                <a:gd name="T35" fmla="*/ 86 h 329"/>
                <a:gd name="T36" fmla="*/ 43 w 43"/>
                <a:gd name="T37" fmla="*/ 81 h 329"/>
                <a:gd name="T38" fmla="*/ 21 w 43"/>
                <a:gd name="T39" fmla="*/ 77 h 329"/>
                <a:gd name="T40" fmla="*/ 4 w 43"/>
                <a:gd name="T41" fmla="*/ 59 h 329"/>
                <a:gd name="T42" fmla="*/ 0 w 43"/>
                <a:gd name="T43" fmla="*/ 41 h 329"/>
                <a:gd name="T44" fmla="*/ 4 w 43"/>
                <a:gd name="T45" fmla="*/ 18 h 329"/>
                <a:gd name="T46" fmla="*/ 21 w 43"/>
                <a:gd name="T47" fmla="*/ 5 h 329"/>
                <a:gd name="T48" fmla="*/ 43 w 43"/>
                <a:gd name="T49" fmla="*/ 0 h 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329"/>
                <a:gd name="T77" fmla="*/ 43 w 43"/>
                <a:gd name="T78" fmla="*/ 329 h 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329">
                  <a:moveTo>
                    <a:pt x="43" y="329"/>
                  </a:moveTo>
                  <a:lnTo>
                    <a:pt x="21" y="325"/>
                  </a:lnTo>
                  <a:lnTo>
                    <a:pt x="4" y="307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21" y="252"/>
                  </a:lnTo>
                  <a:lnTo>
                    <a:pt x="43" y="248"/>
                  </a:lnTo>
                  <a:lnTo>
                    <a:pt x="21" y="239"/>
                  </a:lnTo>
                  <a:lnTo>
                    <a:pt x="4" y="225"/>
                  </a:lnTo>
                  <a:lnTo>
                    <a:pt x="0" y="203"/>
                  </a:lnTo>
                  <a:lnTo>
                    <a:pt x="4" y="185"/>
                  </a:lnTo>
                  <a:lnTo>
                    <a:pt x="21" y="171"/>
                  </a:lnTo>
                  <a:lnTo>
                    <a:pt x="43" y="162"/>
                  </a:lnTo>
                  <a:lnTo>
                    <a:pt x="21" y="158"/>
                  </a:lnTo>
                  <a:lnTo>
                    <a:pt x="4" y="144"/>
                  </a:lnTo>
                  <a:lnTo>
                    <a:pt x="0" y="122"/>
                  </a:lnTo>
                  <a:lnTo>
                    <a:pt x="4" y="104"/>
                  </a:lnTo>
                  <a:lnTo>
                    <a:pt x="21" y="86"/>
                  </a:lnTo>
                  <a:lnTo>
                    <a:pt x="43" y="81"/>
                  </a:lnTo>
                  <a:lnTo>
                    <a:pt x="21" y="77"/>
                  </a:lnTo>
                  <a:lnTo>
                    <a:pt x="4" y="59"/>
                  </a:lnTo>
                  <a:lnTo>
                    <a:pt x="0" y="41"/>
                  </a:lnTo>
                  <a:lnTo>
                    <a:pt x="4" y="18"/>
                  </a:lnTo>
                  <a:lnTo>
                    <a:pt x="21" y="5"/>
                  </a:lnTo>
                  <a:lnTo>
                    <a:pt x="43" y="0"/>
                  </a:lnTo>
                </a:path>
              </a:pathLst>
            </a:cu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7700" name="Line 145"/>
            <p:cNvSpPr>
              <a:spLocks noChangeShapeType="1"/>
            </p:cNvSpPr>
            <p:nvPr/>
          </p:nvSpPr>
          <p:spPr bwMode="auto">
            <a:xfrm>
              <a:off x="5742" y="4781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1" name="Line 146"/>
            <p:cNvSpPr>
              <a:spLocks noChangeShapeType="1"/>
            </p:cNvSpPr>
            <p:nvPr/>
          </p:nvSpPr>
          <p:spPr bwMode="auto">
            <a:xfrm>
              <a:off x="5742" y="5845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2" name="Line 156"/>
            <p:cNvSpPr>
              <a:spLocks noChangeShapeType="1"/>
            </p:cNvSpPr>
            <p:nvPr/>
          </p:nvSpPr>
          <p:spPr bwMode="auto">
            <a:xfrm>
              <a:off x="5894" y="4917"/>
              <a:ext cx="0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703" name="Group 157"/>
            <p:cNvGrpSpPr>
              <a:grpSpLocks/>
            </p:cNvGrpSpPr>
            <p:nvPr/>
          </p:nvGrpSpPr>
          <p:grpSpPr bwMode="auto">
            <a:xfrm>
              <a:off x="5910" y="4738"/>
              <a:ext cx="408" cy="410"/>
              <a:chOff x="3719" y="865"/>
              <a:chExt cx="408" cy="410"/>
            </a:xfrm>
          </p:grpSpPr>
          <p:sp>
            <p:nvSpPr>
              <p:cNvPr id="27707" name="Text Box 158"/>
              <p:cNvSpPr txBox="1">
                <a:spLocks noChangeArrowheads="1"/>
              </p:cNvSpPr>
              <p:nvPr/>
            </p:nvSpPr>
            <p:spPr bwMode="auto">
              <a:xfrm>
                <a:off x="3742" y="865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  <p:sp>
            <p:nvSpPr>
              <p:cNvPr id="27708" name="Text Box 159"/>
              <p:cNvSpPr txBox="1">
                <a:spLocks noChangeArrowheads="1"/>
              </p:cNvSpPr>
              <p:nvPr/>
            </p:nvSpPr>
            <p:spPr bwMode="auto">
              <a:xfrm>
                <a:off x="3719" y="1044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r>
                  <a:rPr lang="en-US" altLang="zh-CN" sz="1800" baseline="-25000">
                    <a:ea typeface="楷体_GB2312" pitchFamily="49" charset="-122"/>
                  </a:rPr>
                  <a:t>AB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</p:grpSp>
        <p:sp>
          <p:nvSpPr>
            <p:cNvPr id="27704" name="Rectangle 160"/>
            <p:cNvSpPr>
              <a:spLocks noChangeArrowheads="1"/>
            </p:cNvSpPr>
            <p:nvPr/>
          </p:nvSpPr>
          <p:spPr bwMode="auto">
            <a:xfrm>
              <a:off x="5416" y="4929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ea typeface="楷体_GB2312" pitchFamily="49" charset="-122"/>
                </a:rPr>
                <a:t>j</a:t>
              </a:r>
              <a:r>
                <a:rPr lang="en-US" altLang="zh-CN" sz="1800" i="1">
                  <a:ea typeface="楷体_GB2312" pitchFamily="49" charset="-122"/>
                  <a:sym typeface="Symbol" pitchFamily="18" charset="2"/>
                </a:rPr>
                <a:t>L</a:t>
              </a:r>
            </a:p>
          </p:txBody>
        </p:sp>
        <p:sp>
          <p:nvSpPr>
            <p:cNvPr id="27705" name="Rectangle 161"/>
            <p:cNvSpPr>
              <a:spLocks noChangeArrowheads="1"/>
            </p:cNvSpPr>
            <p:nvPr/>
          </p:nvSpPr>
          <p:spPr bwMode="auto">
            <a:xfrm>
              <a:off x="5396" y="5461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ea typeface="楷体_GB2312" pitchFamily="49" charset="-122"/>
                </a:rPr>
                <a:t>j</a:t>
              </a:r>
              <a:r>
                <a:rPr lang="en-US" altLang="zh-CN" sz="1800" i="1">
                  <a:ea typeface="楷体_GB2312" pitchFamily="49" charset="-122"/>
                  <a:sym typeface="Symbol" pitchFamily="18" charset="2"/>
                </a:rPr>
                <a:t>L</a:t>
              </a:r>
            </a:p>
          </p:txBody>
        </p:sp>
        <p:sp>
          <p:nvSpPr>
            <p:cNvPr id="27706" name="Rectangle 162"/>
            <p:cNvSpPr>
              <a:spLocks noChangeArrowheads="1"/>
            </p:cNvSpPr>
            <p:nvPr/>
          </p:nvSpPr>
          <p:spPr bwMode="auto">
            <a:xfrm>
              <a:off x="5912" y="5209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ea typeface="楷体_GB2312" pitchFamily="49" charset="-122"/>
                </a:rPr>
                <a:t>j</a:t>
              </a:r>
              <a:r>
                <a:rPr lang="en-US" altLang="zh-CN" sz="1800" i="1">
                  <a:ea typeface="楷体_GB2312" pitchFamily="49" charset="-122"/>
                  <a:sym typeface="Symbol" pitchFamily="18" charset="2"/>
                </a:rPr>
                <a:t>L</a:t>
              </a:r>
            </a:p>
          </p:txBody>
        </p:sp>
      </p:grpSp>
      <p:sp>
        <p:nvSpPr>
          <p:cNvPr id="103590" name="Text Box 166"/>
          <p:cNvSpPr txBox="1">
            <a:spLocks noChangeArrowheads="1"/>
          </p:cNvSpPr>
          <p:nvPr/>
        </p:nvSpPr>
        <p:spPr bwMode="auto">
          <a:xfrm>
            <a:off x="2932113" y="5583238"/>
            <a:ext cx="521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  <a:sym typeface="Symbol" pitchFamily="18" charset="2"/>
              </a:rPr>
              <a:t>= 3803.464  </a:t>
            </a:r>
            <a:r>
              <a:rPr lang="en-US" altLang="zh-CN">
                <a:ea typeface="楷体_GB2312" pitchFamily="49" charset="-122"/>
              </a:rPr>
              <a:t>cos60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=658.2(W)</a:t>
            </a:r>
          </a:p>
        </p:txBody>
      </p:sp>
      <p:sp>
        <p:nvSpPr>
          <p:cNvPr id="103592" name="Text Box 168"/>
          <p:cNvSpPr txBox="1">
            <a:spLocks noChangeArrowheads="1"/>
          </p:cNvSpPr>
          <p:nvPr/>
        </p:nvSpPr>
        <p:spPr bwMode="auto">
          <a:xfrm>
            <a:off x="2930525" y="6415088"/>
            <a:ext cx="5792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  <a:sym typeface="Symbol" pitchFamily="18" charset="2"/>
              </a:rPr>
              <a:t>=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380 3.464  </a:t>
            </a:r>
            <a:r>
              <a:rPr lang="en-US" altLang="zh-CN">
                <a:ea typeface="楷体_GB2312" pitchFamily="49" charset="-122"/>
              </a:rPr>
              <a:t>cos(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–120) =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－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658.2(W)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0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0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10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10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3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3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56" grpId="0"/>
      <p:bldP spid="103457" grpId="0" autoUpdateAnimBg="0"/>
      <p:bldP spid="103459" grpId="0" autoUpdateAnimBg="0"/>
      <p:bldP spid="103460" grpId="0" autoUpdateAnimBg="0"/>
      <p:bldP spid="103461" grpId="0" autoUpdateAnimBg="0"/>
      <p:bldP spid="103560" grpId="0" autoUpdateAnimBg="0"/>
      <p:bldP spid="103561" grpId="0" autoUpdateAnimBg="0"/>
      <p:bldP spid="103590" grpId="0" autoUpdateAnimBg="0"/>
      <p:bldP spid="10359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381000" y="528638"/>
            <a:ext cx="8820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例：图示对称三相电路，线电压为</a:t>
            </a:r>
            <a:r>
              <a:rPr lang="en-US" altLang="zh-CN">
                <a:ea typeface="楷体_GB2312" pitchFamily="49" charset="-122"/>
              </a:rPr>
              <a:t>380V</a:t>
            </a:r>
            <a:r>
              <a:rPr lang="zh-CN" altLang="en-US">
                <a:ea typeface="楷体_GB2312" pitchFamily="49" charset="-122"/>
              </a:rPr>
              <a:t>，两功率表的读数分别为：</a:t>
            </a:r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0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1.65KW</a:t>
            </a:r>
            <a:r>
              <a:rPr lang="zh-CN" altLang="en-US">
                <a:ea typeface="楷体_GB2312" pitchFamily="49" charset="-122"/>
              </a:rPr>
              <a:t>，求负载阻抗参数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en-US" altLang="zh-CN">
                <a:ea typeface="楷体_GB2312" pitchFamily="49" charset="-122"/>
              </a:rPr>
              <a:t>&gt;0)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373063" y="4329113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1622425" y="4800600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负载阻抗角为：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 =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60°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3359150" y="5316538"/>
            <a:ext cx="347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P</a:t>
            </a:r>
            <a:r>
              <a:rPr lang="en-US" altLang="zh-CN" baseline="-2500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=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rgbClr val="0000FF"/>
                </a:solidFill>
                <a:ea typeface="楷体_GB2312" pitchFamily="49" charset="-122"/>
              </a:rPr>
              <a:t>CB</a:t>
            </a:r>
            <a:r>
              <a:rPr lang="en-US" altLang="zh-CN" i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cos 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30°)</a:t>
            </a:r>
            <a:endParaRPr lang="en-US" altLang="zh-CN" baseline="-25000">
              <a:solidFill>
                <a:srgbClr val="0000FF"/>
              </a:solidFill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592763" y="1581150"/>
            <a:ext cx="2740025" cy="3279775"/>
            <a:chOff x="3523" y="423"/>
            <a:chExt cx="1726" cy="2066"/>
          </a:xfrm>
        </p:grpSpPr>
        <p:sp>
          <p:nvSpPr>
            <p:cNvPr id="28773" name="Line 9"/>
            <p:cNvSpPr>
              <a:spLocks noChangeShapeType="1"/>
            </p:cNvSpPr>
            <p:nvPr/>
          </p:nvSpPr>
          <p:spPr bwMode="auto">
            <a:xfrm>
              <a:off x="4128" y="1551"/>
              <a:ext cx="7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4" name="Line 10"/>
            <p:cNvSpPr>
              <a:spLocks noChangeShapeType="1"/>
            </p:cNvSpPr>
            <p:nvPr/>
          </p:nvSpPr>
          <p:spPr bwMode="auto">
            <a:xfrm rot="-7200000">
              <a:off x="3584" y="1239"/>
              <a:ext cx="7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" name="Line 11"/>
            <p:cNvSpPr>
              <a:spLocks noChangeShapeType="1"/>
            </p:cNvSpPr>
            <p:nvPr/>
          </p:nvSpPr>
          <p:spPr bwMode="auto">
            <a:xfrm rot="7200000">
              <a:off x="3584" y="1864"/>
              <a:ext cx="7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776" name="Group 12"/>
            <p:cNvGrpSpPr>
              <a:grpSpLocks/>
            </p:cNvGrpSpPr>
            <p:nvPr/>
          </p:nvGrpSpPr>
          <p:grpSpPr bwMode="auto">
            <a:xfrm>
              <a:off x="4841" y="1267"/>
              <a:ext cx="408" cy="469"/>
              <a:chOff x="1156" y="187"/>
              <a:chExt cx="408" cy="469"/>
            </a:xfrm>
          </p:grpSpPr>
          <p:sp>
            <p:nvSpPr>
              <p:cNvPr id="28783" name="Text Box 13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28784" name="Text Box 14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A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28777" name="Group 15"/>
            <p:cNvGrpSpPr>
              <a:grpSpLocks/>
            </p:cNvGrpSpPr>
            <p:nvPr/>
          </p:nvGrpSpPr>
          <p:grpSpPr bwMode="auto">
            <a:xfrm>
              <a:off x="3561" y="2020"/>
              <a:ext cx="408" cy="469"/>
              <a:chOff x="1156" y="187"/>
              <a:chExt cx="408" cy="469"/>
            </a:xfrm>
          </p:grpSpPr>
          <p:sp>
            <p:nvSpPr>
              <p:cNvPr id="28781" name="Text Box 16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28782" name="Text Box 17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B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  <p:grpSp>
          <p:nvGrpSpPr>
            <p:cNvPr id="28778" name="Group 18"/>
            <p:cNvGrpSpPr>
              <a:grpSpLocks/>
            </p:cNvGrpSpPr>
            <p:nvPr/>
          </p:nvGrpSpPr>
          <p:grpSpPr bwMode="auto">
            <a:xfrm>
              <a:off x="3523" y="423"/>
              <a:ext cx="408" cy="469"/>
              <a:chOff x="1156" y="187"/>
              <a:chExt cx="408" cy="469"/>
            </a:xfrm>
          </p:grpSpPr>
          <p:sp>
            <p:nvSpPr>
              <p:cNvPr id="28779" name="Text Box 19"/>
              <p:cNvSpPr txBox="1">
                <a:spLocks noChangeArrowheads="1"/>
              </p:cNvSpPr>
              <p:nvPr/>
            </p:nvSpPr>
            <p:spPr bwMode="auto">
              <a:xfrm>
                <a:off x="1200" y="187"/>
                <a:ext cx="2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1">
                    <a:ea typeface="楷体_GB2312" pitchFamily="49" charset="-122"/>
                  </a:rPr>
                  <a:t>·</a:t>
                </a:r>
                <a:endParaRPr lang="en-US" altLang="zh-CN" sz="3600" baseline="-25000">
                  <a:ea typeface="楷体_GB2312" pitchFamily="49" charset="-122"/>
                </a:endParaRPr>
              </a:p>
            </p:txBody>
          </p:sp>
          <p:sp>
            <p:nvSpPr>
              <p:cNvPr id="28780" name="Text Box 20"/>
              <p:cNvSpPr txBox="1">
                <a:spLocks noChangeArrowheads="1"/>
              </p:cNvSpPr>
              <p:nvPr/>
            </p:nvSpPr>
            <p:spPr bwMode="auto">
              <a:xfrm>
                <a:off x="1156" y="36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ea typeface="楷体_GB2312" pitchFamily="49" charset="-122"/>
                  </a:rPr>
                  <a:t>C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</p:grpSp>
      <p:grpSp>
        <p:nvGrpSpPr>
          <p:cNvPr id="6" name="Group 200"/>
          <p:cNvGrpSpPr>
            <a:grpSpLocks/>
          </p:cNvGrpSpPr>
          <p:nvPr/>
        </p:nvGrpSpPr>
        <p:grpSpPr bwMode="auto">
          <a:xfrm>
            <a:off x="6426200" y="2322513"/>
            <a:ext cx="2627313" cy="1162050"/>
            <a:chOff x="4853" y="789"/>
            <a:chExt cx="1655" cy="732"/>
          </a:xfrm>
        </p:grpSpPr>
        <p:sp>
          <p:nvSpPr>
            <p:cNvPr id="28766" name="Line 22"/>
            <p:cNvSpPr>
              <a:spLocks noChangeShapeType="1"/>
            </p:cNvSpPr>
            <p:nvPr/>
          </p:nvSpPr>
          <p:spPr bwMode="auto">
            <a:xfrm rot="-1800000">
              <a:off x="4853" y="1151"/>
              <a:ext cx="12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767" name="Group 23"/>
            <p:cNvGrpSpPr>
              <a:grpSpLocks/>
            </p:cNvGrpSpPr>
            <p:nvPr/>
          </p:nvGrpSpPr>
          <p:grpSpPr bwMode="auto">
            <a:xfrm>
              <a:off x="5797" y="789"/>
              <a:ext cx="711" cy="481"/>
              <a:chOff x="6105" y="2735"/>
              <a:chExt cx="711" cy="481"/>
            </a:xfrm>
          </p:grpSpPr>
          <p:sp>
            <p:nvSpPr>
              <p:cNvPr id="28771" name="Text Box 24"/>
              <p:cNvSpPr txBox="1">
                <a:spLocks noChangeArrowheads="1"/>
              </p:cNvSpPr>
              <p:nvPr/>
            </p:nvSpPr>
            <p:spPr bwMode="auto">
              <a:xfrm>
                <a:off x="6185" y="2735"/>
                <a:ext cx="3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1">
                    <a:solidFill>
                      <a:srgbClr val="FF0000"/>
                    </a:solidFill>
                    <a:ea typeface="楷体_GB2312" pitchFamily="49" charset="-122"/>
                  </a:rPr>
                  <a:t>·</a:t>
                </a:r>
              </a:p>
            </p:txBody>
          </p:sp>
          <p:sp>
            <p:nvSpPr>
              <p:cNvPr id="28772" name="Text Box 25"/>
              <p:cNvSpPr txBox="1">
                <a:spLocks noChangeArrowheads="1"/>
              </p:cNvSpPr>
              <p:nvPr/>
            </p:nvSpPr>
            <p:spPr bwMode="auto">
              <a:xfrm>
                <a:off x="6105" y="2928"/>
                <a:ext cx="71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FF0000"/>
                    </a:solidFill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solidFill>
                      <a:srgbClr val="FF0000"/>
                    </a:solidFill>
                    <a:ea typeface="楷体_GB2312" pitchFamily="49" charset="-122"/>
                  </a:rPr>
                  <a:t>AB</a:t>
                </a:r>
                <a:endParaRPr lang="en-US" altLang="zh-CN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28768" name="Freeform 26"/>
            <p:cNvSpPr>
              <a:spLocks/>
            </p:cNvSpPr>
            <p:nvPr/>
          </p:nvSpPr>
          <p:spPr bwMode="auto">
            <a:xfrm>
              <a:off x="5138" y="1318"/>
              <a:ext cx="34" cy="147"/>
            </a:xfrm>
            <a:custGeom>
              <a:avLst/>
              <a:gdLst>
                <a:gd name="T0" fmla="*/ 18 w 34"/>
                <a:gd name="T1" fmla="*/ 3 h 147"/>
                <a:gd name="T2" fmla="*/ 33 w 34"/>
                <a:gd name="T3" fmla="*/ 81 h 147"/>
                <a:gd name="T4" fmla="*/ 0 w 34"/>
                <a:gd name="T5" fmla="*/ 147 h 147"/>
                <a:gd name="T6" fmla="*/ 0 60000 65536"/>
                <a:gd name="T7" fmla="*/ 0 60000 65536"/>
                <a:gd name="T8" fmla="*/ 0 60000 65536"/>
                <a:gd name="T9" fmla="*/ 0 w 34"/>
                <a:gd name="T10" fmla="*/ 0 h 147"/>
                <a:gd name="T11" fmla="*/ 34 w 34"/>
                <a:gd name="T12" fmla="*/ 147 h 1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47">
                  <a:moveTo>
                    <a:pt x="18" y="3"/>
                  </a:moveTo>
                  <a:cubicBezTo>
                    <a:pt x="24" y="0"/>
                    <a:pt x="34" y="57"/>
                    <a:pt x="33" y="81"/>
                  </a:cubicBezTo>
                  <a:cubicBezTo>
                    <a:pt x="30" y="105"/>
                    <a:pt x="7" y="133"/>
                    <a:pt x="0" y="147"/>
                  </a:cubicBezTo>
                </a:path>
              </a:pathLst>
            </a:cu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8769" name="Freeform 27"/>
            <p:cNvSpPr>
              <a:spLocks/>
            </p:cNvSpPr>
            <p:nvPr/>
          </p:nvSpPr>
          <p:spPr bwMode="auto">
            <a:xfrm>
              <a:off x="5181" y="1318"/>
              <a:ext cx="33" cy="162"/>
            </a:xfrm>
            <a:custGeom>
              <a:avLst/>
              <a:gdLst>
                <a:gd name="T0" fmla="*/ 18 w 33"/>
                <a:gd name="T1" fmla="*/ 0 h 162"/>
                <a:gd name="T2" fmla="*/ 30 w 33"/>
                <a:gd name="T3" fmla="*/ 84 h 162"/>
                <a:gd name="T4" fmla="*/ 0 w 33"/>
                <a:gd name="T5" fmla="*/ 162 h 162"/>
                <a:gd name="T6" fmla="*/ 0 60000 65536"/>
                <a:gd name="T7" fmla="*/ 0 60000 65536"/>
                <a:gd name="T8" fmla="*/ 0 60000 65536"/>
                <a:gd name="T9" fmla="*/ 0 w 33"/>
                <a:gd name="T10" fmla="*/ 0 h 162"/>
                <a:gd name="T11" fmla="*/ 33 w 33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" h="162">
                  <a:moveTo>
                    <a:pt x="18" y="0"/>
                  </a:moveTo>
                  <a:cubicBezTo>
                    <a:pt x="15" y="6"/>
                    <a:pt x="33" y="57"/>
                    <a:pt x="30" y="84"/>
                  </a:cubicBezTo>
                  <a:cubicBezTo>
                    <a:pt x="27" y="111"/>
                    <a:pt x="6" y="146"/>
                    <a:pt x="0" y="162"/>
                  </a:cubicBezTo>
                </a:path>
              </a:pathLst>
            </a:cu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8770" name="Text Box 28"/>
            <p:cNvSpPr txBox="1">
              <a:spLocks noChangeArrowheads="1"/>
            </p:cNvSpPr>
            <p:nvPr/>
          </p:nvSpPr>
          <p:spPr bwMode="auto">
            <a:xfrm>
              <a:off x="5244" y="1233"/>
              <a:ext cx="7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FF"/>
                  </a:solidFill>
                  <a:ea typeface="楷体_GB2312" pitchFamily="49" charset="-122"/>
                </a:rPr>
                <a:t>30°</a:t>
              </a:r>
            </a:p>
          </p:txBody>
        </p:sp>
      </p:grpSp>
      <p:grpSp>
        <p:nvGrpSpPr>
          <p:cNvPr id="8" name="Group 169"/>
          <p:cNvGrpSpPr>
            <a:grpSpLocks/>
          </p:cNvGrpSpPr>
          <p:nvPr/>
        </p:nvGrpSpPr>
        <p:grpSpPr bwMode="auto">
          <a:xfrm>
            <a:off x="6781800" y="3316288"/>
            <a:ext cx="1373188" cy="1303337"/>
            <a:chOff x="4498" y="2675"/>
            <a:chExt cx="865" cy="821"/>
          </a:xfrm>
        </p:grpSpPr>
        <p:sp>
          <p:nvSpPr>
            <p:cNvPr id="28762" name="Line 30"/>
            <p:cNvSpPr>
              <a:spLocks noChangeShapeType="1"/>
            </p:cNvSpPr>
            <p:nvPr/>
          </p:nvSpPr>
          <p:spPr bwMode="auto">
            <a:xfrm rot="-1800000">
              <a:off x="4498" y="2675"/>
              <a:ext cx="0" cy="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763" name="Group 31"/>
            <p:cNvGrpSpPr>
              <a:grpSpLocks/>
            </p:cNvGrpSpPr>
            <p:nvPr/>
          </p:nvGrpSpPr>
          <p:grpSpPr bwMode="auto">
            <a:xfrm>
              <a:off x="4652" y="3015"/>
              <a:ext cx="711" cy="481"/>
              <a:chOff x="4180" y="2699"/>
              <a:chExt cx="711" cy="481"/>
            </a:xfrm>
          </p:grpSpPr>
          <p:sp>
            <p:nvSpPr>
              <p:cNvPr id="28764" name="Text Box 32"/>
              <p:cNvSpPr txBox="1">
                <a:spLocks noChangeArrowheads="1"/>
              </p:cNvSpPr>
              <p:nvPr/>
            </p:nvSpPr>
            <p:spPr bwMode="auto">
              <a:xfrm>
                <a:off x="4212" y="2699"/>
                <a:ext cx="3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1">
                    <a:solidFill>
                      <a:srgbClr val="FF0000"/>
                    </a:solidFill>
                    <a:ea typeface="楷体_GB2312" pitchFamily="49" charset="-122"/>
                  </a:rPr>
                  <a:t>·</a:t>
                </a:r>
              </a:p>
            </p:txBody>
          </p:sp>
          <p:sp>
            <p:nvSpPr>
              <p:cNvPr id="28765" name="Text Box 33"/>
              <p:cNvSpPr txBox="1">
                <a:spLocks noChangeArrowheads="1"/>
              </p:cNvSpPr>
              <p:nvPr/>
            </p:nvSpPr>
            <p:spPr bwMode="auto">
              <a:xfrm>
                <a:off x="4180" y="2892"/>
                <a:ext cx="71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FF0000"/>
                    </a:solidFill>
                    <a:ea typeface="楷体_GB2312" pitchFamily="49" charset="-122"/>
                  </a:rPr>
                  <a:t>I</a:t>
                </a:r>
                <a:r>
                  <a:rPr lang="en-US" altLang="zh-CN" baseline="-25000">
                    <a:solidFill>
                      <a:srgbClr val="FF0000"/>
                    </a:solidFill>
                    <a:ea typeface="楷体_GB2312" pitchFamily="49" charset="-122"/>
                  </a:rPr>
                  <a:t>A</a:t>
                </a:r>
                <a:endParaRPr lang="en-US" altLang="zh-CN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</p:grpSp>
      </p:grpSp>
      <p:grpSp>
        <p:nvGrpSpPr>
          <p:cNvPr id="10" name="Group 171"/>
          <p:cNvGrpSpPr>
            <a:grpSpLocks/>
          </p:cNvGrpSpPr>
          <p:nvPr/>
        </p:nvGrpSpPr>
        <p:grpSpPr bwMode="auto">
          <a:xfrm>
            <a:off x="5778500" y="941388"/>
            <a:ext cx="1128713" cy="2413000"/>
            <a:chOff x="5233" y="3361"/>
            <a:chExt cx="711" cy="1520"/>
          </a:xfrm>
        </p:grpSpPr>
        <p:grpSp>
          <p:nvGrpSpPr>
            <p:cNvPr id="28758" name="Group 37"/>
            <p:cNvGrpSpPr>
              <a:grpSpLocks/>
            </p:cNvGrpSpPr>
            <p:nvPr/>
          </p:nvGrpSpPr>
          <p:grpSpPr bwMode="auto">
            <a:xfrm>
              <a:off x="5233" y="3361"/>
              <a:ext cx="711" cy="481"/>
              <a:chOff x="6105" y="2735"/>
              <a:chExt cx="711" cy="481"/>
            </a:xfrm>
          </p:grpSpPr>
          <p:sp>
            <p:nvSpPr>
              <p:cNvPr id="28760" name="Text Box 38"/>
              <p:cNvSpPr txBox="1">
                <a:spLocks noChangeArrowheads="1"/>
              </p:cNvSpPr>
              <p:nvPr/>
            </p:nvSpPr>
            <p:spPr bwMode="auto">
              <a:xfrm>
                <a:off x="6185" y="2735"/>
                <a:ext cx="3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1">
                    <a:solidFill>
                      <a:srgbClr val="FF0000"/>
                    </a:solidFill>
                    <a:ea typeface="楷体_GB2312" pitchFamily="49" charset="-122"/>
                  </a:rPr>
                  <a:t>·</a:t>
                </a:r>
              </a:p>
            </p:txBody>
          </p:sp>
          <p:sp>
            <p:nvSpPr>
              <p:cNvPr id="28761" name="Text Box 39"/>
              <p:cNvSpPr txBox="1">
                <a:spLocks noChangeArrowheads="1"/>
              </p:cNvSpPr>
              <p:nvPr/>
            </p:nvSpPr>
            <p:spPr bwMode="auto">
              <a:xfrm>
                <a:off x="6105" y="2928"/>
                <a:ext cx="71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FF0000"/>
                    </a:solidFill>
                    <a:ea typeface="楷体_GB2312" pitchFamily="49" charset="-122"/>
                  </a:rPr>
                  <a:t>U</a:t>
                </a:r>
                <a:r>
                  <a:rPr lang="en-US" altLang="zh-CN" baseline="-25000">
                    <a:solidFill>
                      <a:srgbClr val="FF0000"/>
                    </a:solidFill>
                    <a:ea typeface="楷体_GB2312" pitchFamily="49" charset="-122"/>
                  </a:rPr>
                  <a:t>CB</a:t>
                </a:r>
                <a:endParaRPr lang="en-US" altLang="zh-CN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28759" name="Line 40"/>
            <p:cNvSpPr>
              <a:spLocks noChangeShapeType="1"/>
            </p:cNvSpPr>
            <p:nvPr/>
          </p:nvSpPr>
          <p:spPr bwMode="auto">
            <a:xfrm rot="-5400000">
              <a:off x="5110" y="4269"/>
              <a:ext cx="12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568" name="Text Box 96"/>
          <p:cNvSpPr txBox="1">
            <a:spLocks noChangeArrowheads="1"/>
          </p:cNvSpPr>
          <p:nvPr/>
        </p:nvSpPr>
        <p:spPr bwMode="auto">
          <a:xfrm>
            <a:off x="869950" y="6273800"/>
            <a:ext cx="3817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  <a:sym typeface="Symbol" pitchFamily="18" charset="2"/>
              </a:rPr>
              <a:t>Z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= 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baseline="-25000"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/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baseline="-25000"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=220/5=44(Ω)</a:t>
            </a:r>
            <a:endParaRPr lang="en-US" altLang="zh-CN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05570" name="Text Box 98"/>
          <p:cNvSpPr txBox="1">
            <a:spLocks noChangeArrowheads="1"/>
          </p:cNvSpPr>
          <p:nvPr/>
        </p:nvSpPr>
        <p:spPr bwMode="auto">
          <a:xfrm>
            <a:off x="4032250" y="5783263"/>
            <a:ext cx="3960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  <a:sym typeface="Symbol" pitchFamily="18" charset="2"/>
              </a:rPr>
              <a:t>= 1650/(380 0.866) =5(A)</a:t>
            </a:r>
          </a:p>
        </p:txBody>
      </p:sp>
      <p:sp>
        <p:nvSpPr>
          <p:cNvPr id="105642" name="Line 170"/>
          <p:cNvSpPr>
            <a:spLocks noChangeShapeType="1"/>
          </p:cNvSpPr>
          <p:nvPr/>
        </p:nvSpPr>
        <p:spPr bwMode="auto">
          <a:xfrm rot="-1800000">
            <a:off x="6564313" y="2381250"/>
            <a:ext cx="0" cy="2217738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45" name="Text Box 173"/>
          <p:cNvSpPr txBox="1">
            <a:spLocks noChangeArrowheads="1"/>
          </p:cNvSpPr>
          <p:nvPr/>
        </p:nvSpPr>
        <p:spPr bwMode="auto">
          <a:xfrm>
            <a:off x="954088" y="4352925"/>
            <a:ext cx="2792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由</a:t>
            </a:r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0</a:t>
            </a:r>
            <a:r>
              <a:rPr lang="zh-CN" altLang="en-US">
                <a:ea typeface="楷体_GB2312" pitchFamily="49" charset="-122"/>
              </a:rPr>
              <a:t>得：</a:t>
            </a:r>
          </a:p>
        </p:txBody>
      </p:sp>
      <p:grpSp>
        <p:nvGrpSpPr>
          <p:cNvPr id="12" name="Group 183"/>
          <p:cNvGrpSpPr>
            <a:grpSpLocks/>
          </p:cNvGrpSpPr>
          <p:nvPr/>
        </p:nvGrpSpPr>
        <p:grpSpPr bwMode="auto">
          <a:xfrm>
            <a:off x="2687638" y="4208463"/>
            <a:ext cx="3675062" cy="587375"/>
            <a:chOff x="2264" y="5263"/>
            <a:chExt cx="2315" cy="370"/>
          </a:xfrm>
        </p:grpSpPr>
        <p:graphicFrame>
          <p:nvGraphicFramePr>
            <p:cNvPr id="28674" name="Object 178"/>
            <p:cNvGraphicFramePr>
              <a:graphicFrameLocks noChangeAspect="1"/>
            </p:cNvGraphicFramePr>
            <p:nvPr/>
          </p:nvGraphicFramePr>
          <p:xfrm>
            <a:off x="2264" y="5263"/>
            <a:ext cx="708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7" name="Equation" r:id="rId4" imgW="558720" imgH="279360" progId="Equation.DSMT4">
                    <p:embed/>
                  </p:oleObj>
                </mc:Choice>
                <mc:Fallback>
                  <p:oleObj name="Equation" r:id="rId4" imgW="558720" imgH="279360" progId="Equation.DSMT4">
                    <p:embed/>
                    <p:pic>
                      <p:nvPicPr>
                        <p:cNvPr id="0" name="Object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4" y="5263"/>
                          <a:ext cx="708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57" name="Text Box 182"/>
            <p:cNvSpPr txBox="1">
              <a:spLocks noChangeArrowheads="1"/>
            </p:cNvSpPr>
            <p:nvPr/>
          </p:nvSpPr>
          <p:spPr bwMode="auto">
            <a:xfrm>
              <a:off x="3018" y="5345"/>
              <a:ext cx="15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相位差为</a:t>
              </a:r>
              <a:r>
                <a:rPr lang="en-US" altLang="zh-CN">
                  <a:ea typeface="楷体_GB2312" pitchFamily="49" charset="-122"/>
                </a:rPr>
                <a:t>90°</a:t>
              </a:r>
            </a:p>
          </p:txBody>
        </p:sp>
      </p:grpSp>
      <p:sp>
        <p:nvSpPr>
          <p:cNvPr id="105656" name="AutoShape 184"/>
          <p:cNvSpPr>
            <a:spLocks noChangeArrowheads="1"/>
          </p:cNvSpPr>
          <p:nvPr/>
        </p:nvSpPr>
        <p:spPr bwMode="auto">
          <a:xfrm>
            <a:off x="860425" y="4903788"/>
            <a:ext cx="719138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05657" name="Text Box 185"/>
          <p:cNvSpPr txBox="1">
            <a:spLocks noChangeArrowheads="1"/>
          </p:cNvSpPr>
          <p:nvPr/>
        </p:nvSpPr>
        <p:spPr bwMode="auto">
          <a:xfrm>
            <a:off x="558800" y="5351463"/>
            <a:ext cx="310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由</a:t>
            </a:r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1.65KW</a:t>
            </a:r>
            <a:r>
              <a:rPr lang="zh-CN" altLang="en-US">
                <a:ea typeface="楷体_GB2312" pitchFamily="49" charset="-122"/>
              </a:rPr>
              <a:t>得：</a:t>
            </a:r>
          </a:p>
        </p:txBody>
      </p:sp>
      <p:sp>
        <p:nvSpPr>
          <p:cNvPr id="105658" name="AutoShape 186"/>
          <p:cNvSpPr>
            <a:spLocks noChangeArrowheads="1"/>
          </p:cNvSpPr>
          <p:nvPr/>
        </p:nvSpPr>
        <p:spPr bwMode="auto">
          <a:xfrm>
            <a:off x="879475" y="5876925"/>
            <a:ext cx="719138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05659" name="Text Box 187"/>
          <p:cNvSpPr txBox="1">
            <a:spLocks noChangeArrowheads="1"/>
          </p:cNvSpPr>
          <p:nvPr/>
        </p:nvSpPr>
        <p:spPr bwMode="auto">
          <a:xfrm>
            <a:off x="1697038" y="5797550"/>
            <a:ext cx="2593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/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CB</a:t>
            </a:r>
            <a:r>
              <a:rPr lang="en-US" altLang="zh-CN">
                <a:ea typeface="楷体_GB2312" pitchFamily="49" charset="-122"/>
              </a:rPr>
              <a:t>cos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30°</a:t>
            </a:r>
          </a:p>
        </p:txBody>
      </p:sp>
      <p:sp>
        <p:nvSpPr>
          <p:cNvPr id="105662" name="Text Box 190"/>
          <p:cNvSpPr txBox="1">
            <a:spLocks noChangeArrowheads="1"/>
          </p:cNvSpPr>
          <p:nvPr/>
        </p:nvSpPr>
        <p:spPr bwMode="auto">
          <a:xfrm>
            <a:off x="5033963" y="6273800"/>
            <a:ext cx="372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  <a:sym typeface="Symbol" pitchFamily="18" charset="2"/>
              </a:rPr>
              <a:t>Z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=44∠ 60°=22+j38(Ω)</a:t>
            </a:r>
          </a:p>
        </p:txBody>
      </p:sp>
      <p:sp>
        <p:nvSpPr>
          <p:cNvPr id="105663" name="AutoShape 191"/>
          <p:cNvSpPr>
            <a:spLocks noChangeArrowheads="1"/>
          </p:cNvSpPr>
          <p:nvPr/>
        </p:nvSpPr>
        <p:spPr bwMode="auto">
          <a:xfrm>
            <a:off x="4251325" y="6380163"/>
            <a:ext cx="549275" cy="288925"/>
          </a:xfrm>
          <a:prstGeom prst="rightArrow">
            <a:avLst>
              <a:gd name="adj1" fmla="val 50000"/>
              <a:gd name="adj2" fmla="val 47527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13" name="Group 202"/>
          <p:cNvGrpSpPr>
            <a:grpSpLocks/>
          </p:cNvGrpSpPr>
          <p:nvPr/>
        </p:nvGrpSpPr>
        <p:grpSpPr bwMode="auto">
          <a:xfrm>
            <a:off x="6262688" y="1800225"/>
            <a:ext cx="1431925" cy="1628775"/>
            <a:chOff x="5608" y="2609"/>
            <a:chExt cx="902" cy="1026"/>
          </a:xfrm>
        </p:grpSpPr>
        <p:grpSp>
          <p:nvGrpSpPr>
            <p:cNvPr id="28749" name="Group 172"/>
            <p:cNvGrpSpPr>
              <a:grpSpLocks/>
            </p:cNvGrpSpPr>
            <p:nvPr/>
          </p:nvGrpSpPr>
          <p:grpSpPr bwMode="auto">
            <a:xfrm>
              <a:off x="5799" y="2609"/>
              <a:ext cx="711" cy="1026"/>
              <a:chOff x="6614" y="2943"/>
              <a:chExt cx="711" cy="1026"/>
            </a:xfrm>
          </p:grpSpPr>
          <p:sp>
            <p:nvSpPr>
              <p:cNvPr id="28753" name="Line 42"/>
              <p:cNvSpPr>
                <a:spLocks noChangeShapeType="1"/>
              </p:cNvSpPr>
              <p:nvPr/>
            </p:nvSpPr>
            <p:spPr bwMode="auto">
              <a:xfrm rot="-9000000">
                <a:off x="6768" y="3369"/>
                <a:ext cx="0" cy="60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8754" name="Group 45"/>
              <p:cNvGrpSpPr>
                <a:grpSpLocks/>
              </p:cNvGrpSpPr>
              <p:nvPr/>
            </p:nvGrpSpPr>
            <p:grpSpPr bwMode="auto">
              <a:xfrm>
                <a:off x="6614" y="2943"/>
                <a:ext cx="711" cy="481"/>
                <a:chOff x="4180" y="2699"/>
                <a:chExt cx="711" cy="481"/>
              </a:xfrm>
            </p:grpSpPr>
            <p:sp>
              <p:nvSpPr>
                <p:cNvPr id="28755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212" y="2699"/>
                  <a:ext cx="364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600" i="1">
                      <a:solidFill>
                        <a:srgbClr val="FF0000"/>
                      </a:solidFill>
                      <a:ea typeface="楷体_GB2312" pitchFamily="49" charset="-122"/>
                    </a:rPr>
                    <a:t>·</a:t>
                  </a:r>
                </a:p>
              </p:txBody>
            </p:sp>
            <p:sp>
              <p:nvSpPr>
                <p:cNvPr id="28756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180" y="2892"/>
                  <a:ext cx="71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i="1">
                      <a:solidFill>
                        <a:srgbClr val="FF0000"/>
                      </a:solidFill>
                      <a:ea typeface="楷体_GB2312" pitchFamily="49" charset="-122"/>
                    </a:rPr>
                    <a:t>I</a:t>
                  </a:r>
                  <a:r>
                    <a:rPr lang="en-US" altLang="zh-CN" baseline="-25000">
                      <a:solidFill>
                        <a:srgbClr val="FF0000"/>
                      </a:solidFill>
                      <a:ea typeface="楷体_GB2312" pitchFamily="49" charset="-122"/>
                    </a:rPr>
                    <a:t>C</a:t>
                  </a:r>
                  <a:endParaRPr lang="en-US" altLang="zh-CN">
                    <a:solidFill>
                      <a:srgbClr val="FF0000"/>
                    </a:solidFill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8750" name="Arc 196"/>
            <p:cNvSpPr>
              <a:spLocks/>
            </p:cNvSpPr>
            <p:nvPr/>
          </p:nvSpPr>
          <p:spPr bwMode="auto">
            <a:xfrm rot="16200000" flipV="1">
              <a:off x="5744" y="3234"/>
              <a:ext cx="89" cy="197"/>
            </a:xfrm>
            <a:custGeom>
              <a:avLst/>
              <a:gdLst>
                <a:gd name="T0" fmla="*/ 24 w 21600"/>
                <a:gd name="T1" fmla="*/ 0 h 41606"/>
                <a:gd name="T2" fmla="*/ 24 w 21600"/>
                <a:gd name="T3" fmla="*/ 197 h 41606"/>
                <a:gd name="T4" fmla="*/ 0 w 21600"/>
                <a:gd name="T5" fmla="*/ 99 h 41606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606"/>
                <a:gd name="T11" fmla="*/ 21600 w 21600"/>
                <a:gd name="T12" fmla="*/ 41606 h 416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606" fill="none" extrusionOk="0">
                  <a:moveTo>
                    <a:pt x="5788" y="-1"/>
                  </a:moveTo>
                  <a:cubicBezTo>
                    <a:pt x="15133" y="2599"/>
                    <a:pt x="21600" y="11109"/>
                    <a:pt x="21600" y="20810"/>
                  </a:cubicBezTo>
                  <a:cubicBezTo>
                    <a:pt x="21600" y="30490"/>
                    <a:pt x="15158" y="38989"/>
                    <a:pt x="5838" y="41606"/>
                  </a:cubicBezTo>
                </a:path>
                <a:path w="21600" h="41606" stroke="0" extrusionOk="0">
                  <a:moveTo>
                    <a:pt x="5788" y="-1"/>
                  </a:moveTo>
                  <a:cubicBezTo>
                    <a:pt x="15133" y="2599"/>
                    <a:pt x="21600" y="11109"/>
                    <a:pt x="21600" y="20810"/>
                  </a:cubicBezTo>
                  <a:cubicBezTo>
                    <a:pt x="21600" y="30490"/>
                    <a:pt x="15158" y="38989"/>
                    <a:pt x="5838" y="41606"/>
                  </a:cubicBezTo>
                  <a:lnTo>
                    <a:pt x="0" y="2081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8751" name="Arc 198"/>
            <p:cNvSpPr>
              <a:spLocks/>
            </p:cNvSpPr>
            <p:nvPr/>
          </p:nvSpPr>
          <p:spPr bwMode="auto">
            <a:xfrm rot="16200000" flipV="1">
              <a:off x="5747" y="3275"/>
              <a:ext cx="89" cy="197"/>
            </a:xfrm>
            <a:custGeom>
              <a:avLst/>
              <a:gdLst>
                <a:gd name="T0" fmla="*/ 24 w 21600"/>
                <a:gd name="T1" fmla="*/ 0 h 41606"/>
                <a:gd name="T2" fmla="*/ 24 w 21600"/>
                <a:gd name="T3" fmla="*/ 197 h 41606"/>
                <a:gd name="T4" fmla="*/ 0 w 21600"/>
                <a:gd name="T5" fmla="*/ 99 h 41606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606"/>
                <a:gd name="T11" fmla="*/ 21600 w 21600"/>
                <a:gd name="T12" fmla="*/ 41606 h 416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606" fill="none" extrusionOk="0">
                  <a:moveTo>
                    <a:pt x="5788" y="-1"/>
                  </a:moveTo>
                  <a:cubicBezTo>
                    <a:pt x="15133" y="2599"/>
                    <a:pt x="21600" y="11109"/>
                    <a:pt x="21600" y="20810"/>
                  </a:cubicBezTo>
                  <a:cubicBezTo>
                    <a:pt x="21600" y="30490"/>
                    <a:pt x="15158" y="38989"/>
                    <a:pt x="5838" y="41606"/>
                  </a:cubicBezTo>
                </a:path>
                <a:path w="21600" h="41606" stroke="0" extrusionOk="0">
                  <a:moveTo>
                    <a:pt x="5788" y="-1"/>
                  </a:moveTo>
                  <a:cubicBezTo>
                    <a:pt x="15133" y="2599"/>
                    <a:pt x="21600" y="11109"/>
                    <a:pt x="21600" y="20810"/>
                  </a:cubicBezTo>
                  <a:cubicBezTo>
                    <a:pt x="21600" y="30490"/>
                    <a:pt x="15158" y="38989"/>
                    <a:pt x="5838" y="41606"/>
                  </a:cubicBezTo>
                  <a:lnTo>
                    <a:pt x="0" y="2081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8752" name="Text Box 199"/>
            <p:cNvSpPr txBox="1">
              <a:spLocks noChangeArrowheads="1"/>
            </p:cNvSpPr>
            <p:nvPr/>
          </p:nvSpPr>
          <p:spPr bwMode="auto">
            <a:xfrm>
              <a:off x="5608" y="3034"/>
              <a:ext cx="7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FF"/>
                  </a:solidFill>
                  <a:ea typeface="楷体_GB2312" pitchFamily="49" charset="-122"/>
                </a:rPr>
                <a:t>60°</a:t>
              </a:r>
            </a:p>
          </p:txBody>
        </p:sp>
      </p:grpSp>
      <p:sp>
        <p:nvSpPr>
          <p:cNvPr id="105675" name="Text Box 203"/>
          <p:cNvSpPr txBox="1">
            <a:spLocks noChangeArrowheads="1"/>
          </p:cNvSpPr>
          <p:nvPr/>
        </p:nvSpPr>
        <p:spPr bwMode="auto">
          <a:xfrm>
            <a:off x="6770688" y="3440113"/>
            <a:ext cx="88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60°</a:t>
            </a:r>
            <a:endParaRPr lang="en-US" altLang="zh-CN" baseline="-25000">
              <a:solidFill>
                <a:srgbClr val="0000FF"/>
              </a:solidFill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16" name="Group 205"/>
          <p:cNvGrpSpPr>
            <a:grpSpLocks/>
          </p:cNvGrpSpPr>
          <p:nvPr/>
        </p:nvGrpSpPr>
        <p:grpSpPr bwMode="auto">
          <a:xfrm>
            <a:off x="752475" y="1230313"/>
            <a:ext cx="3875088" cy="3117850"/>
            <a:chOff x="474" y="502"/>
            <a:chExt cx="2441" cy="1964"/>
          </a:xfrm>
        </p:grpSpPr>
        <p:grpSp>
          <p:nvGrpSpPr>
            <p:cNvPr id="28702" name="Group 167"/>
            <p:cNvGrpSpPr>
              <a:grpSpLocks/>
            </p:cNvGrpSpPr>
            <p:nvPr/>
          </p:nvGrpSpPr>
          <p:grpSpPr bwMode="auto">
            <a:xfrm>
              <a:off x="474" y="502"/>
              <a:ext cx="2441" cy="1964"/>
              <a:chOff x="354" y="-1802"/>
              <a:chExt cx="2441" cy="1964"/>
            </a:xfrm>
          </p:grpSpPr>
          <p:sp>
            <p:nvSpPr>
              <p:cNvPr id="28704" name="Line 82"/>
              <p:cNvSpPr>
                <a:spLocks noChangeShapeType="1"/>
              </p:cNvSpPr>
              <p:nvPr/>
            </p:nvSpPr>
            <p:spPr bwMode="auto">
              <a:xfrm>
                <a:off x="681" y="-247"/>
                <a:ext cx="146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5" name="Line 100"/>
              <p:cNvSpPr>
                <a:spLocks noChangeShapeType="1"/>
              </p:cNvSpPr>
              <p:nvPr/>
            </p:nvSpPr>
            <p:spPr bwMode="auto">
              <a:xfrm>
                <a:off x="1280" y="-1631"/>
                <a:ext cx="0" cy="170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6" name="Line 106"/>
              <p:cNvSpPr>
                <a:spLocks noChangeShapeType="1"/>
              </p:cNvSpPr>
              <p:nvPr/>
            </p:nvSpPr>
            <p:spPr bwMode="auto">
              <a:xfrm>
                <a:off x="2147" y="-247"/>
                <a:ext cx="6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7" name="Line 105"/>
              <p:cNvSpPr>
                <a:spLocks noChangeShapeType="1"/>
              </p:cNvSpPr>
              <p:nvPr/>
            </p:nvSpPr>
            <p:spPr bwMode="auto">
              <a:xfrm>
                <a:off x="2150" y="-784"/>
                <a:ext cx="6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8" name="Line 104"/>
              <p:cNvSpPr>
                <a:spLocks noChangeShapeType="1"/>
              </p:cNvSpPr>
              <p:nvPr/>
            </p:nvSpPr>
            <p:spPr bwMode="auto">
              <a:xfrm>
                <a:off x="2150" y="-1308"/>
                <a:ext cx="6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9" name="Line 58"/>
              <p:cNvSpPr>
                <a:spLocks noChangeShapeType="1"/>
              </p:cNvSpPr>
              <p:nvPr/>
            </p:nvSpPr>
            <p:spPr bwMode="auto">
              <a:xfrm>
                <a:off x="2791" y="-1314"/>
                <a:ext cx="0" cy="10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0" name="Line 61"/>
              <p:cNvSpPr>
                <a:spLocks noChangeShapeType="1"/>
              </p:cNvSpPr>
              <p:nvPr/>
            </p:nvSpPr>
            <p:spPr bwMode="auto">
              <a:xfrm>
                <a:off x="681" y="-782"/>
                <a:ext cx="146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1" name="Line 62"/>
              <p:cNvSpPr>
                <a:spLocks noChangeShapeType="1"/>
              </p:cNvSpPr>
              <p:nvPr/>
            </p:nvSpPr>
            <p:spPr bwMode="auto">
              <a:xfrm>
                <a:off x="678" y="-1310"/>
                <a:ext cx="146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2" name="Text Box 64"/>
              <p:cNvSpPr txBox="1">
                <a:spLocks noChangeArrowheads="1"/>
              </p:cNvSpPr>
              <p:nvPr/>
            </p:nvSpPr>
            <p:spPr bwMode="auto">
              <a:xfrm>
                <a:off x="354" y="-1464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>
                    <a:ea typeface="楷体_GB2312" pitchFamily="49" charset="-122"/>
                  </a:rPr>
                  <a:t>A</a:t>
                </a:r>
              </a:p>
            </p:txBody>
          </p:sp>
          <p:sp>
            <p:nvSpPr>
              <p:cNvPr id="28713" name="Text Box 65"/>
              <p:cNvSpPr txBox="1">
                <a:spLocks noChangeArrowheads="1"/>
              </p:cNvSpPr>
              <p:nvPr/>
            </p:nvSpPr>
            <p:spPr bwMode="auto">
              <a:xfrm>
                <a:off x="360" y="-942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>
                    <a:ea typeface="楷体_GB2312" pitchFamily="49" charset="-122"/>
                  </a:rPr>
                  <a:t>B</a:t>
                </a:r>
              </a:p>
            </p:txBody>
          </p:sp>
          <p:sp>
            <p:nvSpPr>
              <p:cNvPr id="28714" name="Text Box 66"/>
              <p:cNvSpPr txBox="1">
                <a:spLocks noChangeArrowheads="1"/>
              </p:cNvSpPr>
              <p:nvPr/>
            </p:nvSpPr>
            <p:spPr bwMode="auto">
              <a:xfrm>
                <a:off x="360" y="-396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>
                    <a:ea typeface="楷体_GB2312" pitchFamily="49" charset="-122"/>
                  </a:rPr>
                  <a:t>C</a:t>
                </a:r>
              </a:p>
            </p:txBody>
          </p:sp>
          <p:sp>
            <p:nvSpPr>
              <p:cNvPr id="28715" name="Oval 67"/>
              <p:cNvSpPr>
                <a:spLocks noChangeArrowheads="1"/>
              </p:cNvSpPr>
              <p:nvPr/>
            </p:nvSpPr>
            <p:spPr bwMode="auto">
              <a:xfrm>
                <a:off x="642" y="-807"/>
                <a:ext cx="45" cy="45"/>
              </a:xfrm>
              <a:prstGeom prst="ellips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ea typeface="楷体_GB2312" pitchFamily="49" charset="-122"/>
                </a:endParaRPr>
              </a:p>
            </p:txBody>
          </p:sp>
          <p:sp>
            <p:nvSpPr>
              <p:cNvPr id="28716" name="Oval 68"/>
              <p:cNvSpPr>
                <a:spLocks noChangeArrowheads="1"/>
              </p:cNvSpPr>
              <p:nvPr/>
            </p:nvSpPr>
            <p:spPr bwMode="auto">
              <a:xfrm>
                <a:off x="642" y="-1331"/>
                <a:ext cx="45" cy="45"/>
              </a:xfrm>
              <a:prstGeom prst="ellips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ea typeface="楷体_GB2312" pitchFamily="49" charset="-122"/>
                </a:endParaRPr>
              </a:p>
            </p:txBody>
          </p:sp>
          <p:sp>
            <p:nvSpPr>
              <p:cNvPr id="28717" name="Oval 69"/>
              <p:cNvSpPr>
                <a:spLocks noChangeArrowheads="1"/>
              </p:cNvSpPr>
              <p:nvPr/>
            </p:nvSpPr>
            <p:spPr bwMode="auto">
              <a:xfrm>
                <a:off x="646" y="-271"/>
                <a:ext cx="45" cy="45"/>
              </a:xfrm>
              <a:prstGeom prst="ellips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ea typeface="楷体_GB2312" pitchFamily="49" charset="-122"/>
                </a:endParaRPr>
              </a:p>
            </p:txBody>
          </p:sp>
          <p:sp>
            <p:nvSpPr>
              <p:cNvPr id="28718" name="Oval 70"/>
              <p:cNvSpPr>
                <a:spLocks noChangeArrowheads="1"/>
              </p:cNvSpPr>
              <p:nvPr/>
            </p:nvSpPr>
            <p:spPr bwMode="auto">
              <a:xfrm>
                <a:off x="1139" y="-1450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楷体_GB2312" pitchFamily="49" charset="-122"/>
                </a:endParaRPr>
              </a:p>
            </p:txBody>
          </p:sp>
          <p:sp>
            <p:nvSpPr>
              <p:cNvPr id="28719" name="Line 71"/>
              <p:cNvSpPr>
                <a:spLocks noChangeShapeType="1"/>
              </p:cNvSpPr>
              <p:nvPr/>
            </p:nvSpPr>
            <p:spPr bwMode="auto">
              <a:xfrm>
                <a:off x="957" y="-1631"/>
                <a:ext cx="0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oval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20" name="Line 72"/>
              <p:cNvSpPr>
                <a:spLocks noChangeShapeType="1"/>
              </p:cNvSpPr>
              <p:nvPr/>
            </p:nvSpPr>
            <p:spPr bwMode="auto">
              <a:xfrm>
                <a:off x="957" y="-1631"/>
                <a:ext cx="31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21" name="Text Box 73"/>
              <p:cNvSpPr txBox="1">
                <a:spLocks noChangeArrowheads="1"/>
              </p:cNvSpPr>
              <p:nvPr/>
            </p:nvSpPr>
            <p:spPr bwMode="auto">
              <a:xfrm>
                <a:off x="1115" y="-1427"/>
                <a:ext cx="39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ea typeface="楷体_GB2312" pitchFamily="49" charset="-122"/>
                  </a:rPr>
                  <a:t>W</a:t>
                </a:r>
                <a:r>
                  <a:rPr lang="en-US" altLang="zh-CN" sz="1800" baseline="-25000"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28722" name="Text Box 74"/>
              <p:cNvSpPr txBox="1">
                <a:spLocks noChangeArrowheads="1"/>
              </p:cNvSpPr>
              <p:nvPr/>
            </p:nvSpPr>
            <p:spPr bwMode="auto">
              <a:xfrm>
                <a:off x="1184" y="-1722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楷体_GB2312" pitchFamily="49" charset="-122"/>
                  </a:rPr>
                  <a:t>﹡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28723" name="Text Box 75"/>
              <p:cNvSpPr txBox="1">
                <a:spLocks noChangeArrowheads="1"/>
              </p:cNvSpPr>
              <p:nvPr/>
            </p:nvSpPr>
            <p:spPr bwMode="auto">
              <a:xfrm>
                <a:off x="712" y="-1567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楷体_GB2312" pitchFamily="49" charset="-122"/>
                  </a:rPr>
                  <a:t>﹡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28724" name="Oval 76"/>
              <p:cNvSpPr>
                <a:spLocks noChangeArrowheads="1"/>
              </p:cNvSpPr>
              <p:nvPr/>
            </p:nvSpPr>
            <p:spPr bwMode="auto">
              <a:xfrm>
                <a:off x="1146" y="-382"/>
                <a:ext cx="272" cy="272"/>
              </a:xfrm>
              <a:prstGeom prst="ellipse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楷体_GB2312" pitchFamily="49" charset="-122"/>
                </a:endParaRPr>
              </a:p>
            </p:txBody>
          </p:sp>
          <p:sp>
            <p:nvSpPr>
              <p:cNvPr id="28725" name="Line 77"/>
              <p:cNvSpPr>
                <a:spLocks noChangeShapeType="1"/>
              </p:cNvSpPr>
              <p:nvPr/>
            </p:nvSpPr>
            <p:spPr bwMode="auto">
              <a:xfrm>
                <a:off x="962" y="-245"/>
                <a:ext cx="0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oval" w="med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26" name="Line 78"/>
              <p:cNvSpPr>
                <a:spLocks noChangeShapeType="1"/>
              </p:cNvSpPr>
              <p:nvPr/>
            </p:nvSpPr>
            <p:spPr bwMode="auto">
              <a:xfrm>
                <a:off x="958" y="72"/>
                <a:ext cx="31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27" name="Text Box 79"/>
              <p:cNvSpPr txBox="1">
                <a:spLocks noChangeArrowheads="1"/>
              </p:cNvSpPr>
              <p:nvPr/>
            </p:nvSpPr>
            <p:spPr bwMode="auto">
              <a:xfrm>
                <a:off x="1134" y="-359"/>
                <a:ext cx="34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ea typeface="楷体_GB2312" pitchFamily="49" charset="-122"/>
                  </a:rPr>
                  <a:t>W</a:t>
                </a:r>
                <a:r>
                  <a:rPr lang="en-US" altLang="zh-CN" sz="1800" baseline="-25000"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28728" name="Text Box 80"/>
              <p:cNvSpPr txBox="1">
                <a:spLocks noChangeArrowheads="1"/>
              </p:cNvSpPr>
              <p:nvPr/>
            </p:nvSpPr>
            <p:spPr bwMode="auto">
              <a:xfrm>
                <a:off x="1199" y="-126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楷体_GB2312" pitchFamily="49" charset="-122"/>
                  </a:rPr>
                  <a:t>﹡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sp>
            <p:nvSpPr>
              <p:cNvPr id="28729" name="Text Box 81"/>
              <p:cNvSpPr txBox="1">
                <a:spLocks noChangeArrowheads="1"/>
              </p:cNvSpPr>
              <p:nvPr/>
            </p:nvSpPr>
            <p:spPr bwMode="auto">
              <a:xfrm>
                <a:off x="695" y="-301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楷体_GB2312" pitchFamily="49" charset="-122"/>
                  </a:rPr>
                  <a:t>﹡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  <p:grpSp>
            <p:nvGrpSpPr>
              <p:cNvPr id="28730" name="Group 89"/>
              <p:cNvGrpSpPr>
                <a:grpSpLocks/>
              </p:cNvGrpSpPr>
              <p:nvPr/>
            </p:nvGrpSpPr>
            <p:grpSpPr bwMode="auto">
              <a:xfrm>
                <a:off x="1614" y="-1802"/>
                <a:ext cx="408" cy="410"/>
                <a:chOff x="3719" y="865"/>
                <a:chExt cx="408" cy="410"/>
              </a:xfrm>
            </p:grpSpPr>
            <p:sp>
              <p:nvSpPr>
                <p:cNvPr id="28747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3742" y="865"/>
                  <a:ext cx="20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i="1">
                      <a:ea typeface="楷体_GB2312" pitchFamily="49" charset="-122"/>
                    </a:rPr>
                    <a:t>·</a:t>
                  </a:r>
                  <a:endParaRPr lang="en-US" altLang="zh-CN" sz="3200" baseline="-25000">
                    <a:ea typeface="楷体_GB2312" pitchFamily="49" charset="-122"/>
                  </a:endParaRPr>
                </a:p>
              </p:txBody>
            </p:sp>
            <p:sp>
              <p:nvSpPr>
                <p:cNvPr id="28748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3719" y="1044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800" i="1">
                      <a:ea typeface="楷体_GB2312" pitchFamily="49" charset="-122"/>
                    </a:rPr>
                    <a:t>I</a:t>
                  </a:r>
                  <a:r>
                    <a:rPr lang="en-US" altLang="zh-CN" sz="1800" baseline="-25000">
                      <a:ea typeface="楷体_GB2312" pitchFamily="49" charset="-122"/>
                    </a:rPr>
                    <a:t>A</a:t>
                  </a:r>
                  <a:endParaRPr lang="en-US" altLang="zh-CN" sz="1800">
                    <a:ea typeface="楷体_GB2312" pitchFamily="49" charset="-122"/>
                  </a:endParaRPr>
                </a:p>
              </p:txBody>
            </p:sp>
          </p:grpSp>
          <p:sp>
            <p:nvSpPr>
              <p:cNvPr id="28731" name="Rectangle 92"/>
              <p:cNvSpPr>
                <a:spLocks noChangeArrowheads="1"/>
              </p:cNvSpPr>
              <p:nvPr/>
            </p:nvSpPr>
            <p:spPr bwMode="auto">
              <a:xfrm>
                <a:off x="2126" y="-1272"/>
                <a:ext cx="5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i="1">
                    <a:ea typeface="楷体_GB2312" pitchFamily="49" charset="-122"/>
                  </a:rPr>
                  <a:t>R+jX</a:t>
                </a:r>
                <a:endParaRPr lang="en-US" altLang="zh-CN" sz="1800" i="1">
                  <a:ea typeface="楷体_GB2312" pitchFamily="49" charset="-122"/>
                  <a:sym typeface="Symbol" pitchFamily="18" charset="2"/>
                </a:endParaRPr>
              </a:p>
            </p:txBody>
          </p:sp>
          <p:sp>
            <p:nvSpPr>
              <p:cNvPr id="28732" name="Rectangle 101"/>
              <p:cNvSpPr>
                <a:spLocks noChangeArrowheads="1"/>
              </p:cNvSpPr>
              <p:nvPr/>
            </p:nvSpPr>
            <p:spPr bwMode="auto">
              <a:xfrm>
                <a:off x="2202" y="-1356"/>
                <a:ext cx="272" cy="91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8733" name="Rectangle 102"/>
              <p:cNvSpPr>
                <a:spLocks noChangeArrowheads="1"/>
              </p:cNvSpPr>
              <p:nvPr/>
            </p:nvSpPr>
            <p:spPr bwMode="auto">
              <a:xfrm>
                <a:off x="2197" y="-830"/>
                <a:ext cx="272" cy="91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8734" name="Rectangle 103"/>
              <p:cNvSpPr>
                <a:spLocks noChangeArrowheads="1"/>
              </p:cNvSpPr>
              <p:nvPr/>
            </p:nvSpPr>
            <p:spPr bwMode="auto">
              <a:xfrm>
                <a:off x="2197" y="-295"/>
                <a:ext cx="272" cy="91"/>
              </a:xfrm>
              <a:prstGeom prst="rect">
                <a:avLst/>
              </a:prstGeom>
              <a:solidFill>
                <a:srgbClr val="00FFF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8735" name="Rectangle 107"/>
              <p:cNvSpPr>
                <a:spLocks noChangeArrowheads="1"/>
              </p:cNvSpPr>
              <p:nvPr/>
            </p:nvSpPr>
            <p:spPr bwMode="auto">
              <a:xfrm>
                <a:off x="2132" y="-745"/>
                <a:ext cx="5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i="1">
                    <a:ea typeface="楷体_GB2312" pitchFamily="49" charset="-122"/>
                  </a:rPr>
                  <a:t>R+jX</a:t>
                </a:r>
                <a:endParaRPr lang="en-US" altLang="zh-CN" sz="1800" i="1">
                  <a:ea typeface="楷体_GB2312" pitchFamily="49" charset="-122"/>
                  <a:sym typeface="Symbol" pitchFamily="18" charset="2"/>
                </a:endParaRPr>
              </a:p>
            </p:txBody>
          </p:sp>
          <p:sp>
            <p:nvSpPr>
              <p:cNvPr id="28736" name="Rectangle 108"/>
              <p:cNvSpPr>
                <a:spLocks noChangeArrowheads="1"/>
              </p:cNvSpPr>
              <p:nvPr/>
            </p:nvSpPr>
            <p:spPr bwMode="auto">
              <a:xfrm>
                <a:off x="2130" y="-206"/>
                <a:ext cx="5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i="1">
                    <a:ea typeface="楷体_GB2312" pitchFamily="49" charset="-122"/>
                  </a:rPr>
                  <a:t>R+jX</a:t>
                </a:r>
                <a:endParaRPr lang="en-US" altLang="zh-CN" sz="1800" i="1">
                  <a:ea typeface="楷体_GB2312" pitchFamily="49" charset="-122"/>
                  <a:sym typeface="Symbol" pitchFamily="18" charset="2"/>
                </a:endParaRPr>
              </a:p>
            </p:txBody>
          </p:sp>
          <p:grpSp>
            <p:nvGrpSpPr>
              <p:cNvPr id="28737" name="Group 157"/>
              <p:cNvGrpSpPr>
                <a:grpSpLocks/>
              </p:cNvGrpSpPr>
              <p:nvPr/>
            </p:nvGrpSpPr>
            <p:grpSpPr bwMode="auto">
              <a:xfrm>
                <a:off x="1618" y="-1258"/>
                <a:ext cx="408" cy="410"/>
                <a:chOff x="3719" y="865"/>
                <a:chExt cx="408" cy="410"/>
              </a:xfrm>
            </p:grpSpPr>
            <p:sp>
              <p:nvSpPr>
                <p:cNvPr id="28745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3742" y="865"/>
                  <a:ext cx="20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i="1">
                      <a:ea typeface="楷体_GB2312" pitchFamily="49" charset="-122"/>
                    </a:rPr>
                    <a:t>·</a:t>
                  </a:r>
                  <a:endParaRPr lang="en-US" altLang="zh-CN" sz="3200" baseline="-25000">
                    <a:ea typeface="楷体_GB2312" pitchFamily="49" charset="-122"/>
                  </a:endParaRPr>
                </a:p>
              </p:txBody>
            </p:sp>
            <p:sp>
              <p:nvSpPr>
                <p:cNvPr id="28746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3719" y="1044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800" i="1">
                      <a:ea typeface="楷体_GB2312" pitchFamily="49" charset="-122"/>
                    </a:rPr>
                    <a:t>I</a:t>
                  </a:r>
                  <a:r>
                    <a:rPr lang="en-US" altLang="zh-CN" sz="1800" baseline="-25000">
                      <a:ea typeface="楷体_GB2312" pitchFamily="49" charset="-122"/>
                    </a:rPr>
                    <a:t>B</a:t>
                  </a:r>
                  <a:endParaRPr lang="en-US" altLang="zh-CN" sz="1800">
                    <a:ea typeface="楷体_GB2312" pitchFamily="49" charset="-122"/>
                  </a:endParaRPr>
                </a:p>
              </p:txBody>
            </p:sp>
          </p:grpSp>
          <p:sp>
            <p:nvSpPr>
              <p:cNvPr id="28738" name="Line 160"/>
              <p:cNvSpPr>
                <a:spLocks noChangeShapeType="1"/>
              </p:cNvSpPr>
              <p:nvPr/>
            </p:nvSpPr>
            <p:spPr bwMode="auto">
              <a:xfrm>
                <a:off x="1685" y="-13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39" name="Line 161"/>
              <p:cNvSpPr>
                <a:spLocks noChangeShapeType="1"/>
              </p:cNvSpPr>
              <p:nvPr/>
            </p:nvSpPr>
            <p:spPr bwMode="auto">
              <a:xfrm>
                <a:off x="1701" y="-783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40" name="Line 162"/>
              <p:cNvSpPr>
                <a:spLocks noChangeShapeType="1"/>
              </p:cNvSpPr>
              <p:nvPr/>
            </p:nvSpPr>
            <p:spPr bwMode="auto">
              <a:xfrm>
                <a:off x="1705" y="-24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41" name="Rectangle 163"/>
              <p:cNvSpPr>
                <a:spLocks noChangeArrowheads="1"/>
              </p:cNvSpPr>
              <p:nvPr/>
            </p:nvSpPr>
            <p:spPr bwMode="auto">
              <a:xfrm>
                <a:off x="2066" y="-1487"/>
                <a:ext cx="553" cy="1502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endParaRPr lang="zh-CN" altLang="en-US">
                  <a:ea typeface="楷体_GB2312" pitchFamily="49" charset="-122"/>
                </a:endParaRPr>
              </a:p>
            </p:txBody>
          </p:sp>
          <p:grpSp>
            <p:nvGrpSpPr>
              <p:cNvPr id="28742" name="Group 164"/>
              <p:cNvGrpSpPr>
                <a:grpSpLocks/>
              </p:cNvGrpSpPr>
              <p:nvPr/>
            </p:nvGrpSpPr>
            <p:grpSpPr bwMode="auto">
              <a:xfrm>
                <a:off x="1634" y="-702"/>
                <a:ext cx="408" cy="410"/>
                <a:chOff x="3719" y="865"/>
                <a:chExt cx="408" cy="410"/>
              </a:xfrm>
            </p:grpSpPr>
            <p:sp>
              <p:nvSpPr>
                <p:cNvPr id="28743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3742" y="865"/>
                  <a:ext cx="20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i="1">
                      <a:ea typeface="楷体_GB2312" pitchFamily="49" charset="-122"/>
                    </a:rPr>
                    <a:t>·</a:t>
                  </a:r>
                  <a:endParaRPr lang="en-US" altLang="zh-CN" sz="3200" baseline="-25000">
                    <a:ea typeface="楷体_GB2312" pitchFamily="49" charset="-122"/>
                  </a:endParaRPr>
                </a:p>
              </p:txBody>
            </p:sp>
            <p:sp>
              <p:nvSpPr>
                <p:cNvPr id="28744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3719" y="1044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800" i="1">
                      <a:ea typeface="楷体_GB2312" pitchFamily="49" charset="-122"/>
                    </a:rPr>
                    <a:t>I</a:t>
                  </a:r>
                  <a:r>
                    <a:rPr lang="en-US" altLang="zh-CN" sz="1800" baseline="-25000">
                      <a:ea typeface="楷体_GB2312" pitchFamily="49" charset="-122"/>
                    </a:rPr>
                    <a:t>C</a:t>
                  </a:r>
                  <a:endParaRPr lang="en-US" altLang="zh-CN" sz="1800"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8703" name="Oval 204"/>
            <p:cNvSpPr>
              <a:spLocks noChangeArrowheads="1"/>
            </p:cNvSpPr>
            <p:nvPr/>
          </p:nvSpPr>
          <p:spPr bwMode="auto">
            <a:xfrm>
              <a:off x="1377" y="1499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0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5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5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5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5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0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5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5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5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5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5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5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/>
      <p:bldP spid="105476" grpId="0" autoUpdateAnimBg="0"/>
      <p:bldP spid="105479" grpId="0" autoUpdateAnimBg="0"/>
      <p:bldP spid="105568" grpId="0" autoUpdateAnimBg="0"/>
      <p:bldP spid="105570" grpId="0"/>
      <p:bldP spid="105642" grpId="0" animBg="1"/>
      <p:bldP spid="105645" grpId="0" autoUpdateAnimBg="0"/>
      <p:bldP spid="105656" grpId="0" animBg="1"/>
      <p:bldP spid="105657" grpId="0" autoUpdateAnimBg="0"/>
      <p:bldP spid="105658" grpId="0" animBg="1"/>
      <p:bldP spid="105659" grpId="0" autoUpdateAnimBg="0"/>
      <p:bldP spid="105662" grpId="0" autoUpdateAnimBg="0"/>
      <p:bldP spid="105663" grpId="0" animBg="1"/>
      <p:bldP spid="10567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51" name="Object 7"/>
          <p:cNvGraphicFramePr>
            <a:graphicFrameLocks noChangeAspect="1"/>
          </p:cNvGraphicFramePr>
          <p:nvPr/>
        </p:nvGraphicFramePr>
        <p:xfrm>
          <a:off x="1362075" y="1238250"/>
          <a:ext cx="212407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8" name="Equation" r:id="rId4" imgW="1002960" imgH="444240" progId="Equation.3">
                  <p:embed/>
                </p:oleObj>
              </mc:Choice>
              <mc:Fallback>
                <p:oleObj name="Equation" r:id="rId4" imgW="100296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1238250"/>
                        <a:ext cx="2124075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2" name="Object 8"/>
          <p:cNvGraphicFramePr>
            <a:graphicFrameLocks noChangeAspect="1"/>
          </p:cNvGraphicFramePr>
          <p:nvPr/>
        </p:nvGraphicFramePr>
        <p:xfrm>
          <a:off x="1639888" y="2349500"/>
          <a:ext cx="17129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9" name="Equation" r:id="rId6" imgW="711000" imgH="203040" progId="Equation.DSMT4">
                  <p:embed/>
                </p:oleObj>
              </mc:Choice>
              <mc:Fallback>
                <p:oleObj name="Equation" r:id="rId6" imgW="71100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2349500"/>
                        <a:ext cx="171291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3" name="Object 9"/>
          <p:cNvGraphicFramePr>
            <a:graphicFrameLocks noChangeAspect="1"/>
          </p:cNvGraphicFramePr>
          <p:nvPr/>
        </p:nvGraphicFramePr>
        <p:xfrm>
          <a:off x="1373188" y="2755900"/>
          <a:ext cx="2819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0" name="Equation" r:id="rId8" imgW="1218960" imgH="304560" progId="Equation.DSMT4">
                  <p:embed/>
                </p:oleObj>
              </mc:Choice>
              <mc:Fallback>
                <p:oleObj name="Equation" r:id="rId8" imgW="1218960" imgH="3045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2755900"/>
                        <a:ext cx="28194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4" name="Object 10"/>
          <p:cNvGraphicFramePr>
            <a:graphicFrameLocks noChangeAspect="1"/>
          </p:cNvGraphicFramePr>
          <p:nvPr/>
        </p:nvGraphicFramePr>
        <p:xfrm>
          <a:off x="4289425" y="5389563"/>
          <a:ext cx="2465388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1" name="Equation" r:id="rId10" imgW="1130040" imgH="279360" progId="Equation.DSMT4">
                  <p:embed/>
                </p:oleObj>
              </mc:Choice>
              <mc:Fallback>
                <p:oleObj name="Equation" r:id="rId10" imgW="1130040" imgH="2793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425" y="5389563"/>
                        <a:ext cx="2465388" cy="62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5" name="Object 11"/>
          <p:cNvGraphicFramePr>
            <a:graphicFrameLocks noChangeAspect="1"/>
          </p:cNvGraphicFramePr>
          <p:nvPr/>
        </p:nvGraphicFramePr>
        <p:xfrm>
          <a:off x="1312863" y="3917950"/>
          <a:ext cx="320357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2" name="Equation" r:id="rId12" imgW="1358640" imgH="304560" progId="Equation.DSMT4">
                  <p:embed/>
                </p:oleObj>
              </mc:Choice>
              <mc:Fallback>
                <p:oleObj name="Equation" r:id="rId12" imgW="1358640" imgH="3045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3917950"/>
                        <a:ext cx="3203575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6" name="Object 12"/>
          <p:cNvGraphicFramePr>
            <a:graphicFrameLocks noChangeAspect="1"/>
          </p:cNvGraphicFramePr>
          <p:nvPr/>
        </p:nvGraphicFramePr>
        <p:xfrm>
          <a:off x="1360488" y="5405438"/>
          <a:ext cx="2312987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3" name="Equation" r:id="rId14" imgW="1002960" imgH="279360" progId="Equation.DSMT4">
                  <p:embed/>
                </p:oleObj>
              </mc:Choice>
              <mc:Fallback>
                <p:oleObj name="Equation" r:id="rId14" imgW="1002960" imgH="2793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5405438"/>
                        <a:ext cx="2312987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0" name="Object 16"/>
          <p:cNvGraphicFramePr>
            <a:graphicFrameLocks noChangeAspect="1"/>
          </p:cNvGraphicFramePr>
          <p:nvPr/>
        </p:nvGraphicFramePr>
        <p:xfrm>
          <a:off x="1363663" y="3357563"/>
          <a:ext cx="2373312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4" name="Equation" r:id="rId16" imgW="1091880" imgH="304560" progId="Equation.DSMT4">
                  <p:embed/>
                </p:oleObj>
              </mc:Choice>
              <mc:Fallback>
                <p:oleObj name="Equation" r:id="rId16" imgW="1091880" imgH="30456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3357563"/>
                        <a:ext cx="2373312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1" name="Object 17"/>
          <p:cNvGraphicFramePr>
            <a:graphicFrameLocks noChangeAspect="1"/>
          </p:cNvGraphicFramePr>
          <p:nvPr/>
        </p:nvGraphicFramePr>
        <p:xfrm>
          <a:off x="4800600" y="4086225"/>
          <a:ext cx="28448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5" name="Equation" r:id="rId18" imgW="1180800" imgH="228600" progId="Equation.3">
                  <p:embed/>
                </p:oleObj>
              </mc:Choice>
              <mc:Fallback>
                <p:oleObj name="Equation" r:id="rId18" imgW="11808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086225"/>
                        <a:ext cx="284480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3" name="Text Box 19"/>
          <p:cNvSpPr txBox="1">
            <a:spLocks noChangeArrowheads="1"/>
          </p:cNvSpPr>
          <p:nvPr/>
        </p:nvSpPr>
        <p:spPr bwMode="auto">
          <a:xfrm>
            <a:off x="417513" y="493713"/>
            <a:ext cx="82216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例：功率为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2.5kW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，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cos</a:t>
            </a:r>
            <a:r>
              <a:rPr lang="en-US" altLang="zh-CN" i="1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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=0.866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的电动机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M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接到线电压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380V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的对称三相电路上，求各功率表读数。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4471988" y="1098550"/>
            <a:ext cx="4024312" cy="3117850"/>
            <a:chOff x="2385" y="963"/>
            <a:chExt cx="2535" cy="1964"/>
          </a:xfrm>
        </p:grpSpPr>
        <p:sp>
          <p:nvSpPr>
            <p:cNvPr id="29716" name="Line 74"/>
            <p:cNvSpPr>
              <a:spLocks noChangeShapeType="1"/>
            </p:cNvSpPr>
            <p:nvPr/>
          </p:nvSpPr>
          <p:spPr bwMode="auto">
            <a:xfrm>
              <a:off x="4178" y="1451"/>
              <a:ext cx="460" cy="3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Line 75"/>
            <p:cNvSpPr>
              <a:spLocks noChangeShapeType="1"/>
            </p:cNvSpPr>
            <p:nvPr/>
          </p:nvSpPr>
          <p:spPr bwMode="auto">
            <a:xfrm flipV="1">
              <a:off x="4181" y="2111"/>
              <a:ext cx="457" cy="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Line 22"/>
            <p:cNvSpPr>
              <a:spLocks noChangeShapeType="1"/>
            </p:cNvSpPr>
            <p:nvPr/>
          </p:nvSpPr>
          <p:spPr bwMode="auto">
            <a:xfrm>
              <a:off x="2712" y="2518"/>
              <a:ext cx="14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>
              <a:off x="3311" y="1134"/>
              <a:ext cx="0" cy="17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Line 28"/>
            <p:cNvSpPr>
              <a:spLocks noChangeShapeType="1"/>
            </p:cNvSpPr>
            <p:nvPr/>
          </p:nvSpPr>
          <p:spPr bwMode="auto">
            <a:xfrm>
              <a:off x="2712" y="1983"/>
              <a:ext cx="14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1" name="Line 29"/>
            <p:cNvSpPr>
              <a:spLocks noChangeShapeType="1"/>
            </p:cNvSpPr>
            <p:nvPr/>
          </p:nvSpPr>
          <p:spPr bwMode="auto">
            <a:xfrm>
              <a:off x="2709" y="1455"/>
              <a:ext cx="14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2" name="Text Box 30"/>
            <p:cNvSpPr txBox="1">
              <a:spLocks noChangeArrowheads="1"/>
            </p:cNvSpPr>
            <p:nvPr/>
          </p:nvSpPr>
          <p:spPr bwMode="auto">
            <a:xfrm>
              <a:off x="2385" y="130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29723" name="Text Box 31"/>
            <p:cNvSpPr txBox="1">
              <a:spLocks noChangeArrowheads="1"/>
            </p:cNvSpPr>
            <p:nvPr/>
          </p:nvSpPr>
          <p:spPr bwMode="auto">
            <a:xfrm>
              <a:off x="2391" y="1823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29724" name="Text Box 32"/>
            <p:cNvSpPr txBox="1">
              <a:spLocks noChangeArrowheads="1"/>
            </p:cNvSpPr>
            <p:nvPr/>
          </p:nvSpPr>
          <p:spPr bwMode="auto">
            <a:xfrm>
              <a:off x="2391" y="236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29725" name="Oval 33"/>
            <p:cNvSpPr>
              <a:spLocks noChangeArrowheads="1"/>
            </p:cNvSpPr>
            <p:nvPr/>
          </p:nvSpPr>
          <p:spPr bwMode="auto">
            <a:xfrm>
              <a:off x="2673" y="1958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9726" name="Oval 34"/>
            <p:cNvSpPr>
              <a:spLocks noChangeArrowheads="1"/>
            </p:cNvSpPr>
            <p:nvPr/>
          </p:nvSpPr>
          <p:spPr bwMode="auto">
            <a:xfrm>
              <a:off x="2673" y="1434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9727" name="Oval 35"/>
            <p:cNvSpPr>
              <a:spLocks noChangeArrowheads="1"/>
            </p:cNvSpPr>
            <p:nvPr/>
          </p:nvSpPr>
          <p:spPr bwMode="auto">
            <a:xfrm>
              <a:off x="2677" y="2494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9728" name="Oval 36"/>
            <p:cNvSpPr>
              <a:spLocks noChangeArrowheads="1"/>
            </p:cNvSpPr>
            <p:nvPr/>
          </p:nvSpPr>
          <p:spPr bwMode="auto">
            <a:xfrm>
              <a:off x="3170" y="1315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9729" name="Line 37"/>
            <p:cNvSpPr>
              <a:spLocks noChangeShapeType="1"/>
            </p:cNvSpPr>
            <p:nvPr/>
          </p:nvSpPr>
          <p:spPr bwMode="auto">
            <a:xfrm>
              <a:off x="2988" y="1134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0" name="Line 38"/>
            <p:cNvSpPr>
              <a:spLocks noChangeShapeType="1"/>
            </p:cNvSpPr>
            <p:nvPr/>
          </p:nvSpPr>
          <p:spPr bwMode="auto">
            <a:xfrm>
              <a:off x="2988" y="1134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1" name="Text Box 39"/>
            <p:cNvSpPr txBox="1">
              <a:spLocks noChangeArrowheads="1"/>
            </p:cNvSpPr>
            <p:nvPr/>
          </p:nvSpPr>
          <p:spPr bwMode="auto">
            <a:xfrm>
              <a:off x="3146" y="1338"/>
              <a:ext cx="3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W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9732" name="Text Box 40"/>
            <p:cNvSpPr txBox="1">
              <a:spLocks noChangeArrowheads="1"/>
            </p:cNvSpPr>
            <p:nvPr/>
          </p:nvSpPr>
          <p:spPr bwMode="auto">
            <a:xfrm>
              <a:off x="3215" y="1043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9733" name="Text Box 41"/>
            <p:cNvSpPr txBox="1">
              <a:spLocks noChangeArrowheads="1"/>
            </p:cNvSpPr>
            <p:nvPr/>
          </p:nvSpPr>
          <p:spPr bwMode="auto">
            <a:xfrm>
              <a:off x="2743" y="1198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9734" name="Oval 42"/>
            <p:cNvSpPr>
              <a:spLocks noChangeArrowheads="1"/>
            </p:cNvSpPr>
            <p:nvPr/>
          </p:nvSpPr>
          <p:spPr bwMode="auto">
            <a:xfrm>
              <a:off x="3177" y="2383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9735" name="Line 43"/>
            <p:cNvSpPr>
              <a:spLocks noChangeShapeType="1"/>
            </p:cNvSpPr>
            <p:nvPr/>
          </p:nvSpPr>
          <p:spPr bwMode="auto">
            <a:xfrm>
              <a:off x="2993" y="2520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6" name="Line 44"/>
            <p:cNvSpPr>
              <a:spLocks noChangeShapeType="1"/>
            </p:cNvSpPr>
            <p:nvPr/>
          </p:nvSpPr>
          <p:spPr bwMode="auto">
            <a:xfrm>
              <a:off x="2989" y="2837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7" name="Text Box 45"/>
            <p:cNvSpPr txBox="1">
              <a:spLocks noChangeArrowheads="1"/>
            </p:cNvSpPr>
            <p:nvPr/>
          </p:nvSpPr>
          <p:spPr bwMode="auto">
            <a:xfrm>
              <a:off x="3165" y="2406"/>
              <a:ext cx="3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a typeface="楷体_GB2312" pitchFamily="49" charset="-122"/>
                </a:rPr>
                <a:t>W</a:t>
              </a:r>
              <a:r>
                <a:rPr lang="en-US" altLang="zh-CN" sz="1800" baseline="-2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29738" name="Text Box 46"/>
            <p:cNvSpPr txBox="1">
              <a:spLocks noChangeArrowheads="1"/>
            </p:cNvSpPr>
            <p:nvPr/>
          </p:nvSpPr>
          <p:spPr bwMode="auto">
            <a:xfrm>
              <a:off x="3230" y="2639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29739" name="Text Box 47"/>
            <p:cNvSpPr txBox="1">
              <a:spLocks noChangeArrowheads="1"/>
            </p:cNvSpPr>
            <p:nvPr/>
          </p:nvSpPr>
          <p:spPr bwMode="auto">
            <a:xfrm>
              <a:off x="2726" y="2464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﹡</a:t>
              </a:r>
              <a:endParaRPr lang="en-US" altLang="zh-CN" sz="1800">
                <a:ea typeface="楷体_GB2312" pitchFamily="49" charset="-122"/>
              </a:endParaRPr>
            </a:p>
          </p:txBody>
        </p:sp>
        <p:grpSp>
          <p:nvGrpSpPr>
            <p:cNvPr id="29740" name="Group 48"/>
            <p:cNvGrpSpPr>
              <a:grpSpLocks/>
            </p:cNvGrpSpPr>
            <p:nvPr/>
          </p:nvGrpSpPr>
          <p:grpSpPr bwMode="auto">
            <a:xfrm>
              <a:off x="3645" y="963"/>
              <a:ext cx="408" cy="410"/>
              <a:chOff x="3719" y="865"/>
              <a:chExt cx="408" cy="410"/>
            </a:xfrm>
          </p:grpSpPr>
          <p:sp>
            <p:nvSpPr>
              <p:cNvPr id="29754" name="Text Box 49"/>
              <p:cNvSpPr txBox="1">
                <a:spLocks noChangeArrowheads="1"/>
              </p:cNvSpPr>
              <p:nvPr/>
            </p:nvSpPr>
            <p:spPr bwMode="auto">
              <a:xfrm>
                <a:off x="3742" y="865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  <p:sp>
            <p:nvSpPr>
              <p:cNvPr id="29755" name="Text Box 50"/>
              <p:cNvSpPr txBox="1">
                <a:spLocks noChangeArrowheads="1"/>
              </p:cNvSpPr>
              <p:nvPr/>
            </p:nvSpPr>
            <p:spPr bwMode="auto">
              <a:xfrm>
                <a:off x="3719" y="1044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r>
                  <a:rPr lang="en-US" altLang="zh-CN" sz="1800" baseline="-25000">
                    <a:ea typeface="楷体_GB2312" pitchFamily="49" charset="-122"/>
                  </a:rPr>
                  <a:t>A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</p:grpSp>
        <p:grpSp>
          <p:nvGrpSpPr>
            <p:cNvPr id="29741" name="Group 57"/>
            <p:cNvGrpSpPr>
              <a:grpSpLocks/>
            </p:cNvGrpSpPr>
            <p:nvPr/>
          </p:nvGrpSpPr>
          <p:grpSpPr bwMode="auto">
            <a:xfrm>
              <a:off x="3649" y="1507"/>
              <a:ext cx="408" cy="410"/>
              <a:chOff x="3719" y="865"/>
              <a:chExt cx="408" cy="410"/>
            </a:xfrm>
          </p:grpSpPr>
          <p:sp>
            <p:nvSpPr>
              <p:cNvPr id="29752" name="Text Box 58"/>
              <p:cNvSpPr txBox="1">
                <a:spLocks noChangeArrowheads="1"/>
              </p:cNvSpPr>
              <p:nvPr/>
            </p:nvSpPr>
            <p:spPr bwMode="auto">
              <a:xfrm>
                <a:off x="3742" y="865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  <p:sp>
            <p:nvSpPr>
              <p:cNvPr id="29753" name="Text Box 59"/>
              <p:cNvSpPr txBox="1">
                <a:spLocks noChangeArrowheads="1"/>
              </p:cNvSpPr>
              <p:nvPr/>
            </p:nvSpPr>
            <p:spPr bwMode="auto">
              <a:xfrm>
                <a:off x="3719" y="1044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r>
                  <a:rPr lang="en-US" altLang="zh-CN" sz="1800" baseline="-25000">
                    <a:ea typeface="楷体_GB2312" pitchFamily="49" charset="-122"/>
                  </a:rPr>
                  <a:t>B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</p:grpSp>
        <p:sp>
          <p:nvSpPr>
            <p:cNvPr id="29742" name="Line 60"/>
            <p:cNvSpPr>
              <a:spLocks noChangeShapeType="1"/>
            </p:cNvSpPr>
            <p:nvPr/>
          </p:nvSpPr>
          <p:spPr bwMode="auto">
            <a:xfrm>
              <a:off x="3734" y="145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3" name="Line 61"/>
            <p:cNvSpPr>
              <a:spLocks noChangeShapeType="1"/>
            </p:cNvSpPr>
            <p:nvPr/>
          </p:nvSpPr>
          <p:spPr bwMode="auto">
            <a:xfrm>
              <a:off x="3732" y="1982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4" name="Line 62"/>
            <p:cNvSpPr>
              <a:spLocks noChangeShapeType="1"/>
            </p:cNvSpPr>
            <p:nvPr/>
          </p:nvSpPr>
          <p:spPr bwMode="auto">
            <a:xfrm>
              <a:off x="3736" y="252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45" name="Group 64"/>
            <p:cNvGrpSpPr>
              <a:grpSpLocks/>
            </p:cNvGrpSpPr>
            <p:nvPr/>
          </p:nvGrpSpPr>
          <p:grpSpPr bwMode="auto">
            <a:xfrm>
              <a:off x="3665" y="2063"/>
              <a:ext cx="408" cy="410"/>
              <a:chOff x="3719" y="865"/>
              <a:chExt cx="408" cy="410"/>
            </a:xfrm>
          </p:grpSpPr>
          <p:sp>
            <p:nvSpPr>
              <p:cNvPr id="29750" name="Text Box 65"/>
              <p:cNvSpPr txBox="1">
                <a:spLocks noChangeArrowheads="1"/>
              </p:cNvSpPr>
              <p:nvPr/>
            </p:nvSpPr>
            <p:spPr bwMode="auto">
              <a:xfrm>
                <a:off x="3742" y="865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i="1">
                    <a:ea typeface="楷体_GB2312" pitchFamily="49" charset="-122"/>
                  </a:rPr>
                  <a:t>·</a:t>
                </a:r>
                <a:endParaRPr lang="en-US" altLang="zh-CN" sz="3200" baseline="-25000">
                  <a:ea typeface="楷体_GB2312" pitchFamily="49" charset="-122"/>
                </a:endParaRPr>
              </a:p>
            </p:txBody>
          </p:sp>
          <p:sp>
            <p:nvSpPr>
              <p:cNvPr id="29751" name="Text Box 66"/>
              <p:cNvSpPr txBox="1">
                <a:spLocks noChangeArrowheads="1"/>
              </p:cNvSpPr>
              <p:nvPr/>
            </p:nvSpPr>
            <p:spPr bwMode="auto">
              <a:xfrm>
                <a:off x="3719" y="1044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r>
                  <a:rPr lang="en-US" altLang="zh-CN" sz="1800" baseline="-25000">
                    <a:ea typeface="楷体_GB2312" pitchFamily="49" charset="-122"/>
                  </a:rPr>
                  <a:t>C</a:t>
                </a:r>
                <a:endParaRPr lang="en-US" altLang="zh-CN" sz="1800">
                  <a:ea typeface="楷体_GB2312" pitchFamily="49" charset="-122"/>
                </a:endParaRPr>
              </a:p>
            </p:txBody>
          </p:sp>
        </p:grpSp>
        <p:sp>
          <p:nvSpPr>
            <p:cNvPr id="29746" name="Oval 67"/>
            <p:cNvSpPr>
              <a:spLocks noChangeArrowheads="1"/>
            </p:cNvSpPr>
            <p:nvPr/>
          </p:nvSpPr>
          <p:spPr bwMode="auto">
            <a:xfrm>
              <a:off x="4372" y="1704"/>
              <a:ext cx="548" cy="545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9747" name="Text Box 68"/>
            <p:cNvSpPr txBox="1">
              <a:spLocks noChangeArrowheads="1"/>
            </p:cNvSpPr>
            <p:nvPr/>
          </p:nvSpPr>
          <p:spPr bwMode="auto">
            <a:xfrm>
              <a:off x="4492" y="1823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M</a:t>
              </a:r>
            </a:p>
          </p:txBody>
        </p:sp>
        <p:sp>
          <p:nvSpPr>
            <p:cNvPr id="29748" name="Line 70"/>
            <p:cNvSpPr>
              <a:spLocks noChangeShapeType="1"/>
            </p:cNvSpPr>
            <p:nvPr/>
          </p:nvSpPr>
          <p:spPr bwMode="auto">
            <a:xfrm>
              <a:off x="4073" y="1979"/>
              <a:ext cx="2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9" name="Oval 76"/>
            <p:cNvSpPr>
              <a:spLocks noChangeArrowheads="1"/>
            </p:cNvSpPr>
            <p:nvPr/>
          </p:nvSpPr>
          <p:spPr bwMode="auto">
            <a:xfrm>
              <a:off x="3291" y="1961"/>
              <a:ext cx="44" cy="4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</p:grpSp>
      <p:sp>
        <p:nvSpPr>
          <p:cNvPr id="108622" name="Text Box 78"/>
          <p:cNvSpPr txBox="1">
            <a:spLocks noChangeArrowheads="1"/>
          </p:cNvSpPr>
          <p:nvPr/>
        </p:nvSpPr>
        <p:spPr bwMode="auto">
          <a:xfrm>
            <a:off x="463550" y="1463675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108623" name="Text Box 79"/>
          <p:cNvSpPr txBox="1">
            <a:spLocks noChangeArrowheads="1"/>
          </p:cNvSpPr>
          <p:nvPr/>
        </p:nvSpPr>
        <p:spPr bwMode="auto">
          <a:xfrm>
            <a:off x="742950" y="294322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设：</a:t>
            </a:r>
          </a:p>
        </p:txBody>
      </p:sp>
      <p:sp>
        <p:nvSpPr>
          <p:cNvPr id="108626" name="Text Box 82"/>
          <p:cNvSpPr txBox="1">
            <a:spLocks noChangeArrowheads="1"/>
          </p:cNvSpPr>
          <p:nvPr/>
        </p:nvSpPr>
        <p:spPr bwMode="auto">
          <a:xfrm>
            <a:off x="741363" y="4621213"/>
            <a:ext cx="751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表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的读数</a:t>
            </a:r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：</a:t>
            </a:r>
          </a:p>
        </p:txBody>
      </p:sp>
      <p:sp>
        <p:nvSpPr>
          <p:cNvPr id="108627" name="Text Box 83"/>
          <p:cNvSpPr txBox="1">
            <a:spLocks noChangeArrowheads="1"/>
          </p:cNvSpPr>
          <p:nvPr/>
        </p:nvSpPr>
        <p:spPr bwMode="auto">
          <a:xfrm>
            <a:off x="1323975" y="5059363"/>
            <a:ext cx="2338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 i="1" baseline="-25000">
                <a:ea typeface="楷体_GB2312" pitchFamily="49" charset="-122"/>
              </a:rPr>
              <a:t>1</a:t>
            </a:r>
            <a:r>
              <a:rPr lang="en-US" altLang="zh-CN" i="1">
                <a:ea typeface="楷体_GB2312" pitchFamily="49" charset="-122"/>
              </a:rPr>
              <a:t>=U</a:t>
            </a:r>
            <a:r>
              <a:rPr lang="en-US" altLang="zh-CN" i="1" baseline="-25000">
                <a:ea typeface="楷体_GB2312" pitchFamily="49" charset="-122"/>
              </a:rPr>
              <a:t>AB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i="1" baseline="-25000">
                <a:ea typeface="楷体_GB2312" pitchFamily="49" charset="-122"/>
              </a:rPr>
              <a:t>A</a:t>
            </a:r>
            <a:r>
              <a:rPr lang="en-US" altLang="zh-CN">
                <a:ea typeface="楷体_GB2312" pitchFamily="49" charset="-122"/>
              </a:rPr>
              <a:t>cos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 </a:t>
            </a:r>
            <a:r>
              <a:rPr lang="en-US" altLang="zh-CN" i="1" baseline="-25000">
                <a:ea typeface="楷体_GB2312" pitchFamily="49" charset="-122"/>
                <a:sym typeface="Symbol" pitchFamily="18" charset="2"/>
              </a:rPr>
              <a:t>1</a:t>
            </a:r>
            <a:endParaRPr lang="en-US" altLang="zh-CN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08628" name="Text Box 84"/>
          <p:cNvSpPr txBox="1">
            <a:spLocks noChangeArrowheads="1"/>
          </p:cNvSpPr>
          <p:nvPr/>
        </p:nvSpPr>
        <p:spPr bwMode="auto">
          <a:xfrm>
            <a:off x="760413" y="5946775"/>
            <a:ext cx="7735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表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的读数</a:t>
            </a:r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：</a:t>
            </a:r>
          </a:p>
        </p:txBody>
      </p:sp>
      <p:sp>
        <p:nvSpPr>
          <p:cNvPr id="108629" name="Text Box 85"/>
          <p:cNvSpPr txBox="1">
            <a:spLocks noChangeArrowheads="1"/>
          </p:cNvSpPr>
          <p:nvPr/>
        </p:nvSpPr>
        <p:spPr bwMode="auto">
          <a:xfrm>
            <a:off x="1327150" y="6365875"/>
            <a:ext cx="2551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P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CB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cos</a:t>
            </a:r>
            <a:r>
              <a:rPr lang="en-US" altLang="zh-CN" i="1">
                <a:ea typeface="楷体_GB2312" pitchFamily="49" charset="-122"/>
                <a:sym typeface="Symbol" pitchFamily="18" charset="2"/>
              </a:rPr>
              <a:t></a:t>
            </a:r>
            <a:r>
              <a:rPr lang="en-US" altLang="zh-CN" baseline="-25000">
                <a:ea typeface="楷体_GB2312" pitchFamily="49" charset="-122"/>
                <a:sym typeface="Symbol" pitchFamily="18" charset="2"/>
              </a:rPr>
              <a:t>2</a:t>
            </a:r>
            <a:endParaRPr lang="en-US" altLang="zh-CN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08630" name="Text Box 86"/>
          <p:cNvSpPr txBox="1">
            <a:spLocks noChangeArrowheads="1"/>
          </p:cNvSpPr>
          <p:nvPr/>
        </p:nvSpPr>
        <p:spPr bwMode="auto">
          <a:xfrm>
            <a:off x="3416300" y="5078413"/>
            <a:ext cx="484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>
                <a:ea typeface="楷体_GB2312" pitchFamily="49" charset="-122"/>
                <a:sym typeface="Symbol" pitchFamily="18" charset="2"/>
              </a:rPr>
              <a:t>= 3804.386  </a:t>
            </a:r>
            <a:r>
              <a:rPr lang="en-US" altLang="zh-CN">
                <a:ea typeface="楷体_GB2312" pitchFamily="49" charset="-122"/>
              </a:rPr>
              <a:t>cos60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=833.3(W)</a:t>
            </a:r>
          </a:p>
        </p:txBody>
      </p:sp>
      <p:sp>
        <p:nvSpPr>
          <p:cNvPr id="108632" name="Text Box 88"/>
          <p:cNvSpPr txBox="1">
            <a:spLocks noChangeArrowheads="1"/>
          </p:cNvSpPr>
          <p:nvPr/>
        </p:nvSpPr>
        <p:spPr bwMode="auto">
          <a:xfrm>
            <a:off x="3424238" y="6365875"/>
            <a:ext cx="5378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i="1">
                <a:ea typeface="楷体_GB2312" pitchFamily="49" charset="-122"/>
                <a:sym typeface="Symbol" pitchFamily="18" charset="2"/>
              </a:rPr>
              <a:t>=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380 4.386  </a:t>
            </a:r>
            <a:r>
              <a:rPr lang="en-US" altLang="zh-CN">
                <a:ea typeface="楷体_GB2312" pitchFamily="49" charset="-122"/>
              </a:rPr>
              <a:t>cos(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0) =1666.7(W)</a:t>
            </a:r>
          </a:p>
        </p:txBody>
      </p:sp>
      <p:grpSp>
        <p:nvGrpSpPr>
          <p:cNvPr id="29757" name="Group 61"/>
          <p:cNvGrpSpPr>
            <a:grpSpLocks/>
          </p:cNvGrpSpPr>
          <p:nvPr/>
        </p:nvGrpSpPr>
        <p:grpSpPr bwMode="auto">
          <a:xfrm>
            <a:off x="6810375" y="5830888"/>
            <a:ext cx="1955800" cy="579437"/>
            <a:chOff x="3856" y="3722"/>
            <a:chExt cx="1232" cy="365"/>
          </a:xfrm>
        </p:grpSpPr>
        <p:sp>
          <p:nvSpPr>
            <p:cNvPr id="29758" name="Text Box 62"/>
            <p:cNvSpPr txBox="1">
              <a:spLocks noChangeArrowheads="1"/>
            </p:cNvSpPr>
            <p:nvPr/>
          </p:nvSpPr>
          <p:spPr bwMode="auto">
            <a:xfrm>
              <a:off x="4166" y="3722"/>
              <a:ext cx="92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</a:rPr>
                <a:t>End</a:t>
              </a:r>
            </a:p>
          </p:txBody>
        </p:sp>
        <p:sp>
          <p:nvSpPr>
            <p:cNvPr id="29759" name="Line 63"/>
            <p:cNvSpPr>
              <a:spLocks noChangeShapeType="1"/>
            </p:cNvSpPr>
            <p:nvPr/>
          </p:nvSpPr>
          <p:spPr bwMode="auto">
            <a:xfrm>
              <a:off x="3856" y="3920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0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10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8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8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8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8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0" fill="hold"/>
                                        <p:tgtEl>
                                          <p:spTgt spid="29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0" fill="hold"/>
                                        <p:tgtEl>
                                          <p:spTgt spid="29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22" grpId="0"/>
      <p:bldP spid="108623" grpId="0" autoUpdateAnimBg="0"/>
      <p:bldP spid="108626" grpId="0" autoUpdateAnimBg="0"/>
      <p:bldP spid="108627" grpId="0" autoUpdateAnimBg="0"/>
      <p:bldP spid="108628" grpId="0" autoUpdateAnimBg="0"/>
      <p:bldP spid="108629" grpId="0" autoUpdateAnimBg="0"/>
      <p:bldP spid="108630" grpId="0" autoUpdateAnimBg="0"/>
      <p:bldP spid="1086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21" name="Text Box 37"/>
          <p:cNvSpPr txBox="1">
            <a:spLocks noChangeArrowheads="1"/>
          </p:cNvSpPr>
          <p:nvPr/>
        </p:nvSpPr>
        <p:spPr bwMode="auto">
          <a:xfrm>
            <a:off x="490538" y="952500"/>
            <a:ext cx="2576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波形图：</a:t>
            </a:r>
          </a:p>
        </p:txBody>
      </p:sp>
      <p:sp>
        <p:nvSpPr>
          <p:cNvPr id="67739" name="Text Box 155"/>
          <p:cNvSpPr txBox="1">
            <a:spLocks noChangeArrowheads="1"/>
          </p:cNvSpPr>
          <p:nvPr/>
        </p:nvSpPr>
        <p:spPr bwMode="auto">
          <a:xfrm>
            <a:off x="549275" y="3632200"/>
            <a:ext cx="333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相量表示：</a:t>
            </a:r>
          </a:p>
        </p:txBody>
      </p:sp>
      <p:graphicFrame>
        <p:nvGraphicFramePr>
          <p:cNvPr id="67740" name="Object 156"/>
          <p:cNvGraphicFramePr>
            <a:graphicFrameLocks noChangeAspect="1"/>
          </p:cNvGraphicFramePr>
          <p:nvPr/>
        </p:nvGraphicFramePr>
        <p:xfrm>
          <a:off x="1308100" y="4248150"/>
          <a:ext cx="2055813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4" imgW="1028520" imgH="939600" progId="Equation.DSMT4">
                  <p:embed/>
                </p:oleObj>
              </mc:Choice>
              <mc:Fallback>
                <p:oleObj name="Equation" r:id="rId4" imgW="1028520" imgH="939600" progId="Equation.DSMT4">
                  <p:embed/>
                  <p:pic>
                    <p:nvPicPr>
                      <p:cNvPr id="0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4248150"/>
                        <a:ext cx="2055813" cy="187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84"/>
          <p:cNvGrpSpPr>
            <a:grpSpLocks/>
          </p:cNvGrpSpPr>
          <p:nvPr/>
        </p:nvGrpSpPr>
        <p:grpSpPr bwMode="auto">
          <a:xfrm>
            <a:off x="5416550" y="4889500"/>
            <a:ext cx="1905000" cy="606425"/>
            <a:chOff x="3412" y="2968"/>
            <a:chExt cx="1200" cy="382"/>
          </a:xfrm>
        </p:grpSpPr>
        <p:sp>
          <p:nvSpPr>
            <p:cNvPr id="2072" name="Line 158"/>
            <p:cNvSpPr>
              <a:spLocks noChangeShapeType="1"/>
            </p:cNvSpPr>
            <p:nvPr/>
          </p:nvSpPr>
          <p:spPr bwMode="auto">
            <a:xfrm>
              <a:off x="3412" y="3182"/>
              <a:ext cx="9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3" name="Object 161"/>
            <p:cNvGraphicFramePr>
              <a:graphicFrameLocks noChangeAspect="1"/>
            </p:cNvGraphicFramePr>
            <p:nvPr/>
          </p:nvGraphicFramePr>
          <p:xfrm>
            <a:off x="4324" y="2968"/>
            <a:ext cx="288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8" name="Equation" r:id="rId6" imgW="228600" imgH="304560" progId="Equation.DSMT4">
                    <p:embed/>
                  </p:oleObj>
                </mc:Choice>
                <mc:Fallback>
                  <p:oleObj name="Equation" r:id="rId6" imgW="228600" imgH="304560" progId="Equation.DSMT4">
                    <p:embed/>
                    <p:pic>
                      <p:nvPicPr>
                        <p:cNvPr id="0" name="Object 16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4" y="2968"/>
                          <a:ext cx="288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85"/>
          <p:cNvGrpSpPr>
            <a:grpSpLocks/>
          </p:cNvGrpSpPr>
          <p:nvPr/>
        </p:nvGrpSpPr>
        <p:grpSpPr bwMode="auto">
          <a:xfrm>
            <a:off x="4305300" y="5133975"/>
            <a:ext cx="2044700" cy="1543050"/>
            <a:chOff x="2712" y="3122"/>
            <a:chExt cx="1288" cy="972"/>
          </a:xfrm>
        </p:grpSpPr>
        <p:sp>
          <p:nvSpPr>
            <p:cNvPr id="2069" name="Line 159"/>
            <p:cNvSpPr>
              <a:spLocks noChangeShapeType="1"/>
            </p:cNvSpPr>
            <p:nvPr/>
          </p:nvSpPr>
          <p:spPr bwMode="auto">
            <a:xfrm rot="7200000">
              <a:off x="2740" y="3572"/>
              <a:ext cx="9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2" name="Object 163"/>
            <p:cNvGraphicFramePr>
              <a:graphicFrameLocks noChangeAspect="1"/>
            </p:cNvGraphicFramePr>
            <p:nvPr/>
          </p:nvGraphicFramePr>
          <p:xfrm>
            <a:off x="2712" y="3712"/>
            <a:ext cx="254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9" name="Equation" r:id="rId8" imgW="203040" imgH="304560" progId="Equation.DSMT4">
                    <p:embed/>
                  </p:oleObj>
                </mc:Choice>
                <mc:Fallback>
                  <p:oleObj name="Equation" r:id="rId8" imgW="203040" imgH="304560" progId="Equation.DSMT4">
                    <p:embed/>
                    <p:pic>
                      <p:nvPicPr>
                        <p:cNvPr id="0" name="Object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2" y="3712"/>
                          <a:ext cx="254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0" name="Arc 165"/>
            <p:cNvSpPr>
              <a:spLocks/>
            </p:cNvSpPr>
            <p:nvPr/>
          </p:nvSpPr>
          <p:spPr bwMode="auto">
            <a:xfrm rot="7200000">
              <a:off x="3323" y="3172"/>
              <a:ext cx="301" cy="228"/>
            </a:xfrm>
            <a:custGeom>
              <a:avLst/>
              <a:gdLst>
                <a:gd name="T0" fmla="*/ 0 w 33871"/>
                <a:gd name="T1" fmla="*/ 41 h 21600"/>
                <a:gd name="T2" fmla="*/ 301 w 33871"/>
                <a:gd name="T3" fmla="*/ 215 h 21600"/>
                <a:gd name="T4" fmla="*/ 109 w 33871"/>
                <a:gd name="T5" fmla="*/ 228 h 21600"/>
                <a:gd name="T6" fmla="*/ 0 60000 65536"/>
                <a:gd name="T7" fmla="*/ 0 60000 65536"/>
                <a:gd name="T8" fmla="*/ 0 60000 65536"/>
                <a:gd name="T9" fmla="*/ 0 w 33871"/>
                <a:gd name="T10" fmla="*/ 0 h 21600"/>
                <a:gd name="T11" fmla="*/ 33871 w 3387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871" h="21600" fill="none" extrusionOk="0">
                  <a:moveTo>
                    <a:pt x="-1" y="3846"/>
                  </a:moveTo>
                  <a:cubicBezTo>
                    <a:pt x="3614" y="1342"/>
                    <a:pt x="7906" y="-1"/>
                    <a:pt x="12304" y="0"/>
                  </a:cubicBezTo>
                  <a:cubicBezTo>
                    <a:pt x="23769" y="0"/>
                    <a:pt x="33236" y="8957"/>
                    <a:pt x="33870" y="20405"/>
                  </a:cubicBezTo>
                </a:path>
                <a:path w="33871" h="21600" stroke="0" extrusionOk="0">
                  <a:moveTo>
                    <a:pt x="-1" y="3846"/>
                  </a:moveTo>
                  <a:cubicBezTo>
                    <a:pt x="3614" y="1342"/>
                    <a:pt x="7906" y="-1"/>
                    <a:pt x="12304" y="0"/>
                  </a:cubicBezTo>
                  <a:cubicBezTo>
                    <a:pt x="23769" y="0"/>
                    <a:pt x="33236" y="8957"/>
                    <a:pt x="33870" y="20405"/>
                  </a:cubicBezTo>
                  <a:lnTo>
                    <a:pt x="12304" y="21600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071" name="Text Box 168"/>
            <p:cNvSpPr txBox="1">
              <a:spLocks noChangeArrowheads="1"/>
            </p:cNvSpPr>
            <p:nvPr/>
          </p:nvSpPr>
          <p:spPr bwMode="auto">
            <a:xfrm>
              <a:off x="3322" y="3350"/>
              <a:ext cx="6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FF"/>
                  </a:solidFill>
                </a:rPr>
                <a:t>120°</a:t>
              </a:r>
            </a:p>
          </p:txBody>
        </p:sp>
      </p:grpSp>
      <p:grpSp>
        <p:nvGrpSpPr>
          <p:cNvPr id="9" name="Group 186"/>
          <p:cNvGrpSpPr>
            <a:grpSpLocks/>
          </p:cNvGrpSpPr>
          <p:nvPr/>
        </p:nvGrpSpPr>
        <p:grpSpPr bwMode="auto">
          <a:xfrm>
            <a:off x="4289425" y="3609975"/>
            <a:ext cx="2060575" cy="1897063"/>
            <a:chOff x="2702" y="2162"/>
            <a:chExt cx="1298" cy="1195"/>
          </a:xfrm>
        </p:grpSpPr>
        <p:sp>
          <p:nvSpPr>
            <p:cNvPr id="2064" name="Line 160"/>
            <p:cNvSpPr>
              <a:spLocks noChangeShapeType="1"/>
            </p:cNvSpPr>
            <p:nvPr/>
          </p:nvSpPr>
          <p:spPr bwMode="auto">
            <a:xfrm rot="-7200000">
              <a:off x="2740" y="2804"/>
              <a:ext cx="9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1" name="Object 162"/>
            <p:cNvGraphicFramePr>
              <a:graphicFrameLocks noChangeAspect="1"/>
            </p:cNvGraphicFramePr>
            <p:nvPr/>
          </p:nvGraphicFramePr>
          <p:xfrm>
            <a:off x="2702" y="2162"/>
            <a:ext cx="255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" name="Equation" r:id="rId10" imgW="203040" imgH="304560" progId="Equation.DSMT4">
                    <p:embed/>
                  </p:oleObj>
                </mc:Choice>
                <mc:Fallback>
                  <p:oleObj name="Equation" r:id="rId10" imgW="203040" imgH="304560" progId="Equation.DSMT4">
                    <p:embed/>
                    <p:pic>
                      <p:nvPicPr>
                        <p:cNvPr id="0" name="Object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2" y="2162"/>
                          <a:ext cx="255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5" name="Arc 164"/>
            <p:cNvSpPr>
              <a:spLocks/>
            </p:cNvSpPr>
            <p:nvPr/>
          </p:nvSpPr>
          <p:spPr bwMode="auto">
            <a:xfrm>
              <a:off x="3306" y="2973"/>
              <a:ext cx="305" cy="228"/>
            </a:xfrm>
            <a:custGeom>
              <a:avLst/>
              <a:gdLst>
                <a:gd name="T0" fmla="*/ 0 w 34324"/>
                <a:gd name="T1" fmla="*/ 44 h 21600"/>
                <a:gd name="T2" fmla="*/ 305 w 34324"/>
                <a:gd name="T3" fmla="*/ 211 h 21600"/>
                <a:gd name="T4" fmla="*/ 114 w 34324"/>
                <a:gd name="T5" fmla="*/ 228 h 21600"/>
                <a:gd name="T6" fmla="*/ 0 60000 65536"/>
                <a:gd name="T7" fmla="*/ 0 60000 65536"/>
                <a:gd name="T8" fmla="*/ 0 60000 65536"/>
                <a:gd name="T9" fmla="*/ 0 w 34324"/>
                <a:gd name="T10" fmla="*/ 0 h 21600"/>
                <a:gd name="T11" fmla="*/ 34324 w 343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324" h="21600" fill="none" extrusionOk="0">
                  <a:moveTo>
                    <a:pt x="0" y="4190"/>
                  </a:moveTo>
                  <a:cubicBezTo>
                    <a:pt x="3706" y="1467"/>
                    <a:pt x="8185" y="-1"/>
                    <a:pt x="12785" y="0"/>
                  </a:cubicBezTo>
                  <a:cubicBezTo>
                    <a:pt x="24085" y="0"/>
                    <a:pt x="33476" y="8710"/>
                    <a:pt x="34324" y="19979"/>
                  </a:cubicBezTo>
                </a:path>
                <a:path w="34324" h="21600" stroke="0" extrusionOk="0">
                  <a:moveTo>
                    <a:pt x="0" y="4190"/>
                  </a:moveTo>
                  <a:cubicBezTo>
                    <a:pt x="3706" y="1467"/>
                    <a:pt x="8185" y="-1"/>
                    <a:pt x="12785" y="0"/>
                  </a:cubicBezTo>
                  <a:cubicBezTo>
                    <a:pt x="24085" y="0"/>
                    <a:pt x="33476" y="8710"/>
                    <a:pt x="34324" y="19979"/>
                  </a:cubicBezTo>
                  <a:lnTo>
                    <a:pt x="1278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066" name="Arc 166"/>
            <p:cNvSpPr>
              <a:spLocks/>
            </p:cNvSpPr>
            <p:nvPr/>
          </p:nvSpPr>
          <p:spPr bwMode="auto">
            <a:xfrm rot="-7200000">
              <a:off x="3149" y="3084"/>
              <a:ext cx="299" cy="228"/>
            </a:xfrm>
            <a:custGeom>
              <a:avLst/>
              <a:gdLst>
                <a:gd name="T0" fmla="*/ 0 w 33654"/>
                <a:gd name="T1" fmla="*/ 39 h 21600"/>
                <a:gd name="T2" fmla="*/ 299 w 33654"/>
                <a:gd name="T3" fmla="*/ 211 h 21600"/>
                <a:gd name="T4" fmla="*/ 108 w 33654"/>
                <a:gd name="T5" fmla="*/ 228 h 21600"/>
                <a:gd name="T6" fmla="*/ 0 60000 65536"/>
                <a:gd name="T7" fmla="*/ 0 60000 65536"/>
                <a:gd name="T8" fmla="*/ 0 60000 65536"/>
                <a:gd name="T9" fmla="*/ 0 w 33654"/>
                <a:gd name="T10" fmla="*/ 0 h 21600"/>
                <a:gd name="T11" fmla="*/ 33654 w 3365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54" h="21600" fill="none" extrusionOk="0">
                  <a:moveTo>
                    <a:pt x="0" y="3717"/>
                  </a:moveTo>
                  <a:cubicBezTo>
                    <a:pt x="3575" y="1294"/>
                    <a:pt x="7795" y="-1"/>
                    <a:pt x="12115" y="0"/>
                  </a:cubicBezTo>
                  <a:cubicBezTo>
                    <a:pt x="23415" y="0"/>
                    <a:pt x="32806" y="8710"/>
                    <a:pt x="33654" y="19979"/>
                  </a:cubicBezTo>
                </a:path>
                <a:path w="33654" h="21600" stroke="0" extrusionOk="0">
                  <a:moveTo>
                    <a:pt x="0" y="3717"/>
                  </a:moveTo>
                  <a:cubicBezTo>
                    <a:pt x="3575" y="1294"/>
                    <a:pt x="7795" y="-1"/>
                    <a:pt x="12115" y="0"/>
                  </a:cubicBezTo>
                  <a:cubicBezTo>
                    <a:pt x="23415" y="0"/>
                    <a:pt x="32806" y="8710"/>
                    <a:pt x="33654" y="19979"/>
                  </a:cubicBezTo>
                  <a:lnTo>
                    <a:pt x="1211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067" name="Text Box 167"/>
            <p:cNvSpPr txBox="1">
              <a:spLocks noChangeArrowheads="1"/>
            </p:cNvSpPr>
            <p:nvPr/>
          </p:nvSpPr>
          <p:spPr bwMode="auto">
            <a:xfrm>
              <a:off x="3322" y="2708"/>
              <a:ext cx="6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FF"/>
                  </a:solidFill>
                </a:rPr>
                <a:t>120°</a:t>
              </a:r>
            </a:p>
          </p:txBody>
        </p:sp>
        <p:sp>
          <p:nvSpPr>
            <p:cNvPr id="2068" name="Text Box 169"/>
            <p:cNvSpPr txBox="1">
              <a:spLocks noChangeArrowheads="1"/>
            </p:cNvSpPr>
            <p:nvPr/>
          </p:nvSpPr>
          <p:spPr bwMode="auto">
            <a:xfrm>
              <a:off x="2758" y="3069"/>
              <a:ext cx="6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FF"/>
                  </a:solidFill>
                </a:rPr>
                <a:t>120°</a:t>
              </a:r>
            </a:p>
          </p:txBody>
        </p:sp>
      </p:grpSp>
      <p:grpSp>
        <p:nvGrpSpPr>
          <p:cNvPr id="2" name="Group 180"/>
          <p:cNvGrpSpPr>
            <a:grpSpLocks/>
          </p:cNvGrpSpPr>
          <p:nvPr/>
        </p:nvGrpSpPr>
        <p:grpSpPr bwMode="auto">
          <a:xfrm>
            <a:off x="2387600" y="895350"/>
            <a:ext cx="4129088" cy="2362200"/>
            <a:chOff x="1504" y="564"/>
            <a:chExt cx="2601" cy="1488"/>
          </a:xfrm>
        </p:grpSpPr>
        <p:sp>
          <p:nvSpPr>
            <p:cNvPr id="2103" name="Text Box 46"/>
            <p:cNvSpPr txBox="1">
              <a:spLocks noChangeArrowheads="1"/>
            </p:cNvSpPr>
            <p:nvPr/>
          </p:nvSpPr>
          <p:spPr bwMode="auto">
            <a:xfrm>
              <a:off x="1677" y="564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0000"/>
                  </a:solidFill>
                </a:rPr>
                <a:t>u</a:t>
              </a:r>
              <a:r>
                <a:rPr lang="en-US" altLang="zh-CN" baseline="-25000">
                  <a:solidFill>
                    <a:srgbClr val="FF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2104" name="Freeform 47"/>
            <p:cNvSpPr>
              <a:spLocks/>
            </p:cNvSpPr>
            <p:nvPr/>
          </p:nvSpPr>
          <p:spPr bwMode="auto">
            <a:xfrm>
              <a:off x="3049" y="852"/>
              <a:ext cx="1056" cy="1200"/>
            </a:xfrm>
            <a:custGeom>
              <a:avLst/>
              <a:gdLst>
                <a:gd name="T0" fmla="*/ 1056 w 1056"/>
                <a:gd name="T1" fmla="*/ 61 h 1200"/>
                <a:gd name="T2" fmla="*/ 930 w 1056"/>
                <a:gd name="T3" fmla="*/ 332 h 1200"/>
                <a:gd name="T4" fmla="*/ 847 w 1056"/>
                <a:gd name="T5" fmla="*/ 583 h 1200"/>
                <a:gd name="T6" fmla="*/ 774 w 1056"/>
                <a:gd name="T7" fmla="*/ 870 h 1200"/>
                <a:gd name="T8" fmla="*/ 690 w 1056"/>
                <a:gd name="T9" fmla="*/ 1090 h 1200"/>
                <a:gd name="T10" fmla="*/ 574 w 1056"/>
                <a:gd name="T11" fmla="*/ 1191 h 1200"/>
                <a:gd name="T12" fmla="*/ 449 w 1056"/>
                <a:gd name="T13" fmla="*/ 1034 h 1200"/>
                <a:gd name="T14" fmla="*/ 276 w 1056"/>
                <a:gd name="T15" fmla="*/ 577 h 1200"/>
                <a:gd name="T16" fmla="*/ 218 w 1056"/>
                <a:gd name="T17" fmla="*/ 363 h 1200"/>
                <a:gd name="T18" fmla="*/ 95 w 1056"/>
                <a:gd name="T19" fmla="*/ 63 h 1200"/>
                <a:gd name="T20" fmla="*/ 13 w 1056"/>
                <a:gd name="T21" fmla="*/ 9 h 1200"/>
                <a:gd name="T22" fmla="*/ 18 w 1056"/>
                <a:gd name="T23" fmla="*/ 9 h 12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56"/>
                <a:gd name="T37" fmla="*/ 0 h 1200"/>
                <a:gd name="T38" fmla="*/ 1056 w 1056"/>
                <a:gd name="T39" fmla="*/ 1200 h 12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56" h="1200">
                  <a:moveTo>
                    <a:pt x="1056" y="61"/>
                  </a:moveTo>
                  <a:cubicBezTo>
                    <a:pt x="1035" y="106"/>
                    <a:pt x="964" y="245"/>
                    <a:pt x="930" y="332"/>
                  </a:cubicBezTo>
                  <a:cubicBezTo>
                    <a:pt x="896" y="418"/>
                    <a:pt x="873" y="493"/>
                    <a:pt x="847" y="583"/>
                  </a:cubicBezTo>
                  <a:cubicBezTo>
                    <a:pt x="821" y="672"/>
                    <a:pt x="800" y="786"/>
                    <a:pt x="774" y="870"/>
                  </a:cubicBezTo>
                  <a:cubicBezTo>
                    <a:pt x="749" y="955"/>
                    <a:pt x="724" y="1037"/>
                    <a:pt x="690" y="1090"/>
                  </a:cubicBezTo>
                  <a:cubicBezTo>
                    <a:pt x="656" y="1143"/>
                    <a:pt x="614" y="1200"/>
                    <a:pt x="574" y="1191"/>
                  </a:cubicBezTo>
                  <a:cubicBezTo>
                    <a:pt x="534" y="1182"/>
                    <a:pt x="500" y="1136"/>
                    <a:pt x="449" y="1034"/>
                  </a:cubicBezTo>
                  <a:cubicBezTo>
                    <a:pt x="399" y="932"/>
                    <a:pt x="315" y="688"/>
                    <a:pt x="276" y="577"/>
                  </a:cubicBezTo>
                  <a:cubicBezTo>
                    <a:pt x="238" y="465"/>
                    <a:pt x="249" y="449"/>
                    <a:pt x="218" y="363"/>
                  </a:cubicBezTo>
                  <a:cubicBezTo>
                    <a:pt x="188" y="278"/>
                    <a:pt x="129" y="122"/>
                    <a:pt x="95" y="63"/>
                  </a:cubicBezTo>
                  <a:cubicBezTo>
                    <a:pt x="61" y="5"/>
                    <a:pt x="26" y="17"/>
                    <a:pt x="13" y="9"/>
                  </a:cubicBezTo>
                  <a:cubicBezTo>
                    <a:pt x="0" y="0"/>
                    <a:pt x="18" y="9"/>
                    <a:pt x="18" y="9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105" name="Freeform 48"/>
            <p:cNvSpPr>
              <a:spLocks/>
            </p:cNvSpPr>
            <p:nvPr/>
          </p:nvSpPr>
          <p:spPr bwMode="auto">
            <a:xfrm>
              <a:off x="1504" y="844"/>
              <a:ext cx="1562" cy="1208"/>
            </a:xfrm>
            <a:custGeom>
              <a:avLst/>
              <a:gdLst>
                <a:gd name="T0" fmla="*/ 0 w 966"/>
                <a:gd name="T1" fmla="*/ 616 h 1208"/>
                <a:gd name="T2" fmla="*/ 45 w 966"/>
                <a:gd name="T3" fmla="*/ 403 h 1208"/>
                <a:gd name="T4" fmla="*/ 84 w 966"/>
                <a:gd name="T5" fmla="*/ 232 h 1208"/>
                <a:gd name="T6" fmla="*/ 134 w 966"/>
                <a:gd name="T7" fmla="*/ 81 h 1208"/>
                <a:gd name="T8" fmla="*/ 190 w 966"/>
                <a:gd name="T9" fmla="*/ 11 h 1208"/>
                <a:gd name="T10" fmla="*/ 260 w 966"/>
                <a:gd name="T11" fmla="*/ 96 h 1208"/>
                <a:gd name="T12" fmla="*/ 330 w 966"/>
                <a:gd name="T13" fmla="*/ 348 h 1208"/>
                <a:gd name="T14" fmla="*/ 382 w 966"/>
                <a:gd name="T15" fmla="*/ 602 h 1208"/>
                <a:gd name="T16" fmla="*/ 441 w 966"/>
                <a:gd name="T17" fmla="*/ 876 h 1208"/>
                <a:gd name="T18" fmla="*/ 499 w 966"/>
                <a:gd name="T19" fmla="*/ 1097 h 1208"/>
                <a:gd name="T20" fmla="*/ 579 w 966"/>
                <a:gd name="T21" fmla="*/ 1200 h 1208"/>
                <a:gd name="T22" fmla="*/ 665 w 966"/>
                <a:gd name="T23" fmla="*/ 1041 h 1208"/>
                <a:gd name="T24" fmla="*/ 763 w 966"/>
                <a:gd name="T25" fmla="*/ 619 h 1208"/>
                <a:gd name="T26" fmla="*/ 808 w 966"/>
                <a:gd name="T27" fmla="*/ 391 h 1208"/>
                <a:gd name="T28" fmla="*/ 888 w 966"/>
                <a:gd name="T29" fmla="*/ 101 h 1208"/>
                <a:gd name="T30" fmla="*/ 954 w 966"/>
                <a:gd name="T31" fmla="*/ 14 h 1208"/>
                <a:gd name="T32" fmla="*/ 957 w 966"/>
                <a:gd name="T33" fmla="*/ 20 h 120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66"/>
                <a:gd name="T52" fmla="*/ 0 h 1208"/>
                <a:gd name="T53" fmla="*/ 966 w 966"/>
                <a:gd name="T54" fmla="*/ 1208 h 120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66" h="1208">
                  <a:moveTo>
                    <a:pt x="0" y="616"/>
                  </a:moveTo>
                  <a:cubicBezTo>
                    <a:pt x="7" y="579"/>
                    <a:pt x="31" y="467"/>
                    <a:pt x="45" y="403"/>
                  </a:cubicBezTo>
                  <a:cubicBezTo>
                    <a:pt x="59" y="340"/>
                    <a:pt x="69" y="286"/>
                    <a:pt x="84" y="232"/>
                  </a:cubicBezTo>
                  <a:cubicBezTo>
                    <a:pt x="99" y="178"/>
                    <a:pt x="116" y="117"/>
                    <a:pt x="134" y="81"/>
                  </a:cubicBezTo>
                  <a:cubicBezTo>
                    <a:pt x="151" y="44"/>
                    <a:pt x="169" y="8"/>
                    <a:pt x="190" y="11"/>
                  </a:cubicBezTo>
                  <a:cubicBezTo>
                    <a:pt x="211" y="15"/>
                    <a:pt x="236" y="41"/>
                    <a:pt x="260" y="96"/>
                  </a:cubicBezTo>
                  <a:cubicBezTo>
                    <a:pt x="283" y="153"/>
                    <a:pt x="309" y="264"/>
                    <a:pt x="330" y="348"/>
                  </a:cubicBezTo>
                  <a:cubicBezTo>
                    <a:pt x="349" y="431"/>
                    <a:pt x="363" y="514"/>
                    <a:pt x="382" y="602"/>
                  </a:cubicBezTo>
                  <a:cubicBezTo>
                    <a:pt x="401" y="690"/>
                    <a:pt x="421" y="793"/>
                    <a:pt x="441" y="876"/>
                  </a:cubicBezTo>
                  <a:cubicBezTo>
                    <a:pt x="461" y="958"/>
                    <a:pt x="476" y="1043"/>
                    <a:pt x="499" y="1097"/>
                  </a:cubicBezTo>
                  <a:cubicBezTo>
                    <a:pt x="522" y="1151"/>
                    <a:pt x="551" y="1208"/>
                    <a:pt x="579" y="1200"/>
                  </a:cubicBezTo>
                  <a:cubicBezTo>
                    <a:pt x="607" y="1190"/>
                    <a:pt x="634" y="1137"/>
                    <a:pt x="665" y="1041"/>
                  </a:cubicBezTo>
                  <a:cubicBezTo>
                    <a:pt x="696" y="944"/>
                    <a:pt x="739" y="727"/>
                    <a:pt x="763" y="619"/>
                  </a:cubicBezTo>
                  <a:cubicBezTo>
                    <a:pt x="787" y="511"/>
                    <a:pt x="788" y="477"/>
                    <a:pt x="808" y="391"/>
                  </a:cubicBezTo>
                  <a:cubicBezTo>
                    <a:pt x="829" y="305"/>
                    <a:pt x="864" y="164"/>
                    <a:pt x="888" y="101"/>
                  </a:cubicBezTo>
                  <a:cubicBezTo>
                    <a:pt x="912" y="38"/>
                    <a:pt x="942" y="28"/>
                    <a:pt x="954" y="14"/>
                  </a:cubicBezTo>
                  <a:cubicBezTo>
                    <a:pt x="966" y="0"/>
                    <a:pt x="957" y="19"/>
                    <a:pt x="957" y="20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</p:grpSp>
      <p:grpSp>
        <p:nvGrpSpPr>
          <p:cNvPr id="3" name="Group 183"/>
          <p:cNvGrpSpPr>
            <a:grpSpLocks/>
          </p:cNvGrpSpPr>
          <p:nvPr/>
        </p:nvGrpSpPr>
        <p:grpSpPr bwMode="auto">
          <a:xfrm>
            <a:off x="2401888" y="885825"/>
            <a:ext cx="4216400" cy="2374900"/>
            <a:chOff x="1513" y="558"/>
            <a:chExt cx="2656" cy="1496"/>
          </a:xfrm>
        </p:grpSpPr>
        <p:grpSp>
          <p:nvGrpSpPr>
            <p:cNvPr id="2107" name="Group 181"/>
            <p:cNvGrpSpPr>
              <a:grpSpLocks/>
            </p:cNvGrpSpPr>
            <p:nvPr/>
          </p:nvGrpSpPr>
          <p:grpSpPr bwMode="auto">
            <a:xfrm>
              <a:off x="1933" y="558"/>
              <a:ext cx="2236" cy="1496"/>
              <a:chOff x="1933" y="558"/>
              <a:chExt cx="2236" cy="1496"/>
            </a:xfrm>
          </p:grpSpPr>
          <p:sp>
            <p:nvSpPr>
              <p:cNvPr id="2108" name="Text Box 49"/>
              <p:cNvSpPr txBox="1">
                <a:spLocks noChangeArrowheads="1"/>
              </p:cNvSpPr>
              <p:nvPr/>
            </p:nvSpPr>
            <p:spPr bwMode="auto">
              <a:xfrm>
                <a:off x="2096" y="558"/>
                <a:ext cx="37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chemeClr val="accent1"/>
                    </a:solidFill>
                  </a:rPr>
                  <a:t>u</a:t>
                </a:r>
                <a:r>
                  <a:rPr lang="en-US" altLang="zh-CN" baseline="-25000">
                    <a:solidFill>
                      <a:schemeClr val="accent1"/>
                    </a:solidFill>
                  </a:rPr>
                  <a:t>B</a:t>
                </a:r>
                <a:endParaRPr lang="en-US" altLang="zh-CN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09" name="Freeform 52"/>
              <p:cNvSpPr>
                <a:spLocks/>
              </p:cNvSpPr>
              <p:nvPr/>
            </p:nvSpPr>
            <p:spPr bwMode="auto">
              <a:xfrm>
                <a:off x="3479" y="854"/>
                <a:ext cx="690" cy="1200"/>
              </a:xfrm>
              <a:custGeom>
                <a:avLst/>
                <a:gdLst>
                  <a:gd name="T0" fmla="*/ 690 w 690"/>
                  <a:gd name="T1" fmla="*/ 1090 h 1200"/>
                  <a:gd name="T2" fmla="*/ 574 w 690"/>
                  <a:gd name="T3" fmla="*/ 1191 h 1200"/>
                  <a:gd name="T4" fmla="*/ 449 w 690"/>
                  <a:gd name="T5" fmla="*/ 1034 h 1200"/>
                  <a:gd name="T6" fmla="*/ 276 w 690"/>
                  <a:gd name="T7" fmla="*/ 577 h 1200"/>
                  <a:gd name="T8" fmla="*/ 218 w 690"/>
                  <a:gd name="T9" fmla="*/ 363 h 1200"/>
                  <a:gd name="T10" fmla="*/ 95 w 690"/>
                  <a:gd name="T11" fmla="*/ 63 h 1200"/>
                  <a:gd name="T12" fmla="*/ 13 w 690"/>
                  <a:gd name="T13" fmla="*/ 9 h 1200"/>
                  <a:gd name="T14" fmla="*/ 18 w 690"/>
                  <a:gd name="T15" fmla="*/ 9 h 12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90"/>
                  <a:gd name="T25" fmla="*/ 0 h 1200"/>
                  <a:gd name="T26" fmla="*/ 690 w 690"/>
                  <a:gd name="T27" fmla="*/ 1200 h 12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90" h="1200">
                    <a:moveTo>
                      <a:pt x="690" y="1090"/>
                    </a:moveTo>
                    <a:cubicBezTo>
                      <a:pt x="671" y="1107"/>
                      <a:pt x="614" y="1200"/>
                      <a:pt x="574" y="1191"/>
                    </a:cubicBezTo>
                    <a:cubicBezTo>
                      <a:pt x="534" y="1182"/>
                      <a:pt x="500" y="1136"/>
                      <a:pt x="449" y="1034"/>
                    </a:cubicBezTo>
                    <a:cubicBezTo>
                      <a:pt x="399" y="932"/>
                      <a:pt x="315" y="688"/>
                      <a:pt x="276" y="577"/>
                    </a:cubicBezTo>
                    <a:cubicBezTo>
                      <a:pt x="238" y="465"/>
                      <a:pt x="249" y="449"/>
                      <a:pt x="218" y="363"/>
                    </a:cubicBezTo>
                    <a:cubicBezTo>
                      <a:pt x="188" y="278"/>
                      <a:pt x="129" y="122"/>
                      <a:pt x="95" y="63"/>
                    </a:cubicBezTo>
                    <a:cubicBezTo>
                      <a:pt x="61" y="5"/>
                      <a:pt x="26" y="17"/>
                      <a:pt x="13" y="9"/>
                    </a:cubicBezTo>
                    <a:cubicBezTo>
                      <a:pt x="0" y="0"/>
                      <a:pt x="18" y="9"/>
                      <a:pt x="18" y="9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110" name="Freeform 53"/>
              <p:cNvSpPr>
                <a:spLocks/>
              </p:cNvSpPr>
              <p:nvPr/>
            </p:nvSpPr>
            <p:spPr bwMode="auto">
              <a:xfrm>
                <a:off x="1933" y="846"/>
                <a:ext cx="1562" cy="1208"/>
              </a:xfrm>
              <a:custGeom>
                <a:avLst/>
                <a:gdLst>
                  <a:gd name="T0" fmla="*/ 0 w 966"/>
                  <a:gd name="T1" fmla="*/ 616 h 1208"/>
                  <a:gd name="T2" fmla="*/ 45 w 966"/>
                  <a:gd name="T3" fmla="*/ 403 h 1208"/>
                  <a:gd name="T4" fmla="*/ 84 w 966"/>
                  <a:gd name="T5" fmla="*/ 232 h 1208"/>
                  <a:gd name="T6" fmla="*/ 134 w 966"/>
                  <a:gd name="T7" fmla="*/ 81 h 1208"/>
                  <a:gd name="T8" fmla="*/ 190 w 966"/>
                  <a:gd name="T9" fmla="*/ 11 h 1208"/>
                  <a:gd name="T10" fmla="*/ 260 w 966"/>
                  <a:gd name="T11" fmla="*/ 96 h 1208"/>
                  <a:gd name="T12" fmla="*/ 330 w 966"/>
                  <a:gd name="T13" fmla="*/ 348 h 1208"/>
                  <a:gd name="T14" fmla="*/ 382 w 966"/>
                  <a:gd name="T15" fmla="*/ 602 h 1208"/>
                  <a:gd name="T16" fmla="*/ 441 w 966"/>
                  <a:gd name="T17" fmla="*/ 876 h 1208"/>
                  <a:gd name="T18" fmla="*/ 499 w 966"/>
                  <a:gd name="T19" fmla="*/ 1097 h 1208"/>
                  <a:gd name="T20" fmla="*/ 579 w 966"/>
                  <a:gd name="T21" fmla="*/ 1200 h 1208"/>
                  <a:gd name="T22" fmla="*/ 665 w 966"/>
                  <a:gd name="T23" fmla="*/ 1041 h 1208"/>
                  <a:gd name="T24" fmla="*/ 763 w 966"/>
                  <a:gd name="T25" fmla="*/ 619 h 1208"/>
                  <a:gd name="T26" fmla="*/ 808 w 966"/>
                  <a:gd name="T27" fmla="*/ 391 h 1208"/>
                  <a:gd name="T28" fmla="*/ 888 w 966"/>
                  <a:gd name="T29" fmla="*/ 101 h 1208"/>
                  <a:gd name="T30" fmla="*/ 954 w 966"/>
                  <a:gd name="T31" fmla="*/ 14 h 1208"/>
                  <a:gd name="T32" fmla="*/ 957 w 966"/>
                  <a:gd name="T33" fmla="*/ 20 h 120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66"/>
                  <a:gd name="T52" fmla="*/ 0 h 1208"/>
                  <a:gd name="T53" fmla="*/ 966 w 966"/>
                  <a:gd name="T54" fmla="*/ 1208 h 120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66" h="1208">
                    <a:moveTo>
                      <a:pt x="0" y="616"/>
                    </a:moveTo>
                    <a:cubicBezTo>
                      <a:pt x="7" y="579"/>
                      <a:pt x="31" y="467"/>
                      <a:pt x="45" y="403"/>
                    </a:cubicBezTo>
                    <a:cubicBezTo>
                      <a:pt x="59" y="340"/>
                      <a:pt x="69" y="286"/>
                      <a:pt x="84" y="232"/>
                    </a:cubicBezTo>
                    <a:cubicBezTo>
                      <a:pt x="99" y="178"/>
                      <a:pt x="116" y="117"/>
                      <a:pt x="134" y="81"/>
                    </a:cubicBezTo>
                    <a:cubicBezTo>
                      <a:pt x="151" y="44"/>
                      <a:pt x="169" y="8"/>
                      <a:pt x="190" y="11"/>
                    </a:cubicBezTo>
                    <a:cubicBezTo>
                      <a:pt x="211" y="15"/>
                      <a:pt x="236" y="41"/>
                      <a:pt x="260" y="96"/>
                    </a:cubicBezTo>
                    <a:cubicBezTo>
                      <a:pt x="283" y="153"/>
                      <a:pt x="309" y="264"/>
                      <a:pt x="330" y="348"/>
                    </a:cubicBezTo>
                    <a:cubicBezTo>
                      <a:pt x="349" y="431"/>
                      <a:pt x="363" y="514"/>
                      <a:pt x="382" y="602"/>
                    </a:cubicBezTo>
                    <a:cubicBezTo>
                      <a:pt x="401" y="690"/>
                      <a:pt x="421" y="793"/>
                      <a:pt x="441" y="876"/>
                    </a:cubicBezTo>
                    <a:cubicBezTo>
                      <a:pt x="461" y="958"/>
                      <a:pt x="476" y="1043"/>
                      <a:pt x="499" y="1097"/>
                    </a:cubicBezTo>
                    <a:cubicBezTo>
                      <a:pt x="522" y="1151"/>
                      <a:pt x="551" y="1208"/>
                      <a:pt x="579" y="1200"/>
                    </a:cubicBezTo>
                    <a:cubicBezTo>
                      <a:pt x="607" y="1190"/>
                      <a:pt x="634" y="1137"/>
                      <a:pt x="665" y="1041"/>
                    </a:cubicBezTo>
                    <a:cubicBezTo>
                      <a:pt x="696" y="944"/>
                      <a:pt x="739" y="727"/>
                      <a:pt x="763" y="619"/>
                    </a:cubicBezTo>
                    <a:cubicBezTo>
                      <a:pt x="787" y="511"/>
                      <a:pt x="788" y="477"/>
                      <a:pt x="808" y="391"/>
                    </a:cubicBezTo>
                    <a:cubicBezTo>
                      <a:pt x="829" y="305"/>
                      <a:pt x="864" y="164"/>
                      <a:pt x="888" y="101"/>
                    </a:cubicBezTo>
                    <a:cubicBezTo>
                      <a:pt x="912" y="38"/>
                      <a:pt x="942" y="28"/>
                      <a:pt x="954" y="14"/>
                    </a:cubicBezTo>
                    <a:cubicBezTo>
                      <a:pt x="966" y="0"/>
                      <a:pt x="957" y="19"/>
                      <a:pt x="957" y="2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2111" name="Freeform 55"/>
            <p:cNvSpPr>
              <a:spLocks/>
            </p:cNvSpPr>
            <p:nvPr/>
          </p:nvSpPr>
          <p:spPr bwMode="auto">
            <a:xfrm>
              <a:off x="1513" y="1452"/>
              <a:ext cx="419" cy="600"/>
            </a:xfrm>
            <a:custGeom>
              <a:avLst/>
              <a:gdLst>
                <a:gd name="T0" fmla="*/ 0 w 419"/>
                <a:gd name="T1" fmla="*/ 489 h 600"/>
                <a:gd name="T2" fmla="*/ 129 w 419"/>
                <a:gd name="T3" fmla="*/ 592 h 600"/>
                <a:gd name="T4" fmla="*/ 268 w 419"/>
                <a:gd name="T5" fmla="*/ 433 h 600"/>
                <a:gd name="T6" fmla="*/ 419 w 419"/>
                <a:gd name="T7" fmla="*/ 0 h 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9"/>
                <a:gd name="T13" fmla="*/ 0 h 600"/>
                <a:gd name="T14" fmla="*/ 419 w 419"/>
                <a:gd name="T15" fmla="*/ 600 h 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9" h="600">
                  <a:moveTo>
                    <a:pt x="0" y="489"/>
                  </a:moveTo>
                  <a:cubicBezTo>
                    <a:pt x="21" y="506"/>
                    <a:pt x="84" y="600"/>
                    <a:pt x="129" y="592"/>
                  </a:cubicBezTo>
                  <a:cubicBezTo>
                    <a:pt x="175" y="582"/>
                    <a:pt x="220" y="532"/>
                    <a:pt x="268" y="433"/>
                  </a:cubicBezTo>
                  <a:cubicBezTo>
                    <a:pt x="316" y="334"/>
                    <a:pt x="394" y="72"/>
                    <a:pt x="419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</p:grpSp>
      <p:grpSp>
        <p:nvGrpSpPr>
          <p:cNvPr id="5" name="Group 174"/>
          <p:cNvGrpSpPr>
            <a:grpSpLocks/>
          </p:cNvGrpSpPr>
          <p:nvPr/>
        </p:nvGrpSpPr>
        <p:grpSpPr bwMode="auto">
          <a:xfrm>
            <a:off x="1930400" y="781050"/>
            <a:ext cx="5365750" cy="2641600"/>
            <a:chOff x="1216" y="492"/>
            <a:chExt cx="3380" cy="1664"/>
          </a:xfrm>
        </p:grpSpPr>
        <p:sp>
          <p:nvSpPr>
            <p:cNvPr id="2113" name="Line 39"/>
            <p:cNvSpPr>
              <a:spLocks noChangeShapeType="1"/>
            </p:cNvSpPr>
            <p:nvPr/>
          </p:nvSpPr>
          <p:spPr bwMode="auto">
            <a:xfrm flipV="1">
              <a:off x="1504" y="564"/>
              <a:ext cx="0" cy="15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4" name="Line 40"/>
            <p:cNvSpPr>
              <a:spLocks noChangeShapeType="1"/>
            </p:cNvSpPr>
            <p:nvPr/>
          </p:nvSpPr>
          <p:spPr bwMode="auto">
            <a:xfrm>
              <a:off x="1216" y="1449"/>
              <a:ext cx="338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5" name="Text Box 41"/>
            <p:cNvSpPr txBox="1">
              <a:spLocks noChangeArrowheads="1"/>
            </p:cNvSpPr>
            <p:nvPr/>
          </p:nvSpPr>
          <p:spPr bwMode="auto">
            <a:xfrm>
              <a:off x="4247" y="1449"/>
              <a:ext cx="3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i="1">
                  <a:sym typeface="Symbol" pitchFamily="18" charset="2"/>
                </a:rPr>
                <a:t> </a:t>
              </a:r>
              <a:r>
                <a:rPr lang="en-US" altLang="zh-CN" i="1"/>
                <a:t>t</a:t>
              </a:r>
            </a:p>
          </p:txBody>
        </p:sp>
        <p:sp>
          <p:nvSpPr>
            <p:cNvPr id="2116" name="Text Box 45"/>
            <p:cNvSpPr txBox="1">
              <a:spLocks noChangeArrowheads="1"/>
            </p:cNvSpPr>
            <p:nvPr/>
          </p:nvSpPr>
          <p:spPr bwMode="auto">
            <a:xfrm>
              <a:off x="1259" y="144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  <a:endParaRPr lang="en-US" altLang="zh-CN"/>
            </a:p>
          </p:txBody>
        </p:sp>
        <p:sp>
          <p:nvSpPr>
            <p:cNvPr id="2117" name="Text Box 59"/>
            <p:cNvSpPr txBox="1">
              <a:spLocks noChangeArrowheads="1"/>
            </p:cNvSpPr>
            <p:nvPr/>
          </p:nvSpPr>
          <p:spPr bwMode="auto">
            <a:xfrm>
              <a:off x="1261" y="492"/>
              <a:ext cx="2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u</a:t>
              </a:r>
              <a:endParaRPr lang="en-US" altLang="zh-CN"/>
            </a:p>
          </p:txBody>
        </p:sp>
      </p:grpSp>
      <p:grpSp>
        <p:nvGrpSpPr>
          <p:cNvPr id="6" name="Group 182"/>
          <p:cNvGrpSpPr>
            <a:grpSpLocks/>
          </p:cNvGrpSpPr>
          <p:nvPr/>
        </p:nvGrpSpPr>
        <p:grpSpPr bwMode="auto">
          <a:xfrm>
            <a:off x="2387600" y="908050"/>
            <a:ext cx="4060825" cy="2381250"/>
            <a:chOff x="1504" y="572"/>
            <a:chExt cx="2558" cy="1500"/>
          </a:xfrm>
        </p:grpSpPr>
        <p:sp>
          <p:nvSpPr>
            <p:cNvPr id="2119" name="Freeform 57"/>
            <p:cNvSpPr>
              <a:spLocks/>
            </p:cNvSpPr>
            <p:nvPr/>
          </p:nvSpPr>
          <p:spPr bwMode="auto">
            <a:xfrm>
              <a:off x="2623" y="872"/>
              <a:ext cx="1439" cy="1200"/>
            </a:xfrm>
            <a:custGeom>
              <a:avLst/>
              <a:gdLst>
                <a:gd name="T0" fmla="*/ 890 w 890"/>
                <a:gd name="T1" fmla="*/ 594 h 1248"/>
                <a:gd name="T2" fmla="*/ 860 w 890"/>
                <a:gd name="T3" fmla="*/ 423 h 1248"/>
                <a:gd name="T4" fmla="*/ 821 w 890"/>
                <a:gd name="T5" fmla="*/ 240 h 1248"/>
                <a:gd name="T6" fmla="*/ 764 w 890"/>
                <a:gd name="T7" fmla="*/ 81 h 1248"/>
                <a:gd name="T8" fmla="*/ 710 w 890"/>
                <a:gd name="T9" fmla="*/ 12 h 1248"/>
                <a:gd name="T10" fmla="*/ 653 w 890"/>
                <a:gd name="T11" fmla="*/ 63 h 1248"/>
                <a:gd name="T12" fmla="*/ 575 w 890"/>
                <a:gd name="T13" fmla="*/ 345 h 1248"/>
                <a:gd name="T14" fmla="*/ 524 w 890"/>
                <a:gd name="T15" fmla="*/ 606 h 1248"/>
                <a:gd name="T16" fmla="*/ 479 w 890"/>
                <a:gd name="T17" fmla="*/ 905 h 1248"/>
                <a:gd name="T18" fmla="*/ 427 w 890"/>
                <a:gd name="T19" fmla="*/ 1134 h 1248"/>
                <a:gd name="T20" fmla="*/ 355 w 890"/>
                <a:gd name="T21" fmla="*/ 1239 h 1248"/>
                <a:gd name="T22" fmla="*/ 278 w 890"/>
                <a:gd name="T23" fmla="*/ 1075 h 1248"/>
                <a:gd name="T24" fmla="*/ 171 w 890"/>
                <a:gd name="T25" fmla="*/ 600 h 1248"/>
                <a:gd name="T26" fmla="*/ 135 w 890"/>
                <a:gd name="T27" fmla="*/ 378 h 1248"/>
                <a:gd name="T28" fmla="*/ 59 w 890"/>
                <a:gd name="T29" fmla="*/ 66 h 1248"/>
                <a:gd name="T30" fmla="*/ 8 w 890"/>
                <a:gd name="T31" fmla="*/ 9 h 1248"/>
                <a:gd name="T32" fmla="*/ 11 w 890"/>
                <a:gd name="T33" fmla="*/ 9 h 12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0"/>
                <a:gd name="T52" fmla="*/ 0 h 1248"/>
                <a:gd name="T53" fmla="*/ 890 w 890"/>
                <a:gd name="T54" fmla="*/ 1248 h 12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0" h="1248">
                  <a:moveTo>
                    <a:pt x="890" y="594"/>
                  </a:moveTo>
                  <a:cubicBezTo>
                    <a:pt x="885" y="566"/>
                    <a:pt x="871" y="482"/>
                    <a:pt x="860" y="423"/>
                  </a:cubicBezTo>
                  <a:cubicBezTo>
                    <a:pt x="849" y="364"/>
                    <a:pt x="837" y="297"/>
                    <a:pt x="821" y="240"/>
                  </a:cubicBezTo>
                  <a:cubicBezTo>
                    <a:pt x="805" y="183"/>
                    <a:pt x="782" y="119"/>
                    <a:pt x="764" y="81"/>
                  </a:cubicBezTo>
                  <a:cubicBezTo>
                    <a:pt x="746" y="43"/>
                    <a:pt x="728" y="15"/>
                    <a:pt x="710" y="12"/>
                  </a:cubicBezTo>
                  <a:cubicBezTo>
                    <a:pt x="692" y="9"/>
                    <a:pt x="675" y="8"/>
                    <a:pt x="653" y="63"/>
                  </a:cubicBezTo>
                  <a:cubicBezTo>
                    <a:pt x="631" y="118"/>
                    <a:pt x="596" y="255"/>
                    <a:pt x="575" y="345"/>
                  </a:cubicBezTo>
                  <a:cubicBezTo>
                    <a:pt x="554" y="435"/>
                    <a:pt x="540" y="513"/>
                    <a:pt x="524" y="606"/>
                  </a:cubicBezTo>
                  <a:cubicBezTo>
                    <a:pt x="508" y="699"/>
                    <a:pt x="495" y="817"/>
                    <a:pt x="479" y="905"/>
                  </a:cubicBezTo>
                  <a:cubicBezTo>
                    <a:pt x="463" y="993"/>
                    <a:pt x="448" y="1078"/>
                    <a:pt x="427" y="1134"/>
                  </a:cubicBezTo>
                  <a:cubicBezTo>
                    <a:pt x="406" y="1189"/>
                    <a:pt x="380" y="1248"/>
                    <a:pt x="355" y="1239"/>
                  </a:cubicBezTo>
                  <a:cubicBezTo>
                    <a:pt x="330" y="1229"/>
                    <a:pt x="309" y="1181"/>
                    <a:pt x="278" y="1075"/>
                  </a:cubicBezTo>
                  <a:cubicBezTo>
                    <a:pt x="247" y="969"/>
                    <a:pt x="195" y="716"/>
                    <a:pt x="171" y="600"/>
                  </a:cubicBezTo>
                  <a:cubicBezTo>
                    <a:pt x="147" y="484"/>
                    <a:pt x="154" y="467"/>
                    <a:pt x="135" y="378"/>
                  </a:cubicBezTo>
                  <a:cubicBezTo>
                    <a:pt x="116" y="289"/>
                    <a:pt x="80" y="127"/>
                    <a:pt x="59" y="66"/>
                  </a:cubicBezTo>
                  <a:cubicBezTo>
                    <a:pt x="38" y="5"/>
                    <a:pt x="16" y="18"/>
                    <a:pt x="8" y="9"/>
                  </a:cubicBezTo>
                  <a:cubicBezTo>
                    <a:pt x="0" y="0"/>
                    <a:pt x="11" y="9"/>
                    <a:pt x="11" y="9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120" name="Freeform 58"/>
            <p:cNvSpPr>
              <a:spLocks/>
            </p:cNvSpPr>
            <p:nvPr/>
          </p:nvSpPr>
          <p:spPr bwMode="auto">
            <a:xfrm>
              <a:off x="1504" y="864"/>
              <a:ext cx="1142" cy="1208"/>
            </a:xfrm>
            <a:custGeom>
              <a:avLst/>
              <a:gdLst>
                <a:gd name="T0" fmla="*/ 0 w 1142"/>
                <a:gd name="T1" fmla="*/ 96 h 1208"/>
                <a:gd name="T2" fmla="*/ 114 w 1142"/>
                <a:gd name="T3" fmla="*/ 348 h 1208"/>
                <a:gd name="T4" fmla="*/ 198 w 1142"/>
                <a:gd name="T5" fmla="*/ 602 h 1208"/>
                <a:gd name="T6" fmla="*/ 293 w 1142"/>
                <a:gd name="T7" fmla="*/ 876 h 1208"/>
                <a:gd name="T8" fmla="*/ 387 w 1142"/>
                <a:gd name="T9" fmla="*/ 1097 h 1208"/>
                <a:gd name="T10" fmla="*/ 516 w 1142"/>
                <a:gd name="T11" fmla="*/ 1200 h 1208"/>
                <a:gd name="T12" fmla="*/ 655 w 1142"/>
                <a:gd name="T13" fmla="*/ 1041 h 1208"/>
                <a:gd name="T14" fmla="*/ 814 w 1142"/>
                <a:gd name="T15" fmla="*/ 619 h 1208"/>
                <a:gd name="T16" fmla="*/ 887 w 1142"/>
                <a:gd name="T17" fmla="*/ 391 h 1208"/>
                <a:gd name="T18" fmla="*/ 1016 w 1142"/>
                <a:gd name="T19" fmla="*/ 101 h 1208"/>
                <a:gd name="T20" fmla="*/ 1123 w 1142"/>
                <a:gd name="T21" fmla="*/ 14 h 1208"/>
                <a:gd name="T22" fmla="*/ 1127 w 1142"/>
                <a:gd name="T23" fmla="*/ 20 h 120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42"/>
                <a:gd name="T37" fmla="*/ 0 h 1208"/>
                <a:gd name="T38" fmla="*/ 1142 w 1142"/>
                <a:gd name="T39" fmla="*/ 1208 h 120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42" h="1208">
                  <a:moveTo>
                    <a:pt x="0" y="96"/>
                  </a:moveTo>
                  <a:cubicBezTo>
                    <a:pt x="19" y="138"/>
                    <a:pt x="80" y="264"/>
                    <a:pt x="114" y="348"/>
                  </a:cubicBezTo>
                  <a:cubicBezTo>
                    <a:pt x="144" y="431"/>
                    <a:pt x="167" y="514"/>
                    <a:pt x="198" y="602"/>
                  </a:cubicBezTo>
                  <a:cubicBezTo>
                    <a:pt x="228" y="690"/>
                    <a:pt x="261" y="793"/>
                    <a:pt x="293" y="876"/>
                  </a:cubicBezTo>
                  <a:cubicBezTo>
                    <a:pt x="325" y="958"/>
                    <a:pt x="350" y="1043"/>
                    <a:pt x="387" y="1097"/>
                  </a:cubicBezTo>
                  <a:cubicBezTo>
                    <a:pt x="424" y="1151"/>
                    <a:pt x="471" y="1208"/>
                    <a:pt x="516" y="1200"/>
                  </a:cubicBezTo>
                  <a:cubicBezTo>
                    <a:pt x="562" y="1190"/>
                    <a:pt x="605" y="1137"/>
                    <a:pt x="655" y="1041"/>
                  </a:cubicBezTo>
                  <a:cubicBezTo>
                    <a:pt x="705" y="944"/>
                    <a:pt x="775" y="727"/>
                    <a:pt x="814" y="619"/>
                  </a:cubicBezTo>
                  <a:cubicBezTo>
                    <a:pt x="853" y="511"/>
                    <a:pt x="854" y="477"/>
                    <a:pt x="887" y="391"/>
                  </a:cubicBezTo>
                  <a:cubicBezTo>
                    <a:pt x="920" y="305"/>
                    <a:pt x="977" y="164"/>
                    <a:pt x="1016" y="101"/>
                  </a:cubicBezTo>
                  <a:cubicBezTo>
                    <a:pt x="1055" y="38"/>
                    <a:pt x="1103" y="28"/>
                    <a:pt x="1123" y="14"/>
                  </a:cubicBezTo>
                  <a:cubicBezTo>
                    <a:pt x="1142" y="0"/>
                    <a:pt x="1127" y="19"/>
                    <a:pt x="1127" y="2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121" name="Text Box 60"/>
            <p:cNvSpPr txBox="1">
              <a:spLocks noChangeArrowheads="1"/>
            </p:cNvSpPr>
            <p:nvPr/>
          </p:nvSpPr>
          <p:spPr bwMode="auto">
            <a:xfrm>
              <a:off x="2517" y="572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accent2"/>
                  </a:solidFill>
                </a:rPr>
                <a:t>u</a:t>
              </a:r>
              <a:r>
                <a:rPr lang="en-US" altLang="zh-CN" baseline="-25000">
                  <a:solidFill>
                    <a:schemeClr val="accent2"/>
                  </a:solidFill>
                </a:rPr>
                <a:t>C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一、</a:t>
            </a:r>
            <a:r>
              <a:rPr lang="zh-CN" altLang="en-US">
                <a:ea typeface="楷体_GB2312" pitchFamily="49" charset="-122"/>
              </a:rPr>
              <a:t>三相电源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7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1" grpId="0" autoUpdateAnimBg="0"/>
      <p:bldP spid="6773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669925" y="3011488"/>
            <a:ext cx="445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正序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顺序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：</a:t>
            </a:r>
            <a:r>
              <a:rPr lang="en-US" altLang="zh-CN">
                <a:ea typeface="楷体_GB2312" pitchFamily="49" charset="-122"/>
              </a:rPr>
              <a:t>A—B—C—A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666750" y="3621088"/>
            <a:ext cx="445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负序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逆序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：</a:t>
            </a:r>
            <a:r>
              <a:rPr lang="en-US" altLang="zh-CN">
                <a:ea typeface="楷体_GB2312" pitchFamily="49" charset="-122"/>
              </a:rPr>
              <a:t>A—C—B—A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46625" y="3008313"/>
            <a:ext cx="1319213" cy="1066800"/>
            <a:chOff x="2976" y="0"/>
            <a:chExt cx="831" cy="672"/>
          </a:xfrm>
        </p:grpSpPr>
        <p:sp>
          <p:nvSpPr>
            <p:cNvPr id="3119" name="Line 5"/>
            <p:cNvSpPr>
              <a:spLocks noChangeShapeType="1"/>
            </p:cNvSpPr>
            <p:nvPr/>
          </p:nvSpPr>
          <p:spPr bwMode="auto">
            <a:xfrm>
              <a:off x="3346" y="393"/>
              <a:ext cx="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0" name="Line 6"/>
            <p:cNvSpPr>
              <a:spLocks noChangeShapeType="1"/>
            </p:cNvSpPr>
            <p:nvPr/>
          </p:nvSpPr>
          <p:spPr bwMode="auto">
            <a:xfrm flipH="1" flipV="1">
              <a:off x="3235" y="198"/>
              <a:ext cx="111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1" name="Line 7"/>
            <p:cNvSpPr>
              <a:spLocks noChangeShapeType="1"/>
            </p:cNvSpPr>
            <p:nvPr/>
          </p:nvSpPr>
          <p:spPr bwMode="auto">
            <a:xfrm flipH="1">
              <a:off x="3235" y="393"/>
              <a:ext cx="111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2" name="Text Box 8"/>
            <p:cNvSpPr txBox="1">
              <a:spLocks noChangeArrowheads="1"/>
            </p:cNvSpPr>
            <p:nvPr/>
          </p:nvSpPr>
          <p:spPr bwMode="auto">
            <a:xfrm>
              <a:off x="3552" y="28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3123" name="Text Box 9"/>
            <p:cNvSpPr txBox="1">
              <a:spLocks noChangeArrowheads="1"/>
            </p:cNvSpPr>
            <p:nvPr/>
          </p:nvSpPr>
          <p:spPr bwMode="auto">
            <a:xfrm>
              <a:off x="2976" y="38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3124" name="Text Box 10"/>
            <p:cNvSpPr txBox="1">
              <a:spLocks noChangeArrowheads="1"/>
            </p:cNvSpPr>
            <p:nvPr/>
          </p:nvSpPr>
          <p:spPr bwMode="auto">
            <a:xfrm>
              <a:off x="2976" y="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</p:grp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384175" y="4232275"/>
            <a:ext cx="881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相序的</a:t>
            </a:r>
            <a:r>
              <a:rPr lang="zh-CN" altLang="en-US">
                <a:solidFill>
                  <a:srgbClr val="FF3300"/>
                </a:solidFill>
                <a:ea typeface="楷体_GB2312" pitchFamily="49" charset="-122"/>
              </a:rPr>
              <a:t>实际意义</a:t>
            </a:r>
            <a:r>
              <a:rPr lang="zh-CN" altLang="en-US">
                <a:ea typeface="楷体_GB2312" pitchFamily="49" charset="-122"/>
              </a:rPr>
              <a:t>：对三相电动机，如果相序反了，就会反转。</a:t>
            </a: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1295400" y="6350000"/>
            <a:ext cx="7011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以后如果不加说明，一般都认为是正相序。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530975" y="3011488"/>
            <a:ext cx="1319213" cy="1066800"/>
            <a:chOff x="3086" y="807"/>
            <a:chExt cx="831" cy="672"/>
          </a:xfrm>
        </p:grpSpPr>
        <p:sp>
          <p:nvSpPr>
            <p:cNvPr id="3113" name="Line 21"/>
            <p:cNvSpPr>
              <a:spLocks noChangeShapeType="1"/>
            </p:cNvSpPr>
            <p:nvPr/>
          </p:nvSpPr>
          <p:spPr bwMode="auto">
            <a:xfrm>
              <a:off x="3456" y="1200"/>
              <a:ext cx="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4" name="Line 22"/>
            <p:cNvSpPr>
              <a:spLocks noChangeShapeType="1"/>
            </p:cNvSpPr>
            <p:nvPr/>
          </p:nvSpPr>
          <p:spPr bwMode="auto">
            <a:xfrm flipH="1" flipV="1">
              <a:off x="3345" y="1005"/>
              <a:ext cx="111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5" name="Line 23"/>
            <p:cNvSpPr>
              <a:spLocks noChangeShapeType="1"/>
            </p:cNvSpPr>
            <p:nvPr/>
          </p:nvSpPr>
          <p:spPr bwMode="auto">
            <a:xfrm flipH="1">
              <a:off x="3345" y="1200"/>
              <a:ext cx="111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6" name="Text Box 24"/>
            <p:cNvSpPr txBox="1">
              <a:spLocks noChangeArrowheads="1"/>
            </p:cNvSpPr>
            <p:nvPr/>
          </p:nvSpPr>
          <p:spPr bwMode="auto">
            <a:xfrm>
              <a:off x="3662" y="109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3117" name="Text Box 25"/>
            <p:cNvSpPr txBox="1">
              <a:spLocks noChangeArrowheads="1"/>
            </p:cNvSpPr>
            <p:nvPr/>
          </p:nvSpPr>
          <p:spPr bwMode="auto">
            <a:xfrm>
              <a:off x="3086" y="119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3118" name="Text Box 26"/>
            <p:cNvSpPr txBox="1">
              <a:spLocks noChangeArrowheads="1"/>
            </p:cNvSpPr>
            <p:nvPr/>
          </p:nvSpPr>
          <p:spPr bwMode="auto">
            <a:xfrm>
              <a:off x="3086" y="807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1066800" y="4840288"/>
            <a:ext cx="2571750" cy="1330325"/>
            <a:chOff x="288" y="2522"/>
            <a:chExt cx="1620" cy="838"/>
          </a:xfrm>
        </p:grpSpPr>
        <p:sp>
          <p:nvSpPr>
            <p:cNvPr id="3101" name="Oval 28"/>
            <p:cNvSpPr>
              <a:spLocks noChangeArrowheads="1"/>
            </p:cNvSpPr>
            <p:nvPr/>
          </p:nvSpPr>
          <p:spPr bwMode="auto">
            <a:xfrm>
              <a:off x="1380" y="2688"/>
              <a:ext cx="528" cy="52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3102" name="Line 29"/>
            <p:cNvSpPr>
              <a:spLocks noChangeShapeType="1"/>
            </p:cNvSpPr>
            <p:nvPr/>
          </p:nvSpPr>
          <p:spPr bwMode="auto">
            <a:xfrm flipH="1">
              <a:off x="756" y="295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3" name="Line 30"/>
            <p:cNvSpPr>
              <a:spLocks noChangeShapeType="1"/>
            </p:cNvSpPr>
            <p:nvPr/>
          </p:nvSpPr>
          <p:spPr bwMode="auto">
            <a:xfrm flipH="1" flipV="1">
              <a:off x="1296" y="273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4" name="Line 31"/>
            <p:cNvSpPr>
              <a:spLocks noChangeShapeType="1"/>
            </p:cNvSpPr>
            <p:nvPr/>
          </p:nvSpPr>
          <p:spPr bwMode="auto">
            <a:xfrm flipH="1">
              <a:off x="768" y="27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5" name="Line 32"/>
            <p:cNvSpPr>
              <a:spLocks noChangeShapeType="1"/>
            </p:cNvSpPr>
            <p:nvPr/>
          </p:nvSpPr>
          <p:spPr bwMode="auto">
            <a:xfrm flipH="1">
              <a:off x="1296" y="30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6" name="Line 33"/>
            <p:cNvSpPr>
              <a:spLocks noChangeShapeType="1"/>
            </p:cNvSpPr>
            <p:nvPr/>
          </p:nvSpPr>
          <p:spPr bwMode="auto">
            <a:xfrm flipH="1">
              <a:off x="768" y="31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7" name="Text Box 34"/>
            <p:cNvSpPr txBox="1">
              <a:spLocks noChangeArrowheads="1"/>
            </p:cNvSpPr>
            <p:nvPr/>
          </p:nvSpPr>
          <p:spPr bwMode="auto">
            <a:xfrm>
              <a:off x="288" y="254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3108" name="Text Box 35"/>
            <p:cNvSpPr txBox="1">
              <a:spLocks noChangeArrowheads="1"/>
            </p:cNvSpPr>
            <p:nvPr/>
          </p:nvSpPr>
          <p:spPr bwMode="auto">
            <a:xfrm>
              <a:off x="288" y="278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3109" name="Text Box 36"/>
            <p:cNvSpPr txBox="1">
              <a:spLocks noChangeArrowheads="1"/>
            </p:cNvSpPr>
            <p:nvPr/>
          </p:nvSpPr>
          <p:spPr bwMode="auto">
            <a:xfrm>
              <a:off x="288" y="302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3110" name="Text Box 37"/>
            <p:cNvSpPr txBox="1">
              <a:spLocks noChangeArrowheads="1"/>
            </p:cNvSpPr>
            <p:nvPr/>
          </p:nvSpPr>
          <p:spPr bwMode="auto">
            <a:xfrm>
              <a:off x="614" y="252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111" name="Text Box 38"/>
            <p:cNvSpPr txBox="1">
              <a:spLocks noChangeArrowheads="1"/>
            </p:cNvSpPr>
            <p:nvPr/>
          </p:nvSpPr>
          <p:spPr bwMode="auto">
            <a:xfrm>
              <a:off x="576" y="28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2</a:t>
              </a:r>
            </a:p>
          </p:txBody>
        </p:sp>
        <p:sp>
          <p:nvSpPr>
            <p:cNvPr id="3112" name="Text Box 39"/>
            <p:cNvSpPr txBox="1">
              <a:spLocks noChangeArrowheads="1"/>
            </p:cNvSpPr>
            <p:nvPr/>
          </p:nvSpPr>
          <p:spPr bwMode="auto">
            <a:xfrm>
              <a:off x="576" y="30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3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4381500" y="4859338"/>
            <a:ext cx="2571750" cy="1330325"/>
            <a:chOff x="288" y="2522"/>
            <a:chExt cx="1620" cy="838"/>
          </a:xfrm>
        </p:grpSpPr>
        <p:sp>
          <p:nvSpPr>
            <p:cNvPr id="3089" name="Oval 41"/>
            <p:cNvSpPr>
              <a:spLocks noChangeArrowheads="1"/>
            </p:cNvSpPr>
            <p:nvPr/>
          </p:nvSpPr>
          <p:spPr bwMode="auto">
            <a:xfrm>
              <a:off x="1380" y="2688"/>
              <a:ext cx="528" cy="52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3090" name="Line 42"/>
            <p:cNvSpPr>
              <a:spLocks noChangeShapeType="1"/>
            </p:cNvSpPr>
            <p:nvPr/>
          </p:nvSpPr>
          <p:spPr bwMode="auto">
            <a:xfrm flipH="1">
              <a:off x="756" y="295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1" name="Line 43"/>
            <p:cNvSpPr>
              <a:spLocks noChangeShapeType="1"/>
            </p:cNvSpPr>
            <p:nvPr/>
          </p:nvSpPr>
          <p:spPr bwMode="auto">
            <a:xfrm flipH="1" flipV="1">
              <a:off x="1296" y="273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2" name="Line 44"/>
            <p:cNvSpPr>
              <a:spLocks noChangeShapeType="1"/>
            </p:cNvSpPr>
            <p:nvPr/>
          </p:nvSpPr>
          <p:spPr bwMode="auto">
            <a:xfrm flipH="1">
              <a:off x="768" y="27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3" name="Line 45"/>
            <p:cNvSpPr>
              <a:spLocks noChangeShapeType="1"/>
            </p:cNvSpPr>
            <p:nvPr/>
          </p:nvSpPr>
          <p:spPr bwMode="auto">
            <a:xfrm flipH="1">
              <a:off x="1296" y="30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4" name="Line 46"/>
            <p:cNvSpPr>
              <a:spLocks noChangeShapeType="1"/>
            </p:cNvSpPr>
            <p:nvPr/>
          </p:nvSpPr>
          <p:spPr bwMode="auto">
            <a:xfrm flipH="1">
              <a:off x="768" y="31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5" name="Text Box 47"/>
            <p:cNvSpPr txBox="1">
              <a:spLocks noChangeArrowheads="1"/>
            </p:cNvSpPr>
            <p:nvPr/>
          </p:nvSpPr>
          <p:spPr bwMode="auto">
            <a:xfrm>
              <a:off x="288" y="254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3096" name="Text Box 48"/>
            <p:cNvSpPr txBox="1">
              <a:spLocks noChangeArrowheads="1"/>
            </p:cNvSpPr>
            <p:nvPr/>
          </p:nvSpPr>
          <p:spPr bwMode="auto">
            <a:xfrm>
              <a:off x="288" y="278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3097" name="Text Box 49"/>
            <p:cNvSpPr txBox="1">
              <a:spLocks noChangeArrowheads="1"/>
            </p:cNvSpPr>
            <p:nvPr/>
          </p:nvSpPr>
          <p:spPr bwMode="auto">
            <a:xfrm>
              <a:off x="288" y="302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3098" name="Text Box 50"/>
            <p:cNvSpPr txBox="1">
              <a:spLocks noChangeArrowheads="1"/>
            </p:cNvSpPr>
            <p:nvPr/>
          </p:nvSpPr>
          <p:spPr bwMode="auto">
            <a:xfrm>
              <a:off x="614" y="252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099" name="Text Box 51"/>
            <p:cNvSpPr txBox="1">
              <a:spLocks noChangeArrowheads="1"/>
            </p:cNvSpPr>
            <p:nvPr/>
          </p:nvSpPr>
          <p:spPr bwMode="auto">
            <a:xfrm>
              <a:off x="576" y="28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2</a:t>
              </a:r>
            </a:p>
          </p:txBody>
        </p:sp>
        <p:sp>
          <p:nvSpPr>
            <p:cNvPr id="3100" name="Text Box 52"/>
            <p:cNvSpPr txBox="1">
              <a:spLocks noChangeArrowheads="1"/>
            </p:cNvSpPr>
            <p:nvPr/>
          </p:nvSpPr>
          <p:spPr bwMode="auto">
            <a:xfrm>
              <a:off x="576" y="30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3</a:t>
              </a:r>
            </a:p>
          </p:txBody>
        </p:sp>
      </p:grpSp>
      <p:sp>
        <p:nvSpPr>
          <p:cNvPr id="69685" name="Text Box 53"/>
          <p:cNvSpPr txBox="1">
            <a:spLocks noChangeArrowheads="1"/>
          </p:cNvSpPr>
          <p:nvPr/>
        </p:nvSpPr>
        <p:spPr bwMode="auto">
          <a:xfrm>
            <a:off x="2254250" y="6015038"/>
            <a:ext cx="176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正转</a:t>
            </a:r>
          </a:p>
        </p:txBody>
      </p:sp>
      <p:sp>
        <p:nvSpPr>
          <p:cNvPr id="69686" name="Text Box 54"/>
          <p:cNvSpPr txBox="1">
            <a:spLocks noChangeArrowheads="1"/>
          </p:cNvSpPr>
          <p:nvPr/>
        </p:nvSpPr>
        <p:spPr bwMode="auto">
          <a:xfrm>
            <a:off x="5638800" y="6015038"/>
            <a:ext cx="2211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反转</a:t>
            </a:r>
          </a:p>
        </p:txBody>
      </p:sp>
      <p:sp>
        <p:nvSpPr>
          <p:cNvPr id="69741" name="Text Box 109"/>
          <p:cNvSpPr txBox="1">
            <a:spLocks noChangeArrowheads="1"/>
          </p:cNvSpPr>
          <p:nvPr/>
        </p:nvSpPr>
        <p:spPr bwMode="auto">
          <a:xfrm>
            <a:off x="342900" y="2058988"/>
            <a:ext cx="86264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33750" indent="-3333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ea typeface="楷体_GB2312" pitchFamily="49" charset="-122"/>
              </a:rPr>
              <a:t>对称三相电源的</a:t>
            </a:r>
            <a:r>
              <a:rPr lang="zh-CN" altLang="en-US">
                <a:solidFill>
                  <a:srgbClr val="FF3300"/>
                </a:solidFill>
                <a:ea typeface="楷体_GB2312" pitchFamily="49" charset="-122"/>
              </a:rPr>
              <a:t>相序</a:t>
            </a:r>
            <a:r>
              <a:rPr lang="zh-CN" altLang="en-US">
                <a:ea typeface="楷体_GB2312" pitchFamily="49" charset="-122"/>
              </a:rPr>
              <a:t>：三相电源中各相电源经过同一值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如最大值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的先后顺序。</a:t>
            </a:r>
          </a:p>
        </p:txBody>
      </p:sp>
      <p:sp>
        <p:nvSpPr>
          <p:cNvPr id="69742" name="Text Box 110"/>
          <p:cNvSpPr txBox="1">
            <a:spLocks noChangeArrowheads="1"/>
          </p:cNvSpPr>
          <p:nvPr/>
        </p:nvSpPr>
        <p:spPr bwMode="auto">
          <a:xfrm>
            <a:off x="361950" y="906463"/>
            <a:ext cx="8442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对称三相电源的特点：</a:t>
            </a:r>
          </a:p>
        </p:txBody>
      </p:sp>
      <p:graphicFrame>
        <p:nvGraphicFramePr>
          <p:cNvPr id="88307" name="Object 1267"/>
          <p:cNvGraphicFramePr>
            <a:graphicFrameLocks noChangeAspect="1"/>
          </p:cNvGraphicFramePr>
          <p:nvPr/>
        </p:nvGraphicFramePr>
        <p:xfrm>
          <a:off x="944563" y="1281113"/>
          <a:ext cx="23510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4" imgW="1054080" imgH="304560" progId="Equation.DSMT4">
                  <p:embed/>
                </p:oleObj>
              </mc:Choice>
              <mc:Fallback>
                <p:oleObj name="Equation" r:id="rId4" imgW="1054080" imgH="304560" progId="Equation.DSMT4">
                  <p:embed/>
                  <p:pic>
                    <p:nvPicPr>
                      <p:cNvPr id="0" name="Object 1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1281113"/>
                        <a:ext cx="2351087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308" name="Object 1268"/>
          <p:cNvGraphicFramePr>
            <a:graphicFrameLocks noChangeAspect="1"/>
          </p:cNvGraphicFramePr>
          <p:nvPr/>
        </p:nvGraphicFramePr>
        <p:xfrm>
          <a:off x="4610100" y="1420813"/>
          <a:ext cx="26638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6" imgW="1041120" imgH="228600" progId="Equation.DSMT4">
                  <p:embed/>
                </p:oleObj>
              </mc:Choice>
              <mc:Fallback>
                <p:oleObj name="Equation" r:id="rId6" imgW="1041120" imgH="228600" progId="Equation.DSMT4">
                  <p:embed/>
                  <p:pic>
                    <p:nvPicPr>
                      <p:cNvPr id="0" name="Object 1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1420813"/>
                        <a:ext cx="2663825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746" name="AutoShape 114"/>
          <p:cNvSpPr>
            <a:spLocks noChangeArrowheads="1"/>
          </p:cNvSpPr>
          <p:nvPr/>
        </p:nvSpPr>
        <p:spPr bwMode="auto">
          <a:xfrm>
            <a:off x="3606800" y="1568450"/>
            <a:ext cx="719138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23850" y="512763"/>
            <a:ext cx="84613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一、</a:t>
            </a:r>
            <a:r>
              <a:rPr lang="zh-CN" altLang="en-US">
                <a:ea typeface="楷体_GB2312" pitchFamily="49" charset="-122"/>
              </a:rPr>
              <a:t>三相电源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utoUpdateAnimBg="0"/>
      <p:bldP spid="69635" grpId="0" autoUpdateAnimBg="0"/>
      <p:bldP spid="69650" grpId="0" autoUpdateAnimBg="0"/>
      <p:bldP spid="69651" grpId="0" autoUpdateAnimBg="0"/>
      <p:bldP spid="69685" grpId="0" autoUpdateAnimBg="0"/>
      <p:bldP spid="69686" grpId="0" autoUpdateAnimBg="0"/>
      <p:bldP spid="69741" grpId="0" autoUpdateAnimBg="0"/>
      <p:bldP spid="69742" grpId="0" autoUpdateAnimBg="0"/>
      <p:bldP spid="697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026"/>
          <p:cNvSpPr txBox="1">
            <a:spLocks noChangeArrowheads="1"/>
          </p:cNvSpPr>
          <p:nvPr/>
        </p:nvSpPr>
        <p:spPr bwMode="auto">
          <a:xfrm>
            <a:off x="352425" y="469900"/>
            <a:ext cx="8488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2.</a:t>
            </a:r>
            <a:r>
              <a:rPr lang="zh-CN" altLang="en-US">
                <a:ea typeface="楷体_GB2312" pitchFamily="49" charset="-122"/>
              </a:rPr>
              <a:t>对称三相电源的联接</a:t>
            </a:r>
          </a:p>
        </p:txBody>
      </p:sp>
      <p:sp>
        <p:nvSpPr>
          <p:cNvPr id="72707" name="Text Box 1027"/>
          <p:cNvSpPr txBox="1">
            <a:spLocks noChangeArrowheads="1"/>
          </p:cNvSpPr>
          <p:nvPr/>
        </p:nvSpPr>
        <p:spPr bwMode="auto">
          <a:xfrm>
            <a:off x="352425" y="952500"/>
            <a:ext cx="83835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0" indent="-2190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星形联接</a:t>
            </a:r>
            <a:r>
              <a:rPr lang="en-US" altLang="zh-CN">
                <a:ea typeface="楷体_GB2312" pitchFamily="49" charset="-122"/>
              </a:rPr>
              <a:t>(Y</a:t>
            </a:r>
            <a:r>
              <a:rPr lang="zh-CN" altLang="en-US">
                <a:ea typeface="楷体_GB2312" pitchFamily="49" charset="-122"/>
              </a:rPr>
              <a:t>接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：把三个绕组的末端 </a:t>
            </a:r>
            <a:r>
              <a:rPr lang="en-US" altLang="zh-CN">
                <a:ea typeface="楷体_GB2312" pitchFamily="49" charset="-122"/>
              </a:rPr>
              <a:t>X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Y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Z </a:t>
            </a:r>
            <a:r>
              <a:rPr lang="zh-CN" altLang="en-US">
                <a:ea typeface="楷体_GB2312" pitchFamily="49" charset="-122"/>
              </a:rPr>
              <a:t>接在一起，把始端 </a:t>
            </a:r>
            <a:r>
              <a:rPr lang="en-US" altLang="zh-CN">
                <a:ea typeface="楷体_GB2312" pitchFamily="49" charset="-122"/>
              </a:rPr>
              <a:t>A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B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C </a:t>
            </a:r>
            <a:r>
              <a:rPr lang="zh-CN" altLang="en-US">
                <a:ea typeface="楷体_GB2312" pitchFamily="49" charset="-122"/>
              </a:rPr>
              <a:t>引出来。</a:t>
            </a:r>
          </a:p>
        </p:txBody>
      </p:sp>
      <p:grpSp>
        <p:nvGrpSpPr>
          <p:cNvPr id="4194" name="Group 98"/>
          <p:cNvGrpSpPr>
            <a:grpSpLocks/>
          </p:cNvGrpSpPr>
          <p:nvPr/>
        </p:nvGrpSpPr>
        <p:grpSpPr bwMode="auto">
          <a:xfrm>
            <a:off x="808038" y="1601788"/>
            <a:ext cx="4111625" cy="3400425"/>
            <a:chOff x="509" y="1009"/>
            <a:chExt cx="2590" cy="2142"/>
          </a:xfrm>
        </p:grpSpPr>
        <p:sp>
          <p:nvSpPr>
            <p:cNvPr id="4150" name="Oval 1345"/>
            <p:cNvSpPr>
              <a:spLocks noChangeArrowheads="1"/>
            </p:cNvSpPr>
            <p:nvPr/>
          </p:nvSpPr>
          <p:spPr bwMode="auto">
            <a:xfrm>
              <a:off x="1077" y="1703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4151" name="Text Box 1030"/>
            <p:cNvSpPr txBox="1">
              <a:spLocks noChangeArrowheads="1"/>
            </p:cNvSpPr>
            <p:nvPr/>
          </p:nvSpPr>
          <p:spPr bwMode="auto">
            <a:xfrm>
              <a:off x="961" y="1323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4152" name="Oval 1034"/>
            <p:cNvSpPr>
              <a:spLocks noChangeArrowheads="1"/>
            </p:cNvSpPr>
            <p:nvPr/>
          </p:nvSpPr>
          <p:spPr bwMode="auto">
            <a:xfrm>
              <a:off x="1196" y="2191"/>
              <a:ext cx="34" cy="3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153" name="Text Box 1035"/>
            <p:cNvSpPr txBox="1">
              <a:spLocks noChangeArrowheads="1"/>
            </p:cNvSpPr>
            <p:nvPr/>
          </p:nvSpPr>
          <p:spPr bwMode="auto">
            <a:xfrm>
              <a:off x="1027" y="1469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4154" name="Text Box 1036"/>
            <p:cNvSpPr txBox="1">
              <a:spLocks noChangeArrowheads="1"/>
            </p:cNvSpPr>
            <p:nvPr/>
          </p:nvSpPr>
          <p:spPr bwMode="auto">
            <a:xfrm>
              <a:off x="1027" y="1932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4155" name="Text Box 1037"/>
            <p:cNvSpPr txBox="1">
              <a:spLocks noChangeArrowheads="1"/>
            </p:cNvSpPr>
            <p:nvPr/>
          </p:nvSpPr>
          <p:spPr bwMode="auto">
            <a:xfrm>
              <a:off x="973" y="2045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X</a:t>
              </a:r>
            </a:p>
          </p:txBody>
        </p:sp>
        <p:sp>
          <p:nvSpPr>
            <p:cNvPr id="4156" name="Oval 1090"/>
            <p:cNvSpPr>
              <a:spLocks noChangeArrowheads="1"/>
            </p:cNvSpPr>
            <p:nvPr/>
          </p:nvSpPr>
          <p:spPr bwMode="auto">
            <a:xfrm rot="7200000">
              <a:off x="1198" y="2193"/>
              <a:ext cx="34" cy="3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157" name="Text Box 1091"/>
            <p:cNvSpPr txBox="1">
              <a:spLocks noChangeArrowheads="1"/>
            </p:cNvSpPr>
            <p:nvPr/>
          </p:nvSpPr>
          <p:spPr bwMode="auto">
            <a:xfrm rot="7200000">
              <a:off x="1709" y="2466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4158" name="Text Box 1092"/>
            <p:cNvSpPr txBox="1">
              <a:spLocks noChangeArrowheads="1"/>
            </p:cNvSpPr>
            <p:nvPr/>
          </p:nvSpPr>
          <p:spPr bwMode="auto">
            <a:xfrm rot="7200000">
              <a:off x="1296" y="2259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4159" name="Oval 1097"/>
            <p:cNvSpPr>
              <a:spLocks noChangeArrowheads="1"/>
            </p:cNvSpPr>
            <p:nvPr/>
          </p:nvSpPr>
          <p:spPr bwMode="auto">
            <a:xfrm rot="-7200000">
              <a:off x="1199" y="2192"/>
              <a:ext cx="34" cy="3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160" name="Text Box 1098"/>
            <p:cNvSpPr txBox="1">
              <a:spLocks noChangeArrowheads="1"/>
            </p:cNvSpPr>
            <p:nvPr/>
          </p:nvSpPr>
          <p:spPr bwMode="auto">
            <a:xfrm rot="-7200000">
              <a:off x="683" y="2466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4161" name="Text Box 1099"/>
            <p:cNvSpPr txBox="1">
              <a:spLocks noChangeArrowheads="1"/>
            </p:cNvSpPr>
            <p:nvPr/>
          </p:nvSpPr>
          <p:spPr bwMode="auto">
            <a:xfrm rot="-7200000">
              <a:off x="1011" y="2281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4162" name="Text Box 1100"/>
            <p:cNvSpPr txBox="1">
              <a:spLocks noChangeArrowheads="1"/>
            </p:cNvSpPr>
            <p:nvPr/>
          </p:nvSpPr>
          <p:spPr bwMode="auto">
            <a:xfrm>
              <a:off x="1789" y="2582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4163" name="Text Box 1101"/>
            <p:cNvSpPr txBox="1">
              <a:spLocks noChangeArrowheads="1"/>
            </p:cNvSpPr>
            <p:nvPr/>
          </p:nvSpPr>
          <p:spPr bwMode="auto">
            <a:xfrm>
              <a:off x="553" y="2583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4164" name="Text Box 1102"/>
            <p:cNvSpPr txBox="1">
              <a:spLocks noChangeArrowheads="1"/>
            </p:cNvSpPr>
            <p:nvPr/>
          </p:nvSpPr>
          <p:spPr bwMode="auto">
            <a:xfrm>
              <a:off x="1183" y="1958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Y</a:t>
              </a:r>
            </a:p>
          </p:txBody>
        </p:sp>
        <p:sp>
          <p:nvSpPr>
            <p:cNvPr id="4165" name="Text Box 1103"/>
            <p:cNvSpPr txBox="1">
              <a:spLocks noChangeArrowheads="1"/>
            </p:cNvSpPr>
            <p:nvPr/>
          </p:nvSpPr>
          <p:spPr bwMode="auto">
            <a:xfrm>
              <a:off x="1121" y="2207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Z</a:t>
              </a:r>
            </a:p>
          </p:txBody>
        </p:sp>
        <p:sp>
          <p:nvSpPr>
            <p:cNvPr id="4166" name="Oval 1108"/>
            <p:cNvSpPr>
              <a:spLocks noChangeArrowheads="1"/>
            </p:cNvSpPr>
            <p:nvPr/>
          </p:nvSpPr>
          <p:spPr bwMode="auto">
            <a:xfrm>
              <a:off x="2748" y="1415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167" name="Oval 1109"/>
            <p:cNvSpPr>
              <a:spLocks noChangeArrowheads="1"/>
            </p:cNvSpPr>
            <p:nvPr/>
          </p:nvSpPr>
          <p:spPr bwMode="auto">
            <a:xfrm>
              <a:off x="2748" y="2178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168" name="Oval 1110"/>
            <p:cNvSpPr>
              <a:spLocks noChangeArrowheads="1"/>
            </p:cNvSpPr>
            <p:nvPr/>
          </p:nvSpPr>
          <p:spPr bwMode="auto">
            <a:xfrm>
              <a:off x="2754" y="2561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169" name="Oval 1111"/>
            <p:cNvSpPr>
              <a:spLocks noChangeArrowheads="1"/>
            </p:cNvSpPr>
            <p:nvPr/>
          </p:nvSpPr>
          <p:spPr bwMode="auto">
            <a:xfrm>
              <a:off x="2742" y="3020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170" name="Text Box 1112"/>
            <p:cNvSpPr txBox="1">
              <a:spLocks noChangeArrowheads="1"/>
            </p:cNvSpPr>
            <p:nvPr/>
          </p:nvSpPr>
          <p:spPr bwMode="auto">
            <a:xfrm>
              <a:off x="2801" y="1299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4171" name="Text Box 1113"/>
            <p:cNvSpPr txBox="1">
              <a:spLocks noChangeArrowheads="1"/>
            </p:cNvSpPr>
            <p:nvPr/>
          </p:nvSpPr>
          <p:spPr bwMode="auto">
            <a:xfrm>
              <a:off x="2801" y="2461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4172" name="Text Box 1114"/>
            <p:cNvSpPr txBox="1">
              <a:spLocks noChangeArrowheads="1"/>
            </p:cNvSpPr>
            <p:nvPr/>
          </p:nvSpPr>
          <p:spPr bwMode="auto">
            <a:xfrm>
              <a:off x="2796" y="2901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4173" name="Text Box 1115"/>
            <p:cNvSpPr txBox="1">
              <a:spLocks noChangeArrowheads="1"/>
            </p:cNvSpPr>
            <p:nvPr/>
          </p:nvSpPr>
          <p:spPr bwMode="auto">
            <a:xfrm>
              <a:off x="2801" y="2074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N</a:t>
              </a:r>
            </a:p>
          </p:txBody>
        </p:sp>
        <p:graphicFrame>
          <p:nvGraphicFramePr>
            <p:cNvPr id="4101" name="Object 235"/>
            <p:cNvGraphicFramePr>
              <a:graphicFrameLocks noChangeAspect="1"/>
            </p:cNvGraphicFramePr>
            <p:nvPr/>
          </p:nvGraphicFramePr>
          <p:xfrm>
            <a:off x="808" y="1610"/>
            <a:ext cx="2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" name="公式" r:id="rId4" imgW="215640" imgH="291960" progId="Equation.3">
                    <p:embed/>
                  </p:oleObj>
                </mc:Choice>
                <mc:Fallback>
                  <p:oleObj name="公式" r:id="rId4" imgW="215640" imgH="291960" progId="Equation.3">
                    <p:embed/>
                    <p:pic>
                      <p:nvPicPr>
                        <p:cNvPr id="0" name="Object 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8" y="1610"/>
                          <a:ext cx="269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236"/>
            <p:cNvGraphicFramePr>
              <a:graphicFrameLocks noChangeAspect="1"/>
            </p:cNvGraphicFramePr>
            <p:nvPr/>
          </p:nvGraphicFramePr>
          <p:xfrm>
            <a:off x="1401" y="2465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" name="公式" r:id="rId6" imgW="215640" imgH="304560" progId="Equation.3">
                    <p:embed/>
                  </p:oleObj>
                </mc:Choice>
                <mc:Fallback>
                  <p:oleObj name="公式" r:id="rId6" imgW="215640" imgH="304560" progId="Equation.3">
                    <p:embed/>
                    <p:pic>
                      <p:nvPicPr>
                        <p:cNvPr id="0" name="Object 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1" y="2465"/>
                          <a:ext cx="26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237"/>
            <p:cNvGraphicFramePr>
              <a:graphicFrameLocks noChangeAspect="1"/>
            </p:cNvGraphicFramePr>
            <p:nvPr/>
          </p:nvGraphicFramePr>
          <p:xfrm>
            <a:off x="880" y="2448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" name="公式" r:id="rId8" imgW="215640" imgH="304560" progId="Equation.3">
                    <p:embed/>
                  </p:oleObj>
                </mc:Choice>
                <mc:Fallback>
                  <p:oleObj name="公式" r:id="rId8" imgW="215640" imgH="304560" progId="Equation.3">
                    <p:embed/>
                    <p:pic>
                      <p:nvPicPr>
                        <p:cNvPr id="0" name="Object 2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" y="2448"/>
                          <a:ext cx="26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74" name="Line 1226"/>
            <p:cNvSpPr>
              <a:spLocks noChangeShapeType="1"/>
            </p:cNvSpPr>
            <p:nvPr/>
          </p:nvSpPr>
          <p:spPr bwMode="auto">
            <a:xfrm>
              <a:off x="2322" y="1481"/>
              <a:ext cx="0" cy="1055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5" name="Line 1227"/>
            <p:cNvSpPr>
              <a:spLocks noChangeShapeType="1"/>
            </p:cNvSpPr>
            <p:nvPr/>
          </p:nvSpPr>
          <p:spPr bwMode="auto">
            <a:xfrm>
              <a:off x="2322" y="2609"/>
              <a:ext cx="0" cy="38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4" name="Object 238"/>
            <p:cNvGraphicFramePr>
              <a:graphicFrameLocks noChangeAspect="1"/>
            </p:cNvGraphicFramePr>
            <p:nvPr/>
          </p:nvGraphicFramePr>
          <p:xfrm>
            <a:off x="2335" y="1667"/>
            <a:ext cx="36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0" name="公式" r:id="rId10" imgW="291960" imgH="291960" progId="Equation.3">
                    <p:embed/>
                  </p:oleObj>
                </mc:Choice>
                <mc:Fallback>
                  <p:oleObj name="公式" r:id="rId10" imgW="291960" imgH="291960" progId="Equation.3">
                    <p:embed/>
                    <p:pic>
                      <p:nvPicPr>
                        <p:cNvPr id="0" name="Object 2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5" y="1667"/>
                          <a:ext cx="364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" name="Object 239"/>
            <p:cNvGraphicFramePr>
              <a:graphicFrameLocks noChangeAspect="1"/>
            </p:cNvGraphicFramePr>
            <p:nvPr/>
          </p:nvGraphicFramePr>
          <p:xfrm>
            <a:off x="2319" y="2574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1" name="公式" r:id="rId12" imgW="279360" imgH="291960" progId="Equation.3">
                    <p:embed/>
                  </p:oleObj>
                </mc:Choice>
                <mc:Fallback>
                  <p:oleObj name="公式" r:id="rId12" imgW="279360" imgH="291960" progId="Equation.3">
                    <p:embed/>
                    <p:pic>
                      <p:nvPicPr>
                        <p:cNvPr id="0" name="Object 2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2574"/>
                          <a:ext cx="350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76" name="Line 1230"/>
            <p:cNvSpPr>
              <a:spLocks noChangeShapeType="1"/>
            </p:cNvSpPr>
            <p:nvPr/>
          </p:nvSpPr>
          <p:spPr bwMode="auto">
            <a:xfrm flipV="1">
              <a:off x="2675" y="1480"/>
              <a:ext cx="0" cy="145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6" name="Object 240"/>
            <p:cNvGraphicFramePr>
              <a:graphicFrameLocks noChangeAspect="1"/>
            </p:cNvGraphicFramePr>
            <p:nvPr/>
          </p:nvGraphicFramePr>
          <p:xfrm>
            <a:off x="2707" y="1667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2" name="公式" r:id="rId14" imgW="279360" imgH="291960" progId="Equation.3">
                    <p:embed/>
                  </p:oleObj>
                </mc:Choice>
                <mc:Fallback>
                  <p:oleObj name="公式" r:id="rId14" imgW="279360" imgH="291960" progId="Equation.3">
                    <p:embed/>
                    <p:pic>
                      <p:nvPicPr>
                        <p:cNvPr id="0" name="Object 2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7" y="1667"/>
                          <a:ext cx="350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77" name="Line 1232"/>
            <p:cNvSpPr>
              <a:spLocks noChangeShapeType="1"/>
            </p:cNvSpPr>
            <p:nvPr/>
          </p:nvSpPr>
          <p:spPr bwMode="auto">
            <a:xfrm rot="-5400000">
              <a:off x="2110" y="1183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7" name="Object 241"/>
            <p:cNvGraphicFramePr>
              <a:graphicFrameLocks noChangeAspect="1"/>
            </p:cNvGraphicFramePr>
            <p:nvPr/>
          </p:nvGraphicFramePr>
          <p:xfrm>
            <a:off x="2033" y="1009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" name="公式" r:id="rId16" imgW="177480" imgH="291960" progId="Equation.3">
                    <p:embed/>
                  </p:oleObj>
                </mc:Choice>
                <mc:Fallback>
                  <p:oleObj name="公式" r:id="rId16" imgW="177480" imgH="291960" progId="Equation.3">
                    <p:embed/>
                    <p:pic>
                      <p:nvPicPr>
                        <p:cNvPr id="0" name="Object 2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3" y="1009"/>
                          <a:ext cx="221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78" name="Line 1234"/>
            <p:cNvSpPr>
              <a:spLocks noChangeShapeType="1"/>
            </p:cNvSpPr>
            <p:nvPr/>
          </p:nvSpPr>
          <p:spPr bwMode="auto">
            <a:xfrm rot="-5400000">
              <a:off x="2097" y="2337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8" name="Object 242"/>
            <p:cNvGraphicFramePr>
              <a:graphicFrameLocks noChangeAspect="1"/>
            </p:cNvGraphicFramePr>
            <p:nvPr/>
          </p:nvGraphicFramePr>
          <p:xfrm>
            <a:off x="2011" y="2143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4" name="公式" r:id="rId18" imgW="190440" imgH="304560" progId="Equation.3">
                    <p:embed/>
                  </p:oleObj>
                </mc:Choice>
                <mc:Fallback>
                  <p:oleObj name="公式" r:id="rId18" imgW="190440" imgH="304560" progId="Equation.3">
                    <p:embed/>
                    <p:pic>
                      <p:nvPicPr>
                        <p:cNvPr id="0" name="Object 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1" y="2143"/>
                          <a:ext cx="23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79" name="Line 1236"/>
            <p:cNvSpPr>
              <a:spLocks noChangeShapeType="1"/>
            </p:cNvSpPr>
            <p:nvPr/>
          </p:nvSpPr>
          <p:spPr bwMode="auto">
            <a:xfrm rot="-5400000">
              <a:off x="2100" y="2789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9" name="Object 243"/>
            <p:cNvGraphicFramePr>
              <a:graphicFrameLocks noChangeAspect="1"/>
            </p:cNvGraphicFramePr>
            <p:nvPr/>
          </p:nvGraphicFramePr>
          <p:xfrm>
            <a:off x="2014" y="2601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5" name="Equation" r:id="rId20" imgW="190440" imgH="304560" progId="Equation.DSMT4">
                    <p:embed/>
                  </p:oleObj>
                </mc:Choice>
                <mc:Fallback>
                  <p:oleObj name="Equation" r:id="rId20" imgW="190440" imgH="304560" progId="Equation.DSMT4">
                    <p:embed/>
                    <p:pic>
                      <p:nvPicPr>
                        <p:cNvPr id="0" name="Object 2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4" y="2601"/>
                          <a:ext cx="23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0" name="Oval 1346"/>
            <p:cNvSpPr>
              <a:spLocks noChangeArrowheads="1"/>
            </p:cNvSpPr>
            <p:nvPr/>
          </p:nvSpPr>
          <p:spPr bwMode="auto">
            <a:xfrm>
              <a:off x="747" y="2264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4181" name="Oval 1347"/>
            <p:cNvSpPr>
              <a:spLocks noChangeArrowheads="1"/>
            </p:cNvSpPr>
            <p:nvPr/>
          </p:nvSpPr>
          <p:spPr bwMode="auto">
            <a:xfrm>
              <a:off x="1425" y="2267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4182" name="Line 1349"/>
            <p:cNvSpPr>
              <a:spLocks noChangeShapeType="1"/>
            </p:cNvSpPr>
            <p:nvPr/>
          </p:nvSpPr>
          <p:spPr bwMode="auto">
            <a:xfrm>
              <a:off x="1219" y="1449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3" name="Oval 1353"/>
            <p:cNvSpPr>
              <a:spLocks noChangeArrowheads="1"/>
            </p:cNvSpPr>
            <p:nvPr/>
          </p:nvSpPr>
          <p:spPr bwMode="auto">
            <a:xfrm>
              <a:off x="1860" y="2566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4184" name="Line 1355"/>
            <p:cNvSpPr>
              <a:spLocks noChangeShapeType="1"/>
            </p:cNvSpPr>
            <p:nvPr/>
          </p:nvSpPr>
          <p:spPr bwMode="auto">
            <a:xfrm rot="3600000">
              <a:off x="887" y="2017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5" name="Line 1356"/>
            <p:cNvSpPr>
              <a:spLocks noChangeShapeType="1"/>
            </p:cNvSpPr>
            <p:nvPr/>
          </p:nvSpPr>
          <p:spPr bwMode="auto">
            <a:xfrm rot="7200000">
              <a:off x="1541" y="2011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6" name="Oval 1359"/>
            <p:cNvSpPr>
              <a:spLocks noChangeArrowheads="1"/>
            </p:cNvSpPr>
            <p:nvPr/>
          </p:nvSpPr>
          <p:spPr bwMode="auto">
            <a:xfrm>
              <a:off x="524" y="2570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4187" name="Oval 1360"/>
            <p:cNvSpPr>
              <a:spLocks noChangeArrowheads="1"/>
            </p:cNvSpPr>
            <p:nvPr/>
          </p:nvSpPr>
          <p:spPr bwMode="auto">
            <a:xfrm>
              <a:off x="1193" y="1414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4188" name="Line 1364"/>
            <p:cNvSpPr>
              <a:spLocks noChangeShapeType="1"/>
            </p:cNvSpPr>
            <p:nvPr/>
          </p:nvSpPr>
          <p:spPr bwMode="auto">
            <a:xfrm>
              <a:off x="1908" y="2585"/>
              <a:ext cx="8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Line 1366"/>
            <p:cNvSpPr>
              <a:spLocks noChangeShapeType="1"/>
            </p:cNvSpPr>
            <p:nvPr/>
          </p:nvSpPr>
          <p:spPr bwMode="auto">
            <a:xfrm>
              <a:off x="1230" y="1434"/>
              <a:ext cx="15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Line 1368"/>
            <p:cNvSpPr>
              <a:spLocks noChangeShapeType="1"/>
            </p:cNvSpPr>
            <p:nvPr/>
          </p:nvSpPr>
          <p:spPr bwMode="auto">
            <a:xfrm>
              <a:off x="1218" y="2205"/>
              <a:ext cx="15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Line 1370"/>
            <p:cNvSpPr>
              <a:spLocks noChangeShapeType="1"/>
            </p:cNvSpPr>
            <p:nvPr/>
          </p:nvSpPr>
          <p:spPr bwMode="auto">
            <a:xfrm>
              <a:off x="549" y="2599"/>
              <a:ext cx="0" cy="4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" name="Line 1371"/>
            <p:cNvSpPr>
              <a:spLocks noChangeShapeType="1"/>
            </p:cNvSpPr>
            <p:nvPr/>
          </p:nvSpPr>
          <p:spPr bwMode="auto">
            <a:xfrm>
              <a:off x="549" y="3043"/>
              <a:ext cx="21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459"/>
          <p:cNvGrpSpPr>
            <a:grpSpLocks/>
          </p:cNvGrpSpPr>
          <p:nvPr/>
        </p:nvGrpSpPr>
        <p:grpSpPr bwMode="auto">
          <a:xfrm>
            <a:off x="5638800" y="1555750"/>
            <a:ext cx="3192463" cy="3508375"/>
            <a:chOff x="3576" y="1375"/>
            <a:chExt cx="2011" cy="2210"/>
          </a:xfrm>
        </p:grpSpPr>
        <p:sp>
          <p:nvSpPr>
            <p:cNvPr id="4118" name="Oval 1458"/>
            <p:cNvSpPr>
              <a:spLocks noChangeArrowheads="1"/>
            </p:cNvSpPr>
            <p:nvPr/>
          </p:nvSpPr>
          <p:spPr bwMode="auto">
            <a:xfrm>
              <a:off x="4070" y="2864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4119" name="Oval 1457"/>
            <p:cNvSpPr>
              <a:spLocks noChangeArrowheads="1"/>
            </p:cNvSpPr>
            <p:nvPr/>
          </p:nvSpPr>
          <p:spPr bwMode="auto">
            <a:xfrm>
              <a:off x="4076" y="2312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4120" name="Oval 1120"/>
            <p:cNvSpPr>
              <a:spLocks noChangeArrowheads="1"/>
            </p:cNvSpPr>
            <p:nvPr/>
          </p:nvSpPr>
          <p:spPr bwMode="auto">
            <a:xfrm rot="5400000">
              <a:off x="4536" y="1867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121" name="Text Box 1122"/>
            <p:cNvSpPr txBox="1">
              <a:spLocks noChangeArrowheads="1"/>
            </p:cNvSpPr>
            <p:nvPr/>
          </p:nvSpPr>
          <p:spPr bwMode="auto">
            <a:xfrm rot="5400000">
              <a:off x="4356" y="1663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4122" name="Text Box 1123"/>
            <p:cNvSpPr txBox="1">
              <a:spLocks noChangeArrowheads="1"/>
            </p:cNvSpPr>
            <p:nvPr/>
          </p:nvSpPr>
          <p:spPr bwMode="auto">
            <a:xfrm>
              <a:off x="3869" y="1663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4123" name="Line 1143"/>
            <p:cNvSpPr>
              <a:spLocks noChangeShapeType="1"/>
            </p:cNvSpPr>
            <p:nvPr/>
          </p:nvSpPr>
          <p:spPr bwMode="auto">
            <a:xfrm flipV="1">
              <a:off x="4585" y="1891"/>
              <a:ext cx="6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1147"/>
            <p:cNvSpPr>
              <a:spLocks noChangeArrowheads="1"/>
            </p:cNvSpPr>
            <p:nvPr/>
          </p:nvSpPr>
          <p:spPr bwMode="auto">
            <a:xfrm>
              <a:off x="5229" y="1867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125" name="Oval 1150"/>
            <p:cNvSpPr>
              <a:spLocks noChangeArrowheads="1"/>
            </p:cNvSpPr>
            <p:nvPr/>
          </p:nvSpPr>
          <p:spPr bwMode="auto">
            <a:xfrm>
              <a:off x="5247" y="3424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126" name="Text Box 1151"/>
            <p:cNvSpPr txBox="1">
              <a:spLocks noChangeArrowheads="1"/>
            </p:cNvSpPr>
            <p:nvPr/>
          </p:nvSpPr>
          <p:spPr bwMode="auto">
            <a:xfrm>
              <a:off x="5288" y="1751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4127" name="Text Box 1153"/>
            <p:cNvSpPr txBox="1">
              <a:spLocks noChangeArrowheads="1"/>
            </p:cNvSpPr>
            <p:nvPr/>
          </p:nvSpPr>
          <p:spPr bwMode="auto">
            <a:xfrm>
              <a:off x="5289" y="3335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4128" name="Text Box 1155"/>
            <p:cNvSpPr txBox="1">
              <a:spLocks noChangeArrowheads="1"/>
            </p:cNvSpPr>
            <p:nvPr/>
          </p:nvSpPr>
          <p:spPr bwMode="auto">
            <a:xfrm>
              <a:off x="3579" y="1751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X</a:t>
              </a:r>
            </a:p>
          </p:txBody>
        </p:sp>
        <p:sp>
          <p:nvSpPr>
            <p:cNvPr id="4129" name="Oval 1195"/>
            <p:cNvSpPr>
              <a:spLocks noChangeArrowheads="1"/>
            </p:cNvSpPr>
            <p:nvPr/>
          </p:nvSpPr>
          <p:spPr bwMode="auto">
            <a:xfrm rot="5400000">
              <a:off x="4537" y="2430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130" name="Oval 1196"/>
            <p:cNvSpPr>
              <a:spLocks noChangeArrowheads="1"/>
            </p:cNvSpPr>
            <p:nvPr/>
          </p:nvSpPr>
          <p:spPr bwMode="auto">
            <a:xfrm rot="5400000">
              <a:off x="3812" y="2434"/>
              <a:ext cx="34" cy="3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131" name="Text Box 1197"/>
            <p:cNvSpPr txBox="1">
              <a:spLocks noChangeArrowheads="1"/>
            </p:cNvSpPr>
            <p:nvPr/>
          </p:nvSpPr>
          <p:spPr bwMode="auto">
            <a:xfrm rot="5400000">
              <a:off x="4357" y="2226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4132" name="Text Box 1198"/>
            <p:cNvSpPr txBox="1">
              <a:spLocks noChangeArrowheads="1"/>
            </p:cNvSpPr>
            <p:nvPr/>
          </p:nvSpPr>
          <p:spPr bwMode="auto">
            <a:xfrm>
              <a:off x="3870" y="2226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4133" name="Line 1199"/>
            <p:cNvSpPr>
              <a:spLocks noChangeShapeType="1"/>
            </p:cNvSpPr>
            <p:nvPr/>
          </p:nvSpPr>
          <p:spPr bwMode="auto">
            <a:xfrm flipV="1">
              <a:off x="4592" y="2454"/>
              <a:ext cx="6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1200"/>
            <p:cNvSpPr>
              <a:spLocks noChangeArrowheads="1"/>
            </p:cNvSpPr>
            <p:nvPr/>
          </p:nvSpPr>
          <p:spPr bwMode="auto">
            <a:xfrm>
              <a:off x="5236" y="2430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135" name="Text Box 1201"/>
            <p:cNvSpPr txBox="1">
              <a:spLocks noChangeArrowheads="1"/>
            </p:cNvSpPr>
            <p:nvPr/>
          </p:nvSpPr>
          <p:spPr bwMode="auto">
            <a:xfrm>
              <a:off x="5289" y="2314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4136" name="Text Box 1202"/>
            <p:cNvSpPr txBox="1">
              <a:spLocks noChangeArrowheads="1"/>
            </p:cNvSpPr>
            <p:nvPr/>
          </p:nvSpPr>
          <p:spPr bwMode="auto">
            <a:xfrm>
              <a:off x="3586" y="2230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Y</a:t>
              </a:r>
            </a:p>
          </p:txBody>
        </p:sp>
        <p:sp>
          <p:nvSpPr>
            <p:cNvPr id="4137" name="Oval 1206"/>
            <p:cNvSpPr>
              <a:spLocks noChangeArrowheads="1"/>
            </p:cNvSpPr>
            <p:nvPr/>
          </p:nvSpPr>
          <p:spPr bwMode="auto">
            <a:xfrm rot="5400000">
              <a:off x="4536" y="2977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138" name="Text Box 1208"/>
            <p:cNvSpPr txBox="1">
              <a:spLocks noChangeArrowheads="1"/>
            </p:cNvSpPr>
            <p:nvPr/>
          </p:nvSpPr>
          <p:spPr bwMode="auto">
            <a:xfrm rot="5400000">
              <a:off x="4356" y="2773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4139" name="Text Box 1209"/>
            <p:cNvSpPr txBox="1">
              <a:spLocks noChangeArrowheads="1"/>
            </p:cNvSpPr>
            <p:nvPr/>
          </p:nvSpPr>
          <p:spPr bwMode="auto">
            <a:xfrm>
              <a:off x="3869" y="2773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4140" name="Line 1210"/>
            <p:cNvSpPr>
              <a:spLocks noChangeShapeType="1"/>
            </p:cNvSpPr>
            <p:nvPr/>
          </p:nvSpPr>
          <p:spPr bwMode="auto">
            <a:xfrm flipV="1">
              <a:off x="4585" y="3001"/>
              <a:ext cx="6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1" name="Oval 1211"/>
            <p:cNvSpPr>
              <a:spLocks noChangeArrowheads="1"/>
            </p:cNvSpPr>
            <p:nvPr/>
          </p:nvSpPr>
          <p:spPr bwMode="auto">
            <a:xfrm>
              <a:off x="5229" y="2977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142" name="Text Box 1212"/>
            <p:cNvSpPr txBox="1">
              <a:spLocks noChangeArrowheads="1"/>
            </p:cNvSpPr>
            <p:nvPr/>
          </p:nvSpPr>
          <p:spPr bwMode="auto">
            <a:xfrm>
              <a:off x="5288" y="2861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4143" name="Text Box 1213"/>
            <p:cNvSpPr txBox="1">
              <a:spLocks noChangeArrowheads="1"/>
            </p:cNvSpPr>
            <p:nvPr/>
          </p:nvSpPr>
          <p:spPr bwMode="auto">
            <a:xfrm>
              <a:off x="3597" y="2837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Z</a:t>
              </a:r>
            </a:p>
          </p:txBody>
        </p:sp>
        <p:sp>
          <p:nvSpPr>
            <p:cNvPr id="4144" name="Freeform 1216"/>
            <p:cNvSpPr>
              <a:spLocks/>
            </p:cNvSpPr>
            <p:nvPr/>
          </p:nvSpPr>
          <p:spPr bwMode="auto">
            <a:xfrm>
              <a:off x="3576" y="2454"/>
              <a:ext cx="1680" cy="996"/>
            </a:xfrm>
            <a:custGeom>
              <a:avLst/>
              <a:gdLst>
                <a:gd name="T0" fmla="*/ 240 w 1680"/>
                <a:gd name="T1" fmla="*/ 0 h 996"/>
                <a:gd name="T2" fmla="*/ 0 w 1680"/>
                <a:gd name="T3" fmla="*/ 0 h 996"/>
                <a:gd name="T4" fmla="*/ 0 w 1680"/>
                <a:gd name="T5" fmla="*/ 996 h 996"/>
                <a:gd name="T6" fmla="*/ 1680 w 1680"/>
                <a:gd name="T7" fmla="*/ 996 h 9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0"/>
                <a:gd name="T13" fmla="*/ 0 h 996"/>
                <a:gd name="T14" fmla="*/ 1680 w 1680"/>
                <a:gd name="T15" fmla="*/ 996 h 9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0" h="996">
                  <a:moveTo>
                    <a:pt x="240" y="0"/>
                  </a:moveTo>
                  <a:lnTo>
                    <a:pt x="0" y="0"/>
                  </a:lnTo>
                  <a:lnTo>
                    <a:pt x="0" y="996"/>
                  </a:lnTo>
                  <a:lnTo>
                    <a:pt x="1680" y="99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graphicFrame>
          <p:nvGraphicFramePr>
            <p:cNvPr id="4098" name="Object 232"/>
            <p:cNvGraphicFramePr>
              <a:graphicFrameLocks noChangeAspect="1"/>
            </p:cNvGraphicFramePr>
            <p:nvPr/>
          </p:nvGraphicFramePr>
          <p:xfrm>
            <a:off x="4084" y="1375"/>
            <a:ext cx="2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6" name="公式" r:id="rId22" imgW="215640" imgH="291960" progId="Equation.3">
                    <p:embed/>
                  </p:oleObj>
                </mc:Choice>
                <mc:Fallback>
                  <p:oleObj name="公式" r:id="rId22" imgW="215640" imgH="291960" progId="Equation.3">
                    <p:embed/>
                    <p:pic>
                      <p:nvPicPr>
                        <p:cNvPr id="0" name="Object 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4" y="1375"/>
                          <a:ext cx="269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233"/>
            <p:cNvGraphicFramePr>
              <a:graphicFrameLocks noChangeAspect="1"/>
            </p:cNvGraphicFramePr>
            <p:nvPr/>
          </p:nvGraphicFramePr>
          <p:xfrm>
            <a:off x="4096" y="1973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7" name="公式" r:id="rId23" imgW="215640" imgH="304560" progId="Equation.3">
                    <p:embed/>
                  </p:oleObj>
                </mc:Choice>
                <mc:Fallback>
                  <p:oleObj name="公式" r:id="rId23" imgW="215640" imgH="304560" progId="Equation.3">
                    <p:embed/>
                    <p:pic>
                      <p:nvPicPr>
                        <p:cNvPr id="0" name="Object 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6" y="1973"/>
                          <a:ext cx="26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234"/>
            <p:cNvGraphicFramePr>
              <a:graphicFrameLocks noChangeAspect="1"/>
            </p:cNvGraphicFramePr>
            <p:nvPr/>
          </p:nvGraphicFramePr>
          <p:xfrm>
            <a:off x="4108" y="2501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8" name="公式" r:id="rId24" imgW="215640" imgH="304560" progId="Equation.3">
                    <p:embed/>
                  </p:oleObj>
                </mc:Choice>
                <mc:Fallback>
                  <p:oleObj name="公式" r:id="rId24" imgW="215640" imgH="304560" progId="Equation.3">
                    <p:embed/>
                    <p:pic>
                      <p:nvPicPr>
                        <p:cNvPr id="0" name="Object 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8" y="2501"/>
                          <a:ext cx="26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5" name="Oval 1449"/>
            <p:cNvSpPr>
              <a:spLocks noChangeArrowheads="1"/>
            </p:cNvSpPr>
            <p:nvPr/>
          </p:nvSpPr>
          <p:spPr bwMode="auto">
            <a:xfrm>
              <a:off x="4064" y="1751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4146" name="Line 1450"/>
            <p:cNvSpPr>
              <a:spLocks noChangeShapeType="1"/>
            </p:cNvSpPr>
            <p:nvPr/>
          </p:nvSpPr>
          <p:spPr bwMode="auto">
            <a:xfrm>
              <a:off x="3825" y="1887"/>
              <a:ext cx="8" cy="11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Line 1454"/>
            <p:cNvSpPr>
              <a:spLocks noChangeShapeType="1"/>
            </p:cNvSpPr>
            <p:nvPr/>
          </p:nvSpPr>
          <p:spPr bwMode="auto">
            <a:xfrm>
              <a:off x="3823" y="1891"/>
              <a:ext cx="7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Line 1455"/>
            <p:cNvSpPr>
              <a:spLocks noChangeShapeType="1"/>
            </p:cNvSpPr>
            <p:nvPr/>
          </p:nvSpPr>
          <p:spPr bwMode="auto">
            <a:xfrm>
              <a:off x="3834" y="2454"/>
              <a:ext cx="7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9" name="Line 1456"/>
            <p:cNvSpPr>
              <a:spLocks noChangeShapeType="1"/>
            </p:cNvSpPr>
            <p:nvPr/>
          </p:nvSpPr>
          <p:spPr bwMode="auto">
            <a:xfrm>
              <a:off x="3834" y="3001"/>
              <a:ext cx="7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140" name="Text Box 1460"/>
          <p:cNvSpPr txBox="1">
            <a:spLocks noChangeArrowheads="1"/>
          </p:cNvSpPr>
          <p:nvPr/>
        </p:nvSpPr>
        <p:spPr bwMode="auto">
          <a:xfrm>
            <a:off x="373063" y="5060950"/>
            <a:ext cx="350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名词介绍：</a:t>
            </a:r>
          </a:p>
        </p:txBody>
      </p:sp>
      <p:sp>
        <p:nvSpPr>
          <p:cNvPr id="73141" name="Text Box 1461"/>
          <p:cNvSpPr txBox="1">
            <a:spLocks noChangeArrowheads="1"/>
          </p:cNvSpPr>
          <p:nvPr/>
        </p:nvSpPr>
        <p:spPr bwMode="auto">
          <a:xfrm>
            <a:off x="1804988" y="5094288"/>
            <a:ext cx="6931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①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端线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火线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：</a:t>
            </a:r>
            <a:r>
              <a:rPr lang="en-US" altLang="zh-CN">
                <a:ea typeface="楷体_GB2312" pitchFamily="49" charset="-122"/>
              </a:rPr>
              <a:t>A</a:t>
            </a:r>
            <a:r>
              <a:rPr lang="zh-CN" altLang="en-US">
                <a:ea typeface="楷体_GB2312" pitchFamily="49" charset="-122"/>
              </a:rPr>
              <a:t>、</a:t>
            </a:r>
            <a:r>
              <a:rPr lang="en-US" altLang="zh-CN">
                <a:ea typeface="楷体_GB2312" pitchFamily="49" charset="-122"/>
              </a:rPr>
              <a:t>B </a:t>
            </a:r>
            <a:r>
              <a:rPr lang="zh-CN" altLang="en-US">
                <a:ea typeface="楷体_GB2312" pitchFamily="49" charset="-122"/>
              </a:rPr>
              <a:t>、</a:t>
            </a:r>
            <a:r>
              <a:rPr lang="en-US" altLang="zh-CN">
                <a:ea typeface="楷体_GB2312" pitchFamily="49" charset="-122"/>
              </a:rPr>
              <a:t>C</a:t>
            </a:r>
            <a:r>
              <a:rPr lang="zh-CN" altLang="en-US">
                <a:ea typeface="楷体_GB2312" pitchFamily="49" charset="-122"/>
              </a:rPr>
              <a:t>三端引出线。</a:t>
            </a:r>
          </a:p>
        </p:txBody>
      </p:sp>
      <p:sp>
        <p:nvSpPr>
          <p:cNvPr id="73142" name="Rectangle 1462"/>
          <p:cNvSpPr>
            <a:spLocks noChangeArrowheads="1"/>
          </p:cNvSpPr>
          <p:nvPr/>
        </p:nvSpPr>
        <p:spPr bwMode="auto">
          <a:xfrm>
            <a:off x="1824038" y="5640388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②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中线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零线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：中性点引出线， 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联</a:t>
            </a:r>
            <a:r>
              <a:rPr lang="zh-CN" altLang="en-US">
                <a:ea typeface="楷体_GB2312" pitchFamily="49" charset="-122"/>
              </a:rPr>
              <a:t>接无中线。</a:t>
            </a:r>
          </a:p>
        </p:txBody>
      </p:sp>
      <p:sp>
        <p:nvSpPr>
          <p:cNvPr id="73143" name="Text Box 1463"/>
          <p:cNvSpPr txBox="1">
            <a:spLocks noChangeArrowheads="1"/>
          </p:cNvSpPr>
          <p:nvPr/>
        </p:nvSpPr>
        <p:spPr bwMode="auto">
          <a:xfrm>
            <a:off x="1843088" y="6199188"/>
            <a:ext cx="6892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③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三相三线制与三相四线制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autoUpdateAnimBg="0"/>
      <p:bldP spid="72707" grpId="0" autoUpdateAnimBg="0"/>
      <p:bldP spid="73140" grpId="0" autoUpdateAnimBg="0"/>
      <p:bldP spid="73141" grpId="0" autoUpdateAnimBg="0"/>
      <p:bldP spid="73142" grpId="0" autoUpdateAnimBg="0"/>
      <p:bldP spid="7314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026"/>
          <p:cNvSpPr txBox="1">
            <a:spLocks noChangeArrowheads="1"/>
          </p:cNvSpPr>
          <p:nvPr/>
        </p:nvSpPr>
        <p:spPr bwMode="auto">
          <a:xfrm>
            <a:off x="468313" y="1055688"/>
            <a:ext cx="8091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  <a:sym typeface="Symbol" pitchFamily="18" charset="2"/>
              </a:rPr>
              <a:t>三角形联接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( </a:t>
            </a:r>
            <a:r>
              <a:rPr lang="zh-CN" altLang="en-US">
                <a:ea typeface="楷体_GB2312" pitchFamily="49" charset="-122"/>
              </a:rPr>
              <a:t>接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：三个绕组始末端分别对应相接。</a:t>
            </a:r>
          </a:p>
        </p:txBody>
      </p:sp>
      <p:grpSp>
        <p:nvGrpSpPr>
          <p:cNvPr id="2" name="Group 1241"/>
          <p:cNvGrpSpPr>
            <a:grpSpLocks/>
          </p:cNvGrpSpPr>
          <p:nvPr/>
        </p:nvGrpSpPr>
        <p:grpSpPr bwMode="auto">
          <a:xfrm>
            <a:off x="4743450" y="2022475"/>
            <a:ext cx="3816350" cy="2740025"/>
            <a:chOff x="2988" y="779"/>
            <a:chExt cx="2404" cy="1726"/>
          </a:xfrm>
        </p:grpSpPr>
        <p:sp>
          <p:nvSpPr>
            <p:cNvPr id="5173" name="Oval 1240"/>
            <p:cNvSpPr>
              <a:spLocks noChangeArrowheads="1"/>
            </p:cNvSpPr>
            <p:nvPr/>
          </p:nvSpPr>
          <p:spPr bwMode="auto">
            <a:xfrm>
              <a:off x="3755" y="1859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5174" name="Oval 1239"/>
            <p:cNvSpPr>
              <a:spLocks noChangeArrowheads="1"/>
            </p:cNvSpPr>
            <p:nvPr/>
          </p:nvSpPr>
          <p:spPr bwMode="auto">
            <a:xfrm>
              <a:off x="3749" y="1137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5175" name="Oval 1238"/>
            <p:cNvSpPr>
              <a:spLocks noChangeArrowheads="1"/>
            </p:cNvSpPr>
            <p:nvPr/>
          </p:nvSpPr>
          <p:spPr bwMode="auto">
            <a:xfrm>
              <a:off x="3055" y="1506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5176" name="Line 1067"/>
            <p:cNvSpPr>
              <a:spLocks noChangeShapeType="1"/>
            </p:cNvSpPr>
            <p:nvPr/>
          </p:nvSpPr>
          <p:spPr bwMode="auto">
            <a:xfrm rot="10800000">
              <a:off x="3189" y="917"/>
              <a:ext cx="0" cy="14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7" name="Oval 1069"/>
            <p:cNvSpPr>
              <a:spLocks noChangeArrowheads="1"/>
            </p:cNvSpPr>
            <p:nvPr/>
          </p:nvSpPr>
          <p:spPr bwMode="auto">
            <a:xfrm rot="10800000">
              <a:off x="3874" y="901"/>
              <a:ext cx="34" cy="3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78" name="Text Box 1070"/>
            <p:cNvSpPr txBox="1">
              <a:spLocks noChangeArrowheads="1"/>
            </p:cNvSpPr>
            <p:nvPr/>
          </p:nvSpPr>
          <p:spPr bwMode="auto">
            <a:xfrm rot="10800000">
              <a:off x="3197" y="1755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5179" name="Text Box 1071"/>
            <p:cNvSpPr txBox="1">
              <a:spLocks noChangeArrowheads="1"/>
            </p:cNvSpPr>
            <p:nvPr/>
          </p:nvSpPr>
          <p:spPr bwMode="auto">
            <a:xfrm>
              <a:off x="3185" y="1268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5180" name="Line 1072"/>
            <p:cNvSpPr>
              <a:spLocks noChangeShapeType="1"/>
            </p:cNvSpPr>
            <p:nvPr/>
          </p:nvSpPr>
          <p:spPr bwMode="auto">
            <a:xfrm>
              <a:off x="3196" y="919"/>
              <a:ext cx="18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1" name="Oval 1073"/>
            <p:cNvSpPr>
              <a:spLocks noChangeArrowheads="1"/>
            </p:cNvSpPr>
            <p:nvPr/>
          </p:nvSpPr>
          <p:spPr bwMode="auto">
            <a:xfrm>
              <a:off x="5034" y="895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82" name="Text Box 1075"/>
            <p:cNvSpPr txBox="1">
              <a:spLocks noChangeArrowheads="1"/>
            </p:cNvSpPr>
            <p:nvPr/>
          </p:nvSpPr>
          <p:spPr bwMode="auto">
            <a:xfrm>
              <a:off x="5069" y="779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5183" name="Text Box 1077"/>
            <p:cNvSpPr txBox="1">
              <a:spLocks noChangeArrowheads="1"/>
            </p:cNvSpPr>
            <p:nvPr/>
          </p:nvSpPr>
          <p:spPr bwMode="auto">
            <a:xfrm>
              <a:off x="3894" y="1439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X</a:t>
              </a:r>
            </a:p>
          </p:txBody>
        </p:sp>
        <p:sp>
          <p:nvSpPr>
            <p:cNvPr id="5184" name="Line 1084"/>
            <p:cNvSpPr>
              <a:spLocks noChangeShapeType="1"/>
            </p:cNvSpPr>
            <p:nvPr/>
          </p:nvSpPr>
          <p:spPr bwMode="auto">
            <a:xfrm flipV="1">
              <a:off x="3881" y="1650"/>
              <a:ext cx="1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5" name="Oval 1085"/>
            <p:cNvSpPr>
              <a:spLocks noChangeArrowheads="1"/>
            </p:cNvSpPr>
            <p:nvPr/>
          </p:nvSpPr>
          <p:spPr bwMode="auto">
            <a:xfrm>
              <a:off x="5041" y="1626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86" name="Text Box 1086"/>
            <p:cNvSpPr txBox="1">
              <a:spLocks noChangeArrowheads="1"/>
            </p:cNvSpPr>
            <p:nvPr/>
          </p:nvSpPr>
          <p:spPr bwMode="auto">
            <a:xfrm>
              <a:off x="5094" y="1522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5187" name="Text Box 1087"/>
            <p:cNvSpPr txBox="1">
              <a:spLocks noChangeArrowheads="1"/>
            </p:cNvSpPr>
            <p:nvPr/>
          </p:nvSpPr>
          <p:spPr bwMode="auto">
            <a:xfrm>
              <a:off x="3883" y="2146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Y</a:t>
              </a:r>
            </a:p>
          </p:txBody>
        </p:sp>
        <p:sp>
          <p:nvSpPr>
            <p:cNvPr id="5188" name="Line 1094"/>
            <p:cNvSpPr>
              <a:spLocks noChangeShapeType="1"/>
            </p:cNvSpPr>
            <p:nvPr/>
          </p:nvSpPr>
          <p:spPr bwMode="auto">
            <a:xfrm>
              <a:off x="3184" y="2347"/>
              <a:ext cx="18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9" name="Oval 1095"/>
            <p:cNvSpPr>
              <a:spLocks noChangeArrowheads="1"/>
            </p:cNvSpPr>
            <p:nvPr/>
          </p:nvSpPr>
          <p:spPr bwMode="auto">
            <a:xfrm>
              <a:off x="5034" y="2317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90" name="Text Box 1096"/>
            <p:cNvSpPr txBox="1">
              <a:spLocks noChangeArrowheads="1"/>
            </p:cNvSpPr>
            <p:nvPr/>
          </p:nvSpPr>
          <p:spPr bwMode="auto">
            <a:xfrm>
              <a:off x="5069" y="2255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5191" name="Text Box 1097"/>
            <p:cNvSpPr txBox="1">
              <a:spLocks noChangeArrowheads="1"/>
            </p:cNvSpPr>
            <p:nvPr/>
          </p:nvSpPr>
          <p:spPr bwMode="auto">
            <a:xfrm>
              <a:off x="2988" y="1229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Z</a:t>
              </a:r>
            </a:p>
          </p:txBody>
        </p:sp>
        <p:graphicFrame>
          <p:nvGraphicFramePr>
            <p:cNvPr id="5131" name="Object 1043"/>
            <p:cNvGraphicFramePr>
              <a:graphicFrameLocks noChangeAspect="1"/>
            </p:cNvGraphicFramePr>
            <p:nvPr/>
          </p:nvGraphicFramePr>
          <p:xfrm>
            <a:off x="4027" y="1021"/>
            <a:ext cx="2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3" name="公式" r:id="rId4" imgW="215640" imgH="291960" progId="Equation.3">
                    <p:embed/>
                  </p:oleObj>
                </mc:Choice>
                <mc:Fallback>
                  <p:oleObj name="公式" r:id="rId4" imgW="215640" imgH="291960" progId="Equation.3">
                    <p:embed/>
                    <p:pic>
                      <p:nvPicPr>
                        <p:cNvPr id="0" name="Object 10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7" y="1021"/>
                          <a:ext cx="269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2" name="Object 1044"/>
            <p:cNvGraphicFramePr>
              <a:graphicFrameLocks noChangeAspect="1"/>
            </p:cNvGraphicFramePr>
            <p:nvPr/>
          </p:nvGraphicFramePr>
          <p:xfrm>
            <a:off x="4033" y="1781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4" name="公式" r:id="rId6" imgW="215640" imgH="304560" progId="Equation.3">
                    <p:embed/>
                  </p:oleObj>
                </mc:Choice>
                <mc:Fallback>
                  <p:oleObj name="公式" r:id="rId6" imgW="215640" imgH="304560" progId="Equation.3">
                    <p:embed/>
                    <p:pic>
                      <p:nvPicPr>
                        <p:cNvPr id="0" name="Object 10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3" y="1781"/>
                          <a:ext cx="26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3" name="Object 1045"/>
            <p:cNvGraphicFramePr>
              <a:graphicFrameLocks noChangeAspect="1"/>
            </p:cNvGraphicFramePr>
            <p:nvPr/>
          </p:nvGraphicFramePr>
          <p:xfrm>
            <a:off x="3325" y="1397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5" name="公式" r:id="rId8" imgW="215640" imgH="304560" progId="Equation.3">
                    <p:embed/>
                  </p:oleObj>
                </mc:Choice>
                <mc:Fallback>
                  <p:oleObj name="公式" r:id="rId8" imgW="215640" imgH="304560" progId="Equation.3">
                    <p:embed/>
                    <p:pic>
                      <p:nvPicPr>
                        <p:cNvPr id="0" name="Object 1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5" y="1397"/>
                          <a:ext cx="26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2" name="Line 1111"/>
            <p:cNvSpPr>
              <a:spLocks noChangeShapeType="1"/>
            </p:cNvSpPr>
            <p:nvPr/>
          </p:nvSpPr>
          <p:spPr bwMode="auto">
            <a:xfrm flipH="1">
              <a:off x="3890" y="932"/>
              <a:ext cx="0" cy="6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3" name="Oval 1113"/>
            <p:cNvSpPr>
              <a:spLocks noChangeArrowheads="1"/>
            </p:cNvSpPr>
            <p:nvPr/>
          </p:nvSpPr>
          <p:spPr bwMode="auto">
            <a:xfrm>
              <a:off x="3873" y="1630"/>
              <a:ext cx="34" cy="3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94" name="Text Box 1114"/>
            <p:cNvSpPr txBox="1">
              <a:spLocks noChangeArrowheads="1"/>
            </p:cNvSpPr>
            <p:nvPr/>
          </p:nvSpPr>
          <p:spPr bwMode="auto">
            <a:xfrm>
              <a:off x="3704" y="908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5195" name="Text Box 1115"/>
            <p:cNvSpPr txBox="1">
              <a:spLocks noChangeArrowheads="1"/>
            </p:cNvSpPr>
            <p:nvPr/>
          </p:nvSpPr>
          <p:spPr bwMode="auto">
            <a:xfrm rot="10800000">
              <a:off x="3716" y="1395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5196" name="Line 1118"/>
            <p:cNvSpPr>
              <a:spLocks noChangeShapeType="1"/>
            </p:cNvSpPr>
            <p:nvPr/>
          </p:nvSpPr>
          <p:spPr bwMode="auto">
            <a:xfrm flipH="1">
              <a:off x="3890" y="1646"/>
              <a:ext cx="0" cy="6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7" name="Oval 1120"/>
            <p:cNvSpPr>
              <a:spLocks noChangeArrowheads="1"/>
            </p:cNvSpPr>
            <p:nvPr/>
          </p:nvSpPr>
          <p:spPr bwMode="auto">
            <a:xfrm>
              <a:off x="3873" y="2326"/>
              <a:ext cx="34" cy="3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98" name="Text Box 1121"/>
            <p:cNvSpPr txBox="1">
              <a:spLocks noChangeArrowheads="1"/>
            </p:cNvSpPr>
            <p:nvPr/>
          </p:nvSpPr>
          <p:spPr bwMode="auto">
            <a:xfrm>
              <a:off x="3710" y="1652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5199" name="Text Box 1122"/>
            <p:cNvSpPr txBox="1">
              <a:spLocks noChangeArrowheads="1"/>
            </p:cNvSpPr>
            <p:nvPr/>
          </p:nvSpPr>
          <p:spPr bwMode="auto">
            <a:xfrm rot="10800000">
              <a:off x="3722" y="2139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</p:grpSp>
      <p:grpSp>
        <p:nvGrpSpPr>
          <p:cNvPr id="3" name="Group 1237"/>
          <p:cNvGrpSpPr>
            <a:grpSpLocks/>
          </p:cNvGrpSpPr>
          <p:nvPr/>
        </p:nvGrpSpPr>
        <p:grpSpPr bwMode="auto">
          <a:xfrm>
            <a:off x="558800" y="1608138"/>
            <a:ext cx="4013200" cy="3076575"/>
            <a:chOff x="352" y="518"/>
            <a:chExt cx="2528" cy="1938"/>
          </a:xfrm>
        </p:grpSpPr>
        <p:sp>
          <p:nvSpPr>
            <p:cNvPr id="5137" name="Oval 1236"/>
            <p:cNvSpPr>
              <a:spLocks noChangeArrowheads="1"/>
            </p:cNvSpPr>
            <p:nvPr/>
          </p:nvSpPr>
          <p:spPr bwMode="auto">
            <a:xfrm>
              <a:off x="877" y="1703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5138" name="Oval 1235"/>
            <p:cNvSpPr>
              <a:spLocks noChangeArrowheads="1"/>
            </p:cNvSpPr>
            <p:nvPr/>
          </p:nvSpPr>
          <p:spPr bwMode="auto">
            <a:xfrm>
              <a:off x="1127" y="1271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5139" name="Oval 1234"/>
            <p:cNvSpPr>
              <a:spLocks noChangeArrowheads="1"/>
            </p:cNvSpPr>
            <p:nvPr/>
          </p:nvSpPr>
          <p:spPr bwMode="auto">
            <a:xfrm>
              <a:off x="647" y="1259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5140" name="Text Box 1027"/>
            <p:cNvSpPr txBox="1">
              <a:spLocks noChangeArrowheads="1"/>
            </p:cNvSpPr>
            <p:nvPr/>
          </p:nvSpPr>
          <p:spPr bwMode="auto">
            <a:xfrm>
              <a:off x="1068" y="919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5141" name="Line 1030"/>
            <p:cNvSpPr>
              <a:spLocks noChangeShapeType="1"/>
            </p:cNvSpPr>
            <p:nvPr/>
          </p:nvSpPr>
          <p:spPr bwMode="auto">
            <a:xfrm rot="19800000" flipH="1">
              <a:off x="1258" y="907"/>
              <a:ext cx="17" cy="9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1032"/>
            <p:cNvSpPr>
              <a:spLocks noChangeArrowheads="1"/>
            </p:cNvSpPr>
            <p:nvPr/>
          </p:nvSpPr>
          <p:spPr bwMode="auto">
            <a:xfrm rot="-1800000">
              <a:off x="1492" y="1819"/>
              <a:ext cx="34" cy="3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43" name="Text Box 1033"/>
            <p:cNvSpPr txBox="1">
              <a:spLocks noChangeArrowheads="1"/>
            </p:cNvSpPr>
            <p:nvPr/>
          </p:nvSpPr>
          <p:spPr bwMode="auto">
            <a:xfrm rot="-1800000">
              <a:off x="1111" y="1064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5144" name="Text Box 1034"/>
            <p:cNvSpPr txBox="1">
              <a:spLocks noChangeArrowheads="1"/>
            </p:cNvSpPr>
            <p:nvPr/>
          </p:nvSpPr>
          <p:spPr bwMode="auto">
            <a:xfrm rot="-1800000">
              <a:off x="1312" y="1387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5145" name="Text Box 1035"/>
            <p:cNvSpPr txBox="1">
              <a:spLocks noChangeArrowheads="1"/>
            </p:cNvSpPr>
            <p:nvPr/>
          </p:nvSpPr>
          <p:spPr bwMode="auto">
            <a:xfrm>
              <a:off x="1459" y="1588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X</a:t>
              </a:r>
            </a:p>
          </p:txBody>
        </p:sp>
        <p:sp>
          <p:nvSpPr>
            <p:cNvPr id="5146" name="Line 1038"/>
            <p:cNvSpPr>
              <a:spLocks noChangeShapeType="1"/>
            </p:cNvSpPr>
            <p:nvPr/>
          </p:nvSpPr>
          <p:spPr bwMode="auto">
            <a:xfrm rot="-5400000" flipH="1" flipV="1">
              <a:off x="1021" y="1346"/>
              <a:ext cx="6" cy="9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1040"/>
            <p:cNvSpPr>
              <a:spLocks noChangeArrowheads="1"/>
            </p:cNvSpPr>
            <p:nvPr/>
          </p:nvSpPr>
          <p:spPr bwMode="auto">
            <a:xfrm rot="5400000">
              <a:off x="518" y="1822"/>
              <a:ext cx="34" cy="3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48" name="Text Box 1041"/>
            <p:cNvSpPr txBox="1">
              <a:spLocks noChangeArrowheads="1"/>
            </p:cNvSpPr>
            <p:nvPr/>
          </p:nvSpPr>
          <p:spPr bwMode="auto">
            <a:xfrm rot="5400000">
              <a:off x="1164" y="1844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5149" name="Text Box 1042"/>
            <p:cNvSpPr txBox="1">
              <a:spLocks noChangeArrowheads="1"/>
            </p:cNvSpPr>
            <p:nvPr/>
          </p:nvSpPr>
          <p:spPr bwMode="auto">
            <a:xfrm>
              <a:off x="716" y="1842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5150" name="Line 1045"/>
            <p:cNvSpPr>
              <a:spLocks noChangeShapeType="1"/>
            </p:cNvSpPr>
            <p:nvPr/>
          </p:nvSpPr>
          <p:spPr bwMode="auto">
            <a:xfrm rot="-9000000">
              <a:off x="762" y="919"/>
              <a:ext cx="13" cy="9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1047"/>
            <p:cNvSpPr>
              <a:spLocks noChangeArrowheads="1"/>
            </p:cNvSpPr>
            <p:nvPr/>
          </p:nvSpPr>
          <p:spPr bwMode="auto">
            <a:xfrm rot="-9000000">
              <a:off x="1002" y="951"/>
              <a:ext cx="34" cy="3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52" name="Text Box 1048"/>
            <p:cNvSpPr txBox="1">
              <a:spLocks noChangeArrowheads="1"/>
            </p:cNvSpPr>
            <p:nvPr/>
          </p:nvSpPr>
          <p:spPr bwMode="auto">
            <a:xfrm rot="-9000000">
              <a:off x="535" y="1461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5153" name="Text Box 1049"/>
            <p:cNvSpPr txBox="1">
              <a:spLocks noChangeArrowheads="1"/>
            </p:cNvSpPr>
            <p:nvPr/>
          </p:nvSpPr>
          <p:spPr bwMode="auto">
            <a:xfrm rot="-9000000">
              <a:off x="738" y="1081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5154" name="Text Box 1050"/>
            <p:cNvSpPr txBox="1">
              <a:spLocks noChangeArrowheads="1"/>
            </p:cNvSpPr>
            <p:nvPr/>
          </p:nvSpPr>
          <p:spPr bwMode="auto">
            <a:xfrm>
              <a:off x="1318" y="1824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5155" name="Text Box 1051"/>
            <p:cNvSpPr txBox="1">
              <a:spLocks noChangeArrowheads="1"/>
            </p:cNvSpPr>
            <p:nvPr/>
          </p:nvSpPr>
          <p:spPr bwMode="auto">
            <a:xfrm>
              <a:off x="352" y="1584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5156" name="Text Box 1052"/>
            <p:cNvSpPr txBox="1">
              <a:spLocks noChangeArrowheads="1"/>
            </p:cNvSpPr>
            <p:nvPr/>
          </p:nvSpPr>
          <p:spPr bwMode="auto">
            <a:xfrm>
              <a:off x="535" y="1830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Y</a:t>
              </a:r>
            </a:p>
          </p:txBody>
        </p:sp>
        <p:sp>
          <p:nvSpPr>
            <p:cNvPr id="5157" name="Text Box 1053"/>
            <p:cNvSpPr txBox="1">
              <a:spLocks noChangeArrowheads="1"/>
            </p:cNvSpPr>
            <p:nvPr/>
          </p:nvSpPr>
          <p:spPr bwMode="auto">
            <a:xfrm>
              <a:off x="782" y="886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Z</a:t>
              </a:r>
            </a:p>
          </p:txBody>
        </p:sp>
        <p:sp>
          <p:nvSpPr>
            <p:cNvPr id="5158" name="Line 1054"/>
            <p:cNvSpPr>
              <a:spLocks noChangeShapeType="1"/>
            </p:cNvSpPr>
            <p:nvPr/>
          </p:nvSpPr>
          <p:spPr bwMode="auto">
            <a:xfrm>
              <a:off x="1024" y="970"/>
              <a:ext cx="15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Line 1055"/>
            <p:cNvSpPr>
              <a:spLocks noChangeShapeType="1"/>
            </p:cNvSpPr>
            <p:nvPr/>
          </p:nvSpPr>
          <p:spPr bwMode="auto">
            <a:xfrm>
              <a:off x="1508" y="1839"/>
              <a:ext cx="10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0" name="Freeform 1057"/>
            <p:cNvSpPr>
              <a:spLocks/>
            </p:cNvSpPr>
            <p:nvPr/>
          </p:nvSpPr>
          <p:spPr bwMode="auto">
            <a:xfrm>
              <a:off x="531" y="1842"/>
              <a:ext cx="1998" cy="492"/>
            </a:xfrm>
            <a:custGeom>
              <a:avLst/>
              <a:gdLst>
                <a:gd name="T0" fmla="*/ 0 w 2184"/>
                <a:gd name="T1" fmla="*/ 0 h 426"/>
                <a:gd name="T2" fmla="*/ 0 w 2184"/>
                <a:gd name="T3" fmla="*/ 426 h 426"/>
                <a:gd name="T4" fmla="*/ 2184 w 2184"/>
                <a:gd name="T5" fmla="*/ 426 h 426"/>
                <a:gd name="T6" fmla="*/ 0 60000 65536"/>
                <a:gd name="T7" fmla="*/ 0 60000 65536"/>
                <a:gd name="T8" fmla="*/ 0 60000 65536"/>
                <a:gd name="T9" fmla="*/ 0 w 2184"/>
                <a:gd name="T10" fmla="*/ 0 h 426"/>
                <a:gd name="T11" fmla="*/ 2184 w 2184"/>
                <a:gd name="T12" fmla="*/ 426 h 4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4" h="426">
                  <a:moveTo>
                    <a:pt x="0" y="0"/>
                  </a:moveTo>
                  <a:lnTo>
                    <a:pt x="0" y="426"/>
                  </a:lnTo>
                  <a:lnTo>
                    <a:pt x="2184" y="42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61" name="Oval 1058"/>
            <p:cNvSpPr>
              <a:spLocks noChangeArrowheads="1"/>
            </p:cNvSpPr>
            <p:nvPr/>
          </p:nvSpPr>
          <p:spPr bwMode="auto">
            <a:xfrm>
              <a:off x="2553" y="946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62" name="Oval 1059"/>
            <p:cNvSpPr>
              <a:spLocks noChangeArrowheads="1"/>
            </p:cNvSpPr>
            <p:nvPr/>
          </p:nvSpPr>
          <p:spPr bwMode="auto">
            <a:xfrm>
              <a:off x="2529" y="1819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63" name="Oval 1060"/>
            <p:cNvSpPr>
              <a:spLocks noChangeArrowheads="1"/>
            </p:cNvSpPr>
            <p:nvPr/>
          </p:nvSpPr>
          <p:spPr bwMode="auto">
            <a:xfrm>
              <a:off x="2535" y="2302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64" name="Text Box 1062"/>
            <p:cNvSpPr txBox="1">
              <a:spLocks noChangeArrowheads="1"/>
            </p:cNvSpPr>
            <p:nvPr/>
          </p:nvSpPr>
          <p:spPr bwMode="auto">
            <a:xfrm>
              <a:off x="2582" y="824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5165" name="Text Box 1063"/>
            <p:cNvSpPr txBox="1">
              <a:spLocks noChangeArrowheads="1"/>
            </p:cNvSpPr>
            <p:nvPr/>
          </p:nvSpPr>
          <p:spPr bwMode="auto">
            <a:xfrm>
              <a:off x="2577" y="1721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5166" name="Text Box 1064"/>
            <p:cNvSpPr txBox="1">
              <a:spLocks noChangeArrowheads="1"/>
            </p:cNvSpPr>
            <p:nvPr/>
          </p:nvSpPr>
          <p:spPr bwMode="auto">
            <a:xfrm>
              <a:off x="2576" y="2206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C</a:t>
              </a:r>
            </a:p>
          </p:txBody>
        </p:sp>
        <p:graphicFrame>
          <p:nvGraphicFramePr>
            <p:cNvPr id="5122" name="Object 1034"/>
            <p:cNvGraphicFramePr>
              <a:graphicFrameLocks noChangeAspect="1"/>
            </p:cNvGraphicFramePr>
            <p:nvPr/>
          </p:nvGraphicFramePr>
          <p:xfrm>
            <a:off x="925" y="1889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6" name="公式" r:id="rId10" imgW="215640" imgH="304560" progId="Equation.3">
                    <p:embed/>
                  </p:oleObj>
                </mc:Choice>
                <mc:Fallback>
                  <p:oleObj name="公式" r:id="rId10" imgW="215640" imgH="304560" progId="Equation.3">
                    <p:embed/>
                    <p:pic>
                      <p:nvPicPr>
                        <p:cNvPr id="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5" y="1889"/>
                          <a:ext cx="26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" name="Object 1035"/>
            <p:cNvGraphicFramePr>
              <a:graphicFrameLocks noChangeAspect="1"/>
            </p:cNvGraphicFramePr>
            <p:nvPr/>
          </p:nvGraphicFramePr>
          <p:xfrm>
            <a:off x="369" y="1044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7" name="公式" r:id="rId11" imgW="215640" imgH="304560" progId="Equation.3">
                    <p:embed/>
                  </p:oleObj>
                </mc:Choice>
                <mc:Fallback>
                  <p:oleObj name="公式" r:id="rId11" imgW="215640" imgH="304560" progId="Equation.3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" y="1044"/>
                          <a:ext cx="26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" name="Object 1036"/>
            <p:cNvGraphicFramePr>
              <a:graphicFrameLocks noChangeAspect="1"/>
            </p:cNvGraphicFramePr>
            <p:nvPr/>
          </p:nvGraphicFramePr>
          <p:xfrm>
            <a:off x="1383" y="1096"/>
            <a:ext cx="2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8" name="公式" r:id="rId12" imgW="215640" imgH="291960" progId="Equation.3">
                    <p:embed/>
                  </p:oleObj>
                </mc:Choice>
                <mc:Fallback>
                  <p:oleObj name="公式" r:id="rId12" imgW="215640" imgH="291960" progId="Equation.3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096"/>
                          <a:ext cx="269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7" name="Line 1132"/>
            <p:cNvSpPr>
              <a:spLocks noChangeShapeType="1"/>
            </p:cNvSpPr>
            <p:nvPr/>
          </p:nvSpPr>
          <p:spPr bwMode="auto">
            <a:xfrm>
              <a:off x="2140" y="1012"/>
              <a:ext cx="0" cy="78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8" name="Line 1133"/>
            <p:cNvSpPr>
              <a:spLocks noChangeShapeType="1"/>
            </p:cNvSpPr>
            <p:nvPr/>
          </p:nvSpPr>
          <p:spPr bwMode="auto">
            <a:xfrm>
              <a:off x="2144" y="1892"/>
              <a:ext cx="0" cy="38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5" name="Object 1037"/>
            <p:cNvGraphicFramePr>
              <a:graphicFrameLocks noChangeAspect="1"/>
            </p:cNvGraphicFramePr>
            <p:nvPr/>
          </p:nvGraphicFramePr>
          <p:xfrm>
            <a:off x="2140" y="1184"/>
            <a:ext cx="36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9" name="公式" r:id="rId13" imgW="291960" imgH="291960" progId="Equation.3">
                    <p:embed/>
                  </p:oleObj>
                </mc:Choice>
                <mc:Fallback>
                  <p:oleObj name="公式" r:id="rId13" imgW="291960" imgH="291960" progId="Equation.3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0" y="1184"/>
                          <a:ext cx="364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6" name="Object 1038"/>
            <p:cNvGraphicFramePr>
              <a:graphicFrameLocks noChangeAspect="1"/>
            </p:cNvGraphicFramePr>
            <p:nvPr/>
          </p:nvGraphicFramePr>
          <p:xfrm>
            <a:off x="2149" y="1866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0" name="公式" r:id="rId15" imgW="279360" imgH="291960" progId="Equation.3">
                    <p:embed/>
                  </p:oleObj>
                </mc:Choice>
                <mc:Fallback>
                  <p:oleObj name="公式" r:id="rId15" imgW="279360" imgH="291960" progId="Equation.3">
                    <p:embed/>
                    <p:pic>
                      <p:nvPicPr>
                        <p:cNvPr id="0" name="Object 1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9" y="1866"/>
                          <a:ext cx="350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9" name="Line 1136"/>
            <p:cNvSpPr>
              <a:spLocks noChangeShapeType="1"/>
            </p:cNvSpPr>
            <p:nvPr/>
          </p:nvSpPr>
          <p:spPr bwMode="auto">
            <a:xfrm flipH="1" flipV="1">
              <a:off x="2499" y="1060"/>
              <a:ext cx="0" cy="117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0" name="Line 1137"/>
            <p:cNvSpPr>
              <a:spLocks noChangeShapeType="1"/>
            </p:cNvSpPr>
            <p:nvPr/>
          </p:nvSpPr>
          <p:spPr bwMode="auto">
            <a:xfrm rot="-5400000">
              <a:off x="1925" y="716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7" name="Object 1039"/>
            <p:cNvGraphicFramePr>
              <a:graphicFrameLocks noChangeAspect="1"/>
            </p:cNvGraphicFramePr>
            <p:nvPr/>
          </p:nvGraphicFramePr>
          <p:xfrm>
            <a:off x="1848" y="518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1" name="公式" r:id="rId17" imgW="177480" imgH="291960" progId="Equation.3">
                    <p:embed/>
                  </p:oleObj>
                </mc:Choice>
                <mc:Fallback>
                  <p:oleObj name="公式" r:id="rId17" imgW="177480" imgH="291960" progId="Equation.3">
                    <p:embed/>
                    <p:pic>
                      <p:nvPicPr>
                        <p:cNvPr id="0" name="Object 1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8" y="518"/>
                          <a:ext cx="221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1" name="Line 1139"/>
            <p:cNvSpPr>
              <a:spLocks noChangeShapeType="1"/>
            </p:cNvSpPr>
            <p:nvPr/>
          </p:nvSpPr>
          <p:spPr bwMode="auto">
            <a:xfrm rot="-5400000">
              <a:off x="1916" y="1557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8" name="Object 1040"/>
            <p:cNvGraphicFramePr>
              <a:graphicFrameLocks noChangeAspect="1"/>
            </p:cNvGraphicFramePr>
            <p:nvPr/>
          </p:nvGraphicFramePr>
          <p:xfrm>
            <a:off x="1818" y="1363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2" name="Equation" r:id="rId19" imgW="190440" imgH="304560" progId="Equation.DSMT4">
                    <p:embed/>
                  </p:oleObj>
                </mc:Choice>
                <mc:Fallback>
                  <p:oleObj name="Equation" r:id="rId19" imgW="190440" imgH="304560" progId="Equation.DSMT4">
                    <p:embed/>
                    <p:pic>
                      <p:nvPicPr>
                        <p:cNvPr id="0" name="Object 1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8" y="1363"/>
                          <a:ext cx="23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2" name="Line 1141"/>
            <p:cNvSpPr>
              <a:spLocks noChangeShapeType="1"/>
            </p:cNvSpPr>
            <p:nvPr/>
          </p:nvSpPr>
          <p:spPr bwMode="auto">
            <a:xfrm rot="-5400000">
              <a:off x="1916" y="2060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9" name="Object 1041"/>
            <p:cNvGraphicFramePr>
              <a:graphicFrameLocks noChangeAspect="1"/>
            </p:cNvGraphicFramePr>
            <p:nvPr/>
          </p:nvGraphicFramePr>
          <p:xfrm>
            <a:off x="1830" y="1866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" name="公式" r:id="rId21" imgW="190440" imgH="304560" progId="Equation.3">
                    <p:embed/>
                  </p:oleObj>
                </mc:Choice>
                <mc:Fallback>
                  <p:oleObj name="公式" r:id="rId21" imgW="190440" imgH="304560" progId="Equation.3">
                    <p:embed/>
                    <p:pic>
                      <p:nvPicPr>
                        <p:cNvPr id="0" name="Object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0" y="1866"/>
                          <a:ext cx="23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1042"/>
            <p:cNvGraphicFramePr>
              <a:graphicFrameLocks noChangeAspect="1"/>
            </p:cNvGraphicFramePr>
            <p:nvPr/>
          </p:nvGraphicFramePr>
          <p:xfrm>
            <a:off x="2528" y="1223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" name="公式" r:id="rId23" imgW="279360" imgH="291960" progId="Equation.3">
                    <p:embed/>
                  </p:oleObj>
                </mc:Choice>
                <mc:Fallback>
                  <p:oleObj name="公式" r:id="rId23" imgW="279360" imgH="291960" progId="Equation.3">
                    <p:embed/>
                    <p:pic>
                      <p:nvPicPr>
                        <p:cNvPr id="0" name="Object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8" y="1223"/>
                          <a:ext cx="350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65138" y="1023938"/>
            <a:ext cx="3017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(1) .Y</a:t>
            </a:r>
            <a:r>
              <a:rPr lang="zh-CN" altLang="en-US">
                <a:ea typeface="楷体_GB2312" pitchFamily="49" charset="-122"/>
              </a:rPr>
              <a:t>联接</a:t>
            </a:r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400050" y="509588"/>
            <a:ext cx="8377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对称三相电源线电压与相电压的关系</a:t>
            </a:r>
          </a:p>
        </p:txBody>
      </p:sp>
      <p:graphicFrame>
        <p:nvGraphicFramePr>
          <p:cNvPr id="123906" name="Object 2"/>
          <p:cNvGraphicFramePr>
            <a:graphicFrameLocks noChangeAspect="1"/>
          </p:cNvGraphicFramePr>
          <p:nvPr/>
        </p:nvGraphicFramePr>
        <p:xfrm>
          <a:off x="5638800" y="1852613"/>
          <a:ext cx="2890838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Equation" r:id="rId4" imgW="1447560" imgH="939600" progId="Equation.DSMT4">
                  <p:embed/>
                </p:oleObj>
              </mc:Choice>
              <mc:Fallback>
                <p:oleObj name="Equation" r:id="rId4" imgW="1447560" imgH="939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852613"/>
                        <a:ext cx="2890838" cy="187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12" name="Group 68"/>
          <p:cNvGrpSpPr>
            <a:grpSpLocks/>
          </p:cNvGrpSpPr>
          <p:nvPr/>
        </p:nvGrpSpPr>
        <p:grpSpPr bwMode="auto">
          <a:xfrm>
            <a:off x="1131888" y="976313"/>
            <a:ext cx="4111625" cy="3400425"/>
            <a:chOff x="713" y="615"/>
            <a:chExt cx="2590" cy="2142"/>
          </a:xfrm>
        </p:grpSpPr>
        <p:sp>
          <p:nvSpPr>
            <p:cNvPr id="6168" name="Oval 169"/>
            <p:cNvSpPr>
              <a:spLocks noChangeArrowheads="1"/>
            </p:cNvSpPr>
            <p:nvPr/>
          </p:nvSpPr>
          <p:spPr bwMode="auto">
            <a:xfrm>
              <a:off x="1281" y="1309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6169" name="Text Box 170"/>
            <p:cNvSpPr txBox="1">
              <a:spLocks noChangeArrowheads="1"/>
            </p:cNvSpPr>
            <p:nvPr/>
          </p:nvSpPr>
          <p:spPr bwMode="auto">
            <a:xfrm>
              <a:off x="1165" y="929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6170" name="Oval 171"/>
            <p:cNvSpPr>
              <a:spLocks noChangeArrowheads="1"/>
            </p:cNvSpPr>
            <p:nvPr/>
          </p:nvSpPr>
          <p:spPr bwMode="auto">
            <a:xfrm>
              <a:off x="1400" y="1797"/>
              <a:ext cx="34" cy="3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6171" name="Text Box 172"/>
            <p:cNvSpPr txBox="1">
              <a:spLocks noChangeArrowheads="1"/>
            </p:cNvSpPr>
            <p:nvPr/>
          </p:nvSpPr>
          <p:spPr bwMode="auto">
            <a:xfrm>
              <a:off x="1231" y="1075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6172" name="Text Box 173"/>
            <p:cNvSpPr txBox="1">
              <a:spLocks noChangeArrowheads="1"/>
            </p:cNvSpPr>
            <p:nvPr/>
          </p:nvSpPr>
          <p:spPr bwMode="auto">
            <a:xfrm>
              <a:off x="1231" y="1538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6173" name="Text Box 174"/>
            <p:cNvSpPr txBox="1">
              <a:spLocks noChangeArrowheads="1"/>
            </p:cNvSpPr>
            <p:nvPr/>
          </p:nvSpPr>
          <p:spPr bwMode="auto">
            <a:xfrm>
              <a:off x="1177" y="1651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X</a:t>
              </a:r>
            </a:p>
          </p:txBody>
        </p:sp>
        <p:sp>
          <p:nvSpPr>
            <p:cNvPr id="6174" name="Oval 175"/>
            <p:cNvSpPr>
              <a:spLocks noChangeArrowheads="1"/>
            </p:cNvSpPr>
            <p:nvPr/>
          </p:nvSpPr>
          <p:spPr bwMode="auto">
            <a:xfrm rot="7200000">
              <a:off x="1402" y="1799"/>
              <a:ext cx="34" cy="3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6175" name="Text Box 176"/>
            <p:cNvSpPr txBox="1">
              <a:spLocks noChangeArrowheads="1"/>
            </p:cNvSpPr>
            <p:nvPr/>
          </p:nvSpPr>
          <p:spPr bwMode="auto">
            <a:xfrm rot="7200000">
              <a:off x="1913" y="2072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6176" name="Text Box 177"/>
            <p:cNvSpPr txBox="1">
              <a:spLocks noChangeArrowheads="1"/>
            </p:cNvSpPr>
            <p:nvPr/>
          </p:nvSpPr>
          <p:spPr bwMode="auto">
            <a:xfrm rot="7200000">
              <a:off x="1500" y="1865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6177" name="Oval 178"/>
            <p:cNvSpPr>
              <a:spLocks noChangeArrowheads="1"/>
            </p:cNvSpPr>
            <p:nvPr/>
          </p:nvSpPr>
          <p:spPr bwMode="auto">
            <a:xfrm rot="-7200000">
              <a:off x="1403" y="1798"/>
              <a:ext cx="34" cy="3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6178" name="Text Box 179"/>
            <p:cNvSpPr txBox="1">
              <a:spLocks noChangeArrowheads="1"/>
            </p:cNvSpPr>
            <p:nvPr/>
          </p:nvSpPr>
          <p:spPr bwMode="auto">
            <a:xfrm rot="-7200000">
              <a:off x="887" y="2072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6179" name="Text Box 180"/>
            <p:cNvSpPr txBox="1">
              <a:spLocks noChangeArrowheads="1"/>
            </p:cNvSpPr>
            <p:nvPr/>
          </p:nvSpPr>
          <p:spPr bwMode="auto">
            <a:xfrm rot="-7200000">
              <a:off x="1215" y="1887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6180" name="Text Box 181"/>
            <p:cNvSpPr txBox="1">
              <a:spLocks noChangeArrowheads="1"/>
            </p:cNvSpPr>
            <p:nvPr/>
          </p:nvSpPr>
          <p:spPr bwMode="auto">
            <a:xfrm>
              <a:off x="2021" y="2202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6181" name="Text Box 182"/>
            <p:cNvSpPr txBox="1">
              <a:spLocks noChangeArrowheads="1"/>
            </p:cNvSpPr>
            <p:nvPr/>
          </p:nvSpPr>
          <p:spPr bwMode="auto">
            <a:xfrm>
              <a:off x="743" y="2203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6182" name="Text Box 183"/>
            <p:cNvSpPr txBox="1">
              <a:spLocks noChangeArrowheads="1"/>
            </p:cNvSpPr>
            <p:nvPr/>
          </p:nvSpPr>
          <p:spPr bwMode="auto">
            <a:xfrm>
              <a:off x="1387" y="1564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Y</a:t>
              </a:r>
            </a:p>
          </p:txBody>
        </p:sp>
        <p:sp>
          <p:nvSpPr>
            <p:cNvPr id="6183" name="Text Box 184"/>
            <p:cNvSpPr txBox="1">
              <a:spLocks noChangeArrowheads="1"/>
            </p:cNvSpPr>
            <p:nvPr/>
          </p:nvSpPr>
          <p:spPr bwMode="auto">
            <a:xfrm>
              <a:off x="1325" y="1813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Z</a:t>
              </a:r>
            </a:p>
          </p:txBody>
        </p:sp>
        <p:sp>
          <p:nvSpPr>
            <p:cNvPr id="6184" name="Oval 185"/>
            <p:cNvSpPr>
              <a:spLocks noChangeArrowheads="1"/>
            </p:cNvSpPr>
            <p:nvPr/>
          </p:nvSpPr>
          <p:spPr bwMode="auto">
            <a:xfrm>
              <a:off x="2952" y="1021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6185" name="Oval 186"/>
            <p:cNvSpPr>
              <a:spLocks noChangeArrowheads="1"/>
            </p:cNvSpPr>
            <p:nvPr/>
          </p:nvSpPr>
          <p:spPr bwMode="auto">
            <a:xfrm>
              <a:off x="2952" y="1784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6186" name="Oval 187"/>
            <p:cNvSpPr>
              <a:spLocks noChangeArrowheads="1"/>
            </p:cNvSpPr>
            <p:nvPr/>
          </p:nvSpPr>
          <p:spPr bwMode="auto">
            <a:xfrm>
              <a:off x="2958" y="2167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6187" name="Oval 188"/>
            <p:cNvSpPr>
              <a:spLocks noChangeArrowheads="1"/>
            </p:cNvSpPr>
            <p:nvPr/>
          </p:nvSpPr>
          <p:spPr bwMode="auto">
            <a:xfrm>
              <a:off x="2946" y="2626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6188" name="Text Box 189"/>
            <p:cNvSpPr txBox="1">
              <a:spLocks noChangeArrowheads="1"/>
            </p:cNvSpPr>
            <p:nvPr/>
          </p:nvSpPr>
          <p:spPr bwMode="auto">
            <a:xfrm>
              <a:off x="3005" y="905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6189" name="Text Box 190"/>
            <p:cNvSpPr txBox="1">
              <a:spLocks noChangeArrowheads="1"/>
            </p:cNvSpPr>
            <p:nvPr/>
          </p:nvSpPr>
          <p:spPr bwMode="auto">
            <a:xfrm>
              <a:off x="3005" y="2067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6190" name="Text Box 191"/>
            <p:cNvSpPr txBox="1">
              <a:spLocks noChangeArrowheads="1"/>
            </p:cNvSpPr>
            <p:nvPr/>
          </p:nvSpPr>
          <p:spPr bwMode="auto">
            <a:xfrm>
              <a:off x="3000" y="2507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6191" name="Text Box 192"/>
            <p:cNvSpPr txBox="1">
              <a:spLocks noChangeArrowheads="1"/>
            </p:cNvSpPr>
            <p:nvPr/>
          </p:nvSpPr>
          <p:spPr bwMode="auto">
            <a:xfrm>
              <a:off x="3005" y="1680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N</a:t>
              </a:r>
            </a:p>
          </p:txBody>
        </p:sp>
        <p:graphicFrame>
          <p:nvGraphicFramePr>
            <p:cNvPr id="6155" name="Object 11"/>
            <p:cNvGraphicFramePr>
              <a:graphicFrameLocks noChangeAspect="1"/>
            </p:cNvGraphicFramePr>
            <p:nvPr/>
          </p:nvGraphicFramePr>
          <p:xfrm>
            <a:off x="1012" y="1216"/>
            <a:ext cx="2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2" name="公式" r:id="rId6" imgW="215640" imgH="291960" progId="Equation.3">
                    <p:embed/>
                  </p:oleObj>
                </mc:Choice>
                <mc:Fallback>
                  <p:oleObj name="公式" r:id="rId6" imgW="215640" imgH="2919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2" y="1216"/>
                          <a:ext cx="269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6" name="Object 12"/>
            <p:cNvGraphicFramePr>
              <a:graphicFrameLocks noChangeAspect="1"/>
            </p:cNvGraphicFramePr>
            <p:nvPr/>
          </p:nvGraphicFramePr>
          <p:xfrm>
            <a:off x="1605" y="2071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3" name="公式" r:id="rId8" imgW="215640" imgH="304560" progId="Equation.3">
                    <p:embed/>
                  </p:oleObj>
                </mc:Choice>
                <mc:Fallback>
                  <p:oleObj name="公式" r:id="rId8" imgW="215640" imgH="3045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5" y="2071"/>
                          <a:ext cx="26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7" name="Object 13"/>
            <p:cNvGraphicFramePr>
              <a:graphicFrameLocks noChangeAspect="1"/>
            </p:cNvGraphicFramePr>
            <p:nvPr/>
          </p:nvGraphicFramePr>
          <p:xfrm>
            <a:off x="1084" y="2054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4" name="公式" r:id="rId10" imgW="215640" imgH="304560" progId="Equation.3">
                    <p:embed/>
                  </p:oleObj>
                </mc:Choice>
                <mc:Fallback>
                  <p:oleObj name="公式" r:id="rId10" imgW="215640" imgH="3045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4" y="2054"/>
                          <a:ext cx="26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2" name="Line 196"/>
            <p:cNvSpPr>
              <a:spLocks noChangeShapeType="1"/>
            </p:cNvSpPr>
            <p:nvPr/>
          </p:nvSpPr>
          <p:spPr bwMode="auto">
            <a:xfrm>
              <a:off x="2526" y="1087"/>
              <a:ext cx="0" cy="1055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3" name="Line 197"/>
            <p:cNvSpPr>
              <a:spLocks noChangeShapeType="1"/>
            </p:cNvSpPr>
            <p:nvPr/>
          </p:nvSpPr>
          <p:spPr bwMode="auto">
            <a:xfrm>
              <a:off x="2526" y="2215"/>
              <a:ext cx="0" cy="38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8" name="Object 14"/>
            <p:cNvGraphicFramePr>
              <a:graphicFrameLocks noChangeAspect="1"/>
            </p:cNvGraphicFramePr>
            <p:nvPr/>
          </p:nvGraphicFramePr>
          <p:xfrm>
            <a:off x="2539" y="1273"/>
            <a:ext cx="36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5" name="公式" r:id="rId12" imgW="291960" imgH="291960" progId="Equation.3">
                    <p:embed/>
                  </p:oleObj>
                </mc:Choice>
                <mc:Fallback>
                  <p:oleObj name="公式" r:id="rId12" imgW="291960" imgH="2919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9" y="1273"/>
                          <a:ext cx="364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9" name="Object 15"/>
            <p:cNvGraphicFramePr>
              <a:graphicFrameLocks noChangeAspect="1"/>
            </p:cNvGraphicFramePr>
            <p:nvPr/>
          </p:nvGraphicFramePr>
          <p:xfrm>
            <a:off x="2523" y="2180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6" name="公式" r:id="rId14" imgW="279360" imgH="291960" progId="Equation.3">
                    <p:embed/>
                  </p:oleObj>
                </mc:Choice>
                <mc:Fallback>
                  <p:oleObj name="公式" r:id="rId14" imgW="279360" imgH="2919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3" y="2180"/>
                          <a:ext cx="350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4" name="Line 200"/>
            <p:cNvSpPr>
              <a:spLocks noChangeShapeType="1"/>
            </p:cNvSpPr>
            <p:nvPr/>
          </p:nvSpPr>
          <p:spPr bwMode="auto">
            <a:xfrm flipV="1">
              <a:off x="2879" y="1086"/>
              <a:ext cx="0" cy="145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60" name="Object 16"/>
            <p:cNvGraphicFramePr>
              <a:graphicFrameLocks noChangeAspect="1"/>
            </p:cNvGraphicFramePr>
            <p:nvPr/>
          </p:nvGraphicFramePr>
          <p:xfrm>
            <a:off x="2911" y="1273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7" name="公式" r:id="rId16" imgW="279360" imgH="291960" progId="Equation.3">
                    <p:embed/>
                  </p:oleObj>
                </mc:Choice>
                <mc:Fallback>
                  <p:oleObj name="公式" r:id="rId16" imgW="279360" imgH="29196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1" y="1273"/>
                          <a:ext cx="350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5" name="Line 202"/>
            <p:cNvSpPr>
              <a:spLocks noChangeShapeType="1"/>
            </p:cNvSpPr>
            <p:nvPr/>
          </p:nvSpPr>
          <p:spPr bwMode="auto">
            <a:xfrm rot="-5400000">
              <a:off x="2314" y="789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61" name="Object 17"/>
            <p:cNvGraphicFramePr>
              <a:graphicFrameLocks noChangeAspect="1"/>
            </p:cNvGraphicFramePr>
            <p:nvPr/>
          </p:nvGraphicFramePr>
          <p:xfrm>
            <a:off x="2237" y="615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8" name="公式" r:id="rId18" imgW="177480" imgH="291960" progId="Equation.3">
                    <p:embed/>
                  </p:oleObj>
                </mc:Choice>
                <mc:Fallback>
                  <p:oleObj name="公式" r:id="rId18" imgW="177480" imgH="2919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7" y="615"/>
                          <a:ext cx="221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6" name="Line 204"/>
            <p:cNvSpPr>
              <a:spLocks noChangeShapeType="1"/>
            </p:cNvSpPr>
            <p:nvPr/>
          </p:nvSpPr>
          <p:spPr bwMode="auto">
            <a:xfrm rot="-5400000">
              <a:off x="2301" y="1936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62" name="Object 18"/>
            <p:cNvGraphicFramePr>
              <a:graphicFrameLocks noChangeAspect="1"/>
            </p:cNvGraphicFramePr>
            <p:nvPr/>
          </p:nvGraphicFramePr>
          <p:xfrm>
            <a:off x="2215" y="1742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9" name="公式" r:id="rId20" imgW="190440" imgH="304560" progId="Equation.3">
                    <p:embed/>
                  </p:oleObj>
                </mc:Choice>
                <mc:Fallback>
                  <p:oleObj name="公式" r:id="rId20" imgW="190440" imgH="30456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5" y="1742"/>
                          <a:ext cx="23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7" name="Line 206"/>
            <p:cNvSpPr>
              <a:spLocks noChangeShapeType="1"/>
            </p:cNvSpPr>
            <p:nvPr/>
          </p:nvSpPr>
          <p:spPr bwMode="auto">
            <a:xfrm rot="-5400000">
              <a:off x="2304" y="2395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63" name="Object 19"/>
            <p:cNvGraphicFramePr>
              <a:graphicFrameLocks noChangeAspect="1"/>
            </p:cNvGraphicFramePr>
            <p:nvPr/>
          </p:nvGraphicFramePr>
          <p:xfrm>
            <a:off x="2218" y="2207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0" name="Equation" r:id="rId22" imgW="190440" imgH="304560" progId="Equation.DSMT4">
                    <p:embed/>
                  </p:oleObj>
                </mc:Choice>
                <mc:Fallback>
                  <p:oleObj name="Equation" r:id="rId22" imgW="190440" imgH="30456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8" y="2207"/>
                          <a:ext cx="23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8" name="Oval 208"/>
            <p:cNvSpPr>
              <a:spLocks noChangeArrowheads="1"/>
            </p:cNvSpPr>
            <p:nvPr/>
          </p:nvSpPr>
          <p:spPr bwMode="auto">
            <a:xfrm>
              <a:off x="951" y="1870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6199" name="Oval 209"/>
            <p:cNvSpPr>
              <a:spLocks noChangeArrowheads="1"/>
            </p:cNvSpPr>
            <p:nvPr/>
          </p:nvSpPr>
          <p:spPr bwMode="auto">
            <a:xfrm>
              <a:off x="1629" y="1873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6200" name="Line 210"/>
            <p:cNvSpPr>
              <a:spLocks noChangeShapeType="1"/>
            </p:cNvSpPr>
            <p:nvPr/>
          </p:nvSpPr>
          <p:spPr bwMode="auto">
            <a:xfrm>
              <a:off x="1423" y="1055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1" name="Oval 211"/>
            <p:cNvSpPr>
              <a:spLocks noChangeArrowheads="1"/>
            </p:cNvSpPr>
            <p:nvPr/>
          </p:nvSpPr>
          <p:spPr bwMode="auto">
            <a:xfrm>
              <a:off x="2064" y="2172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6202" name="Line 212"/>
            <p:cNvSpPr>
              <a:spLocks noChangeShapeType="1"/>
            </p:cNvSpPr>
            <p:nvPr/>
          </p:nvSpPr>
          <p:spPr bwMode="auto">
            <a:xfrm rot="3600000">
              <a:off x="1091" y="1623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3" name="Line 213"/>
            <p:cNvSpPr>
              <a:spLocks noChangeShapeType="1"/>
            </p:cNvSpPr>
            <p:nvPr/>
          </p:nvSpPr>
          <p:spPr bwMode="auto">
            <a:xfrm rot="7200000">
              <a:off x="1745" y="1617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4" name="Oval 214"/>
            <p:cNvSpPr>
              <a:spLocks noChangeArrowheads="1"/>
            </p:cNvSpPr>
            <p:nvPr/>
          </p:nvSpPr>
          <p:spPr bwMode="auto">
            <a:xfrm>
              <a:off x="728" y="2176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6205" name="Oval 215"/>
            <p:cNvSpPr>
              <a:spLocks noChangeArrowheads="1"/>
            </p:cNvSpPr>
            <p:nvPr/>
          </p:nvSpPr>
          <p:spPr bwMode="auto">
            <a:xfrm>
              <a:off x="1397" y="1020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6206" name="Line 216"/>
            <p:cNvSpPr>
              <a:spLocks noChangeShapeType="1"/>
            </p:cNvSpPr>
            <p:nvPr/>
          </p:nvSpPr>
          <p:spPr bwMode="auto">
            <a:xfrm>
              <a:off x="2112" y="2191"/>
              <a:ext cx="8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7" name="Line 217"/>
            <p:cNvSpPr>
              <a:spLocks noChangeShapeType="1"/>
            </p:cNvSpPr>
            <p:nvPr/>
          </p:nvSpPr>
          <p:spPr bwMode="auto">
            <a:xfrm>
              <a:off x="1434" y="1040"/>
              <a:ext cx="15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8" name="Line 218"/>
            <p:cNvSpPr>
              <a:spLocks noChangeShapeType="1"/>
            </p:cNvSpPr>
            <p:nvPr/>
          </p:nvSpPr>
          <p:spPr bwMode="auto">
            <a:xfrm>
              <a:off x="1422" y="1811"/>
              <a:ext cx="15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9" name="Line 219"/>
            <p:cNvSpPr>
              <a:spLocks noChangeShapeType="1"/>
            </p:cNvSpPr>
            <p:nvPr/>
          </p:nvSpPr>
          <p:spPr bwMode="auto">
            <a:xfrm>
              <a:off x="753" y="2205"/>
              <a:ext cx="0" cy="4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0" name="Line 220"/>
            <p:cNvSpPr>
              <a:spLocks noChangeShapeType="1"/>
            </p:cNvSpPr>
            <p:nvPr/>
          </p:nvSpPr>
          <p:spPr bwMode="auto">
            <a:xfrm>
              <a:off x="753" y="2649"/>
              <a:ext cx="21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533" name="Text Box 221"/>
          <p:cNvSpPr txBox="1">
            <a:spLocks noChangeArrowheads="1"/>
          </p:cNvSpPr>
          <p:nvPr/>
        </p:nvSpPr>
        <p:spPr bwMode="auto">
          <a:xfrm>
            <a:off x="5718175" y="1409700"/>
            <a:ext cx="117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设：</a:t>
            </a:r>
          </a:p>
        </p:txBody>
      </p:sp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450850" y="5408613"/>
          <a:ext cx="77978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Equation" r:id="rId24" imgW="3340080" imgH="304560" progId="Equation.DSMT4">
                  <p:embed/>
                </p:oleObj>
              </mc:Choice>
              <mc:Fallback>
                <p:oleObj name="Equation" r:id="rId24" imgW="3340080" imgH="304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5408613"/>
                        <a:ext cx="7797800" cy="709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450850" y="5959475"/>
          <a:ext cx="755967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Equation" r:id="rId26" imgW="3009600" imgH="304560" progId="Equation.DSMT4">
                  <p:embed/>
                </p:oleObj>
              </mc:Choice>
              <mc:Fallback>
                <p:oleObj name="Equation" r:id="rId26" imgW="3009600" imgH="304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5959475"/>
                        <a:ext cx="7559675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5694363" y="4403725"/>
          <a:ext cx="35083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Equation" r:id="rId28" imgW="1447560" imgH="241200" progId="Equation.DSMT4">
                  <p:embed/>
                </p:oleObj>
              </mc:Choice>
              <mc:Fallback>
                <p:oleObj name="Equation" r:id="rId28" imgW="144756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363" y="4403725"/>
                        <a:ext cx="3508375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6613525" y="4924425"/>
          <a:ext cx="19161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Equation" r:id="rId30" imgW="761760" imgH="228600" progId="Equation.DSMT4">
                  <p:embed/>
                </p:oleObj>
              </mc:Choice>
              <mc:Fallback>
                <p:oleObj name="Equation" r:id="rId30" imgW="76176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3525" y="4924425"/>
                        <a:ext cx="1916113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1" name="Object 7"/>
          <p:cNvGraphicFramePr>
            <a:graphicFrameLocks noChangeAspect="1"/>
          </p:cNvGraphicFramePr>
          <p:nvPr/>
        </p:nvGraphicFramePr>
        <p:xfrm>
          <a:off x="2952750" y="4441825"/>
          <a:ext cx="29289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Equation" r:id="rId32" imgW="1295280" imgH="203040" progId="Equation.DSMT4">
                  <p:embed/>
                </p:oleObj>
              </mc:Choice>
              <mc:Fallback>
                <p:oleObj name="Equation" r:id="rId32" imgW="129528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4441825"/>
                        <a:ext cx="2928938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2" name="Object 8"/>
          <p:cNvGraphicFramePr>
            <a:graphicFrameLocks noChangeAspect="1"/>
          </p:cNvGraphicFramePr>
          <p:nvPr/>
        </p:nvGraphicFramePr>
        <p:xfrm>
          <a:off x="438150" y="4195763"/>
          <a:ext cx="26289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" name="Equation" r:id="rId34" imgW="1066680" imgH="304560" progId="Equation.DSMT4">
                  <p:embed/>
                </p:oleObj>
              </mc:Choice>
              <mc:Fallback>
                <p:oleObj name="Equation" r:id="rId34" imgW="1066680" imgH="3045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4195763"/>
                        <a:ext cx="262890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3" name="Object 9"/>
          <p:cNvGraphicFramePr>
            <a:graphicFrameLocks noChangeAspect="1"/>
          </p:cNvGraphicFramePr>
          <p:nvPr/>
        </p:nvGraphicFramePr>
        <p:xfrm>
          <a:off x="3530600" y="4943475"/>
          <a:ext cx="31845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Equation" r:id="rId36" imgW="1346040" imgH="241200" progId="Equation.DSMT4">
                  <p:embed/>
                </p:oleObj>
              </mc:Choice>
              <mc:Fallback>
                <p:oleObj name="Equation" r:id="rId36" imgW="134604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4943475"/>
                        <a:ext cx="31845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4" name="Object 10"/>
          <p:cNvGraphicFramePr>
            <a:graphicFrameLocks noChangeAspect="1"/>
          </p:cNvGraphicFramePr>
          <p:nvPr/>
        </p:nvGraphicFramePr>
        <p:xfrm>
          <a:off x="919163" y="4962525"/>
          <a:ext cx="26193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Equation" r:id="rId38" imgW="1193760" imgH="241200" progId="Equation.DSMT4">
                  <p:embed/>
                </p:oleObj>
              </mc:Choice>
              <mc:Fallback>
                <p:oleObj name="Equation" r:id="rId38" imgW="119376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4962525"/>
                        <a:ext cx="261937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70" grpId="0" autoUpdateAnimBg="0"/>
      <p:bldP spid="1353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03225" y="436563"/>
            <a:ext cx="828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利用相量图得到相电压和线电压之间的关系：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3698875" y="5287963"/>
            <a:ext cx="2800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线电压对称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大小相等，相位互差</a:t>
            </a:r>
            <a:r>
              <a:rPr lang="en-US" altLang="zh-CN">
                <a:ea typeface="楷体_GB2312" pitchFamily="49" charset="-122"/>
              </a:rPr>
              <a:t>120</a:t>
            </a:r>
            <a:r>
              <a:rPr lang="en-US" altLang="zh-CN" baseline="42000">
                <a:ea typeface="楷体_GB2312" pitchFamily="49" charset="-122"/>
              </a:rPr>
              <a:t>o</a:t>
            </a:r>
            <a:r>
              <a:rPr lang="en-US" altLang="zh-CN">
                <a:ea typeface="楷体_GB2312" pitchFamily="49" charset="-122"/>
              </a:rPr>
              <a:t>)</a:t>
            </a:r>
          </a:p>
        </p:txBody>
      </p:sp>
      <p:sp>
        <p:nvSpPr>
          <p:cNvPr id="14344" name="AutoShape 8"/>
          <p:cNvSpPr>
            <a:spLocks/>
          </p:cNvSpPr>
          <p:nvPr/>
        </p:nvSpPr>
        <p:spPr bwMode="auto">
          <a:xfrm>
            <a:off x="3429000" y="4943475"/>
            <a:ext cx="280988" cy="1574800"/>
          </a:xfrm>
          <a:prstGeom prst="rightBrace">
            <a:avLst>
              <a:gd name="adj1" fmla="val 467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593725" y="4068763"/>
            <a:ext cx="474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一般表示为：</a:t>
            </a:r>
          </a:p>
        </p:txBody>
      </p:sp>
      <p:grpSp>
        <p:nvGrpSpPr>
          <p:cNvPr id="2" name="Group 203"/>
          <p:cNvGrpSpPr>
            <a:grpSpLocks/>
          </p:cNvGrpSpPr>
          <p:nvPr/>
        </p:nvGrpSpPr>
        <p:grpSpPr bwMode="auto">
          <a:xfrm>
            <a:off x="6789738" y="1054100"/>
            <a:ext cx="2105025" cy="1285875"/>
            <a:chOff x="5349" y="507"/>
            <a:chExt cx="1326" cy="810"/>
          </a:xfrm>
        </p:grpSpPr>
        <p:sp>
          <p:nvSpPr>
            <p:cNvPr id="7268" name="Line 19"/>
            <p:cNvSpPr>
              <a:spLocks noChangeShapeType="1"/>
            </p:cNvSpPr>
            <p:nvPr/>
          </p:nvSpPr>
          <p:spPr bwMode="auto">
            <a:xfrm rot="-7089965">
              <a:off x="5839" y="516"/>
              <a:ext cx="27" cy="100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9" name="Text Box 31"/>
            <p:cNvSpPr txBox="1">
              <a:spLocks noChangeArrowheads="1"/>
            </p:cNvSpPr>
            <p:nvPr/>
          </p:nvSpPr>
          <p:spPr bwMode="auto">
            <a:xfrm>
              <a:off x="5622" y="1067"/>
              <a:ext cx="3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30</a:t>
              </a:r>
              <a:r>
                <a:rPr lang="en-US" altLang="zh-CN" sz="2000" baseline="40000">
                  <a:ea typeface="楷体_GB2312" pitchFamily="49" charset="-122"/>
                </a:rPr>
                <a:t>o</a:t>
              </a:r>
              <a:endParaRPr lang="en-US" altLang="zh-CN" sz="2000">
                <a:ea typeface="楷体_GB2312" pitchFamily="49" charset="-122"/>
              </a:endParaRPr>
            </a:p>
          </p:txBody>
        </p:sp>
        <p:graphicFrame>
          <p:nvGraphicFramePr>
            <p:cNvPr id="7194" name="Object 39"/>
            <p:cNvGraphicFramePr>
              <a:graphicFrameLocks noChangeAspect="1"/>
            </p:cNvGraphicFramePr>
            <p:nvPr/>
          </p:nvGraphicFramePr>
          <p:xfrm>
            <a:off x="6309" y="507"/>
            <a:ext cx="36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0" name="公式" r:id="rId4" imgW="291960" imgH="304560" progId="Equation.3">
                    <p:embed/>
                  </p:oleObj>
                </mc:Choice>
                <mc:Fallback>
                  <p:oleObj name="公式" r:id="rId4" imgW="291960" imgH="30456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9" y="507"/>
                          <a:ext cx="366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0" name="Arc 45"/>
            <p:cNvSpPr>
              <a:spLocks/>
            </p:cNvSpPr>
            <p:nvPr/>
          </p:nvSpPr>
          <p:spPr bwMode="auto">
            <a:xfrm rot="17161359" flipV="1">
              <a:off x="5544" y="1192"/>
              <a:ext cx="84" cy="47"/>
            </a:xfrm>
            <a:custGeom>
              <a:avLst/>
              <a:gdLst>
                <a:gd name="T0" fmla="*/ 0 w 21631"/>
                <a:gd name="T1" fmla="*/ 0 h 21600"/>
                <a:gd name="T2" fmla="*/ 84 w 21631"/>
                <a:gd name="T3" fmla="*/ 47 h 21600"/>
                <a:gd name="T4" fmla="*/ 0 w 21631"/>
                <a:gd name="T5" fmla="*/ 47 h 21600"/>
                <a:gd name="T6" fmla="*/ 0 60000 65536"/>
                <a:gd name="T7" fmla="*/ 0 60000 65536"/>
                <a:gd name="T8" fmla="*/ 0 60000 65536"/>
                <a:gd name="T9" fmla="*/ 0 w 21631"/>
                <a:gd name="T10" fmla="*/ 0 h 21600"/>
                <a:gd name="T11" fmla="*/ 21631 w 2163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1" h="21600" fill="none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60" y="0"/>
                    <a:pt x="21631" y="9670"/>
                    <a:pt x="21631" y="21600"/>
                  </a:cubicBezTo>
                </a:path>
                <a:path w="21631" h="21600" stroke="0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60" y="0"/>
                    <a:pt x="21631" y="9670"/>
                    <a:pt x="21631" y="21600"/>
                  </a:cubicBezTo>
                  <a:lnTo>
                    <a:pt x="3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</p:grpSp>
      <p:grpSp>
        <p:nvGrpSpPr>
          <p:cNvPr id="3" name="Group 192"/>
          <p:cNvGrpSpPr>
            <a:grpSpLocks/>
          </p:cNvGrpSpPr>
          <p:nvPr/>
        </p:nvGrpSpPr>
        <p:grpSpPr bwMode="auto">
          <a:xfrm>
            <a:off x="5297488" y="1525588"/>
            <a:ext cx="1646237" cy="606425"/>
            <a:chOff x="3593" y="852"/>
            <a:chExt cx="1037" cy="382"/>
          </a:xfrm>
        </p:grpSpPr>
        <p:sp>
          <p:nvSpPr>
            <p:cNvPr id="7265" name="Text Box 32"/>
            <p:cNvSpPr txBox="1">
              <a:spLocks noChangeArrowheads="1"/>
            </p:cNvSpPr>
            <p:nvPr/>
          </p:nvSpPr>
          <p:spPr bwMode="auto">
            <a:xfrm>
              <a:off x="4083" y="907"/>
              <a:ext cx="3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30</a:t>
              </a:r>
              <a:r>
                <a:rPr lang="en-US" altLang="zh-CN" sz="2000" baseline="40000">
                  <a:ea typeface="楷体_GB2312" pitchFamily="49" charset="-122"/>
                </a:rPr>
                <a:t>o</a:t>
              </a:r>
              <a:endParaRPr lang="en-US" altLang="zh-CN" sz="2000">
                <a:ea typeface="楷体_GB2312" pitchFamily="49" charset="-122"/>
              </a:endParaRPr>
            </a:p>
          </p:txBody>
        </p:sp>
        <p:graphicFrame>
          <p:nvGraphicFramePr>
            <p:cNvPr id="7193" name="Object 41"/>
            <p:cNvGraphicFramePr>
              <a:graphicFrameLocks noChangeAspect="1"/>
            </p:cNvGraphicFramePr>
            <p:nvPr/>
          </p:nvGraphicFramePr>
          <p:xfrm>
            <a:off x="3593" y="852"/>
            <a:ext cx="36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1" name="公式" r:id="rId6" imgW="291960" imgH="304560" progId="Equation.3">
                    <p:embed/>
                  </p:oleObj>
                </mc:Choice>
                <mc:Fallback>
                  <p:oleObj name="公式" r:id="rId6" imgW="291960" imgH="30456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3" y="852"/>
                          <a:ext cx="366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66" name="Arc 46"/>
            <p:cNvSpPr>
              <a:spLocks/>
            </p:cNvSpPr>
            <p:nvPr/>
          </p:nvSpPr>
          <p:spPr bwMode="auto">
            <a:xfrm rot="9386495" flipV="1">
              <a:off x="4395" y="1171"/>
              <a:ext cx="84" cy="47"/>
            </a:xfrm>
            <a:custGeom>
              <a:avLst/>
              <a:gdLst>
                <a:gd name="T0" fmla="*/ 0 w 21631"/>
                <a:gd name="T1" fmla="*/ 0 h 21600"/>
                <a:gd name="T2" fmla="*/ 84 w 21631"/>
                <a:gd name="T3" fmla="*/ 47 h 21600"/>
                <a:gd name="T4" fmla="*/ 0 w 21631"/>
                <a:gd name="T5" fmla="*/ 47 h 21600"/>
                <a:gd name="T6" fmla="*/ 0 60000 65536"/>
                <a:gd name="T7" fmla="*/ 0 60000 65536"/>
                <a:gd name="T8" fmla="*/ 0 60000 65536"/>
                <a:gd name="T9" fmla="*/ 0 w 21631"/>
                <a:gd name="T10" fmla="*/ 0 h 21600"/>
                <a:gd name="T11" fmla="*/ 21631 w 2163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1" h="21600" fill="none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60" y="0"/>
                    <a:pt x="21631" y="9670"/>
                    <a:pt x="21631" y="21600"/>
                  </a:cubicBezTo>
                </a:path>
                <a:path w="21631" h="21600" stroke="0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60" y="0"/>
                    <a:pt x="21631" y="9670"/>
                    <a:pt x="21631" y="21600"/>
                  </a:cubicBezTo>
                  <a:lnTo>
                    <a:pt x="3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267" name="Line 67"/>
            <p:cNvSpPr>
              <a:spLocks noChangeShapeType="1"/>
            </p:cNvSpPr>
            <p:nvPr/>
          </p:nvSpPr>
          <p:spPr bwMode="auto">
            <a:xfrm rot="7200000">
              <a:off x="4112" y="584"/>
              <a:ext cx="27" cy="100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94"/>
          <p:cNvGrpSpPr>
            <a:grpSpLocks/>
          </p:cNvGrpSpPr>
          <p:nvPr/>
        </p:nvGrpSpPr>
        <p:grpSpPr bwMode="auto">
          <a:xfrm>
            <a:off x="6413500" y="2279650"/>
            <a:ext cx="1060450" cy="1755775"/>
            <a:chOff x="4284" y="1324"/>
            <a:chExt cx="668" cy="1106"/>
          </a:xfrm>
        </p:grpSpPr>
        <p:sp>
          <p:nvSpPr>
            <p:cNvPr id="7262" name="Text Box 33"/>
            <p:cNvSpPr txBox="1">
              <a:spLocks noChangeArrowheads="1"/>
            </p:cNvSpPr>
            <p:nvPr/>
          </p:nvSpPr>
          <p:spPr bwMode="auto">
            <a:xfrm>
              <a:off x="4284" y="1642"/>
              <a:ext cx="3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30</a:t>
              </a:r>
              <a:r>
                <a:rPr lang="en-US" altLang="zh-CN" sz="2000" baseline="40000">
                  <a:ea typeface="楷体_GB2312" pitchFamily="49" charset="-122"/>
                </a:rPr>
                <a:t>o</a:t>
              </a:r>
              <a:endParaRPr lang="en-US" altLang="zh-CN" sz="2000">
                <a:ea typeface="楷体_GB2312" pitchFamily="49" charset="-122"/>
              </a:endParaRPr>
            </a:p>
          </p:txBody>
        </p:sp>
        <p:graphicFrame>
          <p:nvGraphicFramePr>
            <p:cNvPr id="7192" name="Object 40"/>
            <p:cNvGraphicFramePr>
              <a:graphicFrameLocks noChangeAspect="1"/>
            </p:cNvGraphicFramePr>
            <p:nvPr/>
          </p:nvGraphicFramePr>
          <p:xfrm>
            <a:off x="4600" y="2032"/>
            <a:ext cx="352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2" name="公式" r:id="rId8" imgW="279360" imgH="317160" progId="Equation.3">
                    <p:embed/>
                  </p:oleObj>
                </mc:Choice>
                <mc:Fallback>
                  <p:oleObj name="公式" r:id="rId8" imgW="279360" imgH="31716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0" y="2032"/>
                          <a:ext cx="352" cy="3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63" name="Arc 44"/>
            <p:cNvSpPr>
              <a:spLocks/>
            </p:cNvSpPr>
            <p:nvPr/>
          </p:nvSpPr>
          <p:spPr bwMode="auto">
            <a:xfrm rot="2633826" flipV="1">
              <a:off x="4479" y="1488"/>
              <a:ext cx="84" cy="47"/>
            </a:xfrm>
            <a:custGeom>
              <a:avLst/>
              <a:gdLst>
                <a:gd name="T0" fmla="*/ 0 w 21631"/>
                <a:gd name="T1" fmla="*/ 0 h 21600"/>
                <a:gd name="T2" fmla="*/ 84 w 21631"/>
                <a:gd name="T3" fmla="*/ 47 h 21600"/>
                <a:gd name="T4" fmla="*/ 0 w 21631"/>
                <a:gd name="T5" fmla="*/ 47 h 21600"/>
                <a:gd name="T6" fmla="*/ 0 60000 65536"/>
                <a:gd name="T7" fmla="*/ 0 60000 65536"/>
                <a:gd name="T8" fmla="*/ 0 60000 65536"/>
                <a:gd name="T9" fmla="*/ 0 w 21631"/>
                <a:gd name="T10" fmla="*/ 0 h 21600"/>
                <a:gd name="T11" fmla="*/ 21631 w 2163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1" h="21600" fill="none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60" y="0"/>
                    <a:pt x="21631" y="9670"/>
                    <a:pt x="21631" y="21600"/>
                  </a:cubicBezTo>
                </a:path>
                <a:path w="21631" h="21600" stroke="0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60" y="0"/>
                    <a:pt x="21631" y="9670"/>
                    <a:pt x="21631" y="21600"/>
                  </a:cubicBezTo>
                  <a:lnTo>
                    <a:pt x="3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264" name="Line 70"/>
            <p:cNvSpPr>
              <a:spLocks noChangeShapeType="1"/>
            </p:cNvSpPr>
            <p:nvPr/>
          </p:nvSpPr>
          <p:spPr bwMode="auto">
            <a:xfrm rot="76899">
              <a:off x="4558" y="1324"/>
              <a:ext cx="22" cy="100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91"/>
          <p:cNvGrpSpPr>
            <a:grpSpLocks/>
          </p:cNvGrpSpPr>
          <p:nvPr/>
        </p:nvGrpSpPr>
        <p:grpSpPr bwMode="auto">
          <a:xfrm>
            <a:off x="6407150" y="4178300"/>
            <a:ext cx="2493963" cy="2644775"/>
            <a:chOff x="3185" y="686"/>
            <a:chExt cx="1571" cy="1666"/>
          </a:xfrm>
        </p:grpSpPr>
        <p:sp>
          <p:nvSpPr>
            <p:cNvPr id="7256" name="Line 71"/>
            <p:cNvSpPr>
              <a:spLocks noChangeShapeType="1"/>
            </p:cNvSpPr>
            <p:nvPr/>
          </p:nvSpPr>
          <p:spPr bwMode="auto">
            <a:xfrm>
              <a:off x="3850" y="155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7" name="Line 72"/>
            <p:cNvSpPr>
              <a:spLocks noChangeShapeType="1"/>
            </p:cNvSpPr>
            <p:nvPr/>
          </p:nvSpPr>
          <p:spPr bwMode="auto">
            <a:xfrm rot="-7089965">
              <a:off x="3974" y="1302"/>
              <a:ext cx="27" cy="100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6" name="Object 76"/>
            <p:cNvGraphicFramePr>
              <a:graphicFrameLocks noChangeAspect="1"/>
            </p:cNvGraphicFramePr>
            <p:nvPr/>
          </p:nvGraphicFramePr>
          <p:xfrm>
            <a:off x="4485" y="1344"/>
            <a:ext cx="271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3" name="Equation" r:id="rId10" imgW="215640" imgH="304560" progId="Equation.DSMT4">
                    <p:embed/>
                  </p:oleObj>
                </mc:Choice>
                <mc:Fallback>
                  <p:oleObj name="Equation" r:id="rId10" imgW="215640" imgH="304560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5" y="1344"/>
                          <a:ext cx="271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7" name="Object 77"/>
            <p:cNvGraphicFramePr>
              <a:graphicFrameLocks noChangeAspect="1"/>
            </p:cNvGraphicFramePr>
            <p:nvPr/>
          </p:nvGraphicFramePr>
          <p:xfrm>
            <a:off x="3443" y="1970"/>
            <a:ext cx="25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4" name="Equation" r:id="rId12" imgW="203040" imgH="304560" progId="Equation.DSMT4">
                    <p:embed/>
                  </p:oleObj>
                </mc:Choice>
                <mc:Fallback>
                  <p:oleObj name="Equation" r:id="rId12" imgW="203040" imgH="30456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3" y="1970"/>
                          <a:ext cx="256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8" name="Object 78"/>
            <p:cNvGraphicFramePr>
              <a:graphicFrameLocks noChangeAspect="1"/>
            </p:cNvGraphicFramePr>
            <p:nvPr/>
          </p:nvGraphicFramePr>
          <p:xfrm>
            <a:off x="3425" y="686"/>
            <a:ext cx="254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5" name="Equation" r:id="rId14" imgW="203040" imgH="304560" progId="Equation.DSMT4">
                    <p:embed/>
                  </p:oleObj>
                </mc:Choice>
                <mc:Fallback>
                  <p:oleObj name="Equation" r:id="rId14" imgW="203040" imgH="304560" progId="Equation.DSMT4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5" y="686"/>
                          <a:ext cx="254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9" name="Object 79"/>
            <p:cNvGraphicFramePr>
              <a:graphicFrameLocks noChangeAspect="1"/>
            </p:cNvGraphicFramePr>
            <p:nvPr/>
          </p:nvGraphicFramePr>
          <p:xfrm>
            <a:off x="4006" y="1676"/>
            <a:ext cx="36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6" name="公式" r:id="rId16" imgW="291960" imgH="304560" progId="Equation.3">
                    <p:embed/>
                  </p:oleObj>
                </mc:Choice>
                <mc:Fallback>
                  <p:oleObj name="公式" r:id="rId16" imgW="291960" imgH="30456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6" y="1676"/>
                          <a:ext cx="366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0" name="Object 80"/>
            <p:cNvGraphicFramePr>
              <a:graphicFrameLocks noChangeAspect="1"/>
            </p:cNvGraphicFramePr>
            <p:nvPr/>
          </p:nvGraphicFramePr>
          <p:xfrm>
            <a:off x="3185" y="1353"/>
            <a:ext cx="352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7" name="公式" r:id="rId18" imgW="279360" imgH="317160" progId="Equation.3">
                    <p:embed/>
                  </p:oleObj>
                </mc:Choice>
                <mc:Fallback>
                  <p:oleObj name="公式" r:id="rId18" imgW="279360" imgH="317160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5" y="1353"/>
                          <a:ext cx="352" cy="3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1" name="Object 81"/>
            <p:cNvGraphicFramePr>
              <a:graphicFrameLocks noChangeAspect="1"/>
            </p:cNvGraphicFramePr>
            <p:nvPr/>
          </p:nvGraphicFramePr>
          <p:xfrm>
            <a:off x="3873" y="915"/>
            <a:ext cx="36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8" name="公式" r:id="rId20" imgW="291960" imgH="304560" progId="Equation.3">
                    <p:embed/>
                  </p:oleObj>
                </mc:Choice>
                <mc:Fallback>
                  <p:oleObj name="公式" r:id="rId20" imgW="291960" imgH="304560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3" y="915"/>
                          <a:ext cx="366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58" name="Line 85"/>
            <p:cNvSpPr>
              <a:spLocks noChangeShapeType="1"/>
            </p:cNvSpPr>
            <p:nvPr/>
          </p:nvSpPr>
          <p:spPr bwMode="auto">
            <a:xfrm rot="-7200000">
              <a:off x="3412" y="1296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9" name="Line 86"/>
            <p:cNvSpPr>
              <a:spLocks noChangeShapeType="1"/>
            </p:cNvSpPr>
            <p:nvPr/>
          </p:nvSpPr>
          <p:spPr bwMode="auto">
            <a:xfrm rot="7200000">
              <a:off x="3412" y="180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0" name="Line 87"/>
            <p:cNvSpPr>
              <a:spLocks noChangeShapeType="1"/>
            </p:cNvSpPr>
            <p:nvPr/>
          </p:nvSpPr>
          <p:spPr bwMode="auto">
            <a:xfrm rot="7200000">
              <a:off x="3969" y="786"/>
              <a:ext cx="7" cy="1015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1" name="Line 88"/>
            <p:cNvSpPr>
              <a:spLocks noChangeShapeType="1"/>
            </p:cNvSpPr>
            <p:nvPr/>
          </p:nvSpPr>
          <p:spPr bwMode="auto">
            <a:xfrm rot="76899">
              <a:off x="3537" y="1062"/>
              <a:ext cx="22" cy="100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4425" name="Object 89"/>
          <p:cNvGraphicFramePr>
            <a:graphicFrameLocks noChangeAspect="1"/>
          </p:cNvGraphicFramePr>
          <p:nvPr/>
        </p:nvGraphicFramePr>
        <p:xfrm>
          <a:off x="660400" y="4581525"/>
          <a:ext cx="27495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9" name="Equation" r:id="rId22" imgW="1066680" imgH="304560" progId="Equation.DSMT4">
                  <p:embed/>
                </p:oleObj>
              </mc:Choice>
              <mc:Fallback>
                <p:oleObj name="Equation" r:id="rId22" imgW="1066680" imgH="304560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4581525"/>
                        <a:ext cx="274955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98"/>
          <p:cNvGrpSpPr>
            <a:grpSpLocks/>
          </p:cNvGrpSpPr>
          <p:nvPr/>
        </p:nvGrpSpPr>
        <p:grpSpPr bwMode="auto">
          <a:xfrm>
            <a:off x="6205538" y="1041400"/>
            <a:ext cx="1762125" cy="2482850"/>
            <a:chOff x="4168" y="548"/>
            <a:chExt cx="1110" cy="1564"/>
          </a:xfrm>
        </p:grpSpPr>
        <p:sp>
          <p:nvSpPr>
            <p:cNvPr id="7210" name="Line 10"/>
            <p:cNvSpPr>
              <a:spLocks noChangeShapeType="1"/>
            </p:cNvSpPr>
            <p:nvPr/>
          </p:nvSpPr>
          <p:spPr bwMode="auto">
            <a:xfrm>
              <a:off x="4575" y="1326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4" name="Object 37"/>
            <p:cNvGraphicFramePr>
              <a:graphicFrameLocks noChangeAspect="1"/>
            </p:cNvGraphicFramePr>
            <p:nvPr/>
          </p:nvGraphicFramePr>
          <p:xfrm>
            <a:off x="4168" y="1730"/>
            <a:ext cx="25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0" name="Equation" r:id="rId24" imgW="203040" imgH="304560" progId="Equation.DSMT4">
                    <p:embed/>
                  </p:oleObj>
                </mc:Choice>
                <mc:Fallback>
                  <p:oleObj name="Equation" r:id="rId24" imgW="203040" imgH="30456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8" y="1730"/>
                          <a:ext cx="256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5" name="Object 38"/>
            <p:cNvGraphicFramePr>
              <a:graphicFrameLocks noChangeAspect="1"/>
            </p:cNvGraphicFramePr>
            <p:nvPr/>
          </p:nvGraphicFramePr>
          <p:xfrm>
            <a:off x="4421" y="548"/>
            <a:ext cx="254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1" name="Equation" r:id="rId26" imgW="203040" imgH="304560" progId="Equation.DSMT4">
                    <p:embed/>
                  </p:oleObj>
                </mc:Choice>
                <mc:Fallback>
                  <p:oleObj name="Equation" r:id="rId26" imgW="203040" imgH="30456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1" y="548"/>
                          <a:ext cx="254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195"/>
            <p:cNvGraphicFramePr>
              <a:graphicFrameLocks noChangeAspect="1"/>
            </p:cNvGraphicFramePr>
            <p:nvPr/>
          </p:nvGraphicFramePr>
          <p:xfrm>
            <a:off x="5007" y="1278"/>
            <a:ext cx="271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2" name="Equation" r:id="rId28" imgW="215640" imgH="304560" progId="Equation.DSMT4">
                    <p:embed/>
                  </p:oleObj>
                </mc:Choice>
                <mc:Fallback>
                  <p:oleObj name="Equation" r:id="rId28" imgW="215640" imgH="304560" progId="Equation.DSMT4">
                    <p:embed/>
                    <p:pic>
                      <p:nvPicPr>
                        <p:cNvPr id="0" name="Object 1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7" y="1278"/>
                          <a:ext cx="271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1" name="Line 196"/>
            <p:cNvSpPr>
              <a:spLocks noChangeShapeType="1"/>
            </p:cNvSpPr>
            <p:nvPr/>
          </p:nvSpPr>
          <p:spPr bwMode="auto">
            <a:xfrm rot="-7200000">
              <a:off x="4137" y="106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2" name="Line 197"/>
            <p:cNvSpPr>
              <a:spLocks noChangeShapeType="1"/>
            </p:cNvSpPr>
            <p:nvPr/>
          </p:nvSpPr>
          <p:spPr bwMode="auto">
            <a:xfrm rot="7200000">
              <a:off x="4137" y="1572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212"/>
          <p:cNvGrpSpPr>
            <a:grpSpLocks/>
          </p:cNvGrpSpPr>
          <p:nvPr/>
        </p:nvGrpSpPr>
        <p:grpSpPr bwMode="auto">
          <a:xfrm>
            <a:off x="7332663" y="1444625"/>
            <a:ext cx="989012" cy="873125"/>
            <a:chOff x="4187" y="1252"/>
            <a:chExt cx="623" cy="550"/>
          </a:xfrm>
        </p:grpSpPr>
        <p:sp>
          <p:nvSpPr>
            <p:cNvPr id="7208" name="Line 200"/>
            <p:cNvSpPr>
              <a:spLocks noChangeShapeType="1"/>
            </p:cNvSpPr>
            <p:nvPr/>
          </p:nvSpPr>
          <p:spPr bwMode="auto">
            <a:xfrm>
              <a:off x="4187" y="1252"/>
              <a:ext cx="62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" name="Line 202"/>
            <p:cNvSpPr>
              <a:spLocks noChangeShapeType="1"/>
            </p:cNvSpPr>
            <p:nvPr/>
          </p:nvSpPr>
          <p:spPr bwMode="auto">
            <a:xfrm flipV="1">
              <a:off x="4472" y="1268"/>
              <a:ext cx="324" cy="53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211"/>
          <p:cNvGrpSpPr>
            <a:grpSpLocks/>
          </p:cNvGrpSpPr>
          <p:nvPr/>
        </p:nvGrpSpPr>
        <p:grpSpPr bwMode="auto">
          <a:xfrm>
            <a:off x="7099300" y="714375"/>
            <a:ext cx="695325" cy="1622425"/>
            <a:chOff x="4040" y="792"/>
            <a:chExt cx="438" cy="1022"/>
          </a:xfrm>
        </p:grpSpPr>
        <p:sp>
          <p:nvSpPr>
            <p:cNvPr id="7207" name="Line 191"/>
            <p:cNvSpPr>
              <a:spLocks noChangeShapeType="1"/>
            </p:cNvSpPr>
            <p:nvPr/>
          </p:nvSpPr>
          <p:spPr bwMode="auto">
            <a:xfrm rot="-3600000">
              <a:off x="3752" y="1526"/>
              <a:ext cx="57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3" name="Object 206"/>
            <p:cNvGraphicFramePr>
              <a:graphicFrameLocks noChangeAspect="1"/>
            </p:cNvGraphicFramePr>
            <p:nvPr/>
          </p:nvGraphicFramePr>
          <p:xfrm>
            <a:off x="4110" y="792"/>
            <a:ext cx="368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3" name="Equation" r:id="rId30" imgW="291960" imgH="304560" progId="Equation.DSMT4">
                    <p:embed/>
                  </p:oleObj>
                </mc:Choice>
                <mc:Fallback>
                  <p:oleObj name="Equation" r:id="rId30" imgW="291960" imgH="304560" progId="Equation.DSMT4">
                    <p:embed/>
                    <p:pic>
                      <p:nvPicPr>
                        <p:cNvPr id="0" name="Object 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0" y="792"/>
                          <a:ext cx="368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549" name="Object 213"/>
          <p:cNvGraphicFramePr>
            <a:graphicFrameLocks noChangeAspect="1"/>
          </p:cNvGraphicFramePr>
          <p:nvPr/>
        </p:nvGraphicFramePr>
        <p:xfrm>
          <a:off x="612775" y="5945188"/>
          <a:ext cx="27971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4" name="Equation" r:id="rId32" imgW="1054080" imgH="304560" progId="Equation.DSMT4">
                  <p:embed/>
                </p:oleObj>
              </mc:Choice>
              <mc:Fallback>
                <p:oleObj name="Equation" r:id="rId32" imgW="1054080" imgH="304560" progId="Equation.DSMT4">
                  <p:embed/>
                  <p:pic>
                    <p:nvPicPr>
                      <p:cNvPr id="0" name="Object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5945188"/>
                        <a:ext cx="2797175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50" name="Object 214"/>
          <p:cNvGraphicFramePr>
            <a:graphicFrameLocks noChangeAspect="1"/>
          </p:cNvGraphicFramePr>
          <p:nvPr/>
        </p:nvGraphicFramePr>
        <p:xfrm>
          <a:off x="628650" y="5283200"/>
          <a:ext cx="27813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5" name="Equation" r:id="rId34" imgW="1054080" imgH="304560" progId="Equation.DSMT4">
                  <p:embed/>
                </p:oleObj>
              </mc:Choice>
              <mc:Fallback>
                <p:oleObj name="Equation" r:id="rId34" imgW="1054080" imgH="304560" progId="Equation.DSMT4">
                  <p:embed/>
                  <p:pic>
                    <p:nvPicPr>
                      <p:cNvPr id="0" name="Object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5283200"/>
                        <a:ext cx="278130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2" name="Group 104"/>
          <p:cNvGrpSpPr>
            <a:grpSpLocks/>
          </p:cNvGrpSpPr>
          <p:nvPr/>
        </p:nvGrpSpPr>
        <p:grpSpPr bwMode="auto">
          <a:xfrm>
            <a:off x="754063" y="720725"/>
            <a:ext cx="4111625" cy="3400425"/>
            <a:chOff x="713" y="615"/>
            <a:chExt cx="2590" cy="2142"/>
          </a:xfrm>
        </p:grpSpPr>
        <p:sp>
          <p:nvSpPr>
            <p:cNvPr id="7273" name="Oval 169"/>
            <p:cNvSpPr>
              <a:spLocks noChangeArrowheads="1"/>
            </p:cNvSpPr>
            <p:nvPr/>
          </p:nvSpPr>
          <p:spPr bwMode="auto">
            <a:xfrm>
              <a:off x="1281" y="1309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7274" name="Text Box 170"/>
            <p:cNvSpPr txBox="1">
              <a:spLocks noChangeArrowheads="1"/>
            </p:cNvSpPr>
            <p:nvPr/>
          </p:nvSpPr>
          <p:spPr bwMode="auto">
            <a:xfrm>
              <a:off x="1165" y="929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7275" name="Oval 171"/>
            <p:cNvSpPr>
              <a:spLocks noChangeArrowheads="1"/>
            </p:cNvSpPr>
            <p:nvPr/>
          </p:nvSpPr>
          <p:spPr bwMode="auto">
            <a:xfrm>
              <a:off x="1400" y="1797"/>
              <a:ext cx="34" cy="3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276" name="Text Box 172"/>
            <p:cNvSpPr txBox="1">
              <a:spLocks noChangeArrowheads="1"/>
            </p:cNvSpPr>
            <p:nvPr/>
          </p:nvSpPr>
          <p:spPr bwMode="auto">
            <a:xfrm>
              <a:off x="1231" y="1075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7277" name="Text Box 173"/>
            <p:cNvSpPr txBox="1">
              <a:spLocks noChangeArrowheads="1"/>
            </p:cNvSpPr>
            <p:nvPr/>
          </p:nvSpPr>
          <p:spPr bwMode="auto">
            <a:xfrm>
              <a:off x="1231" y="1538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7278" name="Text Box 174"/>
            <p:cNvSpPr txBox="1">
              <a:spLocks noChangeArrowheads="1"/>
            </p:cNvSpPr>
            <p:nvPr/>
          </p:nvSpPr>
          <p:spPr bwMode="auto">
            <a:xfrm>
              <a:off x="1177" y="1651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X</a:t>
              </a:r>
            </a:p>
          </p:txBody>
        </p:sp>
        <p:sp>
          <p:nvSpPr>
            <p:cNvPr id="7279" name="Oval 175"/>
            <p:cNvSpPr>
              <a:spLocks noChangeArrowheads="1"/>
            </p:cNvSpPr>
            <p:nvPr/>
          </p:nvSpPr>
          <p:spPr bwMode="auto">
            <a:xfrm rot="7200000">
              <a:off x="1402" y="1799"/>
              <a:ext cx="34" cy="3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280" name="Text Box 176"/>
            <p:cNvSpPr txBox="1">
              <a:spLocks noChangeArrowheads="1"/>
            </p:cNvSpPr>
            <p:nvPr/>
          </p:nvSpPr>
          <p:spPr bwMode="auto">
            <a:xfrm rot="7200000">
              <a:off x="1913" y="2072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7281" name="Text Box 177"/>
            <p:cNvSpPr txBox="1">
              <a:spLocks noChangeArrowheads="1"/>
            </p:cNvSpPr>
            <p:nvPr/>
          </p:nvSpPr>
          <p:spPr bwMode="auto">
            <a:xfrm rot="7200000">
              <a:off x="1500" y="1865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7282" name="Oval 178"/>
            <p:cNvSpPr>
              <a:spLocks noChangeArrowheads="1"/>
            </p:cNvSpPr>
            <p:nvPr/>
          </p:nvSpPr>
          <p:spPr bwMode="auto">
            <a:xfrm rot="-7200000">
              <a:off x="1403" y="1798"/>
              <a:ext cx="34" cy="3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283" name="Text Box 179"/>
            <p:cNvSpPr txBox="1">
              <a:spLocks noChangeArrowheads="1"/>
            </p:cNvSpPr>
            <p:nvPr/>
          </p:nvSpPr>
          <p:spPr bwMode="auto">
            <a:xfrm rot="-7200000">
              <a:off x="887" y="2072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7284" name="Text Box 180"/>
            <p:cNvSpPr txBox="1">
              <a:spLocks noChangeArrowheads="1"/>
            </p:cNvSpPr>
            <p:nvPr/>
          </p:nvSpPr>
          <p:spPr bwMode="auto">
            <a:xfrm rot="-7200000">
              <a:off x="1215" y="1887"/>
              <a:ext cx="1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7285" name="Text Box 181"/>
            <p:cNvSpPr txBox="1">
              <a:spLocks noChangeArrowheads="1"/>
            </p:cNvSpPr>
            <p:nvPr/>
          </p:nvSpPr>
          <p:spPr bwMode="auto">
            <a:xfrm>
              <a:off x="2021" y="2202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286" name="Text Box 182"/>
            <p:cNvSpPr txBox="1">
              <a:spLocks noChangeArrowheads="1"/>
            </p:cNvSpPr>
            <p:nvPr/>
          </p:nvSpPr>
          <p:spPr bwMode="auto">
            <a:xfrm>
              <a:off x="743" y="2203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7287" name="Text Box 183"/>
            <p:cNvSpPr txBox="1">
              <a:spLocks noChangeArrowheads="1"/>
            </p:cNvSpPr>
            <p:nvPr/>
          </p:nvSpPr>
          <p:spPr bwMode="auto">
            <a:xfrm>
              <a:off x="1387" y="1564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Y</a:t>
              </a:r>
            </a:p>
          </p:txBody>
        </p:sp>
        <p:sp>
          <p:nvSpPr>
            <p:cNvPr id="7288" name="Text Box 184"/>
            <p:cNvSpPr txBox="1">
              <a:spLocks noChangeArrowheads="1"/>
            </p:cNvSpPr>
            <p:nvPr/>
          </p:nvSpPr>
          <p:spPr bwMode="auto">
            <a:xfrm>
              <a:off x="1325" y="1813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Z</a:t>
              </a:r>
            </a:p>
          </p:txBody>
        </p:sp>
        <p:sp>
          <p:nvSpPr>
            <p:cNvPr id="7289" name="Oval 185"/>
            <p:cNvSpPr>
              <a:spLocks noChangeArrowheads="1"/>
            </p:cNvSpPr>
            <p:nvPr/>
          </p:nvSpPr>
          <p:spPr bwMode="auto">
            <a:xfrm>
              <a:off x="2952" y="1021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290" name="Oval 186"/>
            <p:cNvSpPr>
              <a:spLocks noChangeArrowheads="1"/>
            </p:cNvSpPr>
            <p:nvPr/>
          </p:nvSpPr>
          <p:spPr bwMode="auto">
            <a:xfrm>
              <a:off x="2952" y="1784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291" name="Oval 187"/>
            <p:cNvSpPr>
              <a:spLocks noChangeArrowheads="1"/>
            </p:cNvSpPr>
            <p:nvPr/>
          </p:nvSpPr>
          <p:spPr bwMode="auto">
            <a:xfrm>
              <a:off x="2958" y="2167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292" name="Oval 188"/>
            <p:cNvSpPr>
              <a:spLocks noChangeArrowheads="1"/>
            </p:cNvSpPr>
            <p:nvPr/>
          </p:nvSpPr>
          <p:spPr bwMode="auto">
            <a:xfrm>
              <a:off x="2946" y="2626"/>
              <a:ext cx="47" cy="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7293" name="Text Box 189"/>
            <p:cNvSpPr txBox="1">
              <a:spLocks noChangeArrowheads="1"/>
            </p:cNvSpPr>
            <p:nvPr/>
          </p:nvSpPr>
          <p:spPr bwMode="auto">
            <a:xfrm>
              <a:off x="3005" y="905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7294" name="Text Box 190"/>
            <p:cNvSpPr txBox="1">
              <a:spLocks noChangeArrowheads="1"/>
            </p:cNvSpPr>
            <p:nvPr/>
          </p:nvSpPr>
          <p:spPr bwMode="auto">
            <a:xfrm>
              <a:off x="3005" y="2067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295" name="Text Box 191"/>
            <p:cNvSpPr txBox="1">
              <a:spLocks noChangeArrowheads="1"/>
            </p:cNvSpPr>
            <p:nvPr/>
          </p:nvSpPr>
          <p:spPr bwMode="auto">
            <a:xfrm>
              <a:off x="3000" y="2507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7296" name="Text Box 192"/>
            <p:cNvSpPr txBox="1">
              <a:spLocks noChangeArrowheads="1"/>
            </p:cNvSpPr>
            <p:nvPr/>
          </p:nvSpPr>
          <p:spPr bwMode="auto">
            <a:xfrm>
              <a:off x="3005" y="1680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a typeface="楷体_GB2312" pitchFamily="49" charset="-122"/>
                </a:rPr>
                <a:t>N</a:t>
              </a:r>
            </a:p>
          </p:txBody>
        </p:sp>
        <p:graphicFrame>
          <p:nvGraphicFramePr>
            <p:cNvPr id="7297" name="Object 11"/>
            <p:cNvGraphicFramePr>
              <a:graphicFrameLocks noChangeAspect="1"/>
            </p:cNvGraphicFramePr>
            <p:nvPr/>
          </p:nvGraphicFramePr>
          <p:xfrm>
            <a:off x="1012" y="1216"/>
            <a:ext cx="2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6" name="公式" r:id="rId36" imgW="215640" imgH="291960" progId="Equation.3">
                    <p:embed/>
                  </p:oleObj>
                </mc:Choice>
                <mc:Fallback>
                  <p:oleObj name="公式" r:id="rId36" imgW="215640" imgH="2919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2" y="1216"/>
                          <a:ext cx="269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98" name="Object 12"/>
            <p:cNvGraphicFramePr>
              <a:graphicFrameLocks noChangeAspect="1"/>
            </p:cNvGraphicFramePr>
            <p:nvPr/>
          </p:nvGraphicFramePr>
          <p:xfrm>
            <a:off x="1605" y="2071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7" name="公式" r:id="rId38" imgW="215640" imgH="304560" progId="Equation.3">
                    <p:embed/>
                  </p:oleObj>
                </mc:Choice>
                <mc:Fallback>
                  <p:oleObj name="公式" r:id="rId38" imgW="215640" imgH="3045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5" y="2071"/>
                          <a:ext cx="26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99" name="Object 13"/>
            <p:cNvGraphicFramePr>
              <a:graphicFrameLocks noChangeAspect="1"/>
            </p:cNvGraphicFramePr>
            <p:nvPr/>
          </p:nvGraphicFramePr>
          <p:xfrm>
            <a:off x="1084" y="2054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8" name="公式" r:id="rId40" imgW="215640" imgH="304560" progId="Equation.3">
                    <p:embed/>
                  </p:oleObj>
                </mc:Choice>
                <mc:Fallback>
                  <p:oleObj name="公式" r:id="rId40" imgW="215640" imgH="3045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4" y="2054"/>
                          <a:ext cx="26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00" name="Line 196"/>
            <p:cNvSpPr>
              <a:spLocks noChangeShapeType="1"/>
            </p:cNvSpPr>
            <p:nvPr/>
          </p:nvSpPr>
          <p:spPr bwMode="auto">
            <a:xfrm>
              <a:off x="2526" y="1087"/>
              <a:ext cx="0" cy="1055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01" name="Line 197"/>
            <p:cNvSpPr>
              <a:spLocks noChangeShapeType="1"/>
            </p:cNvSpPr>
            <p:nvPr/>
          </p:nvSpPr>
          <p:spPr bwMode="auto">
            <a:xfrm>
              <a:off x="2526" y="2215"/>
              <a:ext cx="0" cy="38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302" name="Object 14"/>
            <p:cNvGraphicFramePr>
              <a:graphicFrameLocks noChangeAspect="1"/>
            </p:cNvGraphicFramePr>
            <p:nvPr/>
          </p:nvGraphicFramePr>
          <p:xfrm>
            <a:off x="2539" y="1273"/>
            <a:ext cx="36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9" name="公式" r:id="rId42" imgW="291960" imgH="291960" progId="Equation.3">
                    <p:embed/>
                  </p:oleObj>
                </mc:Choice>
                <mc:Fallback>
                  <p:oleObj name="公式" r:id="rId42" imgW="291960" imgH="2919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9" y="1273"/>
                          <a:ext cx="364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03" name="Object 15"/>
            <p:cNvGraphicFramePr>
              <a:graphicFrameLocks noChangeAspect="1"/>
            </p:cNvGraphicFramePr>
            <p:nvPr/>
          </p:nvGraphicFramePr>
          <p:xfrm>
            <a:off x="2523" y="2180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0" name="公式" r:id="rId44" imgW="279360" imgH="291960" progId="Equation.3">
                    <p:embed/>
                  </p:oleObj>
                </mc:Choice>
                <mc:Fallback>
                  <p:oleObj name="公式" r:id="rId44" imgW="279360" imgH="2919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3" y="2180"/>
                          <a:ext cx="350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04" name="Line 200"/>
            <p:cNvSpPr>
              <a:spLocks noChangeShapeType="1"/>
            </p:cNvSpPr>
            <p:nvPr/>
          </p:nvSpPr>
          <p:spPr bwMode="auto">
            <a:xfrm flipV="1">
              <a:off x="2879" y="1086"/>
              <a:ext cx="0" cy="145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305" name="Object 16"/>
            <p:cNvGraphicFramePr>
              <a:graphicFrameLocks noChangeAspect="1"/>
            </p:cNvGraphicFramePr>
            <p:nvPr/>
          </p:nvGraphicFramePr>
          <p:xfrm>
            <a:off x="2911" y="1273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1" name="公式" r:id="rId46" imgW="279360" imgH="291960" progId="Equation.3">
                    <p:embed/>
                  </p:oleObj>
                </mc:Choice>
                <mc:Fallback>
                  <p:oleObj name="公式" r:id="rId46" imgW="279360" imgH="29196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1" y="1273"/>
                          <a:ext cx="350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06" name="Line 202"/>
            <p:cNvSpPr>
              <a:spLocks noChangeShapeType="1"/>
            </p:cNvSpPr>
            <p:nvPr/>
          </p:nvSpPr>
          <p:spPr bwMode="auto">
            <a:xfrm rot="-5400000">
              <a:off x="2314" y="789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307" name="Object 17"/>
            <p:cNvGraphicFramePr>
              <a:graphicFrameLocks noChangeAspect="1"/>
            </p:cNvGraphicFramePr>
            <p:nvPr/>
          </p:nvGraphicFramePr>
          <p:xfrm>
            <a:off x="2237" y="615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2" name="公式" r:id="rId48" imgW="177480" imgH="291960" progId="Equation.3">
                    <p:embed/>
                  </p:oleObj>
                </mc:Choice>
                <mc:Fallback>
                  <p:oleObj name="公式" r:id="rId48" imgW="177480" imgH="2919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7" y="615"/>
                          <a:ext cx="221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08" name="Line 204"/>
            <p:cNvSpPr>
              <a:spLocks noChangeShapeType="1"/>
            </p:cNvSpPr>
            <p:nvPr/>
          </p:nvSpPr>
          <p:spPr bwMode="auto">
            <a:xfrm rot="-5400000">
              <a:off x="2301" y="1936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309" name="Object 18"/>
            <p:cNvGraphicFramePr>
              <a:graphicFrameLocks noChangeAspect="1"/>
            </p:cNvGraphicFramePr>
            <p:nvPr/>
          </p:nvGraphicFramePr>
          <p:xfrm>
            <a:off x="2215" y="1742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3" name="公式" r:id="rId50" imgW="190440" imgH="304560" progId="Equation.3">
                    <p:embed/>
                  </p:oleObj>
                </mc:Choice>
                <mc:Fallback>
                  <p:oleObj name="公式" r:id="rId50" imgW="190440" imgH="30456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5" y="1742"/>
                          <a:ext cx="23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10" name="Line 206"/>
            <p:cNvSpPr>
              <a:spLocks noChangeShapeType="1"/>
            </p:cNvSpPr>
            <p:nvPr/>
          </p:nvSpPr>
          <p:spPr bwMode="auto">
            <a:xfrm rot="-5400000">
              <a:off x="2304" y="2395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311" name="Object 19"/>
            <p:cNvGraphicFramePr>
              <a:graphicFrameLocks noChangeAspect="1"/>
            </p:cNvGraphicFramePr>
            <p:nvPr/>
          </p:nvGraphicFramePr>
          <p:xfrm>
            <a:off x="2218" y="2207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4" name="Equation" r:id="rId52" imgW="190440" imgH="304560" progId="Equation.DSMT4">
                    <p:embed/>
                  </p:oleObj>
                </mc:Choice>
                <mc:Fallback>
                  <p:oleObj name="Equation" r:id="rId52" imgW="190440" imgH="30456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8" y="2207"/>
                          <a:ext cx="239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12" name="Oval 208"/>
            <p:cNvSpPr>
              <a:spLocks noChangeArrowheads="1"/>
            </p:cNvSpPr>
            <p:nvPr/>
          </p:nvSpPr>
          <p:spPr bwMode="auto">
            <a:xfrm>
              <a:off x="951" y="1870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7313" name="Oval 209"/>
            <p:cNvSpPr>
              <a:spLocks noChangeArrowheads="1"/>
            </p:cNvSpPr>
            <p:nvPr/>
          </p:nvSpPr>
          <p:spPr bwMode="auto">
            <a:xfrm>
              <a:off x="1629" y="1873"/>
              <a:ext cx="272" cy="272"/>
            </a:xfrm>
            <a:prstGeom prst="ellipse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7314" name="Line 210"/>
            <p:cNvSpPr>
              <a:spLocks noChangeShapeType="1"/>
            </p:cNvSpPr>
            <p:nvPr/>
          </p:nvSpPr>
          <p:spPr bwMode="auto">
            <a:xfrm>
              <a:off x="1423" y="1055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15" name="Oval 211"/>
            <p:cNvSpPr>
              <a:spLocks noChangeArrowheads="1"/>
            </p:cNvSpPr>
            <p:nvPr/>
          </p:nvSpPr>
          <p:spPr bwMode="auto">
            <a:xfrm>
              <a:off x="2064" y="2172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7316" name="Line 212"/>
            <p:cNvSpPr>
              <a:spLocks noChangeShapeType="1"/>
            </p:cNvSpPr>
            <p:nvPr/>
          </p:nvSpPr>
          <p:spPr bwMode="auto">
            <a:xfrm rot="3600000">
              <a:off x="1091" y="1623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17" name="Line 213"/>
            <p:cNvSpPr>
              <a:spLocks noChangeShapeType="1"/>
            </p:cNvSpPr>
            <p:nvPr/>
          </p:nvSpPr>
          <p:spPr bwMode="auto">
            <a:xfrm rot="7200000">
              <a:off x="1745" y="1617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18" name="Oval 214"/>
            <p:cNvSpPr>
              <a:spLocks noChangeArrowheads="1"/>
            </p:cNvSpPr>
            <p:nvPr/>
          </p:nvSpPr>
          <p:spPr bwMode="auto">
            <a:xfrm>
              <a:off x="728" y="2176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7319" name="Oval 215"/>
            <p:cNvSpPr>
              <a:spLocks noChangeArrowheads="1"/>
            </p:cNvSpPr>
            <p:nvPr/>
          </p:nvSpPr>
          <p:spPr bwMode="auto">
            <a:xfrm>
              <a:off x="1397" y="1020"/>
              <a:ext cx="45" cy="4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7320" name="Line 216"/>
            <p:cNvSpPr>
              <a:spLocks noChangeShapeType="1"/>
            </p:cNvSpPr>
            <p:nvPr/>
          </p:nvSpPr>
          <p:spPr bwMode="auto">
            <a:xfrm>
              <a:off x="2112" y="2191"/>
              <a:ext cx="8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21" name="Line 217"/>
            <p:cNvSpPr>
              <a:spLocks noChangeShapeType="1"/>
            </p:cNvSpPr>
            <p:nvPr/>
          </p:nvSpPr>
          <p:spPr bwMode="auto">
            <a:xfrm>
              <a:off x="1434" y="1040"/>
              <a:ext cx="15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22" name="Line 218"/>
            <p:cNvSpPr>
              <a:spLocks noChangeShapeType="1"/>
            </p:cNvSpPr>
            <p:nvPr/>
          </p:nvSpPr>
          <p:spPr bwMode="auto">
            <a:xfrm>
              <a:off x="1422" y="1811"/>
              <a:ext cx="15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23" name="Line 219"/>
            <p:cNvSpPr>
              <a:spLocks noChangeShapeType="1"/>
            </p:cNvSpPr>
            <p:nvPr/>
          </p:nvSpPr>
          <p:spPr bwMode="auto">
            <a:xfrm>
              <a:off x="753" y="2205"/>
              <a:ext cx="0" cy="4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24" name="Line 220"/>
            <p:cNvSpPr>
              <a:spLocks noChangeShapeType="1"/>
            </p:cNvSpPr>
            <p:nvPr/>
          </p:nvSpPr>
          <p:spPr bwMode="auto">
            <a:xfrm>
              <a:off x="753" y="2649"/>
              <a:ext cx="21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1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43" grpId="0" autoUpdateAnimBg="0"/>
      <p:bldP spid="14344" grpId="0" animBg="1"/>
      <p:bldP spid="14345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4545</TotalTime>
  <Words>2902</Words>
  <Application>Microsoft Office PowerPoint</Application>
  <PresentationFormat>全屏显示(4:3)</PresentationFormat>
  <Paragraphs>884</Paragraphs>
  <Slides>39</Slides>
  <Notes>35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2" baseType="lpstr">
      <vt:lpstr>默认设计模板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YDC</dc:creator>
  <cp:lastModifiedBy>AutoBVT</cp:lastModifiedBy>
  <cp:revision>216</cp:revision>
  <dcterms:created xsi:type="dcterms:W3CDTF">1998-05-18T06:26:14Z</dcterms:created>
  <dcterms:modified xsi:type="dcterms:W3CDTF">2016-04-14T15:29:13Z</dcterms:modified>
</cp:coreProperties>
</file>