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68"/>
  </p:notesMasterIdLst>
  <p:handoutMasterIdLst>
    <p:handoutMasterId r:id="rId69"/>
  </p:handoutMasterIdLst>
  <p:sldIdLst>
    <p:sldId id="256" r:id="rId3"/>
    <p:sldId id="399" r:id="rId4"/>
    <p:sldId id="432" r:id="rId5"/>
    <p:sldId id="433" r:id="rId6"/>
    <p:sldId id="384" r:id="rId7"/>
    <p:sldId id="402" r:id="rId8"/>
    <p:sldId id="434" r:id="rId9"/>
    <p:sldId id="403" r:id="rId10"/>
    <p:sldId id="404" r:id="rId11"/>
    <p:sldId id="405" r:id="rId12"/>
    <p:sldId id="410" r:id="rId13"/>
    <p:sldId id="411" r:id="rId14"/>
    <p:sldId id="275" r:id="rId15"/>
    <p:sldId id="276" r:id="rId16"/>
    <p:sldId id="277" r:id="rId17"/>
    <p:sldId id="324" r:id="rId18"/>
    <p:sldId id="383" r:id="rId19"/>
    <p:sldId id="291" r:id="rId20"/>
    <p:sldId id="292" r:id="rId21"/>
    <p:sldId id="293" r:id="rId22"/>
    <p:sldId id="296" r:id="rId23"/>
    <p:sldId id="375" r:id="rId24"/>
    <p:sldId id="297" r:id="rId25"/>
    <p:sldId id="408" r:id="rId26"/>
    <p:sldId id="302" r:id="rId27"/>
    <p:sldId id="376" r:id="rId28"/>
    <p:sldId id="378" r:id="rId29"/>
    <p:sldId id="306" r:id="rId30"/>
    <p:sldId id="379" r:id="rId31"/>
    <p:sldId id="315" r:id="rId32"/>
    <p:sldId id="380" r:id="rId33"/>
    <p:sldId id="320" r:id="rId34"/>
    <p:sldId id="381" r:id="rId35"/>
    <p:sldId id="322" r:id="rId36"/>
    <p:sldId id="382" r:id="rId37"/>
    <p:sldId id="328" r:id="rId38"/>
    <p:sldId id="409" r:id="rId39"/>
    <p:sldId id="342" r:id="rId40"/>
    <p:sldId id="333" r:id="rId41"/>
    <p:sldId id="331" r:id="rId42"/>
    <p:sldId id="335" r:id="rId43"/>
    <p:sldId id="336" r:id="rId44"/>
    <p:sldId id="337" r:id="rId45"/>
    <p:sldId id="345" r:id="rId46"/>
    <p:sldId id="350" r:id="rId47"/>
    <p:sldId id="367" r:id="rId48"/>
    <p:sldId id="368" r:id="rId49"/>
    <p:sldId id="370" r:id="rId50"/>
    <p:sldId id="417" r:id="rId51"/>
    <p:sldId id="413" r:id="rId52"/>
    <p:sldId id="280" r:id="rId53"/>
    <p:sldId id="416" r:id="rId54"/>
    <p:sldId id="414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27" r:id="rId65"/>
    <p:sldId id="429" r:id="rId66"/>
    <p:sldId id="412" r:id="rId67"/>
  </p:sldIdLst>
  <p:sldSz cx="9144000" cy="6858000" type="screen4x3"/>
  <p:notesSz cx="6858000" cy="9144000"/>
  <p:custDataLst>
    <p:tags r:id="rId70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编译原理 </a:t>
            </a:r>
            <a:br>
              <a:rPr lang="zh-CN" altLang="en-US" sz="4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Compiler Principles and Techniques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编译原理课程组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47800" y="44196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主讲老师：祝建华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kern="0" dirty="0" smtClean="0">
                <a:latin typeface="+mn-ea"/>
                <a:ea typeface="+mn-ea"/>
              </a:rPr>
              <a:t>      QQ </a:t>
            </a:r>
            <a:r>
              <a:rPr lang="zh-CN" altLang="en-US" sz="2800" b="1" kern="0" dirty="0" smtClean="0">
                <a:latin typeface="+mn-ea"/>
                <a:ea typeface="+mn-ea"/>
              </a:rPr>
              <a:t>群</a:t>
            </a:r>
            <a:r>
              <a:rPr lang="zh-CN" altLang="en-US" sz="2800" kern="0" dirty="0" smtClean="0">
                <a:latin typeface="+mn-ea"/>
                <a:ea typeface="+mn-ea"/>
              </a:rPr>
              <a:t>：</a:t>
            </a:r>
            <a:r>
              <a:rPr lang="en-US" altLang="zh-CN" sz="2800" kern="0" dirty="0" smtClean="0">
                <a:latin typeface="+mn-ea"/>
                <a:ea typeface="+mn-ea"/>
              </a:rPr>
              <a:t>863040021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 kern="0" dirty="0" smtClean="0">
                <a:latin typeface="+mn-ea"/>
                <a:ea typeface="+mn-ea"/>
              </a:rPr>
              <a:t>修改群备注为：班号姓名</a:t>
            </a:r>
            <a:endParaRPr lang="en-US" altLang="zh-CN" sz="2800" kern="0" dirty="0" smtClean="0">
              <a:latin typeface="+mn-ea"/>
              <a:ea typeface="+mn-ea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kern="0" dirty="0" smtClean="0">
                <a:latin typeface="+mn-lt"/>
                <a:ea typeface="+mn-ea"/>
              </a:rPr>
              <a:t>华中科技大学  计算机科学与技术学院</a:t>
            </a: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10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什么是编译程序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(compiler)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838200" y="3772618"/>
            <a:ext cx="1873250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source program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790950" y="3767856"/>
            <a:ext cx="1657350" cy="914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compiler</a:t>
            </a: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640013" y="4034556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5664200" y="4034556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510088" y="4826718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2855913" y="5214068"/>
            <a:ext cx="381635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feedback messages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599238" y="3767856"/>
            <a:ext cx="1873250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target program</a:t>
            </a:r>
          </a:p>
        </p:txBody>
      </p:sp>
      <p:sp>
        <p:nvSpPr>
          <p:cNvPr id="12" name="矩形 11"/>
          <p:cNvSpPr/>
          <p:nvPr/>
        </p:nvSpPr>
        <p:spPr>
          <a:xfrm>
            <a:off x="609600" y="2738735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目的：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使得程序员不必考虑机器的细节，独立于机器。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9750" y="990600"/>
            <a:ext cx="777716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编译程序是现代计算机系统的基本组成部分。</a:t>
            </a:r>
          </a:p>
          <a:p>
            <a:pPr algn="l" eaLnBrk="1" hangingPunct="1"/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功能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上看，一个编译程序就是一个语言翻译程序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它把一种语言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称作源语言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书写的程序翻译成另一种语言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称作目标语言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等价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11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什么是编译程序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(compiler)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20763" y="2171700"/>
            <a:ext cx="122396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749550" y="1703388"/>
            <a:ext cx="43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4117975" y="2160588"/>
            <a:ext cx="25193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机器语言目标程序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7142163" y="2135188"/>
            <a:ext cx="7191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结果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621213" y="2808288"/>
            <a:ext cx="15128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运行系统</a:t>
            </a: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2244725" y="23510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3181350" y="23510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6637338" y="23510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621213" y="1487488"/>
            <a:ext cx="15128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初始数据</a:t>
            </a: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5341938" y="19192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 flipV="1">
            <a:off x="5341938" y="25669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28600" y="5053013"/>
            <a:ext cx="10080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1597025" y="4559300"/>
            <a:ext cx="43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4910138" y="5041900"/>
            <a:ext cx="251936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机器语言目标程序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7934325" y="5016500"/>
            <a:ext cx="71913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结果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413375" y="5689600"/>
            <a:ext cx="15128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运行系统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1236663" y="52324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2028825" y="5232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7429500" y="52324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5413375" y="4368800"/>
            <a:ext cx="15128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初始数据</a:t>
            </a: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6134100" y="48006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H="1" flipV="1">
            <a:off x="6134100" y="5448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2460625" y="4879975"/>
            <a:ext cx="122396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汇编语言目标程序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4116388" y="4559300"/>
            <a:ext cx="43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汇编程序</a:t>
            </a:r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>
            <a:off x="3684588" y="5232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>
            <a:off x="4548188" y="52324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300038" y="954088"/>
            <a:ext cx="8310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源程序的编译和运行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阶段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编译的目标代码为机器语言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):</a:t>
            </a:r>
            <a:endParaRPr lang="en-US" altLang="zh-CN" sz="24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228600" y="3611563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源程序的编译、汇编和运行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阶段（目标代码为汇编）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:</a:t>
            </a:r>
            <a:endParaRPr lang="en-US" altLang="zh-CN" sz="2400" b="1" dirty="0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12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什么是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编译程序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(compiler)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395288" y="838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85800" y="1752600"/>
            <a:ext cx="18288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预处理器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635250" y="2670174"/>
            <a:ext cx="1752600" cy="530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495800" y="3581400"/>
            <a:ext cx="1752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汇编程序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6719888" y="4648200"/>
            <a:ext cx="1882775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装配连接编辑</a:t>
            </a: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614488" y="129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395288" y="914400"/>
            <a:ext cx="2435225" cy="358775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需要处理的源程序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914400" y="2670175"/>
            <a:ext cx="1524000" cy="4572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源程序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139950" y="3581400"/>
            <a:ext cx="1981200" cy="4572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目标汇编程序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57600" y="4572000"/>
            <a:ext cx="2743200" cy="5334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可再装配的机器代码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6553200" y="5581650"/>
            <a:ext cx="2133600" cy="4572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绝对机器码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1600200" y="2209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3244850" y="3200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7621588" y="52006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>
            <a:off x="2178050" y="2895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3962400" y="3838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6186488" y="4876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" name="AutoShape 19"/>
          <p:cNvSpPr>
            <a:spLocks noChangeArrowheads="1"/>
          </p:cNvSpPr>
          <p:nvPr/>
        </p:nvSpPr>
        <p:spPr bwMode="auto">
          <a:xfrm>
            <a:off x="7077075" y="2755900"/>
            <a:ext cx="1152525" cy="1296988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可再装配的</a:t>
            </a:r>
          </a:p>
          <a:p>
            <a:pPr algn="ctr" eaLnBrk="1" hangingPunct="1"/>
            <a:r>
              <a:rPr lang="zh-CN" altLang="en-US" sz="16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目标文件库</a:t>
            </a: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7634288" y="4114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5105400" y="1066800"/>
            <a:ext cx="3276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高级语言程序处理过程</a:t>
            </a: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5410200" y="4191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990600" y="1666876"/>
            <a:ext cx="7620000" cy="3586162"/>
            <a:chOff x="-2" y="-2"/>
            <a:chExt cx="2333" cy="2692"/>
          </a:xfrm>
        </p:grpSpPr>
        <p:grpSp>
          <p:nvGrpSpPr>
            <p:cNvPr id="124931" name="Group 3"/>
            <p:cNvGrpSpPr>
              <a:grpSpLocks/>
            </p:cNvGrpSpPr>
            <p:nvPr/>
          </p:nvGrpSpPr>
          <p:grpSpPr bwMode="auto">
            <a:xfrm>
              <a:off x="0" y="0"/>
              <a:ext cx="2329" cy="2688"/>
              <a:chOff x="0" y="0"/>
              <a:chExt cx="2329" cy="2688"/>
            </a:xfrm>
          </p:grpSpPr>
          <p:grpSp>
            <p:nvGrpSpPr>
              <p:cNvPr id="124932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171" cy="384"/>
                <a:chOff x="0" y="0"/>
                <a:chExt cx="1171" cy="384"/>
              </a:xfrm>
            </p:grpSpPr>
            <p:sp>
              <p:nvSpPr>
                <p:cNvPr id="12493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计算机语言编译阶段</a:t>
                  </a:r>
                  <a:endParaRPr kumimoji="1" lang="zh-CN" altLang="en-US" sz="24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3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35" name="Group 7"/>
              <p:cNvGrpSpPr>
                <a:grpSpLocks/>
              </p:cNvGrpSpPr>
              <p:nvPr/>
            </p:nvGrpSpPr>
            <p:grpSpPr bwMode="auto">
              <a:xfrm>
                <a:off x="1171" y="0"/>
                <a:ext cx="1158" cy="384"/>
                <a:chOff x="1171" y="0"/>
                <a:chExt cx="1158" cy="384"/>
              </a:xfrm>
            </p:grpSpPr>
            <p:sp>
              <p:nvSpPr>
                <p:cNvPr id="124936" name="Rectangle 8"/>
                <p:cNvSpPr>
                  <a:spLocks noChangeArrowheads="1"/>
                </p:cNvSpPr>
                <p:nvPr/>
              </p:nvSpPr>
              <p:spPr bwMode="auto">
                <a:xfrm>
                  <a:off x="1214" y="0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自然语言翻译阶段</a:t>
                  </a:r>
                  <a:endParaRPr kumimoji="1" lang="zh-CN" altLang="en-US" sz="20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37" name="Rectangle 9"/>
                <p:cNvSpPr>
                  <a:spLocks noChangeArrowheads="1"/>
                </p:cNvSpPr>
                <p:nvPr/>
              </p:nvSpPr>
              <p:spPr bwMode="auto">
                <a:xfrm>
                  <a:off x="1171" y="0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38" name="Group 10"/>
              <p:cNvGrpSpPr>
                <a:grpSpLocks/>
              </p:cNvGrpSpPr>
              <p:nvPr/>
            </p:nvGrpSpPr>
            <p:grpSpPr bwMode="auto">
              <a:xfrm>
                <a:off x="0" y="384"/>
                <a:ext cx="1171" cy="384"/>
                <a:chOff x="0" y="384"/>
                <a:chExt cx="1171" cy="384"/>
              </a:xfrm>
            </p:grpSpPr>
            <p:sp>
              <p:nvSpPr>
                <p:cNvPr id="124939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1.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词法分析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4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1" name="Group 13"/>
              <p:cNvGrpSpPr>
                <a:grpSpLocks/>
              </p:cNvGrpSpPr>
              <p:nvPr/>
            </p:nvGrpSpPr>
            <p:grpSpPr bwMode="auto">
              <a:xfrm>
                <a:off x="1171" y="384"/>
                <a:ext cx="1158" cy="384"/>
                <a:chOff x="1171" y="384"/>
                <a:chExt cx="1158" cy="384"/>
              </a:xfrm>
            </p:grpSpPr>
            <p:sp>
              <p:nvSpPr>
                <p:cNvPr id="12494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4" y="384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 dirty="0">
                      <a:latin typeface="Times New Roman" pitchFamily="18" charset="0"/>
                      <a:ea typeface="宋体" pitchFamily="2" charset="-122"/>
                    </a:rPr>
                    <a:t>1. </a:t>
                  </a:r>
                  <a:r>
                    <a:rPr kumimoji="1" lang="zh-CN" altLang="en-US" sz="2000" b="1" dirty="0" smtClean="0">
                      <a:latin typeface="Times New Roman" pitchFamily="18" charset="0"/>
                      <a:ea typeface="宋体" pitchFamily="2" charset="-122"/>
                    </a:rPr>
                    <a:t>词汇学习</a:t>
                  </a:r>
                  <a:endParaRPr kumimoji="1" lang="zh-CN" altLang="en-US" sz="20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43" name="Rectangle 15"/>
                <p:cNvSpPr>
                  <a:spLocks noChangeArrowheads="1"/>
                </p:cNvSpPr>
                <p:nvPr/>
              </p:nvSpPr>
              <p:spPr bwMode="auto">
                <a:xfrm>
                  <a:off x="1171" y="384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4" name="Group 16"/>
              <p:cNvGrpSpPr>
                <a:grpSpLocks/>
              </p:cNvGrpSpPr>
              <p:nvPr/>
            </p:nvGrpSpPr>
            <p:grpSpPr bwMode="auto">
              <a:xfrm>
                <a:off x="0" y="768"/>
                <a:ext cx="1171" cy="384"/>
                <a:chOff x="0" y="768"/>
                <a:chExt cx="1171" cy="384"/>
              </a:xfrm>
            </p:grpSpPr>
            <p:sp>
              <p:nvSpPr>
                <p:cNvPr id="12494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2.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语法分析</a:t>
                  </a:r>
                </a:p>
              </p:txBody>
            </p:sp>
            <p:sp>
              <p:nvSpPr>
                <p:cNvPr id="12494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7" name="Group 19"/>
              <p:cNvGrpSpPr>
                <a:grpSpLocks/>
              </p:cNvGrpSpPr>
              <p:nvPr/>
            </p:nvGrpSpPr>
            <p:grpSpPr bwMode="auto">
              <a:xfrm>
                <a:off x="1171" y="768"/>
                <a:ext cx="1158" cy="384"/>
                <a:chOff x="1171" y="768"/>
                <a:chExt cx="1158" cy="384"/>
              </a:xfrm>
            </p:grpSpPr>
            <p:sp>
              <p:nvSpPr>
                <p:cNvPr id="124948" name="Rectangle 20"/>
                <p:cNvSpPr>
                  <a:spLocks noChangeArrowheads="1"/>
                </p:cNvSpPr>
                <p:nvPr/>
              </p:nvSpPr>
              <p:spPr bwMode="auto">
                <a:xfrm>
                  <a:off x="1214" y="768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 dirty="0">
                      <a:latin typeface="Times New Roman" pitchFamily="18" charset="0"/>
                      <a:ea typeface="宋体" pitchFamily="2" charset="-122"/>
                    </a:rPr>
                    <a:t>2. </a:t>
                  </a:r>
                  <a:r>
                    <a:rPr kumimoji="1" lang="zh-CN" altLang="en-US" sz="2000" b="1" dirty="0" smtClean="0">
                      <a:latin typeface="Times New Roman" pitchFamily="18" charset="0"/>
                      <a:ea typeface="宋体" pitchFamily="2" charset="-122"/>
                    </a:rPr>
                    <a:t>句子结构分析</a:t>
                  </a:r>
                  <a:endParaRPr kumimoji="1" lang="zh-CN" altLang="en-US" sz="20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49" name="Rectangle 21"/>
                <p:cNvSpPr>
                  <a:spLocks noChangeArrowheads="1"/>
                </p:cNvSpPr>
                <p:nvPr/>
              </p:nvSpPr>
              <p:spPr bwMode="auto">
                <a:xfrm>
                  <a:off x="1171" y="768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0" name="Group 22"/>
              <p:cNvGrpSpPr>
                <a:grpSpLocks/>
              </p:cNvGrpSpPr>
              <p:nvPr/>
            </p:nvGrpSpPr>
            <p:grpSpPr bwMode="auto">
              <a:xfrm>
                <a:off x="0" y="1152"/>
                <a:ext cx="1171" cy="384"/>
                <a:chOff x="0" y="1152"/>
                <a:chExt cx="1171" cy="384"/>
              </a:xfrm>
            </p:grpSpPr>
            <p:sp>
              <p:nvSpPr>
                <p:cNvPr id="124951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3.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语义分析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52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3" name="Group 25"/>
              <p:cNvGrpSpPr>
                <a:grpSpLocks/>
              </p:cNvGrpSpPr>
              <p:nvPr/>
            </p:nvGrpSpPr>
            <p:grpSpPr bwMode="auto">
              <a:xfrm>
                <a:off x="1171" y="1152"/>
                <a:ext cx="1158" cy="384"/>
                <a:chOff x="1171" y="1152"/>
                <a:chExt cx="1158" cy="384"/>
              </a:xfrm>
            </p:grpSpPr>
            <p:sp>
              <p:nvSpPr>
                <p:cNvPr id="1249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214" y="1152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3.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句义分析</a:t>
                  </a:r>
                </a:p>
              </p:txBody>
            </p:sp>
            <p:sp>
              <p:nvSpPr>
                <p:cNvPr id="1249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71" y="1152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6" name="Group 28"/>
              <p:cNvGrpSpPr>
                <a:grpSpLocks/>
              </p:cNvGrpSpPr>
              <p:nvPr/>
            </p:nvGrpSpPr>
            <p:grpSpPr bwMode="auto">
              <a:xfrm>
                <a:off x="0" y="1536"/>
                <a:ext cx="1171" cy="384"/>
                <a:chOff x="0" y="1536"/>
                <a:chExt cx="1171" cy="384"/>
              </a:xfrm>
            </p:grpSpPr>
            <p:sp>
              <p:nvSpPr>
                <p:cNvPr id="124957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4.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中间代码生成</a:t>
                  </a:r>
                </a:p>
              </p:txBody>
            </p:sp>
            <p:sp>
              <p:nvSpPr>
                <p:cNvPr id="124958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9" name="Group 31"/>
              <p:cNvGrpSpPr>
                <a:grpSpLocks/>
              </p:cNvGrpSpPr>
              <p:nvPr/>
            </p:nvGrpSpPr>
            <p:grpSpPr bwMode="auto">
              <a:xfrm>
                <a:off x="1171" y="1536"/>
                <a:ext cx="1158" cy="384"/>
                <a:chOff x="1171" y="1536"/>
                <a:chExt cx="1158" cy="384"/>
              </a:xfrm>
            </p:grpSpPr>
            <p:sp>
              <p:nvSpPr>
                <p:cNvPr id="124960" name="Rectangle 32"/>
                <p:cNvSpPr>
                  <a:spLocks noChangeArrowheads="1"/>
                </p:cNvSpPr>
                <p:nvPr/>
              </p:nvSpPr>
              <p:spPr bwMode="auto">
                <a:xfrm>
                  <a:off x="1214" y="1536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4.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译文草稿</a:t>
                  </a:r>
                </a:p>
              </p:txBody>
            </p:sp>
            <p:sp>
              <p:nvSpPr>
                <p:cNvPr id="124961" name="Rectangle 33"/>
                <p:cNvSpPr>
                  <a:spLocks noChangeArrowheads="1"/>
                </p:cNvSpPr>
                <p:nvPr/>
              </p:nvSpPr>
              <p:spPr bwMode="auto">
                <a:xfrm>
                  <a:off x="1171" y="1536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2" name="Group 34"/>
              <p:cNvGrpSpPr>
                <a:grpSpLocks/>
              </p:cNvGrpSpPr>
              <p:nvPr/>
            </p:nvGrpSpPr>
            <p:grpSpPr bwMode="auto">
              <a:xfrm>
                <a:off x="0" y="1920"/>
                <a:ext cx="1171" cy="384"/>
                <a:chOff x="0" y="1920"/>
                <a:chExt cx="1171" cy="384"/>
              </a:xfrm>
            </p:grpSpPr>
            <p:sp>
              <p:nvSpPr>
                <p:cNvPr id="124963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 dirty="0">
                      <a:latin typeface="Times New Roman" pitchFamily="18" charset="0"/>
                      <a:ea typeface="宋体" pitchFamily="2" charset="-122"/>
                    </a:rPr>
                    <a:t>5. </a:t>
                  </a:r>
                  <a:r>
                    <a:rPr kumimoji="1" lang="zh-CN" altLang="en-US" sz="2000" b="1" dirty="0">
                      <a:latin typeface="Times New Roman" pitchFamily="18" charset="0"/>
                      <a:ea typeface="宋体" pitchFamily="2" charset="-122"/>
                    </a:rPr>
                    <a:t>代码优化</a:t>
                  </a:r>
                </a:p>
              </p:txBody>
            </p:sp>
            <p:sp>
              <p:nvSpPr>
                <p:cNvPr id="124964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5" name="Group 37"/>
              <p:cNvGrpSpPr>
                <a:grpSpLocks/>
              </p:cNvGrpSpPr>
              <p:nvPr/>
            </p:nvGrpSpPr>
            <p:grpSpPr bwMode="auto">
              <a:xfrm>
                <a:off x="1171" y="1920"/>
                <a:ext cx="1158" cy="384"/>
                <a:chOff x="1171" y="1920"/>
                <a:chExt cx="1158" cy="384"/>
              </a:xfrm>
            </p:grpSpPr>
            <p:sp>
              <p:nvSpPr>
                <p:cNvPr id="124966" name="Rectangle 38"/>
                <p:cNvSpPr>
                  <a:spLocks noChangeArrowheads="1"/>
                </p:cNvSpPr>
                <p:nvPr/>
              </p:nvSpPr>
              <p:spPr bwMode="auto">
                <a:xfrm>
                  <a:off x="1214" y="1920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5.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译文修饰</a:t>
                  </a:r>
                </a:p>
              </p:txBody>
            </p:sp>
            <p:sp>
              <p:nvSpPr>
                <p:cNvPr id="124967" name="Rectangle 39"/>
                <p:cNvSpPr>
                  <a:spLocks noChangeArrowheads="1"/>
                </p:cNvSpPr>
                <p:nvPr/>
              </p:nvSpPr>
              <p:spPr bwMode="auto">
                <a:xfrm>
                  <a:off x="1171" y="1920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8" name="Group 40"/>
              <p:cNvGrpSpPr>
                <a:grpSpLocks/>
              </p:cNvGrpSpPr>
              <p:nvPr/>
            </p:nvGrpSpPr>
            <p:grpSpPr bwMode="auto">
              <a:xfrm>
                <a:off x="0" y="2304"/>
                <a:ext cx="1171" cy="384"/>
                <a:chOff x="0" y="2304"/>
                <a:chExt cx="1171" cy="384"/>
              </a:xfrm>
            </p:grpSpPr>
            <p:sp>
              <p:nvSpPr>
                <p:cNvPr id="12496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6.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目标代码生成</a:t>
                  </a:r>
                </a:p>
              </p:txBody>
            </p:sp>
            <p:sp>
              <p:nvSpPr>
                <p:cNvPr id="124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71" name="Group 43"/>
              <p:cNvGrpSpPr>
                <a:grpSpLocks/>
              </p:cNvGrpSpPr>
              <p:nvPr/>
            </p:nvGrpSpPr>
            <p:grpSpPr bwMode="auto">
              <a:xfrm>
                <a:off x="1171" y="2304"/>
                <a:ext cx="1158" cy="384"/>
                <a:chOff x="1171" y="2304"/>
                <a:chExt cx="1158" cy="384"/>
              </a:xfrm>
            </p:grpSpPr>
            <p:sp>
              <p:nvSpPr>
                <p:cNvPr id="124972" name="Rectangle 44"/>
                <p:cNvSpPr>
                  <a:spLocks noChangeArrowheads="1"/>
                </p:cNvSpPr>
                <p:nvPr/>
              </p:nvSpPr>
              <p:spPr bwMode="auto">
                <a:xfrm>
                  <a:off x="1214" y="2304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6.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译文定稿</a:t>
                  </a:r>
                </a:p>
              </p:txBody>
            </p:sp>
            <p:sp>
              <p:nvSpPr>
                <p:cNvPr id="124973" name="Rectangle 45"/>
                <p:cNvSpPr>
                  <a:spLocks noChangeArrowheads="1"/>
                </p:cNvSpPr>
                <p:nvPr/>
              </p:nvSpPr>
              <p:spPr bwMode="auto">
                <a:xfrm>
                  <a:off x="1171" y="2304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74" name="Rectangle 46"/>
            <p:cNvSpPr>
              <a:spLocks noChangeArrowheads="1"/>
            </p:cNvSpPr>
            <p:nvPr/>
          </p:nvSpPr>
          <p:spPr bwMode="auto">
            <a:xfrm>
              <a:off x="-2" y="-2"/>
              <a:ext cx="2333" cy="269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975" name="Text Box 47"/>
          <p:cNvSpPr txBox="1">
            <a:spLocks noChangeArrowheads="1"/>
          </p:cNvSpPr>
          <p:nvPr/>
        </p:nvSpPr>
        <p:spPr bwMode="auto">
          <a:xfrm>
            <a:off x="2217738" y="5394325"/>
            <a:ext cx="578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表</a:t>
            </a: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1.3 </a:t>
            </a: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自然语言和计算机语言的翻译阶段对照表 </a:t>
            </a:r>
          </a:p>
        </p:txBody>
      </p:sp>
      <p:sp>
        <p:nvSpPr>
          <p:cNvPr id="124976" name="Text Box 48"/>
          <p:cNvSpPr txBox="1">
            <a:spLocks noChangeArrowheads="1"/>
          </p:cNvSpPr>
          <p:nvPr/>
        </p:nvSpPr>
        <p:spPr bwMode="auto">
          <a:xfrm>
            <a:off x="685800" y="9906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1.2.1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　编译过程</a:t>
            </a:r>
          </a:p>
        </p:txBody>
      </p:sp>
      <p:sp>
        <p:nvSpPr>
          <p:cNvPr id="124978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019800" cy="685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latin typeface="+mn-ea"/>
                <a:ea typeface="+mn-ea"/>
              </a:rPr>
              <a:t>1.2</a:t>
            </a:r>
            <a:r>
              <a:rPr lang="zh-CN" altLang="en-US" sz="3200" b="1" dirty="0" smtClean="0">
                <a:latin typeface="+mn-ea"/>
                <a:ea typeface="+mn-ea"/>
              </a:rPr>
              <a:t> 编译</a:t>
            </a:r>
            <a:r>
              <a:rPr lang="zh-CN" altLang="en-US" sz="3200" b="1" dirty="0">
                <a:latin typeface="+mn-ea"/>
                <a:ea typeface="+mn-ea"/>
              </a:rPr>
              <a:t>过程和编译程序结构</a:t>
            </a:r>
          </a:p>
        </p:txBody>
      </p:sp>
      <p:sp>
        <p:nvSpPr>
          <p:cNvPr id="52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>
            <a:grpSpLocks/>
          </p:cNvGrpSpPr>
          <p:nvPr/>
        </p:nvGrpSpPr>
        <p:grpSpPr bwMode="auto">
          <a:xfrm>
            <a:off x="1181100" y="914400"/>
            <a:ext cx="6667500" cy="4878388"/>
            <a:chOff x="944" y="719"/>
            <a:chExt cx="4200" cy="3073"/>
          </a:xfrm>
        </p:grpSpPr>
        <p:sp>
          <p:nvSpPr>
            <p:cNvPr id="125955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25956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1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125962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125963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125964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125965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125966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125967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125968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125969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125970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1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2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3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4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5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6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7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8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9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0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1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2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3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4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5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6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7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8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9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0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1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2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3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4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95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4330700" cy="38576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1.2.2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　编译程序结构</a:t>
            </a:r>
          </a:p>
        </p:txBody>
      </p:sp>
      <p:sp>
        <p:nvSpPr>
          <p:cNvPr id="4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76962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宋体" pitchFamily="2" charset="-122"/>
                <a:ea typeface="宋体" pitchFamily="2" charset="-122"/>
              </a:rPr>
              <a:t>　　编译过程的阶段是一种逻辑上的划分。在具体设计和实现上，可以重新组织系统模块结构。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84200" y="1812925"/>
            <a:ext cx="78486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（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）划分“前端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后端”。  将与仅依赖于源程序而与目标机器（硬件）无关的阶段组合成前端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，将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与目标机器（硬件）相关的阶段组合成后端。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73100" y="3352800"/>
            <a:ext cx="7620000" cy="285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      （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）划分“遍”。每遍可以完成编译的若干阶段的编译任务。 </a:t>
            </a: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“遍”也称为“趟”。所谓“一遍”，就是对源程序或等价的中间语言程序，从头到尾扫视一次，并完成一定编译任务之过程。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41910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1.2.3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　编译阶段组合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15</a:t>
            </a:fld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295400" y="912812"/>
            <a:ext cx="6667500" cy="4878388"/>
            <a:chOff x="944" y="719"/>
            <a:chExt cx="4200" cy="3073"/>
          </a:xfrm>
        </p:grpSpPr>
        <p:sp>
          <p:nvSpPr>
            <p:cNvPr id="9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17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18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19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0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1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2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4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143000" y="1371600"/>
            <a:ext cx="6705600" cy="2514600"/>
          </a:xfrm>
          <a:prstGeom prst="rect">
            <a:avLst/>
          </a:prstGeom>
          <a:solidFill>
            <a:srgbClr val="00FF00">
              <a:alpha val="53999"/>
            </a:srgbClr>
          </a:solidFill>
          <a:ln w="9525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6000">
                <a:solidFill>
                  <a:srgbClr val="D60093"/>
                </a:solidFill>
                <a:ea typeface="宋体" pitchFamily="2" charset="-122"/>
              </a:rPr>
              <a:t>前端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1143000" y="3352800"/>
            <a:ext cx="6705600" cy="2133600"/>
          </a:xfrm>
          <a:prstGeom prst="rect">
            <a:avLst/>
          </a:prstGeom>
          <a:solidFill>
            <a:srgbClr val="FFFF00">
              <a:alpha val="49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5400">
                <a:solidFill>
                  <a:srgbClr val="FF6600"/>
                </a:solidFill>
                <a:ea typeface="宋体" pitchFamily="2" charset="-122"/>
              </a:rPr>
              <a:t>后端</a:t>
            </a:r>
          </a:p>
        </p:txBody>
      </p:sp>
      <p:sp>
        <p:nvSpPr>
          <p:cNvPr id="4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41910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1.2.3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　编译阶段组合</a:t>
            </a:r>
          </a:p>
        </p:txBody>
      </p:sp>
      <p:sp>
        <p:nvSpPr>
          <p:cNvPr id="50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66" name="Group 2"/>
          <p:cNvGrpSpPr>
            <a:grpSpLocks/>
          </p:cNvGrpSpPr>
          <p:nvPr/>
        </p:nvGrpSpPr>
        <p:grpSpPr bwMode="auto">
          <a:xfrm>
            <a:off x="1219200" y="914400"/>
            <a:ext cx="6667500" cy="4878388"/>
            <a:chOff x="944" y="719"/>
            <a:chExt cx="4200" cy="3073"/>
          </a:xfrm>
        </p:grpSpPr>
        <p:sp>
          <p:nvSpPr>
            <p:cNvPr id="24166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4166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6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167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4167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4167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4167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4167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4167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4167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4168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4168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4168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08" name="Rectangle 44"/>
          <p:cNvSpPr>
            <a:spLocks noChangeArrowheads="1"/>
          </p:cNvSpPr>
          <p:nvPr/>
        </p:nvSpPr>
        <p:spPr bwMode="auto">
          <a:xfrm>
            <a:off x="2971800" y="1371600"/>
            <a:ext cx="3200400" cy="685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304800" y="304800"/>
            <a:ext cx="8229600" cy="5222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Lexical Analysis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522287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词法分析（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Lexical Analysis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7829550" cy="53340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英文句子由单词构成  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This line is a longer sentence.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（字母组成的有具体含义的最小成分）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单词的特性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 每个单词都有明确意义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单词中字母的顺序是固定的（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ist</a:t>
            </a:r>
            <a:r>
              <a:rPr lang="en-US" altLang="zh-CN" sz="2400" b="1" dirty="0" smtClean="0"/>
              <a:t> his </a:t>
            </a:r>
            <a:r>
              <a:rPr lang="en-US" altLang="zh-CN" sz="2400" b="1" dirty="0" err="1" smtClean="0"/>
              <a:t>linealo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gerse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nte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nce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不是正确的单词）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 单词的个数是有限的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  </a:t>
            </a:r>
            <a:r>
              <a:rPr lang="zh-CN" altLang="en-US" sz="2400" b="1" dirty="0" smtClean="0"/>
              <a:t>在句子中空格</a:t>
            </a:r>
            <a:r>
              <a:rPr lang="zh-CN" altLang="en-US" sz="2400" b="1" dirty="0"/>
              <a:t>是单词分隔符</a:t>
            </a:r>
          </a:p>
          <a:p>
            <a:pPr lvl="1"/>
            <a:r>
              <a:rPr lang="zh-CN" altLang="en-US" sz="2400" b="1" dirty="0"/>
              <a:t>  句点是</a:t>
            </a:r>
            <a:r>
              <a:rPr lang="zh-CN" altLang="en-US" sz="2400" b="1" dirty="0" smtClean="0"/>
              <a:t>句子结束标志</a:t>
            </a:r>
            <a:endParaRPr lang="zh-CN" altLang="en-US" sz="2400" b="1" dirty="0"/>
          </a:p>
          <a:p>
            <a:pPr>
              <a:buFontTx/>
              <a:buNone/>
            </a:pPr>
            <a:endParaRPr lang="en-US" altLang="zh-CN" sz="2400" b="1" dirty="0"/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772400" cy="464819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从</a:t>
            </a:r>
            <a:r>
              <a:rPr lang="zh-CN" altLang="en-US" sz="2400" b="1" dirty="0"/>
              <a:t>左至右扫描字符流的源程序、分解构成源程序的字符串，识别出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拼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一个个的单词（符号）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6600"/>
                </a:solidFill>
              </a:rPr>
              <a:t>单词符号</a:t>
            </a:r>
            <a:r>
              <a:rPr lang="zh-CN" altLang="en-US" sz="2400" b="1" dirty="0"/>
              <a:t>是语言中具有独立意义的最基本结构。多数程序语言中，单词符号一般包括 </a:t>
            </a:r>
            <a:r>
              <a:rPr lang="zh-CN" altLang="en-US" sz="2400" b="1" dirty="0" smtClean="0">
                <a:latin typeface="宋体" pitchFamily="2" charset="-122"/>
              </a:rPr>
              <a:t>：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①</a:t>
            </a:r>
            <a:r>
              <a:rPr lang="zh-CN" altLang="en-US" sz="2400" b="1" dirty="0" smtClean="0"/>
              <a:t>常数、    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②</a:t>
            </a:r>
            <a:r>
              <a:rPr lang="zh-CN" altLang="en-US" sz="2400" b="1" dirty="0" smtClean="0"/>
              <a:t>保留字、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③</a:t>
            </a:r>
            <a:r>
              <a:rPr lang="zh-CN" altLang="en-US" sz="2400" b="1" dirty="0" smtClean="0"/>
              <a:t>标识符、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④</a:t>
            </a:r>
            <a:r>
              <a:rPr lang="zh-CN" altLang="en-US" sz="2400" b="1" dirty="0" smtClean="0"/>
              <a:t>运算符、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⑤</a:t>
            </a:r>
            <a:r>
              <a:rPr lang="zh-CN" altLang="en-US" sz="2400" b="1" dirty="0" smtClean="0"/>
              <a:t>界</a:t>
            </a:r>
            <a:r>
              <a:rPr lang="zh-CN" altLang="en-US" sz="2400" b="1" dirty="0"/>
              <a:t>符等类型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11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228600" y="990600"/>
            <a:ext cx="82296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计算机专业主干课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编译程序（系统）是计算机系统的核心支撑软件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贯穿程序语言、运行时系统、体系结构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联系计算机科学和计算机系统的典范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专业工作者必备的基本技能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编译原理的知识影响到专业人员的素质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大量专业工作与编译技术相关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altLang="zh-CN" sz="2400" b="1" kern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高级语言实现，体系结构设计与优化，硬件综合，二进制翻译，智能编辑器，面向领域的语言以及业务逻辑语言的实现，软件静态分析，逆向工程，调试器，模型驱动的开发，程序验证，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924800" y="6248400"/>
            <a:ext cx="0" cy="0"/>
          </a:xfrm>
        </p:spPr>
        <p:txBody>
          <a:bodyPr/>
          <a:lstStyle/>
          <a:p>
            <a:fld id="{15DFF75B-BC56-4612-8EB2-E20F1AFDFED8}" type="slidenum">
              <a:rPr lang="en-US" altLang="zh-CN" smtClean="0"/>
              <a:pPr/>
              <a:t>2</a:t>
            </a:fld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220662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课程地位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7875" y="1219200"/>
            <a:ext cx="7680325" cy="41910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000099"/>
                </a:solidFill>
                <a:latin typeface="Courier New" pitchFamily="49" charset="0"/>
              </a:rPr>
              <a:t>double f = </a:t>
            </a:r>
            <a:r>
              <a:rPr lang="en-US" altLang="en-US" sz="2400" b="1" dirty="0" err="1">
                <a:solidFill>
                  <a:srgbClr val="000099"/>
                </a:solidFill>
                <a:latin typeface="Courier New" pitchFamily="49" charset="0"/>
              </a:rPr>
              <a:t>sqrt</a:t>
            </a:r>
            <a:r>
              <a:rPr lang="en-US" altLang="en-US" sz="2400" b="1" dirty="0">
                <a:solidFill>
                  <a:srgbClr val="000099"/>
                </a:solidFill>
                <a:latin typeface="Courier New" pitchFamily="49" charset="0"/>
              </a:rPr>
              <a:t>(-1);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1</a:t>
            </a:r>
            <a:r>
              <a:rPr lang="zh-CN" altLang="en-US" sz="2400" b="1" dirty="0" smtClean="0">
                <a:latin typeface="Courier New" pitchFamily="49" charset="0"/>
              </a:rPr>
              <a:t>）保留字</a:t>
            </a:r>
            <a:r>
              <a:rPr lang="en-US" altLang="en-US" sz="2400" b="1" dirty="0" smtClean="0">
                <a:latin typeface="Courier New" pitchFamily="49" charset="0"/>
              </a:rPr>
              <a:t>     double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2</a:t>
            </a:r>
            <a:r>
              <a:rPr lang="zh-CN" altLang="en-US" sz="2400" b="1" dirty="0" smtClean="0">
                <a:latin typeface="Courier New" pitchFamily="49" charset="0"/>
              </a:rPr>
              <a:t>）标识符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f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3</a:t>
            </a:r>
            <a:r>
              <a:rPr lang="zh-CN" altLang="en-US" sz="2400" b="1" dirty="0" smtClean="0">
                <a:latin typeface="Courier New" pitchFamily="49" charset="0"/>
              </a:rPr>
              <a:t>）赋值号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=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4</a:t>
            </a:r>
            <a:r>
              <a:rPr lang="zh-CN" altLang="en-US" sz="2400" b="1" dirty="0" smtClean="0">
                <a:latin typeface="Courier New" pitchFamily="49" charset="0"/>
              </a:rPr>
              <a:t>）标识符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err="1" smtClean="0">
                <a:latin typeface="Courier New" pitchFamily="49" charset="0"/>
              </a:rPr>
              <a:t>sqrt</a:t>
            </a:r>
            <a:endParaRPr lang="en-US" alt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5</a:t>
            </a:r>
            <a:r>
              <a:rPr lang="zh-CN" altLang="en-US" sz="2400" b="1" dirty="0" smtClean="0">
                <a:latin typeface="Courier New" pitchFamily="49" charset="0"/>
              </a:rPr>
              <a:t>）左小括号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(</a:t>
            </a:r>
            <a:endParaRPr lang="en-US" alt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6</a:t>
            </a:r>
            <a:r>
              <a:rPr lang="zh-CN" altLang="en-US" sz="2400" b="1" dirty="0" smtClean="0">
                <a:latin typeface="Courier New" pitchFamily="49" charset="0"/>
              </a:rPr>
              <a:t>）单目负号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-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7</a:t>
            </a:r>
            <a:r>
              <a:rPr lang="zh-CN" altLang="en-US" sz="2400" b="1" dirty="0" smtClean="0">
                <a:latin typeface="Courier New" pitchFamily="49" charset="0"/>
              </a:rPr>
              <a:t>）整型常数</a:t>
            </a:r>
            <a:r>
              <a:rPr lang="en-US" altLang="en-US" sz="2400" b="1" dirty="0" smtClean="0">
                <a:latin typeface="Courier New" pitchFamily="49" charset="0"/>
              </a:rPr>
              <a:t>    1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8</a:t>
            </a:r>
            <a:r>
              <a:rPr lang="zh-CN" altLang="en-US" sz="2400" b="1" dirty="0" smtClean="0">
                <a:latin typeface="Courier New" pitchFamily="49" charset="0"/>
              </a:rPr>
              <a:t>）右小括号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9</a:t>
            </a:r>
            <a:r>
              <a:rPr lang="zh-CN" altLang="en-US" sz="2400" b="1" dirty="0" smtClean="0">
                <a:latin typeface="Courier New" pitchFamily="49" charset="0"/>
              </a:rPr>
              <a:t>）分号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altLang="zh-CN" sz="2400" b="1" dirty="0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9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77200" cy="457200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单词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类型	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单词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值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）标识符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sum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）赋值号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=</a:t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）标识符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	  first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）加号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+</a:t>
            </a:r>
            <a:endParaRPr lang="en-US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）标识符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	  count</a:t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）乘号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）整常数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）分号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;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单词符号是由</a:t>
            </a:r>
            <a:r>
              <a:rPr lang="zh-CN" altLang="en-US" sz="2400" b="1" dirty="0" smtClean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词法规则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所确定的。词法规定了字母表中哪样的字符串是一个单词符号。经过词法分析后语句为：</a:t>
            </a:r>
          </a:p>
          <a:p>
            <a:pPr>
              <a:buFontTx/>
              <a:buNone/>
            </a:pPr>
            <a:endParaRPr lang="en-US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762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kern="0" dirty="0" smtClean="0">
                <a:latin typeface="宋体" pitchFamily="2" charset="-122"/>
                <a:ea typeface="宋体" pitchFamily="2" charset="-122"/>
                <a:cs typeface="+mj-cs"/>
              </a:rPr>
              <a:t>sum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:=  first  +  count  *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;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19200" y="5410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id1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:=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id2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+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id3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*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;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037388" cy="6286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zh-CN" altLang="en-US" sz="2800" b="1" dirty="0" smtClean="0">
                <a:latin typeface="+mn-ea"/>
                <a:ea typeface="+mn-ea"/>
                <a:cs typeface="Arial Unicode MS" pitchFamily="34" charset="-122"/>
              </a:rPr>
              <a:t>词法分析程序的自动构造工具</a:t>
            </a:r>
            <a:endParaRPr lang="zh-CN" altLang="en-US" sz="2800" b="1" dirty="0"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467600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2788" indent="-712788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LEX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FLEX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，词法分析程序生成工具，实现词法分析程序的自动生成。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1458913" y="2543175"/>
            <a:ext cx="1008062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源程序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2466975" y="297021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3403600" y="2543175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5562600" y="2609850"/>
            <a:ext cx="12255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词法分析源程序</a:t>
            </a: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4627563" y="297021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1458913" y="2786062"/>
            <a:ext cx="10080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Lex.l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5562600" y="2786062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Lex.yy.c</a:t>
            </a:r>
            <a:endParaRPr lang="zh-CN" altLang="en-US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2466975" y="41227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3403600" y="3695700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语言</a:t>
            </a:r>
            <a:endParaRPr lang="en-US" altLang="zh-CN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4627563" y="41227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1219200" y="3938587"/>
            <a:ext cx="124777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Lex.yy.c</a:t>
            </a:r>
            <a:endParaRPr lang="en-US" altLang="zh-CN" sz="20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5562600" y="3938587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a.exe</a:t>
            </a:r>
            <a:endParaRPr lang="zh-CN" altLang="en-US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2466975" y="5203825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Text Box 44"/>
          <p:cNvSpPr txBox="1">
            <a:spLocks noChangeArrowheads="1"/>
          </p:cNvSpPr>
          <p:nvPr/>
        </p:nvSpPr>
        <p:spPr bwMode="auto">
          <a:xfrm>
            <a:off x="3403600" y="4778375"/>
            <a:ext cx="1223963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语言</a:t>
            </a:r>
            <a:endParaRPr lang="en-US" altLang="zh-CN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4627563" y="520541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1314450" y="5021262"/>
            <a:ext cx="11525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输入串</a:t>
            </a:r>
            <a:endParaRPr lang="en-US" altLang="zh-CN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5562600" y="5021262"/>
            <a:ext cx="15128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单词符号串</a:t>
            </a:r>
          </a:p>
        </p:txBody>
      </p:sp>
      <p:sp>
        <p:nvSpPr>
          <p:cNvPr id="33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Syntax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Analysis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66800" y="1065212"/>
            <a:ext cx="6667500" cy="4878388"/>
            <a:chOff x="944" y="719"/>
            <a:chExt cx="4200" cy="3073"/>
          </a:xfrm>
        </p:grpSpPr>
        <p:sp>
          <p:nvSpPr>
            <p:cNvPr id="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1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1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1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1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1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2971800" y="2284412"/>
            <a:ext cx="3124200" cy="533400"/>
          </a:xfrm>
          <a:prstGeom prst="rect">
            <a:avLst/>
          </a:prstGeom>
          <a:solidFill>
            <a:srgbClr val="00FF00">
              <a:alpha val="45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8412163" cy="1517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语法分析  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Syntax Analysis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层次分析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依据源程序的</a:t>
            </a:r>
            <a:r>
              <a:rPr lang="zh-CN" altLang="en-US" sz="24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语法规则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把源程序的单词序列组成语法短语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表示成语法树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).</a:t>
            </a:r>
            <a:endParaRPr lang="en-US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895600"/>
            <a:ext cx="8001000" cy="3251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也称为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 “parsing”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 context-free grammars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结构上的合法性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Structural validation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（可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生成语法树或推导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Creates parse tree or 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derivation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endParaRPr lang="en-US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Syntax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87512"/>
            <a:ext cx="8153400" cy="3570288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Pascal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）规则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赋值语句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标识符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&gt;“:=”&lt;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&gt;“+”&lt;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&gt;“*”&lt;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&gt;::=“(”&lt;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&gt;“)”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标识符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整数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实数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Syntax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6800" y="8382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id1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:=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id2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+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id3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*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;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524000" y="2057400"/>
            <a:ext cx="5867400" cy="3352800"/>
            <a:chOff x="624" y="1248"/>
            <a:chExt cx="3696" cy="2112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728" y="1248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:=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496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936" y="2992"/>
              <a:ext cx="3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10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360" y="240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*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624" y="1824"/>
              <a:ext cx="9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id1 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440" y="2352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id2 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448" y="2928"/>
              <a:ext cx="52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id3 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V="1">
              <a:off x="1200" y="1536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016" y="1536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1872" y="2016"/>
              <a:ext cx="62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2736" y="20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600" y="2592"/>
              <a:ext cx="52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H="1">
              <a:off x="2784" y="2592"/>
              <a:ext cx="57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90800" y="54864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语法分析时生成的语法推导树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505200" y="54864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  <a:cs typeface="+mj-cs"/>
              </a:rPr>
              <a:t>抽象</a:t>
            </a:r>
            <a:r>
              <a:rPr lang="zh-CN" altLang="en-US" sz="24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语法树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26" grpId="0"/>
      <p:bldP spid="26" grpId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6611F9BF-C2D5-40F0-8CD0-7A494CD79D76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2018/9/1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966659" name="Rectangle 3"/>
          <p:cNvSpPr>
            <a:spLocks noChangeArrowheads="1"/>
          </p:cNvSpPr>
          <p:nvPr/>
        </p:nvSpPr>
        <p:spPr bwMode="auto">
          <a:xfrm>
            <a:off x="3511550" y="1998318"/>
            <a:ext cx="2212975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YACC</a:t>
            </a:r>
            <a:endParaRPr kumimoji="1"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6660" name="Line 4"/>
          <p:cNvSpPr>
            <a:spLocks noChangeShapeType="1"/>
          </p:cNvSpPr>
          <p:nvPr/>
        </p:nvSpPr>
        <p:spPr bwMode="auto">
          <a:xfrm>
            <a:off x="5791200" y="2449168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6661" name="Line 5"/>
          <p:cNvSpPr>
            <a:spLocks noChangeShapeType="1"/>
          </p:cNvSpPr>
          <p:nvPr/>
        </p:nvSpPr>
        <p:spPr bwMode="auto">
          <a:xfrm>
            <a:off x="2438400" y="2449168"/>
            <a:ext cx="99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6662" name="Rectangle 6"/>
          <p:cNvSpPr>
            <a:spLocks noChangeArrowheads="1"/>
          </p:cNvSpPr>
          <p:nvPr/>
        </p:nvSpPr>
        <p:spPr bwMode="auto">
          <a:xfrm>
            <a:off x="152400" y="2234856"/>
            <a:ext cx="31416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语法规则说明</a:t>
            </a:r>
          </a:p>
        </p:txBody>
      </p:sp>
      <p:sp>
        <p:nvSpPr>
          <p:cNvPr id="966663" name="Rectangle 7"/>
          <p:cNvSpPr>
            <a:spLocks noChangeArrowheads="1"/>
          </p:cNvSpPr>
          <p:nvPr/>
        </p:nvSpPr>
        <p:spPr bwMode="auto">
          <a:xfrm>
            <a:off x="6689725" y="2234856"/>
            <a:ext cx="245427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zh-CN" altLang="en-US" sz="2400" b="1">
                <a:latin typeface="宋体" pitchFamily="2" charset="-122"/>
                <a:ea typeface="宋体" pitchFamily="2" charset="-122"/>
              </a:rPr>
              <a:t>语法分析程序</a:t>
            </a:r>
          </a:p>
        </p:txBody>
      </p:sp>
      <p:sp>
        <p:nvSpPr>
          <p:cNvPr id="966664" name="Rectangle 8"/>
          <p:cNvSpPr>
            <a:spLocks noChangeArrowheads="1"/>
          </p:cNvSpPr>
          <p:nvPr/>
        </p:nvSpPr>
        <p:spPr bwMode="auto">
          <a:xfrm>
            <a:off x="7223125" y="2661893"/>
            <a:ext cx="13096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(C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程序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966665" name="Text Box 9"/>
          <p:cNvSpPr txBox="1">
            <a:spLocks noChangeArrowheads="1"/>
          </p:cNvSpPr>
          <p:nvPr/>
        </p:nvSpPr>
        <p:spPr bwMode="auto">
          <a:xfrm>
            <a:off x="1143000" y="3276600"/>
            <a:ext cx="5883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b="1" dirty="0">
                <a:latin typeface="宋体" pitchFamily="2" charset="-122"/>
              </a:rPr>
              <a:t>输入：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	语法规则（产生式）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	语义动作（Ｃ程序段）</a:t>
            </a:r>
          </a:p>
          <a:p>
            <a:r>
              <a:rPr kumimoji="1" lang="zh-CN" altLang="en-US" sz="2400" b="1" dirty="0">
                <a:latin typeface="宋体" pitchFamily="2" charset="-122"/>
              </a:rPr>
              <a:t>输出：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	</a:t>
            </a:r>
            <a:r>
              <a:rPr kumimoji="1" lang="en-US" altLang="zh-CN" sz="2400" b="1" dirty="0" err="1">
                <a:latin typeface="宋体" pitchFamily="2" charset="-122"/>
              </a:rPr>
              <a:t>yyparse</a:t>
            </a:r>
            <a:r>
              <a:rPr kumimoji="1" lang="en-US" altLang="zh-CN" sz="2400" b="1" dirty="0">
                <a:latin typeface="宋体" pitchFamily="2" charset="-122"/>
              </a:rPr>
              <a:t>( ) </a:t>
            </a:r>
            <a:r>
              <a:rPr kumimoji="1" lang="zh-CN" altLang="en-US" sz="2400" b="1" dirty="0">
                <a:latin typeface="宋体" pitchFamily="2" charset="-122"/>
              </a:rPr>
              <a:t>函数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8600" y="228600"/>
            <a:ext cx="7037388" cy="6286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+mn-ea"/>
                <a:ea typeface="+mn-ea"/>
                <a:cs typeface="Arial Unicode MS" pitchFamily="34" charset="-122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Arial Unicode MS" pitchFamily="34" charset="-122"/>
              </a:rPr>
              <a:t>分析程序的自动生成工具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14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2" name="Group 2"/>
          <p:cNvGrpSpPr>
            <a:grpSpLocks/>
          </p:cNvGrpSpPr>
          <p:nvPr/>
        </p:nvGrpSpPr>
        <p:grpSpPr bwMode="auto">
          <a:xfrm>
            <a:off x="990600" y="1141412"/>
            <a:ext cx="6667500" cy="4878388"/>
            <a:chOff x="944" y="719"/>
            <a:chExt cx="4200" cy="3073"/>
          </a:xfrm>
        </p:grpSpPr>
        <p:sp>
          <p:nvSpPr>
            <p:cNvPr id="235523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5524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5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5526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7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5528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9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5530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5531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5532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5533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5534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5535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5536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5537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5538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9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0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1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2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3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4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5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6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7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8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9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0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1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2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3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4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5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6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7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8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9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0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1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2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2971800" y="2970212"/>
            <a:ext cx="2819400" cy="609600"/>
          </a:xfrm>
          <a:prstGeom prst="rect">
            <a:avLst/>
          </a:prstGeom>
          <a:solidFill>
            <a:srgbClr val="00FF00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990600"/>
            <a:ext cx="7772400" cy="2057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语义审查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上下文相关性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类型匹配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类型转换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286000" y="2362200"/>
            <a:ext cx="6629400" cy="3581400"/>
            <a:chOff x="912" y="1200"/>
            <a:chExt cx="4176" cy="262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416" y="3456"/>
              <a:ext cx="3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solidFill>
                    <a:srgbClr val="FF660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016" y="1200"/>
              <a:ext cx="4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:=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784" y="177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648" y="2352"/>
              <a:ext cx="4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*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912" y="1776"/>
              <a:ext cx="101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id1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728" y="2304"/>
              <a:ext cx="76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id2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736" y="2880"/>
              <a:ext cx="559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id3 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1488" y="1488"/>
              <a:ext cx="61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304" y="1488"/>
              <a:ext cx="5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66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024" y="1968"/>
              <a:ext cx="661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888" y="2544"/>
              <a:ext cx="61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3072" y="2544"/>
              <a:ext cx="61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080" y="2880"/>
              <a:ext cx="10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3200">
                  <a:latin typeface="Times New Roman" pitchFamily="18" charset="0"/>
                  <a:ea typeface="宋体" pitchFamily="2" charset="-122"/>
                </a:rPr>
                <a:t>inttoreal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1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1066800" y="1066800"/>
            <a:ext cx="6667500" cy="4878388"/>
            <a:chOff x="944" y="719"/>
            <a:chExt cx="4200" cy="3073"/>
          </a:xfrm>
        </p:grpSpPr>
        <p:sp>
          <p:nvSpPr>
            <p:cNvPr id="23654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654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4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655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5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655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5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655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655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655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655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655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655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656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656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656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588" name="Rectangle 44"/>
          <p:cNvSpPr>
            <a:spLocks noChangeArrowheads="1"/>
          </p:cNvSpPr>
          <p:nvPr/>
        </p:nvSpPr>
        <p:spPr bwMode="auto">
          <a:xfrm>
            <a:off x="2819400" y="3505200"/>
            <a:ext cx="3276600" cy="685800"/>
          </a:xfrm>
          <a:prstGeom prst="rect">
            <a:avLst/>
          </a:prstGeom>
          <a:solidFill>
            <a:srgbClr val="00FF00">
              <a:alpha val="4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中间代码生成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762000" y="1112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掌握编译程序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系统设计的基本原理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掌握“常见”语言机制的实现技术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经历开发一个小型编译程序的主要阶段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自学并使用自动构造工具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加深对计算机系统的理解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体会将所学知识灵活应用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教学目的与要求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1966912" y="4026969"/>
            <a:ext cx="5272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原理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+   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技术    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+ 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工具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444308" y="4592872"/>
            <a:ext cx="1582737" cy="1064075"/>
            <a:chOff x="1655" y="2387"/>
            <a:chExt cx="862" cy="12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882" y="3012"/>
              <a:ext cx="566" cy="6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zh-CN" altLang="en-GB" sz="2800" b="1" dirty="0">
                  <a:latin typeface="宋体" pitchFamily="2" charset="-122"/>
                  <a:ea typeface="宋体" pitchFamily="2" charset="-122"/>
                </a:rPr>
                <a:t>课内</a:t>
              </a:r>
              <a:endParaRPr kumimoji="0" lang="zh-CN" altLang="en-US" sz="28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655" y="2387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200" y="2432"/>
              <a:ext cx="317" cy="59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587875" y="4684930"/>
            <a:ext cx="1584325" cy="969110"/>
            <a:chOff x="2925" y="2387"/>
            <a:chExt cx="862" cy="135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44" y="3012"/>
              <a:ext cx="491" cy="7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zh-CN" altLang="en-GB" sz="2800" b="1" dirty="0">
                  <a:latin typeface="宋体" pitchFamily="2" charset="-122"/>
                  <a:ea typeface="宋体" pitchFamily="2" charset="-122"/>
                </a:rPr>
                <a:t>课外</a:t>
              </a:r>
              <a:endParaRPr kumimoji="0" lang="zh-CN" altLang="en-US" sz="28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925" y="2432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3470" y="2387"/>
              <a:ext cx="317" cy="68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45768367-19B6-44BC-9951-BC83BC5A3A7D}" type="slidenum">
              <a:rPr lang="en-US" altLang="zh-CN" smtClean="0"/>
              <a:pPr/>
              <a:t>3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609600" y="1111508"/>
            <a:ext cx="7848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源程序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的内部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中间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表示</a:t>
            </a:r>
          </a:p>
          <a:p>
            <a:pPr lvl="1" algn="l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三元式、四元式、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P-Code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C-Code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`</a:t>
            </a:r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 id1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:= id2 + id3 * 60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(1)	(</a:t>
            </a:r>
            <a:r>
              <a:rPr kumimoji="1" lang="en-US" altLang="zh-CN" sz="2400" b="1" dirty="0" err="1">
                <a:latin typeface="宋体" pitchFamily="2" charset="-122"/>
                <a:ea typeface="宋体" pitchFamily="2" charset="-122"/>
              </a:rPr>
              <a:t>inttoreal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,`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	60	-	t1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(2)	(*	,	id3	t1	t2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(3)	(+	,	id2	t2	t3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(4)	(:=	,	t3	-	id1	)</a:t>
            </a:r>
          </a:p>
          <a:p>
            <a:pPr algn="l" eaLnBrk="1" hangingPunct="1">
              <a:spcBef>
                <a:spcPct val="50000"/>
              </a:spcBef>
            </a:pPr>
            <a:endParaRPr kumimoji="1" lang="zh-CN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中间代码生成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0" name="Group 2"/>
          <p:cNvGrpSpPr>
            <a:grpSpLocks/>
          </p:cNvGrpSpPr>
          <p:nvPr/>
        </p:nvGrpSpPr>
        <p:grpSpPr bwMode="auto">
          <a:xfrm>
            <a:off x="1143000" y="1066800"/>
            <a:ext cx="6667500" cy="4878388"/>
            <a:chOff x="944" y="719"/>
            <a:chExt cx="4200" cy="3073"/>
          </a:xfrm>
        </p:grpSpPr>
        <p:sp>
          <p:nvSpPr>
            <p:cNvPr id="237571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3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7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7578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 dirty="0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7579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7580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7581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7582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7583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7584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7585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7586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7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8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9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0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1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2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3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4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5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6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7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8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9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0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1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2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3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4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5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6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7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8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9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0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612" name="Rectangle 44"/>
          <p:cNvSpPr>
            <a:spLocks noChangeArrowheads="1"/>
          </p:cNvSpPr>
          <p:nvPr/>
        </p:nvSpPr>
        <p:spPr bwMode="auto">
          <a:xfrm>
            <a:off x="3200400" y="4114800"/>
            <a:ext cx="2743200" cy="762000"/>
          </a:xfrm>
          <a:prstGeom prst="rect">
            <a:avLst/>
          </a:prstGeom>
          <a:solidFill>
            <a:srgbClr val="00FFFF">
              <a:alpha val="42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代码优化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295400" y="1447800"/>
            <a:ext cx="73152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	id1:= id2 + id3 * 60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(1)	(</a:t>
            </a:r>
            <a:r>
              <a:rPr kumimoji="1" lang="en-US" altLang="zh-CN" sz="2400" b="1" dirty="0" err="1">
                <a:latin typeface="+mn-ea"/>
                <a:ea typeface="+mn-ea"/>
              </a:rPr>
              <a:t>inttoreal</a:t>
            </a:r>
            <a:r>
              <a:rPr kumimoji="1" lang="en-US" altLang="zh-CN" sz="2400" b="1" dirty="0">
                <a:latin typeface="+mn-ea"/>
                <a:ea typeface="+mn-ea"/>
              </a:rPr>
              <a:t>	60	-	t1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(2)	(    *	</a:t>
            </a:r>
            <a:r>
              <a:rPr kumimoji="1" lang="en-US" altLang="zh-CN" sz="2400" b="1" dirty="0" smtClean="0">
                <a:latin typeface="+mn-ea"/>
                <a:ea typeface="+mn-ea"/>
              </a:rPr>
              <a:t>id3</a:t>
            </a:r>
            <a:r>
              <a:rPr kumimoji="1" lang="en-US" altLang="zh-CN" sz="2400" b="1" dirty="0">
                <a:latin typeface="+mn-ea"/>
                <a:ea typeface="+mn-ea"/>
              </a:rPr>
              <a:t>	t1	t2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(3)	(    +	</a:t>
            </a:r>
            <a:r>
              <a:rPr kumimoji="1" lang="en-US" altLang="zh-CN" sz="2400" b="1" dirty="0" smtClean="0">
                <a:latin typeface="+mn-ea"/>
                <a:ea typeface="+mn-ea"/>
              </a:rPr>
              <a:t>id2</a:t>
            </a:r>
            <a:r>
              <a:rPr kumimoji="1" lang="en-US" altLang="zh-CN" sz="2400" b="1" dirty="0">
                <a:latin typeface="+mn-ea"/>
                <a:ea typeface="+mn-ea"/>
              </a:rPr>
              <a:t>	t2	t3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(4)	(    :=	</a:t>
            </a:r>
            <a:r>
              <a:rPr kumimoji="1" lang="en-US" altLang="zh-CN" sz="2400" b="1" dirty="0" smtClean="0">
                <a:latin typeface="+mn-ea"/>
                <a:ea typeface="+mn-ea"/>
              </a:rPr>
              <a:t>t3</a:t>
            </a:r>
            <a:r>
              <a:rPr kumimoji="1" lang="en-US" altLang="zh-CN" sz="2400" b="1" dirty="0">
                <a:latin typeface="+mn-ea"/>
                <a:ea typeface="+mn-ea"/>
              </a:rPr>
              <a:t>	-	id1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zh-CN" sz="2400" b="1" dirty="0">
                <a:latin typeface="+mn-ea"/>
                <a:ea typeface="+mn-ea"/>
                <a:sym typeface="Symbol" pitchFamily="18" charset="2"/>
              </a:rPr>
              <a:t>           变换 </a:t>
            </a:r>
            <a:r>
              <a:rPr kumimoji="1" lang="zh-CN" altLang="zh-CN" sz="2400" b="1" dirty="0" smtClean="0">
                <a:latin typeface="+mn-ea"/>
                <a:ea typeface="+mn-ea"/>
                <a:sym typeface="Symbol" pitchFamily="18" charset="2"/>
              </a:rPr>
              <a:t></a:t>
            </a:r>
            <a:endParaRPr kumimoji="1" lang="en-US" altLang="zh-CN" sz="2400" b="1" dirty="0" smtClean="0">
              <a:latin typeface="+mn-ea"/>
              <a:ea typeface="+mn-ea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+mn-ea"/>
              </a:rPr>
              <a:t>(1) </a:t>
            </a:r>
            <a:r>
              <a:rPr kumimoji="1" lang="zh-CN" altLang="en-US" sz="2400" b="1" dirty="0" smtClean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 </a:t>
            </a:r>
            <a:r>
              <a:rPr kumimoji="1" lang="en-US" altLang="zh-CN" sz="2400" b="1" dirty="0" smtClean="0">
                <a:latin typeface="+mn-ea"/>
                <a:ea typeface="+mn-ea"/>
              </a:rPr>
              <a:t>  </a:t>
            </a:r>
            <a:r>
              <a:rPr kumimoji="1" lang="en-US" altLang="zh-CN" sz="2400" b="1" dirty="0">
                <a:latin typeface="+mn-ea"/>
                <a:ea typeface="+mn-ea"/>
              </a:rPr>
              <a:t>*	</a:t>
            </a:r>
            <a:r>
              <a:rPr kumimoji="1" lang="en-US" altLang="zh-CN" sz="2400" b="1" dirty="0" smtClean="0">
                <a:latin typeface="+mn-ea"/>
                <a:ea typeface="+mn-ea"/>
              </a:rPr>
              <a:t> id3</a:t>
            </a:r>
            <a:r>
              <a:rPr kumimoji="1" lang="en-US" altLang="zh-CN" sz="2400" b="1" dirty="0">
                <a:latin typeface="+mn-ea"/>
                <a:ea typeface="+mn-ea"/>
              </a:rPr>
              <a:t>	</a:t>
            </a:r>
            <a:r>
              <a:rPr kumimoji="1" lang="en-US" altLang="zh-CN" sz="2400" b="1" dirty="0" smtClean="0">
                <a:latin typeface="+mn-ea"/>
                <a:ea typeface="+mn-ea"/>
              </a:rPr>
              <a:t> 60.0</a:t>
            </a:r>
            <a:r>
              <a:rPr kumimoji="1" lang="en-US" altLang="zh-CN" sz="2400" b="1" dirty="0">
                <a:latin typeface="+mn-ea"/>
                <a:ea typeface="+mn-ea"/>
              </a:rPr>
              <a:t>	</a:t>
            </a:r>
            <a:r>
              <a:rPr kumimoji="1" lang="en-US" altLang="zh-CN" sz="2400" b="1" dirty="0" smtClean="0">
                <a:latin typeface="+mn-ea"/>
                <a:ea typeface="+mn-ea"/>
              </a:rPr>
              <a:t>  t1</a:t>
            </a:r>
            <a:r>
              <a:rPr kumimoji="1" lang="en-US" altLang="zh-CN" sz="2400" b="1" dirty="0">
                <a:latin typeface="+mn-ea"/>
                <a:ea typeface="+mn-ea"/>
              </a:rPr>
              <a:t>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+mn-ea"/>
              </a:rPr>
              <a:t>(2) </a:t>
            </a:r>
            <a:r>
              <a:rPr kumimoji="1" lang="zh-CN" altLang="en-US" sz="2400" b="1" dirty="0" smtClean="0">
                <a:latin typeface="+mn-ea"/>
                <a:ea typeface="+mn-ea"/>
              </a:rPr>
              <a:t>（   </a:t>
            </a:r>
            <a:r>
              <a:rPr kumimoji="1" lang="en-US" altLang="zh-CN" sz="2400" b="1" dirty="0">
                <a:latin typeface="+mn-ea"/>
                <a:ea typeface="+mn-ea"/>
              </a:rPr>
              <a:t>+	 id2 	</a:t>
            </a:r>
            <a:r>
              <a:rPr kumimoji="1" lang="en-US" altLang="zh-CN" sz="2400" b="1" dirty="0" smtClean="0">
                <a:latin typeface="+mn-ea"/>
                <a:ea typeface="+mn-ea"/>
              </a:rPr>
              <a:t> t1</a:t>
            </a:r>
            <a:r>
              <a:rPr kumimoji="1" lang="en-US" altLang="zh-CN" sz="2400" b="1" dirty="0">
                <a:latin typeface="+mn-ea"/>
                <a:ea typeface="+mn-ea"/>
              </a:rPr>
              <a:t>	</a:t>
            </a:r>
            <a:r>
              <a:rPr kumimoji="1" lang="en-US" altLang="zh-CN" sz="2400" b="1" dirty="0" smtClean="0">
                <a:latin typeface="+mn-ea"/>
                <a:ea typeface="+mn-ea"/>
              </a:rPr>
              <a:t>  id1</a:t>
            </a:r>
            <a:r>
              <a:rPr kumimoji="1" lang="en-US" altLang="zh-CN" sz="2400" b="1" dirty="0">
                <a:latin typeface="+mn-ea"/>
                <a:ea typeface="+mn-ea"/>
              </a:rPr>
              <a:t>	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90600" y="3593306"/>
            <a:ext cx="6781800" cy="597694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90600" y="1905000"/>
            <a:ext cx="6781800" cy="597694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代码优化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38594" name="Group 2"/>
          <p:cNvGrpSpPr>
            <a:grpSpLocks/>
          </p:cNvGrpSpPr>
          <p:nvPr/>
        </p:nvGrpSpPr>
        <p:grpSpPr bwMode="auto">
          <a:xfrm>
            <a:off x="1219200" y="1141412"/>
            <a:ext cx="6667500" cy="4878388"/>
            <a:chOff x="944" y="719"/>
            <a:chExt cx="4200" cy="3073"/>
          </a:xfrm>
        </p:grpSpPr>
        <p:sp>
          <p:nvSpPr>
            <p:cNvPr id="238595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8596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7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8598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8600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601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8602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8603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8604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8605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8606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8607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8608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8609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8610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1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2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3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4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5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6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7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8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9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0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1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2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3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4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5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6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7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8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9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0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1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2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3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4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8636" name="Rectangle 44"/>
          <p:cNvSpPr>
            <a:spLocks noChangeArrowheads="1"/>
          </p:cNvSpPr>
          <p:nvPr/>
        </p:nvSpPr>
        <p:spPr bwMode="auto">
          <a:xfrm>
            <a:off x="3200400" y="4951412"/>
            <a:ext cx="2895600" cy="609600"/>
          </a:xfrm>
          <a:prstGeom prst="rect">
            <a:avLst/>
          </a:prstGeom>
          <a:solidFill>
            <a:srgbClr val="00FFFF">
              <a:alpha val="41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目标代码生成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487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(*	</a:t>
            </a:r>
            <a:r>
              <a:rPr kumimoji="1" lang="en-US" altLang="zh-CN" sz="2400" dirty="0" smtClean="0">
                <a:latin typeface="宋体" pitchFamily="2" charset="-122"/>
                <a:ea typeface="宋体" pitchFamily="2" charset="-122"/>
              </a:rPr>
              <a:t>id3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	60.0	t1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(+	</a:t>
            </a:r>
            <a:r>
              <a:rPr kumimoji="1" lang="en-US" altLang="zh-CN" sz="2400" dirty="0" smtClean="0">
                <a:latin typeface="宋体" pitchFamily="2" charset="-122"/>
                <a:ea typeface="宋体" pitchFamily="2" charset="-122"/>
              </a:rPr>
              <a:t>id2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	t1	id1	)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905000" y="3733800"/>
            <a:ext cx="3505200" cy="19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id3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R2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MUL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#10.0,   R2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id2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R1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ADD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R2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R1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R1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id1</a:t>
            </a:r>
            <a:endParaRPr kumimoji="1"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目标代码生成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3352800" y="2514600"/>
            <a:ext cx="685800" cy="990600"/>
          </a:xfrm>
          <a:prstGeom prst="downArrow">
            <a:avLst/>
          </a:prstGeom>
          <a:solidFill>
            <a:srgbClr val="FF66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1066800" y="1065212"/>
            <a:ext cx="6667500" cy="4878388"/>
            <a:chOff x="944" y="719"/>
            <a:chExt cx="4200" cy="3073"/>
          </a:xfrm>
        </p:grpSpPr>
        <p:sp>
          <p:nvSpPr>
            <p:cNvPr id="239619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1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9622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3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5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9626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9627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9628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9629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9630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9631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9632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9633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9634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5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6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7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8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9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0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1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2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3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4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5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6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7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8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9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0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1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2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3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4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5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6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7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8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660" name="Rectangle 44"/>
          <p:cNvSpPr>
            <a:spLocks noChangeArrowheads="1"/>
          </p:cNvSpPr>
          <p:nvPr/>
        </p:nvSpPr>
        <p:spPr bwMode="auto">
          <a:xfrm>
            <a:off x="1295400" y="1903412"/>
            <a:ext cx="1143000" cy="3352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61" name="Rectangle 45"/>
          <p:cNvSpPr>
            <a:spLocks noChangeArrowheads="1"/>
          </p:cNvSpPr>
          <p:nvPr/>
        </p:nvSpPr>
        <p:spPr bwMode="auto">
          <a:xfrm>
            <a:off x="6477000" y="1827212"/>
            <a:ext cx="1143000" cy="3352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表格管理与出错处理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7924800" cy="309169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符号表管理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记录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源程序中使用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的各种符号名称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收集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每个符号的各种名的属性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信息</a:t>
            </a:r>
          </a:p>
          <a:p>
            <a:pPr lvl="1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类型、作用域、分配存储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信息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符号表管理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/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登记：扫描到说明语句就将标识符登记在符号表中</a:t>
            </a:r>
            <a:endParaRPr kumimoji="1" lang="en-US" altLang="zh-CN" sz="2400" b="1" dirty="0" smtClean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查找：在执行语句查找标识符的属性，判断语义是否正确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符号</a:t>
            </a: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表管理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与错误处理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4343400"/>
            <a:ext cx="7620000" cy="2057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错误检查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报告出错信息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排错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恢复编译工作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925354"/>
            <a:ext cx="81534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　　在翻译的方式上，编译程序采用了类似于自然语言翻译中使用的笔译和口译两种，分别叫做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编译方式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解释方式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。采用编译方式的编译程序称为编译型的编译程序，简称编译程序；采用解释方式的编译程序称为解释型的编译程序，简称解释程序。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　　编译方式是先翻译后执行，即将整个源程序翻译完毕，再执行目标程序</a:t>
            </a:r>
            <a:r>
              <a:rPr kumimoji="1" lang="zh-CN" altLang="en-US" sz="2200" b="1" dirty="0" smtClean="0">
                <a:latin typeface="Times New Roman" pitchFamily="18" charset="0"/>
                <a:ea typeface="宋体" pitchFamily="2" charset="-122"/>
              </a:rPr>
              <a:t>，只需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要保存完整的</a:t>
            </a:r>
            <a:r>
              <a:rPr kumimoji="1" lang="zh-CN" altLang="en-US" sz="2200" b="1" dirty="0" smtClean="0">
                <a:latin typeface="Times New Roman" pitchFamily="18" charset="0"/>
                <a:ea typeface="宋体" pitchFamily="2" charset="-122"/>
              </a:rPr>
              <a:t>目标程序而无需保存源程序。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一次翻译后无需再翻译，可多次执行。</a:t>
            </a: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　　解释方式是边翻译边执行，即翻译一句就执行一句，翻译完毕也执行完毕</a:t>
            </a:r>
            <a:r>
              <a:rPr kumimoji="1" lang="zh-CN" altLang="en-US" sz="2200" b="1" dirty="0" smtClean="0">
                <a:latin typeface="Times New Roman" pitchFamily="18" charset="0"/>
                <a:ea typeface="宋体" pitchFamily="2" charset="-122"/>
              </a:rPr>
              <a:t>，只保存源程序无需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保存完整的目标程序。执行一次需要翻译一次。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200" y="228600"/>
            <a:ext cx="6324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1.3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　解释程序和一些软件工具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334962"/>
          </a:xfrm>
        </p:spPr>
        <p:txBody>
          <a:bodyPr/>
          <a:lstStyle/>
          <a:p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1.3.1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解释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系统</a:t>
            </a:r>
          </a:p>
        </p:txBody>
      </p:sp>
      <p:sp>
        <p:nvSpPr>
          <p:cNvPr id="35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5327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比较编译程序和解释程序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685800" y="2692400"/>
            <a:ext cx="110799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2057400" y="2692401"/>
            <a:ext cx="1308101" cy="35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编译程序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657600" y="2692400"/>
            <a:ext cx="141577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目标程序</a:t>
            </a: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1699379" y="2908300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3449637" y="2908300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823019" y="3411538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输入</a:t>
            </a:r>
          </a:p>
        </p:txBody>
      </p:sp>
      <p:sp>
        <p:nvSpPr>
          <p:cNvPr id="52" name="AutoShape 23"/>
          <p:cNvSpPr>
            <a:spLocks noChangeArrowheads="1"/>
          </p:cNvSpPr>
          <p:nvPr/>
        </p:nvSpPr>
        <p:spPr bwMode="auto">
          <a:xfrm>
            <a:off x="2057401" y="3411538"/>
            <a:ext cx="1290638" cy="3984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目标程序</a:t>
            </a: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3810000" y="3411538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输出</a:t>
            </a: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1681916" y="3627438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3432175" y="3627438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6400801" y="3051175"/>
            <a:ext cx="1524000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</a:t>
            </a: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8191380" y="3051175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输出</a:t>
            </a:r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>
            <a:off x="7913627" y="3267075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5352157" y="3411538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输入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5181600" y="2619375"/>
            <a:ext cx="110799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6125329" y="2835275"/>
            <a:ext cx="287338" cy="215900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 flipV="1">
            <a:off x="6052304" y="3411538"/>
            <a:ext cx="360363" cy="144463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5076825" y="2403475"/>
            <a:ext cx="0" cy="1584325"/>
          </a:xfrm>
          <a:prstGeom prst="line">
            <a:avLst/>
          </a:prstGeom>
          <a:noFill/>
          <a:ln w="9525">
            <a:solidFill>
              <a:srgbClr val="666699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5475" y="303213"/>
            <a:ext cx="8061325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解释程序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924800" cy="4495800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不产生目标程序文件</a:t>
            </a:r>
          </a:p>
          <a:p>
            <a:pPr>
              <a:lnSpc>
                <a:spcPts val="34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不区别翻译阶段和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执行阶段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翻译源程序的每条语句后直接执行</a:t>
            </a:r>
          </a:p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程序执行期间一直有解释程序守候</a:t>
            </a:r>
          </a:p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常用于实现虚拟机</a:t>
            </a:r>
          </a:p>
          <a:p>
            <a:pPr marL="0" indent="0">
              <a:lnSpc>
                <a:spcPts val="3400"/>
              </a:lnSpc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著名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的解释程序有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Basic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语言解释程序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,Lisp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,UNIX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命令语言解释程序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(shell),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数据库查询语言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SQL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解释程序以及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bytecode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45768367-19B6-44BC-9951-BC83BC5A3A7D}" type="slidenum">
              <a:rPr lang="en-US" altLang="zh-CN" smtClean="0"/>
              <a:pPr/>
              <a:t>4</a:t>
            </a:fld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57200" y="533400"/>
            <a:ext cx="8229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 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高级语言程序设计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Java, C/C++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数据结构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操作系统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计算机系统结构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汇编语言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》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 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计算机原理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》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 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计算机系统联合实验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》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33400" y="1524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先行课学习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Grp="1" noChangeAspect="1"/>
          </p:cNvGraphicFramePr>
          <p:nvPr>
            <p:ph/>
          </p:nvPr>
        </p:nvGraphicFramePr>
        <p:xfrm>
          <a:off x="381000" y="1177925"/>
          <a:ext cx="8228012" cy="4460875"/>
        </p:xfrm>
        <a:graphic>
          <a:graphicData uri="http://schemas.openxmlformats.org/presentationml/2006/ole">
            <p:oleObj spid="_x0000_s184392" name="Visio" r:id="rId3" imgW="5817842" imgH="3461207" progId="Visio.Drawing.11">
              <p:embed/>
            </p:oleObj>
          </a:graphicData>
        </a:graphic>
      </p:graphicFrame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512762" y="3529012"/>
            <a:ext cx="1600200" cy="533400"/>
          </a:xfrm>
          <a:prstGeom prst="rect">
            <a:avLst/>
          </a:prstGeom>
          <a:solidFill>
            <a:srgbClr val="00FF00">
              <a:alpha val="35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4703762" y="4062412"/>
            <a:ext cx="1600200" cy="533400"/>
          </a:xfrm>
          <a:prstGeom prst="rect">
            <a:avLst/>
          </a:prstGeom>
          <a:solidFill>
            <a:srgbClr val="00FF00">
              <a:alpha val="35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Just In Time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5475" y="303213"/>
            <a:ext cx="8061325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解释程序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nimBg="1"/>
      <p:bldP spid="184323" grpId="1" animBg="1"/>
      <p:bldP spid="184324" grpId="0" animBg="1"/>
      <p:bldP spid="18432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编译程序和解释程序的存储组织有很大不同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534400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编译程序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处理时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在源语言程序被编译阶段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存储区中要为源程序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中间形式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和目标代码开辟空间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要存放编译用的各种各样表格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比如符号表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在目标代码运行阶段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存储区中主要是目标代码和数据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编译所用的任何信息都不再需要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解释程序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一般是把源程序一条语句一条语句的进行语法分析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转换为一种内部表示形式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存放在源程序区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比如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BASIC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LET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GOTO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这样的关键字表示为一个字节的操作码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标识符用其在符号表的入口位置表示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因为解释程序允许在执行用户程序时修改用户程序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这就要求源程序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符号表等内容始终存放在存储区中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并且存放格式要设计的易于使用和修改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  <a:p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编译阶段和运行阶段存储结构                    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33525" y="1447800"/>
            <a:ext cx="6696075" cy="411480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</a:t>
            </a:r>
            <a:r>
              <a:rPr lang="zh-CN" altLang="en-US" dirty="0"/>
              <a:t>编译时                         运行时 </a:t>
            </a:r>
            <a:endParaRPr lang="zh-CN" altLang="en-US" sz="2400" dirty="0"/>
          </a:p>
        </p:txBody>
      </p:sp>
      <p:sp>
        <p:nvSpPr>
          <p:cNvPr id="189444" name="Line 4"/>
          <p:cNvSpPr>
            <a:spLocks noChangeShapeType="1"/>
          </p:cNvSpPr>
          <p:nvPr/>
        </p:nvSpPr>
        <p:spPr bwMode="auto">
          <a:xfrm>
            <a:off x="167005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>
            <a:off x="1670050" y="1524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>
            <a:off x="396240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7" name="Line 7"/>
          <p:cNvSpPr>
            <a:spLocks noChangeShapeType="1"/>
          </p:cNvSpPr>
          <p:nvPr/>
        </p:nvSpPr>
        <p:spPr bwMode="auto">
          <a:xfrm>
            <a:off x="1670050" y="487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>
            <a:off x="167005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167005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>
            <a:off x="167005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>
            <a:off x="3041650" y="48768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3041650" y="34290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3" name="Line 13"/>
          <p:cNvSpPr>
            <a:spLocks noChangeShapeType="1"/>
          </p:cNvSpPr>
          <p:nvPr/>
        </p:nvSpPr>
        <p:spPr bwMode="auto">
          <a:xfrm>
            <a:off x="3041650" y="25908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4" name="Line 14"/>
          <p:cNvSpPr>
            <a:spLocks noChangeShapeType="1"/>
          </p:cNvSpPr>
          <p:nvPr/>
        </p:nvSpPr>
        <p:spPr bwMode="auto">
          <a:xfrm>
            <a:off x="3041650" y="20574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5" name="Line 15"/>
          <p:cNvSpPr>
            <a:spLocks noChangeShapeType="1"/>
          </p:cNvSpPr>
          <p:nvPr/>
        </p:nvSpPr>
        <p:spPr bwMode="auto">
          <a:xfrm>
            <a:off x="3041650" y="15240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2279650" y="21336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名字表</a:t>
            </a:r>
          </a:p>
        </p:txBody>
      </p:sp>
      <p:sp>
        <p:nvSpPr>
          <p:cNvPr id="189457" name="Rectangle 17"/>
          <p:cNvSpPr>
            <a:spLocks noChangeArrowheads="1"/>
          </p:cNvSpPr>
          <p:nvPr/>
        </p:nvSpPr>
        <p:spPr bwMode="auto">
          <a:xfrm>
            <a:off x="1981200" y="2743200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目标代码缓冲区</a:t>
            </a:r>
          </a:p>
        </p:txBody>
      </p:sp>
      <p:sp>
        <p:nvSpPr>
          <p:cNvPr id="189458" name="Rectangle 18"/>
          <p:cNvSpPr>
            <a:spLocks noChangeArrowheads="1"/>
          </p:cNvSpPr>
          <p:nvPr/>
        </p:nvSpPr>
        <p:spPr bwMode="auto">
          <a:xfrm>
            <a:off x="1822450" y="3505200"/>
            <a:ext cx="1905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编译用源程序中</a:t>
            </a:r>
          </a:p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间表示各种表格</a:t>
            </a:r>
          </a:p>
        </p:txBody>
      </p:sp>
      <p:sp>
        <p:nvSpPr>
          <p:cNvPr id="189459" name="Line 19"/>
          <p:cNvSpPr>
            <a:spLocks noChangeShapeType="1"/>
          </p:cNvSpPr>
          <p:nvPr/>
        </p:nvSpPr>
        <p:spPr bwMode="auto">
          <a:xfrm>
            <a:off x="3727450" y="152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>
            <a:off x="3727450" y="205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>
            <a:off x="372745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2" name="Line 22"/>
          <p:cNvSpPr>
            <a:spLocks noChangeShapeType="1"/>
          </p:cNvSpPr>
          <p:nvPr/>
        </p:nvSpPr>
        <p:spPr bwMode="auto">
          <a:xfrm>
            <a:off x="372745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3" name="Line 23"/>
          <p:cNvSpPr>
            <a:spLocks noChangeShapeType="1"/>
          </p:cNvSpPr>
          <p:nvPr/>
        </p:nvSpPr>
        <p:spPr bwMode="auto">
          <a:xfrm>
            <a:off x="3727450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4" name="Line 24"/>
          <p:cNvSpPr>
            <a:spLocks noChangeShapeType="1"/>
          </p:cNvSpPr>
          <p:nvPr/>
        </p:nvSpPr>
        <p:spPr bwMode="auto">
          <a:xfrm>
            <a:off x="5861050" y="1524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>
            <a:off x="586105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>
            <a:off x="791845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>
            <a:off x="5861050" y="4876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>
            <a:off x="5861050" y="152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>
            <a:off x="586105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6470650" y="1752600"/>
            <a:ext cx="685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目标代码区</a:t>
            </a:r>
          </a:p>
        </p:txBody>
      </p:sp>
      <p:sp>
        <p:nvSpPr>
          <p:cNvPr id="189471" name="Rectangle 31"/>
          <p:cNvSpPr>
            <a:spLocks noChangeArrowheads="1"/>
          </p:cNvSpPr>
          <p:nvPr/>
        </p:nvSpPr>
        <p:spPr bwMode="auto">
          <a:xfrm>
            <a:off x="6394450" y="29718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数据区</a:t>
            </a:r>
          </a:p>
        </p:txBody>
      </p:sp>
      <p:sp>
        <p:nvSpPr>
          <p:cNvPr id="189472" name="Rectangle 32"/>
          <p:cNvSpPr>
            <a:spLocks noChangeArrowheads="1"/>
          </p:cNvSpPr>
          <p:nvPr/>
        </p:nvSpPr>
        <p:spPr bwMode="auto">
          <a:xfrm>
            <a:off x="1898650" y="160020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源程序缓冲区</a:t>
            </a:r>
          </a:p>
        </p:txBody>
      </p:sp>
      <p:sp>
        <p:nvSpPr>
          <p:cNvPr id="189473" name="Line 33"/>
          <p:cNvSpPr>
            <a:spLocks noChangeShapeType="1"/>
          </p:cNvSpPr>
          <p:nvPr/>
        </p:nvSpPr>
        <p:spPr bwMode="auto">
          <a:xfrm>
            <a:off x="16700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4" name="Line 34"/>
          <p:cNvSpPr>
            <a:spLocks noChangeShapeType="1"/>
          </p:cNvSpPr>
          <p:nvPr/>
        </p:nvSpPr>
        <p:spPr bwMode="auto">
          <a:xfrm>
            <a:off x="3962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5" name="Line 35"/>
          <p:cNvSpPr>
            <a:spLocks noChangeShapeType="1"/>
          </p:cNvSpPr>
          <p:nvPr/>
        </p:nvSpPr>
        <p:spPr bwMode="auto">
          <a:xfrm>
            <a:off x="58610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>
            <a:off x="79184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46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解释系统存储结构</a:t>
            </a:r>
          </a:p>
        </p:txBody>
      </p:sp>
      <p:grpSp>
        <p:nvGrpSpPr>
          <p:cNvPr id="190467" name="Group 3"/>
          <p:cNvGrpSpPr>
            <a:grpSpLocks/>
          </p:cNvGrpSpPr>
          <p:nvPr/>
        </p:nvGrpSpPr>
        <p:grpSpPr bwMode="auto">
          <a:xfrm>
            <a:off x="4648200" y="1219200"/>
            <a:ext cx="2057400" cy="4648603"/>
            <a:chOff x="1344" y="480"/>
            <a:chExt cx="1632" cy="3405"/>
          </a:xfrm>
        </p:grpSpPr>
        <p:grpSp>
          <p:nvGrpSpPr>
            <p:cNvPr id="190468" name="Group 4"/>
            <p:cNvGrpSpPr>
              <a:grpSpLocks/>
            </p:cNvGrpSpPr>
            <p:nvPr/>
          </p:nvGrpSpPr>
          <p:grpSpPr bwMode="auto">
            <a:xfrm>
              <a:off x="1344" y="480"/>
              <a:ext cx="1632" cy="3405"/>
              <a:chOff x="1344" y="480"/>
              <a:chExt cx="1632" cy="3405"/>
            </a:xfrm>
          </p:grpSpPr>
          <p:sp>
            <p:nvSpPr>
              <p:cNvPr id="190469" name="Line 5"/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0" cy="3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0" name="Line 6"/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1" name="Line 7"/>
              <p:cNvSpPr>
                <a:spLocks noChangeShapeType="1"/>
              </p:cNvSpPr>
              <p:nvPr/>
            </p:nvSpPr>
            <p:spPr bwMode="auto">
              <a:xfrm>
                <a:off x="2976" y="480"/>
                <a:ext cx="0" cy="3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2" name="Line 8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3" name="Line 9"/>
              <p:cNvSpPr>
                <a:spLocks noChangeShapeType="1"/>
              </p:cNvSpPr>
              <p:nvPr/>
            </p:nvSpPr>
            <p:spPr bwMode="auto">
              <a:xfrm>
                <a:off x="1344" y="148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4" name="Line 10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5" name="Line 11"/>
              <p:cNvSpPr>
                <a:spLocks noChangeShapeType="1"/>
              </p:cNvSpPr>
              <p:nvPr/>
            </p:nvSpPr>
            <p:spPr bwMode="auto">
              <a:xfrm>
                <a:off x="1344" y="292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6" name="Line 12"/>
              <p:cNvSpPr>
                <a:spLocks noChangeShapeType="1"/>
              </p:cNvSpPr>
              <p:nvPr/>
            </p:nvSpPr>
            <p:spPr bwMode="auto">
              <a:xfrm>
                <a:off x="1344" y="3456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1968" y="624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解释系统</a:t>
              </a: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1968" y="1104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1920" y="1584"/>
              <a:ext cx="576" cy="6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临时工作单元</a:t>
              </a:r>
            </a:p>
            <a:p>
              <a:endParaRPr lang="zh-CN" altLang="en-US" sz="2000" dirty="0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名字表</a:t>
              </a:r>
            </a:p>
          </p:txBody>
        </p:sp>
        <p:sp>
          <p:nvSpPr>
            <p:cNvPr id="190480" name="Rectangle 16"/>
            <p:cNvSpPr>
              <a:spLocks noChangeArrowheads="1"/>
            </p:cNvSpPr>
            <p:nvPr/>
          </p:nvSpPr>
          <p:spPr bwMode="auto">
            <a:xfrm>
              <a:off x="1872" y="2496"/>
              <a:ext cx="57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标号表</a:t>
              </a:r>
            </a:p>
          </p:txBody>
        </p:sp>
        <p:sp>
          <p:nvSpPr>
            <p:cNvPr id="190481" name="Rectangle 17"/>
            <p:cNvSpPr>
              <a:spLocks noChangeArrowheads="1"/>
            </p:cNvSpPr>
            <p:nvPr/>
          </p:nvSpPr>
          <p:spPr bwMode="auto">
            <a:xfrm>
              <a:off x="1872" y="3024"/>
              <a:ext cx="57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缓冲区</a:t>
              </a:r>
            </a:p>
            <a:p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输入输出</a:t>
              </a:r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190482" name="Rectangle 18"/>
            <p:cNvSpPr>
              <a:spLocks noChangeArrowheads="1"/>
            </p:cNvSpPr>
            <p:nvPr/>
          </p:nvSpPr>
          <p:spPr bwMode="auto">
            <a:xfrm>
              <a:off x="1920" y="3600"/>
              <a:ext cx="57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栈区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4400" y="1628317"/>
            <a:ext cx="2840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符号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表等内容始终存放在存储区中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并且存放格式要设计的易于使用和修改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648200" y="5867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2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061325" cy="25876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1.3.2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处理源程序的软件工具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95400"/>
            <a:ext cx="6461125" cy="45386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语言的结构化编辑器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语言程序的调试工具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程序格式化工具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　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语言程序测试工具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程序理解工具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　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6.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高级语言之间的转换工具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334962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1.3.3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编译技术的发展</a:t>
            </a:r>
          </a:p>
        </p:txBody>
      </p:sp>
      <p:sp>
        <p:nvSpPr>
          <p:cNvPr id="1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600" y="4724400"/>
            <a:ext cx="52578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spcBef>
                <a:spcPct val="20000"/>
              </a:spcBef>
              <a:defRPr/>
            </a:pPr>
            <a:r>
              <a:rPr lang="zh-CN" altLang="en-US" sz="2400" b="1" kern="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重要方向：</a:t>
            </a:r>
            <a:endParaRPr lang="en-US" altLang="zh-CN" sz="2400" b="1" kern="0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并行编译技术</a:t>
            </a:r>
            <a:r>
              <a:rPr lang="en-US" altLang="zh-CN" sz="2400" b="1" kern="0" dirty="0" smtClean="0">
                <a:latin typeface="宋体" pitchFamily="2" charset="-122"/>
                <a:ea typeface="宋体" pitchFamily="2" charset="-122"/>
              </a:rPr>
              <a:t>– </a:t>
            </a: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面向高性能计算</a:t>
            </a:r>
          </a:p>
          <a:p>
            <a:pPr marL="342900" lvl="0" indent="-342900" algn="l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交叉编译技术</a:t>
            </a:r>
            <a:r>
              <a:rPr lang="en-US" altLang="zh-CN" sz="2400" b="1" kern="0" dirty="0" smtClean="0">
                <a:latin typeface="宋体" pitchFamily="2" charset="-122"/>
                <a:ea typeface="宋体" pitchFamily="2" charset="-122"/>
              </a:rPr>
              <a:t>– </a:t>
            </a: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面向嵌入式计算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23875" y="882650"/>
            <a:ext cx="77057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编译程序的实现方式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手工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机器语言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汇编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系统程序设计语言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自展，交叉编译</a:t>
            </a:r>
            <a:endParaRPr lang="en-US" altLang="en-US" sz="2400" b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自动构造工具，如 </a:t>
            </a:r>
            <a:r>
              <a:rPr lang="en-US" altLang="en-US" sz="2400" b="1" dirty="0" err="1">
                <a:latin typeface="宋体" pitchFamily="2" charset="-122"/>
                <a:ea typeface="宋体" pitchFamily="2" charset="-122"/>
              </a:rPr>
              <a:t>lex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en-US" sz="2400" b="1" dirty="0" err="1">
                <a:latin typeface="宋体" pitchFamily="2" charset="-122"/>
                <a:ea typeface="宋体" pitchFamily="2" charset="-122"/>
              </a:rPr>
              <a:t>yacc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编译基础设施（多源语言多目标机体系结构的编译程序构造和编译技术研究平台）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3234" name="Freeform 2"/>
          <p:cNvSpPr>
            <a:spLocks/>
          </p:cNvSpPr>
          <p:nvPr/>
        </p:nvSpPr>
        <p:spPr bwMode="auto">
          <a:xfrm>
            <a:off x="2232025" y="4054475"/>
            <a:ext cx="1379538" cy="111125"/>
          </a:xfrm>
          <a:custGeom>
            <a:avLst/>
            <a:gdLst>
              <a:gd name="T0" fmla="*/ 2173 w 2173"/>
              <a:gd name="T1" fmla="*/ 0 h 174"/>
              <a:gd name="T2" fmla="*/ 1938 w 2173"/>
              <a:gd name="T3" fmla="*/ 69 h 174"/>
              <a:gd name="T4" fmla="*/ 1696 w 2173"/>
              <a:gd name="T5" fmla="*/ 125 h 174"/>
              <a:gd name="T6" fmla="*/ 1461 w 2173"/>
              <a:gd name="T7" fmla="*/ 160 h 174"/>
              <a:gd name="T8" fmla="*/ 1219 w 2173"/>
              <a:gd name="T9" fmla="*/ 174 h 174"/>
              <a:gd name="T10" fmla="*/ 977 w 2173"/>
              <a:gd name="T11" fmla="*/ 174 h 174"/>
              <a:gd name="T12" fmla="*/ 734 w 2173"/>
              <a:gd name="T13" fmla="*/ 160 h 174"/>
              <a:gd name="T14" fmla="*/ 492 w 2173"/>
              <a:gd name="T15" fmla="*/ 125 h 174"/>
              <a:gd name="T16" fmla="*/ 250 w 2173"/>
              <a:gd name="T17" fmla="*/ 69 h 174"/>
              <a:gd name="T18" fmla="*/ 0 w 2173"/>
              <a:gd name="T19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3" h="174">
                <a:moveTo>
                  <a:pt x="2173" y="0"/>
                </a:moveTo>
                <a:lnTo>
                  <a:pt x="1938" y="69"/>
                </a:lnTo>
                <a:lnTo>
                  <a:pt x="1696" y="125"/>
                </a:lnTo>
                <a:lnTo>
                  <a:pt x="1461" y="160"/>
                </a:lnTo>
                <a:lnTo>
                  <a:pt x="1219" y="174"/>
                </a:lnTo>
                <a:lnTo>
                  <a:pt x="977" y="174"/>
                </a:lnTo>
                <a:lnTo>
                  <a:pt x="734" y="160"/>
                </a:lnTo>
                <a:lnTo>
                  <a:pt x="492" y="125"/>
                </a:lnTo>
                <a:lnTo>
                  <a:pt x="250" y="69"/>
                </a:lnTo>
                <a:lnTo>
                  <a:pt x="0" y="0"/>
                </a:lnTo>
              </a:path>
            </a:pathLst>
          </a:custGeom>
          <a:noFill/>
          <a:ln w="508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5" name="Freeform 3"/>
          <p:cNvSpPr>
            <a:spLocks/>
          </p:cNvSpPr>
          <p:nvPr/>
        </p:nvSpPr>
        <p:spPr bwMode="auto">
          <a:xfrm>
            <a:off x="2232025" y="4237038"/>
            <a:ext cx="1379538" cy="111125"/>
          </a:xfrm>
          <a:custGeom>
            <a:avLst/>
            <a:gdLst>
              <a:gd name="T0" fmla="*/ 2173 w 2173"/>
              <a:gd name="T1" fmla="*/ 0 h 174"/>
              <a:gd name="T2" fmla="*/ 1938 w 2173"/>
              <a:gd name="T3" fmla="*/ 69 h 174"/>
              <a:gd name="T4" fmla="*/ 1696 w 2173"/>
              <a:gd name="T5" fmla="*/ 125 h 174"/>
              <a:gd name="T6" fmla="*/ 1461 w 2173"/>
              <a:gd name="T7" fmla="*/ 160 h 174"/>
              <a:gd name="T8" fmla="*/ 1219 w 2173"/>
              <a:gd name="T9" fmla="*/ 174 h 174"/>
              <a:gd name="T10" fmla="*/ 977 w 2173"/>
              <a:gd name="T11" fmla="*/ 174 h 174"/>
              <a:gd name="T12" fmla="*/ 734 w 2173"/>
              <a:gd name="T13" fmla="*/ 160 h 174"/>
              <a:gd name="T14" fmla="*/ 492 w 2173"/>
              <a:gd name="T15" fmla="*/ 125 h 174"/>
              <a:gd name="T16" fmla="*/ 250 w 2173"/>
              <a:gd name="T17" fmla="*/ 69 h 174"/>
              <a:gd name="T18" fmla="*/ 0 w 2173"/>
              <a:gd name="T19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3" h="174">
                <a:moveTo>
                  <a:pt x="2173" y="0"/>
                </a:moveTo>
                <a:lnTo>
                  <a:pt x="1938" y="69"/>
                </a:lnTo>
                <a:lnTo>
                  <a:pt x="1696" y="125"/>
                </a:lnTo>
                <a:lnTo>
                  <a:pt x="1461" y="160"/>
                </a:lnTo>
                <a:lnTo>
                  <a:pt x="1219" y="174"/>
                </a:lnTo>
                <a:lnTo>
                  <a:pt x="977" y="174"/>
                </a:lnTo>
                <a:lnTo>
                  <a:pt x="734" y="160"/>
                </a:lnTo>
                <a:lnTo>
                  <a:pt x="492" y="125"/>
                </a:lnTo>
                <a:lnTo>
                  <a:pt x="250" y="69"/>
                </a:lnTo>
                <a:lnTo>
                  <a:pt x="0" y="0"/>
                </a:lnTo>
              </a:path>
            </a:pathLst>
          </a:custGeom>
          <a:noFill/>
          <a:ln w="508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457200" y="1066800"/>
          <a:ext cx="8027987" cy="4689475"/>
        </p:xfrm>
        <a:graphic>
          <a:graphicData uri="http://schemas.openxmlformats.org/presentationml/2006/ole">
            <p:oleObj spid="_x0000_s223305" name="文档" r:id="rId3" imgW="9945624" imgH="5809488" progId="Word.Document.8">
              <p:embed/>
            </p:oleObj>
          </a:graphicData>
        </a:graphic>
      </p:graphicFrame>
      <p:sp>
        <p:nvSpPr>
          <p:cNvPr id="223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223838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嵌入式系统开发环境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5486400" y="4206875"/>
            <a:ext cx="2743200" cy="838200"/>
          </a:xfrm>
          <a:prstGeom prst="parallelogram">
            <a:avLst>
              <a:gd name="adj" fmla="val 81818"/>
            </a:avLst>
          </a:prstGeom>
          <a:solidFill>
            <a:srgbClr val="CCFFCC"/>
          </a:solidFill>
          <a:ln w="952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3600">
              <a:solidFill>
                <a:srgbClr val="00206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143000" y="4206875"/>
            <a:ext cx="3429000" cy="838200"/>
          </a:xfrm>
          <a:prstGeom prst="parallelogram">
            <a:avLst>
              <a:gd name="adj" fmla="val 102273"/>
            </a:avLst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152400" y="1066800"/>
            <a:ext cx="8153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77825" algn="l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由于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目标机指令系统与宿主机的指令系统不同，    编译程序在宿主机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上运行，将应用程序的源程序生成目标机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的代码，这种编译称为交叉编译。</a:t>
            </a:r>
          </a:p>
        </p:txBody>
      </p:sp>
      <p:grpSp>
        <p:nvGrpSpPr>
          <p:cNvPr id="224261" name="Group 5"/>
          <p:cNvGrpSpPr>
            <a:grpSpLocks/>
          </p:cNvGrpSpPr>
          <p:nvPr/>
        </p:nvGrpSpPr>
        <p:grpSpPr bwMode="auto">
          <a:xfrm>
            <a:off x="1905000" y="3276600"/>
            <a:ext cx="2057400" cy="1463675"/>
            <a:chOff x="1056" y="2342"/>
            <a:chExt cx="1296" cy="922"/>
          </a:xfrm>
          <a:noFill/>
        </p:grpSpPr>
        <p:sp>
          <p:nvSpPr>
            <p:cNvPr id="224262" name="Freeform 6"/>
            <p:cNvSpPr>
              <a:spLocks/>
            </p:cNvSpPr>
            <p:nvPr/>
          </p:nvSpPr>
          <p:spPr bwMode="auto">
            <a:xfrm>
              <a:off x="1056" y="2352"/>
              <a:ext cx="1296" cy="912"/>
            </a:xfrm>
            <a:custGeom>
              <a:avLst/>
              <a:gdLst>
                <a:gd name="T0" fmla="*/ 0 w 1296"/>
                <a:gd name="T1" fmla="*/ 0 h 912"/>
                <a:gd name="T2" fmla="*/ 0 w 1296"/>
                <a:gd name="T3" fmla="*/ 384 h 912"/>
                <a:gd name="T4" fmla="*/ 384 w 1296"/>
                <a:gd name="T5" fmla="*/ 384 h 912"/>
                <a:gd name="T6" fmla="*/ 384 w 1296"/>
                <a:gd name="T7" fmla="*/ 912 h 912"/>
                <a:gd name="T8" fmla="*/ 864 w 1296"/>
                <a:gd name="T9" fmla="*/ 912 h 912"/>
                <a:gd name="T10" fmla="*/ 864 w 1296"/>
                <a:gd name="T11" fmla="*/ 384 h 912"/>
                <a:gd name="T12" fmla="*/ 1296 w 1296"/>
                <a:gd name="T13" fmla="*/ 384 h 912"/>
                <a:gd name="T14" fmla="*/ 1296 w 1296"/>
                <a:gd name="T15" fmla="*/ 0 h 912"/>
                <a:gd name="T16" fmla="*/ 0 w 1296"/>
                <a:gd name="T1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6" h="912">
                  <a:moveTo>
                    <a:pt x="0" y="0"/>
                  </a:moveTo>
                  <a:lnTo>
                    <a:pt x="0" y="384"/>
                  </a:lnTo>
                  <a:lnTo>
                    <a:pt x="384" y="384"/>
                  </a:lnTo>
                  <a:lnTo>
                    <a:pt x="384" y="912"/>
                  </a:lnTo>
                  <a:lnTo>
                    <a:pt x="864" y="912"/>
                  </a:lnTo>
                  <a:lnTo>
                    <a:pt x="864" y="384"/>
                  </a:lnTo>
                  <a:lnTo>
                    <a:pt x="1296" y="384"/>
                  </a:lnTo>
                  <a:lnTo>
                    <a:pt x="129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24263" name="Text Box 7"/>
            <p:cNvSpPr txBox="1">
              <a:spLocks noChangeArrowheads="1"/>
            </p:cNvSpPr>
            <p:nvPr/>
          </p:nvSpPr>
          <p:spPr bwMode="auto">
            <a:xfrm>
              <a:off x="1158" y="2342"/>
              <a:ext cx="276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D880"/>
                      </a:gs>
                      <a:gs pos="100000">
                        <a:srgbClr val="D8FFD8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solidFill>
                    <a:srgbClr val="002060"/>
                  </a:solidFill>
                  <a:latin typeface="Tahoma" pitchFamily="34" charset="0"/>
                  <a:ea typeface="黑体" pitchFamily="2" charset="-122"/>
                </a:rPr>
                <a:t>S</a:t>
              </a:r>
            </a:p>
          </p:txBody>
        </p:sp>
        <p:sp>
          <p:nvSpPr>
            <p:cNvPr id="224264" name="Text Box 8"/>
            <p:cNvSpPr txBox="1">
              <a:spLocks noChangeArrowheads="1"/>
            </p:cNvSpPr>
            <p:nvPr/>
          </p:nvSpPr>
          <p:spPr bwMode="auto">
            <a:xfrm>
              <a:off x="1928" y="2342"/>
              <a:ext cx="320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D880"/>
                      </a:gs>
                      <a:gs pos="100000">
                        <a:srgbClr val="D8FFD8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solidFill>
                    <a:srgbClr val="002060"/>
                  </a:solidFill>
                  <a:latin typeface="Tahoma" pitchFamily="34" charset="0"/>
                  <a:ea typeface="黑体" pitchFamily="2" charset="-122"/>
                </a:rPr>
                <a:t>O</a:t>
              </a:r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1593" y="2822"/>
              <a:ext cx="223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D880"/>
                      </a:gs>
                      <a:gs pos="100000">
                        <a:srgbClr val="D8FFD8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solidFill>
                    <a:srgbClr val="002060"/>
                  </a:solidFill>
                  <a:latin typeface="Tahoma" pitchFamily="34" charset="0"/>
                  <a:ea typeface="黑体" pitchFamily="2" charset="-122"/>
                </a:rPr>
                <a:t>I</a:t>
              </a:r>
            </a:p>
          </p:txBody>
        </p:sp>
      </p:grp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6629400" y="3444875"/>
            <a:ext cx="7620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600">
                <a:solidFill>
                  <a:srgbClr val="002060"/>
                </a:solidFill>
                <a:latin typeface="Tahoma" pitchFamily="34" charset="0"/>
                <a:ea typeface="黑体" pitchFamily="2" charset="-122"/>
              </a:rPr>
              <a:t>O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1447800" y="4435475"/>
            <a:ext cx="45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D880"/>
                    </a:gs>
                    <a:gs pos="100000">
                      <a:srgbClr val="D8FFD8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rgbClr val="002060"/>
                </a:solidFill>
                <a:latin typeface="Tahoma" pitchFamily="34" charset="0"/>
                <a:ea typeface="黑体" pitchFamily="2" charset="-122"/>
              </a:rPr>
              <a:t>A</a:t>
            </a:r>
            <a:endParaRPr lang="en-US" altLang="zh-CN" sz="3600">
              <a:solidFill>
                <a:srgbClr val="00206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5754687" y="4419600"/>
            <a:ext cx="454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D880"/>
                    </a:gs>
                    <a:gs pos="100000">
                      <a:srgbClr val="D8FFD8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rgbClr val="002060"/>
                </a:solidFill>
                <a:latin typeface="Tahoma" pitchFamily="34" charset="0"/>
                <a:ea typeface="黑体" pitchFamily="2" charset="-122"/>
              </a:rPr>
              <a:t>B</a:t>
            </a:r>
            <a:endParaRPr lang="en-US" altLang="zh-CN" sz="3600">
              <a:solidFill>
                <a:srgbClr val="00206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304800" y="152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交叉编译程序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386-4C37-4124-A293-A9767B3C893D}" type="slidenum">
              <a:rPr lang="en-US" altLang="zh-CN"/>
              <a:pPr/>
              <a:t>48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609600" y="36513"/>
            <a:ext cx="69278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一些编译基础设施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28600" y="966787"/>
            <a:ext cx="84582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ts val="0"/>
              </a:spcBef>
              <a:buFontTx/>
              <a:buChar char="•"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编译基础设施（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Compiler Infrastructure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</a:p>
          <a:p>
            <a:pPr marL="742950" lvl="1" indent="-285750" algn="l" eaLnBrk="1" hangingPunct="1">
              <a:spcBef>
                <a:spcPts val="0"/>
              </a:spcBef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NCI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(National Compiler Infrastructure) project</a:t>
            </a:r>
          </a:p>
          <a:p>
            <a:pPr marL="1143000" lvl="2" indent="-228600" algn="l" eaLnBrk="1" hangingPunct="1">
              <a:spcBef>
                <a:spcPts val="0"/>
              </a:spcBef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SUIF     (Stanford University) </a:t>
            </a: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lvl="2" indent="-228600" algn="l" eaLnBrk="1" hangingPunct="1">
              <a:spcBef>
                <a:spcPts val="0"/>
              </a:spcBef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 Zephyr (Virginia University and Princeton University ) </a:t>
            </a: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lvl="1" indent="-285750" algn="l" eaLnBrk="1" hangingPunct="1">
              <a:spcBef>
                <a:spcPts val="0"/>
              </a:spcBef>
            </a:pPr>
            <a:r>
              <a:rPr lang="en-US" altLang="zh-CN" sz="2400" b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Trimaran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compiler infrastructure</a:t>
            </a:r>
          </a:p>
          <a:p>
            <a:pPr marL="1143000" lvl="2" indent="-228600" algn="l" eaLnBrk="1" hangingPunct="1">
              <a:spcBef>
                <a:spcPts val="0"/>
              </a:spcBef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IMPACT          (UIUC ) </a:t>
            </a: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lvl="2" indent="-228600" algn="l" eaLnBrk="1" hangingPunct="1">
              <a:spcBef>
                <a:spcPts val="0"/>
              </a:spcBef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 CAR      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(Hewlett Packard Laboratories) </a:t>
            </a: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lvl="2" indent="-228600" algn="l" eaLnBrk="1" hangingPunct="1">
              <a:spcBef>
                <a:spcPts val="0"/>
              </a:spcBef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ReaCT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-ILP      (NYU and GIT) </a:t>
            </a: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lvl="1" indent="-285750" algn="l" eaLnBrk="1" hangingPunct="1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GCC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GNU Compiler Collection</a:t>
            </a:r>
            <a:r>
              <a:rPr lang="zh-CN" alt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GNU</a:t>
            </a:r>
            <a:r>
              <a:rPr lang="zh-CN" alt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编译器套件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lvl="2" indent="-228600" algn="l" eaLnBrk="1" hangingPunct="1">
              <a:spcBef>
                <a:spcPts val="0"/>
              </a:spcBef>
            </a:pPr>
            <a:endParaRPr lang="en-US" altLang="zh-CN" sz="24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6088" lvl="2" indent="-228600" algn="l" eaLnBrk="1" hangingPunct="1">
              <a:spcBef>
                <a:spcPts val="0"/>
              </a:spcBef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LLVM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(Low Level Virtual Machine)</a:t>
            </a:r>
            <a:r>
              <a:rPr lang="zh-CN" altLang="en-US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是一个完整的编译器架构，也可以认为它是一个用于开发编译器、解释器相关的库</a:t>
            </a:r>
            <a:endParaRPr lang="en-US" altLang="zh-CN" sz="22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49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1.4.1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 l="37441" t="38571" r="36082" b="14463"/>
          <a:stretch>
            <a:fillRect/>
          </a:stretch>
        </p:blipFill>
        <p:spPr bwMode="auto">
          <a:xfrm>
            <a:off x="990600" y="1447800"/>
            <a:ext cx="7344816" cy="4648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语言编译系统（自学章节）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590800" y="2514600"/>
            <a:ext cx="7620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191000" y="2484120"/>
            <a:ext cx="533400" cy="18288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294120" y="2499360"/>
            <a:ext cx="7620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114800" y="3550920"/>
            <a:ext cx="533400" cy="18288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019800" y="5044440"/>
            <a:ext cx="807720" cy="21336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流程图: 可选过程 7"/>
          <p:cNvSpPr/>
          <p:nvPr/>
        </p:nvSpPr>
        <p:spPr bwMode="auto">
          <a:xfrm>
            <a:off x="2590800" y="242316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const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流程图: 可选过程 15"/>
          <p:cNvSpPr/>
          <p:nvPr/>
        </p:nvSpPr>
        <p:spPr bwMode="auto">
          <a:xfrm>
            <a:off x="4099560" y="242316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+mn-ea"/>
                <a:ea typeface="+mn-ea"/>
              </a:rPr>
              <a:t>ident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3581400" y="2819400"/>
            <a:ext cx="1524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971800" y="3185160"/>
            <a:ext cx="1524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505200" y="3810000"/>
            <a:ext cx="1524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727960" y="4160520"/>
            <a:ext cx="1524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810000" y="4648200"/>
            <a:ext cx="1524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334000" y="5105400"/>
            <a:ext cx="1524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657600" y="3962400"/>
            <a:ext cx="15240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038600" y="5074920"/>
            <a:ext cx="609600" cy="18288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651760" y="5486400"/>
            <a:ext cx="762000" cy="21336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流程图: 可选过程 27"/>
          <p:cNvSpPr/>
          <p:nvPr/>
        </p:nvSpPr>
        <p:spPr bwMode="auto">
          <a:xfrm>
            <a:off x="3947160" y="499872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+mn-ea"/>
                <a:ea typeface="+mn-ea"/>
              </a:rPr>
              <a:t>ident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438400" y="5074920"/>
            <a:ext cx="1066800" cy="18288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流程图: 可选过程 29"/>
          <p:cNvSpPr/>
          <p:nvPr/>
        </p:nvSpPr>
        <p:spPr bwMode="auto">
          <a:xfrm>
            <a:off x="6248400" y="240792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number</a:t>
            </a:r>
          </a:p>
        </p:txBody>
      </p:sp>
      <p:sp>
        <p:nvSpPr>
          <p:cNvPr id="17" name="流程图: 可选过程 16"/>
          <p:cNvSpPr/>
          <p:nvPr/>
        </p:nvSpPr>
        <p:spPr bwMode="auto">
          <a:xfrm>
            <a:off x="5257800" y="2438400"/>
            <a:ext cx="381000" cy="24384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+mn-ea"/>
                <a:ea typeface="+mn-ea"/>
              </a:rPr>
              <a:t>=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流程图: 可选过程 30"/>
          <p:cNvSpPr/>
          <p:nvPr/>
        </p:nvSpPr>
        <p:spPr bwMode="auto">
          <a:xfrm>
            <a:off x="3459480" y="2682240"/>
            <a:ext cx="381000" cy="24384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,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流程图: 可选过程 31"/>
          <p:cNvSpPr/>
          <p:nvPr/>
        </p:nvSpPr>
        <p:spPr bwMode="auto">
          <a:xfrm>
            <a:off x="2819400" y="3124200"/>
            <a:ext cx="381000" cy="24384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+mn-ea"/>
                <a:ea typeface="+mn-ea"/>
              </a:rPr>
              <a:t>;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流程图: 可选过程 33"/>
          <p:cNvSpPr/>
          <p:nvPr/>
        </p:nvSpPr>
        <p:spPr bwMode="auto">
          <a:xfrm>
            <a:off x="2590800" y="4069080"/>
            <a:ext cx="381000" cy="24384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+mn-ea"/>
                <a:ea typeface="+mn-ea"/>
              </a:rPr>
              <a:t>;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流程图: 可选过程 34"/>
          <p:cNvSpPr/>
          <p:nvPr/>
        </p:nvSpPr>
        <p:spPr bwMode="auto">
          <a:xfrm>
            <a:off x="3733800" y="4556760"/>
            <a:ext cx="381000" cy="24384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+mn-ea"/>
                <a:ea typeface="+mn-ea"/>
              </a:rPr>
              <a:t>;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流程图: 可选过程 35"/>
          <p:cNvSpPr/>
          <p:nvPr/>
        </p:nvSpPr>
        <p:spPr bwMode="auto">
          <a:xfrm>
            <a:off x="3429000" y="3718560"/>
            <a:ext cx="381000" cy="24384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,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流程图: 可选过程 36"/>
          <p:cNvSpPr/>
          <p:nvPr/>
        </p:nvSpPr>
        <p:spPr bwMode="auto">
          <a:xfrm>
            <a:off x="5181600" y="4953000"/>
            <a:ext cx="381000" cy="24384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,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2712720" y="3535680"/>
            <a:ext cx="533400" cy="18288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8" name="流程图: 可选过程 37"/>
          <p:cNvSpPr/>
          <p:nvPr/>
        </p:nvSpPr>
        <p:spPr bwMode="auto">
          <a:xfrm>
            <a:off x="2743200" y="3489960"/>
            <a:ext cx="381000" cy="25908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+mn-ea"/>
                <a:ea typeface="+mn-ea"/>
              </a:rPr>
              <a:t>var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1" name="流程图: 可选过程 40"/>
          <p:cNvSpPr/>
          <p:nvPr/>
        </p:nvSpPr>
        <p:spPr bwMode="auto">
          <a:xfrm>
            <a:off x="4038600" y="345948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+mn-ea"/>
                <a:ea typeface="+mn-ea"/>
              </a:rPr>
              <a:t>ident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流程图: 可选过程 41"/>
          <p:cNvSpPr/>
          <p:nvPr/>
        </p:nvSpPr>
        <p:spPr bwMode="auto">
          <a:xfrm>
            <a:off x="2499360" y="499872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procedure</a:t>
            </a:r>
          </a:p>
        </p:txBody>
      </p:sp>
      <p:sp>
        <p:nvSpPr>
          <p:cNvPr id="43" name="流程图: 可选过程 42"/>
          <p:cNvSpPr/>
          <p:nvPr/>
        </p:nvSpPr>
        <p:spPr bwMode="auto">
          <a:xfrm>
            <a:off x="2651760" y="547116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语句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4" name="流程图: 可选过程 43"/>
          <p:cNvSpPr/>
          <p:nvPr/>
        </p:nvSpPr>
        <p:spPr bwMode="auto">
          <a:xfrm>
            <a:off x="6050280" y="502920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分程序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914400" y="2453640"/>
            <a:ext cx="807720" cy="21336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流程图: 可选过程 45"/>
          <p:cNvSpPr/>
          <p:nvPr/>
        </p:nvSpPr>
        <p:spPr bwMode="auto">
          <a:xfrm>
            <a:off x="990600" y="243840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分程序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5</a:t>
            </a:fld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207375" cy="45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algn="just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</a:rPr>
              <a:t>王生原，董渊，张素琴，吕映芝等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编译原理（第</a:t>
            </a: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</a:rPr>
              <a:t>版）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北京：清华大学出版社，</a:t>
            </a:r>
            <a:r>
              <a:rPr lang="en-US" altLang="zh-CN" sz="2400" b="1" dirty="0" smtClean="0">
                <a:latin typeface="Times New Roman" pitchFamily="18" charset="0"/>
              </a:rPr>
              <a:t>2015</a:t>
            </a:r>
            <a:r>
              <a:rPr lang="zh-CN" altLang="en-US" sz="2400" b="1" dirty="0" smtClean="0">
                <a:latin typeface="Times New Roman" pitchFamily="18" charset="0"/>
              </a:rPr>
              <a:t>年</a:t>
            </a:r>
            <a:r>
              <a:rPr lang="en-US" altLang="zh-CN" sz="2400" b="1" dirty="0" smtClean="0">
                <a:latin typeface="Times New Roman" pitchFamily="18" charset="0"/>
              </a:rPr>
              <a:t>6</a:t>
            </a:r>
            <a:r>
              <a:rPr lang="zh-CN" altLang="en-US" sz="2400" b="1" dirty="0" smtClean="0">
                <a:latin typeface="Times New Roman" pitchFamily="18" charset="0"/>
              </a:rPr>
              <a:t>月 </a:t>
            </a:r>
          </a:p>
          <a:p>
            <a:pPr marL="609600" indent="-609600" algn="just">
              <a:buFontTx/>
              <a:buAutoNum type="arabicPeriod"/>
            </a:pPr>
            <a:r>
              <a:rPr lang="pt-BR" altLang="zh-CN" sz="2400" b="1" dirty="0" smtClean="0">
                <a:latin typeface="Times New Roman" pitchFamily="18" charset="0"/>
              </a:rPr>
              <a:t>Alfred Aho ect.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pt-BR" altLang="zh-CN" sz="2400" b="1" dirty="0" smtClean="0">
                <a:latin typeface="Times New Roman" pitchFamily="18" charset="0"/>
              </a:rPr>
              <a:t>Compilers: Principles, Techniques, and Tools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</a:rPr>
              <a:t>北京</a:t>
            </a:r>
            <a:r>
              <a:rPr lang="zh-CN" altLang="pt-BR" sz="2400" b="1" dirty="0" smtClean="0"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latin typeface="Times New Roman" pitchFamily="18" charset="0"/>
              </a:rPr>
              <a:t>人民邮电出版社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pt-BR" altLang="zh-CN" sz="2400" b="1" dirty="0" smtClean="0">
                <a:latin typeface="Times New Roman" pitchFamily="18" charset="0"/>
              </a:rPr>
              <a:t>Pearson Education</a:t>
            </a:r>
            <a:r>
              <a:rPr lang="zh-CN" altLang="en-US" sz="2400" b="1" dirty="0" smtClean="0">
                <a:latin typeface="Times New Roman" pitchFamily="18" charset="0"/>
              </a:rPr>
              <a:t>出版集团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pt-BR" altLang="zh-CN" sz="2400" b="1" dirty="0" smtClean="0">
                <a:latin typeface="Times New Roman" pitchFamily="18" charset="0"/>
              </a:rPr>
              <a:t>2002.2.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609600" indent="-609600" algn="just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</a:rPr>
              <a:t>许畅</a:t>
            </a:r>
            <a:r>
              <a:rPr lang="zh-CN" altLang="pt-BR" sz="2400" b="1" dirty="0" smtClean="0">
                <a:latin typeface="Times New Roman" pitchFamily="18" charset="0"/>
              </a:rPr>
              <a:t>等</a:t>
            </a:r>
            <a:r>
              <a:rPr lang="pt-BR" altLang="zh-CN" sz="2400" b="1" dirty="0" smtClean="0">
                <a:latin typeface="Times New Roman" pitchFamily="18" charset="0"/>
              </a:rPr>
              <a:t>.</a:t>
            </a:r>
            <a:r>
              <a:rPr lang="zh-CN" altLang="pt-BR" sz="2400" b="1" dirty="0" smtClean="0">
                <a:latin typeface="Times New Roman" pitchFamily="18" charset="0"/>
              </a:rPr>
              <a:t>编译原理</a:t>
            </a:r>
            <a:r>
              <a:rPr lang="zh-CN" altLang="en-US" sz="2400" b="1" dirty="0" smtClean="0">
                <a:latin typeface="Times New Roman" pitchFamily="18" charset="0"/>
              </a:rPr>
              <a:t>实践与指导教程</a:t>
            </a:r>
            <a:r>
              <a:rPr lang="pt-BR" altLang="zh-CN" sz="2400" b="1" dirty="0" smtClean="0">
                <a:latin typeface="Times New Roman" pitchFamily="18" charset="0"/>
              </a:rPr>
              <a:t>.</a:t>
            </a:r>
            <a:r>
              <a:rPr lang="zh-CN" altLang="pt-BR" sz="2400" b="1" dirty="0" smtClean="0">
                <a:latin typeface="Times New Roman" pitchFamily="18" charset="0"/>
              </a:rPr>
              <a:t>北京：</a:t>
            </a:r>
            <a:r>
              <a:rPr lang="zh-CN" altLang="en-US" sz="2400" b="1" dirty="0" smtClean="0">
                <a:latin typeface="Times New Roman" pitchFamily="18" charset="0"/>
              </a:rPr>
              <a:t>机械</a:t>
            </a:r>
            <a:r>
              <a:rPr lang="zh-CN" altLang="pt-BR" sz="2400" b="1" dirty="0" smtClean="0">
                <a:latin typeface="Times New Roman" pitchFamily="18" charset="0"/>
              </a:rPr>
              <a:t>工业出版社</a:t>
            </a:r>
            <a:r>
              <a:rPr lang="pt-BR" altLang="zh-CN" sz="2400" b="1" dirty="0" smtClean="0">
                <a:latin typeface="Times New Roman" pitchFamily="18" charset="0"/>
              </a:rPr>
              <a:t>.</a:t>
            </a:r>
            <a:r>
              <a:rPr lang="zh-CN" altLang="pt-BR" sz="2400" b="1" dirty="0" smtClean="0">
                <a:latin typeface="Times New Roman" pitchFamily="18" charset="0"/>
              </a:rPr>
              <a:t> 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3387" y="152400"/>
            <a:ext cx="6805613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ea typeface="微软雅黑" pitchFamily="34" charset="-122"/>
              </a:rPr>
              <a:t>教材及主要参考书目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5" name="Picture 10" descr="u=440227883,4288592191&amp;fm=0&amp;g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2209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aHR0cDovL2ltZzAxLnRhb2Jhb2Nkbi5jb20vYmFvL3VwbG9hZGVkL2kxL1QxeXNTTVhkOGhYWGJpNUQuNl8wNjI5MjIuanBnXzMxMHgzMTAuanB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20859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8103" y="1243505"/>
            <a:ext cx="2193593" cy="300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龙书1封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62100"/>
            <a:ext cx="4572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6913" name="Picture 1" descr="C:\Users\JOHN ZHU\Desktop\23717440-1_b_1.jpg"/>
          <p:cNvPicPr>
            <a:picLocks noChangeAspect="1" noChangeArrowheads="1"/>
          </p:cNvPicPr>
          <p:nvPr/>
        </p:nvPicPr>
        <p:blipFill>
          <a:blip r:embed="rId6" cstate="print"/>
          <a:srcRect l="14286" r="14286"/>
          <a:stretch>
            <a:fillRect/>
          </a:stretch>
        </p:blipFill>
        <p:spPr bwMode="auto">
          <a:xfrm>
            <a:off x="4876800" y="1905000"/>
            <a:ext cx="35814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72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50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.1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188" y="952078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程序示例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: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81400" y="914400"/>
            <a:ext cx="4247703" cy="48006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const   a=10;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b, c;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procedure  p;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const  a=20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   begin 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c:=5;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b:=a*10+c;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end;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begin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read(c);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call p;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write(b);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write(c);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51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143000"/>
            <a:ext cx="8137525" cy="16579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PL/0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的编译程序采用一趟扫描方式，将其源程序翻译成的目标程序为假想栈式计算机的汇编语言，该汇编语言与计算机无关，再提供汇编语言的解释程序，解释执行目标程序。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 l="27944" t="41953" r="29722" b="31469"/>
          <a:stretch>
            <a:fillRect/>
          </a:stretch>
        </p:blipFill>
        <p:spPr bwMode="auto">
          <a:xfrm>
            <a:off x="812974" y="2604443"/>
            <a:ext cx="7668344" cy="31683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1.4.2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语言编译系统构成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31055" t="23437" r="36673" b="6860"/>
          <a:stretch>
            <a:fillRect/>
          </a:stretch>
        </p:blipFill>
        <p:spPr bwMode="auto">
          <a:xfrm>
            <a:off x="2773760" y="990600"/>
            <a:ext cx="5760640" cy="507484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52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1.4.2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语言编译系统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1009005"/>
            <a:ext cx="3428999" cy="16579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语法语义分析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BLOCK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是整个编译程序的核心。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语言词法分析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1219200"/>
            <a:ext cx="8137525" cy="374622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GETSYM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：词法分析程序是一个独立的过程，每次调用能获取一个单词，通过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个全程量变量传递结果：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SYM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存放单词的种类；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ID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存放用户定义的标识符的值；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NUM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存放用户定义的数。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单词种类：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基本字、运算符、标识符、常数，界符。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语言词法分析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l="34962" t="21274" r="37044" b="14236"/>
          <a:stretch>
            <a:fillRect/>
          </a:stretch>
        </p:blipFill>
        <p:spPr bwMode="auto">
          <a:xfrm>
            <a:off x="228600" y="914400"/>
            <a:ext cx="8305800" cy="5181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椭圆 5"/>
          <p:cNvSpPr/>
          <p:nvPr/>
        </p:nvSpPr>
        <p:spPr bwMode="auto">
          <a:xfrm>
            <a:off x="1219200" y="990600"/>
            <a:ext cx="124968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流程图: 可选过程 7"/>
          <p:cNvSpPr/>
          <p:nvPr/>
        </p:nvSpPr>
        <p:spPr bwMode="auto">
          <a:xfrm>
            <a:off x="1417320" y="89916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GETSYM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8869680" y="5044440"/>
            <a:ext cx="807720" cy="21336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流程图: 可选过程 9"/>
          <p:cNvSpPr/>
          <p:nvPr/>
        </p:nvSpPr>
        <p:spPr bwMode="auto">
          <a:xfrm>
            <a:off x="8900160" y="502920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分程序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312920" y="1828800"/>
            <a:ext cx="124968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流程图: 可选过程 11"/>
          <p:cNvSpPr/>
          <p:nvPr/>
        </p:nvSpPr>
        <p:spPr bwMode="auto">
          <a:xfrm>
            <a:off x="4572000" y="175260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CH</a:t>
            </a:r>
            <a:r>
              <a:rPr lang="zh-CN" altLang="en-US" dirty="0" smtClean="0">
                <a:latin typeface="+mn-ea"/>
                <a:ea typeface="+mn-ea"/>
              </a:rPr>
              <a:t>是字母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836920" y="2179320"/>
            <a:ext cx="124968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流程图: 可选过程 13"/>
          <p:cNvSpPr/>
          <p:nvPr/>
        </p:nvSpPr>
        <p:spPr bwMode="auto">
          <a:xfrm>
            <a:off x="6111240" y="211836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CH</a:t>
            </a:r>
            <a:r>
              <a:rPr lang="zh-CN" altLang="en-US" dirty="0" smtClean="0">
                <a:latin typeface="+mn-ea"/>
                <a:ea typeface="+mn-ea"/>
              </a:rPr>
              <a:t>是数字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203960" y="1493520"/>
            <a:ext cx="1310640" cy="18288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流程图: 可选过程 15"/>
          <p:cNvSpPr/>
          <p:nvPr/>
        </p:nvSpPr>
        <p:spPr bwMode="auto">
          <a:xfrm>
            <a:off x="1463039" y="1417320"/>
            <a:ext cx="799171" cy="36576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滤空</a:t>
            </a:r>
            <a:r>
              <a:rPr lang="en-US" altLang="zh-CN" dirty="0" smtClean="0">
                <a:latin typeface="+mn-ea"/>
                <a:ea typeface="+mn-ea"/>
              </a:rPr>
              <a:t>CH=</a:t>
            </a:r>
            <a:r>
              <a:rPr lang="zh-CN" altLang="en-US" dirty="0" smtClean="0">
                <a:latin typeface="+mn-ea"/>
                <a:ea typeface="+mn-ea"/>
              </a:rPr>
              <a:t>空？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249680" y="2011680"/>
            <a:ext cx="124968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" name="流程图: 可选过程 17"/>
          <p:cNvSpPr/>
          <p:nvPr/>
        </p:nvSpPr>
        <p:spPr bwMode="auto">
          <a:xfrm>
            <a:off x="1447800" y="192024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GETCH</a:t>
            </a:r>
          </a:p>
        </p:txBody>
      </p:sp>
      <p:sp>
        <p:nvSpPr>
          <p:cNvPr id="19" name="椭圆 18"/>
          <p:cNvSpPr/>
          <p:nvPr/>
        </p:nvSpPr>
        <p:spPr bwMode="auto">
          <a:xfrm>
            <a:off x="2667000" y="3489960"/>
            <a:ext cx="1249680" cy="1524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" name="流程图: 可选过程 19"/>
          <p:cNvSpPr/>
          <p:nvPr/>
        </p:nvSpPr>
        <p:spPr bwMode="auto">
          <a:xfrm>
            <a:off x="2865120" y="3398520"/>
            <a:ext cx="762000" cy="3048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GETCH</a:t>
            </a:r>
          </a:p>
        </p:txBody>
      </p:sp>
      <p:sp>
        <p:nvSpPr>
          <p:cNvPr id="21" name="椭圆 20"/>
          <p:cNvSpPr/>
          <p:nvPr/>
        </p:nvSpPr>
        <p:spPr bwMode="auto">
          <a:xfrm>
            <a:off x="2727960" y="2103120"/>
            <a:ext cx="1044000" cy="1440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流程图: 可选过程 21"/>
          <p:cNvSpPr/>
          <p:nvPr/>
        </p:nvSpPr>
        <p:spPr bwMode="auto">
          <a:xfrm>
            <a:off x="2895600" y="2072640"/>
            <a:ext cx="669073" cy="21336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K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=0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2773680" y="2545080"/>
            <a:ext cx="1044000" cy="14400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流程图: 可选过程 23"/>
          <p:cNvSpPr/>
          <p:nvPr/>
        </p:nvSpPr>
        <p:spPr bwMode="auto">
          <a:xfrm>
            <a:off x="2941320" y="2514600"/>
            <a:ext cx="669073" cy="21336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K&lt;0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2522160" y="2910840"/>
            <a:ext cx="1501200" cy="289560"/>
          </a:xfrm>
          <a:prstGeom prst="ellipse">
            <a:avLst/>
          </a:prstGeom>
          <a:solidFill>
            <a:schemeClr val="bg1">
              <a:alpha val="96001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流程图: 可选过程 25"/>
          <p:cNvSpPr/>
          <p:nvPr/>
        </p:nvSpPr>
        <p:spPr bwMode="auto">
          <a:xfrm>
            <a:off x="2619319" y="3005633"/>
            <a:ext cx="962081" cy="270967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K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=K+1</a:t>
            </a:r>
          </a:p>
          <a:p>
            <a:pPr marL="0" marR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n-ea"/>
                <a:ea typeface="+mn-ea"/>
              </a:rPr>
              <a:t>A[K]:=CH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55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24744"/>
            <a:ext cx="8137525" cy="381823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采用的是递归下降的语法分析（第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章介绍）。对应每一个非终结符定义一个子程序。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）说明部分的处理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使用一个结构（记录）数组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TABLE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记录每个常量，变量和过程的信息。规定主程序的层号为第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层，主程序中定义的过程的层号为第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层。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PL/0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最多允许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层。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TABLE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中记录各常量和变量的属性、层号以及在对应过程中的分配单元的相对地址；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对过程的地址部分，当分析到过程的语句时，将语句的起始地址回填。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  TX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为索引表的指针。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56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371600" y="1066800"/>
            <a:ext cx="7488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说明语句程序片段：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CONST   A =35, B=49;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VAR        C, D, E;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PROCEDURE    P;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   VAR G;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6322" t="51348" r="17820" b="14735"/>
          <a:stretch>
            <a:fillRect/>
          </a:stretch>
        </p:blipFill>
        <p:spPr bwMode="auto">
          <a:xfrm>
            <a:off x="228600" y="2724036"/>
            <a:ext cx="8305800" cy="292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984449" y="5650468"/>
            <a:ext cx="7741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变量等的地址为相对于过程数据区的起始位置的偏移量，初值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DX:=3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57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024336" y="3864848"/>
            <a:ext cx="598140" cy="477808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TX1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44017" y="838200"/>
            <a:ext cx="3024335" cy="48006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const   a=10;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b, c;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procedure  p;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const  a=20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   begin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    c:=5;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    b:=a*10+c;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end;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begin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read(c);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call p;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write(b);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write(c);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end.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611660" y="2136656"/>
          <a:ext cx="50158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V/L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ADR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 bwMode="auto">
          <a:xfrm>
            <a:off x="0" y="984568"/>
            <a:ext cx="539552" cy="216024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617460" y="249669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右箭头 14"/>
          <p:cNvSpPr/>
          <p:nvPr/>
        </p:nvSpPr>
        <p:spPr bwMode="auto">
          <a:xfrm>
            <a:off x="3047428" y="2424688"/>
            <a:ext cx="539552" cy="504056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TX0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625080" y="435048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622708" y="323887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621180" y="28830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617460" y="360729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PROCEDU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625080" y="397774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600400" y="1072679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00400" y="1072679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637436" y="3609876"/>
          <a:ext cx="2006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的入口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右箭头 23"/>
          <p:cNvSpPr/>
          <p:nvPr/>
        </p:nvSpPr>
        <p:spPr bwMode="auto">
          <a:xfrm>
            <a:off x="3060848" y="2423840"/>
            <a:ext cx="539552" cy="504056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pTX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5579 L 4.72222E-6 0.1608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5393 L -3.05556E-6 0.10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5903 L 4.72222E-6 0.2115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0324 L -3.05556E-6 0.1557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158 L 4.72222E-6 0.2745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4953 L -3.05556E-6 0.2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7454 L 4.72222E-6 0.3270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1018 L -3.05556E-6 0.2627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6018 L -3.05556E-6 0.31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763 L -3.05556E-6 0.370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6875 L -3.05556E-6 0.4212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2709 L 4.72222E-6 0.2219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42129 L -3.05556E-6 0.4738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5" grpId="0" animBg="1"/>
      <p:bldP spid="21" grpId="0"/>
      <p:bldP spid="21" grpId="1"/>
      <p:bldP spid="22" grpId="0"/>
      <p:bldP spid="22" grpId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 l="37685" t="19313" r="44494" b="47219"/>
          <a:stretch>
            <a:fillRect/>
          </a:stretch>
        </p:blipFill>
        <p:spPr bwMode="auto">
          <a:xfrm>
            <a:off x="4038600" y="914400"/>
            <a:ext cx="518457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58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8600" y="940768"/>
            <a:ext cx="3888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）过程体（分程序）的处理</a:t>
            </a:r>
            <a:endParaRPr lang="en-US" altLang="zh-CN" sz="2400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algn="l"/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语法正确时，生成目标代码。遇到标识符的引用就查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TABLE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表，如果有定义，就取出相应信息，无则报错。</a:t>
            </a:r>
            <a:endParaRPr lang="zh-CN" altLang="en-US" sz="24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27513" y="5786735"/>
            <a:ext cx="799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过程流程图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1714" t="48844" r="35539" b="5211"/>
          <a:stretch>
            <a:fillRect/>
          </a:stretch>
        </p:blipFill>
        <p:spPr bwMode="auto">
          <a:xfrm>
            <a:off x="1979712" y="907232"/>
            <a:ext cx="705678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59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400" y="5715000"/>
            <a:ext cx="7992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过程流程图（续）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524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章节内容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066800"/>
            <a:ext cx="6172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引论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文法和语言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词法分析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自顶向下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语法分析方法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chemeClr val="accent3">
                    <a:lumMod val="65000"/>
                  </a:schemeClr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solidFill>
                  <a:schemeClr val="accent3">
                    <a:lumMod val="65000"/>
                  </a:schemeClr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dirty="0" smtClean="0">
                <a:solidFill>
                  <a:schemeClr val="accent3">
                    <a:lumMod val="65000"/>
                  </a:schemeClr>
                </a:solidFill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solidFill>
                  <a:schemeClr val="accent3">
                    <a:lumMod val="65000"/>
                  </a:schemeClr>
                </a:solidFill>
                <a:latin typeface="宋体" pitchFamily="2" charset="-122"/>
                <a:ea typeface="宋体" pitchFamily="2" charset="-122"/>
              </a:rPr>
              <a:t>自底向上优先</a:t>
            </a:r>
            <a:r>
              <a:rPr lang="zh-CN" altLang="en-US" sz="2400" b="1" dirty="0" smtClean="0">
                <a:solidFill>
                  <a:schemeClr val="accent3">
                    <a:lumMod val="65000"/>
                  </a:schemeClr>
                </a:solidFill>
                <a:latin typeface="宋体" pitchFamily="2" charset="-122"/>
                <a:ea typeface="宋体" pitchFamily="2" charset="-122"/>
              </a:rPr>
              <a:t>分析（课外自学）</a:t>
            </a:r>
            <a:endParaRPr lang="zh-CN" altLang="en-US" sz="2400" b="1" dirty="0">
              <a:solidFill>
                <a:schemeClr val="accent3">
                  <a:lumMod val="6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分析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语法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制导的语义计算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静态语义分析和中间代码生成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运行时存储管理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代码优化和目标代码生成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8D611F3A-53DE-4E73-A372-B7C8602DC65D}" type="slidenum">
              <a:rPr lang="en-US" altLang="zh-CN" smtClean="0"/>
              <a:pPr/>
              <a:t>6</a:t>
            </a:fld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60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目标代码结构和代码生成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1124745"/>
            <a:ext cx="8137525" cy="8640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目标代码是一个假想栈式计算机的汇编语言，可称为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PCODE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指令代码。格式为：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652465" y="2266072"/>
          <a:ext cx="3647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09"/>
                <a:gridCol w="1215909"/>
                <a:gridCol w="1215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26963" y="3068960"/>
            <a:ext cx="813752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f: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代表功能码；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：表示层次差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noProof="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：不同的指令含义不一样（详见教材）</a:t>
            </a:r>
            <a:endParaRPr lang="en-US" altLang="zh-CN" sz="2400" b="1" noProof="0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 代码生成由过程</a:t>
            </a:r>
            <a:r>
              <a:rPr lang="en-US" altLang="zh-CN" sz="2400" b="1" noProof="0" dirty="0" smtClean="0">
                <a:latin typeface="宋体" pitchFamily="2" charset="-122"/>
                <a:ea typeface="宋体" pitchFamily="2" charset="-122"/>
              </a:rPr>
              <a:t>GEN</a:t>
            </a: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完成，生成的代码放在</a:t>
            </a:r>
            <a:r>
              <a:rPr lang="en-US" altLang="zh-CN" sz="2400" b="1" noProof="0" dirty="0" smtClean="0">
                <a:latin typeface="宋体" pitchFamily="2" charset="-122"/>
                <a:ea typeface="宋体" pitchFamily="2" charset="-122"/>
              </a:rPr>
              <a:t>CODE</a:t>
            </a: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数组中。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61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目标代码结构和代码生成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779984"/>
            <a:ext cx="813752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const a=10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b,c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procedue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p;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部分程序的目标代码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begin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	c:=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b+a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end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0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jmp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0  n    (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是主程序入口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jmp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0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是过程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入口）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3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（在运行栈中为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DL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RA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开辟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3+0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个单元）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lod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1  3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（取出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的外层的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的值放在栈顶）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 lit  0  10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（将常量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取到栈顶）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5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opr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0  2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（加运算，结果放在次栈顶）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sto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1  4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（运算结果送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的外层的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的单元中）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7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opr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0  0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（返回调用点，并释放单元）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62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04800"/>
            <a:ext cx="853281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PL/0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编译程序的语法错误处理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13752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采用一些措施，对源程序中的错误尽量查出，不是遇到错误马上就停止。常采用的两种方法：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806450" marR="0" lvl="0" indent="-8064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 对易于校正的错误，如丢失逗号，分号等，指出错误位置并校正。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806450" marR="0" lvl="0" indent="-8064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 对难于校正的错误，就跳过一些单词，知道读入一个符号能使编译程序恢复正常语法分析为止。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目标代码结构和代码生成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824440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解释执行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CODE[0…]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中的指令序列，数据空间为栈式计算机的存储空间。定义了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个寄存器：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指令寄存器，存放当前正在解释的目标指令；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程序地址寄存器，下一条要执行的目标指令地址；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栈顶寄存器；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基地址寄存器。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B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指向的单元间存放的数据有：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715963" lvl="0" indent="-715963" algn="l">
              <a:spcBef>
                <a:spcPts val="6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静态部分：变量和联系单元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（静态链指向定义该过程的直接外层最新数据段基地址）、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DL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（动态链指向调用者基地址）、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RA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（返回地址））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动态部分：临时单元和累加器用，随时分配和用完释放，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endParaRPr lang="zh-CN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 bwMode="auto">
          <a:xfrm>
            <a:off x="7543800" y="6294007"/>
            <a:ext cx="1905000" cy="4222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18C5C6-55D1-4A21-85BF-8ED34A7DC81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49144" y="228600"/>
          <a:ext cx="1607840" cy="599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主程序变量区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913040" y="5098024"/>
            <a:ext cx="864096" cy="461665"/>
            <a:chOff x="3923928" y="5373216"/>
            <a:chExt cx="864096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3923928" y="5373216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sp>
          <p:nvSpPr>
            <p:cNvPr id="7" name="右箭头 6"/>
            <p:cNvSpPr/>
            <p:nvPr/>
          </p:nvSpPr>
          <p:spPr bwMode="auto">
            <a:xfrm>
              <a:off x="4211960" y="5589240"/>
              <a:ext cx="576064" cy="72008"/>
            </a:xfrm>
            <a:prstGeom prst="rightArrow">
              <a:avLst/>
            </a:prstGeom>
            <a:solidFill>
              <a:srgbClr val="FF33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13040" y="5860495"/>
            <a:ext cx="864096" cy="461665"/>
            <a:chOff x="3923928" y="5847655"/>
            <a:chExt cx="864096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923928" y="5847655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4211960" y="6063679"/>
              <a:ext cx="576064" cy="72008"/>
            </a:xfrm>
            <a:prstGeom prst="rightArrow">
              <a:avLst/>
            </a:prstGeom>
            <a:solidFill>
              <a:srgbClr val="FF33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867008" y="1232756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867008" y="2490496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864384" y="3729872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849144" y="231960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882248" y="4992412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897488" y="3997024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7289304" y="4665976"/>
            <a:ext cx="432048" cy="1440160"/>
            <a:chOff x="8172400" y="4725144"/>
            <a:chExt cx="432048" cy="1440160"/>
          </a:xfrm>
        </p:grpSpPr>
        <p:cxnSp>
          <p:nvCxnSpPr>
            <p:cNvPr id="18" name="肘形连接符 17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组合 19"/>
          <p:cNvGrpSpPr/>
          <p:nvPr/>
        </p:nvGrpSpPr>
        <p:grpSpPr>
          <a:xfrm flipH="1">
            <a:off x="5561112" y="4954008"/>
            <a:ext cx="432048" cy="1215752"/>
            <a:chOff x="8172400" y="4725144"/>
            <a:chExt cx="432048" cy="1440160"/>
          </a:xfrm>
        </p:grpSpPr>
        <p:cxnSp>
          <p:nvCxnSpPr>
            <p:cNvPr id="21" name="肘形连接符 20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/>
          <p:cNvGrpSpPr/>
          <p:nvPr/>
        </p:nvGrpSpPr>
        <p:grpSpPr>
          <a:xfrm>
            <a:off x="7289304" y="3441840"/>
            <a:ext cx="648072" cy="1512168"/>
            <a:chOff x="8172400" y="4725144"/>
            <a:chExt cx="432048" cy="1440160"/>
          </a:xfrm>
        </p:grpSpPr>
        <p:cxnSp>
          <p:nvCxnSpPr>
            <p:cNvPr id="24" name="肘形连接符 23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855960" y="2763288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 flipH="1">
            <a:off x="5561112" y="3666248"/>
            <a:ext cx="432048" cy="1215752"/>
            <a:chOff x="8172400" y="4725144"/>
            <a:chExt cx="432048" cy="1440160"/>
          </a:xfrm>
        </p:grpSpPr>
        <p:cxnSp>
          <p:nvCxnSpPr>
            <p:cNvPr id="28" name="肘形连接符 27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5867008" y="1491984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7330832" y="2171984"/>
            <a:ext cx="432048" cy="1440160"/>
            <a:chOff x="8172400" y="4725144"/>
            <a:chExt cx="432048" cy="1440160"/>
          </a:xfrm>
        </p:grpSpPr>
        <p:cxnSp>
          <p:nvCxnSpPr>
            <p:cNvPr id="32" name="肘形连接符 31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33"/>
          <p:cNvGrpSpPr/>
          <p:nvPr/>
        </p:nvGrpSpPr>
        <p:grpSpPr>
          <a:xfrm flipH="1">
            <a:off x="5561112" y="2361720"/>
            <a:ext cx="432048" cy="1215752"/>
            <a:chOff x="8172400" y="4725144"/>
            <a:chExt cx="432048" cy="1440160"/>
          </a:xfrm>
        </p:grpSpPr>
        <p:cxnSp>
          <p:nvCxnSpPr>
            <p:cNvPr id="35" name="肘形连接符 34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组合 36"/>
          <p:cNvGrpSpPr/>
          <p:nvPr/>
        </p:nvGrpSpPr>
        <p:grpSpPr>
          <a:xfrm>
            <a:off x="7247776" y="880032"/>
            <a:ext cx="648072" cy="1512168"/>
            <a:chOff x="8172400" y="4725144"/>
            <a:chExt cx="432048" cy="1440160"/>
          </a:xfrm>
        </p:grpSpPr>
        <p:cxnSp>
          <p:nvCxnSpPr>
            <p:cNvPr id="38" name="肘形连接符 37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5345088" y="1137584"/>
            <a:ext cx="720080" cy="3729175"/>
            <a:chOff x="8172400" y="4725144"/>
            <a:chExt cx="432048" cy="1450148"/>
          </a:xfrm>
        </p:grpSpPr>
        <p:cxnSp>
          <p:nvCxnSpPr>
            <p:cNvPr id="41" name="肘形连接符 40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>
              <a:off x="8316416" y="617529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 l="16876" t="20051" r="63484" b="9813"/>
          <a:stretch>
            <a:fillRect/>
          </a:stretch>
        </p:blipFill>
        <p:spPr bwMode="auto">
          <a:xfrm>
            <a:off x="685800" y="838200"/>
            <a:ext cx="295232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圆角矩形标注 43"/>
          <p:cNvSpPr/>
          <p:nvPr/>
        </p:nvSpPr>
        <p:spPr bwMode="auto">
          <a:xfrm>
            <a:off x="3601616" y="777544"/>
            <a:ext cx="1080120" cy="648072"/>
          </a:xfrm>
          <a:prstGeom prst="wedgeRoundRectCallout">
            <a:avLst>
              <a:gd name="adj1" fmla="val 114383"/>
              <a:gd name="adj2" fmla="val 8381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latin typeface="+mn-ea"/>
                <a:ea typeface="+mn-ea"/>
              </a:rPr>
              <a:t>活动记录</a:t>
            </a:r>
            <a:endParaRPr lang="en-US" altLang="zh-CN" sz="1800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latin typeface="+mn-ea"/>
                <a:ea typeface="+mn-ea"/>
              </a:rPr>
              <a:t>或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栈 帧</a:t>
            </a:r>
          </a:p>
        </p:txBody>
      </p:sp>
      <p:sp>
        <p:nvSpPr>
          <p:cNvPr id="45" name="椭圆 44"/>
          <p:cNvSpPr/>
          <p:nvPr/>
        </p:nvSpPr>
        <p:spPr bwMode="auto">
          <a:xfrm>
            <a:off x="4985048" y="1209592"/>
            <a:ext cx="3168352" cy="1296144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148 " pathEditMode="relative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3.61111E-6 -0.17847 " pathEditMode="relative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3357 L 3.61111E-6 -0.18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8056 L 3.61111E-6 -0.21204 " pathEditMode="relative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8542 L 3.61111E-6 -0.3641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1204 L 3.61111E-6 -0.3592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5926 L 3.61111E-6 -0.39074 " pathEditMode="relative" ptsTypes="AA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6505 L 3.61111E-6 -0.5437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9537 L 3.61111E-6 -0.5423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4236 L 3.61111E-6 -0.58426 " pathEditMode="relative" ptsTypes="AA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4375 L 3.61111E-6 -0.73264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7963 L 3.61111E-6 -0.72662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65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28600" y="1222950"/>
            <a:ext cx="8153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本章重点介绍了编译程序定义、编译过程、编译方式、编译程序结构和高级程序语言的分类以及相关的应用。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提出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的基本概念是源语言、源程序、目标语言、目标程序、程序等价、翻译方式、遍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趟、翻译程序、汇编程序、编译程序和解释程序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重点掌握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的概念：①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编译程序；②编译过程；③编译程序结构；④编译程序生成方法。 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09600" y="31908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983188"/>
            <a:ext cx="85344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 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要求：实现一个小型（面向对象）语言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Arial" pitchFamily="34" charset="0"/>
              <a:buChar char="•"/>
            </a:pP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2" algn="l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（给定架构下扩展或改造）</a:t>
            </a:r>
          </a:p>
          <a:p>
            <a:pPr lvl="1" algn="l"/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分阶段进行</a:t>
            </a:r>
          </a:p>
          <a:p>
            <a:pPr lvl="2" algn="l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词法和语法分析（建议使用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lex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bison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语义分析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中间代码生成</a:t>
            </a: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目标代码生成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2" algn="l">
              <a:spcBef>
                <a:spcPts val="6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具体实验任务的布置时，会对四个实验的阶段划分做出一些小的修改，但总体任务不变。</a:t>
            </a:r>
          </a:p>
          <a:p>
            <a:pPr lvl="1" algn="l"/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524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8D611F3A-53DE-4E73-A372-B7C8602DC65D}" type="slidenum">
              <a:rPr lang="en-US" altLang="zh-CN" smtClean="0"/>
              <a:pPr/>
              <a:t>7</a:t>
            </a:fld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8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65113"/>
            <a:ext cx="6707188" cy="850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课程设置目的和要求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考试要求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03313"/>
            <a:ext cx="8415338" cy="4840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题型：单选多选、判断、综合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重点和难点</a:t>
            </a: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会在各章的开始点明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考试权重</a:t>
            </a: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平时成绩（课后作业或出勤情况）占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15%</a:t>
            </a: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实验占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25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%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（其中：词法分析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语法分析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40%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语义分析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30%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中间代码生成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0%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</a:rPr>
              <a:t>、目标代码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10%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期末考试占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60%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答疑：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QQ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群留言，离线答疑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9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09975" y="224307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ahoma" pitchFamily="34" charset="0"/>
                <a:ea typeface="宋体" pitchFamily="2" charset="-122"/>
              </a:rPr>
              <a:t>重点讲解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90800" y="3005078"/>
            <a:ext cx="4648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1.1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　什么是编译程序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1.2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　编译过程和编译程序结构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1.3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　解释程序和一些软件工具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1.4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　编译技术的新发展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295400"/>
            <a:ext cx="8267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zh-CN" altLang="en-US" sz="3600" dirty="0" smtClean="0">
                <a:latin typeface="Times New Roman" pitchFamily="18" charset="0"/>
                <a:ea typeface="黑体" pitchFamily="2" charset="-122"/>
              </a:rPr>
              <a:t>第 </a:t>
            </a:r>
            <a:r>
              <a:rPr lang="en-US" altLang="zh-CN" sz="3600" dirty="0" smtClean="0">
                <a:latin typeface="Times New Roman" pitchFamily="18" charset="0"/>
                <a:ea typeface="黑体" pitchFamily="2" charset="-122"/>
              </a:rPr>
              <a:t>1 </a:t>
            </a:r>
            <a:r>
              <a:rPr lang="zh-CN" altLang="en-US" sz="3600" dirty="0" smtClean="0">
                <a:latin typeface="Times New Roman" pitchFamily="18" charset="0"/>
                <a:ea typeface="黑体" pitchFamily="2" charset="-122"/>
              </a:rPr>
              <a:t>章  引  论</a:t>
            </a:r>
            <a:endParaRPr lang="zh-CN" altLang="en-US" sz="3600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7301</TotalTime>
  <Words>2669</Words>
  <Application>Microsoft Office PowerPoint</Application>
  <PresentationFormat>全屏显示(4:3)</PresentationFormat>
  <Paragraphs>769</Paragraphs>
  <Slides>65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69" baseType="lpstr">
      <vt:lpstr>默认设计模板</vt:lpstr>
      <vt:lpstr>1_默认设计模板</vt:lpstr>
      <vt:lpstr>Visio</vt:lpstr>
      <vt:lpstr>文档</vt:lpstr>
      <vt:lpstr>编译原理  Compiler Principles and Techniques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1.2 编译过程和编译程序结构</vt:lpstr>
      <vt:lpstr>1.2.2　编译程序结构</vt:lpstr>
      <vt:lpstr>1.2.3　编译阶段组合</vt:lpstr>
      <vt:lpstr>1.2.3　编译阶段组合</vt:lpstr>
      <vt:lpstr>幻灯片 17</vt:lpstr>
      <vt:lpstr>词法分析（Lexical Analysis）</vt:lpstr>
      <vt:lpstr>幻灯片 19</vt:lpstr>
      <vt:lpstr>幻灯片 20</vt:lpstr>
      <vt:lpstr>幻灯片 21</vt:lpstr>
      <vt:lpstr>词法分析程序的自动构造工具</vt:lpstr>
      <vt:lpstr>幻灯片 23</vt:lpstr>
      <vt:lpstr>语法分析  Syntax Analysis 功能:层次分析.依据源程序的语法规则把源程序的单词序列组成语法短语(表示成语法树).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1.3.1解释系统</vt:lpstr>
      <vt:lpstr>解释程序</vt:lpstr>
      <vt:lpstr>幻灯片 40</vt:lpstr>
      <vt:lpstr>编译程序和解释程序的存储组织有很大不同</vt:lpstr>
      <vt:lpstr>  编译阶段和运行阶段存储结构                    </vt:lpstr>
      <vt:lpstr>解释系统存储结构</vt:lpstr>
      <vt:lpstr>1.3.2 处理源程序的软件工具</vt:lpstr>
      <vt:lpstr>1.3.3 编译技术的发展</vt:lpstr>
      <vt:lpstr>嵌入式系统开发环境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JOHN ZHU</cp:lastModifiedBy>
  <cp:revision>303</cp:revision>
  <cp:lastPrinted>1601-01-01T00:00:00Z</cp:lastPrinted>
  <dcterms:created xsi:type="dcterms:W3CDTF">1601-01-01T00:00:00Z</dcterms:created>
  <dcterms:modified xsi:type="dcterms:W3CDTF">2018-09-01T02:51:50Z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