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75"/>
  </p:notesMasterIdLst>
  <p:handoutMasterIdLst>
    <p:handoutMasterId r:id="rId76"/>
  </p:handoutMasterIdLst>
  <p:sldIdLst>
    <p:sldId id="256" r:id="rId3"/>
    <p:sldId id="257" r:id="rId4"/>
    <p:sldId id="258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268" r:id="rId13"/>
    <p:sldId id="341" r:id="rId14"/>
    <p:sldId id="342" r:id="rId15"/>
    <p:sldId id="344" r:id="rId16"/>
    <p:sldId id="272" r:id="rId17"/>
    <p:sldId id="345" r:id="rId18"/>
    <p:sldId id="297" r:id="rId19"/>
    <p:sldId id="348" r:id="rId20"/>
    <p:sldId id="349" r:id="rId21"/>
    <p:sldId id="350" r:id="rId22"/>
    <p:sldId id="351" r:id="rId23"/>
    <p:sldId id="352" r:id="rId24"/>
    <p:sldId id="353" r:id="rId25"/>
    <p:sldId id="275" r:id="rId26"/>
    <p:sldId id="378" r:id="rId27"/>
    <p:sldId id="379" r:id="rId28"/>
    <p:sldId id="377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8" r:id="rId43"/>
    <p:sldId id="369" r:id="rId44"/>
    <p:sldId id="370" r:id="rId45"/>
    <p:sldId id="371" r:id="rId46"/>
    <p:sldId id="372" r:id="rId47"/>
    <p:sldId id="304" r:id="rId48"/>
    <p:sldId id="373" r:id="rId49"/>
    <p:sldId id="374" r:id="rId50"/>
    <p:sldId id="375" r:id="rId51"/>
    <p:sldId id="376" r:id="rId52"/>
    <p:sldId id="310" r:id="rId53"/>
    <p:sldId id="312" r:id="rId54"/>
    <p:sldId id="346" r:id="rId55"/>
    <p:sldId id="314" r:id="rId56"/>
    <p:sldId id="315" r:id="rId57"/>
    <p:sldId id="316" r:id="rId58"/>
    <p:sldId id="347" r:id="rId59"/>
    <p:sldId id="394" r:id="rId60"/>
    <p:sldId id="380" r:id="rId61"/>
    <p:sldId id="381" r:id="rId62"/>
    <p:sldId id="388" r:id="rId63"/>
    <p:sldId id="383" r:id="rId64"/>
    <p:sldId id="384" r:id="rId65"/>
    <p:sldId id="385" r:id="rId66"/>
    <p:sldId id="389" r:id="rId67"/>
    <p:sldId id="393" r:id="rId68"/>
    <p:sldId id="327" r:id="rId69"/>
    <p:sldId id="390" r:id="rId70"/>
    <p:sldId id="391" r:id="rId71"/>
    <p:sldId id="392" r:id="rId72"/>
    <p:sldId id="331" r:id="rId73"/>
    <p:sldId id="386" r:id="rId74"/>
  </p:sldIdLst>
  <p:sldSz cx="9144000" cy="6858000" type="screen4x3"/>
  <p:notesSz cx="6858000" cy="9144000"/>
  <p:custDataLst>
    <p:tags r:id="rId77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FF"/>
    <a:srgbClr val="FF3300"/>
    <a:srgbClr val="CCFFFF"/>
    <a:srgbClr val="66FFFF"/>
    <a:srgbClr val="D60093"/>
    <a:srgbClr val="FF0000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-1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816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1832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0357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2069AF-99CD-489E-A5B2-874D514B5F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9132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0376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1488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0070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2440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58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52943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6429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6063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7637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22870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6972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4837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1050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3671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316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  <p:sldLayoutId id="214748371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743200"/>
            <a:ext cx="8382000" cy="762000"/>
          </a:xfrm>
        </p:spPr>
        <p:txBody>
          <a:bodyPr/>
          <a:lstStyle/>
          <a:p>
            <a:pPr marL="1965325" indent="-1965325" algn="ctr" eaLnBrk="1" hangingPunct="1"/>
            <a:r>
              <a:rPr lang="zh-CN" altLang="en-US" sz="4000" b="1" dirty="0" smtClean="0">
                <a:latin typeface="+mn-ea"/>
                <a:ea typeface="+mn-ea"/>
              </a:rPr>
              <a:t>第</a:t>
            </a:r>
            <a:r>
              <a:rPr lang="en-US" altLang="zh-CN" sz="4000" b="1" dirty="0" smtClean="0">
                <a:latin typeface="+mn-ea"/>
                <a:ea typeface="+mn-ea"/>
              </a:rPr>
              <a:t>10</a:t>
            </a:r>
            <a:r>
              <a:rPr lang="zh-CN" altLang="en-US" sz="4000" b="1" dirty="0" smtClean="0">
                <a:latin typeface="+mn-ea"/>
                <a:ea typeface="+mn-ea"/>
              </a:rPr>
              <a:t>章　代码优化和</a:t>
            </a:r>
            <a:r>
              <a:rPr lang="en-US" altLang="zh-CN" sz="4000" b="1" dirty="0" smtClean="0">
                <a:latin typeface="+mn-ea"/>
                <a:ea typeface="+mn-ea"/>
              </a:rPr>
              <a:t/>
            </a:r>
            <a:br>
              <a:rPr lang="en-US" altLang="zh-CN" sz="4000" b="1" dirty="0" smtClean="0">
                <a:latin typeface="+mn-ea"/>
                <a:ea typeface="+mn-ea"/>
              </a:rPr>
            </a:br>
            <a:r>
              <a:rPr lang="zh-CN" altLang="en-US" sz="4000" b="1" dirty="0" smtClean="0">
                <a:latin typeface="+mn-ea"/>
                <a:ea typeface="+mn-ea"/>
              </a:rPr>
              <a:t>目标代码生成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编 译 原 理 课 程 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00400" y="4876800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 smtClean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主讲教师：祝建华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7" descr="11_1优化内容演示图6（删除无用赋值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719138"/>
            <a:ext cx="8567738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752726" y="2895600"/>
            <a:ext cx="3573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CC0099"/>
                </a:solidFill>
                <a:latin typeface="宋体" pitchFamily="2" charset="-122"/>
                <a:ea typeface="宋体" pitchFamily="2" charset="-122"/>
              </a:rPr>
              <a:t>基本</a:t>
            </a:r>
            <a:r>
              <a:rPr lang="zh-CN" altLang="en-US" sz="2000" b="1" dirty="0">
                <a:solidFill>
                  <a:srgbClr val="CC0099"/>
                </a:solidFill>
                <a:latin typeface="宋体" pitchFamily="2" charset="-122"/>
                <a:ea typeface="宋体" pitchFamily="2" charset="-122"/>
              </a:rPr>
              <a:t>块</a:t>
            </a:r>
            <a:r>
              <a:rPr lang="zh-CN" altLang="en-US" sz="2000" b="1" dirty="0" smtClean="0">
                <a:solidFill>
                  <a:srgbClr val="CC0099"/>
                </a:solidFill>
                <a:latin typeface="宋体" pitchFamily="2" charset="-122"/>
                <a:ea typeface="宋体" pitchFamily="2" charset="-122"/>
              </a:rPr>
              <a:t>划分</a:t>
            </a:r>
            <a:r>
              <a:rPr lang="en-US" altLang="zh-CN" sz="2000" b="1" dirty="0" smtClean="0">
                <a:solidFill>
                  <a:srgbClr val="CC0099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000" b="1" dirty="0" smtClean="0">
                <a:solidFill>
                  <a:srgbClr val="CC0099"/>
                </a:solidFill>
                <a:latin typeface="宋体" pitchFamily="2" charset="-122"/>
                <a:ea typeface="宋体" pitchFamily="2" charset="-122"/>
              </a:rPr>
              <a:t> </a:t>
            </a:r>
            <a:endParaRPr lang="zh-CN" altLang="en-US" sz="2000" b="1" dirty="0">
              <a:solidFill>
                <a:srgbClr val="CC0099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579" name="Text Box 51"/>
          <p:cNvSpPr txBox="1">
            <a:spLocks noChangeArrowheads="1"/>
          </p:cNvSpPr>
          <p:nvPr/>
        </p:nvSpPr>
        <p:spPr bwMode="auto">
          <a:xfrm>
            <a:off x="609600" y="1219200"/>
            <a:ext cx="769619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6064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120000"/>
              </a:spcBef>
            </a:pP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基本块</a:t>
            </a:r>
            <a:r>
              <a:rPr lang="zh-CN" altLang="en-US" sz="2000" b="1" dirty="0">
                <a:latin typeface="宋体" pitchFamily="2" charset="-122"/>
              </a:rPr>
              <a:t>是指只有一个入口语句和一个出口语句的顺序程序段。代码局部优化就是指基本块内的优化。基本步骤是首先从程序中划分出一系列基本块来，之后对每个基本块进行局部优化。 </a:t>
            </a:r>
          </a:p>
        </p:txBody>
      </p:sp>
      <p:sp>
        <p:nvSpPr>
          <p:cNvPr id="22580" name="Text Box 52"/>
          <p:cNvSpPr txBox="1">
            <a:spLocks noChangeArrowheads="1"/>
          </p:cNvSpPr>
          <p:nvPr/>
        </p:nvSpPr>
        <p:spPr bwMode="auto">
          <a:xfrm>
            <a:off x="914400" y="3295710"/>
            <a:ext cx="7281863" cy="140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120000"/>
              </a:spcBef>
            </a:pPr>
            <a:r>
              <a:rPr lang="zh-CN" altLang="en-US" sz="2000" b="1" dirty="0">
                <a:latin typeface="宋体" pitchFamily="2" charset="-122"/>
              </a:rPr>
              <a:t>所谓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入口语句</a:t>
            </a:r>
            <a:r>
              <a:rPr lang="zh-CN" altLang="en-US" sz="2000" b="1" dirty="0">
                <a:latin typeface="宋体" pitchFamily="2" charset="-122"/>
              </a:rPr>
              <a:t>是指程序的第一个语句、或者转移语句（包括条件转移语句和无条件转移语句）转移到的目标语句、或者紧跟在条件转移语句之后的语句。 </a:t>
            </a:r>
          </a:p>
        </p:txBody>
      </p:sp>
      <p:sp>
        <p:nvSpPr>
          <p:cNvPr id="22582" name="Text Box 54"/>
          <p:cNvSpPr txBox="1">
            <a:spLocks noChangeArrowheads="1"/>
          </p:cNvSpPr>
          <p:nvPr/>
        </p:nvSpPr>
        <p:spPr bwMode="auto">
          <a:xfrm>
            <a:off x="762000" y="5156937"/>
            <a:ext cx="6781800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08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120000"/>
              </a:spcBef>
            </a:pPr>
            <a:r>
              <a:rPr lang="zh-CN" altLang="en-US" sz="2000" b="1" dirty="0">
                <a:latin typeface="宋体" pitchFamily="2" charset="-122"/>
              </a:rPr>
              <a:t>基本块的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出口语句</a:t>
            </a:r>
            <a:r>
              <a:rPr lang="zh-CN" altLang="en-US" sz="2000" b="1" dirty="0">
                <a:latin typeface="宋体" pitchFamily="2" charset="-122"/>
              </a:rPr>
              <a:t>是指基本块的最后执行的语句。</a:t>
            </a:r>
          </a:p>
        </p:txBody>
      </p:sp>
      <p:sp>
        <p:nvSpPr>
          <p:cNvPr id="22583" name="Rectangle 5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4572000" cy="6096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10.1.1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基本块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11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1415536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28675" y="5524500"/>
            <a:ext cx="1524000" cy="381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3400" y="5029200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191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3382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287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92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097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669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241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813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385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注释：无用</a:t>
            </a:r>
            <a:r>
              <a:rPr lang="zh-CN" altLang="en-US" b="1" dirty="0" smtClean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语句在</a:t>
            </a:r>
            <a:r>
              <a:rPr lang="zh-CN" altLang="en-US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程序实际执行时是无法到达的语句，即不可能实际被执行的语句。</a:t>
            </a:r>
            <a:r>
              <a:rPr lang="zh-CN" altLang="en-US" b="1" dirty="0">
                <a:solidFill>
                  <a:srgbClr val="FF6600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33400"/>
            <a:ext cx="7543800" cy="454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划分中间代码基本块的方法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如下：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⑴ 依据入口语句定义，确定程序所有的入口语句；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⑵ 对每一个入口语句，确定对应的基本块。这些基本块是由入口语句向后直到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① 转移语句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包括该语句在内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② 或到停止语句；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③ 或到下一个入口语句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不包括该语句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之间的代码段。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⑶ 凡不属于任何一个基本块的语句都是无用语句，将其全部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删除。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2209800" y="1524000"/>
            <a:ext cx="4191000" cy="3657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indent="4111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⑴ read x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⑵ read y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⑶ r :</a:t>
            </a:r>
            <a:r>
              <a:rPr kumimoji="0" lang="zh-CN" altLang="en-US" sz="2000" b="1" dirty="0">
                <a:latin typeface="宋体" pitchFamily="2" charset="-122"/>
              </a:rPr>
              <a:t>＝ </a:t>
            </a:r>
            <a:r>
              <a:rPr kumimoji="0" lang="en-US" altLang="zh-CN" sz="2000" b="1" dirty="0">
                <a:latin typeface="宋体" pitchFamily="2" charset="-122"/>
              </a:rPr>
              <a:t>x mod y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⑷ if r</a:t>
            </a:r>
            <a:r>
              <a:rPr kumimoji="0" lang="zh-CN" altLang="en-US" sz="2000" b="1" dirty="0">
                <a:latin typeface="宋体" pitchFamily="2" charset="-122"/>
              </a:rPr>
              <a:t>＝</a:t>
            </a:r>
            <a:r>
              <a:rPr kumimoji="0" lang="en-US" altLang="zh-CN" sz="2000" b="1" dirty="0">
                <a:latin typeface="宋体" pitchFamily="2" charset="-122"/>
              </a:rPr>
              <a:t>0 </a:t>
            </a:r>
            <a:r>
              <a:rPr kumimoji="0" lang="en-US" altLang="zh-CN" sz="2000" b="1" dirty="0" err="1">
                <a:latin typeface="宋体" pitchFamily="2" charset="-122"/>
              </a:rPr>
              <a:t>goto</a:t>
            </a:r>
            <a:r>
              <a:rPr kumimoji="0" lang="en-US" altLang="zh-CN" sz="2000" b="1" dirty="0">
                <a:latin typeface="宋体" pitchFamily="2" charset="-122"/>
              </a:rPr>
              <a:t> ⑻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⑸ x :</a:t>
            </a:r>
            <a:r>
              <a:rPr kumimoji="0" lang="zh-CN" altLang="en-US" sz="2000" b="1" dirty="0">
                <a:latin typeface="宋体" pitchFamily="2" charset="-122"/>
              </a:rPr>
              <a:t>＝ </a:t>
            </a:r>
            <a:r>
              <a:rPr kumimoji="0" lang="en-US" altLang="zh-CN" sz="2000" b="1" dirty="0">
                <a:latin typeface="宋体" pitchFamily="2" charset="-122"/>
              </a:rPr>
              <a:t>y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⑹ y :</a:t>
            </a:r>
            <a:r>
              <a:rPr kumimoji="0" lang="zh-CN" altLang="en-US" sz="2000" b="1" dirty="0">
                <a:latin typeface="宋体" pitchFamily="2" charset="-122"/>
              </a:rPr>
              <a:t>＝ </a:t>
            </a:r>
            <a:r>
              <a:rPr kumimoji="0" lang="en-US" altLang="zh-CN" sz="2000" b="1" dirty="0">
                <a:latin typeface="宋体" pitchFamily="2" charset="-122"/>
              </a:rPr>
              <a:t>r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⑺ </a:t>
            </a:r>
            <a:r>
              <a:rPr kumimoji="0" lang="en-US" altLang="zh-CN" sz="2000" b="1" dirty="0" err="1">
                <a:latin typeface="宋体" pitchFamily="2" charset="-122"/>
              </a:rPr>
              <a:t>goto</a:t>
            </a:r>
            <a:r>
              <a:rPr kumimoji="0" lang="en-US" altLang="zh-CN" sz="2000" b="1" dirty="0">
                <a:latin typeface="宋体" pitchFamily="2" charset="-122"/>
              </a:rPr>
              <a:t> ⑶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⑻ write y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latin typeface="宋体" pitchFamily="2" charset="-122"/>
              </a:rPr>
              <a:t>⑼ halt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433626"/>
            <a:ext cx="78486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例：  划分下列程序段的基本块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确定入口语句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: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685800" y="5257800"/>
            <a:ext cx="6477000" cy="1019175"/>
            <a:chOff x="48" y="3160"/>
            <a:chExt cx="4080" cy="642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152" y="3168"/>
              <a:ext cx="297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49238" indent="-249238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699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000" b="1" dirty="0">
                  <a:latin typeface="宋体" pitchFamily="2" charset="-122"/>
                </a:rPr>
                <a:t>①</a:t>
              </a:r>
              <a:r>
                <a:rPr lang="zh-CN" altLang="en-US" sz="2000" b="1" dirty="0">
                  <a:latin typeface="宋体" pitchFamily="2" charset="-122"/>
                </a:rPr>
                <a:t>程序之第一个语句</a:t>
              </a:r>
            </a:p>
            <a:p>
              <a:pPr algn="l"/>
              <a:r>
                <a:rPr lang="zh-CN" altLang="en-US" sz="2000" b="1" dirty="0">
                  <a:latin typeface="宋体" pitchFamily="2" charset="-122"/>
                </a:rPr>
                <a:t>②转移语句之目标语句</a:t>
              </a:r>
            </a:p>
            <a:p>
              <a:pPr algn="l"/>
              <a:r>
                <a:rPr lang="zh-CN" altLang="en-US" sz="2000" b="1" dirty="0">
                  <a:latin typeface="宋体" pitchFamily="2" charset="-122"/>
                </a:rPr>
                <a:t>③条件转移语句之后第一个语句 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8" y="3160"/>
              <a:ext cx="1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宋体" pitchFamily="2" charset="-122"/>
                  <a:ea typeface="宋体" pitchFamily="2" charset="-122"/>
                </a:rPr>
                <a:t>入口语句：</a:t>
              </a:r>
            </a:p>
          </p:txBody>
        </p:sp>
      </p:grp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781800" y="1143000"/>
            <a:ext cx="533400" cy="457200"/>
          </a:xfrm>
          <a:prstGeom prst="wedgeRoundRectCallout">
            <a:avLst>
              <a:gd name="adj1" fmla="val -551713"/>
              <a:gd name="adj2" fmla="val 62647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宋体" pitchFamily="2" charset="-122"/>
                <a:ea typeface="宋体" pitchFamily="2" charset="-122"/>
              </a:rPr>
              <a:t>①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6705600" y="3810000"/>
            <a:ext cx="793750" cy="533400"/>
          </a:xfrm>
          <a:prstGeom prst="wedgeRoundRectCallout">
            <a:avLst>
              <a:gd name="adj1" fmla="val -372867"/>
              <a:gd name="adj2" fmla="val 79091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宋体" pitchFamily="2" charset="-122"/>
                <a:ea typeface="宋体" pitchFamily="2" charset="-122"/>
              </a:rPr>
              <a:t>②⑷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6629400" y="2590800"/>
            <a:ext cx="914400" cy="457200"/>
          </a:xfrm>
          <a:prstGeom prst="wedgeRoundRectCallout">
            <a:avLst>
              <a:gd name="adj1" fmla="val -318637"/>
              <a:gd name="adj2" fmla="val 110859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③⑷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6629400" y="1905000"/>
            <a:ext cx="914400" cy="457200"/>
          </a:xfrm>
          <a:prstGeom prst="wedgeRoundRectCallout">
            <a:avLst>
              <a:gd name="adj1" fmla="val -216736"/>
              <a:gd name="adj2" fmla="val 86223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② ⑺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590800" y="1600200"/>
            <a:ext cx="1447800" cy="304800"/>
          </a:xfrm>
          <a:prstGeom prst="rect">
            <a:avLst/>
          </a:prstGeom>
          <a:solidFill>
            <a:srgbClr val="CCFFFF">
              <a:alpha val="28627"/>
            </a:srgbClr>
          </a:solidFill>
          <a:ln w="2857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628900" y="2390712"/>
            <a:ext cx="2476500" cy="322008"/>
          </a:xfrm>
          <a:prstGeom prst="rect">
            <a:avLst/>
          </a:prstGeom>
          <a:solidFill>
            <a:srgbClr val="CCFFFF">
              <a:alpha val="28627"/>
            </a:srgbClr>
          </a:solidFill>
          <a:ln w="2857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667000" y="3183192"/>
            <a:ext cx="1447800" cy="304800"/>
          </a:xfrm>
          <a:prstGeom prst="rect">
            <a:avLst/>
          </a:prstGeom>
          <a:solidFill>
            <a:srgbClr val="CCFFFF">
              <a:alpha val="28627"/>
            </a:srgbClr>
          </a:solidFill>
          <a:ln w="2857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698956" y="4373880"/>
            <a:ext cx="1447800" cy="304800"/>
          </a:xfrm>
          <a:prstGeom prst="rect">
            <a:avLst/>
          </a:prstGeom>
          <a:solidFill>
            <a:srgbClr val="CCFFFF">
              <a:alpha val="28627"/>
            </a:srgbClr>
          </a:solidFill>
          <a:ln w="2857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3962400" cy="396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indent="4111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⑴ read x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0" lang="en-US" altLang="zh-CN" sz="2000" b="1" dirty="0">
                <a:latin typeface="+mn-ea"/>
                <a:ea typeface="+mn-ea"/>
              </a:rPr>
              <a:t>⑵ read y</a:t>
            </a:r>
          </a:p>
          <a:p>
            <a:pPr algn="just" eaLnBrk="0" hangingPunct="0"/>
            <a:endParaRPr kumimoji="0" lang="en-US" altLang="zh-CN" sz="2000" b="1" dirty="0">
              <a:latin typeface="+mn-ea"/>
              <a:ea typeface="+mn-ea"/>
            </a:endParaRPr>
          </a:p>
          <a:p>
            <a:pPr algn="just" eaLnBrk="0" hangingPunct="0"/>
            <a:r>
              <a:rPr kumimoji="0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⑶ r :</a:t>
            </a:r>
            <a:r>
              <a:rPr kumimoji="0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＝ </a:t>
            </a:r>
            <a:r>
              <a:rPr kumimoji="0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x mod y</a:t>
            </a:r>
          </a:p>
          <a:p>
            <a:pPr algn="just" eaLnBrk="0" hangingPunct="0"/>
            <a:r>
              <a:rPr kumimoji="0" lang="en-US" altLang="zh-CN" sz="2000" b="1" dirty="0">
                <a:latin typeface="+mn-ea"/>
                <a:ea typeface="+mn-ea"/>
              </a:rPr>
              <a:t>⑷ if r</a:t>
            </a:r>
            <a:r>
              <a:rPr kumimoji="0" lang="zh-CN" altLang="en-US" sz="2000" b="1" dirty="0">
                <a:latin typeface="+mn-ea"/>
                <a:ea typeface="+mn-ea"/>
              </a:rPr>
              <a:t>＝</a:t>
            </a:r>
            <a:r>
              <a:rPr kumimoji="0" lang="en-US" altLang="zh-CN" sz="2000" b="1" dirty="0">
                <a:latin typeface="+mn-ea"/>
                <a:ea typeface="+mn-ea"/>
              </a:rPr>
              <a:t>0 </a:t>
            </a:r>
            <a:r>
              <a:rPr kumimoji="0" lang="en-US" altLang="zh-CN" sz="2000" b="1" dirty="0" err="1">
                <a:latin typeface="+mn-ea"/>
                <a:ea typeface="+mn-ea"/>
              </a:rPr>
              <a:t>goto</a:t>
            </a:r>
            <a:r>
              <a:rPr kumimoji="0" lang="en-US" altLang="zh-CN" sz="2000" b="1" dirty="0">
                <a:latin typeface="+mn-ea"/>
                <a:ea typeface="+mn-ea"/>
              </a:rPr>
              <a:t> ⑻</a:t>
            </a:r>
          </a:p>
          <a:p>
            <a:pPr algn="just" eaLnBrk="0" hangingPunct="0"/>
            <a:endParaRPr kumimoji="0" lang="en-US" altLang="zh-CN" sz="2000" b="1" dirty="0">
              <a:latin typeface="+mn-ea"/>
              <a:ea typeface="+mn-ea"/>
            </a:endParaRPr>
          </a:p>
          <a:p>
            <a:pPr algn="just" eaLnBrk="0" hangingPunct="0"/>
            <a:r>
              <a:rPr kumimoji="0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⑸ x :</a:t>
            </a:r>
            <a:r>
              <a:rPr kumimoji="0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＝ </a:t>
            </a:r>
            <a:r>
              <a:rPr kumimoji="0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y</a:t>
            </a:r>
          </a:p>
          <a:p>
            <a:pPr algn="just" eaLnBrk="0" hangingPunct="0"/>
            <a:r>
              <a:rPr kumimoji="0" lang="en-US" altLang="zh-CN" sz="2000" b="1" dirty="0">
                <a:latin typeface="+mn-ea"/>
                <a:ea typeface="+mn-ea"/>
              </a:rPr>
              <a:t>⑹ y :</a:t>
            </a:r>
            <a:r>
              <a:rPr kumimoji="0" lang="zh-CN" altLang="en-US" sz="2000" b="1" dirty="0">
                <a:latin typeface="+mn-ea"/>
                <a:ea typeface="+mn-ea"/>
              </a:rPr>
              <a:t>＝ </a:t>
            </a:r>
            <a:r>
              <a:rPr kumimoji="0" lang="en-US" altLang="zh-CN" sz="2000" b="1" dirty="0">
                <a:latin typeface="+mn-ea"/>
                <a:ea typeface="+mn-ea"/>
              </a:rPr>
              <a:t>r</a:t>
            </a:r>
          </a:p>
          <a:p>
            <a:pPr algn="just" eaLnBrk="0" hangingPunct="0"/>
            <a:r>
              <a:rPr kumimoji="0" lang="en-US" altLang="zh-CN" sz="2000" b="1" dirty="0">
                <a:latin typeface="+mn-ea"/>
                <a:ea typeface="+mn-ea"/>
              </a:rPr>
              <a:t>⑺ </a:t>
            </a:r>
            <a:r>
              <a:rPr kumimoji="0" lang="en-US" altLang="zh-CN" sz="2000" b="1" dirty="0" err="1">
                <a:latin typeface="+mn-ea"/>
                <a:ea typeface="+mn-ea"/>
              </a:rPr>
              <a:t>goto</a:t>
            </a:r>
            <a:r>
              <a:rPr kumimoji="0" lang="en-US" altLang="zh-CN" sz="2000" b="1" dirty="0">
                <a:latin typeface="+mn-ea"/>
                <a:ea typeface="+mn-ea"/>
              </a:rPr>
              <a:t> ⑶</a:t>
            </a:r>
          </a:p>
          <a:p>
            <a:pPr algn="just" eaLnBrk="0" hangingPunct="0"/>
            <a:endParaRPr kumimoji="0"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 eaLnBrk="0" hangingPunct="0"/>
            <a:r>
              <a:rPr kumimoji="0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⑻ write y</a:t>
            </a:r>
          </a:p>
          <a:p>
            <a:pPr algn="just" eaLnBrk="0" hangingPunct="0"/>
            <a:r>
              <a:rPr kumimoji="0" lang="en-US" altLang="zh-CN" sz="2000" b="1" dirty="0">
                <a:latin typeface="+mn-ea"/>
                <a:ea typeface="+mn-ea"/>
              </a:rPr>
              <a:t>⑼ halt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8400" y="5305425"/>
            <a:ext cx="6324600" cy="1019175"/>
            <a:chOff x="1008" y="3160"/>
            <a:chExt cx="3984" cy="642"/>
          </a:xfrm>
        </p:grpSpPr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016" y="3168"/>
              <a:ext cx="297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49238" indent="-249238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699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000" b="1" dirty="0">
                  <a:latin typeface="+mn-ea"/>
                  <a:ea typeface="+mn-ea"/>
                </a:rPr>
                <a:t>①</a:t>
              </a:r>
              <a:r>
                <a:rPr lang="zh-CN" altLang="en-US" sz="2000" b="1" dirty="0">
                  <a:latin typeface="+mn-ea"/>
                  <a:ea typeface="+mn-ea"/>
                </a:rPr>
                <a:t>到“转移语句”</a:t>
              </a:r>
            </a:p>
            <a:p>
              <a:pPr algn="l"/>
              <a:r>
                <a:rPr lang="zh-CN" altLang="en-US" sz="2000" b="1" dirty="0">
                  <a:latin typeface="+mn-ea"/>
                  <a:ea typeface="+mn-ea"/>
                </a:rPr>
                <a:t>②到“停止语句” </a:t>
              </a:r>
            </a:p>
            <a:p>
              <a:pPr algn="l"/>
              <a:r>
                <a:rPr lang="zh-CN" altLang="en-US" sz="2000" b="1" dirty="0">
                  <a:latin typeface="+mn-ea"/>
                  <a:ea typeface="+mn-ea"/>
                </a:rPr>
                <a:t>③到“入口语句”之前语句</a:t>
              </a: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008" y="3160"/>
              <a:ext cx="1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+mn-ea"/>
                  <a:ea typeface="+mn-ea"/>
                </a:rPr>
                <a:t>出口语句：</a:t>
              </a:r>
            </a:p>
          </p:txBody>
        </p:sp>
      </p:grpSp>
      <p:sp>
        <p:nvSpPr>
          <p:cNvPr id="25" name="AutoShape 11"/>
          <p:cNvSpPr>
            <a:spLocks noChangeArrowheads="1"/>
          </p:cNvSpPr>
          <p:nvPr/>
        </p:nvSpPr>
        <p:spPr bwMode="auto">
          <a:xfrm>
            <a:off x="914400" y="2057400"/>
            <a:ext cx="990600" cy="609600"/>
          </a:xfrm>
          <a:prstGeom prst="wedgeRoundRectCallout">
            <a:avLst>
              <a:gd name="adj1" fmla="val 176282"/>
              <a:gd name="adj2" fmla="val -78125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 dirty="0">
                <a:latin typeface="+mn-ea"/>
                <a:ea typeface="+mn-ea"/>
              </a:rPr>
              <a:t>③</a:t>
            </a: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914400" y="2949575"/>
            <a:ext cx="990600" cy="609600"/>
          </a:xfrm>
          <a:prstGeom prst="wedgeRoundRectCallout">
            <a:avLst>
              <a:gd name="adj1" fmla="val 176282"/>
              <a:gd name="adj2" fmla="val -78125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 dirty="0">
                <a:latin typeface="+mn-ea"/>
                <a:ea typeface="+mn-ea"/>
              </a:rPr>
              <a:t>①</a:t>
            </a:r>
          </a:p>
        </p:txBody>
      </p: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914400" y="4191000"/>
            <a:ext cx="990600" cy="609600"/>
          </a:xfrm>
          <a:prstGeom prst="wedgeRoundRectCallout">
            <a:avLst>
              <a:gd name="adj1" fmla="val 176282"/>
              <a:gd name="adj2" fmla="val -78125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+mn-ea"/>
                <a:ea typeface="+mn-ea"/>
              </a:rPr>
              <a:t>①</a:t>
            </a:r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914400" y="5105400"/>
            <a:ext cx="990600" cy="609600"/>
          </a:xfrm>
          <a:prstGeom prst="wedgeRoundRectCallout">
            <a:avLst>
              <a:gd name="adj1" fmla="val 176282"/>
              <a:gd name="adj2" fmla="val -78125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+mn-ea"/>
                <a:ea typeface="+mn-ea"/>
              </a:rPr>
              <a:t>②</a:t>
            </a:r>
          </a:p>
        </p:txBody>
      </p:sp>
      <p:sp>
        <p:nvSpPr>
          <p:cNvPr id="37" name="矩形 36"/>
          <p:cNvSpPr/>
          <p:nvPr/>
        </p:nvSpPr>
        <p:spPr bwMode="auto">
          <a:xfrm>
            <a:off x="3013584" y="1737852"/>
            <a:ext cx="1447800" cy="304800"/>
          </a:xfrm>
          <a:prstGeom prst="rect">
            <a:avLst/>
          </a:prstGeom>
          <a:solidFill>
            <a:srgbClr val="CCFFFF">
              <a:alpha val="29000"/>
            </a:srgbClr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124200" y="2637504"/>
            <a:ext cx="2590800" cy="410496"/>
          </a:xfrm>
          <a:prstGeom prst="rect">
            <a:avLst/>
          </a:prstGeom>
          <a:solidFill>
            <a:srgbClr val="CCFFFF">
              <a:alpha val="29000"/>
            </a:srgbClr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121740" y="3870960"/>
            <a:ext cx="1447800" cy="321024"/>
          </a:xfrm>
          <a:prstGeom prst="rect">
            <a:avLst/>
          </a:prstGeom>
          <a:solidFill>
            <a:srgbClr val="CCFFFF">
              <a:alpha val="29000"/>
            </a:srgbClr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124200" y="4788804"/>
            <a:ext cx="1447800" cy="304800"/>
          </a:xfrm>
          <a:prstGeom prst="rect">
            <a:avLst/>
          </a:prstGeom>
          <a:solidFill>
            <a:srgbClr val="CCFFFF">
              <a:alpha val="29000"/>
            </a:srgbClr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571500" y="433626"/>
            <a:ext cx="7848600" cy="7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例：  划分下列程序段的基本块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>
              <a:spcBef>
                <a:spcPts val="300"/>
              </a:spcBef>
            </a:pPr>
            <a:r>
              <a:rPr lang="zh-CN" altLang="en-US" sz="2000" b="1" dirty="0" smtClean="0">
                <a:latin typeface="+mn-ea"/>
                <a:ea typeface="+mn-ea"/>
              </a:rPr>
              <a:t>确定出口语句</a:t>
            </a:r>
            <a:r>
              <a:rPr lang="en-US" altLang="zh-CN" sz="2000" b="1" dirty="0" smtClean="0">
                <a:latin typeface="+mn-ea"/>
                <a:ea typeface="+mn-ea"/>
              </a:rPr>
              <a:t>: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700338" y="1273175"/>
            <a:ext cx="3352800" cy="8382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708275" y="2157413"/>
            <a:ext cx="3352800" cy="8382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697163" y="3048000"/>
            <a:ext cx="3352800" cy="12192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2697163" y="4298950"/>
            <a:ext cx="3352800" cy="8382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286000" y="1203325"/>
            <a:ext cx="533400" cy="39687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</a:rPr>
              <a:t>B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2306638" y="2117725"/>
            <a:ext cx="533400" cy="39687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B</a:t>
            </a:r>
            <a:r>
              <a:rPr lang="en-US" altLang="zh-CN" sz="2000" b="1" baseline="-10000">
                <a:latin typeface="Times New Roman" pitchFamily="18" charset="0"/>
              </a:rPr>
              <a:t>2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2297113" y="3032125"/>
            <a:ext cx="533400" cy="39687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B</a:t>
            </a:r>
            <a:r>
              <a:rPr lang="en-US" altLang="zh-CN" sz="2000" b="1" baseline="-10000">
                <a:latin typeface="Times New Roman" pitchFamily="18" charset="0"/>
              </a:rPr>
              <a:t>3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2308225" y="4251325"/>
            <a:ext cx="533400" cy="39687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B</a:t>
            </a:r>
            <a:r>
              <a:rPr lang="en-US" altLang="zh-CN" sz="2000" b="1" baseline="-10000">
                <a:latin typeface="Times New Roman" pitchFamily="18" charset="0"/>
              </a:rPr>
              <a:t>4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320040" y="777240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+mn-ea"/>
                <a:ea typeface="+mn-ea"/>
              </a:rPr>
              <a:t>确定基本块：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3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18" grpId="0" animBg="1"/>
      <p:bldP spid="21" grpId="0" animBg="1"/>
      <p:bldP spid="22" grpId="0" animBg="1"/>
      <p:bldP spid="23" grpId="0" animBg="1"/>
      <p:bldP spid="24" grpId="0"/>
      <p:bldP spid="29" grpId="0"/>
      <p:bldP spid="30" grpId="0"/>
      <p:bldP spid="31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09563" y="304800"/>
            <a:ext cx="5176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10.1.2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流图（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flow graph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528637" y="1189037"/>
            <a:ext cx="770096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为了实施循环优化和全局优化，可以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为构成程序的基本块增加控制流信息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，方法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是构造一个有向图，称之为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流图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控制流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图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CFG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Control-Flow Graph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流图以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基本块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集为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结点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集；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第一个结点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为含有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程序第一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条语句的基本块；从基本块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到基本块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j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之间存在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有向边，当且仅当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ts val="120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基本块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j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在程序的位置紧跟在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后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且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的出口语句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不是转移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可为条件转移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语句、停语句或者返回语句；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或者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ts val="120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的出口是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(S)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if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(S)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而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(S)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j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的入口语句 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15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8209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81000" y="5334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绘制程序控制流图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: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2" name="Picture 4" descr="11_3程序流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1238250"/>
            <a:ext cx="7859712" cy="4629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533400" y="990600"/>
            <a:ext cx="7772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397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/>
              <a:t>在程序流图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中，对于任意一个</a:t>
            </a:r>
            <a:r>
              <a:rPr lang="zh-CN" altLang="en-US" sz="2000" b="1" dirty="0" smtClean="0"/>
              <a:t>结点集合</a:t>
            </a:r>
            <a:r>
              <a:rPr lang="en-US" altLang="zh-CN" sz="2000" b="1" dirty="0" smtClean="0"/>
              <a:t>α</a:t>
            </a:r>
            <a:r>
              <a:rPr lang="zh-CN" altLang="en-US" sz="2000" b="1" dirty="0"/>
              <a:t>，如果在</a:t>
            </a:r>
            <a:r>
              <a:rPr lang="zh-CN" altLang="en-US" sz="2000" b="1" dirty="0" smtClean="0"/>
              <a:t>结点集合之外</a:t>
            </a:r>
            <a:r>
              <a:rPr lang="zh-CN" altLang="en-US" sz="2000" b="1" dirty="0"/>
              <a:t>存在一个结点指向</a:t>
            </a:r>
            <a:r>
              <a:rPr lang="zh-CN" altLang="en-US" sz="2000" b="1" dirty="0" smtClean="0"/>
              <a:t>结点集合中</a:t>
            </a:r>
            <a:r>
              <a:rPr lang="zh-CN" altLang="en-US" sz="2000" b="1" dirty="0"/>
              <a:t>的结点</a:t>
            </a:r>
            <a:r>
              <a:rPr lang="en-US" altLang="zh-CN" sz="2000" b="1" dirty="0"/>
              <a:t>V</a:t>
            </a:r>
            <a:r>
              <a:rPr lang="zh-CN" altLang="en-US" sz="2000" b="1" dirty="0"/>
              <a:t>，或者</a:t>
            </a:r>
            <a:r>
              <a:rPr lang="zh-CN" altLang="en-US" sz="2000" b="1" dirty="0" smtClean="0"/>
              <a:t>结点集合中</a:t>
            </a:r>
            <a:r>
              <a:rPr lang="zh-CN" altLang="en-US" sz="2000" b="1" dirty="0"/>
              <a:t>的结点</a:t>
            </a:r>
            <a:r>
              <a:rPr lang="en-US" altLang="zh-CN" sz="2000" b="1" dirty="0"/>
              <a:t>V</a:t>
            </a:r>
            <a:r>
              <a:rPr lang="zh-CN" altLang="en-US" sz="2000" b="1" dirty="0"/>
              <a:t>是程序首结点，则称结点</a:t>
            </a:r>
            <a:r>
              <a:rPr lang="en-US" altLang="zh-CN" sz="2000" b="1" dirty="0"/>
              <a:t>V </a:t>
            </a:r>
            <a:r>
              <a:rPr lang="zh-CN" altLang="en-US" sz="2000" b="1" dirty="0"/>
              <a:t>为结点序列</a:t>
            </a:r>
            <a:r>
              <a:rPr lang="en-US" altLang="zh-CN" sz="2000" b="1" dirty="0"/>
              <a:t>α</a:t>
            </a:r>
            <a:r>
              <a:rPr lang="zh-CN" altLang="en-US" sz="2000" b="1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入口结点</a:t>
            </a:r>
            <a:r>
              <a:rPr lang="zh-CN" altLang="en-US" sz="2000" b="1" dirty="0"/>
              <a:t>。 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33400" y="3048000"/>
            <a:ext cx="41910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000" b="1" dirty="0"/>
              <a:t>例  在程序流图（右）中，结点序列如下。</a:t>
            </a:r>
          </a:p>
          <a:p>
            <a:pPr algn="l">
              <a:spcBef>
                <a:spcPct val="50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{2,4,5}</a:t>
            </a:r>
            <a:r>
              <a:rPr lang="zh-CN" altLang="en-US" sz="2000" b="1" dirty="0"/>
              <a:t>入口结点是</a:t>
            </a:r>
            <a:r>
              <a:rPr lang="en-US" altLang="zh-CN" sz="2000" b="1" dirty="0"/>
              <a:t>2,4</a:t>
            </a:r>
          </a:p>
          <a:p>
            <a:pPr algn="l">
              <a:spcBef>
                <a:spcPct val="50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{4,5,7}</a:t>
            </a:r>
            <a:r>
              <a:rPr lang="zh-CN" altLang="en-US" sz="2000" b="1" dirty="0"/>
              <a:t>入口结点是</a:t>
            </a:r>
            <a:r>
              <a:rPr lang="en-US" altLang="zh-CN" sz="2000" b="1" dirty="0"/>
              <a:t>4,7</a:t>
            </a:r>
          </a:p>
          <a:p>
            <a:pPr algn="l">
              <a:spcBef>
                <a:spcPct val="50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{1,2,3,5}</a:t>
            </a:r>
            <a:r>
              <a:rPr lang="zh-CN" altLang="en-US" sz="2000" b="1" dirty="0"/>
              <a:t>入口结点是</a:t>
            </a:r>
            <a:r>
              <a:rPr lang="en-US" altLang="zh-CN" sz="2000" b="1" dirty="0"/>
              <a:t>1,2,5</a:t>
            </a:r>
          </a:p>
        </p:txBody>
      </p:sp>
      <p:pic>
        <p:nvPicPr>
          <p:cNvPr id="29720" name="Picture 24" descr="11_3_2程序流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237105"/>
            <a:ext cx="3243262" cy="3813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22" name="Rectangle 26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4876800" cy="5334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10.1.3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　循环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17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3783367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5771" y="533400"/>
            <a:ext cx="795382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6381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397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循环</a:t>
            </a:r>
            <a:r>
              <a:rPr lang="zh-CN" altLang="en-US" sz="2000" b="1" dirty="0">
                <a:latin typeface="宋体" pitchFamily="2" charset="-122"/>
              </a:rPr>
              <a:t>是在程序流图中，具有下列性质的结点序列：⑴它是强连通子图；⑵它有且仅有一个的入口结点。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889125"/>
            <a:ext cx="41148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b="1" dirty="0">
                <a:latin typeface="宋体" pitchFamily="2" charset="-122"/>
              </a:rPr>
              <a:t>例  在程序流图（右）中，结点序列如下。</a:t>
            </a: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（</a:t>
            </a:r>
            <a:r>
              <a:rPr lang="en-US" altLang="zh-CN" sz="2000" b="1" dirty="0">
                <a:latin typeface="宋体" pitchFamily="2" charset="-122"/>
              </a:rPr>
              <a:t>Ⅰ</a:t>
            </a:r>
            <a:r>
              <a:rPr lang="zh-CN" altLang="en-US" sz="2000" b="1" dirty="0">
                <a:latin typeface="宋体" pitchFamily="2" charset="-122"/>
              </a:rPr>
              <a:t>）循环：</a:t>
            </a: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{6}</a:t>
            </a:r>
          </a:p>
          <a:p>
            <a:pPr algn="l"/>
            <a:r>
              <a:rPr lang="en-US" altLang="zh-CN" sz="2000" b="1" dirty="0">
                <a:latin typeface="宋体" pitchFamily="2" charset="-122"/>
              </a:rPr>
              <a:t>    {4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5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6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7}</a:t>
            </a:r>
          </a:p>
          <a:p>
            <a:pPr algn="l"/>
            <a:r>
              <a:rPr lang="en-US" altLang="zh-CN" sz="2000" b="1" dirty="0">
                <a:latin typeface="宋体" pitchFamily="2" charset="-122"/>
              </a:rPr>
              <a:t>    {2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5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6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7}</a:t>
            </a:r>
          </a:p>
          <a:p>
            <a:pPr algn="l"/>
            <a:r>
              <a:rPr lang="en-US" altLang="zh-CN" sz="2000" b="1" dirty="0">
                <a:latin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Ⅱ</a:t>
            </a:r>
            <a:r>
              <a:rPr lang="zh-CN" altLang="en-US" sz="2000" b="1" dirty="0">
                <a:latin typeface="宋体" pitchFamily="2" charset="-122"/>
              </a:rPr>
              <a:t>）非循环： </a:t>
            </a: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{2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4}    </a:t>
            </a:r>
            <a:r>
              <a:rPr lang="zh-CN" altLang="en-US" sz="2000" b="1" dirty="0">
                <a:latin typeface="宋体" pitchFamily="2" charset="-122"/>
              </a:rPr>
              <a:t>（入口不唯一）</a:t>
            </a: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{2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4} </a:t>
            </a:r>
            <a:r>
              <a:rPr lang="zh-CN" altLang="en-US" sz="2000" b="1" dirty="0">
                <a:latin typeface="宋体" pitchFamily="2" charset="-122"/>
              </a:rPr>
              <a:t>（入口不唯一）</a:t>
            </a: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{4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6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7} </a:t>
            </a:r>
            <a:r>
              <a:rPr lang="zh-CN" altLang="en-US" sz="2000" b="1" dirty="0">
                <a:latin typeface="宋体" pitchFamily="2" charset="-122"/>
              </a:rPr>
              <a:t>（入口不唯一）</a:t>
            </a: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{2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5} </a:t>
            </a:r>
            <a:r>
              <a:rPr lang="zh-CN" altLang="en-US" sz="2000" b="1" dirty="0">
                <a:latin typeface="宋体" pitchFamily="2" charset="-122"/>
              </a:rPr>
              <a:t>（非强连通子图）</a:t>
            </a:r>
          </a:p>
        </p:txBody>
      </p:sp>
      <p:pic>
        <p:nvPicPr>
          <p:cNvPr id="6" name="Picture 8" descr="11_3_2程序流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57400"/>
            <a:ext cx="3352800" cy="396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953693"/>
            <a:ext cx="776830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/>
              <a:t>在程序流图中，查找循环方法是基于流图中回边的。回边是以必经结点为前置的概念。下面引入必经结点和必经结点集概念以及必经结点集的计算方法。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5800" y="2293543"/>
            <a:ext cx="769620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000" b="1" dirty="0" smtClean="0"/>
              <a:t>在</a:t>
            </a:r>
            <a:r>
              <a:rPr lang="zh-CN" altLang="en-US" sz="2000" b="1" dirty="0"/>
              <a:t>流图中，对任意两个结点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，如果从首结点出发到达结点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的任一通路，都要经过结点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，则称结点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是结点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必经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结点</a:t>
            </a:r>
            <a:r>
              <a:rPr lang="zh-CN" altLang="en-US" sz="2000" b="1" dirty="0" smtClean="0"/>
              <a:t>或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支撑结点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记为</a:t>
            </a:r>
            <a:r>
              <a:rPr lang="en-US" altLang="zh-CN" sz="2000" b="1" dirty="0">
                <a:solidFill>
                  <a:srgbClr val="FF0000"/>
                </a:solidFill>
              </a:rPr>
              <a:t>m DOM n</a:t>
            </a:r>
            <a:r>
              <a:rPr lang="zh-CN" altLang="en-US" sz="2000" b="1" dirty="0"/>
              <a:t>。</a:t>
            </a:r>
          </a:p>
          <a:p>
            <a:pPr algn="l">
              <a:lnSpc>
                <a:spcPct val="130000"/>
              </a:lnSpc>
            </a:pPr>
            <a:r>
              <a:rPr lang="zh-CN" altLang="en-US" sz="2000" b="1" dirty="0"/>
              <a:t>流图中结点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的所有必经结点集合，称为结点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必经结点集</a:t>
            </a:r>
            <a:r>
              <a:rPr lang="zh-CN" altLang="en-US" sz="2000" b="1" dirty="0"/>
              <a:t>，记为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)</a:t>
            </a:r>
            <a:r>
              <a:rPr lang="zh-CN" altLang="en-US" sz="2000" b="1" dirty="0"/>
              <a:t>。 </a:t>
            </a:r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76400" y="4724400"/>
            <a:ext cx="6629400" cy="1143000"/>
            <a:chOff x="864" y="2592"/>
            <a:chExt cx="4176" cy="720"/>
          </a:xfrm>
        </p:grpSpPr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864" y="2592"/>
              <a:ext cx="4176" cy="7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958" y="2689"/>
              <a:ext cx="3976" cy="569"/>
              <a:chOff x="958" y="2545"/>
              <a:chExt cx="3976" cy="569"/>
            </a:xfrm>
          </p:grpSpPr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4454" y="2599"/>
                <a:ext cx="480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4477" y="2592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endParaRPr lang="en-US" altLang="zh-CN" b="1" baseline="-10000">
                  <a:latin typeface="Times New Roman" pitchFamily="18" charset="0"/>
                </a:endParaRPr>
              </a:p>
            </p:txBody>
          </p:sp>
          <p:sp>
            <p:nvSpPr>
              <p:cNvPr id="14" name="Oval 9"/>
              <p:cNvSpPr>
                <a:spLocks noChangeArrowheads="1"/>
              </p:cNvSpPr>
              <p:nvPr/>
            </p:nvSpPr>
            <p:spPr bwMode="auto">
              <a:xfrm>
                <a:off x="2688" y="2606"/>
                <a:ext cx="480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704" y="2599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958" y="2605"/>
                <a:ext cx="480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023" y="2591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8" name="Arc 14"/>
              <p:cNvSpPr>
                <a:spLocks/>
              </p:cNvSpPr>
              <p:nvPr/>
            </p:nvSpPr>
            <p:spPr bwMode="auto">
              <a:xfrm flipV="1">
                <a:off x="1365" y="2613"/>
                <a:ext cx="307" cy="96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  <p:sp>
            <p:nvSpPr>
              <p:cNvPr id="19" name="Arc 15"/>
              <p:cNvSpPr>
                <a:spLocks/>
              </p:cNvSpPr>
              <p:nvPr/>
            </p:nvSpPr>
            <p:spPr bwMode="auto">
              <a:xfrm>
                <a:off x="1363" y="2990"/>
                <a:ext cx="307" cy="96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1440" y="264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1" name="Arc 25"/>
              <p:cNvSpPr>
                <a:spLocks/>
              </p:cNvSpPr>
              <p:nvPr/>
            </p:nvSpPr>
            <p:spPr bwMode="auto">
              <a:xfrm flipV="1">
                <a:off x="3114" y="2627"/>
                <a:ext cx="307" cy="96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  <p:sp>
            <p:nvSpPr>
              <p:cNvPr id="22" name="Arc 26"/>
              <p:cNvSpPr>
                <a:spLocks/>
              </p:cNvSpPr>
              <p:nvPr/>
            </p:nvSpPr>
            <p:spPr bwMode="auto">
              <a:xfrm>
                <a:off x="3098" y="2976"/>
                <a:ext cx="307" cy="96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3182" y="265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4" name="Arc 28"/>
              <p:cNvSpPr>
                <a:spLocks/>
              </p:cNvSpPr>
              <p:nvPr/>
            </p:nvSpPr>
            <p:spPr bwMode="auto">
              <a:xfrm flipH="1">
                <a:off x="2400" y="2934"/>
                <a:ext cx="308" cy="138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  <p:sp>
            <p:nvSpPr>
              <p:cNvPr id="25" name="Arc 29"/>
              <p:cNvSpPr>
                <a:spLocks/>
              </p:cNvSpPr>
              <p:nvPr/>
            </p:nvSpPr>
            <p:spPr bwMode="auto">
              <a:xfrm flipH="1" flipV="1">
                <a:off x="2400" y="2620"/>
                <a:ext cx="307" cy="144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Text Box 30"/>
              <p:cNvSpPr txBox="1">
                <a:spLocks noChangeArrowheads="1"/>
              </p:cNvSpPr>
              <p:nvPr/>
            </p:nvSpPr>
            <p:spPr bwMode="auto">
              <a:xfrm flipV="1">
                <a:off x="2400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7" name="Arc 31"/>
              <p:cNvSpPr>
                <a:spLocks/>
              </p:cNvSpPr>
              <p:nvPr/>
            </p:nvSpPr>
            <p:spPr bwMode="auto">
              <a:xfrm flipH="1">
                <a:off x="4161" y="2899"/>
                <a:ext cx="308" cy="138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  <p:sp>
            <p:nvSpPr>
              <p:cNvPr id="28" name="Arc 32"/>
              <p:cNvSpPr>
                <a:spLocks/>
              </p:cNvSpPr>
              <p:nvPr/>
            </p:nvSpPr>
            <p:spPr bwMode="auto">
              <a:xfrm flipH="1" flipV="1">
                <a:off x="4161" y="2557"/>
                <a:ext cx="307" cy="144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Text Box 33"/>
              <p:cNvSpPr txBox="1">
                <a:spLocks noChangeArrowheads="1"/>
              </p:cNvSpPr>
              <p:nvPr/>
            </p:nvSpPr>
            <p:spPr bwMode="auto">
              <a:xfrm flipV="1">
                <a:off x="4161" y="270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30" name="AutoShape 34"/>
              <p:cNvSpPr>
                <a:spLocks noChangeArrowheads="1"/>
              </p:cNvSpPr>
              <p:nvPr/>
            </p:nvSpPr>
            <p:spPr bwMode="auto">
              <a:xfrm>
                <a:off x="1680" y="2559"/>
                <a:ext cx="720" cy="555"/>
              </a:xfrm>
              <a:prstGeom prst="cloudCallout">
                <a:avLst>
                  <a:gd name="adj1" fmla="val -34028"/>
                  <a:gd name="adj2" fmla="val 28917"/>
                </a:avLst>
              </a:prstGeom>
              <a:noFill/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  <p:sp>
            <p:nvSpPr>
              <p:cNvPr id="31" name="AutoShape 35"/>
              <p:cNvSpPr>
                <a:spLocks noChangeArrowheads="1"/>
              </p:cNvSpPr>
              <p:nvPr/>
            </p:nvSpPr>
            <p:spPr bwMode="auto">
              <a:xfrm>
                <a:off x="3470" y="2545"/>
                <a:ext cx="720" cy="548"/>
              </a:xfrm>
              <a:prstGeom prst="cloudCallout">
                <a:avLst>
                  <a:gd name="adj1" fmla="val -34028"/>
                  <a:gd name="adj2" fmla="val 28648"/>
                </a:avLst>
              </a:prstGeom>
              <a:noFill/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</p:grpSp>
      </p:grpSp>
      <p:sp>
        <p:nvSpPr>
          <p:cNvPr id="32" name="Rectangle 39"/>
          <p:cNvSpPr txBox="1">
            <a:spLocks noChangeArrowheads="1"/>
          </p:cNvSpPr>
          <p:nvPr/>
        </p:nvSpPr>
        <p:spPr>
          <a:xfrm>
            <a:off x="609600" y="533400"/>
            <a:ext cx="7793038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j-cs"/>
              </a:rPr>
              <a:t>循环查找：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+mj-cs"/>
            </a:endParaRPr>
          </a:p>
        </p:txBody>
      </p:sp>
      <p:sp>
        <p:nvSpPr>
          <p:cNvPr id="33" name="Arc 41"/>
          <p:cNvSpPr>
            <a:spLocks/>
          </p:cNvSpPr>
          <p:nvPr/>
        </p:nvSpPr>
        <p:spPr bwMode="auto">
          <a:xfrm rot="-150331">
            <a:off x="3697094" y="3326155"/>
            <a:ext cx="1178965" cy="1832652"/>
          </a:xfrm>
          <a:custGeom>
            <a:avLst/>
            <a:gdLst>
              <a:gd name="G0" fmla="+- 5613 0 0"/>
              <a:gd name="G1" fmla="+- 21600 0 0"/>
              <a:gd name="G2" fmla="+- 21600 0 0"/>
              <a:gd name="T0" fmla="*/ 0 w 27213"/>
              <a:gd name="T1" fmla="*/ 742 h 21600"/>
              <a:gd name="T2" fmla="*/ 27213 w 27213"/>
              <a:gd name="T3" fmla="*/ 21600 h 21600"/>
              <a:gd name="T4" fmla="*/ 5613 w 272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13" h="21600" fill="none" extrusionOk="0">
                <a:moveTo>
                  <a:pt x="0" y="742"/>
                </a:moveTo>
                <a:cubicBezTo>
                  <a:pt x="1830" y="249"/>
                  <a:pt x="3717" y="-1"/>
                  <a:pt x="5613" y="0"/>
                </a:cubicBezTo>
                <a:cubicBezTo>
                  <a:pt x="17542" y="0"/>
                  <a:pt x="27213" y="9670"/>
                  <a:pt x="27213" y="21600"/>
                </a:cubicBezTo>
              </a:path>
              <a:path w="27213" h="21600" stroke="0" extrusionOk="0">
                <a:moveTo>
                  <a:pt x="0" y="742"/>
                </a:moveTo>
                <a:cubicBezTo>
                  <a:pt x="1830" y="249"/>
                  <a:pt x="3717" y="-1"/>
                  <a:pt x="5613" y="0"/>
                </a:cubicBezTo>
                <a:cubicBezTo>
                  <a:pt x="17542" y="0"/>
                  <a:pt x="27213" y="9670"/>
                  <a:pt x="27213" y="21600"/>
                </a:cubicBezTo>
                <a:lnTo>
                  <a:pt x="5613" y="21600"/>
                </a:lnTo>
                <a:close/>
              </a:path>
            </a:pathLst>
          </a:custGeom>
          <a:noFill/>
          <a:ln w="19050">
            <a:solidFill>
              <a:srgbClr val="000080"/>
            </a:solidFill>
            <a:prstDash val="sysDot"/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390900" y="14478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重点讲解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514600" y="2365375"/>
            <a:ext cx="4343400" cy="225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5000"/>
              </a:lnSpc>
              <a:spcBef>
                <a:spcPct val="750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  <a:hlinkClick r:id="rId2" action="ppaction://hlinksldjump"/>
              </a:rPr>
              <a:t>10.1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2" action="ppaction://hlinksldjump"/>
              </a:rPr>
              <a:t>　优化技术介绍 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45000"/>
              </a:lnSpc>
              <a:spcBef>
                <a:spcPct val="750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  <a:hlinkClick r:id="rId3" action="ppaction://hlinksldjump"/>
              </a:rPr>
              <a:t>10.2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3" action="ppaction://hlinksldjump"/>
              </a:rPr>
              <a:t>　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hlinkClick r:id="rId3" action="ppaction://hlinksldjump"/>
              </a:rPr>
              <a:t>优化技术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45000"/>
              </a:lnSpc>
              <a:spcBef>
                <a:spcPct val="750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  <a:hlinkClick r:id="rId4" action="ppaction://hlinksldjump"/>
              </a:rPr>
              <a:t>10.3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4" action="ppaction://hlinksldjump"/>
              </a:rPr>
              <a:t>　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hlinkClick r:id="rId4" action="ppaction://hlinksldjump"/>
              </a:rPr>
              <a:t>目标代码生成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4" action="ppaction://hlinksldjump"/>
              </a:rPr>
              <a:t>技术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2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6789478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93738" y="609600"/>
            <a:ext cx="8077200" cy="89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计算所有结点</a:t>
            </a:r>
            <a:r>
              <a:rPr lang="en-US" altLang="zh-CN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的必经结点集</a:t>
            </a:r>
            <a:r>
              <a:rPr lang="en-US" altLang="zh-CN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0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）之算法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（流图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(N,E,n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P(n)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为结点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的所有前驱结点集 ） </a:t>
            </a: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762000" y="1720850"/>
            <a:ext cx="7847013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）置初值：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D(n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)←{n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；对于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n∈(N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{ n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D(n)←N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）对于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n∈(N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{n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，做下列计算：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2.1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NEW_D←{n}∪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   ∩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D(p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)| 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    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2.2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）如果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NEW_D≠D(n)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，则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D(n)←NEW_D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）重复⑵，直到所有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D(n)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不再变化为止。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5994400" y="2743200"/>
            <a:ext cx="1320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p∈P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(n)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990600" y="4341813"/>
            <a:ext cx="7239000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28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65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在流图中，如果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p</a:t>
            </a:r>
            <a:r>
              <a:rPr lang="en-US" altLang="zh-CN" sz="2000" b="1" baseline="-20000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1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、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p</a:t>
            </a:r>
            <a:r>
              <a:rPr lang="en-US" altLang="zh-CN" sz="2000" b="1" baseline="-20000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2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、</a:t>
            </a:r>
            <a:r>
              <a:rPr lang="en-US" altLang="zh-CN" sz="2000" b="1" dirty="0">
                <a:solidFill>
                  <a:srgbClr val="FF3300"/>
                </a:solidFill>
                <a:latin typeface="Times New Roman"/>
                <a:ea typeface="方正舒体" pitchFamily="2" charset="-122"/>
              </a:rPr>
              <a:t>…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、</a:t>
            </a:r>
            <a:r>
              <a:rPr lang="en-US" altLang="zh-CN" sz="2000" b="1" dirty="0" err="1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p</a:t>
            </a:r>
            <a:r>
              <a:rPr lang="en-US" altLang="zh-CN" sz="2000" b="1" baseline="-20000" dirty="0" err="1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k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是结点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n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的所有前驱，且结点</a:t>
            </a:r>
            <a:r>
              <a:rPr lang="en-US" altLang="zh-CN" sz="2000" b="1" dirty="0" err="1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d≠n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，则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d DOM n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的充分必要条件是对于任意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p</a:t>
            </a:r>
            <a:r>
              <a:rPr lang="en-US" altLang="zh-CN" sz="2000" b="1" baseline="-30000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i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（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1≤i≤k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）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,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有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d DOM p</a:t>
            </a:r>
            <a:r>
              <a:rPr lang="en-US" altLang="zh-CN" sz="2000" b="1" baseline="-20000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i 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。</a:t>
            </a:r>
            <a:r>
              <a:rPr lang="zh-CN" altLang="en-US" sz="2000" dirty="0">
                <a:latin typeface="Tahoma" pitchFamily="34" charset="0"/>
              </a:rPr>
              <a:t> 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_3_2程序流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71600"/>
            <a:ext cx="3458856" cy="472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52400" y="609600"/>
            <a:ext cx="638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11163" indent="-4111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699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</a:rPr>
              <a:t>例  右图所示程序流图各结点的</a:t>
            </a:r>
            <a:r>
              <a:rPr lang="en-US" altLang="zh-CN" sz="2000" b="1">
                <a:latin typeface="宋体" pitchFamily="2" charset="-122"/>
              </a:rPr>
              <a:t>D</a:t>
            </a:r>
            <a:r>
              <a:rPr lang="zh-CN" altLang="en-US" sz="2000" b="1">
                <a:latin typeface="宋体" pitchFamily="2" charset="-122"/>
              </a:rPr>
              <a:t>（</a:t>
            </a:r>
            <a:r>
              <a:rPr lang="en-US" altLang="zh-CN" sz="2000" b="1">
                <a:latin typeface="宋体" pitchFamily="2" charset="-122"/>
              </a:rPr>
              <a:t>n</a:t>
            </a:r>
            <a:r>
              <a:rPr lang="zh-CN" altLang="en-US" sz="2000" b="1">
                <a:latin typeface="宋体" pitchFamily="2" charset="-122"/>
              </a:rPr>
              <a:t>），计算如下。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7705" y="1036638"/>
            <a:ext cx="5879095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⑴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置初值：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D(1)={1}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( 2 )=D( 3 )=…D(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7)={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1,2,3,4,5,6,7}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9400" y="1798638"/>
            <a:ext cx="5486400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⑵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计算：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D( 2 )={2}∪D( 1 )∩D(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4)={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1,2}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( 3 )={3}∪D( 2 )={1,2,3}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( 4 )={4}∪D( 2 )∩D( 3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）∩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D( 7 )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={1,2,4}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( 5 )={5}∪D( 4 )={1,2,4,5}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( 6 )={6}∪D( 4 )={1,2,4,6}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( 7 )={7}∪D( 5 )∩D( 6 )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={1,2,4,7}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79310" y="5532437"/>
            <a:ext cx="42455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重复⑵，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）均不变，结束。</a:t>
            </a: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60500" indent="-1460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6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6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7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7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47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19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91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63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 smtClean="0">
                <a:latin typeface="宋体" pitchFamily="2" charset="-122"/>
              </a:rPr>
              <a:t>    假设</a:t>
            </a:r>
            <a:r>
              <a:rPr lang="en-US" altLang="zh-CN" sz="2000" b="1" dirty="0" err="1">
                <a:latin typeface="宋体" pitchFamily="2" charset="-122"/>
              </a:rPr>
              <a:t>n→m</a:t>
            </a:r>
            <a:r>
              <a:rPr lang="zh-CN" altLang="en-US" sz="2000" b="1" dirty="0">
                <a:latin typeface="宋体" pitchFamily="2" charset="-122"/>
              </a:rPr>
              <a:t>是流图</a:t>
            </a:r>
            <a:r>
              <a:rPr lang="en-US" altLang="zh-CN" sz="2000" b="1" dirty="0">
                <a:latin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</a:rPr>
              <a:t>的一条边，如果存在</a:t>
            </a:r>
            <a:r>
              <a:rPr lang="en-US" altLang="zh-CN" sz="2000" b="1" dirty="0">
                <a:latin typeface="宋体" pitchFamily="2" charset="-122"/>
              </a:rPr>
              <a:t>m DOM n</a:t>
            </a:r>
            <a:r>
              <a:rPr lang="zh-CN" altLang="en-US" sz="2000" b="1" dirty="0">
                <a:latin typeface="宋体" pitchFamily="2" charset="-122"/>
              </a:rPr>
              <a:t>，则称</a:t>
            </a:r>
            <a:r>
              <a:rPr lang="en-US" altLang="zh-CN" sz="2000" b="1" dirty="0" err="1">
                <a:latin typeface="宋体" pitchFamily="2" charset="-122"/>
              </a:rPr>
              <a:t>n→m</a:t>
            </a:r>
            <a:r>
              <a:rPr lang="zh-CN" altLang="en-US" sz="2000" b="1" dirty="0">
                <a:latin typeface="宋体" pitchFamily="2" charset="-122"/>
              </a:rPr>
              <a:t>是流图</a:t>
            </a:r>
            <a:r>
              <a:rPr lang="en-US" altLang="zh-CN" sz="2000" b="1" dirty="0">
                <a:latin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回边</a:t>
            </a:r>
            <a:r>
              <a:rPr lang="zh-CN" altLang="en-US" sz="2000" b="1" dirty="0">
                <a:latin typeface="宋体" pitchFamily="2" charset="-122"/>
              </a:rPr>
              <a:t>。 </a:t>
            </a:r>
          </a:p>
        </p:txBody>
      </p:sp>
      <p:pic>
        <p:nvPicPr>
          <p:cNvPr id="14" name="Picture 8" descr="11_3_2程序流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0" y="1747838"/>
            <a:ext cx="3352800" cy="3733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762000" y="2117725"/>
            <a:ext cx="3810000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∵  D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= {1,2,4,7}</a:t>
            </a:r>
          </a:p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∴ 4 DOM 7</a:t>
            </a:r>
          </a:p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即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7→4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是流图的一个回边。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609600" y="1720850"/>
            <a:ext cx="4267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</a:rPr>
              <a:t>例 右图所示程序流图部分回边如下。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762000" y="3413125"/>
            <a:ext cx="3810000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∵  D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= {1,2,4}</a:t>
            </a:r>
          </a:p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∴ 2 DOM 4</a:t>
            </a:r>
          </a:p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即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4→2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是流图的一个回边。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 descr="11_3_2程序流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0" y="2952061"/>
            <a:ext cx="3352800" cy="30293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914400" y="3848100"/>
            <a:ext cx="3429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⑴ loop={4,7}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S={7}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⑵ S={5,6}</a:t>
            </a:r>
            <a:r>
              <a:rPr lang="zh-CN" altLang="en-US" sz="2000" b="1" dirty="0">
                <a:latin typeface="+mn-ea"/>
                <a:ea typeface="+mn-ea"/>
              </a:rPr>
              <a:t>－</a:t>
            </a:r>
            <a:r>
              <a:rPr lang="en-US" altLang="zh-CN" sz="2000" b="1" dirty="0">
                <a:latin typeface="+mn-ea"/>
                <a:ea typeface="+mn-ea"/>
              </a:rPr>
              <a:t>loop={5,6}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⑶ loop={4,5,6,7}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⑵ S={4,6}</a:t>
            </a:r>
            <a:r>
              <a:rPr lang="zh-CN" altLang="en-US" sz="2000" b="1" dirty="0">
                <a:latin typeface="+mn-ea"/>
                <a:ea typeface="+mn-ea"/>
              </a:rPr>
              <a:t>－</a:t>
            </a:r>
            <a:r>
              <a:rPr lang="en-US" altLang="zh-CN" sz="2000" b="1" dirty="0">
                <a:latin typeface="+mn-ea"/>
                <a:ea typeface="+mn-ea"/>
              </a:rPr>
              <a:t>loop={}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⑶ loop={4,5,6,7}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∵ loop</a:t>
            </a:r>
            <a:r>
              <a:rPr lang="zh-CN" altLang="en-US" sz="2000" b="1" dirty="0">
                <a:latin typeface="+mn-ea"/>
                <a:ea typeface="+mn-ea"/>
              </a:rPr>
              <a:t>不变 ∴结束。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00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993300"/>
                </a:solidFill>
                <a:latin typeface="+mn-ea"/>
                <a:ea typeface="+mn-ea"/>
              </a:rPr>
              <a:t>循环查找算法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P(n)</a:t>
            </a:r>
            <a:r>
              <a:rPr lang="zh-CN" altLang="en-US" sz="2000" b="1" dirty="0">
                <a:latin typeface="+mn-ea"/>
                <a:ea typeface="+mn-ea"/>
              </a:rPr>
              <a:t>为结点</a:t>
            </a:r>
            <a:r>
              <a:rPr lang="en-US" altLang="zh-CN" sz="2000" b="1" dirty="0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的所有前驱结点集）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685800"/>
            <a:ext cx="807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+mn-ea"/>
                <a:ea typeface="+mn-ea"/>
              </a:rPr>
              <a:t> (</a:t>
            </a:r>
            <a:r>
              <a:rPr lang="zh-CN" altLang="en-US" sz="2000" b="1" dirty="0">
                <a:latin typeface="+mn-ea"/>
                <a:ea typeface="+mn-ea"/>
              </a:rPr>
              <a:t>令流图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的一条回边</a:t>
            </a:r>
            <a:r>
              <a:rPr lang="en-US" altLang="zh-CN" sz="2000" b="1" dirty="0" err="1">
                <a:latin typeface="+mn-ea"/>
                <a:ea typeface="+mn-ea"/>
              </a:rPr>
              <a:t>n→m</a:t>
            </a:r>
            <a:r>
              <a:rPr lang="zh-CN" altLang="en-US" sz="2000" b="1" dirty="0">
                <a:latin typeface="+mn-ea"/>
                <a:ea typeface="+mn-ea"/>
              </a:rPr>
              <a:t>，求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为入口和</a:t>
            </a:r>
            <a:r>
              <a:rPr lang="en-US" altLang="zh-CN" sz="2000" b="1" dirty="0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为出口之循环</a:t>
            </a:r>
            <a:r>
              <a:rPr lang="en-US" altLang="zh-CN" sz="2000" b="1" dirty="0">
                <a:latin typeface="+mn-ea"/>
                <a:ea typeface="+mn-ea"/>
              </a:rPr>
              <a:t>loop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如果</a:t>
            </a:r>
            <a:r>
              <a:rPr lang="en-US" altLang="zh-CN" sz="2000" b="1" dirty="0" smtClean="0">
                <a:latin typeface="+mn-ea"/>
                <a:ea typeface="+mn-ea"/>
              </a:rPr>
              <a:t>m=n</a:t>
            </a:r>
            <a:r>
              <a:rPr lang="zh-CN" altLang="en-US" sz="2000" b="1" dirty="0" smtClean="0">
                <a:latin typeface="+mn-ea"/>
                <a:ea typeface="+mn-ea"/>
              </a:rPr>
              <a:t>，则：</a:t>
            </a:r>
            <a:r>
              <a:rPr lang="en-US" altLang="zh-CN" sz="2000" b="1" dirty="0" smtClean="0">
                <a:latin typeface="+mn-ea"/>
                <a:ea typeface="+mn-ea"/>
              </a:rPr>
              <a:t>loop={n}</a:t>
            </a:r>
            <a:r>
              <a:rPr lang="zh-CN" altLang="en-US" sz="2000" b="1" dirty="0" smtClean="0">
                <a:latin typeface="+mn-ea"/>
                <a:ea typeface="+mn-ea"/>
              </a:rPr>
              <a:t>，否则：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38200" y="1524000"/>
            <a:ext cx="7162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+mn-ea"/>
                <a:ea typeface="+mn-ea"/>
              </a:rPr>
              <a:t>⑴ loop←{</a:t>
            </a:r>
            <a:r>
              <a:rPr lang="en-US" altLang="zh-CN" sz="2000" b="1" dirty="0" err="1">
                <a:latin typeface="+mn-ea"/>
                <a:ea typeface="+mn-ea"/>
              </a:rPr>
              <a:t>m,n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S←{n}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+mn-ea"/>
                <a:ea typeface="+mn-ea"/>
              </a:rPr>
              <a:t>⑵ </a:t>
            </a:r>
            <a:r>
              <a:rPr lang="en-US" altLang="zh-CN" sz="2000" b="1" dirty="0">
                <a:latin typeface="+mn-ea"/>
                <a:ea typeface="+mn-ea"/>
              </a:rPr>
              <a:t>S←(  ∪  P(q</a:t>
            </a:r>
            <a:r>
              <a:rPr lang="en-US" altLang="zh-CN" sz="2000" b="1" dirty="0" smtClean="0">
                <a:latin typeface="+mn-ea"/>
                <a:ea typeface="+mn-ea"/>
              </a:rPr>
              <a:t>)|      )</a:t>
            </a:r>
            <a:r>
              <a:rPr lang="zh-CN" altLang="en-US" sz="2000" b="1" dirty="0">
                <a:latin typeface="+mn-ea"/>
                <a:ea typeface="+mn-ea"/>
              </a:rPr>
              <a:t>－</a:t>
            </a:r>
            <a:r>
              <a:rPr lang="en-US" altLang="zh-CN" sz="2000" b="1" dirty="0">
                <a:latin typeface="+mn-ea"/>
                <a:ea typeface="+mn-ea"/>
              </a:rPr>
              <a:t>loop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+mn-ea"/>
                <a:ea typeface="+mn-ea"/>
              </a:rPr>
              <a:t>⑶ </a:t>
            </a:r>
            <a:r>
              <a:rPr lang="en-US" altLang="zh-CN" sz="2000" b="1" dirty="0" err="1">
                <a:latin typeface="+mn-ea"/>
                <a:ea typeface="+mn-ea"/>
              </a:rPr>
              <a:t>loop←loop</a:t>
            </a:r>
            <a:r>
              <a:rPr lang="en-US" altLang="zh-CN" sz="2000" b="1" dirty="0">
                <a:latin typeface="+mn-ea"/>
                <a:ea typeface="+mn-ea"/>
              </a:rPr>
              <a:t> ∪ S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+mn-ea"/>
                <a:ea typeface="+mn-ea"/>
              </a:rPr>
              <a:t>⑷ 重复⑵、⑶，直到所有</a:t>
            </a:r>
            <a:r>
              <a:rPr lang="en-US" altLang="zh-CN" sz="2000" b="1" dirty="0">
                <a:latin typeface="+mn-ea"/>
                <a:ea typeface="+mn-ea"/>
              </a:rPr>
              <a:t>loop</a:t>
            </a:r>
            <a:r>
              <a:rPr lang="zh-CN" altLang="en-US" sz="2000" b="1" dirty="0">
                <a:latin typeface="+mn-ea"/>
                <a:ea typeface="+mn-ea"/>
              </a:rPr>
              <a:t>不再变化为止。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971800" y="1733490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latin typeface="+mn-ea"/>
                <a:ea typeface="+mn-ea"/>
              </a:rPr>
              <a:t>q∈S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33400" y="3333690"/>
            <a:ext cx="5562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00050" indent="-4000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例 右图所示程序流图</a:t>
            </a:r>
            <a:r>
              <a:rPr lang="en-US" altLang="zh-CN" sz="2000" b="1" dirty="0">
                <a:latin typeface="+mn-ea"/>
                <a:ea typeface="+mn-ea"/>
              </a:rPr>
              <a:t>7→4</a:t>
            </a:r>
            <a:r>
              <a:rPr lang="zh-CN" altLang="en-US" sz="2000" b="1" dirty="0">
                <a:latin typeface="+mn-ea"/>
                <a:ea typeface="+mn-ea"/>
              </a:rPr>
              <a:t>回边循环计算</a:t>
            </a:r>
            <a:r>
              <a:rPr lang="zh-CN" altLang="en-US" sz="2000" b="1" dirty="0" smtClean="0">
                <a:latin typeface="+mn-ea"/>
                <a:ea typeface="+mn-ea"/>
              </a:rPr>
              <a:t>如下</a:t>
            </a:r>
            <a:r>
              <a:rPr lang="en-US" altLang="zh-CN" sz="2000" b="1" dirty="0" smtClean="0">
                <a:latin typeface="+mn-ea"/>
                <a:ea typeface="+mn-ea"/>
              </a:rPr>
              <a:t>: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52463" y="990600"/>
            <a:ext cx="7805737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 smtClean="0"/>
              <a:t>根据优化涉及到的范围，优化可以分为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窥孔优化</a:t>
            </a:r>
            <a:r>
              <a:rPr lang="zh-CN" altLang="en-US" sz="2000" b="1" dirty="0" smtClean="0"/>
              <a:t>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局部优化</a:t>
            </a:r>
            <a:r>
              <a:rPr lang="zh-CN" altLang="en-US" sz="2000" b="1" dirty="0" smtClean="0"/>
              <a:t>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循环优化</a:t>
            </a:r>
            <a:r>
              <a:rPr lang="zh-CN" altLang="en-US" sz="2000" b="1" dirty="0" smtClean="0"/>
              <a:t>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过程内全局优化</a:t>
            </a:r>
            <a:r>
              <a:rPr lang="zh-CN" altLang="en-US" sz="2000" b="1" dirty="0" smtClean="0"/>
              <a:t>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过程间全局优化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sp>
        <p:nvSpPr>
          <p:cNvPr id="28683" name="Rectangle 11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4640263" cy="457200"/>
          </a:xfrm>
        </p:spPr>
        <p:txBody>
          <a:bodyPr/>
          <a:lstStyle/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10.2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优化技术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>
          <a:xfrm>
            <a:off x="685800" y="2057400"/>
            <a:ext cx="464026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10.2</a:t>
            </a:r>
            <a:r>
              <a:rPr lang="en-US" altLang="zh-CN" sz="24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.1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　</a:t>
            </a:r>
            <a:r>
              <a:rPr lang="zh-CN" altLang="en-US" sz="24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窥孔优化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5800" y="3484840"/>
            <a:ext cx="7805737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55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删除冗余的“存”或“取”（在同一个基本块中）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55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 </a:t>
            </a:r>
            <a:r>
              <a:rPr lang="en-US" altLang="zh-CN" sz="2000" b="1" dirty="0" err="1" smtClean="0">
                <a:latin typeface="宋体" pitchFamily="2" charset="-122"/>
              </a:rPr>
              <a:t>lw</a:t>
            </a:r>
            <a:r>
              <a:rPr lang="en-US" altLang="zh-CN" sz="2000" b="1" dirty="0" smtClean="0">
                <a:latin typeface="宋体" pitchFamily="2" charset="-122"/>
              </a:rPr>
              <a:t> $t2,5($t3)     /*</a:t>
            </a:r>
            <a:r>
              <a:rPr lang="zh-CN" altLang="en-US" sz="2000" b="1" dirty="0" smtClean="0">
                <a:latin typeface="宋体" pitchFamily="2" charset="-122"/>
              </a:rPr>
              <a:t>取地址</a:t>
            </a:r>
            <a:r>
              <a:rPr lang="en-US" altLang="zh-CN" sz="2000" b="1" dirty="0" smtClean="0">
                <a:latin typeface="宋体" pitchFamily="2" charset="-122"/>
              </a:rPr>
              <a:t>$t3+5</a:t>
            </a:r>
            <a:r>
              <a:rPr lang="zh-CN" altLang="en-US" sz="2000" b="1" dirty="0" smtClean="0">
                <a:latin typeface="宋体" pitchFamily="2" charset="-122"/>
              </a:rPr>
              <a:t>中的字到寄存器</a:t>
            </a:r>
            <a:r>
              <a:rPr lang="en-US" altLang="zh-CN" sz="2000" b="1" dirty="0" smtClean="0">
                <a:latin typeface="宋体" pitchFamily="2" charset="-122"/>
              </a:rPr>
              <a:t>$t2*/</a:t>
            </a:r>
          </a:p>
          <a:p>
            <a:pPr indent="0" algn="l">
              <a:lnSpc>
                <a:spcPct val="155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r>
              <a:rPr lang="en-US" altLang="zh-CN" sz="2000" b="1" dirty="0" smtClean="0">
                <a:latin typeface="宋体" pitchFamily="2" charset="-122"/>
              </a:rPr>
              <a:t> </a:t>
            </a:r>
            <a:r>
              <a:rPr lang="en-US" altLang="zh-CN" sz="2000" b="1" dirty="0" err="1" smtClean="0">
                <a:latin typeface="宋体" pitchFamily="2" charset="-122"/>
              </a:rPr>
              <a:t>sw</a:t>
            </a:r>
            <a:r>
              <a:rPr lang="en-US" altLang="zh-CN" sz="2000" b="1" dirty="0" smtClean="0">
                <a:latin typeface="宋体" pitchFamily="2" charset="-122"/>
              </a:rPr>
              <a:t> $t2, 5($t3)   /*</a:t>
            </a:r>
            <a:r>
              <a:rPr lang="zh-CN" altLang="en-US" sz="2000" b="1" dirty="0" smtClean="0">
                <a:latin typeface="宋体" pitchFamily="2" charset="-122"/>
              </a:rPr>
              <a:t>寄存器</a:t>
            </a:r>
            <a:r>
              <a:rPr lang="en-US" altLang="zh-CN" sz="2000" b="1" dirty="0" smtClean="0">
                <a:latin typeface="宋体" pitchFamily="2" charset="-122"/>
              </a:rPr>
              <a:t>$t2 </a:t>
            </a:r>
            <a:r>
              <a:rPr lang="zh-CN" altLang="en-US" sz="2000" b="1" dirty="0" smtClean="0">
                <a:latin typeface="宋体" pitchFamily="2" charset="-122"/>
              </a:rPr>
              <a:t>的字到写到地址</a:t>
            </a:r>
            <a:r>
              <a:rPr lang="en-US" altLang="zh-CN" sz="2000" b="1" dirty="0" smtClean="0">
                <a:latin typeface="宋体" pitchFamily="2" charset="-122"/>
              </a:rPr>
              <a:t>$t3+5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r>
              <a:rPr lang="en-US" altLang="zh-CN" sz="2000" b="1" dirty="0" smtClean="0">
                <a:latin typeface="宋体" pitchFamily="2" charset="-122"/>
              </a:rPr>
              <a:t>*/</a:t>
            </a:r>
            <a:endParaRPr lang="en-US" altLang="zh-CN" sz="2000" b="1" dirty="0">
              <a:latin typeface="宋体" pitchFamily="2" charset="-122"/>
            </a:endParaRPr>
          </a:p>
          <a:p>
            <a:pPr indent="0" algn="l">
              <a:lnSpc>
                <a:spcPct val="155000"/>
              </a:lnSpc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优化成：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55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r>
              <a:rPr lang="en-US" altLang="zh-CN" sz="2000" b="1" dirty="0" err="1" smtClean="0">
                <a:latin typeface="宋体" pitchFamily="2" charset="-122"/>
              </a:rPr>
              <a:t>lw</a:t>
            </a:r>
            <a:r>
              <a:rPr lang="en-US" altLang="zh-CN" sz="2000" b="1" dirty="0" smtClean="0">
                <a:latin typeface="宋体" pitchFamily="2" charset="-122"/>
              </a:rPr>
              <a:t> $t2,5($t3)    /*</a:t>
            </a:r>
            <a:r>
              <a:rPr lang="zh-CN" altLang="en-US" sz="2000" b="1" dirty="0" smtClean="0">
                <a:latin typeface="宋体" pitchFamily="2" charset="-122"/>
              </a:rPr>
              <a:t>取地址</a:t>
            </a:r>
            <a:r>
              <a:rPr lang="en-US" altLang="zh-CN" sz="2000" b="1" dirty="0" smtClean="0">
                <a:latin typeface="宋体" pitchFamily="2" charset="-122"/>
              </a:rPr>
              <a:t>$t3+5</a:t>
            </a:r>
            <a:r>
              <a:rPr lang="zh-CN" altLang="en-US" sz="2000" b="1" dirty="0" smtClean="0">
                <a:latin typeface="宋体" pitchFamily="2" charset="-122"/>
              </a:rPr>
              <a:t>中的字到寄存器</a:t>
            </a:r>
            <a:r>
              <a:rPr lang="en-US" altLang="zh-CN" sz="2000" b="1" dirty="0" smtClean="0">
                <a:latin typeface="宋体" pitchFamily="2" charset="-122"/>
              </a:rPr>
              <a:t>$t2*/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85800" y="2514600"/>
            <a:ext cx="7805737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 smtClean="0"/>
              <a:t>         窥孔优化指在语句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指令的序列上，滑动一个包含几条语句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指令的窗口（称为窥孔），对着几条语句进行优化。</a:t>
            </a:r>
            <a:endParaRPr lang="en-US" altLang="zh-CN" sz="2000" b="1" dirty="0" smtClean="0"/>
          </a:p>
          <a:p>
            <a:pPr algn="l">
              <a:lnSpc>
                <a:spcPct val="155000"/>
              </a:lnSpc>
              <a:spcBef>
                <a:spcPct val="45000"/>
              </a:spcBef>
            </a:pPr>
            <a:endParaRPr lang="zh-CN" altLang="en-US" sz="2000" b="1" dirty="0"/>
          </a:p>
        </p:txBody>
      </p:sp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24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36458395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81063" y="457200"/>
            <a:ext cx="7805737" cy="1751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2.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常量合并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 </a:t>
            </a:r>
            <a:r>
              <a:rPr lang="en-US" altLang="zh-CN" sz="2000" b="1" dirty="0" smtClean="0">
                <a:latin typeface="宋体" pitchFamily="2" charset="-122"/>
              </a:rPr>
              <a:t>r2=3*2</a:t>
            </a: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优化成：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 </a:t>
            </a:r>
            <a:r>
              <a:rPr lang="en-US" altLang="zh-CN" sz="2000" b="1" dirty="0" smtClean="0">
                <a:latin typeface="宋体" pitchFamily="2" charset="-122"/>
              </a:rPr>
              <a:t>r2=6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81064" y="2514600"/>
            <a:ext cx="3200400" cy="346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3.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常量传播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r>
              <a:rPr lang="en-US" altLang="zh-CN" sz="2000" b="1" dirty="0" smtClean="0">
                <a:latin typeface="宋体" pitchFamily="2" charset="-122"/>
              </a:rPr>
              <a:t>r2=4</a:t>
            </a: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r>
              <a:rPr lang="en-US" altLang="zh-CN" sz="2000" b="1" dirty="0" smtClean="0">
                <a:latin typeface="宋体" pitchFamily="2" charset="-122"/>
              </a:rPr>
              <a:t>r3=r1+r2</a:t>
            </a:r>
            <a:endParaRPr lang="en-US" altLang="zh-CN" sz="2000" b="1" dirty="0">
              <a:latin typeface="宋体" pitchFamily="2" charset="-122"/>
            </a:endParaRP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优化成：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r>
              <a:rPr lang="en-US" altLang="zh-CN" sz="2000" b="1" dirty="0" smtClean="0">
                <a:latin typeface="宋体" pitchFamily="2" charset="-122"/>
              </a:rPr>
              <a:t>r2=4</a:t>
            </a: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r>
              <a:rPr lang="en-US" altLang="zh-CN" sz="2000" b="1" dirty="0" smtClean="0">
                <a:latin typeface="宋体" pitchFamily="2" charset="-122"/>
              </a:rPr>
              <a:t>r3=r1+4</a:t>
            </a:r>
          </a:p>
          <a:p>
            <a:pPr indent="0" algn="l">
              <a:lnSpc>
                <a:spcPct val="130000"/>
              </a:lnSpc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如果</a:t>
            </a:r>
            <a:r>
              <a:rPr lang="en-US" altLang="zh-CN" sz="2000" b="1" dirty="0" smtClean="0">
                <a:latin typeface="宋体" pitchFamily="2" charset="-122"/>
              </a:rPr>
              <a:t>r2</a:t>
            </a:r>
            <a:r>
              <a:rPr lang="zh-CN" altLang="en-US" sz="2000" b="1" dirty="0" smtClean="0">
                <a:latin typeface="宋体" pitchFamily="2" charset="-122"/>
              </a:rPr>
              <a:t>在后面没有被引用，进一步可删除（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257800" y="3124200"/>
            <a:ext cx="2667000" cy="289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5.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控制流优化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2000" b="1" dirty="0" err="1" smtClean="0">
                <a:latin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</a:rPr>
              <a:t> L1</a:t>
            </a: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 ……</a:t>
            </a: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L1: </a:t>
            </a:r>
            <a:r>
              <a:rPr lang="en-US" altLang="zh-CN" sz="2000" b="1" dirty="0" err="1" smtClean="0">
                <a:latin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</a:rPr>
              <a:t> L2</a:t>
            </a: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宋体" pitchFamily="2" charset="-122"/>
              </a:rPr>
              <a:t>可以替换成：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2000" b="1" dirty="0" err="1" smtClean="0">
                <a:latin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</a:rPr>
              <a:t> L2</a:t>
            </a: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 ……</a:t>
            </a: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L1: </a:t>
            </a:r>
            <a:r>
              <a:rPr lang="en-US" altLang="zh-CN" sz="2000" b="1" dirty="0" err="1" smtClean="0">
                <a:latin typeface="宋体" pitchFamily="2" charset="-122"/>
              </a:rPr>
              <a:t>goto</a:t>
            </a:r>
            <a:r>
              <a:rPr lang="en-US" altLang="zh-CN" sz="2000" b="1" dirty="0" smtClean="0">
                <a:latin typeface="宋体" pitchFamily="2" charset="-122"/>
              </a:rPr>
              <a:t> L2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257800" y="533400"/>
            <a:ext cx="2667000" cy="2548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4.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代数化简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r>
              <a:rPr lang="en-US" altLang="zh-CN" sz="2000" b="1" dirty="0" smtClean="0">
                <a:latin typeface="宋体" pitchFamily="2" charset="-122"/>
              </a:rPr>
              <a:t>x:=x+0</a:t>
            </a: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(2)  ……</a:t>
            </a: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  ……</a:t>
            </a: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(n) y:=y*1</a:t>
            </a: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(1)</a:t>
            </a:r>
            <a:r>
              <a:rPr lang="zh-CN" altLang="en-US" sz="2000" b="1" dirty="0" smtClean="0">
                <a:latin typeface="宋体" pitchFamily="2" charset="-122"/>
              </a:rPr>
              <a:t>和</a:t>
            </a:r>
            <a:r>
              <a:rPr lang="en-US" altLang="zh-CN" sz="2000" b="1" dirty="0" smtClean="0">
                <a:latin typeface="宋体" pitchFamily="2" charset="-122"/>
              </a:rPr>
              <a:t>(n</a:t>
            </a:r>
            <a:r>
              <a:rPr lang="zh-CN" altLang="en-US" sz="2000" b="1" dirty="0" smtClean="0">
                <a:latin typeface="宋体" pitchFamily="2" charset="-122"/>
              </a:rPr>
              <a:t>）可直接删除</a:t>
            </a:r>
            <a:endParaRPr lang="en-US" altLang="zh-CN" sz="2000" b="1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85800" y="2862007"/>
            <a:ext cx="7848599" cy="140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5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7.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强度削弱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</a:rPr>
              <a:t>x:=2.0*f          </a:t>
            </a:r>
            <a:r>
              <a:rPr lang="zh-CN" altLang="en-US" sz="2000" b="1" dirty="0" smtClean="0">
                <a:latin typeface="宋体" pitchFamily="2" charset="-122"/>
              </a:rPr>
              <a:t>替换成： </a:t>
            </a:r>
            <a:r>
              <a:rPr lang="en-US" altLang="zh-CN" sz="2000" b="1" dirty="0" smtClean="0">
                <a:latin typeface="宋体" pitchFamily="2" charset="-122"/>
              </a:rPr>
              <a:t>x:=</a:t>
            </a:r>
            <a:r>
              <a:rPr lang="en-US" altLang="zh-CN" sz="2000" b="1" dirty="0" err="1" smtClean="0">
                <a:latin typeface="宋体" pitchFamily="2" charset="-122"/>
              </a:rPr>
              <a:t>f+f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</a:rPr>
              <a:t>x:=f/2.0          </a:t>
            </a:r>
            <a:r>
              <a:rPr lang="zh-CN" altLang="en-US" sz="2000" b="1" dirty="0" smtClean="0">
                <a:latin typeface="宋体" pitchFamily="2" charset="-122"/>
              </a:rPr>
              <a:t>替换成： </a:t>
            </a:r>
            <a:r>
              <a:rPr lang="en-US" altLang="zh-CN" sz="2000" b="1" dirty="0" smtClean="0">
                <a:latin typeface="宋体" pitchFamily="2" charset="-122"/>
              </a:rPr>
              <a:t>x:=f*0.5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5800" y="4450190"/>
            <a:ext cx="7010399" cy="1722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8.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使用目标机惯用指令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将某个数与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相加，通常用“加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”指令，不用“加”指令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某个数乘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，用“左移”指令，而不是乘法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lnSpc>
                <a:spcPct val="150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某个数除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，用“右移”指令，而不是除法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85800" y="457200"/>
            <a:ext cx="6019800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 algn="l"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6.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死代码删除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0" algn="l"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</a:rPr>
              <a:t>debug=false</a:t>
            </a:r>
          </a:p>
          <a:p>
            <a:pPr indent="0" algn="l"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if 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</a:rPr>
              <a:t>debug</a:t>
            </a:r>
            <a:r>
              <a:rPr lang="zh-CN" altLang="en-US" sz="2000" b="1" dirty="0" smtClean="0">
                <a:latin typeface="宋体" pitchFamily="2" charset="-122"/>
              </a:rPr>
              <a:t>） </a:t>
            </a:r>
            <a:r>
              <a:rPr lang="en-US" altLang="zh-CN" sz="2000" b="1" dirty="0" smtClean="0">
                <a:latin typeface="宋体" pitchFamily="2" charset="-122"/>
              </a:rPr>
              <a:t>…</a:t>
            </a:r>
          </a:p>
          <a:p>
            <a:pPr indent="0" algn="l"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…</a:t>
            </a:r>
          </a:p>
          <a:p>
            <a:pPr indent="0" algn="l"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  将死代码删除后：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0" algn="l"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</a:rPr>
              <a:t>debug=false</a:t>
            </a:r>
          </a:p>
          <a:p>
            <a:pPr indent="0" algn="l">
              <a:spcBef>
                <a:spcPts val="300"/>
              </a:spcBef>
            </a:pPr>
            <a:r>
              <a:rPr lang="en-US" altLang="zh-CN" sz="2000" b="1" dirty="0" smtClean="0">
                <a:latin typeface="宋体" pitchFamily="2" charset="-122"/>
              </a:rPr>
              <a:t>…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85800" y="1219200"/>
            <a:ext cx="7577137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/>
              <a:t>如果任何通路都不是环路的有向图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，则有向图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称为</a:t>
            </a:r>
            <a:r>
              <a:rPr lang="zh-CN" altLang="en-US" sz="2000" b="1" dirty="0">
                <a:solidFill>
                  <a:srgbClr val="FF0000"/>
                </a:solidFill>
              </a:rPr>
              <a:t>无环路有向图</a:t>
            </a:r>
            <a:r>
              <a:rPr lang="zh-CN" altLang="en-US" sz="2000" b="1" dirty="0"/>
              <a:t>，简称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DAG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Directed Acyclic Graph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b="1" dirty="0" smtClean="0"/>
              <a:t>。 </a:t>
            </a:r>
            <a:endParaRPr lang="zh-CN" altLang="en-US" sz="2000" b="1" dirty="0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719137" y="2409825"/>
            <a:ext cx="76962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064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08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/>
              <a:t>基本块内优化可以利用无环路有向图（</a:t>
            </a:r>
            <a:r>
              <a:rPr lang="en-US" altLang="zh-CN" sz="2000" b="1" dirty="0"/>
              <a:t>DAG</a:t>
            </a:r>
            <a:r>
              <a:rPr lang="zh-CN" altLang="en-US" sz="2000" b="1" dirty="0"/>
              <a:t>）进行，其基本步骤是：</a:t>
            </a:r>
          </a:p>
          <a:p>
            <a:pPr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）将基本块的四元组序列，构造成相应的</a:t>
            </a:r>
            <a:r>
              <a:rPr lang="en-US" altLang="zh-CN" sz="2000" b="1" dirty="0"/>
              <a:t>DAG</a:t>
            </a:r>
            <a:r>
              <a:rPr lang="zh-CN" altLang="en-US" sz="2000" b="1" dirty="0"/>
              <a:t>；</a:t>
            </a:r>
          </a:p>
          <a:p>
            <a:pPr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）依据结点编号顺序，将</a:t>
            </a:r>
            <a:r>
              <a:rPr lang="en-US" altLang="zh-CN" sz="2000" b="1" dirty="0"/>
              <a:t>DAG</a:t>
            </a:r>
            <a:r>
              <a:rPr lang="zh-CN" altLang="en-US" sz="2000" b="1" dirty="0">
                <a:solidFill>
                  <a:srgbClr val="FF0000"/>
                </a:solidFill>
              </a:rPr>
              <a:t>重新</a:t>
            </a:r>
            <a:r>
              <a:rPr lang="zh-CN" altLang="en-US" sz="2000" b="1" dirty="0"/>
              <a:t>生成四元组序列。</a:t>
            </a:r>
          </a:p>
        </p:txBody>
      </p:sp>
      <p:sp>
        <p:nvSpPr>
          <p:cNvPr id="28683" name="Rectangle 11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4640263" cy="4572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10.2.2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局部优化</a:t>
            </a:r>
            <a:endParaRPr lang="zh-CN" altLang="en-US" sz="2800" b="1" dirty="0">
              <a:solidFill>
                <a:srgbClr val="CC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27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36458395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31825" y="898525"/>
            <a:ext cx="7953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191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zh-CN" altLang="en-US" sz="2000" b="1" dirty="0">
                <a:latin typeface="宋体" pitchFamily="2" charset="-122"/>
              </a:rPr>
              <a:t>利用无环路有向图（</a:t>
            </a:r>
            <a:r>
              <a:rPr lang="en-US" altLang="zh-CN" sz="2000" b="1" dirty="0">
                <a:latin typeface="宋体" pitchFamily="2" charset="-122"/>
              </a:rPr>
              <a:t>DAG</a:t>
            </a:r>
            <a:r>
              <a:rPr lang="zh-CN" altLang="en-US" sz="2000" b="1" dirty="0">
                <a:latin typeface="宋体" pitchFamily="2" charset="-122"/>
              </a:rPr>
              <a:t>）表示四元组时，其结点名称为顺序编号（</a:t>
            </a:r>
            <a:r>
              <a:rPr lang="en-US" altLang="zh-CN" sz="2000" b="1" dirty="0" err="1">
                <a:latin typeface="宋体" pitchFamily="2" charset="-122"/>
              </a:rPr>
              <a:t>n</a:t>
            </a:r>
            <a:r>
              <a:rPr lang="en-US" altLang="zh-CN" sz="2000" b="1" baseline="-30000" dirty="0" err="1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），</a:t>
            </a:r>
            <a:r>
              <a:rPr lang="zh-CN" altLang="en-US" sz="2000" b="1" dirty="0" smtClean="0">
                <a:latin typeface="宋体" pitchFamily="2" charset="-122"/>
              </a:rPr>
              <a:t>并（在结点下方的）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标注标记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zh-CN" altLang="en-US" sz="2000" b="1" dirty="0">
                <a:latin typeface="宋体" pitchFamily="2" charset="-122"/>
              </a:rPr>
              <a:t>或（在结点右侧的）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附加信息</a:t>
            </a:r>
            <a:r>
              <a:rPr lang="zh-CN" altLang="en-US" sz="2000" b="1" dirty="0">
                <a:latin typeface="宋体" pitchFamily="2" charset="-122"/>
              </a:rPr>
              <a:t>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425450"/>
            <a:ext cx="3886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四元组的</a:t>
            </a: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表示方法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39750" y="1990725"/>
            <a:ext cx="6194425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5000"/>
              </a:lnSpc>
              <a:spcBef>
                <a:spcPct val="75000"/>
              </a:spcBef>
            </a:pP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） 对于无后继的结点（即叶子结点），以标识符或常量作为标记，结点表示变量或常量的值；</a:t>
            </a:r>
          </a:p>
          <a:p>
            <a:pPr algn="l">
              <a:lnSpc>
                <a:spcPct val="155000"/>
              </a:lnSpc>
              <a:spcBef>
                <a:spcPct val="75000"/>
              </a:spcBef>
            </a:pP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） 对于有后继的结点（即内部结点），以运算符作为标记，结点表示标记的运算符与直接后继结点所代表的值进行运算的结果；</a:t>
            </a:r>
          </a:p>
          <a:p>
            <a:pPr algn="l">
              <a:lnSpc>
                <a:spcPct val="155000"/>
              </a:lnSpc>
              <a:spcBef>
                <a:spcPct val="75000"/>
              </a:spcBef>
            </a:pP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）如果结点上附加一个或多个标识符，表示这些附加标识符具有与结点相同的值。 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6553200" y="1584325"/>
            <a:ext cx="2032000" cy="4419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latin typeface="Times New Roman" pitchFamily="18" charset="0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6646863" y="1584325"/>
            <a:ext cx="1785937" cy="4008438"/>
            <a:chOff x="4187" y="1084"/>
            <a:chExt cx="1125" cy="2497"/>
          </a:xfrm>
        </p:grpSpPr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4464" y="1084"/>
              <a:ext cx="453" cy="719"/>
              <a:chOff x="4176" y="1124"/>
              <a:chExt cx="453" cy="719"/>
            </a:xfrm>
          </p:grpSpPr>
          <p:sp>
            <p:nvSpPr>
              <p:cNvPr id="24" name="Oval 5"/>
              <p:cNvSpPr>
                <a:spLocks noChangeArrowheads="1"/>
              </p:cNvSpPr>
              <p:nvPr/>
            </p:nvSpPr>
            <p:spPr bwMode="auto">
              <a:xfrm>
                <a:off x="4176" y="1132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4258" y="1124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4272" y="155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272" y="3128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384" y="318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735" y="3225"/>
              <a:ext cx="5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X,Y</a:t>
              </a:r>
            </a:p>
          </p:txBody>
        </p: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4471" y="1816"/>
              <a:ext cx="453" cy="453"/>
              <a:chOff x="4252" y="2928"/>
              <a:chExt cx="453" cy="453"/>
            </a:xfrm>
          </p:grpSpPr>
          <p:sp>
            <p:nvSpPr>
              <p:cNvPr id="22" name="Oval 11"/>
              <p:cNvSpPr>
                <a:spLocks noChangeArrowheads="1"/>
              </p:cNvSpPr>
              <p:nvPr/>
            </p:nvSpPr>
            <p:spPr bwMode="auto">
              <a:xfrm>
                <a:off x="4252" y="2928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4333" y="292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</p:grp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933" y="185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4853" y="2472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4938" y="2544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4187" y="2473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4297" y="2532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H="1">
              <a:off x="4355" y="2201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H="1" flipV="1">
              <a:off x="4883" y="2181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4533" y="222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OP</a:t>
              </a:r>
            </a:p>
          </p:txBody>
        </p:sp>
      </p:grpSp>
      <p:sp>
        <p:nvSpPr>
          <p:cNvPr id="27" name="Arc 29"/>
          <p:cNvSpPr>
            <a:spLocks/>
          </p:cNvSpPr>
          <p:nvPr/>
        </p:nvSpPr>
        <p:spPr bwMode="auto">
          <a:xfrm>
            <a:off x="1725613" y="1815488"/>
            <a:ext cx="5390356" cy="3593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Arc 30"/>
          <p:cNvSpPr>
            <a:spLocks/>
          </p:cNvSpPr>
          <p:nvPr/>
        </p:nvSpPr>
        <p:spPr bwMode="auto">
          <a:xfrm>
            <a:off x="1690688" y="4614863"/>
            <a:ext cx="5091112" cy="4175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43156"/>
              <a:gd name="T1" fmla="*/ 21878 h 21878"/>
              <a:gd name="T2" fmla="*/ 43156 w 43156"/>
              <a:gd name="T3" fmla="*/ 20217 h 21878"/>
              <a:gd name="T4" fmla="*/ 21600 w 43156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56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992" y="-1"/>
                  <a:pt x="42426" y="8847"/>
                  <a:pt x="43155" y="20217"/>
                </a:cubicBezTo>
              </a:path>
              <a:path w="43156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992" y="-1"/>
                  <a:pt x="42426" y="8847"/>
                  <a:pt x="43155" y="20217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Arc 31"/>
          <p:cNvSpPr>
            <a:spLocks/>
          </p:cNvSpPr>
          <p:nvPr/>
        </p:nvSpPr>
        <p:spPr bwMode="auto">
          <a:xfrm>
            <a:off x="1671638" y="3068638"/>
            <a:ext cx="5303837" cy="304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7137"/>
              <a:gd name="T1" fmla="*/ 21878 h 21878"/>
              <a:gd name="T2" fmla="*/ 37137 w 37137"/>
              <a:gd name="T3" fmla="*/ 6595 h 21878"/>
              <a:gd name="T4" fmla="*/ 21600 w 37137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37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7459" y="-1"/>
                  <a:pt x="33066" y="2380"/>
                  <a:pt x="37137" y="6594"/>
                </a:cubicBezTo>
              </a:path>
              <a:path w="37137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7459" y="-1"/>
                  <a:pt x="33066" y="2380"/>
                  <a:pt x="37137" y="6594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6200" y="457200"/>
            <a:ext cx="3886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各种四元组的</a:t>
            </a:r>
            <a:r>
              <a:rPr lang="en-US" altLang="zh-CN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表示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2712" y="1355725"/>
            <a:ext cx="46116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 =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B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（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=,B,--,A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1312" y="27273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>
                <a:latin typeface="宋体" pitchFamily="2" charset="-122"/>
                <a:ea typeface="宋体" pitchFamily="2" charset="-122"/>
              </a:rPr>
              <a:t>A </a:t>
            </a:r>
            <a:r>
              <a:rPr lang="en-US" altLang="zh-CN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= op B    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（</a:t>
            </a:r>
            <a:r>
              <a:rPr lang="en-US" altLang="zh-CN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=,B,--,A</a:t>
            </a:r>
            <a:r>
              <a:rPr lang="zh-CN" altLang="en-US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）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4625" y="4708525"/>
            <a:ext cx="424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 B op  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=,B,C,A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</a:t>
            </a:r>
          </a:p>
        </p:txBody>
      </p: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181600" y="685800"/>
            <a:ext cx="3276600" cy="5562600"/>
            <a:chOff x="3626" y="460"/>
            <a:chExt cx="1872" cy="3504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626" y="460"/>
              <a:ext cx="1872" cy="35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4178" y="559"/>
              <a:ext cx="718" cy="676"/>
              <a:chOff x="3680" y="748"/>
              <a:chExt cx="718" cy="676"/>
            </a:xfrm>
          </p:grpSpPr>
          <p:sp>
            <p:nvSpPr>
              <p:cNvPr id="34" name="Oval 9"/>
              <p:cNvSpPr>
                <a:spLocks noChangeArrowheads="1"/>
              </p:cNvSpPr>
              <p:nvPr/>
            </p:nvSpPr>
            <p:spPr bwMode="auto">
              <a:xfrm>
                <a:off x="3680" y="756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3762" y="748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n</a:t>
                </a:r>
                <a:r>
                  <a:rPr lang="en-US" altLang="zh-CN" sz="2000" b="1" baseline="-10000">
                    <a:latin typeface="宋体" pitchFamily="2" charset="-122"/>
                    <a:ea typeface="宋体" pitchFamily="2" charset="-122"/>
                  </a:rPr>
                  <a:t>i</a:t>
                </a:r>
              </a:p>
            </p:txBody>
          </p:sp>
          <p:sp>
            <p:nvSpPr>
              <p:cNvPr id="36" name="Text Box 11"/>
              <p:cNvSpPr txBox="1">
                <a:spLocks noChangeArrowheads="1"/>
              </p:cNvSpPr>
              <p:nvPr/>
            </p:nvSpPr>
            <p:spPr bwMode="auto">
              <a:xfrm>
                <a:off x="3805" y="1172"/>
                <a:ext cx="28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37" name="Text Box 29"/>
              <p:cNvSpPr txBox="1">
                <a:spLocks noChangeArrowheads="1"/>
              </p:cNvSpPr>
              <p:nvPr/>
            </p:nvSpPr>
            <p:spPr bwMode="auto">
              <a:xfrm>
                <a:off x="4110" y="809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A</a:t>
                </a:r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4246" y="1439"/>
              <a:ext cx="708" cy="1130"/>
              <a:chOff x="4246" y="1439"/>
              <a:chExt cx="708" cy="1130"/>
            </a:xfrm>
          </p:grpSpPr>
          <p:grpSp>
            <p:nvGrpSpPr>
              <p:cNvPr id="26" name="Group 31"/>
              <p:cNvGrpSpPr>
                <a:grpSpLocks/>
              </p:cNvGrpSpPr>
              <p:nvPr/>
            </p:nvGrpSpPr>
            <p:grpSpPr bwMode="auto">
              <a:xfrm>
                <a:off x="4246" y="1439"/>
                <a:ext cx="453" cy="453"/>
                <a:chOff x="4252" y="2928"/>
                <a:chExt cx="453" cy="453"/>
              </a:xfrm>
            </p:grpSpPr>
            <p:sp>
              <p:nvSpPr>
                <p:cNvPr id="32" name="Oval 32"/>
                <p:cNvSpPr>
                  <a:spLocks noChangeArrowheads="1"/>
                </p:cNvSpPr>
                <p:nvPr/>
              </p:nvSpPr>
              <p:spPr bwMode="auto">
                <a:xfrm>
                  <a:off x="4252" y="2928"/>
                  <a:ext cx="453" cy="45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3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333" y="2928"/>
                  <a:ext cx="32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n</a:t>
                  </a:r>
                  <a:r>
                    <a:rPr lang="en-US" altLang="zh-CN" sz="2000" b="1" baseline="-10000"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</p:grpSp>
          <p:sp>
            <p:nvSpPr>
              <p:cNvPr id="27" name="Text Box 34"/>
              <p:cNvSpPr txBox="1">
                <a:spLocks noChangeArrowheads="1"/>
              </p:cNvSpPr>
              <p:nvPr/>
            </p:nvSpPr>
            <p:spPr bwMode="auto">
              <a:xfrm>
                <a:off x="4666" y="1480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8" name="Oval 39"/>
              <p:cNvSpPr>
                <a:spLocks noChangeArrowheads="1"/>
              </p:cNvSpPr>
              <p:nvPr/>
            </p:nvSpPr>
            <p:spPr bwMode="auto">
              <a:xfrm>
                <a:off x="4251" y="2116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9" name="Text Box 40"/>
              <p:cNvSpPr txBox="1">
                <a:spLocks noChangeArrowheads="1"/>
              </p:cNvSpPr>
              <p:nvPr/>
            </p:nvSpPr>
            <p:spPr bwMode="auto">
              <a:xfrm>
                <a:off x="4333" y="2116"/>
                <a:ext cx="41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n</a:t>
                </a:r>
                <a:r>
                  <a:rPr lang="en-US" altLang="zh-CN" sz="2000" b="1" baseline="-10000">
                    <a:latin typeface="宋体" pitchFamily="2" charset="-122"/>
                    <a:ea typeface="宋体" pitchFamily="2" charset="-122"/>
                  </a:rPr>
                  <a:t>j</a:t>
                </a:r>
              </a:p>
            </p:txBody>
          </p:sp>
          <p:sp>
            <p:nvSpPr>
              <p:cNvPr id="30" name="Text Box 43"/>
              <p:cNvSpPr txBox="1">
                <a:spLocks noChangeArrowheads="1"/>
              </p:cNvSpPr>
              <p:nvPr/>
            </p:nvSpPr>
            <p:spPr bwMode="auto">
              <a:xfrm>
                <a:off x="4512" y="1920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OP</a:t>
                </a:r>
              </a:p>
            </p:txBody>
          </p:sp>
          <p:sp>
            <p:nvSpPr>
              <p:cNvPr id="31" name="Line 44"/>
              <p:cNvSpPr>
                <a:spLocks noChangeShapeType="1"/>
              </p:cNvSpPr>
              <p:nvPr/>
            </p:nvSpPr>
            <p:spPr bwMode="auto">
              <a:xfrm>
                <a:off x="4478" y="18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12" name="Group 69"/>
            <p:cNvGrpSpPr>
              <a:grpSpLocks/>
            </p:cNvGrpSpPr>
            <p:nvPr/>
          </p:nvGrpSpPr>
          <p:grpSpPr bwMode="auto">
            <a:xfrm>
              <a:off x="3837" y="2736"/>
              <a:ext cx="1587" cy="1116"/>
              <a:chOff x="2939" y="2791"/>
              <a:chExt cx="1587" cy="1116"/>
            </a:xfrm>
          </p:grpSpPr>
          <p:grpSp>
            <p:nvGrpSpPr>
              <p:cNvPr id="13" name="Group 56"/>
              <p:cNvGrpSpPr>
                <a:grpSpLocks/>
              </p:cNvGrpSpPr>
              <p:nvPr/>
            </p:nvGrpSpPr>
            <p:grpSpPr bwMode="auto">
              <a:xfrm>
                <a:off x="3344" y="2791"/>
                <a:ext cx="453" cy="453"/>
                <a:chOff x="4252" y="2928"/>
                <a:chExt cx="453" cy="453"/>
              </a:xfrm>
            </p:grpSpPr>
            <p:sp>
              <p:nvSpPr>
                <p:cNvPr id="24" name="Oval 57"/>
                <p:cNvSpPr>
                  <a:spLocks noChangeArrowheads="1"/>
                </p:cNvSpPr>
                <p:nvPr/>
              </p:nvSpPr>
              <p:spPr bwMode="auto">
                <a:xfrm>
                  <a:off x="4252" y="2928"/>
                  <a:ext cx="453" cy="45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5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333" y="292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n</a:t>
                  </a:r>
                  <a:r>
                    <a:rPr lang="en-US" altLang="zh-CN" sz="2000" b="1" baseline="-10000"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</p:grpSp>
          <p:sp>
            <p:nvSpPr>
              <p:cNvPr id="14" name="Text Box 59"/>
              <p:cNvSpPr txBox="1">
                <a:spLocks noChangeArrowheads="1"/>
              </p:cNvSpPr>
              <p:nvPr/>
            </p:nvSpPr>
            <p:spPr bwMode="auto">
              <a:xfrm>
                <a:off x="3778" y="2832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15" name="Oval 60"/>
              <p:cNvSpPr>
                <a:spLocks noChangeArrowheads="1"/>
              </p:cNvSpPr>
              <p:nvPr/>
            </p:nvSpPr>
            <p:spPr bwMode="auto">
              <a:xfrm>
                <a:off x="3824" y="3446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3883" y="3446"/>
                <a:ext cx="44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n</a:t>
                </a:r>
                <a:r>
                  <a:rPr lang="en-US" altLang="zh-CN" sz="2000" b="1" baseline="-10000">
                    <a:latin typeface="宋体" pitchFamily="2" charset="-122"/>
                    <a:ea typeface="宋体" pitchFamily="2" charset="-122"/>
                  </a:rPr>
                  <a:t>k</a:t>
                </a:r>
              </a:p>
            </p:txBody>
          </p:sp>
          <p:sp>
            <p:nvSpPr>
              <p:cNvPr id="17" name="Oval 62"/>
              <p:cNvSpPr>
                <a:spLocks noChangeArrowheads="1"/>
              </p:cNvSpPr>
              <p:nvPr/>
            </p:nvSpPr>
            <p:spPr bwMode="auto">
              <a:xfrm>
                <a:off x="2939" y="3454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8" name="Text Box 63"/>
              <p:cNvSpPr txBox="1">
                <a:spLocks noChangeArrowheads="1"/>
              </p:cNvSpPr>
              <p:nvPr/>
            </p:nvSpPr>
            <p:spPr bwMode="auto">
              <a:xfrm>
                <a:off x="3014" y="3454"/>
                <a:ext cx="3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n</a:t>
                </a:r>
                <a:r>
                  <a:rPr lang="en-US" altLang="zh-CN" sz="2000" b="1" baseline="-10000">
                    <a:latin typeface="宋体" pitchFamily="2" charset="-122"/>
                    <a:ea typeface="宋体" pitchFamily="2" charset="-122"/>
                  </a:rPr>
                  <a:t>j</a:t>
                </a:r>
              </a:p>
            </p:txBody>
          </p:sp>
          <p:sp>
            <p:nvSpPr>
              <p:cNvPr id="19" name="Line 64"/>
              <p:cNvSpPr>
                <a:spLocks noChangeShapeType="1"/>
              </p:cNvSpPr>
              <p:nvPr/>
            </p:nvSpPr>
            <p:spPr bwMode="auto">
              <a:xfrm flipH="1">
                <a:off x="3168" y="3175"/>
                <a:ext cx="245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0" name="Line 65"/>
              <p:cNvSpPr>
                <a:spLocks noChangeShapeType="1"/>
              </p:cNvSpPr>
              <p:nvPr/>
            </p:nvSpPr>
            <p:spPr bwMode="auto">
              <a:xfrm flipH="1" flipV="1">
                <a:off x="3756" y="3162"/>
                <a:ext cx="276" cy="2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1" name="Text Box 66"/>
              <p:cNvSpPr txBox="1">
                <a:spLocks noChangeArrowheads="1"/>
              </p:cNvSpPr>
              <p:nvPr/>
            </p:nvSpPr>
            <p:spPr bwMode="auto">
              <a:xfrm>
                <a:off x="3399" y="3196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OP</a:t>
                </a:r>
              </a:p>
            </p:txBody>
          </p:sp>
          <p:sp>
            <p:nvSpPr>
              <p:cNvPr id="22" name="Text Box 67"/>
              <p:cNvSpPr txBox="1">
                <a:spLocks noChangeArrowheads="1"/>
              </p:cNvSpPr>
              <p:nvPr/>
            </p:nvSpPr>
            <p:spPr bwMode="auto">
              <a:xfrm>
                <a:off x="3365" y="3534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" name="Text Box 68"/>
              <p:cNvSpPr txBox="1">
                <a:spLocks noChangeArrowheads="1"/>
              </p:cNvSpPr>
              <p:nvPr/>
            </p:nvSpPr>
            <p:spPr bwMode="auto">
              <a:xfrm>
                <a:off x="4238" y="3520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宋体" pitchFamily="2" charset="-122"/>
                    <a:ea typeface="宋体" pitchFamily="2" charset="-122"/>
                  </a:rPr>
                  <a:t>C</a:t>
                </a:r>
              </a:p>
            </p:txBody>
          </p:sp>
        </p:grpSp>
      </p:grpSp>
      <p:sp>
        <p:nvSpPr>
          <p:cNvPr id="38" name="Text Box 71"/>
          <p:cNvSpPr txBox="1">
            <a:spLocks noChangeArrowheads="1"/>
          </p:cNvSpPr>
          <p:nvPr/>
        </p:nvSpPr>
        <p:spPr bwMode="auto">
          <a:xfrm>
            <a:off x="7239000" y="2286000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</a:rPr>
              <a:t>B</a:t>
            </a:r>
          </a:p>
        </p:txBody>
      </p:sp>
      <p:sp>
        <p:nvSpPr>
          <p:cNvPr id="45" name="Arc 29"/>
          <p:cNvSpPr>
            <a:spLocks/>
          </p:cNvSpPr>
          <p:nvPr/>
        </p:nvSpPr>
        <p:spPr bwMode="auto">
          <a:xfrm>
            <a:off x="1725613" y="1066800"/>
            <a:ext cx="4370387" cy="381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" name="Arc 29"/>
          <p:cNvSpPr>
            <a:spLocks/>
          </p:cNvSpPr>
          <p:nvPr/>
        </p:nvSpPr>
        <p:spPr bwMode="auto">
          <a:xfrm>
            <a:off x="1676400" y="2362200"/>
            <a:ext cx="4370387" cy="381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7" name="Arc 29"/>
          <p:cNvSpPr>
            <a:spLocks/>
          </p:cNvSpPr>
          <p:nvPr/>
        </p:nvSpPr>
        <p:spPr bwMode="auto">
          <a:xfrm>
            <a:off x="1828800" y="4267200"/>
            <a:ext cx="4370387" cy="381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85800" y="990600"/>
            <a:ext cx="7467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6064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70000"/>
              </a:spcBef>
            </a:pPr>
            <a:r>
              <a:rPr lang="zh-CN" altLang="en-US" sz="2000" b="1" dirty="0">
                <a:latin typeface="宋体" pitchFamily="2" charset="-122"/>
              </a:rPr>
              <a:t>所谓代码优化，是指对中间代码或目标代码进行等价变换，使得变换后的代码运行速度加快和存储空间减少。</a:t>
            </a:r>
            <a:endParaRPr lang="zh-CN" altLang="en-US" sz="2000" b="1" dirty="0">
              <a:latin typeface="Tahoma" pitchFamily="34" charset="0"/>
            </a:endParaRPr>
          </a:p>
        </p:txBody>
      </p:sp>
      <p:sp>
        <p:nvSpPr>
          <p:cNvPr id="21514" name="Rectangle 10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4716463" cy="6096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10.1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优化技术介绍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3</a:t>
            </a:fld>
            <a:endParaRPr lang="en-US" altLang="zh-CN" sz="2000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209800" y="2667000"/>
            <a:ext cx="4724400" cy="3200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09600" y="1736725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73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46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下面通过一个四元组中间代码的示例，</a:t>
            </a:r>
            <a:r>
              <a:rPr lang="zh-CN" altLang="en-US" sz="2000" b="1" dirty="0" smtClean="0">
                <a:latin typeface="+mn-ea"/>
                <a:ea typeface="+mn-ea"/>
              </a:rPr>
              <a:t>说明优化</a:t>
            </a:r>
            <a:r>
              <a:rPr lang="zh-CN" altLang="en-US" sz="2000" b="1" dirty="0">
                <a:latin typeface="+mn-ea"/>
                <a:ea typeface="+mn-ea"/>
              </a:rPr>
              <a:t>的基本内容和含义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r>
              <a:rPr lang="zh-CN" altLang="en-US" sz="2000" b="1" dirty="0" smtClean="0">
                <a:latin typeface="+mn-ea"/>
              </a:rPr>
              <a:t>假设源程序片段如下：其中约定数据类型</a:t>
            </a:r>
            <a:r>
              <a:rPr lang="en-US" altLang="zh-CN" sz="2000" b="1" dirty="0" err="1" smtClean="0">
                <a:latin typeface="+mn-ea"/>
              </a:rPr>
              <a:t>int</a:t>
            </a:r>
            <a:r>
              <a:rPr lang="zh-CN" altLang="en-US" sz="2000" b="1" dirty="0" smtClean="0">
                <a:latin typeface="+mn-ea"/>
              </a:rPr>
              <a:t>占用</a:t>
            </a:r>
            <a:r>
              <a:rPr lang="en-US" altLang="zh-CN" sz="2000" b="1" dirty="0" smtClean="0">
                <a:latin typeface="+mn-ea"/>
              </a:rPr>
              <a:t>4byte</a:t>
            </a:r>
            <a:r>
              <a:rPr lang="zh-CN" altLang="en-US" sz="2000" b="1" dirty="0" smtClean="0">
                <a:latin typeface="+mn-ea"/>
              </a:rPr>
              <a:t>。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743200" y="3032125"/>
            <a:ext cx="41148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…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int</a:t>
            </a:r>
            <a:r>
              <a:rPr lang="en-US" altLang="zh-CN" sz="2000" b="1" dirty="0">
                <a:latin typeface="+mn-ea"/>
                <a:ea typeface="+mn-ea"/>
              </a:rPr>
              <a:t> A[1..20]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B[1..20]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P: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for I: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1 to 20 do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P: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P</a:t>
            </a:r>
            <a:r>
              <a:rPr lang="zh-CN" altLang="en-US" sz="2000" b="1" dirty="0">
                <a:latin typeface="+mn-ea"/>
                <a:ea typeface="+mn-ea"/>
              </a:rPr>
              <a:t>＋</a:t>
            </a:r>
            <a:r>
              <a:rPr lang="en-US" altLang="zh-CN" sz="2000" b="1" dirty="0">
                <a:latin typeface="+mn-ea"/>
                <a:ea typeface="+mn-ea"/>
              </a:rPr>
              <a:t>A[I]*B[I]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</a:t>
            </a:r>
            <a:r>
              <a:rPr lang="en-US" altLang="zh-CN" sz="2000" b="1" dirty="0">
                <a:latin typeface="+mn-ea"/>
                <a:ea typeface="+mn-ea"/>
              </a:rPr>
              <a:t>…</a:t>
            </a:r>
          </a:p>
        </p:txBody>
      </p:sp>
    </p:spTree>
    <p:extLst>
      <p:ext uri="{BB962C8B-B14F-4D97-AF65-F5344CB8AC3E}">
        <p14:creationId xmlns="" xmlns:p14="http://schemas.microsoft.com/office/powerpoint/2010/main" val="42560153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6200" y="1889125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3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  <a:r>
              <a:rPr lang="en-US" altLang="zh-CN" sz="2000" b="1" dirty="0">
                <a:latin typeface="Times New Roman" pitchFamily="18" charset="0"/>
              </a:rPr>
              <a:t>A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B[C]  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=[],B[C],--,A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）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486400" y="609600"/>
            <a:ext cx="3200400" cy="5562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038850" y="1241425"/>
            <a:ext cx="2519363" cy="1771650"/>
            <a:chOff x="2939" y="2791"/>
            <a:chExt cx="1587" cy="1116"/>
          </a:xfrm>
        </p:grpSpPr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3344" y="2791"/>
              <a:ext cx="453" cy="453"/>
              <a:chOff x="4252" y="2928"/>
              <a:chExt cx="453" cy="453"/>
            </a:xfrm>
          </p:grpSpPr>
          <p:sp>
            <p:nvSpPr>
              <p:cNvPr id="18" name="Oval 24"/>
              <p:cNvSpPr>
                <a:spLocks noChangeArrowheads="1"/>
              </p:cNvSpPr>
              <p:nvPr/>
            </p:nvSpPr>
            <p:spPr bwMode="auto">
              <a:xfrm>
                <a:off x="4252" y="2928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Text Box 25"/>
              <p:cNvSpPr txBox="1">
                <a:spLocks noChangeArrowheads="1"/>
              </p:cNvSpPr>
              <p:nvPr/>
            </p:nvSpPr>
            <p:spPr bwMode="auto">
              <a:xfrm>
                <a:off x="4333" y="292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</p:grp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3778" y="28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" name="Oval 27"/>
            <p:cNvSpPr>
              <a:spLocks noChangeArrowheads="1"/>
            </p:cNvSpPr>
            <p:nvPr/>
          </p:nvSpPr>
          <p:spPr bwMode="auto">
            <a:xfrm>
              <a:off x="3824" y="3446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3884" y="3446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1" name="Oval 29"/>
            <p:cNvSpPr>
              <a:spLocks noChangeArrowheads="1"/>
            </p:cNvSpPr>
            <p:nvPr/>
          </p:nvSpPr>
          <p:spPr bwMode="auto">
            <a:xfrm>
              <a:off x="2939" y="3454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3013" y="3454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 flipH="1">
              <a:off x="3168" y="3175"/>
              <a:ext cx="245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 flipH="1" flipV="1">
              <a:off x="3756" y="3162"/>
              <a:ext cx="276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33"/>
            <p:cNvSpPr txBox="1">
              <a:spLocks noChangeArrowheads="1"/>
            </p:cNvSpPr>
            <p:nvPr/>
          </p:nvSpPr>
          <p:spPr bwMode="auto">
            <a:xfrm>
              <a:off x="3399" y="31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=[]</a:t>
              </a:r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3365" y="353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" name="Text Box 35"/>
            <p:cNvSpPr txBox="1">
              <a:spLocks noChangeArrowheads="1"/>
            </p:cNvSpPr>
            <p:nvPr/>
          </p:nvSpPr>
          <p:spPr bwMode="auto">
            <a:xfrm>
              <a:off x="4238" y="35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228600" y="3717925"/>
            <a:ext cx="5353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4</a:t>
            </a:r>
            <a:r>
              <a:rPr lang="zh-CN" altLang="en-US" sz="2000" b="1" dirty="0">
                <a:latin typeface="Times New Roman" pitchFamily="18" charset="0"/>
              </a:rPr>
              <a:t>） </a:t>
            </a:r>
            <a:r>
              <a:rPr lang="en-US" altLang="zh-CN" sz="2000" b="1" dirty="0">
                <a:latin typeface="Times New Roman" pitchFamily="18" charset="0"/>
              </a:rPr>
              <a:t>if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CN" sz="2000" b="1" dirty="0" err="1">
                <a:latin typeface="Times New Roman" pitchFamily="18" charset="0"/>
                <a:sym typeface="Symbol" pitchFamily="18" charset="2"/>
              </a:rPr>
              <a:t>rop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 C </a:t>
            </a:r>
            <a:r>
              <a:rPr lang="en-US" altLang="zh-CN" sz="2000" b="1" dirty="0" err="1">
                <a:latin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zh-CN" altLang="en-US" sz="2000" b="1" dirty="0" smtClean="0">
                <a:latin typeface="Times New Roman" pitchFamily="18" charset="0"/>
                <a:sym typeface="Symbol" pitchFamily="18" charset="2"/>
              </a:rPr>
              <a:t>）（</a:t>
            </a:r>
            <a:r>
              <a:rPr lang="en-US" altLang="zh-CN" sz="2000" b="1" dirty="0" err="1" smtClean="0">
                <a:latin typeface="Times New Roman" pitchFamily="18" charset="0"/>
                <a:sym typeface="Symbol" pitchFamily="18" charset="2"/>
              </a:rPr>
              <a:t>jrop,B,C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,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zh-CN" altLang="en-US" sz="2000" b="1" dirty="0" smtClean="0">
                <a:latin typeface="Times New Roman" pitchFamily="18" charset="0"/>
                <a:sym typeface="Symbol" pitchFamily="18" charset="2"/>
              </a:rPr>
              <a:t>））</a:t>
            </a:r>
            <a:endParaRPr lang="zh-CN" altLang="en-US" sz="2000" b="1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6057900" y="3611563"/>
            <a:ext cx="2519363" cy="1771650"/>
            <a:chOff x="3637" y="2275"/>
            <a:chExt cx="1587" cy="1116"/>
          </a:xfrm>
        </p:grpSpPr>
        <p:grpSp>
          <p:nvGrpSpPr>
            <p:cNvPr id="22" name="Group 38"/>
            <p:cNvGrpSpPr>
              <a:grpSpLocks/>
            </p:cNvGrpSpPr>
            <p:nvPr/>
          </p:nvGrpSpPr>
          <p:grpSpPr bwMode="auto">
            <a:xfrm>
              <a:off x="4042" y="2275"/>
              <a:ext cx="453" cy="453"/>
              <a:chOff x="4252" y="2928"/>
              <a:chExt cx="453" cy="453"/>
            </a:xfrm>
          </p:grpSpPr>
          <p:sp>
            <p:nvSpPr>
              <p:cNvPr id="33" name="Oval 39"/>
              <p:cNvSpPr>
                <a:spLocks noChangeArrowheads="1"/>
              </p:cNvSpPr>
              <p:nvPr/>
            </p:nvSpPr>
            <p:spPr bwMode="auto">
              <a:xfrm>
                <a:off x="4252" y="2928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Text Box 40"/>
              <p:cNvSpPr txBox="1">
                <a:spLocks noChangeArrowheads="1"/>
              </p:cNvSpPr>
              <p:nvPr/>
            </p:nvSpPr>
            <p:spPr bwMode="auto">
              <a:xfrm>
                <a:off x="4333" y="292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</p:grpSp>
        <p:sp>
          <p:nvSpPr>
            <p:cNvPr id="23" name="Text Box 41"/>
            <p:cNvSpPr txBox="1">
              <a:spLocks noChangeArrowheads="1"/>
            </p:cNvSpPr>
            <p:nvPr/>
          </p:nvSpPr>
          <p:spPr bwMode="auto">
            <a:xfrm>
              <a:off x="4476" y="2316"/>
              <a:ext cx="4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itchFamily="18" charset="0"/>
                </a:rPr>
                <a:t>（</a:t>
              </a:r>
              <a:r>
                <a:rPr lang="en-US" altLang="zh-CN" b="1" dirty="0">
                  <a:latin typeface="Times New Roman" pitchFamily="18" charset="0"/>
                </a:rPr>
                <a:t>s</a:t>
              </a:r>
              <a:r>
                <a:rPr lang="zh-CN" altLang="en-US" b="1" dirty="0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4522" y="2930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43"/>
            <p:cNvSpPr txBox="1">
              <a:spLocks noChangeArrowheads="1"/>
            </p:cNvSpPr>
            <p:nvPr/>
          </p:nvSpPr>
          <p:spPr bwMode="auto">
            <a:xfrm>
              <a:off x="4582" y="2930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26" name="Oval 44"/>
            <p:cNvSpPr>
              <a:spLocks noChangeArrowheads="1"/>
            </p:cNvSpPr>
            <p:nvPr/>
          </p:nvSpPr>
          <p:spPr bwMode="auto">
            <a:xfrm>
              <a:off x="3637" y="2938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45"/>
            <p:cNvSpPr txBox="1">
              <a:spLocks noChangeArrowheads="1"/>
            </p:cNvSpPr>
            <p:nvPr/>
          </p:nvSpPr>
          <p:spPr bwMode="auto">
            <a:xfrm>
              <a:off x="3711" y="2938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 flipH="1">
              <a:off x="3866" y="2659"/>
              <a:ext cx="245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 flipH="1" flipV="1">
              <a:off x="4454" y="2646"/>
              <a:ext cx="276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48"/>
            <p:cNvSpPr txBox="1">
              <a:spLocks noChangeArrowheads="1"/>
            </p:cNvSpPr>
            <p:nvPr/>
          </p:nvSpPr>
          <p:spPr bwMode="auto">
            <a:xfrm>
              <a:off x="4097" y="2680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rop</a:t>
              </a:r>
            </a:p>
          </p:txBody>
        </p:sp>
        <p:sp>
          <p:nvSpPr>
            <p:cNvPr id="31" name="Text Box 49"/>
            <p:cNvSpPr txBox="1">
              <a:spLocks noChangeArrowheads="1"/>
            </p:cNvSpPr>
            <p:nvPr/>
          </p:nvSpPr>
          <p:spPr bwMode="auto">
            <a:xfrm>
              <a:off x="4063" y="301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" name="Text Box 50"/>
            <p:cNvSpPr txBox="1">
              <a:spLocks noChangeArrowheads="1"/>
            </p:cNvSpPr>
            <p:nvPr/>
          </p:nvSpPr>
          <p:spPr bwMode="auto">
            <a:xfrm>
              <a:off x="4936" y="30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76200" y="483513"/>
            <a:ext cx="3886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各种四元组的</a:t>
            </a:r>
            <a:r>
              <a:rPr lang="en-US" altLang="zh-CN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表示</a:t>
            </a:r>
            <a:r>
              <a:rPr lang="en-US" altLang="zh-CN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200" b="1" dirty="0">
              <a:solidFill>
                <a:srgbClr val="8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Arc 29"/>
          <p:cNvSpPr>
            <a:spLocks/>
          </p:cNvSpPr>
          <p:nvPr/>
        </p:nvSpPr>
        <p:spPr bwMode="auto">
          <a:xfrm>
            <a:off x="1828800" y="1447800"/>
            <a:ext cx="4724400" cy="381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Arc 29"/>
          <p:cNvSpPr>
            <a:spLocks/>
          </p:cNvSpPr>
          <p:nvPr/>
        </p:nvSpPr>
        <p:spPr bwMode="auto">
          <a:xfrm>
            <a:off x="1905000" y="3352800"/>
            <a:ext cx="4953000" cy="457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4327525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（</a:t>
            </a:r>
            <a:r>
              <a:rPr lang="en-US" altLang="zh-CN" sz="2000" b="1">
                <a:latin typeface="Times New Roman" pitchFamily="18" charset="0"/>
              </a:rPr>
              <a:t>6</a:t>
            </a:r>
            <a:r>
              <a:rPr lang="zh-CN" altLang="en-US" sz="2000" b="1">
                <a:latin typeface="Times New Roman" pitchFamily="18" charset="0"/>
              </a:rPr>
              <a:t>）</a:t>
            </a:r>
            <a:r>
              <a:rPr lang="en-US" altLang="zh-CN" sz="2000" b="1">
                <a:latin typeface="Times New Roman" pitchFamily="18" charset="0"/>
              </a:rPr>
              <a:t>goto </a:t>
            </a:r>
            <a:r>
              <a:rPr lang="zh-CN" altLang="en-US" sz="2000" b="1">
                <a:latin typeface="Times New Roman" pitchFamily="18" charset="0"/>
              </a:rPr>
              <a:t>（</a:t>
            </a:r>
            <a:r>
              <a:rPr lang="en-US" altLang="zh-CN" sz="2000" b="1">
                <a:latin typeface="Times New Roman" pitchFamily="18" charset="0"/>
              </a:rPr>
              <a:t>s</a:t>
            </a:r>
            <a:r>
              <a:rPr lang="zh-CN" altLang="en-US" sz="2000" b="1">
                <a:latin typeface="Times New Roman" pitchFamily="18" charset="0"/>
              </a:rPr>
              <a:t>）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  （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jump, --,--,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s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））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05400" y="533400"/>
            <a:ext cx="3276600" cy="5562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019800" y="4373563"/>
            <a:ext cx="1216025" cy="731837"/>
            <a:chOff x="4082" y="2561"/>
            <a:chExt cx="766" cy="461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082" y="2569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164" y="2561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512" y="262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(s)</a:t>
              </a:r>
            </a:p>
          </p:txBody>
        </p:sp>
      </p:grp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304800" y="1736725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5</a:t>
            </a:r>
            <a:r>
              <a:rPr lang="zh-CN" altLang="en-US" sz="2000" b="1" dirty="0">
                <a:latin typeface="Times New Roman" pitchFamily="18" charset="0"/>
              </a:rPr>
              <a:t>）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D[C]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=B 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[]=,B,--, D[C]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）</a:t>
            </a:r>
          </a:p>
        </p:txBody>
      </p: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5130800" y="1524000"/>
            <a:ext cx="3419475" cy="1892300"/>
            <a:chOff x="3430" y="768"/>
            <a:chExt cx="2154" cy="1192"/>
          </a:xfrm>
        </p:grpSpPr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4174" y="768"/>
              <a:ext cx="453" cy="453"/>
              <a:chOff x="4252" y="2928"/>
              <a:chExt cx="453" cy="453"/>
            </a:xfrm>
          </p:grpSpPr>
          <p:sp>
            <p:nvSpPr>
              <p:cNvPr id="30" name="Oval 22"/>
              <p:cNvSpPr>
                <a:spLocks noChangeArrowheads="1"/>
              </p:cNvSpPr>
              <p:nvPr/>
            </p:nvSpPr>
            <p:spPr bwMode="auto">
              <a:xfrm>
                <a:off x="4252" y="2928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Text Box 23"/>
              <p:cNvSpPr txBox="1">
                <a:spLocks noChangeArrowheads="1"/>
              </p:cNvSpPr>
              <p:nvPr/>
            </p:nvSpPr>
            <p:spPr bwMode="auto">
              <a:xfrm>
                <a:off x="4333" y="292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</p:grp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4608" y="80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3430" y="1488"/>
              <a:ext cx="453" cy="453"/>
              <a:chOff x="3593" y="1467"/>
              <a:chExt cx="453" cy="453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3593" y="1467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Text Box 28"/>
              <p:cNvSpPr txBox="1">
                <a:spLocks noChangeArrowheads="1"/>
              </p:cNvSpPr>
              <p:nvPr/>
            </p:nvSpPr>
            <p:spPr bwMode="auto">
              <a:xfrm>
                <a:off x="3674" y="1467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j</a:t>
                </a:r>
              </a:p>
            </p:txBody>
          </p:sp>
        </p:grp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>
              <a:off x="3696" y="1152"/>
              <a:ext cx="547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 flipH="1" flipV="1">
              <a:off x="4586" y="1139"/>
              <a:ext cx="502" cy="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4396" y="1173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[]=</a:t>
              </a:r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3848" y="156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D</a:t>
              </a:r>
            </a:p>
          </p:txBody>
        </p:sp>
        <p:grpSp>
          <p:nvGrpSpPr>
            <p:cNvPr id="19" name="Group 41"/>
            <p:cNvGrpSpPr>
              <a:grpSpLocks/>
            </p:cNvGrpSpPr>
            <p:nvPr/>
          </p:nvGrpSpPr>
          <p:grpSpPr bwMode="auto">
            <a:xfrm>
              <a:off x="4877" y="1487"/>
              <a:ext cx="707" cy="453"/>
              <a:chOff x="4779" y="1459"/>
              <a:chExt cx="707" cy="453"/>
            </a:xfrm>
          </p:grpSpPr>
          <p:sp>
            <p:nvSpPr>
              <p:cNvPr id="25" name="Oval 25"/>
              <p:cNvSpPr>
                <a:spLocks noChangeArrowheads="1"/>
              </p:cNvSpPr>
              <p:nvPr/>
            </p:nvSpPr>
            <p:spPr bwMode="auto">
              <a:xfrm>
                <a:off x="4779" y="1459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Text Box 26"/>
              <p:cNvSpPr txBox="1">
                <a:spLocks noChangeArrowheads="1"/>
              </p:cNvSpPr>
              <p:nvPr/>
            </p:nvSpPr>
            <p:spPr bwMode="auto">
              <a:xfrm>
                <a:off x="4831" y="1459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27" name="Text Box 33"/>
              <p:cNvSpPr txBox="1">
                <a:spLocks noChangeArrowheads="1"/>
              </p:cNvSpPr>
              <p:nvPr/>
            </p:nvSpPr>
            <p:spPr bwMode="auto">
              <a:xfrm>
                <a:off x="5198" y="1533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20" name="Group 37"/>
            <p:cNvGrpSpPr>
              <a:grpSpLocks/>
            </p:cNvGrpSpPr>
            <p:nvPr/>
          </p:nvGrpSpPr>
          <p:grpSpPr bwMode="auto">
            <a:xfrm>
              <a:off x="4156" y="1507"/>
              <a:ext cx="453" cy="453"/>
              <a:chOff x="3593" y="1467"/>
              <a:chExt cx="453" cy="453"/>
            </a:xfrm>
          </p:grpSpPr>
          <p:sp>
            <p:nvSpPr>
              <p:cNvPr id="23" name="Oval 38"/>
              <p:cNvSpPr>
                <a:spLocks noChangeArrowheads="1"/>
              </p:cNvSpPr>
              <p:nvPr/>
            </p:nvSpPr>
            <p:spPr bwMode="auto">
              <a:xfrm>
                <a:off x="3593" y="1467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Text Box 39"/>
              <p:cNvSpPr txBox="1">
                <a:spLocks noChangeArrowheads="1"/>
              </p:cNvSpPr>
              <p:nvPr/>
            </p:nvSpPr>
            <p:spPr bwMode="auto">
              <a:xfrm>
                <a:off x="3674" y="1467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j</a:t>
                </a:r>
              </a:p>
            </p:txBody>
          </p:sp>
        </p:grpSp>
        <p:sp>
          <p:nvSpPr>
            <p:cNvPr id="21" name="Text Box 40"/>
            <p:cNvSpPr txBox="1">
              <a:spLocks noChangeArrowheads="1"/>
            </p:cNvSpPr>
            <p:nvPr/>
          </p:nvSpPr>
          <p:spPr bwMode="auto">
            <a:xfrm>
              <a:off x="4577" y="155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4403" y="123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" name="Arc 29"/>
          <p:cNvSpPr>
            <a:spLocks/>
          </p:cNvSpPr>
          <p:nvPr/>
        </p:nvSpPr>
        <p:spPr bwMode="auto">
          <a:xfrm>
            <a:off x="2030413" y="1524000"/>
            <a:ext cx="4370387" cy="381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Arc 29"/>
          <p:cNvSpPr>
            <a:spLocks/>
          </p:cNvSpPr>
          <p:nvPr/>
        </p:nvSpPr>
        <p:spPr bwMode="auto">
          <a:xfrm>
            <a:off x="1981199" y="4114800"/>
            <a:ext cx="4191001" cy="228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6200" y="483513"/>
            <a:ext cx="3886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各种四元组的</a:t>
            </a:r>
            <a:r>
              <a:rPr lang="en-US" altLang="zh-CN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表示</a:t>
            </a:r>
            <a:r>
              <a:rPr lang="en-US" altLang="zh-CN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2200" b="1" dirty="0" smtClean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200" b="1" dirty="0">
              <a:solidFill>
                <a:srgbClr val="8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1026"/>
          <p:cNvSpPr txBox="1">
            <a:spLocks noChangeArrowheads="1"/>
          </p:cNvSpPr>
          <p:nvPr/>
        </p:nvSpPr>
        <p:spPr bwMode="auto">
          <a:xfrm>
            <a:off x="914400" y="476250"/>
            <a:ext cx="5410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优化步骤</a:t>
            </a:r>
          </a:p>
        </p:txBody>
      </p:sp>
      <p:sp>
        <p:nvSpPr>
          <p:cNvPr id="39" name="Text Box 1027"/>
          <p:cNvSpPr txBox="1">
            <a:spLocks noChangeArrowheads="1"/>
          </p:cNvSpPr>
          <p:nvPr/>
        </p:nvSpPr>
        <p:spPr bwMode="auto">
          <a:xfrm>
            <a:off x="838200" y="873125"/>
            <a:ext cx="6324600" cy="78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构造基本块四元式的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结点顺序，重写基本块四元式。</a:t>
            </a:r>
          </a:p>
        </p:txBody>
      </p:sp>
      <p:sp>
        <p:nvSpPr>
          <p:cNvPr id="40" name="Text Box 1028"/>
          <p:cNvSpPr txBox="1">
            <a:spLocks noChangeArrowheads="1"/>
          </p:cNvSpPr>
          <p:nvPr/>
        </p:nvSpPr>
        <p:spPr bwMode="auto">
          <a:xfrm>
            <a:off x="900113" y="1771650"/>
            <a:ext cx="6643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构造</a:t>
            </a:r>
            <a:r>
              <a:rPr lang="en-US" altLang="zh-CN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算法思想（限于四元式（</a:t>
            </a:r>
            <a:r>
              <a:rPr lang="en-US" altLang="zh-CN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）、（</a:t>
            </a:r>
            <a:r>
              <a:rPr lang="en-US" altLang="zh-CN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）和（</a:t>
            </a:r>
            <a:r>
              <a:rPr lang="en-US" altLang="zh-CN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））</a:t>
            </a:r>
          </a:p>
        </p:txBody>
      </p:sp>
      <p:sp>
        <p:nvSpPr>
          <p:cNvPr id="41" name="Text Box 1032"/>
          <p:cNvSpPr txBox="1">
            <a:spLocks noChangeArrowheads="1"/>
          </p:cNvSpPr>
          <p:nvPr/>
        </p:nvSpPr>
        <p:spPr bwMode="auto">
          <a:xfrm>
            <a:off x="684212" y="2286000"/>
            <a:ext cx="813593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对</a:t>
            </a:r>
            <a:r>
              <a:rPr kumimoji="0"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kumimoji="0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型四元式：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A:=B </a:t>
            </a:r>
          </a:p>
          <a:p>
            <a:pPr algn="l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.  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）无定义，则构造一标记为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的叶结点，并定义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）为这个结点；记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的值为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</a:p>
          <a:p>
            <a:pPr algn="l" eaLnBrk="1" hangingPunct="1">
              <a:lnSpc>
                <a:spcPct val="150000"/>
              </a:lnSpc>
              <a:buFont typeface="Wingdings" pitchFamily="2" charset="2"/>
              <a:buAutoNum type="arabicPeriod" startAt="2"/>
            </a:pP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无定义，则把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附加在结点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上并令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NODE(A)=n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；否则先把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从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结点上附加标识符集中删除（注意，如果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是叶结点，则其标记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不删除），把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附加到新结点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上并令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NODE(A)=n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。转处理下一四元式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kumimoji="0"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buFont typeface="Wingdings" pitchFamily="2" charset="2"/>
              <a:buAutoNum type="arabicPeriod" startAt="2"/>
            </a:pPr>
            <a:endParaRPr kumimoji="0" lang="zh-CN" altLang="en-US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57200" y="424433"/>
            <a:ext cx="7958138" cy="582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ts val="3000"/>
              </a:lnSpc>
            </a:pP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对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型四元式：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A:=op B</a:t>
            </a:r>
            <a:endParaRPr kumimoji="0" lang="en-US" altLang="zh-CN" sz="2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l" eaLnBrk="1" hangingPunct="1">
              <a:lnSpc>
                <a:spcPts val="3000"/>
              </a:lnSpc>
            </a:pP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1.   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无定义，则构造一标记为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的叶结点并定义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）为这个结点；</a:t>
            </a:r>
          </a:p>
          <a:p>
            <a:pPr algn="l" eaLnBrk="1" hangingPunct="1">
              <a:lnSpc>
                <a:spcPts val="3000"/>
              </a:lnSpc>
              <a:buFontTx/>
              <a:buAutoNum type="arabicPeriod" startAt="2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是标记为常数的叶结点 ，则转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，否则转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 startAt="2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执行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op 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（即合并已知量），令得到的新常数为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是处理当前四元式时新构造出来的结点，则删除它。如果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NODE(P)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无定义，则构造一用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做标记的叶结点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。置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NODE(P)=n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 startAt="2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检查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DAG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中是否已有一结点，其唯一后继为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，且标记为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op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（即找公共子表达式）。如果没有，则构造该结点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，否则就把已有的结点作为它的结点并设该结点为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 startAt="2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无定义，则把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附加在结点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上并令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NODE(A)=n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；否则先把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从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结点上附加标识符集中删除（注意，如果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是叶结点，则其标记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不删除），把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附加到新结点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上并令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NODE(A)=n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333375"/>
            <a:ext cx="880745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ts val="3000"/>
              </a:lnSpc>
            </a:pP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对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型四元式：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A:=B op C</a:t>
            </a:r>
            <a:endParaRPr kumimoji="0" lang="en-US" altLang="zh-CN" sz="2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无定义，则构造一标记为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的叶结点并定义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）为这个结点；</a:t>
            </a: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NODE(C)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无定义，则构造一标记为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的叶结点并定义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）为这个结点；</a:t>
            </a: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NODE(C)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都是标记为常数的叶结点，则转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，否则转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执行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 op C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（即合并已知量），令得到的新常数为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或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NODE(C)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是处理当前四元式时新构造出来的结点，则删除它。如果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NODE(P)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无定义，则构造一用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做标记的叶结点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。置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NODE(P)=n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kumimoji="0" lang="zh-CN" altLang="en-US" sz="2000" b="1" dirty="0">
              <a:latin typeface="Times New Roman" pitchFamily="18" charset="0"/>
            </a:endParaRP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latin typeface="Times New Roman" pitchFamily="18" charset="0"/>
              </a:rPr>
              <a:t>检查中</a:t>
            </a:r>
            <a:r>
              <a:rPr kumimoji="0" lang="en-US" altLang="zh-CN" sz="2000" b="1" dirty="0">
                <a:latin typeface="Times New Roman" pitchFamily="18" charset="0"/>
              </a:rPr>
              <a:t>DAG</a:t>
            </a:r>
            <a:r>
              <a:rPr kumimoji="0" lang="zh-CN" altLang="en-US" sz="2000" b="1" dirty="0">
                <a:latin typeface="Times New Roman" pitchFamily="18" charset="0"/>
              </a:rPr>
              <a:t>中是否已有一结点，其左后继为</a:t>
            </a:r>
            <a:r>
              <a:rPr kumimoji="0" lang="en-US" altLang="zh-CN" sz="2000" b="1" dirty="0"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latin typeface="Times New Roman" pitchFamily="18" charset="0"/>
              </a:rPr>
              <a:t>，其右后继为</a:t>
            </a:r>
            <a:r>
              <a:rPr kumimoji="0" lang="en-US" altLang="zh-CN" sz="2000" b="1" dirty="0">
                <a:latin typeface="Times New Roman" pitchFamily="18" charset="0"/>
              </a:rPr>
              <a:t>NODE(C)</a:t>
            </a:r>
            <a:r>
              <a:rPr kumimoji="0" lang="zh-CN" altLang="en-US" sz="2000" b="1" dirty="0">
                <a:latin typeface="Times New Roman" pitchFamily="18" charset="0"/>
              </a:rPr>
              <a:t>，且标记为</a:t>
            </a:r>
            <a:r>
              <a:rPr kumimoji="0" lang="en-US" altLang="zh-CN" sz="2000" b="1" dirty="0">
                <a:latin typeface="Times New Roman" pitchFamily="18" charset="0"/>
              </a:rPr>
              <a:t>op</a:t>
            </a:r>
            <a:r>
              <a:rPr kumimoji="0" lang="zh-CN" altLang="en-US" sz="2000" b="1" dirty="0">
                <a:latin typeface="Times New Roman" pitchFamily="18" charset="0"/>
              </a:rPr>
              <a:t>（即找公共子表达式）。如果没有，则构造该结点</a:t>
            </a:r>
            <a:r>
              <a:rPr kumimoji="0" lang="en-US" altLang="zh-CN" sz="2000" b="1" dirty="0"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latin typeface="Times New Roman" pitchFamily="18" charset="0"/>
              </a:rPr>
              <a:t>，否则就把已有的结点作为它的结点并设该结点为</a:t>
            </a:r>
            <a:r>
              <a:rPr kumimoji="0" lang="en-US" altLang="zh-CN" sz="2000" b="1" dirty="0"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latin typeface="Times New Roman" pitchFamily="18" charset="0"/>
              </a:rPr>
              <a:t>无定义，则把</a:t>
            </a:r>
            <a:r>
              <a:rPr kumimoji="0" lang="en-US" altLang="zh-CN" sz="2000" b="1" dirty="0"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latin typeface="Times New Roman" pitchFamily="18" charset="0"/>
              </a:rPr>
              <a:t>附加在结点</a:t>
            </a:r>
            <a:r>
              <a:rPr kumimoji="0" lang="en-US" altLang="zh-CN" sz="2000" b="1" dirty="0"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latin typeface="Times New Roman" pitchFamily="18" charset="0"/>
              </a:rPr>
              <a:t>上并令</a:t>
            </a:r>
            <a:r>
              <a:rPr kumimoji="0" lang="en-US" altLang="zh-CN" sz="2000" b="1" dirty="0">
                <a:latin typeface="Times New Roman" pitchFamily="18" charset="0"/>
              </a:rPr>
              <a:t>NODE(A)=n</a:t>
            </a:r>
            <a:r>
              <a:rPr kumimoji="0" lang="zh-CN" altLang="en-US" sz="2000" b="1" dirty="0">
                <a:latin typeface="Times New Roman" pitchFamily="18" charset="0"/>
              </a:rPr>
              <a:t>；否则先把</a:t>
            </a:r>
            <a:r>
              <a:rPr kumimoji="0" lang="en-US" altLang="zh-CN" sz="2000" b="1" dirty="0"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latin typeface="Times New Roman" pitchFamily="18" charset="0"/>
              </a:rPr>
              <a:t>从</a:t>
            </a:r>
            <a:r>
              <a:rPr kumimoji="0" lang="en-US" altLang="zh-CN" sz="2000" b="1" dirty="0"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latin typeface="Times New Roman" pitchFamily="18" charset="0"/>
              </a:rPr>
              <a:t>结点上附加标识符集中删除（注意，如果</a:t>
            </a:r>
            <a:r>
              <a:rPr kumimoji="0" lang="en-US" altLang="zh-CN" sz="2000" b="1" dirty="0"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latin typeface="Times New Roman" pitchFamily="18" charset="0"/>
              </a:rPr>
              <a:t>是叶结点，则其标记</a:t>
            </a:r>
            <a:r>
              <a:rPr kumimoji="0" lang="en-US" altLang="zh-CN" sz="2000" b="1" dirty="0"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latin typeface="Times New Roman" pitchFamily="18" charset="0"/>
              </a:rPr>
              <a:t>不删除），把</a:t>
            </a:r>
            <a:r>
              <a:rPr kumimoji="0" lang="en-US" altLang="zh-CN" sz="2000" b="1" dirty="0"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latin typeface="Times New Roman" pitchFamily="18" charset="0"/>
              </a:rPr>
              <a:t>附加到新结点</a:t>
            </a:r>
            <a:r>
              <a:rPr kumimoji="0" lang="en-US" altLang="zh-CN" sz="2000" b="1" dirty="0"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latin typeface="Times New Roman" pitchFamily="18" charset="0"/>
              </a:rPr>
              <a:t>上并令</a:t>
            </a:r>
            <a:r>
              <a:rPr kumimoji="0" lang="en-US" altLang="zh-CN" sz="2000" b="1" dirty="0">
                <a:latin typeface="Times New Roman" pitchFamily="18" charset="0"/>
              </a:rPr>
              <a:t>NODE(A)=n</a:t>
            </a:r>
            <a:r>
              <a:rPr kumimoji="0" lang="zh-CN" altLang="en-US" sz="2000" b="1" dirty="0"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endParaRPr kumimoji="0" lang="en-US" altLang="zh-CN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03225" y="457200"/>
            <a:ext cx="4625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例  试构造基本块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46" name="矩形 45"/>
          <p:cNvSpPr/>
          <p:nvPr/>
        </p:nvSpPr>
        <p:spPr bwMode="auto">
          <a:xfrm>
            <a:off x="457200" y="1295400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57200" y="1752600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57200" y="21383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2743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temp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67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32004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7" name="直接连接符 56"/>
          <p:cNvCxnSpPr>
            <a:stCxn id="55" idx="4"/>
            <a:endCxn id="52" idx="0"/>
          </p:cNvCxnSpPr>
          <p:nvPr/>
        </p:nvCxnSpPr>
        <p:spPr bwMode="auto">
          <a:xfrm flipH="1">
            <a:off x="3048000" y="3958530"/>
            <a:ext cx="4572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>
            <a:stCxn id="55" idx="4"/>
            <a:endCxn id="49" idx="0"/>
          </p:cNvCxnSpPr>
          <p:nvPr/>
        </p:nvCxnSpPr>
        <p:spPr bwMode="auto">
          <a:xfrm>
            <a:off x="35052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38100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242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242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3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2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334 0.14444 " pathEditMode="relative" ptsTypes="AA">
                                      <p:cBhvr>
                                        <p:cTn id="7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334 0.14444 " pathEditMode="relative" ptsTypes="AA">
                                      <p:cBhvr>
                                        <p:cTn id="7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334 0.14444 " pathEditMode="relative" ptsTypes="AA">
                                      <p:cBhvr>
                                        <p:cTn id="8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52" grpId="1" animBg="1"/>
      <p:bldP spid="53" grpId="0"/>
      <p:bldP spid="53" grpId="1"/>
      <p:bldP spid="55" grpId="0" animBg="1"/>
      <p:bldP spid="55" grpId="1" animBg="1"/>
      <p:bldP spid="60" grpId="0"/>
      <p:bldP spid="60" grpId="1"/>
      <p:bldP spid="61" grpId="0"/>
      <p:bldP spid="61" grpId="1"/>
      <p:bldP spid="62" grpId="0"/>
      <p:bldP spid="62" grpId="1"/>
      <p:bldP spid="63" grpId="0" animBg="1"/>
      <p:bldP spid="64" grpId="0"/>
      <p:bldP spid="65" grpId="0" animBg="1"/>
      <p:bldP spid="66" grpId="0"/>
      <p:bldP spid="67" grpId="0" animBg="1"/>
      <p:bldP spid="70" grpId="0"/>
      <p:bldP spid="7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25955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6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2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8" grpId="0" animBg="1"/>
      <p:bldP spid="31" grpId="0"/>
      <p:bldP spid="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2987040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4231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5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2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341852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4231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44043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3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5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3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38147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4231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44043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3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34137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4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6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3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3" name="Picture 23" descr="11_1优化内容演示图1（删除多余运算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533400"/>
            <a:ext cx="8653463" cy="5486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990600" y="2514600"/>
            <a:ext cx="1828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990600" y="3429000"/>
            <a:ext cx="1828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410200" y="2468880"/>
            <a:ext cx="1828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410200" y="3368040"/>
            <a:ext cx="1828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42719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4231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44043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3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34137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4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42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5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7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3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46529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4231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44043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3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34137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4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42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5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7" name="椭圆 36"/>
          <p:cNvSpPr/>
          <p:nvPr/>
        </p:nvSpPr>
        <p:spPr bwMode="auto">
          <a:xfrm>
            <a:off x="7924800" y="33528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7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8" name="直接连接符 37"/>
          <p:cNvCxnSpPr>
            <a:stCxn id="37" idx="4"/>
            <a:endCxn id="65" idx="0"/>
          </p:cNvCxnSpPr>
          <p:nvPr/>
        </p:nvCxnSpPr>
        <p:spPr bwMode="auto">
          <a:xfrm flipH="1">
            <a:off x="6477000" y="3962400"/>
            <a:ext cx="1752600" cy="36189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85344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6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43800" y="39432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-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H="1">
            <a:off x="8077200" y="3962400"/>
            <a:ext cx="152400" cy="381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4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7" grpId="0" animBg="1"/>
      <p:bldP spid="39" grpId="0"/>
      <p:bldP spid="4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57200" y="50339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733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7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3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72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172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6705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8" name="直接连接符 67"/>
          <p:cNvCxnSpPr>
            <a:stCxn id="67" idx="4"/>
            <a:endCxn id="65" idx="0"/>
          </p:cNvCxnSpPr>
          <p:nvPr/>
        </p:nvCxnSpPr>
        <p:spPr bwMode="auto">
          <a:xfrm flipH="1">
            <a:off x="6477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67" idx="4"/>
            <a:endCxn id="63" idx="0"/>
          </p:cNvCxnSpPr>
          <p:nvPr/>
        </p:nvCxnSpPr>
        <p:spPr bwMode="auto">
          <a:xfrm>
            <a:off x="7010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315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67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55" idx="0"/>
          </p:cNvCxnSpPr>
          <p:nvPr/>
        </p:nvCxnSpPr>
        <p:spPr bwMode="auto">
          <a:xfrm flipH="1">
            <a:off x="5181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67" idx="0"/>
          </p:cNvCxnSpPr>
          <p:nvPr/>
        </p:nvCxnSpPr>
        <p:spPr bwMode="auto">
          <a:xfrm>
            <a:off x="6172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791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4231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44043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3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34137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4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42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5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=A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37" name="椭圆 36"/>
          <p:cNvSpPr/>
          <p:nvPr/>
        </p:nvSpPr>
        <p:spPr bwMode="auto">
          <a:xfrm>
            <a:off x="7924800" y="33528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7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8" name="直接连接符 37"/>
          <p:cNvCxnSpPr>
            <a:stCxn id="37" idx="4"/>
            <a:endCxn id="65" idx="0"/>
          </p:cNvCxnSpPr>
          <p:nvPr/>
        </p:nvCxnSpPr>
        <p:spPr bwMode="auto">
          <a:xfrm flipH="1">
            <a:off x="6477000" y="3962400"/>
            <a:ext cx="1752600" cy="36189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85344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6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43800" y="39432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-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H="1">
            <a:off x="8077200" y="3962400"/>
            <a:ext cx="152400" cy="381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椭圆 40"/>
          <p:cNvSpPr/>
          <p:nvPr/>
        </p:nvSpPr>
        <p:spPr bwMode="auto">
          <a:xfrm>
            <a:off x="6477000" y="1219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8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stCxn id="41" idx="4"/>
            <a:endCxn id="28" idx="0"/>
          </p:cNvCxnSpPr>
          <p:nvPr/>
        </p:nvCxnSpPr>
        <p:spPr bwMode="auto">
          <a:xfrm flipH="1">
            <a:off x="6172200" y="1828800"/>
            <a:ext cx="609600" cy="5334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>
            <a:stCxn id="41" idx="4"/>
            <a:endCxn id="37" idx="0"/>
          </p:cNvCxnSpPr>
          <p:nvPr/>
        </p:nvCxnSpPr>
        <p:spPr bwMode="auto">
          <a:xfrm>
            <a:off x="6781800" y="1828800"/>
            <a:ext cx="1447800" cy="1524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6324600" y="1809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86600" y="1276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Text Box 1050"/>
          <p:cNvSpPr txBox="1">
            <a:spLocks noChangeArrowheads="1"/>
          </p:cNvSpPr>
          <p:nvPr/>
        </p:nvSpPr>
        <p:spPr bwMode="auto">
          <a:xfrm>
            <a:off x="381000" y="788313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第一步：构造四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元式</a:t>
            </a:r>
          </a:p>
        </p:txBody>
      </p:sp>
      <p:sp>
        <p:nvSpPr>
          <p:cNvPr id="4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3" grpId="0"/>
      <p:bldP spid="41" grpId="0" animBg="1"/>
      <p:bldP spid="45" grpId="0"/>
      <p:bldP spid="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5" name="Text Box 1050"/>
          <p:cNvSpPr txBox="1">
            <a:spLocks noChangeArrowheads="1"/>
          </p:cNvSpPr>
          <p:nvPr/>
        </p:nvSpPr>
        <p:spPr bwMode="auto">
          <a:xfrm>
            <a:off x="479425" y="457200"/>
            <a:ext cx="4953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第二步：重写四元式</a:t>
            </a:r>
          </a:p>
        </p:txBody>
      </p:sp>
      <p:sp>
        <p:nvSpPr>
          <p:cNvPr id="6" name="Text Box 1072"/>
          <p:cNvSpPr txBox="1">
            <a:spLocks noChangeArrowheads="1"/>
          </p:cNvSpPr>
          <p:nvPr/>
        </p:nvSpPr>
        <p:spPr bwMode="auto">
          <a:xfrm>
            <a:off x="319087" y="911959"/>
            <a:ext cx="8207375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）从左至右写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右部有标记的叶结点的四元式；</a:t>
            </a:r>
          </a:p>
          <a:p>
            <a:pPr algn="l" eaLnBrk="1" hangingPunct="1">
              <a:lnSpc>
                <a:spcPct val="150000"/>
              </a:lnSpc>
            </a:pP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）写内结点的四元式：当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某结点的所有孩子结点的四元式已处理后，可写此结点的四元式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        </a:t>
            </a:r>
            <a:endParaRPr kumimoji="0"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0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（</a:t>
            </a:r>
            <a:r>
              <a:rPr kumimoji="0"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）当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某内结点的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右部有标记，每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一个内节点对应生成一个四元式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。如果有多个右标记，从第二个开始生成赋值四元式</a:t>
            </a:r>
            <a:endParaRPr kumimoji="0" lang="en-US" altLang="zh-CN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（</a:t>
            </a:r>
            <a:r>
              <a:rPr kumimoji="0"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II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当某内结点的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右部没有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标记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endParaRPr kumimoji="0" lang="en-US" altLang="zh-CN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1" algn="l" eaLnBrk="1" hangingPunct="1">
              <a:lnSpc>
                <a:spcPct val="150000"/>
              </a:lnSpc>
            </a:pP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当某内结点的右部没有标记且没有父结点时，表明该结点原对应的变量，已被赋给一个新的值，且该节点的值作为中间结果，后面也没使用，所以该节点不产生四元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式。 </a:t>
            </a:r>
            <a:endParaRPr kumimoji="0"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1" algn="l" eaLnBrk="1" hangingPunct="1">
              <a:lnSpc>
                <a:spcPct val="150000"/>
              </a:lnSpc>
            </a:pP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某内结点没有右部标记但有父结点时，生成一个中间临时变量存放结点的值。</a:t>
            </a:r>
          </a:p>
          <a:p>
            <a:pPr algn="l" eaLnBrk="1" hangingPunct="1">
              <a:lnSpc>
                <a:spcPct val="150000"/>
              </a:lnSpc>
            </a:pPr>
            <a:endParaRPr kumimoji="0" lang="zh-CN" altLang="en-US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endParaRPr kumimoji="0" lang="zh-CN" altLang="en-US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endParaRPr kumimoji="0" lang="en-US" altLang="zh-CN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50"/>
          <p:cNvSpPr txBox="1">
            <a:spLocks noChangeArrowheads="1"/>
          </p:cNvSpPr>
          <p:nvPr/>
        </p:nvSpPr>
        <p:spPr bwMode="auto">
          <a:xfrm>
            <a:off x="381000" y="457200"/>
            <a:ext cx="4953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第二步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：按构造顺序重写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四元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式，</a:t>
            </a:r>
            <a:endParaRPr lang="zh-CN" altLang="en-US" sz="2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 Box 1069"/>
          <p:cNvSpPr txBox="1">
            <a:spLocks noChangeArrowheads="1"/>
          </p:cNvSpPr>
          <p:nvPr/>
        </p:nvSpPr>
        <p:spPr bwMode="auto">
          <a:xfrm>
            <a:off x="6477000" y="1371600"/>
            <a:ext cx="2286000" cy="395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⑴ 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=3.14 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⑵ 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6.28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⑶ 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6.28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⑷ 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r</a:t>
            </a: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⑸ 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⑹ A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6.28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⑺ 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=A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⑻ 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⑼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A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612" y="5486400"/>
            <a:ext cx="770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叶子节点标识符：在基本块外被定值并在基本块内被引用的所有标识符。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5879068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内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节点标识符的附加标识符：在基本块内被定值并在基本块后被引用的所有标识符。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858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3.14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5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828800" y="434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84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26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6.28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47244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3124200" y="432429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4933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3657600" y="334893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4" name="直接连接符 23"/>
          <p:cNvCxnSpPr>
            <a:stCxn id="23" idx="4"/>
            <a:endCxn id="21" idx="0"/>
          </p:cNvCxnSpPr>
          <p:nvPr/>
        </p:nvCxnSpPr>
        <p:spPr bwMode="auto">
          <a:xfrm flipH="1">
            <a:off x="3429000" y="3958530"/>
            <a:ext cx="5334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stCxn id="23" idx="4"/>
            <a:endCxn id="19" idx="0"/>
          </p:cNvCxnSpPr>
          <p:nvPr/>
        </p:nvCxnSpPr>
        <p:spPr bwMode="auto">
          <a:xfrm>
            <a:off x="3962400" y="3958530"/>
            <a:ext cx="1066800" cy="36576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4267200" y="34060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1400" y="393942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+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819400" y="2362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6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16" idx="0"/>
          </p:cNvCxnSpPr>
          <p:nvPr/>
        </p:nvCxnSpPr>
        <p:spPr bwMode="auto">
          <a:xfrm flipH="1">
            <a:off x="2133600" y="2971800"/>
            <a:ext cx="990600" cy="1371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8" idx="4"/>
            <a:endCxn id="23" idx="0"/>
          </p:cNvCxnSpPr>
          <p:nvPr/>
        </p:nvCxnSpPr>
        <p:spPr bwMode="auto">
          <a:xfrm>
            <a:off x="3124200" y="2971800"/>
            <a:ext cx="838200" cy="37713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2743200" y="2952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290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7600" y="24231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67000" y="44043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3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95800" y="341376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4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862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5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4876800" y="33528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7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8" name="直接连接符 37"/>
          <p:cNvCxnSpPr>
            <a:stCxn id="37" idx="4"/>
            <a:endCxn id="21" idx="0"/>
          </p:cNvCxnSpPr>
          <p:nvPr/>
        </p:nvCxnSpPr>
        <p:spPr bwMode="auto">
          <a:xfrm flipH="1">
            <a:off x="3429000" y="3962400"/>
            <a:ext cx="1752600" cy="36189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54864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</a:rPr>
              <a:t>6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95800" y="39432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-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 flipH="1">
            <a:off x="5029200" y="3962400"/>
            <a:ext cx="152400" cy="381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椭圆 41"/>
          <p:cNvSpPr/>
          <p:nvPr/>
        </p:nvSpPr>
        <p:spPr bwMode="auto">
          <a:xfrm>
            <a:off x="3429000" y="1219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8</a:t>
            </a:r>
            <a:endParaRPr kumimoji="0" lang="zh-CN" alt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stCxn id="42" idx="4"/>
            <a:endCxn id="28" idx="0"/>
          </p:cNvCxnSpPr>
          <p:nvPr/>
        </p:nvCxnSpPr>
        <p:spPr bwMode="auto">
          <a:xfrm flipH="1">
            <a:off x="3124200" y="1828800"/>
            <a:ext cx="609600" cy="5334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>
            <a:stCxn id="42" idx="4"/>
            <a:endCxn id="37" idx="0"/>
          </p:cNvCxnSpPr>
          <p:nvPr/>
        </p:nvCxnSpPr>
        <p:spPr bwMode="auto">
          <a:xfrm>
            <a:off x="3733800" y="1828800"/>
            <a:ext cx="1447800" cy="1524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3276600" y="1809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*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38600" y="1276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</a:t>
            </a:r>
            <a:endParaRPr lang="zh-CN" altLang="en-US" sz="2000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228600" y="847904"/>
            <a:ext cx="35052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A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A  </a:t>
            </a:r>
            <a:r>
              <a:rPr lang="en-US" altLang="zh-CN" sz="20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000" b="1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（无用赋值）</a:t>
            </a:r>
            <a:endParaRPr lang="en-US" altLang="zh-CN" sz="2000" b="1" dirty="0">
              <a:solidFill>
                <a:srgbClr val="00B05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=2 *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4</a:t>
            </a:r>
            <a:endParaRPr lang="en-US" altLang="zh-CN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⑽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4343400" y="803454"/>
            <a:ext cx="480060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=3.14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⑵ 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6.28 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（合并已知量）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⑶ 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6.28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（合并已知量）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⑷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 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（删除了一个多余运算）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⑹ 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 6.28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⑺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=A</a:t>
            </a:r>
            <a:endParaRPr lang="en-US" altLang="zh-CN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⑻ 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⑼ B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6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2209800" y="381000"/>
            <a:ext cx="4114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优化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前后结果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对比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AutoShape 16"/>
          <p:cNvSpPr>
            <a:spLocks noChangeArrowheads="1"/>
          </p:cNvSpPr>
          <p:nvPr/>
        </p:nvSpPr>
        <p:spPr bwMode="auto">
          <a:xfrm>
            <a:off x="2971800" y="2373492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4343400" y="4740295"/>
            <a:ext cx="3276600" cy="150810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⑴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10000" dirty="0" smtClean="0">
                <a:latin typeface="宋体" pitchFamily="2" charset="-122"/>
                <a:ea typeface="宋体" pitchFamily="2" charset="-122"/>
              </a:rPr>
              <a:t>1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＋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 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 6.28 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1 </a:t>
            </a:r>
            <a:endParaRPr lang="en-US" altLang="zh-CN" sz="2000" b="1" baseline="-10000" dirty="0" smtClean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⑶ S</a:t>
            </a:r>
            <a:r>
              <a:rPr lang="en-US" altLang="zh-CN" sz="2000" b="1" baseline="-10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=R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B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*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10000" dirty="0">
                <a:latin typeface="宋体" pitchFamily="2" charset="-122"/>
                <a:ea typeface="宋体" pitchFamily="2" charset="-122"/>
              </a:rPr>
              <a:t>2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3429000" y="4171890"/>
            <a:ext cx="541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假定</a:t>
            </a:r>
            <a:r>
              <a:rPr lang="en-US" altLang="zh-CN" sz="2000" b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t0---t6</a:t>
            </a:r>
            <a:r>
              <a:rPr lang="zh-CN" altLang="en-US" sz="2000" b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在后面不再活跃，进一步优化：</a:t>
            </a:r>
            <a:endParaRPr lang="en-US" altLang="zh-CN" sz="2000" b="1" baseline="-10000" dirty="0">
              <a:solidFill>
                <a:srgbClr val="00B0F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1066800" y="4781550"/>
            <a:ext cx="1390650" cy="9144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1066800" y="4513263"/>
            <a:ext cx="7543800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14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77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382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75000"/>
              </a:spcBef>
            </a:pPr>
            <a:r>
              <a:rPr lang="zh-CN" altLang="en-US" sz="2000" b="1" dirty="0">
                <a:solidFill>
                  <a:srgbClr val="FF3300"/>
                </a:solidFill>
                <a:ea typeface="方正舒体" pitchFamily="2" charset="-122"/>
              </a:rPr>
              <a:t>应用结构化程序设计技术编写的程序，其流图一定是可归约的。高级语言编写的程序，其流图往往是可归约的。如果程序流图是可归约的，其循环优化比较容易进行。</a:t>
            </a:r>
            <a:r>
              <a:rPr lang="zh-CN" altLang="en-US" sz="2000" b="1" dirty="0">
                <a:ea typeface="方正舒体" pitchFamily="2" charset="-122"/>
              </a:rPr>
              <a:t> 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85800" y="1126284"/>
            <a:ext cx="8077200" cy="83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55000"/>
              </a:spcBef>
            </a:pPr>
            <a:r>
              <a:rPr lang="zh-CN" altLang="en-US" sz="2000" b="1" dirty="0" smtClean="0">
                <a:latin typeface="宋体" pitchFamily="2" charset="-122"/>
              </a:rPr>
              <a:t>一</a:t>
            </a:r>
            <a:r>
              <a:rPr lang="zh-CN" altLang="en-US" sz="2000" b="1" dirty="0">
                <a:latin typeface="宋体" pitchFamily="2" charset="-122"/>
              </a:rPr>
              <a:t>个流图是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可归约流图</a:t>
            </a:r>
            <a:r>
              <a:rPr lang="zh-CN" altLang="en-US" sz="2000" b="1" dirty="0">
                <a:latin typeface="宋体" pitchFamily="2" charset="-122"/>
              </a:rPr>
              <a:t>，当且仅当流图中除去回边后，其余边构成一个无环路流图。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85800" y="2062532"/>
            <a:ext cx="7924800" cy="212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952500" indent="-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可归约流图具有下列性质：</a:t>
            </a:r>
          </a:p>
          <a:p>
            <a:pPr algn="l">
              <a:lnSpc>
                <a:spcPct val="13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        性质</a:t>
            </a:r>
            <a:r>
              <a:rPr lang="en-US" altLang="zh-CN" sz="2000" b="1" dirty="0">
                <a:latin typeface="宋体" pitchFamily="2" charset="-122"/>
              </a:rPr>
              <a:t>1  </a:t>
            </a:r>
            <a:r>
              <a:rPr lang="zh-CN" altLang="en-US" sz="2000" b="1" dirty="0">
                <a:latin typeface="宋体" pitchFamily="2" charset="-122"/>
              </a:rPr>
              <a:t>流图中任何直观意义下的环路，都属于循环。</a:t>
            </a:r>
          </a:p>
          <a:p>
            <a:pPr algn="l">
              <a:lnSpc>
                <a:spcPct val="13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        性质</a:t>
            </a:r>
            <a:r>
              <a:rPr lang="en-US" altLang="zh-CN" sz="2000" b="1" dirty="0">
                <a:latin typeface="宋体" pitchFamily="2" charset="-122"/>
              </a:rPr>
              <a:t>2  </a:t>
            </a:r>
            <a:r>
              <a:rPr lang="zh-CN" altLang="en-US" sz="2000" b="1" dirty="0">
                <a:latin typeface="宋体" pitchFamily="2" charset="-122"/>
              </a:rPr>
              <a:t>只要找出流图中所有回边，就可以找出流图中所有循环。</a:t>
            </a:r>
          </a:p>
          <a:p>
            <a:pPr algn="l">
              <a:lnSpc>
                <a:spcPct val="13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        性质</a:t>
            </a:r>
            <a:r>
              <a:rPr lang="en-US" altLang="zh-CN" sz="2000" b="1" dirty="0">
                <a:latin typeface="宋体" pitchFamily="2" charset="-122"/>
              </a:rPr>
              <a:t>3  </a:t>
            </a:r>
            <a:r>
              <a:rPr lang="zh-CN" altLang="en-US" sz="2000" b="1" dirty="0">
                <a:latin typeface="宋体" pitchFamily="2" charset="-122"/>
              </a:rPr>
              <a:t>流图中任意两个循环，或嵌套或不相交。 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title"/>
          </p:nvPr>
        </p:nvSpPr>
        <p:spPr>
          <a:xfrm>
            <a:off x="693738" y="304800"/>
            <a:ext cx="4487862" cy="4572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10.2.3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　循环</a:t>
            </a:r>
            <a:r>
              <a:rPr lang="zh-CN" altLang="en-US" sz="2400" b="1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优化（介绍部分）</a:t>
            </a:r>
            <a:endParaRPr lang="zh-CN" altLang="en-US" sz="2400" b="1" dirty="0">
              <a:solidFill>
                <a:srgbClr val="CC009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46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5335631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" y="6096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．代码外提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1208088"/>
            <a:ext cx="8001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14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宋体" pitchFamily="2" charset="-122"/>
              </a:rPr>
              <a:t>实现循环代码外提的方法是在循环入口结点和其直接前驱结点之间，插入一个新结点之后，将循环中所有的全部不变运算置于这个新结点之中。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5800" y="2395538"/>
            <a:ext cx="76962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08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一个不变运算</a:t>
            </a:r>
            <a:r>
              <a:rPr lang="en-US" altLang="zh-CN" sz="2000" b="1" dirty="0">
                <a:latin typeface="宋体" pitchFamily="2" charset="-122"/>
              </a:rPr>
              <a:t>A: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B op C</a:t>
            </a:r>
            <a:r>
              <a:rPr lang="zh-CN" altLang="en-US" sz="2000" b="1" dirty="0">
                <a:latin typeface="宋体" pitchFamily="2" charset="-122"/>
              </a:rPr>
              <a:t>提到前置结点条件是：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</a:rPr>
              <a:t>① </a:t>
            </a:r>
            <a:r>
              <a:rPr lang="en-US" altLang="zh-CN" sz="2000" b="1" dirty="0">
                <a:latin typeface="宋体" pitchFamily="2" charset="-122"/>
              </a:rPr>
              <a:t>A: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B op C</a:t>
            </a:r>
            <a:r>
              <a:rPr lang="zh-CN" altLang="en-US" sz="2000" b="1" dirty="0">
                <a:latin typeface="宋体" pitchFamily="2" charset="-122"/>
              </a:rPr>
              <a:t>所在结点是循环所有出口结点的必经结点。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</a:rPr>
              <a:t>② </a:t>
            </a:r>
            <a:r>
              <a:rPr lang="en-US" altLang="zh-CN" sz="2000" b="1" dirty="0">
                <a:latin typeface="宋体" pitchFamily="2" charset="-122"/>
              </a:rPr>
              <a:t>A: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B op C</a:t>
            </a:r>
            <a:r>
              <a:rPr lang="zh-CN" altLang="en-US" sz="2000" b="1" dirty="0">
                <a:latin typeface="宋体" pitchFamily="2" charset="-122"/>
              </a:rPr>
              <a:t>所在结点为唯一的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定值点，且所有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引用点是且仅是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定值点所能达到</a:t>
            </a:r>
            <a:r>
              <a:rPr lang="zh-CN" altLang="en-US" sz="2000" b="1" dirty="0" smtClean="0">
                <a:latin typeface="宋体" pitchFamily="2" charset="-122"/>
              </a:rPr>
              <a:t>的点。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19200" y="4464784"/>
            <a:ext cx="6400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注解：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出口结点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是指有一条弧引向循环外的结点；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变量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定值点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是指变量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被赋值所在的结点；  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变量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引用点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是指变量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被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引用时所在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的结点。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4876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计算不变运算的算法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1355725"/>
            <a:ext cx="7315200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7188" indent="-3571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699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</a:rPr>
              <a:t>⑴ </a:t>
            </a:r>
            <a:r>
              <a:rPr lang="zh-CN" altLang="en-US" sz="2000" b="1" dirty="0">
                <a:latin typeface="宋体" pitchFamily="2" charset="-122"/>
              </a:rPr>
              <a:t>对于循环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中每个四元组，如果其所有运算对象或是常数、或是定值点在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之外，则此四元组标记为“不变运算”；</a:t>
            </a:r>
          </a:p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</a:rPr>
              <a:t>⑵ 对于循环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中每个没有标记为“不变运算”的四元组，如果其所有运算对象或是常数、或是定值点在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之外、或是一个“到达</a:t>
            </a:r>
            <a:r>
              <a:rPr lang="en-US" altLang="zh-CN" sz="2000" b="1" dirty="0"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定值点”且其定值点已标记为“不变运算”，则此四元组标记为“不变运算”；</a:t>
            </a:r>
          </a:p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</a:rPr>
              <a:t>⑶ 重复⑵，直到不再出现新的“不变运算”为止。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47800" y="4708525"/>
            <a:ext cx="6858000" cy="80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3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</a:rPr>
              <a:t>“</a:t>
            </a:r>
            <a:r>
              <a:rPr lang="zh-CN" altLang="en-US" sz="2000" b="1">
                <a:solidFill>
                  <a:srgbClr val="FF6600"/>
                </a:solidFill>
                <a:latin typeface="宋体" pitchFamily="2" charset="-122"/>
              </a:rPr>
              <a:t>到达</a:t>
            </a:r>
            <a:r>
              <a:rPr lang="en-US" altLang="zh-CN" sz="2000" b="1">
                <a:solidFill>
                  <a:srgbClr val="FF6600"/>
                </a:solidFill>
                <a:latin typeface="宋体" pitchFamily="2" charset="-122"/>
              </a:rPr>
              <a:t>—</a:t>
            </a:r>
            <a:r>
              <a:rPr lang="zh-CN" altLang="en-US" sz="2000" b="1">
                <a:solidFill>
                  <a:srgbClr val="FF6600"/>
                </a:solidFill>
                <a:latin typeface="宋体" pitchFamily="2" charset="-122"/>
              </a:rPr>
              <a:t>定值点</a:t>
            </a:r>
            <a:r>
              <a:rPr lang="zh-CN" altLang="en-US" sz="2000" b="1">
                <a:latin typeface="宋体" pitchFamily="2" charset="-122"/>
              </a:rPr>
              <a:t>”是指变量在某定值点后可达的点，且通路上没有其它该变量的定值点。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4876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不变运算外提的算法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23925" y="1122363"/>
            <a:ext cx="7696200" cy="123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23850" indent="-323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</a:rPr>
              <a:t>⑴ </a:t>
            </a:r>
            <a:r>
              <a:rPr lang="zh-CN" altLang="en-US" sz="2000" b="1" dirty="0">
                <a:latin typeface="宋体" pitchFamily="2" charset="-122"/>
              </a:rPr>
              <a:t>求出循环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的所有不变运算；</a:t>
            </a:r>
          </a:p>
          <a:p>
            <a:pPr algn="l">
              <a:lnSpc>
                <a:spcPct val="115000"/>
              </a:lnSpc>
              <a:spcBef>
                <a:spcPct val="30000"/>
              </a:spcBef>
            </a:pPr>
            <a:r>
              <a:rPr lang="zh-CN" altLang="en-US" sz="2000" b="1" dirty="0">
                <a:latin typeface="宋体" pitchFamily="2" charset="-122"/>
              </a:rPr>
              <a:t>⑵ 对于每个形如</a:t>
            </a:r>
            <a:r>
              <a:rPr lang="en-US" altLang="zh-CN" sz="2000" b="1" dirty="0">
                <a:latin typeface="宋体" pitchFamily="2" charset="-122"/>
              </a:rPr>
              <a:t>A: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B op C</a:t>
            </a:r>
            <a:r>
              <a:rPr lang="zh-CN" altLang="en-US" sz="2000" b="1" dirty="0">
                <a:latin typeface="宋体" pitchFamily="2" charset="-122"/>
              </a:rPr>
              <a:t>或</a:t>
            </a:r>
            <a:r>
              <a:rPr lang="en-US" altLang="zh-CN" sz="2000" b="1" dirty="0">
                <a:latin typeface="宋体" pitchFamily="2" charset="-122"/>
              </a:rPr>
              <a:t>A: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op B </a:t>
            </a:r>
            <a:r>
              <a:rPr lang="zh-CN" altLang="en-US" sz="2000" b="1" dirty="0">
                <a:latin typeface="宋体" pitchFamily="2" charset="-122"/>
              </a:rPr>
              <a:t>或</a:t>
            </a:r>
            <a:r>
              <a:rPr lang="en-US" altLang="zh-CN" sz="2000" b="1" dirty="0">
                <a:latin typeface="宋体" pitchFamily="2" charset="-122"/>
              </a:rPr>
              <a:t>A: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</a:rPr>
              <a:t>的不变运算</a:t>
            </a:r>
            <a:r>
              <a:rPr lang="en-US" altLang="zh-CN" sz="2000" b="1" dirty="0">
                <a:latin typeface="宋体" pitchFamily="2" charset="-122"/>
              </a:rPr>
              <a:t>s</a:t>
            </a:r>
            <a:r>
              <a:rPr lang="zh-CN" altLang="en-US" sz="2000" b="1" dirty="0">
                <a:latin typeface="宋体" pitchFamily="2" charset="-122"/>
              </a:rPr>
              <a:t>，检查</a:t>
            </a:r>
            <a:r>
              <a:rPr lang="en-US" altLang="zh-CN" sz="2000" b="1" dirty="0">
                <a:latin typeface="宋体" pitchFamily="2" charset="-122"/>
              </a:rPr>
              <a:t>s</a:t>
            </a:r>
            <a:r>
              <a:rPr lang="zh-CN" altLang="en-US" sz="2000" b="1" dirty="0">
                <a:latin typeface="宋体" pitchFamily="2" charset="-122"/>
              </a:rPr>
              <a:t>是否满足下列两个条件之一：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57400" y="5241925"/>
            <a:ext cx="640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3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</a:rPr>
              <a:t>“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</a:rPr>
              <a:t>A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在离开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</a:rPr>
              <a:t>L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之后不再活跃的</a:t>
            </a:r>
            <a:r>
              <a:rPr lang="zh-CN" altLang="en-US" sz="2000" b="1" dirty="0">
                <a:latin typeface="宋体" pitchFamily="2" charset="-122"/>
              </a:rPr>
              <a:t>”是指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在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的任何出口结点的后继结点入口处不被引用。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71575" y="2341563"/>
            <a:ext cx="72961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76275" indent="-6762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） ① </a:t>
            </a:r>
            <a:r>
              <a:rPr lang="en-US" altLang="zh-CN" sz="2000" b="1" dirty="0">
                <a:latin typeface="宋体" pitchFamily="2" charset="-122"/>
              </a:rPr>
              <a:t>s</a:t>
            </a:r>
            <a:r>
              <a:rPr lang="zh-CN" altLang="en-US" sz="2000" b="1" dirty="0">
                <a:latin typeface="宋体" pitchFamily="2" charset="-122"/>
              </a:rPr>
              <a:t>所在结点是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的所有出口结点的必经结点，或② 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在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中其它地方不再定值，或③ 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中所有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的引用点只有</a:t>
            </a:r>
            <a:r>
              <a:rPr lang="en-US" altLang="zh-CN" sz="2000" b="1" dirty="0">
                <a:latin typeface="宋体" pitchFamily="2" charset="-122"/>
              </a:rPr>
              <a:t>s</a:t>
            </a:r>
            <a:r>
              <a:rPr lang="zh-CN" altLang="en-US" sz="2000" b="1" dirty="0">
                <a:latin typeface="宋体" pitchFamily="2" charset="-122"/>
              </a:rPr>
              <a:t>中的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的定值才能达到；</a:t>
            </a:r>
          </a:p>
          <a:p>
            <a:pPr algn="l">
              <a:lnSpc>
                <a:spcPct val="115000"/>
              </a:lnSpc>
            </a:pP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在离开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之后不再活跃的，且条件①和②成立；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14400" y="3808413"/>
            <a:ext cx="7543800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14325" indent="-3143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</a:rPr>
              <a:t>⑶  </a:t>
            </a:r>
            <a:r>
              <a:rPr lang="zh-CN" altLang="en-US" sz="2000" b="1" dirty="0">
                <a:latin typeface="宋体" pitchFamily="2" charset="-122"/>
              </a:rPr>
              <a:t>将满足条件（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）或（</a:t>
            </a:r>
            <a:r>
              <a:rPr lang="en-US" altLang="zh-CN" sz="2000" b="1" dirty="0">
                <a:latin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</a:rPr>
              <a:t>）的不变运算，外提到前置结点。如果 </a:t>
            </a:r>
            <a:r>
              <a:rPr lang="en-US" altLang="zh-CN" sz="2000" b="1" dirty="0">
                <a:latin typeface="宋体" pitchFamily="2" charset="-122"/>
              </a:rPr>
              <a:t>s </a:t>
            </a:r>
            <a:r>
              <a:rPr lang="zh-CN" altLang="en-US" sz="2000" b="1" dirty="0">
                <a:latin typeface="宋体" pitchFamily="2" charset="-122"/>
              </a:rPr>
              <a:t>的运算对象是在</a:t>
            </a:r>
            <a:r>
              <a:rPr lang="en-US" altLang="zh-CN" sz="2000" b="1" dirty="0">
                <a:latin typeface="宋体" pitchFamily="2" charset="-122"/>
              </a:rPr>
              <a:t>L</a:t>
            </a:r>
            <a:r>
              <a:rPr lang="zh-CN" altLang="en-US" sz="2000" b="1" dirty="0">
                <a:latin typeface="宋体" pitchFamily="2" charset="-122"/>
              </a:rPr>
              <a:t>中定值的，则只有当这些定值四元组都外提到前置结点中时，才可以将</a:t>
            </a:r>
            <a:r>
              <a:rPr lang="en-US" altLang="zh-CN" sz="2000" b="1" dirty="0">
                <a:latin typeface="宋体" pitchFamily="2" charset="-122"/>
              </a:rPr>
              <a:t>s</a:t>
            </a:r>
            <a:r>
              <a:rPr lang="zh-CN" altLang="en-US" sz="2000" b="1" dirty="0">
                <a:latin typeface="宋体" pitchFamily="2" charset="-122"/>
              </a:rPr>
              <a:t>外提到前置结点。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11_1优化内容演示图2（代码外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762000"/>
            <a:ext cx="8634413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 bwMode="auto">
          <a:xfrm>
            <a:off x="990600" y="2971800"/>
            <a:ext cx="27432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990600" y="3886200"/>
            <a:ext cx="27432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34000" y="2133600"/>
            <a:ext cx="2819400" cy="609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3292" y="533400"/>
            <a:ext cx="4343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．强度削弱和删除归纳变量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0376" y="1066800"/>
            <a:ext cx="7543800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3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65000"/>
              </a:spcBef>
            </a:pPr>
            <a:r>
              <a:rPr lang="zh-CN" altLang="en-US" sz="2000" b="1" dirty="0">
                <a:latin typeface="宋体" pitchFamily="2" charset="-122"/>
              </a:rPr>
              <a:t>强度削弱和删除归纳变量采用的变换方法是对于一个在循环中的、除自身递归定值之外、只是在循环中用来循环控制和计算其它归纳量的基本归纳量，用另外某一个同族的归纳量替代。之后，将基本归纳量的递归定值作为无用赋值运算而删除，如果这些赋值变量在循环出口后不是活跃的。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2971800"/>
            <a:ext cx="74676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>
                <a:latin typeface="宋体" pitchFamily="2" charset="-122"/>
              </a:rPr>
              <a:t>定义</a:t>
            </a:r>
            <a:r>
              <a:rPr lang="en-US" altLang="zh-CN" sz="2000" b="1" dirty="0">
                <a:latin typeface="宋体" pitchFamily="2" charset="-122"/>
              </a:rPr>
              <a:t>11.6  </a:t>
            </a:r>
            <a:r>
              <a:rPr lang="zh-CN" altLang="en-US" sz="2000" b="1" dirty="0">
                <a:latin typeface="宋体" pitchFamily="2" charset="-122"/>
              </a:rPr>
              <a:t>如果循环中对于变量</a:t>
            </a:r>
            <a:r>
              <a:rPr lang="en-US" altLang="zh-CN" sz="2000" b="1" dirty="0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只有唯一的形如</a:t>
            </a:r>
            <a:r>
              <a:rPr lang="en-US" altLang="zh-CN" sz="2000" b="1" dirty="0">
                <a:latin typeface="宋体" pitchFamily="2" charset="-122"/>
              </a:rPr>
              <a:t>I: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zh-CN" altLang="en-US" sz="2000" b="1" dirty="0">
                <a:latin typeface="宋体" pitchFamily="2" charset="-122"/>
              </a:rPr>
              <a:t>，且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zh-CN" altLang="en-US" sz="2000" b="1" dirty="0">
                <a:latin typeface="宋体" pitchFamily="2" charset="-122"/>
              </a:rPr>
              <a:t>为循环不变量，则称</a:t>
            </a:r>
            <a:r>
              <a:rPr lang="en-US" altLang="zh-CN" sz="2000" b="1" dirty="0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为循环中的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基本归纳量</a:t>
            </a:r>
            <a:r>
              <a:rPr lang="zh-CN" altLang="en-US" sz="2000" b="1" dirty="0">
                <a:latin typeface="宋体" pitchFamily="2" charset="-122"/>
              </a:rPr>
              <a:t>。</a:t>
            </a:r>
          </a:p>
          <a:p>
            <a:pPr algn="l"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>
                <a:latin typeface="宋体" pitchFamily="2" charset="-122"/>
              </a:rPr>
              <a:t>定义</a:t>
            </a:r>
            <a:r>
              <a:rPr lang="en-US" altLang="zh-CN" sz="2000" b="1" dirty="0">
                <a:latin typeface="宋体" pitchFamily="2" charset="-122"/>
              </a:rPr>
              <a:t>11.7  </a:t>
            </a:r>
            <a:r>
              <a:rPr lang="zh-CN" altLang="en-US" sz="2000" b="1" dirty="0">
                <a:latin typeface="宋体" pitchFamily="2" charset="-122"/>
              </a:rPr>
              <a:t>如果变量</a:t>
            </a:r>
            <a:r>
              <a:rPr lang="en-US" altLang="zh-CN" sz="2000" b="1" dirty="0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是循环中的基本归纳量，</a:t>
            </a:r>
            <a:r>
              <a:rPr lang="en-US" altLang="zh-CN" sz="2000" b="1" dirty="0">
                <a:latin typeface="宋体" pitchFamily="2" charset="-122"/>
              </a:rPr>
              <a:t>J</a:t>
            </a:r>
            <a:r>
              <a:rPr lang="zh-CN" altLang="en-US" sz="2000" b="1" dirty="0">
                <a:latin typeface="宋体" pitchFamily="2" charset="-122"/>
              </a:rPr>
              <a:t>在循环的定值总是可以化归为</a:t>
            </a:r>
            <a:r>
              <a:rPr lang="en-US" altLang="zh-CN" sz="2000" b="1" dirty="0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的线性函数，即</a:t>
            </a:r>
            <a:r>
              <a:rPr lang="en-US" altLang="zh-CN" sz="2000" b="1" dirty="0">
                <a:latin typeface="宋体" pitchFamily="2" charset="-122"/>
              </a:rPr>
              <a:t>J: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en-US" altLang="zh-CN" sz="2000" b="1" baseline="-10000" dirty="0">
                <a:latin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</a:rPr>
              <a:t>*I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en-US" altLang="zh-CN" sz="2000" b="1" baseline="-10000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，且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en-US" altLang="zh-CN" sz="2000" b="1" baseline="-10000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en-US" altLang="zh-CN" sz="2000" b="1" baseline="-10000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为循环不变量，则称</a:t>
            </a:r>
            <a:r>
              <a:rPr lang="en-US" altLang="zh-CN" sz="2000" b="1" dirty="0">
                <a:latin typeface="宋体" pitchFamily="2" charset="-122"/>
              </a:rPr>
              <a:t>J</a:t>
            </a:r>
            <a:r>
              <a:rPr lang="zh-CN" altLang="en-US" sz="2000" b="1" dirty="0">
                <a:latin typeface="宋体" pitchFamily="2" charset="-122"/>
              </a:rPr>
              <a:t>为循环中相对于基本归纳量</a:t>
            </a:r>
            <a:r>
              <a:rPr lang="en-US" altLang="zh-CN" sz="2000" b="1" dirty="0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归纳量</a:t>
            </a:r>
            <a:r>
              <a:rPr lang="zh-CN" altLang="en-US" sz="2000" b="1" dirty="0">
                <a:latin typeface="宋体" pitchFamily="2" charset="-122"/>
              </a:rPr>
              <a:t>，并称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</a:rPr>
              <a:t>J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与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</a:rPr>
              <a:t>I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</a:rPr>
              <a:t>同族的</a:t>
            </a:r>
            <a:r>
              <a:rPr lang="zh-CN" altLang="en-US" sz="2000" b="1" dirty="0">
                <a:latin typeface="宋体" pitchFamily="2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800" y="304800"/>
            <a:ext cx="4155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10.3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目标代码生成技术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7620000" cy="232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代码生成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要考虑的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主要问题是如何将程序的代码映射到运行时的虚拟空间中：常量或全局变量映射到静态数据区；代码映射到代码区；局部数据或临时变量存放到寄存器或动态数据区。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</a:t>
            </a:r>
            <a:endParaRPr lang="zh-CN" altLang="en-US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81050" y="2544901"/>
            <a:ext cx="79057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核心问题包括：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buFont typeface="Symbol" pitchFamily="18" charset="2"/>
              <a:buChar char="-"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指令选择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instruction selection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目标机指令集的性质和中间代码的形式决定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指令选择的难易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buFont typeface="Symbol" pitchFamily="18" charset="2"/>
              <a:buChar char="-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寄存器分配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register allocation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充分、高效地使用寄存器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buFont typeface="Symbol" pitchFamily="18" charset="2"/>
              <a:buChar char="-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指令</a:t>
            </a:r>
            <a:r>
              <a:rPr lang="zh-CN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调度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code scheduling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调整好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计算的次序，充分利用目标机的特点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51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15776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04800" y="986135"/>
            <a:ext cx="82248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10.3.1.1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指令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选择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304800" y="1618595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任务 </a:t>
            </a:r>
          </a:p>
          <a:p>
            <a:pPr lvl="1" algn="l">
              <a:lnSpc>
                <a:spcPct val="100000"/>
              </a:lnSpc>
              <a:spcBef>
                <a:spcPts val="1200"/>
              </a:spcBef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每条中间语言语句选择恰当的目标机指令或指令序列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原则 </a:t>
            </a:r>
          </a:p>
          <a:p>
            <a:pPr marL="715963" lvl="1" indent="-258763" algn="l">
              <a:lnSpc>
                <a:spcPct val="150000"/>
              </a:lnSpc>
              <a:spcBef>
                <a:spcPts val="120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首先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要保证语义的一致性；若目标机指令系统比较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完备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，为中间语言语句找到语义一致的指令序列模板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是很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直接的（不必考虑执行效率的情形下）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marL="715963" lvl="1" indent="-258763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其次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要权衡所生成代码的效率（考虑时间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空间代价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一点较难做到，因为执行效率往往与该语句的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上下文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以及目标机体系结构（如流水线）有关</a:t>
            </a:r>
          </a:p>
        </p:txBody>
      </p:sp>
      <p:sp>
        <p:nvSpPr>
          <p:cNvPr id="4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314980"/>
            <a:ext cx="8224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10.3.1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目标代码的主要环节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52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21298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3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0372" y="314980"/>
            <a:ext cx="82248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2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指令</a:t>
            </a:r>
            <a:r>
              <a:rPr lang="zh-CN" altLang="en-US" sz="22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选择举例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88471" y="685800"/>
            <a:ext cx="816972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选择指令模板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时应考虑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指令执行的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代价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cost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考虑因不同的寻址方式所附加的指令执行代价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假设每条指令在操作数准备好后执行其操作的代价均为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，而是否会有附加的代价则要视获取操作数时是否访问内存而定，每访问一次内存则增加代价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例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a:=b+c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的几种转换方式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381000" y="2673310"/>
            <a:ext cx="3733800" cy="92333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MOV  b, R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 </a:t>
            </a:r>
            <a:endParaRPr lang="en-US" altLang="zh-CN" sz="2000" b="1" baseline="-25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ADD 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c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MOV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a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cost=6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508080" y="2667000"/>
            <a:ext cx="3820277" cy="92333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l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MOV  b,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/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ADD  a, c       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cost=6</a:t>
            </a:r>
          </a:p>
          <a:p>
            <a:pPr algn="l"/>
            <a:endParaRPr lang="en-US" altLang="zh-CN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81000" y="3847486"/>
            <a:ext cx="3733800" cy="153888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假定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中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已经分别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包含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了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b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的值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MOV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    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ADD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MOV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 a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cost=4</a:t>
            </a:r>
            <a:endParaRPr lang="en-US" altLang="zh-CN" sz="2000" b="1" baseline="-25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507832" y="3837861"/>
            <a:ext cx="3797968" cy="153888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假定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中分别包含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并且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在  这个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赋值以后不再需要</a:t>
            </a:r>
          </a:p>
          <a:p>
            <a:pPr algn="l"/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ADD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, 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MOV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R</a:t>
            </a:r>
            <a:r>
              <a:rPr lang="en-US" altLang="zh-CN" sz="20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cost=3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40871" y="5525631"/>
            <a:ext cx="81697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选择指令模板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时其它指标，如代码的尺寸（条数）等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72979" y="304800"/>
            <a:ext cx="594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10.3.1.2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寄存器分配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152400" y="964446"/>
            <a:ext cx="9143999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寄存器分配：为基本块选择需驻留寄存器的一组变量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algn="l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寄存器指派：为变量指定具体的寄存器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原则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：尽可能地让变量的值保留在寄存器中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     尽可能引用变量在寄存器中的值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     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不再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被引用的变量所占用的寄存器应尽早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释放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ts val="1200"/>
              </a:spcBef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建立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寄存器描述数组和变量地址描述数组描述寄存器分配与使用情况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2" algn="l">
              <a:lnSpc>
                <a:spcPct val="150000"/>
              </a:lnSpc>
              <a:buClr>
                <a:srgbClr val="800080"/>
              </a:buClr>
              <a:buFontTx/>
              <a:buChar char="•"/>
            </a:pP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RVALUE[R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]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描述寄存器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R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当前存放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哪些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变量</a:t>
            </a:r>
          </a:p>
          <a:p>
            <a:pPr lvl="2" algn="l">
              <a:lnSpc>
                <a:spcPct val="150000"/>
              </a:lnSpc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AVALUE[A]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表示变量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的值存放在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哪个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寄存器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中</a:t>
            </a:r>
          </a:p>
          <a:p>
            <a:pPr lvl="1" algn="l">
              <a:lnSpc>
                <a:spcPct val="150000"/>
              </a:lnSpc>
              <a:spcBef>
                <a:spcPts val="120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kumimoji="0" lang="zh-CN" altLang="en-US" sz="2000" b="1" dirty="0" smtClean="0">
                <a:latin typeface="宋体" pitchFamily="2" charset="-122"/>
                <a:ea typeface="宋体" pitchFamily="2" charset="-122"/>
              </a:rPr>
              <a:t>借助在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基本块范围内建立变量的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待用信息链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和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活跃信息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链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辅助寄存器分配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</a:pP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54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20222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457200" y="1219200"/>
            <a:ext cx="7620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机器指令有特殊要求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1257300" lvl="2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流水线体系结构限制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load  R0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，在随后的几个周期是不能使用的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1257300" lvl="2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取数据之后可以执行与改数据无逻辑关系的运算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保证程序执行结果正确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可以适当调整目标语言语句间的次序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72979" y="304800"/>
            <a:ext cx="594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10.3.1.3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指令调度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55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27026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594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10.3.2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个简单的代码生成算法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1095086"/>
            <a:ext cx="8153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基本块内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语句序列的简单代码生成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（假设只有形如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A:=B op C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A:=B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序列） 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每个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依次执行下述步骤：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1.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确定存放运算结果的寄存器和操作数的来源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以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参数，调用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getreg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);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从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getreg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返回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时，得到一寄存器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这里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先假定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为伪寄存器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），作为存放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现行值的寄存器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0" lvl="1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查询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AVALUE[B]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AVALUE[C]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，确定出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现行值存放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位置；如果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其现行值在寄存器中，则把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寄存器记作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B`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`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；如果其现行值不在寄存器中，则在相应指令中仍用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表示。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56</a:t>
            </a:fld>
            <a:endParaRPr lang="en-US" altLang="zh-C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0212" y="5388114"/>
            <a:ext cx="7703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l"/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注：当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保存在某个寄存器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B`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中时，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getreg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得到的寄存器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有可能和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B`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相同，即运算后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使用了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的寄存器。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83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28600" y="451783"/>
            <a:ext cx="86106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>
              <a:lnSpc>
                <a:spcPct val="125000"/>
              </a:lnSpc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分两种情形生成目标代码：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0" lvl="1" algn="l">
              <a:lnSpc>
                <a:spcPct val="125000"/>
              </a:lnSpc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(1)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对于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i: A:=B op C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0" lvl="1" algn="l">
              <a:lnSpc>
                <a:spcPct val="125000"/>
              </a:lnSpc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如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现行值不在寄存器或者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B’≠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，需要首先将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的值先写到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中，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0" lvl="1" algn="l">
              <a:lnSpc>
                <a:spcPct val="125000"/>
              </a:lnSpc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则生成：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</a:p>
          <a:p>
            <a:pPr marL="0" lvl="1" algn="l">
              <a:lnSpc>
                <a:spcPct val="125000"/>
              </a:lnSpc>
              <a:buClr>
                <a:srgbClr val="800080"/>
              </a:buClr>
            </a:pP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       MOV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B, R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OP  R, C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或：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MOV  B, R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  OP  R, C’</a:t>
            </a:r>
          </a:p>
          <a:p>
            <a:pPr marL="0" lvl="1" algn="l">
              <a:lnSpc>
                <a:spcPct val="125000"/>
              </a:lnSpc>
              <a:buClr>
                <a:srgbClr val="800080"/>
              </a:buClr>
            </a:pP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或：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MOV  B’, R   OP  R, C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或：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MOV 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B’,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R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OP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R,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C’</a:t>
            </a:r>
            <a:endParaRPr lang="en-US" altLang="zh-CN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marL="0" lvl="1" algn="l">
              <a:lnSpc>
                <a:spcPct val="125000"/>
              </a:lnSpc>
              <a:buClr>
                <a:srgbClr val="800080"/>
              </a:buClr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否则，当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B’= R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时，生成：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0" lvl="1" algn="l">
              <a:lnSpc>
                <a:spcPct val="125000"/>
              </a:lnSpc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OP  R, C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OP  R,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C’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……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如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B’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C’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，还需要处理：（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）删除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AVALUE[B]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AVALUE[C]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中的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R,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表示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的值不再在原来的寄存器中了； 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）对每个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D(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/>
              </a:rPr>
              <a:t>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/>
              </a:rPr>
              <a:t>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RVALUE[R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])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，且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在语句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之后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仍然是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活跃变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量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，由于其在寄存器中的值会被改写，则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在生成以上代码之前先插入一条指令 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MOV R, D</a:t>
            </a: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）令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AVALUE[A]={R}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，并令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RVALUE[R]={A}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，以表示变量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的现行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值只在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中并且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中的值只代表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的现行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值。   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81000" y="544354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(2)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对于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i: A:=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现行值不在寄存器中，则生成 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MOV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B, R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0" lvl="1" algn="l">
              <a:lnSpc>
                <a:spcPct val="150000"/>
              </a:lnSpc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令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AVALUE[B] =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{ R}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，并令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RVALUE[R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]={ A ,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B}</a:t>
            </a:r>
          </a:p>
          <a:p>
            <a:pPr marL="0" lvl="1" algn="l">
              <a:lnSpc>
                <a:spcPct val="150000"/>
              </a:lnSpc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现行值在寄存器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(R)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中，则将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加入集合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RVALUE[R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]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，即寄存器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同时也存放了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的值。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0" lvl="1" algn="l">
              <a:lnSpc>
                <a:spcPct val="150000"/>
              </a:lnSpc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无论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何种情况，都令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AVALUE[A] = {R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0" lvl="1" algn="l">
              <a:lnSpc>
                <a:spcPct val="150000"/>
              </a:lnSpc>
              <a:buClr>
                <a:srgbClr val="800080"/>
              </a:buClr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0" lvl="1" algn="l">
              <a:lnSpc>
                <a:spcPct val="150000"/>
              </a:lnSpc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如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的现行值在基本块中不再被引用，它们也不是基本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块出口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之后的活跃变量（由语句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上的附加信息知道），并且其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现行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值在某个寄存器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中，则删除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RVALUE[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中的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以及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AVALUE[B]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AVALUE[C]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中的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baseline="-25000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，使该寄存器不再为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所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占用</a:t>
            </a:r>
          </a:p>
          <a:p>
            <a:pPr marL="0" lvl="1" algn="l">
              <a:lnSpc>
                <a:spcPct val="150000"/>
              </a:lnSpc>
              <a:buClr>
                <a:srgbClr val="800080"/>
              </a:buClr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04800" y="304800"/>
            <a:ext cx="838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处理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完基本块中所有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语句之后，对现行值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在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某寄存器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中的每个变量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，若它在出口之后是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活跃的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，则生成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MOVE  R, M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，将其存入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主存。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2422525" indent="-2422525"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函数 </a:t>
            </a:r>
            <a:r>
              <a:rPr lang="en-US" altLang="zh-CN" sz="2000" b="1" dirty="0" err="1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getreg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的功能：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i: A:=B op 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i: A:=B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为参数， 返回一个伪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寄存器。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步骤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marL="0" lvl="1" algn="l">
              <a:lnSpc>
                <a:spcPct val="150000"/>
              </a:lnSpc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对于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i: A:=B op C </a:t>
            </a:r>
          </a:p>
          <a:p>
            <a:pPr marL="0" lvl="1" algn="l">
              <a:lnSpc>
                <a:spcPct val="150000"/>
              </a:lnSpc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若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Symbol"/>
              </a:rPr>
              <a:t>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RVALUE[R]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（即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的值在某寄存器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中），且在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之后，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基本块中不再被引用，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同时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也不是基本块出口之后的活跃变量（由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上的附加信息可知道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），则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返回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；否则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，返回一个新的伪寄存器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R’</a:t>
            </a:r>
          </a:p>
          <a:p>
            <a:pPr marL="0" lvl="1" algn="l">
              <a:lnSpc>
                <a:spcPct val="150000"/>
              </a:lnSpc>
              <a:buClr>
                <a:srgbClr val="800080"/>
              </a:buClr>
              <a:buFontTx/>
              <a:buChar char="•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对于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i: A:=B </a:t>
            </a:r>
          </a:p>
          <a:p>
            <a:pPr marL="0" lvl="1" algn="l">
              <a:lnSpc>
                <a:spcPct val="150000"/>
              </a:lnSpc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若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/>
              </a:rPr>
              <a:t>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RVALUE[R]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，则返回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；否则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，返回一个新的伪寄存器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R’</a:t>
            </a:r>
          </a:p>
          <a:p>
            <a:pPr algn="l">
              <a:lnSpc>
                <a:spcPct val="150000"/>
              </a:lnSpc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11_1优化内容演示图3（运算强度消除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533400"/>
            <a:ext cx="8734425" cy="56181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990600" y="3124200"/>
            <a:ext cx="1828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410200" y="2362200"/>
            <a:ext cx="1828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410200" y="4998720"/>
            <a:ext cx="2209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8600" y="487362"/>
            <a:ext cx="6858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200" b="1" dirty="0" smtClean="0">
                <a:latin typeface="+mn-ea"/>
                <a:ea typeface="+mn-ea"/>
              </a:rPr>
              <a:t>一</a:t>
            </a:r>
            <a:r>
              <a:rPr lang="zh-CN" altLang="en-US" sz="2200" b="1" dirty="0">
                <a:latin typeface="+mn-ea"/>
                <a:ea typeface="+mn-ea"/>
              </a:rPr>
              <a:t>个简单的代码生成算法举例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6400800" y="518517"/>
            <a:ext cx="167640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 := a -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a := b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u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:= a -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c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:= t +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u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:= v + u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838200"/>
            <a:ext cx="5562600" cy="1405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对于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右图的基本块 （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假定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在基本块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的出口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是活跃的），利用上述算法可生成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如下代码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序列：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14400" y="2346960"/>
          <a:ext cx="70866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095500"/>
                <a:gridCol w="1638300"/>
                <a:gridCol w="1905000"/>
              </a:tblGrid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语句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生成的代码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寄存器描述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变量地址描述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t:=a-b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MOV a,R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/>
                      </a:r>
                      <a:b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SUB 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,b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a:=b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MOV b,R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a,b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a,b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u:=a-c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MOV 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,b</a:t>
                      </a:r>
                      <a:b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SUB 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,c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v:=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t+u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ADD  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v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v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d:=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v+u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ADD  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MOV 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,d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和内存中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60</a:t>
            </a:fld>
            <a:endParaRPr lang="en-US" altLang="zh-CN" dirty="0"/>
          </a:p>
        </p:txBody>
      </p:sp>
      <p:sp>
        <p:nvSpPr>
          <p:cNvPr id="8" name="矩形标注 7"/>
          <p:cNvSpPr/>
          <p:nvPr/>
        </p:nvSpPr>
        <p:spPr bwMode="auto">
          <a:xfrm>
            <a:off x="4114800" y="2773680"/>
            <a:ext cx="4876800" cy="762000"/>
          </a:xfrm>
          <a:prstGeom prst="wedgeRectCallout">
            <a:avLst>
              <a:gd name="adj1" fmla="val -59329"/>
              <a:gd name="adj2" fmla="val 136500"/>
            </a:avLst>
          </a:prstGeom>
          <a:solidFill>
            <a:srgbClr val="FFFF00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a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在后面不是活跃的，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getreg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选择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a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的寄存器</a:t>
            </a:r>
            <a:r>
              <a:rPr lang="en-US" altLang="zh-CN" b="1" dirty="0" smtClean="0">
                <a:latin typeface="+mn-ea"/>
                <a:ea typeface="+mn-ea"/>
              </a:rPr>
              <a:t>R</a:t>
            </a:r>
            <a:r>
              <a:rPr lang="en-US" altLang="zh-CN" b="1" baseline="-25000" dirty="0" smtClean="0">
                <a:latin typeface="+mn-ea"/>
                <a:ea typeface="+mn-ea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来存放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u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的值，同时把</a:t>
            </a:r>
            <a:r>
              <a:rPr lang="en-US" altLang="zh-CN" b="1" dirty="0" smtClean="0">
                <a:latin typeface="+mn-ea"/>
                <a:ea typeface="+mn-ea"/>
              </a:rPr>
              <a:t>R</a:t>
            </a:r>
            <a:r>
              <a:rPr lang="en-US" altLang="zh-CN" b="1" baseline="-25000" dirty="0" smtClean="0">
                <a:latin typeface="+mn-ea"/>
                <a:ea typeface="+mn-ea"/>
              </a:rPr>
              <a:t>1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中保存的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b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泄漏到内存</a:t>
            </a:r>
          </a:p>
        </p:txBody>
      </p:sp>
      <p:sp>
        <p:nvSpPr>
          <p:cNvPr id="11" name="矩形标注 10"/>
          <p:cNvSpPr/>
          <p:nvPr/>
        </p:nvSpPr>
        <p:spPr bwMode="auto">
          <a:xfrm>
            <a:off x="2362200" y="3352800"/>
            <a:ext cx="4876800" cy="762000"/>
          </a:xfrm>
          <a:prstGeom prst="wedgeRectCallout">
            <a:avLst>
              <a:gd name="adj1" fmla="val -26204"/>
              <a:gd name="adj2" fmla="val 166500"/>
            </a:avLst>
          </a:prstGeom>
          <a:solidFill>
            <a:srgbClr val="FFFF00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t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在后面不是活跃的，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getreg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选择</a:t>
            </a:r>
            <a:r>
              <a:rPr lang="en-US" altLang="zh-CN" b="1" dirty="0" smtClean="0">
                <a:latin typeface="+mn-ea"/>
                <a:ea typeface="+mn-ea"/>
              </a:rPr>
              <a:t>t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的寄存器</a:t>
            </a:r>
            <a:r>
              <a:rPr lang="en-US" altLang="zh-CN" b="1" dirty="0" smtClean="0">
                <a:latin typeface="+mn-ea"/>
                <a:ea typeface="+mn-ea"/>
              </a:rPr>
              <a:t>R</a:t>
            </a:r>
            <a:r>
              <a:rPr lang="en-US" altLang="zh-CN" b="1" baseline="-25000" dirty="0" smtClean="0">
                <a:latin typeface="+mn-ea"/>
                <a:ea typeface="+mn-ea"/>
              </a:rPr>
              <a:t>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来存放</a:t>
            </a:r>
            <a:r>
              <a:rPr lang="en-US" altLang="zh-CN" b="1" dirty="0" smtClean="0">
                <a:latin typeface="+mn-ea"/>
                <a:ea typeface="+mn-ea"/>
              </a:rPr>
              <a:t>v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的值，运算完成后把</a:t>
            </a:r>
            <a:r>
              <a:rPr lang="en-US" altLang="zh-CN" b="1" dirty="0" smtClean="0">
                <a:latin typeface="+mn-ea"/>
                <a:ea typeface="+mn-ea"/>
              </a:rPr>
              <a:t>R</a:t>
            </a:r>
            <a:r>
              <a:rPr lang="en-US" altLang="zh-CN" b="1" baseline="-25000" dirty="0" smtClean="0">
                <a:latin typeface="+mn-ea"/>
                <a:ea typeface="+mn-ea"/>
              </a:rPr>
              <a:t>0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中保存的</a:t>
            </a:r>
            <a:r>
              <a:rPr lang="en-US" altLang="zh-CN" b="1" dirty="0" smtClean="0">
                <a:latin typeface="+mn-ea"/>
                <a:ea typeface="+mn-ea"/>
              </a:rPr>
              <a:t>t</a:t>
            </a:r>
            <a:r>
              <a:rPr lang="zh-CN" altLang="en-US" b="1" dirty="0" smtClean="0">
                <a:latin typeface="+mn-ea"/>
                <a:ea typeface="+mn-ea"/>
              </a:rPr>
              <a:t>删除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381000" y="2865120"/>
            <a:ext cx="381000" cy="457200"/>
          </a:xfrm>
          <a:prstGeom prst="rightArrow">
            <a:avLst/>
          </a:prstGeom>
          <a:solidFill>
            <a:srgbClr val="FF0000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3" name="矩形标注 12"/>
          <p:cNvSpPr/>
          <p:nvPr/>
        </p:nvSpPr>
        <p:spPr bwMode="auto">
          <a:xfrm>
            <a:off x="2514600" y="4038600"/>
            <a:ext cx="5257800" cy="762000"/>
          </a:xfrm>
          <a:prstGeom prst="wedgeRectCallout">
            <a:avLst>
              <a:gd name="adj1" fmla="val -26204"/>
              <a:gd name="adj2" fmla="val 166500"/>
            </a:avLst>
          </a:prstGeom>
          <a:solidFill>
            <a:srgbClr val="FFFF00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latin typeface="+mn-ea"/>
                <a:ea typeface="+mn-ea"/>
              </a:rPr>
              <a:t>v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在后面不是活跃的，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getreg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选择</a:t>
            </a:r>
            <a:r>
              <a:rPr lang="en-US" altLang="zh-CN" b="1" dirty="0" smtClean="0">
                <a:latin typeface="+mn-ea"/>
                <a:ea typeface="+mn-ea"/>
              </a:rPr>
              <a:t>v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的寄存器</a:t>
            </a:r>
            <a:r>
              <a:rPr lang="en-US" altLang="zh-CN" b="1" dirty="0" smtClean="0">
                <a:latin typeface="+mn-ea"/>
                <a:ea typeface="+mn-ea"/>
              </a:rPr>
              <a:t>R</a:t>
            </a:r>
            <a:r>
              <a:rPr lang="en-US" altLang="zh-CN" b="1" baseline="-25000" dirty="0" smtClean="0">
                <a:latin typeface="+mn-ea"/>
                <a:ea typeface="+mn-ea"/>
              </a:rPr>
              <a:t>0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来存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放</a:t>
            </a:r>
            <a:r>
              <a:rPr lang="en-US" altLang="zh-CN" b="1" dirty="0" smtClean="0">
                <a:latin typeface="+mn-ea"/>
                <a:ea typeface="+mn-ea"/>
              </a:rPr>
              <a:t>d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的值，因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u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在出口不活跃，运算完成后</a:t>
            </a:r>
            <a:r>
              <a:rPr lang="zh-CN" altLang="en-US" b="1" dirty="0" smtClean="0">
                <a:latin typeface="+mn-ea"/>
                <a:ea typeface="+mn-ea"/>
              </a:rPr>
              <a:t>释放</a:t>
            </a:r>
            <a:r>
              <a:rPr lang="en-US" altLang="zh-CN" b="1" dirty="0" smtClean="0">
                <a:latin typeface="+mn-ea"/>
                <a:ea typeface="+mn-ea"/>
              </a:rPr>
              <a:t>R</a:t>
            </a:r>
            <a:r>
              <a:rPr lang="en-US" altLang="zh-CN" b="1" baseline="-25000" dirty="0" smtClean="0">
                <a:latin typeface="+mn-ea"/>
                <a:ea typeface="+mn-ea"/>
              </a:rPr>
              <a:t>1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 " pathEditMode="relative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09328 L 1.38778E-17 0.2155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1551 L 1.38778E-17 0.304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3044 L 1.38778E-17 0.4155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2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708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10.3.3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高效使用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寄存器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  <a:hlinkClick r:id="rId3" action="ppaction://hlinksldjump"/>
              </a:rPr>
              <a:t>（选讲部分）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3238661" y="3048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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Oval 23"/>
          <p:cNvSpPr>
            <a:spLocks noChangeArrowheads="1"/>
          </p:cNvSpPr>
          <p:nvPr/>
        </p:nvSpPr>
        <p:spPr bwMode="auto">
          <a:xfrm>
            <a:off x="1101886" y="3810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+</a:t>
            </a:r>
          </a:p>
        </p:txBody>
      </p:sp>
      <p:sp>
        <p:nvSpPr>
          <p:cNvPr id="8" name="Oval 24"/>
          <p:cNvSpPr>
            <a:spLocks noChangeArrowheads="1"/>
          </p:cNvSpPr>
          <p:nvPr/>
        </p:nvSpPr>
        <p:spPr bwMode="auto">
          <a:xfrm>
            <a:off x="2552861" y="3810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9" name="Oval 25"/>
          <p:cNvSpPr>
            <a:spLocks noChangeArrowheads="1"/>
          </p:cNvSpPr>
          <p:nvPr/>
        </p:nvSpPr>
        <p:spPr bwMode="auto">
          <a:xfrm>
            <a:off x="3921286" y="3810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+</a:t>
            </a:r>
          </a:p>
        </p:txBody>
      </p:sp>
      <p:sp>
        <p:nvSpPr>
          <p:cNvPr id="10" name="Oval 26"/>
          <p:cNvSpPr>
            <a:spLocks noChangeArrowheads="1"/>
          </p:cNvSpPr>
          <p:nvPr/>
        </p:nvSpPr>
        <p:spPr bwMode="auto">
          <a:xfrm>
            <a:off x="492286" y="4699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1711486" y="47244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3162461" y="4699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4534061" y="4699000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416086" y="5165725"/>
            <a:ext cx="533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1635286" y="3657600"/>
            <a:ext cx="533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T1</a:t>
            </a: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2987854" y="1978223"/>
            <a:ext cx="4411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</a:t>
            </a:r>
          </a:p>
        </p:txBody>
      </p:sp>
      <p:sp>
        <p:nvSpPr>
          <p:cNvPr id="17" name="Rectangle 41"/>
          <p:cNvSpPr>
            <a:spLocks noChangeArrowheads="1"/>
          </p:cNvSpPr>
          <p:nvPr/>
        </p:nvSpPr>
        <p:spPr bwMode="auto">
          <a:xfrm>
            <a:off x="3235486" y="5165725"/>
            <a:ext cx="457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4530886" y="5165725"/>
            <a:ext cx="4983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auto">
          <a:xfrm>
            <a:off x="3616486" y="2892623"/>
            <a:ext cx="609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T3</a:t>
            </a:r>
          </a:p>
        </p:txBody>
      </p:sp>
      <p:sp>
        <p:nvSpPr>
          <p:cNvPr id="20" name="Rectangle 48"/>
          <p:cNvSpPr>
            <a:spLocks noChangeArrowheads="1"/>
          </p:cNvSpPr>
          <p:nvPr/>
        </p:nvSpPr>
        <p:spPr bwMode="auto">
          <a:xfrm>
            <a:off x="4378486" y="3717925"/>
            <a:ext cx="4896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T2</a:t>
            </a:r>
          </a:p>
        </p:txBody>
      </p:sp>
      <p:sp>
        <p:nvSpPr>
          <p:cNvPr id="21" name="Rectangle 52"/>
          <p:cNvSpPr>
            <a:spLocks noChangeArrowheads="1"/>
          </p:cNvSpPr>
          <p:nvPr/>
        </p:nvSpPr>
        <p:spPr bwMode="auto">
          <a:xfrm>
            <a:off x="1711486" y="5165725"/>
            <a:ext cx="5204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22" name="Rectangle 53"/>
          <p:cNvSpPr>
            <a:spLocks noChangeArrowheads="1"/>
          </p:cNvSpPr>
          <p:nvPr/>
        </p:nvSpPr>
        <p:spPr bwMode="auto">
          <a:xfrm>
            <a:off x="2625886" y="4267200"/>
            <a:ext cx="4014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23" name="椭圆 22"/>
          <p:cNvSpPr/>
          <p:nvPr/>
        </p:nvSpPr>
        <p:spPr bwMode="auto">
          <a:xfrm>
            <a:off x="2549686" y="2133600"/>
            <a:ext cx="4572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24" name="直接连接符 23"/>
          <p:cNvCxnSpPr>
            <a:stCxn id="7" idx="0"/>
            <a:endCxn id="23" idx="4"/>
          </p:cNvCxnSpPr>
          <p:nvPr/>
        </p:nvCxnSpPr>
        <p:spPr bwMode="auto">
          <a:xfrm flipV="1">
            <a:off x="1328899" y="2590800"/>
            <a:ext cx="1449387" cy="12192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stCxn id="6" idx="0"/>
            <a:endCxn id="23" idx="4"/>
          </p:cNvCxnSpPr>
          <p:nvPr/>
        </p:nvCxnSpPr>
        <p:spPr bwMode="auto">
          <a:xfrm flipH="1" flipV="1">
            <a:off x="2778286" y="2590800"/>
            <a:ext cx="687388" cy="4572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>
            <a:stCxn id="6" idx="4"/>
            <a:endCxn id="8" idx="0"/>
          </p:cNvCxnSpPr>
          <p:nvPr/>
        </p:nvCxnSpPr>
        <p:spPr bwMode="auto">
          <a:xfrm flipH="1">
            <a:off x="2779874" y="3454400"/>
            <a:ext cx="685800" cy="355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>
            <a:stCxn id="9" idx="0"/>
            <a:endCxn id="6" idx="4"/>
          </p:cNvCxnSpPr>
          <p:nvPr/>
        </p:nvCxnSpPr>
        <p:spPr bwMode="auto">
          <a:xfrm flipH="1" flipV="1">
            <a:off x="3465674" y="3454400"/>
            <a:ext cx="682625" cy="355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13" idx="0"/>
            <a:endCxn id="9" idx="4"/>
          </p:cNvCxnSpPr>
          <p:nvPr/>
        </p:nvCxnSpPr>
        <p:spPr bwMode="auto">
          <a:xfrm flipH="1" flipV="1">
            <a:off x="4148299" y="4216400"/>
            <a:ext cx="612775" cy="482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stCxn id="9" idx="4"/>
            <a:endCxn id="12" idx="0"/>
          </p:cNvCxnSpPr>
          <p:nvPr/>
        </p:nvCxnSpPr>
        <p:spPr bwMode="auto">
          <a:xfrm flipH="1">
            <a:off x="3389474" y="4216400"/>
            <a:ext cx="758825" cy="482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11" idx="0"/>
            <a:endCxn id="7" idx="4"/>
          </p:cNvCxnSpPr>
          <p:nvPr/>
        </p:nvCxnSpPr>
        <p:spPr bwMode="auto">
          <a:xfrm flipH="1" flipV="1">
            <a:off x="1328899" y="4216400"/>
            <a:ext cx="609600" cy="508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>
            <a:stCxn id="7" idx="4"/>
            <a:endCxn id="10" idx="0"/>
          </p:cNvCxnSpPr>
          <p:nvPr/>
        </p:nvCxnSpPr>
        <p:spPr bwMode="auto">
          <a:xfrm flipH="1">
            <a:off x="719299" y="4216400"/>
            <a:ext cx="609600" cy="482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28600" y="965537"/>
            <a:ext cx="6477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将前面简单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的代码生成算法应用于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如下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得两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个基本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块，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比较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其结果（这里假设基本块出口处只有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是活跃的）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5105400" y="1676400"/>
            <a:ext cx="1524000" cy="153035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T1:=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a+b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T2:=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c+d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T3:=e-T2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T4:=T1-T3</a:t>
            </a:r>
          </a:p>
        </p:txBody>
      </p:sp>
      <p:sp>
        <p:nvSpPr>
          <p:cNvPr id="34" name="Rectangle 56"/>
          <p:cNvSpPr>
            <a:spLocks noChangeArrowheads="1"/>
          </p:cNvSpPr>
          <p:nvPr/>
        </p:nvSpPr>
        <p:spPr bwMode="auto">
          <a:xfrm>
            <a:off x="5105400" y="3879850"/>
            <a:ext cx="1524000" cy="153035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T2:=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c+d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T3:=e-T2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T1:=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a+b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T4:=T1-T3</a:t>
            </a:r>
          </a:p>
        </p:txBody>
      </p:sp>
      <p:sp>
        <p:nvSpPr>
          <p:cNvPr id="35" name="AutoShape 19"/>
          <p:cNvSpPr>
            <a:spLocks noChangeArrowheads="1"/>
          </p:cNvSpPr>
          <p:nvPr/>
        </p:nvSpPr>
        <p:spPr bwMode="auto">
          <a:xfrm>
            <a:off x="6629400" y="1764328"/>
            <a:ext cx="290512" cy="550247"/>
          </a:xfrm>
          <a:prstGeom prst="rightArrow">
            <a:avLst>
              <a:gd name="adj1" fmla="val 50000"/>
              <a:gd name="adj2" fmla="val 50658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6919912" y="990600"/>
            <a:ext cx="1524000" cy="2362200"/>
          </a:xfrm>
          <a:prstGeom prst="rect">
            <a:avLst/>
          </a:prstGeom>
          <a:noFill/>
          <a:ln w="9525" cap="rnd">
            <a:solidFill>
              <a:srgbClr val="80008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a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ADD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b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c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ADD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d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e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SUB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SUB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R</a:t>
            </a:r>
            <a:r>
              <a:rPr lang="en-US" altLang="zh-CN" sz="1600" b="1" baseline="-25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,T4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AutoShape 23"/>
          <p:cNvSpPr>
            <a:spLocks noChangeArrowheads="1"/>
          </p:cNvSpPr>
          <p:nvPr/>
        </p:nvSpPr>
        <p:spPr bwMode="auto">
          <a:xfrm>
            <a:off x="6629400" y="4097953"/>
            <a:ext cx="290512" cy="550247"/>
          </a:xfrm>
          <a:prstGeom prst="rightArrow">
            <a:avLst>
              <a:gd name="adj1" fmla="val 50000"/>
              <a:gd name="adj2" fmla="val 50658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6919912" y="3657600"/>
            <a:ext cx="1524000" cy="2368550"/>
          </a:xfrm>
          <a:prstGeom prst="rect">
            <a:avLst/>
          </a:prstGeom>
          <a:noFill/>
          <a:ln w="9525" cap="rnd">
            <a:solidFill>
              <a:srgbClr val="80008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c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ADD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d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e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SUB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a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ADD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b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SUB 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1600" b="1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en-US" altLang="zh-CN" sz="1600" b="1" baseline="-25000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MOV R</a:t>
            </a:r>
            <a:r>
              <a:rPr lang="en-US" altLang="zh-CN" sz="1600" b="1" baseline="-25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,T4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685800" y="5715000"/>
            <a:ext cx="45448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第二段代码较优（少用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了一个寄存器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4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61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82836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381000" y="573298"/>
            <a:ext cx="8382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从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上例可知：对于上述简单的代码生成算法，从基本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块的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DAG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表示产生语句的次序影响到目标代码生成的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质量。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一个从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DAG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产生语句序列的启发式排序算法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while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存在未列入表的内部结点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{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选取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</a:rPr>
              <a:t>一个未列入表的但其全部父结点均已列入表的结点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; 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将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列入表中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; </a:t>
            </a:r>
          </a:p>
          <a:p>
            <a:pPr marL="2239963" indent="-2239963"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的最左孩子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不是叶结点且其所有父结点均已在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表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2239963" indent="-2239963"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       { //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顺着最左孩子链标记符合条件的结点，直到条件不满足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en-US" sz="2000" b="1" dirty="0" smtClean="0">
                <a:latin typeface="宋体" pitchFamily="2" charset="-122"/>
                <a:ea typeface="宋体" pitchFamily="2" charset="-122"/>
              </a:rPr>
              <a:t>将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m </a:t>
            </a:r>
            <a:r>
              <a:rPr lang="en-US" altLang="en-US" sz="2000" b="1" dirty="0" err="1">
                <a:latin typeface="宋体" pitchFamily="2" charset="-122"/>
                <a:ea typeface="宋体" pitchFamily="2" charset="-122"/>
              </a:rPr>
              <a:t>列入表中</a:t>
            </a:r>
            <a:r>
              <a:rPr lang="en-US" altLang="en-US" sz="20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2000" b="1" dirty="0">
                <a:latin typeface="宋体" pitchFamily="2" charset="-122"/>
                <a:ea typeface="宋体" pitchFamily="2" charset="-122"/>
              </a:rPr>
              <a:t>           </a:t>
            </a:r>
            <a:r>
              <a:rPr lang="en-US" altLang="en-US" sz="2000" b="1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n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m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     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}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}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990600" y="5498068"/>
            <a:ext cx="6636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结果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：产生语句的次序应与内部结点列入表中的次序相反</a:t>
            </a:r>
          </a:p>
        </p:txBody>
      </p:sp>
      <p:sp>
        <p:nvSpPr>
          <p:cNvPr id="4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33400" y="53340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从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DAG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按照启发式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排序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算法，内部结点列入表的次序：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2733955" y="20948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+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6" name="Oval 49"/>
          <p:cNvSpPr>
            <a:spLocks noChangeArrowheads="1"/>
          </p:cNvSpPr>
          <p:nvPr/>
        </p:nvSpPr>
        <p:spPr bwMode="auto">
          <a:xfrm>
            <a:off x="2209800" y="41522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+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7" name="Oval 50"/>
          <p:cNvSpPr>
            <a:spLocks noChangeArrowheads="1"/>
          </p:cNvSpPr>
          <p:nvPr/>
        </p:nvSpPr>
        <p:spPr bwMode="auto">
          <a:xfrm>
            <a:off x="5172355" y="32378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+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8" name="Oval 51"/>
          <p:cNvSpPr>
            <a:spLocks noChangeArrowheads="1"/>
          </p:cNvSpPr>
          <p:nvPr/>
        </p:nvSpPr>
        <p:spPr bwMode="auto">
          <a:xfrm>
            <a:off x="3038755" y="32378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cs typeface="Arial" pitchFamily="34" charset="0"/>
                <a:sym typeface="Symbol" pitchFamily="18" charset="2"/>
              </a:rPr>
              <a:t>–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auto">
          <a:xfrm>
            <a:off x="5477155" y="20948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cs typeface="Arial" pitchFamily="34" charset="0"/>
                <a:sym typeface="Symbol" pitchFamily="18" charset="2"/>
              </a:rPr>
              <a:t>–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10" name="Oval 53"/>
          <p:cNvSpPr>
            <a:spLocks noChangeArrowheads="1"/>
          </p:cNvSpPr>
          <p:nvPr/>
        </p:nvSpPr>
        <p:spPr bwMode="auto">
          <a:xfrm>
            <a:off x="4029355" y="1371600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</a:t>
            </a:r>
          </a:p>
        </p:txBody>
      </p:sp>
      <p:sp>
        <p:nvSpPr>
          <p:cNvPr id="11" name="Oval 54"/>
          <p:cNvSpPr>
            <a:spLocks noChangeArrowheads="1"/>
          </p:cNvSpPr>
          <p:nvPr/>
        </p:nvSpPr>
        <p:spPr bwMode="auto">
          <a:xfrm>
            <a:off x="4029355" y="26282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</a:t>
            </a:r>
          </a:p>
        </p:txBody>
      </p:sp>
      <p:sp>
        <p:nvSpPr>
          <p:cNvPr id="12" name="Oval 55"/>
          <p:cNvSpPr>
            <a:spLocks noChangeArrowheads="1"/>
          </p:cNvSpPr>
          <p:nvPr/>
        </p:nvSpPr>
        <p:spPr bwMode="auto">
          <a:xfrm>
            <a:off x="1447800" y="49142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 dirty="0">
                <a:solidFill>
                  <a:srgbClr val="800080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13" name="Oval 56"/>
          <p:cNvSpPr>
            <a:spLocks noChangeArrowheads="1"/>
          </p:cNvSpPr>
          <p:nvPr/>
        </p:nvSpPr>
        <p:spPr bwMode="auto">
          <a:xfrm>
            <a:off x="2971800" y="49142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 dirty="0">
                <a:solidFill>
                  <a:srgbClr val="800080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14" name="Oval 57"/>
          <p:cNvSpPr>
            <a:spLocks noChangeArrowheads="1"/>
          </p:cNvSpPr>
          <p:nvPr/>
        </p:nvSpPr>
        <p:spPr bwMode="auto">
          <a:xfrm>
            <a:off x="3572155" y="41268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 dirty="0">
                <a:solidFill>
                  <a:srgbClr val="800080"/>
                </a:solidFill>
                <a:sym typeface="Symbol" pitchFamily="18" charset="2"/>
              </a:rPr>
              <a:t>c</a:t>
            </a:r>
          </a:p>
        </p:txBody>
      </p:sp>
      <p:sp>
        <p:nvSpPr>
          <p:cNvPr id="15" name="Oval 58"/>
          <p:cNvSpPr>
            <a:spLocks noChangeArrowheads="1"/>
          </p:cNvSpPr>
          <p:nvPr/>
        </p:nvSpPr>
        <p:spPr bwMode="auto">
          <a:xfrm>
            <a:off x="4562755" y="41522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d</a:t>
            </a:r>
          </a:p>
        </p:txBody>
      </p:sp>
      <p:sp>
        <p:nvSpPr>
          <p:cNvPr id="16" name="Oval 59"/>
          <p:cNvSpPr>
            <a:spLocks noChangeArrowheads="1"/>
          </p:cNvSpPr>
          <p:nvPr/>
        </p:nvSpPr>
        <p:spPr bwMode="auto">
          <a:xfrm>
            <a:off x="6248400" y="4203045"/>
            <a:ext cx="457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 dirty="0">
                <a:solidFill>
                  <a:srgbClr val="800080"/>
                </a:solidFill>
                <a:sym typeface="Symbol" pitchFamily="18" charset="2"/>
              </a:rPr>
              <a:t>e</a:t>
            </a:r>
          </a:p>
        </p:txBody>
      </p:sp>
      <p:sp>
        <p:nvSpPr>
          <p:cNvPr id="17" name="Rectangle 73"/>
          <p:cNvSpPr>
            <a:spLocks noChangeArrowheads="1"/>
          </p:cNvSpPr>
          <p:nvPr/>
        </p:nvSpPr>
        <p:spPr bwMode="auto">
          <a:xfrm>
            <a:off x="4562755" y="1371600"/>
            <a:ext cx="354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18" name="Rectangle 74"/>
          <p:cNvSpPr>
            <a:spLocks noChangeArrowheads="1"/>
          </p:cNvSpPr>
          <p:nvPr/>
        </p:nvSpPr>
        <p:spPr bwMode="auto">
          <a:xfrm>
            <a:off x="2303743" y="2146300"/>
            <a:ext cx="35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 dirty="0">
                <a:ea typeface="楷体_GB2312" pitchFamily="49" charset="-122"/>
              </a:rPr>
              <a:t>2</a:t>
            </a:r>
          </a:p>
        </p:txBody>
      </p:sp>
      <p:sp>
        <p:nvSpPr>
          <p:cNvPr id="19" name="Rectangle 75"/>
          <p:cNvSpPr>
            <a:spLocks noChangeArrowheads="1"/>
          </p:cNvSpPr>
          <p:nvPr/>
        </p:nvSpPr>
        <p:spPr bwMode="auto">
          <a:xfrm>
            <a:off x="5934355" y="1981200"/>
            <a:ext cx="354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 dirty="0">
                <a:ea typeface="楷体_GB2312" pitchFamily="49" charset="-122"/>
              </a:rPr>
              <a:t>3</a:t>
            </a:r>
          </a:p>
        </p:txBody>
      </p:sp>
      <p:sp>
        <p:nvSpPr>
          <p:cNvPr id="20" name="Rectangle 76"/>
          <p:cNvSpPr>
            <a:spLocks noChangeArrowheads="1"/>
          </p:cNvSpPr>
          <p:nvPr/>
        </p:nvSpPr>
        <p:spPr bwMode="auto">
          <a:xfrm>
            <a:off x="3800755" y="2451100"/>
            <a:ext cx="354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 dirty="0">
                <a:ea typeface="楷体_GB2312" pitchFamily="49" charset="-122"/>
              </a:rPr>
              <a:t>4</a:t>
            </a:r>
          </a:p>
        </p:txBody>
      </p:sp>
      <p:sp>
        <p:nvSpPr>
          <p:cNvPr id="21" name="Rectangle 77"/>
          <p:cNvSpPr>
            <a:spLocks noChangeArrowheads="1"/>
          </p:cNvSpPr>
          <p:nvPr/>
        </p:nvSpPr>
        <p:spPr bwMode="auto">
          <a:xfrm>
            <a:off x="2837143" y="3048000"/>
            <a:ext cx="35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>
                <a:ea typeface="楷体_GB2312" pitchFamily="49" charset="-122"/>
              </a:rPr>
              <a:t>5</a:t>
            </a:r>
          </a:p>
        </p:txBody>
      </p:sp>
      <p:sp>
        <p:nvSpPr>
          <p:cNvPr id="22" name="Rectangle 78"/>
          <p:cNvSpPr>
            <a:spLocks noChangeArrowheads="1"/>
          </p:cNvSpPr>
          <p:nvPr/>
        </p:nvSpPr>
        <p:spPr bwMode="auto">
          <a:xfrm>
            <a:off x="1905000" y="3975100"/>
            <a:ext cx="354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>
                <a:ea typeface="楷体_GB2312" pitchFamily="49" charset="-122"/>
              </a:rPr>
              <a:t>6</a:t>
            </a:r>
          </a:p>
        </p:txBody>
      </p:sp>
      <p:sp>
        <p:nvSpPr>
          <p:cNvPr id="23" name="Rectangle 79"/>
          <p:cNvSpPr>
            <a:spLocks noChangeArrowheads="1"/>
          </p:cNvSpPr>
          <p:nvPr/>
        </p:nvSpPr>
        <p:spPr bwMode="auto">
          <a:xfrm>
            <a:off x="5580343" y="3124200"/>
            <a:ext cx="35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>
                <a:ea typeface="楷体_GB2312" pitchFamily="49" charset="-122"/>
              </a:rPr>
              <a:t>7</a:t>
            </a:r>
          </a:p>
        </p:txBody>
      </p:sp>
      <p:cxnSp>
        <p:nvCxnSpPr>
          <p:cNvPr id="25" name="直接连接符 24"/>
          <p:cNvCxnSpPr>
            <a:stCxn id="10" idx="5"/>
            <a:endCxn id="9" idx="0"/>
          </p:cNvCxnSpPr>
          <p:nvPr/>
        </p:nvCxnSpPr>
        <p:spPr bwMode="auto">
          <a:xfrm>
            <a:off x="4419600" y="1741011"/>
            <a:ext cx="1286155" cy="353834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>
            <a:stCxn id="10" idx="3"/>
            <a:endCxn id="5" idx="0"/>
          </p:cNvCxnSpPr>
          <p:nvPr/>
        </p:nvCxnSpPr>
        <p:spPr bwMode="auto">
          <a:xfrm flipH="1">
            <a:off x="2962555" y="1741011"/>
            <a:ext cx="1133755" cy="353834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>
            <a:stCxn id="5" idx="4"/>
            <a:endCxn id="6" idx="0"/>
          </p:cNvCxnSpPr>
          <p:nvPr/>
        </p:nvCxnSpPr>
        <p:spPr bwMode="auto">
          <a:xfrm flipH="1">
            <a:off x="2438400" y="2527637"/>
            <a:ext cx="524155" cy="162460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9" idx="3"/>
            <a:endCxn id="11" idx="6"/>
          </p:cNvCxnSpPr>
          <p:nvPr/>
        </p:nvCxnSpPr>
        <p:spPr bwMode="auto">
          <a:xfrm flipH="1">
            <a:off x="4486555" y="2464256"/>
            <a:ext cx="1057555" cy="38038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stCxn id="11" idx="5"/>
            <a:endCxn id="7" idx="1"/>
          </p:cNvCxnSpPr>
          <p:nvPr/>
        </p:nvCxnSpPr>
        <p:spPr bwMode="auto">
          <a:xfrm>
            <a:off x="4419600" y="2997656"/>
            <a:ext cx="819710" cy="30357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11" idx="3"/>
            <a:endCxn id="8" idx="7"/>
          </p:cNvCxnSpPr>
          <p:nvPr/>
        </p:nvCxnSpPr>
        <p:spPr bwMode="auto">
          <a:xfrm flipH="1">
            <a:off x="3429000" y="2997656"/>
            <a:ext cx="667310" cy="30357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>
            <a:stCxn id="9" idx="5"/>
            <a:endCxn id="16" idx="0"/>
          </p:cNvCxnSpPr>
          <p:nvPr/>
        </p:nvCxnSpPr>
        <p:spPr bwMode="auto">
          <a:xfrm>
            <a:off x="5867400" y="2464256"/>
            <a:ext cx="609600" cy="173878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>
            <a:stCxn id="16" idx="1"/>
            <a:endCxn id="7" idx="5"/>
          </p:cNvCxnSpPr>
          <p:nvPr/>
        </p:nvCxnSpPr>
        <p:spPr bwMode="auto">
          <a:xfrm flipH="1" flipV="1">
            <a:off x="5562600" y="3607256"/>
            <a:ext cx="752755" cy="65917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/>
          <p:cNvCxnSpPr>
            <a:stCxn id="15" idx="0"/>
            <a:endCxn id="7" idx="3"/>
          </p:cNvCxnSpPr>
          <p:nvPr/>
        </p:nvCxnSpPr>
        <p:spPr bwMode="auto">
          <a:xfrm flipV="1">
            <a:off x="4791355" y="3607256"/>
            <a:ext cx="447955" cy="54498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8" idx="5"/>
            <a:endCxn id="14" idx="0"/>
          </p:cNvCxnSpPr>
          <p:nvPr/>
        </p:nvCxnSpPr>
        <p:spPr bwMode="auto">
          <a:xfrm>
            <a:off x="3429000" y="3607256"/>
            <a:ext cx="371755" cy="51958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>
            <a:stCxn id="8" idx="3"/>
            <a:endCxn id="6" idx="7"/>
          </p:cNvCxnSpPr>
          <p:nvPr/>
        </p:nvCxnSpPr>
        <p:spPr bwMode="auto">
          <a:xfrm flipH="1">
            <a:off x="2600045" y="3607256"/>
            <a:ext cx="505665" cy="60837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>
            <a:stCxn id="13" idx="0"/>
            <a:endCxn id="6" idx="5"/>
          </p:cNvCxnSpPr>
          <p:nvPr/>
        </p:nvCxnSpPr>
        <p:spPr bwMode="auto">
          <a:xfrm flipH="1" flipV="1">
            <a:off x="2600045" y="4521656"/>
            <a:ext cx="600355" cy="39258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>
            <a:stCxn id="12" idx="0"/>
            <a:endCxn id="6" idx="3"/>
          </p:cNvCxnSpPr>
          <p:nvPr/>
        </p:nvCxnSpPr>
        <p:spPr bwMode="auto">
          <a:xfrm flipV="1">
            <a:off x="1676400" y="4521656"/>
            <a:ext cx="600355" cy="39258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33400" y="53340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从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DAG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产生语句序列的启发式排序算法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举例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4572000" y="1371600"/>
            <a:ext cx="3810000" cy="182880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按启发式排序算法，内部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结点列入表中的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次序：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   T1   T3 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T2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按这个相反次序得到的语句序列如下所示：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6858000" y="3200400"/>
            <a:ext cx="1524000" cy="160020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T2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:=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c+d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T3:=e-T2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T1:=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a+b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T4:=T1-T3</a:t>
            </a:r>
          </a:p>
        </p:txBody>
      </p:sp>
      <p:sp>
        <p:nvSpPr>
          <p:cNvPr id="38" name="Oval 22"/>
          <p:cNvSpPr>
            <a:spLocks noChangeArrowheads="1"/>
          </p:cNvSpPr>
          <p:nvPr/>
        </p:nvSpPr>
        <p:spPr bwMode="auto">
          <a:xfrm>
            <a:off x="3391061" y="2682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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9" name="Oval 23"/>
          <p:cNvSpPr>
            <a:spLocks noChangeArrowheads="1"/>
          </p:cNvSpPr>
          <p:nvPr/>
        </p:nvSpPr>
        <p:spPr bwMode="auto">
          <a:xfrm>
            <a:off x="1254286" y="3444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+</a:t>
            </a:r>
          </a:p>
        </p:txBody>
      </p:sp>
      <p:sp>
        <p:nvSpPr>
          <p:cNvPr id="41" name="Oval 24"/>
          <p:cNvSpPr>
            <a:spLocks noChangeArrowheads="1"/>
          </p:cNvSpPr>
          <p:nvPr/>
        </p:nvSpPr>
        <p:spPr bwMode="auto">
          <a:xfrm>
            <a:off x="2705261" y="3444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43" name="Oval 25"/>
          <p:cNvSpPr>
            <a:spLocks noChangeArrowheads="1"/>
          </p:cNvSpPr>
          <p:nvPr/>
        </p:nvSpPr>
        <p:spPr bwMode="auto">
          <a:xfrm>
            <a:off x="4073686" y="3444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+</a:t>
            </a:r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644686" y="4333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1863886" y="43592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3314861" y="4333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4686461" y="4333875"/>
            <a:ext cx="4540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568486" y="4800600"/>
            <a:ext cx="533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1787686" y="3292475"/>
            <a:ext cx="533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T1</a:t>
            </a:r>
          </a:p>
        </p:txBody>
      </p:sp>
      <p:sp>
        <p:nvSpPr>
          <p:cNvPr id="50" name="Rectangle 40"/>
          <p:cNvSpPr>
            <a:spLocks noChangeArrowheads="1"/>
          </p:cNvSpPr>
          <p:nvPr/>
        </p:nvSpPr>
        <p:spPr bwMode="auto">
          <a:xfrm>
            <a:off x="3099140" y="1447800"/>
            <a:ext cx="4411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T4</a:t>
            </a:r>
          </a:p>
        </p:txBody>
      </p:sp>
      <p:sp>
        <p:nvSpPr>
          <p:cNvPr id="51" name="Rectangle 41"/>
          <p:cNvSpPr>
            <a:spLocks noChangeArrowheads="1"/>
          </p:cNvSpPr>
          <p:nvPr/>
        </p:nvSpPr>
        <p:spPr bwMode="auto">
          <a:xfrm>
            <a:off x="3387886" y="4800600"/>
            <a:ext cx="457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52" name="Rectangle 42"/>
          <p:cNvSpPr>
            <a:spLocks noChangeArrowheads="1"/>
          </p:cNvSpPr>
          <p:nvPr/>
        </p:nvSpPr>
        <p:spPr bwMode="auto">
          <a:xfrm>
            <a:off x="4683286" y="4800600"/>
            <a:ext cx="4983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53" name="Rectangle 44"/>
          <p:cNvSpPr>
            <a:spLocks noChangeArrowheads="1"/>
          </p:cNvSpPr>
          <p:nvPr/>
        </p:nvSpPr>
        <p:spPr bwMode="auto">
          <a:xfrm>
            <a:off x="3768886" y="2527498"/>
            <a:ext cx="609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T3</a:t>
            </a:r>
          </a:p>
        </p:txBody>
      </p:sp>
      <p:sp>
        <p:nvSpPr>
          <p:cNvPr id="54" name="Rectangle 48"/>
          <p:cNvSpPr>
            <a:spLocks noChangeArrowheads="1"/>
          </p:cNvSpPr>
          <p:nvPr/>
        </p:nvSpPr>
        <p:spPr bwMode="auto">
          <a:xfrm>
            <a:off x="4530886" y="3352800"/>
            <a:ext cx="4896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T2</a:t>
            </a:r>
          </a:p>
        </p:txBody>
      </p:sp>
      <p:sp>
        <p:nvSpPr>
          <p:cNvPr id="55" name="Rectangle 52"/>
          <p:cNvSpPr>
            <a:spLocks noChangeArrowheads="1"/>
          </p:cNvSpPr>
          <p:nvPr/>
        </p:nvSpPr>
        <p:spPr bwMode="auto">
          <a:xfrm>
            <a:off x="1863886" y="4800600"/>
            <a:ext cx="5204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2778286" y="3902075"/>
            <a:ext cx="4014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</a:p>
        </p:txBody>
      </p:sp>
      <p:sp>
        <p:nvSpPr>
          <p:cNvPr id="57" name="椭圆 56"/>
          <p:cNvSpPr/>
          <p:nvPr/>
        </p:nvSpPr>
        <p:spPr bwMode="auto">
          <a:xfrm>
            <a:off x="2702086" y="1768475"/>
            <a:ext cx="4572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58" name="直接连接符 57"/>
          <p:cNvCxnSpPr>
            <a:stCxn id="39" idx="0"/>
            <a:endCxn id="57" idx="4"/>
          </p:cNvCxnSpPr>
          <p:nvPr/>
        </p:nvCxnSpPr>
        <p:spPr bwMode="auto">
          <a:xfrm flipV="1">
            <a:off x="1481299" y="2225675"/>
            <a:ext cx="1449387" cy="12192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>
            <a:stCxn id="38" idx="0"/>
            <a:endCxn id="57" idx="4"/>
          </p:cNvCxnSpPr>
          <p:nvPr/>
        </p:nvCxnSpPr>
        <p:spPr bwMode="auto">
          <a:xfrm flipH="1" flipV="1">
            <a:off x="2930686" y="2225675"/>
            <a:ext cx="687388" cy="4572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>
            <a:stCxn id="38" idx="4"/>
            <a:endCxn id="41" idx="0"/>
          </p:cNvCxnSpPr>
          <p:nvPr/>
        </p:nvCxnSpPr>
        <p:spPr bwMode="auto">
          <a:xfrm flipH="1">
            <a:off x="2932274" y="3089275"/>
            <a:ext cx="685800" cy="355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/>
          <p:cNvCxnSpPr>
            <a:stCxn id="43" idx="0"/>
            <a:endCxn id="38" idx="4"/>
          </p:cNvCxnSpPr>
          <p:nvPr/>
        </p:nvCxnSpPr>
        <p:spPr bwMode="auto">
          <a:xfrm flipH="1" flipV="1">
            <a:off x="3618074" y="3089275"/>
            <a:ext cx="682625" cy="355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>
            <a:stCxn id="47" idx="0"/>
            <a:endCxn id="43" idx="4"/>
          </p:cNvCxnSpPr>
          <p:nvPr/>
        </p:nvCxnSpPr>
        <p:spPr bwMode="auto">
          <a:xfrm flipH="1" flipV="1">
            <a:off x="4300699" y="3851275"/>
            <a:ext cx="612775" cy="482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>
            <a:stCxn id="43" idx="4"/>
            <a:endCxn id="46" idx="0"/>
          </p:cNvCxnSpPr>
          <p:nvPr/>
        </p:nvCxnSpPr>
        <p:spPr bwMode="auto">
          <a:xfrm flipH="1">
            <a:off x="3541874" y="3851275"/>
            <a:ext cx="758825" cy="482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/>
          <p:cNvCxnSpPr>
            <a:stCxn id="45" idx="0"/>
            <a:endCxn id="39" idx="4"/>
          </p:cNvCxnSpPr>
          <p:nvPr/>
        </p:nvCxnSpPr>
        <p:spPr bwMode="auto">
          <a:xfrm flipH="1" flipV="1">
            <a:off x="1481299" y="3851275"/>
            <a:ext cx="609600" cy="508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>
            <a:stCxn id="39" idx="4"/>
            <a:endCxn id="44" idx="0"/>
          </p:cNvCxnSpPr>
          <p:nvPr/>
        </p:nvCxnSpPr>
        <p:spPr bwMode="auto">
          <a:xfrm flipH="1">
            <a:off x="871699" y="3851275"/>
            <a:ext cx="609600" cy="482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609600" y="317480"/>
            <a:ext cx="777748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b="1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Ershov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叶尔绍夫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zh-CN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数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用于分析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表达式求值时所需寄存器数目的最小值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）用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标记所有叶子结点。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）对仅有一个孩子的内部结点，其标记沿用孩子结点的标记。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）对有两个孩子的内部结点，若两个孩子的标记数不同，用较大的一个数来标记结点；若两个孩子的标记相同，取孩子结点的标记数加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，得到该结点的标记。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Oval 49"/>
          <p:cNvSpPr>
            <a:spLocks noChangeArrowheads="1"/>
          </p:cNvSpPr>
          <p:nvPr/>
        </p:nvSpPr>
        <p:spPr bwMode="auto">
          <a:xfrm>
            <a:off x="3205808" y="4231107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+</a:t>
            </a:r>
            <a:endParaRPr lang="en-US" altLang="zh-CN" sz="200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33" name="Oval 50"/>
          <p:cNvSpPr>
            <a:spLocks noChangeArrowheads="1"/>
          </p:cNvSpPr>
          <p:nvPr/>
        </p:nvSpPr>
        <p:spPr bwMode="auto">
          <a:xfrm>
            <a:off x="5116488" y="5033997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+</a:t>
            </a:r>
            <a:endParaRPr lang="en-US" altLang="zh-CN" sz="200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34" name="Oval 52"/>
          <p:cNvSpPr>
            <a:spLocks noChangeArrowheads="1"/>
          </p:cNvSpPr>
          <p:nvPr/>
        </p:nvSpPr>
        <p:spPr bwMode="auto">
          <a:xfrm>
            <a:off x="5958880" y="4237231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>
                <a:solidFill>
                  <a:schemeClr val="tx1"/>
                </a:solidFill>
                <a:latin typeface="宋体" pitchFamily="2" charset="-122"/>
                <a:cs typeface="Arial" pitchFamily="34" charset="0"/>
                <a:sym typeface="Symbol" pitchFamily="18" charset="2"/>
              </a:rPr>
              <a:t>–</a:t>
            </a:r>
            <a:endParaRPr lang="en-US" altLang="zh-CN" sz="200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35" name="Oval 53"/>
          <p:cNvSpPr>
            <a:spLocks noChangeArrowheads="1"/>
          </p:cNvSpPr>
          <p:nvPr/>
        </p:nvSpPr>
        <p:spPr bwMode="auto">
          <a:xfrm>
            <a:off x="4511080" y="3344615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36" name="Oval 55"/>
          <p:cNvSpPr>
            <a:spLocks noChangeArrowheads="1"/>
          </p:cNvSpPr>
          <p:nvPr/>
        </p:nvSpPr>
        <p:spPr bwMode="auto">
          <a:xfrm>
            <a:off x="2443808" y="4993107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a</a:t>
            </a:r>
          </a:p>
        </p:txBody>
      </p:sp>
      <p:sp>
        <p:nvSpPr>
          <p:cNvPr id="37" name="Oval 56"/>
          <p:cNvSpPr>
            <a:spLocks noChangeArrowheads="1"/>
          </p:cNvSpPr>
          <p:nvPr/>
        </p:nvSpPr>
        <p:spPr bwMode="auto">
          <a:xfrm>
            <a:off x="3967808" y="4993107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66" name="Oval 57"/>
          <p:cNvSpPr>
            <a:spLocks noChangeArrowheads="1"/>
          </p:cNvSpPr>
          <p:nvPr/>
        </p:nvSpPr>
        <p:spPr bwMode="auto">
          <a:xfrm>
            <a:off x="6908304" y="5024264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c</a:t>
            </a:r>
          </a:p>
        </p:txBody>
      </p:sp>
      <p:sp>
        <p:nvSpPr>
          <p:cNvPr id="67" name="Oval 58"/>
          <p:cNvSpPr>
            <a:spLocks noChangeArrowheads="1"/>
          </p:cNvSpPr>
          <p:nvPr/>
        </p:nvSpPr>
        <p:spPr bwMode="auto">
          <a:xfrm>
            <a:off x="4434880" y="5902166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68" name="Oval 59"/>
          <p:cNvSpPr>
            <a:spLocks noChangeArrowheads="1"/>
          </p:cNvSpPr>
          <p:nvPr/>
        </p:nvSpPr>
        <p:spPr bwMode="auto">
          <a:xfrm>
            <a:off x="6163072" y="5902166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77" name="Rectangle 73"/>
          <p:cNvSpPr>
            <a:spLocks noChangeArrowheads="1"/>
          </p:cNvSpPr>
          <p:nvPr/>
        </p:nvSpPr>
        <p:spPr bwMode="auto">
          <a:xfrm>
            <a:off x="5044480" y="33539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3</a:t>
            </a:r>
            <a:endParaRPr lang="en-US" altLang="zh-CN" sz="240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6416080" y="42683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endParaRPr lang="en-US" altLang="zh-CN" sz="240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5665787" y="5021015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endParaRPr lang="en-US" altLang="zh-CN" sz="240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7418388" y="4958341"/>
            <a:ext cx="35401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1</a:t>
            </a:r>
            <a:endParaRPr lang="en-US" altLang="zh-CN" sz="240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2819400" y="42683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endParaRPr lang="en-US" altLang="zh-CN" sz="240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82" name="Rectangle 73"/>
          <p:cNvSpPr>
            <a:spLocks noChangeArrowheads="1"/>
          </p:cNvSpPr>
          <p:nvPr/>
        </p:nvSpPr>
        <p:spPr bwMode="auto">
          <a:xfrm>
            <a:off x="6580187" y="5937315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83" name="Rectangle 73"/>
          <p:cNvSpPr>
            <a:spLocks noChangeArrowheads="1"/>
          </p:cNvSpPr>
          <p:nvPr/>
        </p:nvSpPr>
        <p:spPr bwMode="auto">
          <a:xfrm>
            <a:off x="4127723" y="59447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84" name="Rectangle 73"/>
          <p:cNvSpPr>
            <a:spLocks noChangeArrowheads="1"/>
          </p:cNvSpPr>
          <p:nvPr/>
        </p:nvSpPr>
        <p:spPr bwMode="auto">
          <a:xfrm>
            <a:off x="3581400" y="50303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85" name="Rectangle 73"/>
          <p:cNvSpPr>
            <a:spLocks noChangeArrowheads="1"/>
          </p:cNvSpPr>
          <p:nvPr/>
        </p:nvSpPr>
        <p:spPr bwMode="auto">
          <a:xfrm>
            <a:off x="2083768" y="50303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cxnSp>
        <p:nvCxnSpPr>
          <p:cNvPr id="87" name="直接连接符 86"/>
          <p:cNvCxnSpPr>
            <a:stCxn id="35" idx="4"/>
            <a:endCxn id="34" idx="0"/>
          </p:cNvCxnSpPr>
          <p:nvPr/>
        </p:nvCxnSpPr>
        <p:spPr bwMode="auto">
          <a:xfrm>
            <a:off x="4739680" y="3690849"/>
            <a:ext cx="1447800" cy="54638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连接符 88"/>
          <p:cNvCxnSpPr>
            <a:stCxn id="35" idx="4"/>
            <a:endCxn id="32" idx="0"/>
          </p:cNvCxnSpPr>
          <p:nvPr/>
        </p:nvCxnSpPr>
        <p:spPr bwMode="auto">
          <a:xfrm flipH="1">
            <a:off x="3434408" y="3690849"/>
            <a:ext cx="1305272" cy="54025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连接符 90"/>
          <p:cNvCxnSpPr>
            <a:stCxn id="32" idx="4"/>
            <a:endCxn id="36" idx="0"/>
          </p:cNvCxnSpPr>
          <p:nvPr/>
        </p:nvCxnSpPr>
        <p:spPr bwMode="auto">
          <a:xfrm flipH="1">
            <a:off x="2672408" y="4577341"/>
            <a:ext cx="762000" cy="415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连接符 92"/>
          <p:cNvCxnSpPr>
            <a:stCxn id="32" idx="4"/>
            <a:endCxn id="37" idx="0"/>
          </p:cNvCxnSpPr>
          <p:nvPr/>
        </p:nvCxnSpPr>
        <p:spPr bwMode="auto">
          <a:xfrm>
            <a:off x="3434408" y="4577341"/>
            <a:ext cx="762000" cy="415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接连接符 94"/>
          <p:cNvCxnSpPr>
            <a:stCxn id="34" idx="4"/>
            <a:endCxn id="33" idx="0"/>
          </p:cNvCxnSpPr>
          <p:nvPr/>
        </p:nvCxnSpPr>
        <p:spPr bwMode="auto">
          <a:xfrm flipH="1">
            <a:off x="5345088" y="4583465"/>
            <a:ext cx="842392" cy="45053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连接符 96"/>
          <p:cNvCxnSpPr>
            <a:stCxn id="34" idx="4"/>
            <a:endCxn id="66" idx="0"/>
          </p:cNvCxnSpPr>
          <p:nvPr/>
        </p:nvCxnSpPr>
        <p:spPr bwMode="auto">
          <a:xfrm>
            <a:off x="6187480" y="4583465"/>
            <a:ext cx="949424" cy="44079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连接符 98"/>
          <p:cNvCxnSpPr>
            <a:stCxn id="33" idx="4"/>
            <a:endCxn id="67" idx="0"/>
          </p:cNvCxnSpPr>
          <p:nvPr/>
        </p:nvCxnSpPr>
        <p:spPr bwMode="auto">
          <a:xfrm flipH="1">
            <a:off x="4663480" y="5380231"/>
            <a:ext cx="681608" cy="52193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接连接符 100"/>
          <p:cNvCxnSpPr>
            <a:stCxn id="33" idx="4"/>
            <a:endCxn id="68" idx="0"/>
          </p:cNvCxnSpPr>
          <p:nvPr/>
        </p:nvCxnSpPr>
        <p:spPr bwMode="auto">
          <a:xfrm>
            <a:off x="5345088" y="5380231"/>
            <a:ext cx="1046584" cy="52193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65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9654" y="830015"/>
            <a:ext cx="7706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相应的，设计了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Sethi-Ullman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算法，完整的算法描述参见教材和参考文献，由此算法得到的代码：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50496" y="1524000"/>
            <a:ext cx="2736304" cy="4175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LD 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a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LD 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b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ADD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LD 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d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LD 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e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ADD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LD 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c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SUB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zh-CN" sz="2000" b="1" kern="100" dirty="0" smtClean="0">
              <a:latin typeface="宋体" pitchFamily="2" charset="-122"/>
              <a:ea typeface="宋体" pitchFamily="2" charset="-122"/>
            </a:endParaRPr>
          </a:p>
          <a:p>
            <a:pPr marL="26670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MUL  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kern="100" dirty="0" smtClean="0">
                <a:latin typeface="宋体" pitchFamily="2" charset="-122"/>
                <a:ea typeface="宋体" pitchFamily="2" charset="-122"/>
              </a:rPr>
              <a:t>, R</a:t>
            </a:r>
            <a:r>
              <a:rPr lang="en-US" altLang="zh-CN" sz="2000" b="1" kern="100" baseline="-25000" dirty="0" smtClean="0">
                <a:latin typeface="宋体" pitchFamily="2" charset="-122"/>
                <a:ea typeface="宋体" pitchFamily="2" charset="-122"/>
              </a:rPr>
              <a:t>1</a:t>
            </a:r>
            <a:endParaRPr lang="zh-CN" altLang="zh-CN" sz="2000" b="1" kern="1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Oval 49"/>
          <p:cNvSpPr>
            <a:spLocks noChangeArrowheads="1"/>
          </p:cNvSpPr>
          <p:nvPr/>
        </p:nvSpPr>
        <p:spPr bwMode="auto">
          <a:xfrm>
            <a:off x="1377008" y="2935707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+</a:t>
            </a:r>
            <a:endParaRPr lang="en-US" altLang="zh-CN" sz="2000" b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6" name="Oval 50"/>
          <p:cNvSpPr>
            <a:spLocks noChangeArrowheads="1"/>
          </p:cNvSpPr>
          <p:nvPr/>
        </p:nvSpPr>
        <p:spPr bwMode="auto">
          <a:xfrm>
            <a:off x="3287688" y="3738597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+</a:t>
            </a:r>
            <a:endParaRPr lang="en-US" altLang="zh-CN" sz="20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7" name="Oval 52"/>
          <p:cNvSpPr>
            <a:spLocks noChangeArrowheads="1"/>
          </p:cNvSpPr>
          <p:nvPr/>
        </p:nvSpPr>
        <p:spPr bwMode="auto">
          <a:xfrm>
            <a:off x="4130080" y="2941831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cs typeface="Arial" pitchFamily="34" charset="0"/>
                <a:sym typeface="Symbol" pitchFamily="18" charset="2"/>
              </a:rPr>
              <a:t>–</a:t>
            </a:r>
            <a:endParaRPr lang="en-US" altLang="zh-CN" sz="2000" b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8" name="Oval 53"/>
          <p:cNvSpPr>
            <a:spLocks noChangeArrowheads="1"/>
          </p:cNvSpPr>
          <p:nvPr/>
        </p:nvSpPr>
        <p:spPr bwMode="auto">
          <a:xfrm>
            <a:off x="2682280" y="2049215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9" name="Oval 55"/>
          <p:cNvSpPr>
            <a:spLocks noChangeArrowheads="1"/>
          </p:cNvSpPr>
          <p:nvPr/>
        </p:nvSpPr>
        <p:spPr bwMode="auto">
          <a:xfrm>
            <a:off x="615008" y="3697707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a</a:t>
            </a:r>
          </a:p>
        </p:txBody>
      </p:sp>
      <p:sp>
        <p:nvSpPr>
          <p:cNvPr id="10" name="Oval 56"/>
          <p:cNvSpPr>
            <a:spLocks noChangeArrowheads="1"/>
          </p:cNvSpPr>
          <p:nvPr/>
        </p:nvSpPr>
        <p:spPr bwMode="auto">
          <a:xfrm>
            <a:off x="2139008" y="3697707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11" name="Oval 57"/>
          <p:cNvSpPr>
            <a:spLocks noChangeArrowheads="1"/>
          </p:cNvSpPr>
          <p:nvPr/>
        </p:nvSpPr>
        <p:spPr bwMode="auto">
          <a:xfrm>
            <a:off x="5079504" y="3728864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c</a:t>
            </a:r>
          </a:p>
        </p:txBody>
      </p:sp>
      <p:sp>
        <p:nvSpPr>
          <p:cNvPr id="12" name="Oval 58"/>
          <p:cNvSpPr>
            <a:spLocks noChangeArrowheads="1"/>
          </p:cNvSpPr>
          <p:nvPr/>
        </p:nvSpPr>
        <p:spPr bwMode="auto">
          <a:xfrm>
            <a:off x="2606080" y="4606766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>
            <a:off x="4334272" y="4606766"/>
            <a:ext cx="457200" cy="3462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14" name="Rectangle 73"/>
          <p:cNvSpPr>
            <a:spLocks noChangeArrowheads="1"/>
          </p:cNvSpPr>
          <p:nvPr/>
        </p:nvSpPr>
        <p:spPr bwMode="auto">
          <a:xfrm>
            <a:off x="3215680" y="20585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3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4587280" y="29729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6" name="Rectangle 76"/>
          <p:cNvSpPr>
            <a:spLocks noChangeArrowheads="1"/>
          </p:cNvSpPr>
          <p:nvPr/>
        </p:nvSpPr>
        <p:spPr bwMode="auto">
          <a:xfrm>
            <a:off x="3836987" y="3725615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5589588" y="3662941"/>
            <a:ext cx="35401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1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8" name="Rectangle 78"/>
          <p:cNvSpPr>
            <a:spLocks noChangeArrowheads="1"/>
          </p:cNvSpPr>
          <p:nvPr/>
        </p:nvSpPr>
        <p:spPr bwMode="auto">
          <a:xfrm>
            <a:off x="990600" y="29729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9" name="Rectangle 73"/>
          <p:cNvSpPr>
            <a:spLocks noChangeArrowheads="1"/>
          </p:cNvSpPr>
          <p:nvPr/>
        </p:nvSpPr>
        <p:spPr bwMode="auto">
          <a:xfrm>
            <a:off x="4751387" y="4641915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20" name="Rectangle 73"/>
          <p:cNvSpPr>
            <a:spLocks noChangeArrowheads="1"/>
          </p:cNvSpPr>
          <p:nvPr/>
        </p:nvSpPr>
        <p:spPr bwMode="auto">
          <a:xfrm>
            <a:off x="2298923" y="46493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1752600" y="37349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22" name="Rectangle 73"/>
          <p:cNvSpPr>
            <a:spLocks noChangeArrowheads="1"/>
          </p:cNvSpPr>
          <p:nvPr/>
        </p:nvSpPr>
        <p:spPr bwMode="auto">
          <a:xfrm>
            <a:off x="254968" y="3734949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</a:rPr>
              <a:t>1</a:t>
            </a:r>
          </a:p>
        </p:txBody>
      </p:sp>
      <p:cxnSp>
        <p:nvCxnSpPr>
          <p:cNvPr id="23" name="直接连接符 22"/>
          <p:cNvCxnSpPr>
            <a:stCxn id="8" idx="4"/>
            <a:endCxn id="7" idx="0"/>
          </p:cNvCxnSpPr>
          <p:nvPr/>
        </p:nvCxnSpPr>
        <p:spPr bwMode="auto">
          <a:xfrm>
            <a:off x="2910880" y="2395449"/>
            <a:ext cx="1447800" cy="54638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>
            <a:stCxn id="8" idx="4"/>
            <a:endCxn id="5" idx="0"/>
          </p:cNvCxnSpPr>
          <p:nvPr/>
        </p:nvCxnSpPr>
        <p:spPr bwMode="auto">
          <a:xfrm flipH="1">
            <a:off x="1605608" y="2395449"/>
            <a:ext cx="1305272" cy="54025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stCxn id="5" idx="4"/>
            <a:endCxn id="9" idx="0"/>
          </p:cNvCxnSpPr>
          <p:nvPr/>
        </p:nvCxnSpPr>
        <p:spPr bwMode="auto">
          <a:xfrm flipH="1">
            <a:off x="843608" y="3281941"/>
            <a:ext cx="762000" cy="415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>
            <a:stCxn id="5" idx="4"/>
            <a:endCxn id="10" idx="0"/>
          </p:cNvCxnSpPr>
          <p:nvPr/>
        </p:nvCxnSpPr>
        <p:spPr bwMode="auto">
          <a:xfrm>
            <a:off x="1605608" y="3281941"/>
            <a:ext cx="762000" cy="415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>
            <a:stCxn id="7" idx="4"/>
            <a:endCxn id="6" idx="0"/>
          </p:cNvCxnSpPr>
          <p:nvPr/>
        </p:nvCxnSpPr>
        <p:spPr bwMode="auto">
          <a:xfrm flipH="1">
            <a:off x="3516288" y="3288065"/>
            <a:ext cx="842392" cy="45053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7" idx="4"/>
            <a:endCxn id="11" idx="0"/>
          </p:cNvCxnSpPr>
          <p:nvPr/>
        </p:nvCxnSpPr>
        <p:spPr bwMode="auto">
          <a:xfrm>
            <a:off x="4358680" y="3288065"/>
            <a:ext cx="949424" cy="44079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stCxn id="6" idx="4"/>
            <a:endCxn id="12" idx="0"/>
          </p:cNvCxnSpPr>
          <p:nvPr/>
        </p:nvCxnSpPr>
        <p:spPr bwMode="auto">
          <a:xfrm flipH="1">
            <a:off x="2834680" y="4084831"/>
            <a:ext cx="681608" cy="52193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6" idx="4"/>
            <a:endCxn id="13" idx="0"/>
          </p:cNvCxnSpPr>
          <p:nvPr/>
        </p:nvCxnSpPr>
        <p:spPr bwMode="auto">
          <a:xfrm>
            <a:off x="3516288" y="4084831"/>
            <a:ext cx="1046584" cy="52193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22287" y="304800"/>
            <a:ext cx="74787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10.3.4 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图着色寄存器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分配</a:t>
            </a:r>
            <a:r>
              <a:rPr lang="zh-CN" altLang="en-US" sz="2800" b="1" dirty="0" smtClean="0">
                <a:solidFill>
                  <a:srgbClr val="800080"/>
                </a:solidFill>
                <a:latin typeface="黑体" pitchFamily="49" charset="-122"/>
                <a:ea typeface="黑体" pitchFamily="49" charset="-122"/>
                <a:hlinkClick r:id="rId3" action="ppaction://hlinksldjump"/>
              </a:rPr>
              <a:t>（选讲部分）</a:t>
            </a:r>
            <a:endParaRPr lang="zh-CN" altLang="en-US" sz="2800" b="1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367" name="Rectangle 16"/>
          <p:cNvSpPr>
            <a:spLocks noChangeArrowheads="1"/>
          </p:cNvSpPr>
          <p:nvPr/>
        </p:nvSpPr>
        <p:spPr bwMode="auto">
          <a:xfrm>
            <a:off x="533400" y="1219200"/>
            <a:ext cx="77343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两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遍的寄存器分配和指派算法</a:t>
            </a:r>
            <a:endParaRPr kumimoji="0"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第一遍先假定可用的通用寄存器是无限数量的，完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成指令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选择和生成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例如：前面介绍的简单代码生成算法中的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getreg</a:t>
            </a:r>
            <a:endParaRPr lang="en-US" altLang="zh-CN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函数返回一个伪寄存器（不管物理寄存器的个数）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第二遍将物理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寄存器指派到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伪寄存器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物理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寄存器数量不足时，会将一些伪寄存器泄露到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spilled into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）内存，图着色算法的核心任务是使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得泄露的伪寄存器数目最少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67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55740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68</a:t>
            </a:fld>
            <a:endParaRPr lang="en-US" altLang="zh-CN"/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05719" y="685800"/>
            <a:ext cx="8126413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基于寄存器相干图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register-interference graph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的图着色寄存器分配算法</a:t>
            </a:r>
            <a:endParaRPr kumimoji="0"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构造寄存器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相干图</a:t>
            </a:r>
            <a:endParaRPr kumimoji="0"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结点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：每一个伪寄存器为一个结点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：如果程序中存在某点，一个结点在该点被定义，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另一个结点在该点是活跃的，则在这两个结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间连一条边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对相干图进行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着色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coloring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使用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（物理寄存器数量）种颜色对相干图进行着色，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使任何相邻的结点具有不同的颜色（即两个相干的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伪寄存器不会分配到同一个物理寄存器）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69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66801"/>
            <a:ext cx="8001000" cy="36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267200"/>
            <a:ext cx="2460776" cy="1550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 bwMode="auto">
          <a:xfrm>
            <a:off x="1066800" y="6019800"/>
            <a:ext cx="1828800" cy="381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寄存器相干图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191000" y="4495800"/>
            <a:ext cx="3276600" cy="381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定值点之后活跃变量信息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_1优化内容演示图4（变换循环控制条件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74688"/>
            <a:ext cx="8661400" cy="5476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990600" y="5303520"/>
            <a:ext cx="26670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334000" y="5257800"/>
            <a:ext cx="2971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70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1000" y="696754"/>
            <a:ext cx="78867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一种启发式图着色算法</a:t>
            </a:r>
            <a:endParaRPr kumimoji="0"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一个图是否能用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种颜色着色”是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NP-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完全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问题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以下是一个简单的启发式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着色算法：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假设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图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中某个结点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的度数小于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，从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删除</a:t>
            </a:r>
            <a:r>
              <a:rPr lang="en-US" altLang="zh-CN" sz="2000" b="1" i="1" dirty="0" smtClean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及其邻边得到图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G’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，对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着色问题可转化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为先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G’ k-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着色，然后给结点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分配一个其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相邻结点在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G’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着色中没有使用过的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颜色。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）重复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(1)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的过程，从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图中删除度数小于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的结点，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如果可以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到达一个空图，说明对原图可以成功实现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k-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着色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；否则，原图不能成功实现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着色，可从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G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中选择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某个结点作为泄露候选，将其删除，算法可继续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14400" y="5105400"/>
            <a:ext cx="1828800" cy="9144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77724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本章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研究代码优化方面的问题，主要讨论代码优化概念和代码技术。重点讨论的问题是与机器无关的优化，包括局部优化和循环优化。关键的技术是基本块划分、控制流分析和数据流分析等。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提出的基本概念是代码优化、多余运算、代码外提、运算强度、复写传播、无用赋值、基本块、入口语句、出口语句、控制流图、程序流图、入口结点、循环、必经结点、必经结点集、回边、可归约流图、到达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定值点、基本归纳量、归纳量和同族的归纳量。 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优化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内容通常归结为与机器无关的优化和机器有关的优化两大类。机器有关的优化包括有寄存器优化、多处理机优化和特殊指令优化等。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　　与机器无关的优化主要有删除多余运算、代码外提、运算强度削弱、变换控制条件、合并已知量与复写传播和删除无用赋值等。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3048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 章 小 结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71</a:t>
            </a:fld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6121001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14400" y="5105400"/>
            <a:ext cx="1828800" cy="9144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1069538"/>
            <a:ext cx="8001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介绍了代码生成的一些常用方法，主要包括指令的选择、寄存器的分配和指令调度。特别地，为了有效地利用好寄存器，介绍了几个寄存器分配管理的算法。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3048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 章 小 结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z="2000" smtClean="0"/>
              <a:pPr/>
              <a:t>72</a:t>
            </a:fld>
            <a:endParaRPr lang="en-US" altLang="zh-CN" sz="2000" dirty="0"/>
          </a:p>
        </p:txBody>
      </p:sp>
      <p:sp>
        <p:nvSpPr>
          <p:cNvPr id="7" name="Text Box 59"/>
          <p:cNvSpPr txBox="1">
            <a:spLocks noChangeArrowheads="1"/>
          </p:cNvSpPr>
          <p:nvPr/>
        </p:nvSpPr>
        <p:spPr bwMode="auto">
          <a:xfrm>
            <a:off x="609600" y="2514600"/>
            <a:ext cx="4876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重点掌握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的内容：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①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基本块的划分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②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优化方法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③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程序流图构造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④ 必经结点集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D(n)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计算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⑤ 循环查找计算</a:t>
            </a:r>
          </a:p>
        </p:txBody>
      </p:sp>
    </p:spTree>
    <p:extLst>
      <p:ext uri="{BB962C8B-B14F-4D97-AF65-F5344CB8AC3E}">
        <p14:creationId xmlns="" xmlns:p14="http://schemas.microsoft.com/office/powerpoint/2010/main" val="6121001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1_1优化内容演示图5（合并已知量和复写传播1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762000"/>
            <a:ext cx="8601075" cy="5345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28" descr="11_1优化内容演示图5（合并已知量和复写传播2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96913"/>
            <a:ext cx="8524875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990600" y="3657600"/>
            <a:ext cx="2286000" cy="609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410200" y="3566160"/>
            <a:ext cx="2057400" cy="2895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10200" y="3916680"/>
            <a:ext cx="2057400" cy="2895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fld id="{EB774D79-D6C1-4F7A-9771-2ED1C8DE996C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45340</TotalTime>
  <Words>7864</Words>
  <Application>Microsoft Office PowerPoint</Application>
  <PresentationFormat>全屏显示(4:3)</PresentationFormat>
  <Paragraphs>1036</Paragraphs>
  <Slides>72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74" baseType="lpstr">
      <vt:lpstr>默认设计模板</vt:lpstr>
      <vt:lpstr>1_默认设计模板</vt:lpstr>
      <vt:lpstr>第10章　代码优化和 目标代码生成</vt:lpstr>
      <vt:lpstr>幻灯片 2</vt:lpstr>
      <vt:lpstr>10.1　优化技术介绍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10.1.1　基本块</vt:lpstr>
      <vt:lpstr>幻灯片 12</vt:lpstr>
      <vt:lpstr>幻灯片 13</vt:lpstr>
      <vt:lpstr>幻灯片 14</vt:lpstr>
      <vt:lpstr>幻灯片 15</vt:lpstr>
      <vt:lpstr>幻灯片 16</vt:lpstr>
      <vt:lpstr>10.1.3　循环</vt:lpstr>
      <vt:lpstr>幻灯片 18</vt:lpstr>
      <vt:lpstr>幻灯片 19</vt:lpstr>
      <vt:lpstr>幻灯片 20</vt:lpstr>
      <vt:lpstr>幻灯片 21</vt:lpstr>
      <vt:lpstr>幻灯片 22</vt:lpstr>
      <vt:lpstr>幻灯片 23</vt:lpstr>
      <vt:lpstr>10.2　优化技术</vt:lpstr>
      <vt:lpstr>幻灯片 25</vt:lpstr>
      <vt:lpstr>幻灯片 26</vt:lpstr>
      <vt:lpstr>10.2.2　局部优化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10.2.3　循环优化（介绍部分）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JOHN ZHU</cp:lastModifiedBy>
  <cp:revision>657</cp:revision>
  <cp:lastPrinted>1601-01-01T00:00:00Z</cp:lastPrinted>
  <dcterms:created xsi:type="dcterms:W3CDTF">1601-01-01T00:00:00Z</dcterms:created>
  <dcterms:modified xsi:type="dcterms:W3CDTF">2018-05-25T03:19:09Z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