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54"/>
  </p:notesMasterIdLst>
  <p:handoutMasterIdLst>
    <p:handoutMasterId r:id="rId55"/>
  </p:handoutMasterIdLst>
  <p:sldIdLst>
    <p:sldId id="256" r:id="rId3"/>
    <p:sldId id="388" r:id="rId4"/>
    <p:sldId id="436" r:id="rId5"/>
    <p:sldId id="399" r:id="rId6"/>
    <p:sldId id="438" r:id="rId7"/>
    <p:sldId id="439" r:id="rId8"/>
    <p:sldId id="440" r:id="rId9"/>
    <p:sldId id="441"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78" r:id="rId46"/>
    <p:sldId id="479" r:id="rId47"/>
    <p:sldId id="480" r:id="rId48"/>
    <p:sldId id="481" r:id="rId49"/>
    <p:sldId id="482" r:id="rId50"/>
    <p:sldId id="485" r:id="rId51"/>
    <p:sldId id="486" r:id="rId52"/>
    <p:sldId id="483" r:id="rId53"/>
  </p:sldIdLst>
  <p:sldSz cx="9144000" cy="6858000" type="screen4x3"/>
  <p:notesSz cx="6858000" cy="9144000"/>
  <p:custDataLst>
    <p:tags r:id="rId56"/>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6FFFF"/>
    <a:srgbClr val="FF3300"/>
    <a:srgbClr val="FF0000"/>
    <a:srgbClr val="FF6600"/>
    <a:srgbClr val="0000FF"/>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1" d="100"/>
          <a:sy n="61" d="100"/>
        </p:scale>
        <p:origin x="-14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87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xmlns=""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xmlns=""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5</a:t>
            </a:fld>
            <a:endParaRPr lang="zh-CN" altLang="en-US"/>
          </a:p>
        </p:txBody>
      </p:sp>
    </p:spTree>
    <p:extLst>
      <p:ext uri="{BB962C8B-B14F-4D97-AF65-F5344CB8AC3E}">
        <p14:creationId xmlns:p14="http://schemas.microsoft.com/office/powerpoint/2010/main" xmlns="" val="3019739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48</a:t>
            </a:fld>
            <a:endParaRPr lang="zh-CN" altLang="en-US"/>
          </a:p>
        </p:txBody>
      </p:sp>
    </p:spTree>
    <p:extLst>
      <p:ext uri="{BB962C8B-B14F-4D97-AF65-F5344CB8AC3E}">
        <p14:creationId xmlns:p14="http://schemas.microsoft.com/office/powerpoint/2010/main" xmlns="" val="350305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49</a:t>
            </a:fld>
            <a:endParaRPr lang="zh-CN" altLang="en-US"/>
          </a:p>
        </p:txBody>
      </p:sp>
    </p:spTree>
    <p:extLst>
      <p:ext uri="{BB962C8B-B14F-4D97-AF65-F5344CB8AC3E}">
        <p14:creationId xmlns:p14="http://schemas.microsoft.com/office/powerpoint/2010/main" xmlns="" val="350305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50</a:t>
            </a:fld>
            <a:endParaRPr lang="zh-CN" altLang="en-US"/>
          </a:p>
        </p:txBody>
      </p:sp>
    </p:spTree>
    <p:extLst>
      <p:ext uri="{BB962C8B-B14F-4D97-AF65-F5344CB8AC3E}">
        <p14:creationId xmlns:p14="http://schemas.microsoft.com/office/powerpoint/2010/main" xmlns="" val="350305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xmlns=""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xmlns=""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xmlns=""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xmlns=""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xmlns=""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xmlns=""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xmlns=""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xmlns=""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xmlns=""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xmlns=""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xmlns=""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xmlns=""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xmlns=""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xmlns=""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xmlns=""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xmlns=""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xmlns=""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xmlns=""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xmlns=""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slide" Target="slide45.xml"/><Relationship Id="rId5" Type="http://schemas.openxmlformats.org/officeDocument/2006/relationships/slide" Target="slide11.xml"/><Relationship Id="rId10" Type="http://schemas.openxmlformats.org/officeDocument/2006/relationships/slide" Target="slide40.xml"/><Relationship Id="rId4" Type="http://schemas.openxmlformats.org/officeDocument/2006/relationships/slide" Target="slide6.xml"/><Relationship Id="rId9" Type="http://schemas.openxmlformats.org/officeDocument/2006/relationships/slide" Target="slide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02.swf" TargetMode="External"/><Relationship Id="rId2" Type="http://schemas.openxmlformats.org/officeDocument/2006/relationships/hyperlink" Target="01.swf"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03.swf"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编译原理课程组</a:t>
            </a:r>
            <a:endParaRPr lang="en-US" altLang="zh-CN" sz="2800" b="1" dirty="0">
              <a:latin typeface="黑体" pitchFamily="49" charset="-122"/>
              <a:ea typeface="黑体" pitchFamily="49" charset="-122"/>
            </a:endParaRPr>
          </a:p>
          <a:p>
            <a:pPr>
              <a:lnSpc>
                <a:spcPct val="90000"/>
              </a:lnSpc>
            </a:pP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8" name="Rectangle 2"/>
          <p:cNvSpPr txBox="1">
            <a:spLocks noChangeArrowheads="1"/>
          </p:cNvSpPr>
          <p:nvPr/>
        </p:nvSpPr>
        <p:spPr bwMode="auto">
          <a:xfrm>
            <a:off x="1752600" y="2514600"/>
            <a:ext cx="54102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第</a:t>
            </a:r>
            <a:r>
              <a:rPr lang="en-US" altLang="zh-CN" sz="4000" b="1" kern="0" dirty="0" smtClean="0">
                <a:solidFill>
                  <a:srgbClr val="0000FF"/>
                </a:solidFill>
                <a:latin typeface="Times New Roman" pitchFamily="18" charset="0"/>
                <a:ea typeface="黑体" pitchFamily="2" charset="-122"/>
                <a:cs typeface="+mj-cs"/>
              </a:rPr>
              <a:t>2</a:t>
            </a:r>
            <a:r>
              <a:rPr kumimoji="0" lang="zh-CN" altLang="en-US" sz="40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章　文法和语言 </a:t>
            </a: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主讲教师：祝建华</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970088" y="1475014"/>
            <a:ext cx="5726112" cy="2563586"/>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latin typeface="宋体" pitchFamily="2" charset="-122"/>
              <a:ea typeface="宋体" pitchFamily="2" charset="-122"/>
            </a:endParaRPr>
          </a:p>
        </p:txBody>
      </p:sp>
      <p:sp>
        <p:nvSpPr>
          <p:cNvPr id="14339" name="Text Box 4"/>
          <p:cNvSpPr txBox="1">
            <a:spLocks noChangeArrowheads="1"/>
          </p:cNvSpPr>
          <p:nvPr/>
        </p:nvSpPr>
        <p:spPr bwMode="auto">
          <a:xfrm>
            <a:off x="1143000" y="990600"/>
            <a:ext cx="43434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宋体" pitchFamily="2" charset="-122"/>
              </a:rPr>
              <a:t>语法形式化</a:t>
            </a:r>
            <a:r>
              <a:rPr kumimoji="1" lang="zh-CN" altLang="en-US" sz="2400" b="1" dirty="0">
                <a:solidFill>
                  <a:srgbClr val="000000"/>
                </a:solidFill>
                <a:latin typeface="宋体" pitchFamily="2" charset="-122"/>
              </a:rPr>
              <a:t>方法</a:t>
            </a:r>
            <a:r>
              <a:rPr kumimoji="1" lang="zh-CN" altLang="en-US" sz="2400" b="1" dirty="0">
                <a:latin typeface="宋体" pitchFamily="2" charset="-122"/>
              </a:rPr>
              <a:t>要点：</a:t>
            </a:r>
          </a:p>
        </p:txBody>
      </p:sp>
      <p:sp>
        <p:nvSpPr>
          <p:cNvPr id="14340" name="Text Box 5"/>
          <p:cNvSpPr txBox="1">
            <a:spLocks noChangeArrowheads="1"/>
          </p:cNvSpPr>
          <p:nvPr/>
        </p:nvSpPr>
        <p:spPr bwMode="auto">
          <a:xfrm>
            <a:off x="1981200" y="1619476"/>
            <a:ext cx="5867400" cy="2419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buFontTx/>
              <a:buChar char="•"/>
            </a:pPr>
            <a:r>
              <a:rPr kumimoji="1" lang="en-US" altLang="zh-CN" sz="2400" b="1" dirty="0">
                <a:latin typeface="宋体" pitchFamily="2" charset="-122"/>
              </a:rPr>
              <a:t> </a:t>
            </a:r>
            <a:r>
              <a:rPr kumimoji="1" lang="zh-CN" altLang="en-US" sz="2400" b="1" dirty="0">
                <a:solidFill>
                  <a:srgbClr val="FF6600"/>
                </a:solidFill>
                <a:latin typeface="宋体" pitchFamily="2" charset="-122"/>
              </a:rPr>
              <a:t>语法规则</a:t>
            </a:r>
            <a:r>
              <a:rPr kumimoji="1" lang="zh-CN" altLang="en-US" sz="2400" b="1" dirty="0">
                <a:latin typeface="宋体" pitchFamily="2" charset="-122"/>
              </a:rPr>
              <a:t>的形式化</a:t>
            </a:r>
          </a:p>
          <a:p>
            <a:pPr algn="l" eaLnBrk="1" hangingPunct="1">
              <a:lnSpc>
                <a:spcPct val="120000"/>
              </a:lnSpc>
              <a:spcBef>
                <a:spcPct val="50000"/>
              </a:spcBef>
              <a:buFontTx/>
              <a:buChar char="•"/>
            </a:pPr>
            <a:r>
              <a:rPr kumimoji="1" lang="zh-CN" altLang="en-US" sz="2400" b="1" dirty="0">
                <a:latin typeface="宋体" pitchFamily="2" charset="-122"/>
              </a:rPr>
              <a:t> 语法规则含有</a:t>
            </a:r>
            <a:r>
              <a:rPr kumimoji="1" lang="zh-CN" altLang="en-US" sz="2400" b="1" dirty="0">
                <a:solidFill>
                  <a:srgbClr val="FF6600"/>
                </a:solidFill>
                <a:latin typeface="宋体" pitchFamily="2" charset="-122"/>
              </a:rPr>
              <a:t>语法单位符号</a:t>
            </a:r>
          </a:p>
          <a:p>
            <a:pPr algn="l" eaLnBrk="1" hangingPunct="1">
              <a:lnSpc>
                <a:spcPct val="120000"/>
              </a:lnSpc>
              <a:spcBef>
                <a:spcPct val="50000"/>
              </a:spcBef>
              <a:buFontTx/>
              <a:buChar char="•"/>
            </a:pPr>
            <a:r>
              <a:rPr kumimoji="1" lang="zh-CN" altLang="en-US" sz="2400" b="1" dirty="0">
                <a:latin typeface="宋体" pitchFamily="2" charset="-122"/>
              </a:rPr>
              <a:t> 语法规则含有构成语句的</a:t>
            </a:r>
            <a:r>
              <a:rPr kumimoji="1" lang="zh-CN" altLang="en-US" sz="2400" b="1" dirty="0">
                <a:solidFill>
                  <a:srgbClr val="FF6600"/>
                </a:solidFill>
                <a:latin typeface="宋体" pitchFamily="2" charset="-122"/>
              </a:rPr>
              <a:t>单词符号</a:t>
            </a:r>
          </a:p>
          <a:p>
            <a:pPr algn="l" eaLnBrk="1" hangingPunct="1">
              <a:lnSpc>
                <a:spcPct val="120000"/>
              </a:lnSpc>
              <a:spcBef>
                <a:spcPct val="50000"/>
              </a:spcBef>
              <a:buFontTx/>
              <a:buChar char="•"/>
            </a:pPr>
            <a:r>
              <a:rPr kumimoji="1" lang="zh-CN" altLang="en-US" sz="2400" b="1" dirty="0">
                <a:latin typeface="宋体" pitchFamily="2" charset="-122"/>
              </a:rPr>
              <a:t> 特殊的语法单位符号</a:t>
            </a:r>
            <a:r>
              <a:rPr kumimoji="1" lang="en-US" altLang="zh-CN" sz="2400" b="1" dirty="0">
                <a:latin typeface="宋体" pitchFamily="2" charset="-122"/>
              </a:rPr>
              <a:t>——</a:t>
            </a:r>
            <a:r>
              <a:rPr kumimoji="1" lang="zh-CN" altLang="en-US" sz="2400" b="1" dirty="0">
                <a:solidFill>
                  <a:srgbClr val="FF6600"/>
                </a:solidFill>
                <a:latin typeface="宋体" pitchFamily="2" charset="-122"/>
              </a:rPr>
              <a:t>开始符号</a:t>
            </a:r>
            <a:r>
              <a:rPr kumimoji="1" lang="en-US" altLang="zh-CN" sz="2400" b="1" baseline="60000" dirty="0">
                <a:latin typeface="宋体" pitchFamily="2" charset="-122"/>
              </a:rPr>
              <a:t>[</a:t>
            </a:r>
            <a:r>
              <a:rPr kumimoji="1" lang="zh-CN" altLang="en-US" sz="2400" b="1" baseline="60000" dirty="0">
                <a:latin typeface="宋体" pitchFamily="2" charset="-122"/>
              </a:rPr>
              <a:t>注</a:t>
            </a:r>
            <a:r>
              <a:rPr kumimoji="1" lang="en-US" altLang="zh-CN" sz="2400" b="1" baseline="60000" dirty="0">
                <a:latin typeface="宋体" pitchFamily="2" charset="-122"/>
              </a:rPr>
              <a:t>]</a:t>
            </a:r>
          </a:p>
        </p:txBody>
      </p:sp>
      <p:sp>
        <p:nvSpPr>
          <p:cNvPr id="14341" name="Text Box 6"/>
          <p:cNvSpPr txBox="1">
            <a:spLocks noChangeArrowheads="1"/>
          </p:cNvSpPr>
          <p:nvPr/>
        </p:nvSpPr>
        <p:spPr bwMode="auto">
          <a:xfrm>
            <a:off x="609600" y="3962400"/>
            <a:ext cx="79248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en-US" altLang="zh-CN" sz="2400" b="1" dirty="0">
                <a:solidFill>
                  <a:srgbClr val="000000"/>
                </a:solidFill>
                <a:latin typeface="宋体" pitchFamily="2" charset="-122"/>
              </a:rPr>
              <a:t>    </a:t>
            </a:r>
            <a:r>
              <a:rPr kumimoji="1" lang="zh-CN" altLang="en-US" sz="2400" b="1" dirty="0">
                <a:solidFill>
                  <a:srgbClr val="000000"/>
                </a:solidFill>
                <a:latin typeface="宋体" pitchFamily="2" charset="-122"/>
              </a:rPr>
              <a:t>综上所述，</a:t>
            </a:r>
            <a:r>
              <a:rPr kumimoji="1" lang="zh-CN" altLang="en-US" sz="2400" b="1" dirty="0">
                <a:latin typeface="宋体" pitchFamily="2" charset="-122"/>
              </a:rPr>
              <a:t>语法形式化的最终目的在于将语法分析的问题将转换成形式化的推导过程。</a:t>
            </a:r>
          </a:p>
        </p:txBody>
      </p:sp>
      <p:sp>
        <p:nvSpPr>
          <p:cNvPr id="14342" name="Text Box 7"/>
          <p:cNvSpPr txBox="1">
            <a:spLocks noChangeArrowheads="1"/>
          </p:cNvSpPr>
          <p:nvPr/>
        </p:nvSpPr>
        <p:spPr bwMode="auto">
          <a:xfrm>
            <a:off x="533400" y="5165725"/>
            <a:ext cx="8069263" cy="830997"/>
          </a:xfrm>
          <a:prstGeom prst="rect">
            <a:avLst/>
          </a:prstGeom>
          <a:solidFill>
            <a:schemeClr val="accent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宋体" pitchFamily="2" charset="-122"/>
              </a:rPr>
              <a:t>[</a:t>
            </a:r>
            <a:r>
              <a:rPr kumimoji="1" lang="zh-CN" altLang="en-US" sz="2400" b="1" dirty="0">
                <a:latin typeface="宋体" pitchFamily="2" charset="-122"/>
              </a:rPr>
              <a:t>注</a:t>
            </a:r>
            <a:r>
              <a:rPr kumimoji="1" lang="en-US" altLang="zh-CN" sz="2400" b="1" dirty="0">
                <a:latin typeface="宋体" pitchFamily="2" charset="-122"/>
              </a:rPr>
              <a:t>]</a:t>
            </a:r>
            <a:r>
              <a:rPr kumimoji="1" lang="zh-CN" altLang="en-US" sz="2400" b="1" dirty="0">
                <a:latin typeface="宋体" pitchFamily="2" charset="-122"/>
              </a:rPr>
              <a:t>：从不同的符号开始推导，将得到完全不同语法意义上的结果。</a:t>
            </a:r>
          </a:p>
        </p:txBody>
      </p:sp>
      <p:sp>
        <p:nvSpPr>
          <p:cNvPr id="7"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05000" y="3962400"/>
            <a:ext cx="4876800" cy="19812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363" name="Text Box 3"/>
          <p:cNvSpPr txBox="1">
            <a:spLocks noChangeArrowheads="1"/>
          </p:cNvSpPr>
          <p:nvPr/>
        </p:nvSpPr>
        <p:spPr bwMode="auto">
          <a:xfrm>
            <a:off x="685800" y="990600"/>
            <a:ext cx="3352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solidFill>
                  <a:srgbClr val="CC0099"/>
                </a:solidFill>
                <a:latin typeface="宋体" pitchFamily="2" charset="-122"/>
              </a:rPr>
              <a:t>2.2.1</a:t>
            </a:r>
            <a:r>
              <a:rPr kumimoji="1" lang="zh-CN" altLang="en-US" sz="2400" b="1" dirty="0">
                <a:solidFill>
                  <a:srgbClr val="CC0099"/>
                </a:solidFill>
                <a:latin typeface="宋体" pitchFamily="2" charset="-122"/>
              </a:rPr>
              <a:t>　基本概念</a:t>
            </a:r>
          </a:p>
        </p:txBody>
      </p:sp>
      <p:sp>
        <p:nvSpPr>
          <p:cNvPr id="15364" name="Text Box 4"/>
          <p:cNvSpPr txBox="1">
            <a:spLocks noChangeArrowheads="1"/>
          </p:cNvSpPr>
          <p:nvPr/>
        </p:nvSpPr>
        <p:spPr bwMode="auto">
          <a:xfrm>
            <a:off x="533400" y="1600200"/>
            <a:ext cx="76200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buFontTx/>
              <a:buChar char="•"/>
            </a:pPr>
            <a:r>
              <a:rPr kumimoji="1" lang="en-US" altLang="zh-CN" sz="2400" b="1" dirty="0">
                <a:latin typeface="宋体" pitchFamily="2" charset="-122"/>
              </a:rPr>
              <a:t> </a:t>
            </a:r>
            <a:r>
              <a:rPr kumimoji="1" lang="zh-CN" altLang="en-US" sz="2400" b="1" dirty="0">
                <a:solidFill>
                  <a:srgbClr val="FF0000"/>
                </a:solidFill>
                <a:latin typeface="宋体" pitchFamily="2" charset="-122"/>
              </a:rPr>
              <a:t>字母表 </a:t>
            </a:r>
            <a:r>
              <a:rPr kumimoji="1" lang="zh-CN" altLang="en-US" sz="2400" b="1" dirty="0">
                <a:latin typeface="宋体" pitchFamily="2" charset="-122"/>
              </a:rPr>
              <a:t> </a:t>
            </a:r>
            <a:r>
              <a:rPr kumimoji="1" lang="zh-CN" altLang="en-US" sz="2400" b="1" dirty="0" smtClean="0">
                <a:latin typeface="宋体" pitchFamily="2" charset="-122"/>
              </a:rPr>
              <a:t>字母表∑是非</a:t>
            </a:r>
            <a:r>
              <a:rPr kumimoji="1" lang="zh-CN" altLang="en-US" sz="2400" b="1" dirty="0">
                <a:latin typeface="宋体" pitchFamily="2" charset="-122"/>
              </a:rPr>
              <a:t>空有穷集合，其元素称为符号。 </a:t>
            </a:r>
          </a:p>
        </p:txBody>
      </p:sp>
      <p:sp>
        <p:nvSpPr>
          <p:cNvPr id="15365" name="Text Box 5"/>
          <p:cNvSpPr txBox="1">
            <a:spLocks noChangeArrowheads="1"/>
          </p:cNvSpPr>
          <p:nvPr/>
        </p:nvSpPr>
        <p:spPr bwMode="auto">
          <a:xfrm>
            <a:off x="533400" y="2133600"/>
            <a:ext cx="78486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宋体" pitchFamily="2" charset="-122"/>
              </a:rPr>
              <a:t> </a:t>
            </a:r>
            <a:r>
              <a:rPr kumimoji="1" lang="zh-CN" altLang="en-US" sz="2400" b="1" dirty="0">
                <a:solidFill>
                  <a:srgbClr val="FF0000"/>
                </a:solidFill>
                <a:latin typeface="宋体" pitchFamily="2" charset="-122"/>
              </a:rPr>
              <a:t>符号串</a:t>
            </a:r>
            <a:r>
              <a:rPr kumimoji="1" lang="zh-CN" altLang="en-US" sz="2400" b="1" dirty="0">
                <a:latin typeface="宋体" pitchFamily="2" charset="-122"/>
              </a:rPr>
              <a:t>  由字母表∑中的符号组成的有穷序列称为 </a:t>
            </a:r>
            <a:r>
              <a:rPr kumimoji="1" lang="en-US" altLang="zh-CN" sz="2400" b="1" dirty="0">
                <a:latin typeface="宋体" pitchFamily="2" charset="-122"/>
              </a:rPr>
              <a:t>(</a:t>
            </a:r>
            <a:r>
              <a:rPr kumimoji="1" lang="zh-CN" altLang="en-US" sz="2400" b="1" dirty="0">
                <a:latin typeface="宋体" pitchFamily="2" charset="-122"/>
              </a:rPr>
              <a:t>字母表∑上的</a:t>
            </a:r>
            <a:r>
              <a:rPr kumimoji="1" lang="en-US" altLang="zh-CN" sz="2400" b="1" dirty="0">
                <a:latin typeface="宋体" pitchFamily="2" charset="-122"/>
              </a:rPr>
              <a:t>)</a:t>
            </a:r>
            <a:r>
              <a:rPr kumimoji="1" lang="zh-CN" altLang="en-US" sz="2400" b="1" dirty="0">
                <a:latin typeface="宋体" pitchFamily="2" charset="-122"/>
              </a:rPr>
              <a:t>符号串。特别地，不含任何符号的有穷序列称为空串，记为</a:t>
            </a:r>
            <a:r>
              <a:rPr kumimoji="1" lang="en-US" altLang="zh-CN" sz="2400" b="1" dirty="0">
                <a:latin typeface="宋体" pitchFamily="2" charset="-122"/>
              </a:rPr>
              <a:t>ε</a:t>
            </a:r>
            <a:r>
              <a:rPr kumimoji="1" lang="zh-CN" altLang="en-US" sz="2400" b="1" dirty="0">
                <a:latin typeface="宋体" pitchFamily="2" charset="-122"/>
              </a:rPr>
              <a:t>。</a:t>
            </a:r>
            <a:r>
              <a:rPr kumimoji="1" lang="zh-CN" altLang="en-US" sz="2400" b="1" dirty="0">
                <a:solidFill>
                  <a:srgbClr val="FF6600"/>
                </a:solidFill>
                <a:latin typeface="宋体" pitchFamily="2" charset="-122"/>
              </a:rPr>
              <a:t>单词和源程序都是符号串！</a:t>
            </a:r>
          </a:p>
        </p:txBody>
      </p:sp>
      <p:sp>
        <p:nvSpPr>
          <p:cNvPr id="15366" name="Text Box 6"/>
          <p:cNvSpPr txBox="1">
            <a:spLocks noChangeArrowheads="1"/>
          </p:cNvSpPr>
          <p:nvPr/>
        </p:nvSpPr>
        <p:spPr bwMode="auto">
          <a:xfrm>
            <a:off x="1905000" y="4115407"/>
            <a:ext cx="5867400" cy="1828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80000"/>
              </a:lnSpc>
              <a:spcBef>
                <a:spcPct val="50000"/>
              </a:spcBef>
            </a:pPr>
            <a:r>
              <a:rPr kumimoji="1" lang="zh-CN" altLang="en-US" sz="2400" b="1" dirty="0">
                <a:latin typeface="宋体" pitchFamily="2" charset="-122"/>
              </a:rPr>
              <a:t>例：</a:t>
            </a:r>
          </a:p>
          <a:p>
            <a:pPr algn="l" eaLnBrk="1" hangingPunct="1">
              <a:lnSpc>
                <a:spcPct val="80000"/>
              </a:lnSpc>
              <a:spcBef>
                <a:spcPct val="50000"/>
              </a:spcBef>
            </a:pPr>
            <a:r>
              <a:rPr kumimoji="1" lang="zh-CN" altLang="en-US" sz="2400" b="1" dirty="0">
                <a:latin typeface="宋体" pitchFamily="2" charset="-122"/>
              </a:rPr>
              <a:t>     设字母表∑＝｛</a:t>
            </a:r>
            <a:r>
              <a:rPr kumimoji="1" lang="en-US" altLang="zh-CN" sz="2400" b="1" dirty="0">
                <a:latin typeface="宋体" pitchFamily="2" charset="-122"/>
              </a:rPr>
              <a:t>0</a:t>
            </a:r>
            <a:r>
              <a:rPr kumimoji="1" lang="zh-CN" altLang="en-US" sz="2400" b="1" dirty="0">
                <a:latin typeface="宋体" pitchFamily="2" charset="-122"/>
              </a:rPr>
              <a:t>，</a:t>
            </a:r>
            <a:r>
              <a:rPr kumimoji="1" lang="en-US" altLang="zh-CN" sz="2400" b="1" dirty="0">
                <a:latin typeface="宋体" pitchFamily="2" charset="-122"/>
              </a:rPr>
              <a:t>1</a:t>
            </a:r>
            <a:r>
              <a:rPr kumimoji="1" lang="zh-CN" altLang="en-US" sz="2400" b="1" dirty="0">
                <a:latin typeface="宋体" pitchFamily="2" charset="-122"/>
              </a:rPr>
              <a:t>｝，则</a:t>
            </a:r>
          </a:p>
          <a:p>
            <a:pPr algn="l" eaLnBrk="1" hangingPunct="1">
              <a:lnSpc>
                <a:spcPct val="80000"/>
              </a:lnSpc>
              <a:spcBef>
                <a:spcPct val="50000"/>
              </a:spcBef>
            </a:pPr>
            <a:r>
              <a:rPr kumimoji="1" lang="zh-CN" altLang="en-US" sz="2400" b="1" dirty="0">
                <a:latin typeface="宋体" pitchFamily="2" charset="-122"/>
              </a:rPr>
              <a:t>          </a:t>
            </a:r>
            <a:r>
              <a:rPr kumimoji="1" lang="en-US" altLang="zh-CN" sz="2400" b="1" dirty="0">
                <a:latin typeface="宋体" pitchFamily="2" charset="-122"/>
              </a:rPr>
              <a:t>101</a:t>
            </a:r>
            <a:r>
              <a:rPr kumimoji="1" lang="zh-CN" altLang="en-US" sz="2400" b="1" dirty="0">
                <a:latin typeface="宋体" pitchFamily="2" charset="-122"/>
              </a:rPr>
              <a:t>是∑上的符号串，</a:t>
            </a:r>
          </a:p>
          <a:p>
            <a:pPr algn="l" eaLnBrk="1" hangingPunct="1">
              <a:lnSpc>
                <a:spcPct val="80000"/>
              </a:lnSpc>
              <a:spcBef>
                <a:spcPct val="50000"/>
              </a:spcBef>
            </a:pPr>
            <a:r>
              <a:rPr kumimoji="1" lang="zh-CN" altLang="en-US" sz="2400" b="1" dirty="0">
                <a:latin typeface="宋体" pitchFamily="2" charset="-122"/>
              </a:rPr>
              <a:t>          </a:t>
            </a:r>
            <a:r>
              <a:rPr kumimoji="1" lang="en-US" altLang="zh-CN" sz="2400" b="1" dirty="0">
                <a:solidFill>
                  <a:srgbClr val="FF6600"/>
                </a:solidFill>
                <a:latin typeface="宋体" pitchFamily="2" charset="-122"/>
              </a:rPr>
              <a:t>2</a:t>
            </a:r>
            <a:r>
              <a:rPr kumimoji="1" lang="en-US" altLang="zh-CN" sz="2400" b="1" dirty="0">
                <a:latin typeface="宋体" pitchFamily="2" charset="-122"/>
              </a:rPr>
              <a:t>01</a:t>
            </a:r>
            <a:r>
              <a:rPr kumimoji="1" lang="zh-CN" altLang="en-US" sz="2400" b="1" dirty="0">
                <a:latin typeface="宋体" pitchFamily="2" charset="-122"/>
              </a:rPr>
              <a:t>不是∑上的符号串。</a:t>
            </a:r>
          </a:p>
        </p:txBody>
      </p:sp>
      <p:sp>
        <p:nvSpPr>
          <p:cNvPr id="15367" name="Rectangle 8"/>
          <p:cNvSpPr>
            <a:spLocks noGrp="1" noChangeArrowheads="1"/>
          </p:cNvSpPr>
          <p:nvPr>
            <p:ph type="title"/>
          </p:nvPr>
        </p:nvSpPr>
        <p:spPr>
          <a:xfrm>
            <a:off x="685800" y="304800"/>
            <a:ext cx="3886200" cy="609600"/>
          </a:xfrm>
        </p:spPr>
        <p:txBody>
          <a:bodyPr/>
          <a:lstStyle/>
          <a:p>
            <a:pPr eaLnBrk="1" hangingPunct="1"/>
            <a:r>
              <a:rPr lang="en-US" altLang="zh-CN" sz="2800" b="1" dirty="0" smtClean="0">
                <a:latin typeface="黑体" pitchFamily="49" charset="-122"/>
                <a:ea typeface="黑体" pitchFamily="49" charset="-122"/>
              </a:rPr>
              <a:t>2.2</a:t>
            </a:r>
            <a:r>
              <a:rPr lang="zh-CN" altLang="en-US" sz="2800" b="1" dirty="0" smtClean="0">
                <a:latin typeface="黑体" pitchFamily="49" charset="-122"/>
                <a:ea typeface="黑体" pitchFamily="49" charset="-122"/>
              </a:rPr>
              <a:t>　符号和符号串</a:t>
            </a: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066800" y="3429000"/>
            <a:ext cx="7086600" cy="25146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p>
        </p:txBody>
      </p:sp>
      <p:sp>
        <p:nvSpPr>
          <p:cNvPr id="16387" name="Text Box 3"/>
          <p:cNvSpPr txBox="1">
            <a:spLocks noChangeArrowheads="1"/>
          </p:cNvSpPr>
          <p:nvPr/>
        </p:nvSpPr>
        <p:spPr bwMode="auto">
          <a:xfrm>
            <a:off x="457200" y="1066800"/>
            <a:ext cx="780732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Times New Roman" pitchFamily="18" charset="0"/>
              </a:rPr>
              <a:t> </a:t>
            </a:r>
            <a:r>
              <a:rPr kumimoji="1" lang="zh-CN" altLang="en-US" sz="2400" b="1" dirty="0">
                <a:solidFill>
                  <a:srgbClr val="FF0000"/>
                </a:solidFill>
                <a:latin typeface="Times New Roman" pitchFamily="18" charset="0"/>
              </a:rPr>
              <a:t>符号串长度  </a:t>
            </a:r>
            <a:r>
              <a:rPr kumimoji="1" lang="zh-CN" altLang="en-US" sz="2400" b="1" dirty="0">
                <a:latin typeface="Times New Roman" pitchFamily="18" charset="0"/>
              </a:rPr>
              <a:t>符号串</a:t>
            </a:r>
            <a:r>
              <a:rPr kumimoji="1" lang="en-US" altLang="zh-CN" sz="2400" b="1" dirty="0">
                <a:latin typeface="Times New Roman" pitchFamily="18" charset="0"/>
              </a:rPr>
              <a:t>α</a:t>
            </a:r>
            <a:r>
              <a:rPr kumimoji="1" lang="zh-CN" altLang="en-US" sz="2400" b="1" dirty="0">
                <a:latin typeface="Times New Roman" pitchFamily="18" charset="0"/>
              </a:rPr>
              <a:t>的长度是指符号串</a:t>
            </a:r>
            <a:r>
              <a:rPr kumimoji="1" lang="en-US" altLang="zh-CN" sz="2400" b="1" dirty="0">
                <a:latin typeface="Times New Roman" pitchFamily="18" charset="0"/>
              </a:rPr>
              <a:t>α</a:t>
            </a:r>
            <a:r>
              <a:rPr kumimoji="1" lang="zh-CN" altLang="en-US" sz="2400" b="1" dirty="0">
                <a:latin typeface="Times New Roman" pitchFamily="18" charset="0"/>
              </a:rPr>
              <a:t>中含有符号的个数，记为</a:t>
            </a:r>
            <a:r>
              <a:rPr kumimoji="1" lang="en-US" altLang="zh-CN" sz="2400" b="1" dirty="0">
                <a:latin typeface="Times New Roman" pitchFamily="18" charset="0"/>
              </a:rPr>
              <a:t>︱α︱</a:t>
            </a:r>
            <a:r>
              <a:rPr kumimoji="1" lang="zh-CN" altLang="en-US" sz="2400" b="1" dirty="0">
                <a:latin typeface="Times New Roman" pitchFamily="18" charset="0"/>
              </a:rPr>
              <a:t>。特别约定，空串</a:t>
            </a:r>
            <a:r>
              <a:rPr kumimoji="1" lang="en-US" altLang="zh-CN" sz="2400" b="1" dirty="0">
                <a:latin typeface="Times New Roman" pitchFamily="18" charset="0"/>
              </a:rPr>
              <a:t>ε</a:t>
            </a:r>
            <a:r>
              <a:rPr kumimoji="1" lang="zh-CN" altLang="en-US" sz="2400" b="1" dirty="0">
                <a:latin typeface="Times New Roman" pitchFamily="18" charset="0"/>
              </a:rPr>
              <a:t>为零，即</a:t>
            </a:r>
            <a:r>
              <a:rPr kumimoji="1" lang="en-US" altLang="zh-CN" sz="2400" b="1" dirty="0">
                <a:latin typeface="Times New Roman" pitchFamily="18" charset="0"/>
              </a:rPr>
              <a:t>︱α︱</a:t>
            </a:r>
            <a:r>
              <a:rPr kumimoji="1" lang="zh-CN" altLang="en-US" sz="2400" b="1" dirty="0">
                <a:latin typeface="Times New Roman" pitchFamily="18" charset="0"/>
              </a:rPr>
              <a:t>＝</a:t>
            </a:r>
            <a:r>
              <a:rPr kumimoji="1" lang="en-US" altLang="zh-CN" sz="2400" b="1" dirty="0">
                <a:latin typeface="Times New Roman" pitchFamily="18" charset="0"/>
              </a:rPr>
              <a:t>0</a:t>
            </a:r>
            <a:r>
              <a:rPr kumimoji="1" lang="zh-CN" altLang="en-US" sz="2400" b="1" dirty="0">
                <a:latin typeface="Times New Roman" pitchFamily="18" charset="0"/>
              </a:rPr>
              <a:t>。 </a:t>
            </a:r>
          </a:p>
        </p:txBody>
      </p:sp>
      <p:sp>
        <p:nvSpPr>
          <p:cNvPr id="16388" name="Text Box 4"/>
          <p:cNvSpPr txBox="1">
            <a:spLocks noChangeArrowheads="1"/>
          </p:cNvSpPr>
          <p:nvPr/>
        </p:nvSpPr>
        <p:spPr bwMode="auto">
          <a:xfrm>
            <a:off x="533400" y="2286000"/>
            <a:ext cx="73152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Times New Roman" pitchFamily="18" charset="0"/>
              </a:rPr>
              <a:t> </a:t>
            </a:r>
            <a:r>
              <a:rPr kumimoji="1" lang="zh-CN" altLang="en-US" sz="2400" b="1" dirty="0">
                <a:solidFill>
                  <a:srgbClr val="FF0000"/>
                </a:solidFill>
                <a:latin typeface="Times New Roman" pitchFamily="18" charset="0"/>
              </a:rPr>
              <a:t>符号串集合  </a:t>
            </a:r>
            <a:r>
              <a:rPr kumimoji="1" lang="zh-CN" altLang="en-US" sz="2400" b="1" dirty="0">
                <a:latin typeface="Times New Roman" pitchFamily="18" charset="0"/>
              </a:rPr>
              <a:t>如果集合</a:t>
            </a:r>
            <a:r>
              <a:rPr kumimoji="1" lang="en-US" altLang="zh-CN" sz="2400" b="1" dirty="0">
                <a:latin typeface="Times New Roman" pitchFamily="18" charset="0"/>
              </a:rPr>
              <a:t>A</a:t>
            </a:r>
            <a:r>
              <a:rPr kumimoji="1" lang="zh-CN" altLang="en-US" sz="2400" b="1" dirty="0">
                <a:latin typeface="Times New Roman" pitchFamily="18" charset="0"/>
              </a:rPr>
              <a:t>的元素都是字母表∑上的符号串，则称集合</a:t>
            </a:r>
            <a:r>
              <a:rPr kumimoji="1" lang="en-US" altLang="zh-CN" sz="2400" b="1" dirty="0">
                <a:latin typeface="Times New Roman" pitchFamily="18" charset="0"/>
              </a:rPr>
              <a:t>A</a:t>
            </a:r>
            <a:r>
              <a:rPr kumimoji="1" lang="zh-CN" altLang="en-US" sz="2400" b="1" dirty="0">
                <a:latin typeface="Times New Roman" pitchFamily="18" charset="0"/>
              </a:rPr>
              <a:t>为∑上的符号串集合，简称串集。 </a:t>
            </a:r>
          </a:p>
        </p:txBody>
      </p:sp>
      <p:sp>
        <p:nvSpPr>
          <p:cNvPr id="16389" name="Text Box 5"/>
          <p:cNvSpPr txBox="1">
            <a:spLocks noChangeArrowheads="1"/>
          </p:cNvSpPr>
          <p:nvPr/>
        </p:nvSpPr>
        <p:spPr bwMode="auto">
          <a:xfrm>
            <a:off x="1371600" y="3405962"/>
            <a:ext cx="6553200" cy="2598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400" b="1" dirty="0">
                <a:latin typeface="Times New Roman" pitchFamily="18" charset="0"/>
              </a:rPr>
              <a:t>例</a:t>
            </a:r>
            <a:r>
              <a:rPr kumimoji="1" lang="en-US" altLang="zh-CN" sz="2400" b="1" dirty="0">
                <a:latin typeface="Times New Roman" pitchFamily="18" charset="0"/>
              </a:rPr>
              <a:t>:</a:t>
            </a:r>
          </a:p>
          <a:p>
            <a:pPr algn="l" eaLnBrk="1" hangingPunct="1">
              <a:lnSpc>
                <a:spcPct val="120000"/>
              </a:lnSpc>
              <a:spcBef>
                <a:spcPct val="30000"/>
              </a:spcBef>
            </a:pPr>
            <a:r>
              <a:rPr kumimoji="1" lang="en-US" altLang="zh-CN" sz="2400" b="1" dirty="0">
                <a:latin typeface="Times New Roman" pitchFamily="18" charset="0"/>
              </a:rPr>
              <a:t>   </a:t>
            </a:r>
            <a:r>
              <a:rPr kumimoji="1" lang="zh-CN" altLang="en-US" sz="2400" b="1" dirty="0">
                <a:latin typeface="Times New Roman" pitchFamily="18" charset="0"/>
              </a:rPr>
              <a:t>设字母表∑＝｛</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ε</a:t>
            </a:r>
            <a:r>
              <a:rPr kumimoji="1" lang="zh-CN" altLang="en-US" sz="2400" b="1" dirty="0">
                <a:latin typeface="Times New Roman" pitchFamily="18" charset="0"/>
              </a:rPr>
              <a:t>，</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err="1">
                <a:latin typeface="Times New Roman" pitchFamily="18" charset="0"/>
              </a:rPr>
              <a:t>ba</a:t>
            </a:r>
            <a:r>
              <a:rPr kumimoji="1" lang="zh-CN" altLang="en-US" sz="2400" b="1" dirty="0">
                <a:latin typeface="Times New Roman" pitchFamily="18" charset="0"/>
              </a:rPr>
              <a:t>，</a:t>
            </a:r>
            <a:r>
              <a:rPr kumimoji="1" lang="en-US" altLang="zh-CN" sz="2400" b="1" dirty="0">
                <a:latin typeface="Times New Roman" pitchFamily="18" charset="0"/>
              </a:rPr>
              <a:t>cab</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a</a:t>
            </a:r>
            <a:r>
              <a:rPr kumimoji="1" lang="en-US" altLang="zh-CN" sz="2400" b="1" dirty="0">
                <a:solidFill>
                  <a:srgbClr val="FF6600"/>
                </a:solidFill>
                <a:latin typeface="Times New Roman" pitchFamily="18" charset="0"/>
              </a:rPr>
              <a:t>1</a:t>
            </a:r>
            <a:r>
              <a:rPr kumimoji="1" lang="zh-CN" altLang="en-US" sz="2400" b="1" dirty="0">
                <a:latin typeface="Times New Roman" pitchFamily="18" charset="0"/>
              </a:rPr>
              <a:t>，</a:t>
            </a:r>
            <a:r>
              <a:rPr kumimoji="1" lang="en-US" altLang="zh-CN" sz="2400" b="1" dirty="0" err="1">
                <a:latin typeface="Times New Roman" pitchFamily="18" charset="0"/>
              </a:rPr>
              <a:t>ba</a:t>
            </a:r>
            <a:r>
              <a:rPr kumimoji="1" lang="zh-CN" altLang="en-US" sz="2400" b="1" dirty="0">
                <a:latin typeface="Times New Roman" pitchFamily="18" charset="0"/>
              </a:rPr>
              <a:t>，</a:t>
            </a:r>
            <a:r>
              <a:rPr kumimoji="1" lang="en-US" altLang="zh-CN" sz="2400" b="1" dirty="0">
                <a:latin typeface="Times New Roman" pitchFamily="18" charset="0"/>
              </a:rPr>
              <a:t>cab</a:t>
            </a:r>
            <a:r>
              <a:rPr kumimoji="1" lang="zh-CN" altLang="en-US" sz="2400" b="1" dirty="0">
                <a:latin typeface="Times New Roman" pitchFamily="18" charset="0"/>
              </a:rPr>
              <a:t>｝，则</a:t>
            </a:r>
          </a:p>
          <a:p>
            <a:pPr algn="l" eaLnBrk="1" hangingPunct="1">
              <a:lnSpc>
                <a:spcPct val="120000"/>
              </a:lnSpc>
              <a:spcBef>
                <a:spcPct val="30000"/>
              </a:spcBef>
            </a:pPr>
            <a:r>
              <a:rPr kumimoji="1" lang="zh-CN" altLang="en-US" sz="2400" b="1" dirty="0">
                <a:latin typeface="Times New Roman" pitchFamily="18" charset="0"/>
              </a:rPr>
              <a:t>     </a:t>
            </a:r>
            <a:r>
              <a:rPr kumimoji="1" lang="en-US" altLang="zh-CN" sz="2400" b="1" dirty="0">
                <a:latin typeface="Times New Roman" pitchFamily="18" charset="0"/>
              </a:rPr>
              <a:t>A</a:t>
            </a:r>
            <a:r>
              <a:rPr kumimoji="1" lang="zh-CN" altLang="en-US" sz="2400" b="1" dirty="0">
                <a:latin typeface="Times New Roman" pitchFamily="18" charset="0"/>
              </a:rPr>
              <a:t>是∑上的符号串集合，</a:t>
            </a:r>
          </a:p>
          <a:p>
            <a:pPr algn="l" eaLnBrk="1" hangingPunct="1">
              <a:lnSpc>
                <a:spcPct val="120000"/>
              </a:lnSpc>
              <a:spcBef>
                <a:spcPct val="30000"/>
              </a:spcBef>
            </a:pPr>
            <a:r>
              <a:rPr kumimoji="1" lang="zh-CN" altLang="en-US" sz="2400" b="1" dirty="0">
                <a:latin typeface="Times New Roman" pitchFamily="18" charset="0"/>
              </a:rPr>
              <a:t>     </a:t>
            </a:r>
            <a:r>
              <a:rPr kumimoji="1" lang="en-US" altLang="zh-CN" sz="2400" b="1" dirty="0">
                <a:latin typeface="Times New Roman" pitchFamily="18" charset="0"/>
              </a:rPr>
              <a:t>B</a:t>
            </a:r>
            <a:r>
              <a:rPr kumimoji="1" lang="zh-CN" altLang="en-US" sz="2400" b="1" dirty="0">
                <a:latin typeface="Times New Roman" pitchFamily="18" charset="0"/>
              </a:rPr>
              <a:t>不是∑上的符号串集合。 </a:t>
            </a:r>
          </a:p>
        </p:txBody>
      </p:sp>
      <p:sp>
        <p:nvSpPr>
          <p:cNvPr id="6" name="Text Box 3"/>
          <p:cNvSpPr txBox="1">
            <a:spLocks noChangeArrowheads="1"/>
          </p:cNvSpPr>
          <p:nvPr/>
        </p:nvSpPr>
        <p:spPr bwMode="auto">
          <a:xfrm>
            <a:off x="685800" y="304800"/>
            <a:ext cx="3352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solidFill>
                  <a:srgbClr val="CC0099"/>
                </a:solidFill>
                <a:latin typeface="宋体" pitchFamily="2" charset="-122"/>
              </a:rPr>
              <a:t>2.2.1</a:t>
            </a:r>
            <a:r>
              <a:rPr kumimoji="1" lang="zh-CN" altLang="en-US" sz="2400" b="1" dirty="0">
                <a:solidFill>
                  <a:srgbClr val="CC0099"/>
                </a:solidFill>
                <a:latin typeface="宋体" pitchFamily="2" charset="-122"/>
              </a:rPr>
              <a:t>　基本概念</a:t>
            </a: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219200" y="3516313"/>
            <a:ext cx="6802438" cy="2274887"/>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latin typeface="宋体" pitchFamily="2" charset="-122"/>
              <a:ea typeface="宋体" pitchFamily="2" charset="-122"/>
            </a:endParaRPr>
          </a:p>
        </p:txBody>
      </p:sp>
      <p:sp>
        <p:nvSpPr>
          <p:cNvPr id="17411" name="Text Box 3"/>
          <p:cNvSpPr txBox="1">
            <a:spLocks noChangeArrowheads="1"/>
          </p:cNvSpPr>
          <p:nvPr/>
        </p:nvSpPr>
        <p:spPr bwMode="auto">
          <a:xfrm>
            <a:off x="457200" y="1066800"/>
            <a:ext cx="79248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宋体" pitchFamily="2" charset="-122"/>
              </a:rPr>
              <a:t> </a:t>
            </a:r>
            <a:r>
              <a:rPr kumimoji="1" lang="zh-CN" altLang="en-US" sz="2400" b="1" dirty="0">
                <a:solidFill>
                  <a:srgbClr val="FF0000"/>
                </a:solidFill>
                <a:latin typeface="宋体" pitchFamily="2" charset="-122"/>
              </a:rPr>
              <a:t>符号串连接运算  </a:t>
            </a:r>
            <a:r>
              <a:rPr kumimoji="1" lang="zh-CN" altLang="en-US" sz="2400" b="1" dirty="0">
                <a:latin typeface="宋体" pitchFamily="2" charset="-122"/>
              </a:rPr>
              <a:t>设</a:t>
            </a:r>
            <a:r>
              <a:rPr kumimoji="1" lang="en-US" altLang="zh-CN" sz="2400" b="1" dirty="0">
                <a:latin typeface="宋体" pitchFamily="2" charset="-122"/>
              </a:rPr>
              <a:t>x</a:t>
            </a:r>
            <a:r>
              <a:rPr kumimoji="1" lang="zh-CN" altLang="en-US" sz="2400" b="1" dirty="0">
                <a:latin typeface="宋体" pitchFamily="2" charset="-122"/>
              </a:rPr>
              <a:t>和</a:t>
            </a:r>
            <a:r>
              <a:rPr kumimoji="1" lang="en-US" altLang="zh-CN" sz="2400" b="1" dirty="0">
                <a:latin typeface="宋体" pitchFamily="2" charset="-122"/>
              </a:rPr>
              <a:t>y</a:t>
            </a:r>
            <a:r>
              <a:rPr kumimoji="1" lang="zh-CN" altLang="en-US" sz="2400" b="1" dirty="0">
                <a:latin typeface="宋体" pitchFamily="2" charset="-122"/>
              </a:rPr>
              <a:t>是字母表∑上的符号串，在符号串</a:t>
            </a:r>
            <a:r>
              <a:rPr kumimoji="1" lang="en-US" altLang="zh-CN" sz="2400" b="1" dirty="0">
                <a:latin typeface="宋体" pitchFamily="2" charset="-122"/>
              </a:rPr>
              <a:t>x</a:t>
            </a:r>
            <a:r>
              <a:rPr kumimoji="1" lang="zh-CN" altLang="en-US" sz="2400" b="1" dirty="0">
                <a:latin typeface="宋体" pitchFamily="2" charset="-122"/>
              </a:rPr>
              <a:t>的最后一个符号之后顺序接上符号串</a:t>
            </a:r>
            <a:r>
              <a:rPr kumimoji="1" lang="en-US" altLang="zh-CN" sz="2400" b="1" dirty="0">
                <a:latin typeface="宋体" pitchFamily="2" charset="-122"/>
              </a:rPr>
              <a:t>y</a:t>
            </a:r>
            <a:r>
              <a:rPr kumimoji="1" lang="zh-CN" altLang="en-US" sz="2400" b="1" dirty="0">
                <a:latin typeface="宋体" pitchFamily="2" charset="-122"/>
              </a:rPr>
              <a:t>的符号得到的新符号串</a:t>
            </a:r>
            <a:r>
              <a:rPr kumimoji="1" lang="en-US" altLang="zh-CN" sz="2400" b="1" dirty="0">
                <a:latin typeface="宋体" pitchFamily="2" charset="-122"/>
              </a:rPr>
              <a:t>z</a:t>
            </a:r>
            <a:r>
              <a:rPr kumimoji="1" lang="zh-CN" altLang="en-US" sz="2400" b="1" dirty="0">
                <a:latin typeface="宋体" pitchFamily="2" charset="-122"/>
              </a:rPr>
              <a:t>，则称符号串</a:t>
            </a:r>
            <a:r>
              <a:rPr kumimoji="1" lang="en-US" altLang="zh-CN" sz="2400" b="1" dirty="0">
                <a:latin typeface="宋体" pitchFamily="2" charset="-122"/>
              </a:rPr>
              <a:t>z</a:t>
            </a:r>
            <a:r>
              <a:rPr kumimoji="1" lang="zh-CN" altLang="en-US" sz="2400" b="1" dirty="0">
                <a:latin typeface="宋体" pitchFamily="2" charset="-122"/>
              </a:rPr>
              <a:t>是由符号串</a:t>
            </a:r>
            <a:r>
              <a:rPr kumimoji="1" lang="en-US" altLang="zh-CN" sz="2400" b="1" dirty="0">
                <a:latin typeface="宋体" pitchFamily="2" charset="-122"/>
              </a:rPr>
              <a:t>x</a:t>
            </a:r>
            <a:r>
              <a:rPr kumimoji="1" lang="zh-CN" altLang="en-US" sz="2400" b="1" dirty="0">
                <a:latin typeface="宋体" pitchFamily="2" charset="-122"/>
              </a:rPr>
              <a:t>和符号串</a:t>
            </a:r>
            <a:r>
              <a:rPr kumimoji="1" lang="en-US" altLang="zh-CN" sz="2400" b="1" dirty="0">
                <a:latin typeface="宋体" pitchFamily="2" charset="-122"/>
              </a:rPr>
              <a:t>y</a:t>
            </a:r>
            <a:r>
              <a:rPr kumimoji="1" lang="zh-CN" altLang="en-US" sz="2400" b="1" dirty="0">
                <a:latin typeface="宋体" pitchFamily="2" charset="-122"/>
              </a:rPr>
              <a:t>经过连接运算的结果，记为</a:t>
            </a:r>
            <a:r>
              <a:rPr kumimoji="1" lang="en-US" altLang="zh-CN" sz="2400" b="1" dirty="0">
                <a:latin typeface="宋体" pitchFamily="2" charset="-122"/>
              </a:rPr>
              <a:t>z</a:t>
            </a:r>
            <a:r>
              <a:rPr kumimoji="1" lang="zh-CN" altLang="en-US" sz="2400" b="1" dirty="0">
                <a:latin typeface="宋体" pitchFamily="2" charset="-122"/>
              </a:rPr>
              <a:t>＝</a:t>
            </a:r>
            <a:r>
              <a:rPr kumimoji="1" lang="en-US" altLang="zh-CN" sz="2400" b="1" dirty="0" err="1">
                <a:latin typeface="宋体" pitchFamily="2" charset="-122"/>
              </a:rPr>
              <a:t>x·y</a:t>
            </a:r>
            <a:r>
              <a:rPr kumimoji="1" lang="zh-CN" altLang="en-US" sz="2400" b="1" dirty="0">
                <a:latin typeface="宋体" pitchFamily="2" charset="-122"/>
              </a:rPr>
              <a:t>，其中，</a:t>
            </a:r>
            <a:r>
              <a:rPr kumimoji="1" lang="en-US" altLang="zh-CN" sz="2400" b="1" dirty="0">
                <a:latin typeface="宋体" pitchFamily="2" charset="-122"/>
              </a:rPr>
              <a:t>·</a:t>
            </a:r>
            <a:r>
              <a:rPr kumimoji="1" lang="zh-CN" altLang="en-US" sz="2400" b="1" dirty="0">
                <a:latin typeface="宋体" pitchFamily="2" charset="-122"/>
              </a:rPr>
              <a:t>是连接运算符。 </a:t>
            </a:r>
          </a:p>
        </p:txBody>
      </p:sp>
      <p:sp>
        <p:nvSpPr>
          <p:cNvPr id="17412" name="Text Box 4"/>
          <p:cNvSpPr txBox="1">
            <a:spLocks noChangeArrowheads="1"/>
          </p:cNvSpPr>
          <p:nvPr/>
        </p:nvSpPr>
        <p:spPr bwMode="auto">
          <a:xfrm>
            <a:off x="1295400" y="3581400"/>
            <a:ext cx="7772400" cy="1791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187325" indent="-1873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400" b="1" dirty="0">
                <a:latin typeface="宋体" pitchFamily="2" charset="-122"/>
              </a:rPr>
              <a:t>例</a:t>
            </a:r>
            <a:r>
              <a:rPr kumimoji="1" lang="zh-CN" altLang="en-US" sz="2400" b="1" dirty="0" smtClean="0">
                <a:latin typeface="宋体" pitchFamily="2" charset="-122"/>
              </a:rPr>
              <a:t>：设</a:t>
            </a:r>
            <a:r>
              <a:rPr kumimoji="1" lang="zh-CN" altLang="en-US" sz="2400" b="1" dirty="0">
                <a:latin typeface="宋体" pitchFamily="2" charset="-122"/>
              </a:rPr>
              <a:t>字母表∑＝｛</a:t>
            </a:r>
            <a:r>
              <a:rPr kumimoji="1" lang="en-US" altLang="zh-CN" sz="2400" b="1" dirty="0">
                <a:latin typeface="宋体" pitchFamily="2" charset="-122"/>
              </a:rPr>
              <a:t>a</a:t>
            </a:r>
            <a:r>
              <a:rPr kumimoji="1" lang="zh-CN" altLang="en-US" sz="2400" b="1" dirty="0">
                <a:latin typeface="宋体" pitchFamily="2" charset="-122"/>
              </a:rPr>
              <a:t>，</a:t>
            </a:r>
            <a:r>
              <a:rPr kumimoji="1" lang="en-US" altLang="zh-CN" sz="2400" b="1" dirty="0">
                <a:latin typeface="宋体" pitchFamily="2" charset="-122"/>
              </a:rPr>
              <a:t>b</a:t>
            </a:r>
            <a:r>
              <a:rPr kumimoji="1" lang="zh-CN" altLang="en-US" sz="2400" b="1" dirty="0">
                <a:latin typeface="宋体" pitchFamily="2" charset="-122"/>
              </a:rPr>
              <a:t>，</a:t>
            </a:r>
            <a:r>
              <a:rPr kumimoji="1" lang="en-US" altLang="zh-CN" sz="2400" b="1" dirty="0">
                <a:latin typeface="宋体" pitchFamily="2" charset="-122"/>
              </a:rPr>
              <a:t>c</a:t>
            </a:r>
            <a:r>
              <a:rPr kumimoji="1" lang="zh-CN" altLang="en-US" sz="2400" b="1" dirty="0">
                <a:latin typeface="宋体" pitchFamily="2" charset="-122"/>
              </a:rPr>
              <a:t>，</a:t>
            </a:r>
            <a:r>
              <a:rPr kumimoji="1" lang="en-US" altLang="zh-CN" sz="2400" b="1" dirty="0">
                <a:latin typeface="宋体" pitchFamily="2" charset="-122"/>
              </a:rPr>
              <a:t>0</a:t>
            </a:r>
            <a:r>
              <a:rPr kumimoji="1" lang="zh-CN" altLang="en-US" sz="2400" b="1" dirty="0">
                <a:latin typeface="宋体" pitchFamily="2" charset="-122"/>
              </a:rPr>
              <a:t>，</a:t>
            </a:r>
            <a:r>
              <a:rPr kumimoji="1" lang="en-US" altLang="zh-CN" sz="2400" b="1" dirty="0">
                <a:latin typeface="宋体" pitchFamily="2" charset="-122"/>
              </a:rPr>
              <a:t>1</a:t>
            </a:r>
            <a:r>
              <a:rPr kumimoji="1" lang="zh-CN" altLang="en-US" sz="2400" b="1" dirty="0" smtClean="0">
                <a:latin typeface="宋体" pitchFamily="2" charset="-122"/>
              </a:rPr>
              <a:t>｝，</a:t>
            </a:r>
            <a:endParaRPr kumimoji="1" lang="en-US" altLang="zh-CN" sz="2400" b="1" dirty="0" smtClean="0">
              <a:latin typeface="宋体" pitchFamily="2" charset="-122"/>
            </a:endParaRPr>
          </a:p>
          <a:p>
            <a:pPr algn="l" eaLnBrk="1" hangingPunct="1">
              <a:lnSpc>
                <a:spcPct val="120000"/>
              </a:lnSpc>
              <a:spcBef>
                <a:spcPct val="50000"/>
              </a:spcBef>
            </a:pPr>
            <a:r>
              <a:rPr kumimoji="1" lang="en-US" altLang="zh-CN" sz="2400" b="1" dirty="0" smtClean="0">
                <a:latin typeface="宋体" pitchFamily="2" charset="-122"/>
              </a:rPr>
              <a:t>     x</a:t>
            </a:r>
            <a:r>
              <a:rPr kumimoji="1" lang="zh-CN" altLang="en-US" sz="2400" b="1" dirty="0">
                <a:latin typeface="宋体" pitchFamily="2" charset="-122"/>
              </a:rPr>
              <a:t>＝</a:t>
            </a:r>
            <a:r>
              <a:rPr kumimoji="1" lang="en-US" altLang="zh-CN" sz="2400" b="1" dirty="0" err="1">
                <a:latin typeface="宋体" pitchFamily="2" charset="-122"/>
              </a:rPr>
              <a:t>abc</a:t>
            </a:r>
            <a:r>
              <a:rPr kumimoji="1" lang="zh-CN" altLang="en-US" sz="2400" b="1" dirty="0">
                <a:latin typeface="宋体" pitchFamily="2" charset="-122"/>
              </a:rPr>
              <a:t>，</a:t>
            </a:r>
            <a:r>
              <a:rPr kumimoji="1" lang="en-US" altLang="zh-CN" sz="2400" b="1" dirty="0">
                <a:latin typeface="宋体" pitchFamily="2" charset="-122"/>
              </a:rPr>
              <a:t>y</a:t>
            </a:r>
            <a:r>
              <a:rPr kumimoji="1" lang="zh-CN" altLang="en-US" sz="2400" b="1" dirty="0">
                <a:latin typeface="宋体" pitchFamily="2" charset="-122"/>
              </a:rPr>
              <a:t>＝</a:t>
            </a:r>
            <a:r>
              <a:rPr kumimoji="1" lang="en-US" altLang="zh-CN" sz="2400" b="1" dirty="0">
                <a:latin typeface="宋体" pitchFamily="2" charset="-122"/>
              </a:rPr>
              <a:t>01cba</a:t>
            </a:r>
            <a:r>
              <a:rPr kumimoji="1" lang="zh-CN" altLang="en-US" sz="2400" b="1" dirty="0" smtClean="0">
                <a:latin typeface="宋体" pitchFamily="2" charset="-122"/>
              </a:rPr>
              <a:t>，</a:t>
            </a:r>
            <a:endParaRPr kumimoji="1" lang="en-US" altLang="zh-CN" sz="2400" b="1" dirty="0" smtClean="0">
              <a:latin typeface="宋体" pitchFamily="2" charset="-122"/>
            </a:endParaRPr>
          </a:p>
          <a:p>
            <a:pPr algn="l" eaLnBrk="1" hangingPunct="1">
              <a:lnSpc>
                <a:spcPct val="120000"/>
              </a:lnSpc>
              <a:spcBef>
                <a:spcPct val="50000"/>
              </a:spcBef>
            </a:pPr>
            <a:r>
              <a:rPr kumimoji="1" lang="zh-CN" altLang="en-US" sz="2400" b="1" dirty="0" smtClean="0">
                <a:latin typeface="宋体" pitchFamily="2" charset="-122"/>
              </a:rPr>
              <a:t>    </a:t>
            </a:r>
            <a:r>
              <a:rPr kumimoji="1" lang="zh-CN" altLang="en-US" sz="2400" b="1" dirty="0">
                <a:latin typeface="宋体" pitchFamily="2" charset="-122"/>
              </a:rPr>
              <a:t>则    </a:t>
            </a:r>
            <a:r>
              <a:rPr kumimoji="1" lang="en-US" altLang="zh-CN" sz="2400" b="1" dirty="0">
                <a:latin typeface="宋体" pitchFamily="2" charset="-122"/>
              </a:rPr>
              <a:t>z</a:t>
            </a:r>
            <a:r>
              <a:rPr kumimoji="1" lang="zh-CN" altLang="en-US" sz="2400" b="1" dirty="0">
                <a:latin typeface="宋体" pitchFamily="2" charset="-122"/>
              </a:rPr>
              <a:t>＝</a:t>
            </a:r>
            <a:r>
              <a:rPr kumimoji="1" lang="en-US" altLang="zh-CN" sz="2400" b="1" dirty="0" err="1">
                <a:latin typeface="宋体" pitchFamily="2" charset="-122"/>
              </a:rPr>
              <a:t>x·y</a:t>
            </a:r>
            <a:r>
              <a:rPr kumimoji="1" lang="zh-CN" altLang="en-US" sz="2400" b="1" dirty="0">
                <a:latin typeface="宋体" pitchFamily="2" charset="-122"/>
              </a:rPr>
              <a:t>＝ </a:t>
            </a:r>
            <a:r>
              <a:rPr kumimoji="1" lang="en-US" altLang="zh-CN" sz="2400" b="1" dirty="0">
                <a:solidFill>
                  <a:srgbClr val="FF6600"/>
                </a:solidFill>
                <a:latin typeface="宋体" pitchFamily="2" charset="-122"/>
              </a:rPr>
              <a:t>abc</a:t>
            </a:r>
            <a:r>
              <a:rPr kumimoji="1" lang="en-US" altLang="zh-CN" sz="2400" b="1" dirty="0">
                <a:solidFill>
                  <a:srgbClr val="0000FF"/>
                </a:solidFill>
                <a:latin typeface="宋体" pitchFamily="2" charset="-122"/>
              </a:rPr>
              <a:t>01cba</a:t>
            </a:r>
            <a:r>
              <a:rPr kumimoji="1" lang="en-US" altLang="zh-CN" sz="2400" b="1" dirty="0">
                <a:latin typeface="宋体" pitchFamily="2" charset="-122"/>
              </a:rPr>
              <a:t> </a:t>
            </a:r>
          </a:p>
        </p:txBody>
      </p:sp>
      <p:sp>
        <p:nvSpPr>
          <p:cNvPr id="17413" name="Rectangle 5"/>
          <p:cNvSpPr>
            <a:spLocks noGrp="1" noChangeArrowheads="1"/>
          </p:cNvSpPr>
          <p:nvPr>
            <p:ph type="title"/>
          </p:nvPr>
        </p:nvSpPr>
        <p:spPr>
          <a:xfrm>
            <a:off x="609600" y="381000"/>
            <a:ext cx="2887663" cy="533400"/>
          </a:xfrm>
        </p:spPr>
        <p:txBody>
          <a:bodyPr/>
          <a:lstStyle/>
          <a:p>
            <a:pPr eaLnBrk="1" hangingPunct="1">
              <a:spcBef>
                <a:spcPct val="50000"/>
              </a:spcBef>
            </a:pPr>
            <a:r>
              <a:rPr lang="en-US" altLang="zh-CN" sz="2400" b="1" dirty="0" smtClean="0">
                <a:solidFill>
                  <a:srgbClr val="CC0099"/>
                </a:solidFill>
                <a:latin typeface="宋体" pitchFamily="2" charset="-122"/>
                <a:ea typeface="宋体" pitchFamily="2" charset="-122"/>
              </a:rPr>
              <a:t>2.2.2</a:t>
            </a:r>
            <a:r>
              <a:rPr lang="zh-CN" altLang="en-US" sz="2400" b="1" dirty="0" smtClean="0">
                <a:solidFill>
                  <a:srgbClr val="CC0099"/>
                </a:solidFill>
                <a:latin typeface="宋体" pitchFamily="2" charset="-122"/>
                <a:ea typeface="宋体" pitchFamily="2" charset="-122"/>
              </a:rPr>
              <a:t>　基本运算</a:t>
            </a:r>
          </a:p>
        </p:txBody>
      </p:sp>
      <p:sp>
        <p:nvSpPr>
          <p:cNvPr id="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143000" y="2286000"/>
            <a:ext cx="7162800" cy="10668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838200" y="5105400"/>
            <a:ext cx="1447800" cy="685800"/>
          </a:xfrm>
          <a:prstGeom prst="rect">
            <a:avLst/>
          </a:prstGeom>
          <a:solidFill>
            <a:schemeClr val="bg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36" name="Text Box 4"/>
          <p:cNvSpPr txBox="1">
            <a:spLocks noChangeArrowheads="1"/>
          </p:cNvSpPr>
          <p:nvPr/>
        </p:nvSpPr>
        <p:spPr bwMode="auto">
          <a:xfrm>
            <a:off x="762000" y="838200"/>
            <a:ext cx="7848600" cy="146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dirty="0">
                <a:latin typeface="Times New Roman" pitchFamily="18" charset="0"/>
              </a:rPr>
              <a:t> </a:t>
            </a:r>
            <a:r>
              <a:rPr kumimoji="1" lang="zh-CN" altLang="en-US" sz="2000" b="1" dirty="0">
                <a:solidFill>
                  <a:srgbClr val="FF0000"/>
                </a:solidFill>
                <a:latin typeface="Times New Roman" pitchFamily="18" charset="0"/>
              </a:rPr>
              <a:t>符号串方幂运算  </a:t>
            </a:r>
            <a:r>
              <a:rPr kumimoji="1" lang="zh-CN" altLang="en-US" sz="2000" b="1" dirty="0">
                <a:latin typeface="Times New Roman" pitchFamily="18" charset="0"/>
              </a:rPr>
              <a:t>设</a:t>
            </a:r>
            <a:r>
              <a:rPr kumimoji="1" lang="en-US" altLang="zh-CN" sz="2000" b="1" dirty="0">
                <a:latin typeface="Times New Roman" pitchFamily="18" charset="0"/>
              </a:rPr>
              <a:t>x</a:t>
            </a:r>
            <a:r>
              <a:rPr kumimoji="1" lang="zh-CN" altLang="en-US" sz="2000" b="1" dirty="0">
                <a:latin typeface="Times New Roman" pitchFamily="18" charset="0"/>
              </a:rPr>
              <a:t>是字母表∑上的符号串，</a:t>
            </a:r>
            <a:r>
              <a:rPr kumimoji="1" lang="en-US" altLang="zh-CN" sz="2000" b="1" dirty="0">
                <a:latin typeface="Times New Roman" pitchFamily="18" charset="0"/>
              </a:rPr>
              <a:t>z</a:t>
            </a:r>
            <a:r>
              <a:rPr kumimoji="1" lang="zh-CN" altLang="en-US" sz="2000" b="1" dirty="0">
                <a:latin typeface="Times New Roman" pitchFamily="18" charset="0"/>
              </a:rPr>
              <a:t>是由</a:t>
            </a:r>
            <a:r>
              <a:rPr kumimoji="1" lang="en-US" altLang="zh-CN" sz="2000" b="1" dirty="0">
                <a:latin typeface="Times New Roman" pitchFamily="18" charset="0"/>
              </a:rPr>
              <a:t>n(≥0)</a:t>
            </a:r>
            <a:r>
              <a:rPr kumimoji="1" lang="zh-CN" altLang="en-US" sz="2000" b="1" dirty="0">
                <a:latin typeface="Times New Roman" pitchFamily="18" charset="0"/>
              </a:rPr>
              <a:t>个</a:t>
            </a:r>
            <a:r>
              <a:rPr kumimoji="1" lang="en-US" altLang="zh-CN" sz="2000" b="1" dirty="0">
                <a:latin typeface="Times New Roman" pitchFamily="18" charset="0"/>
              </a:rPr>
              <a:t>x</a:t>
            </a:r>
            <a:r>
              <a:rPr kumimoji="1" lang="zh-CN" altLang="en-US" sz="2000" b="1" dirty="0">
                <a:latin typeface="Times New Roman" pitchFamily="18" charset="0"/>
              </a:rPr>
              <a:t>自身连接得到的符号串，则称符号串</a:t>
            </a:r>
            <a:r>
              <a:rPr kumimoji="1" lang="en-US" altLang="zh-CN" sz="2000" b="1" dirty="0">
                <a:latin typeface="Times New Roman" pitchFamily="18" charset="0"/>
              </a:rPr>
              <a:t>z</a:t>
            </a:r>
            <a:r>
              <a:rPr kumimoji="1" lang="zh-CN" altLang="en-US" sz="2000" b="1" dirty="0">
                <a:latin typeface="Times New Roman" pitchFamily="18" charset="0"/>
              </a:rPr>
              <a:t>是由符号串</a:t>
            </a:r>
            <a:r>
              <a:rPr kumimoji="1" lang="en-US" altLang="zh-CN" sz="2000" b="1" dirty="0">
                <a:latin typeface="Times New Roman" pitchFamily="18" charset="0"/>
              </a:rPr>
              <a:t>x</a:t>
            </a:r>
            <a:r>
              <a:rPr kumimoji="1" lang="zh-CN" altLang="en-US" sz="2000" b="1" dirty="0">
                <a:latin typeface="Times New Roman" pitchFamily="18" charset="0"/>
              </a:rPr>
              <a:t>的</a:t>
            </a:r>
            <a:r>
              <a:rPr kumimoji="1" lang="en-US" altLang="zh-CN" sz="2000" b="1" dirty="0">
                <a:latin typeface="Times New Roman" pitchFamily="18" charset="0"/>
              </a:rPr>
              <a:t>n</a:t>
            </a:r>
            <a:r>
              <a:rPr kumimoji="1" lang="zh-CN" altLang="en-US" sz="2000" b="1" dirty="0">
                <a:latin typeface="Times New Roman" pitchFamily="18" charset="0"/>
              </a:rPr>
              <a:t>次方幂运算的结果，记为</a:t>
            </a:r>
            <a:r>
              <a:rPr kumimoji="1" lang="en-US" altLang="zh-CN" sz="2000" b="1" dirty="0">
                <a:latin typeface="Times New Roman" pitchFamily="18" charset="0"/>
              </a:rPr>
              <a:t>z </a:t>
            </a:r>
            <a:r>
              <a:rPr kumimoji="1" lang="zh-CN" altLang="en-US" sz="2000" b="1" dirty="0">
                <a:latin typeface="Times New Roman" pitchFamily="18" charset="0"/>
              </a:rPr>
              <a:t>＝ </a:t>
            </a:r>
            <a:r>
              <a:rPr kumimoji="1" lang="en-US" altLang="zh-CN" sz="2000" b="1" dirty="0" err="1">
                <a:latin typeface="Times New Roman" pitchFamily="18" charset="0"/>
              </a:rPr>
              <a:t>x</a:t>
            </a:r>
            <a:r>
              <a:rPr kumimoji="1" lang="en-US" altLang="zh-CN" sz="2000" b="1" baseline="30000" dirty="0" err="1">
                <a:latin typeface="Times New Roman" pitchFamily="18" charset="0"/>
              </a:rPr>
              <a:t>n</a:t>
            </a:r>
            <a:r>
              <a:rPr kumimoji="1" lang="en-US" altLang="zh-CN" sz="2000" b="1" baseline="30000" dirty="0">
                <a:latin typeface="Times New Roman" pitchFamily="18" charset="0"/>
              </a:rPr>
              <a:t> </a:t>
            </a:r>
            <a:r>
              <a:rPr kumimoji="1" lang="zh-CN" altLang="en-US" sz="2000" b="1" dirty="0">
                <a:latin typeface="Times New Roman" pitchFamily="18" charset="0"/>
              </a:rPr>
              <a:t>。特别约定，</a:t>
            </a:r>
            <a:r>
              <a:rPr kumimoji="1" lang="en-US" altLang="zh-CN" sz="2000" b="1" dirty="0">
                <a:latin typeface="Times New Roman" pitchFamily="18" charset="0"/>
              </a:rPr>
              <a:t>x</a:t>
            </a:r>
            <a:r>
              <a:rPr kumimoji="1" lang="en-US" altLang="zh-CN" sz="2000" b="1" baseline="30000" dirty="0">
                <a:latin typeface="Times New Roman" pitchFamily="18" charset="0"/>
              </a:rPr>
              <a:t>0</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ε, x</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x </a:t>
            </a:r>
            <a:r>
              <a:rPr kumimoji="1" lang="zh-CN" altLang="en-US" sz="2000" b="1" dirty="0">
                <a:latin typeface="Times New Roman" pitchFamily="18" charset="0"/>
              </a:rPr>
              <a:t>。 </a:t>
            </a:r>
          </a:p>
        </p:txBody>
      </p:sp>
      <p:sp>
        <p:nvSpPr>
          <p:cNvPr id="18437" name="Text Box 5"/>
          <p:cNvSpPr txBox="1">
            <a:spLocks noChangeArrowheads="1"/>
          </p:cNvSpPr>
          <p:nvPr/>
        </p:nvSpPr>
        <p:spPr bwMode="auto">
          <a:xfrm>
            <a:off x="762000" y="3200400"/>
            <a:ext cx="7391400" cy="957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dirty="0">
                <a:solidFill>
                  <a:srgbClr val="FF0000"/>
                </a:solidFill>
                <a:latin typeface="Times New Roman" pitchFamily="18" charset="0"/>
              </a:rPr>
              <a:t> </a:t>
            </a:r>
            <a:r>
              <a:rPr kumimoji="1" lang="zh-CN" altLang="en-US" sz="2000" b="1" dirty="0">
                <a:solidFill>
                  <a:srgbClr val="FF0000"/>
                </a:solidFill>
                <a:latin typeface="Times New Roman" pitchFamily="18" charset="0"/>
              </a:rPr>
              <a:t>符号串集连接运算  </a:t>
            </a:r>
            <a:r>
              <a:rPr kumimoji="1" lang="zh-CN" altLang="en-US" sz="2000" b="1" dirty="0">
                <a:latin typeface="Times New Roman" pitchFamily="18" charset="0"/>
              </a:rPr>
              <a:t>设</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B</a:t>
            </a:r>
            <a:r>
              <a:rPr kumimoji="1" lang="zh-CN" altLang="en-US" sz="2000" b="1" dirty="0">
                <a:latin typeface="Times New Roman" pitchFamily="18" charset="0"/>
              </a:rPr>
              <a:t>是字母表∑上的符号串集，</a:t>
            </a:r>
            <a:r>
              <a:rPr kumimoji="1" lang="en-US" altLang="zh-CN" sz="2000" b="1" dirty="0">
                <a:latin typeface="Times New Roman" pitchFamily="18" charset="0"/>
              </a:rPr>
              <a:t>·</a:t>
            </a:r>
            <a:r>
              <a:rPr kumimoji="1" lang="zh-CN" altLang="en-US" sz="2000" b="1" dirty="0">
                <a:latin typeface="Times New Roman" pitchFamily="18" charset="0"/>
              </a:rPr>
              <a:t>是符号串集连接运算，则</a:t>
            </a:r>
            <a:r>
              <a:rPr kumimoji="1" lang="en-US" altLang="zh-CN" sz="2000" b="1" dirty="0">
                <a:latin typeface="Times New Roman" pitchFamily="18" charset="0"/>
              </a:rPr>
              <a:t>C</a:t>
            </a:r>
            <a:r>
              <a:rPr kumimoji="1" lang="zh-CN" altLang="en-US" sz="2000" b="1" dirty="0">
                <a:latin typeface="Times New Roman" pitchFamily="18" charset="0"/>
              </a:rPr>
              <a:t>＝</a:t>
            </a:r>
            <a:r>
              <a:rPr kumimoji="1" lang="en-US" altLang="zh-CN" sz="2000" b="1" dirty="0">
                <a:latin typeface="Times New Roman" pitchFamily="18" charset="0"/>
              </a:rPr>
              <a:t>A·B</a:t>
            </a:r>
            <a:r>
              <a:rPr kumimoji="1" lang="zh-CN" altLang="en-US" sz="2000" b="1" dirty="0">
                <a:latin typeface="Times New Roman" pitchFamily="18" charset="0"/>
              </a:rPr>
              <a:t>＝｛</a:t>
            </a:r>
            <a:r>
              <a:rPr kumimoji="1" lang="en-US" altLang="zh-CN" sz="2000" b="1" dirty="0" err="1">
                <a:latin typeface="Times New Roman" pitchFamily="18" charset="0"/>
              </a:rPr>
              <a:t>x·y︱x</a:t>
            </a:r>
            <a:r>
              <a:rPr kumimoji="1" lang="en-US" altLang="zh-CN" sz="2000" b="1" dirty="0" err="1">
                <a:latin typeface="Times New Roman" pitchFamily="18" charset="0"/>
                <a:sym typeface="Symbol" pitchFamily="18" charset="2"/>
              </a:rPr>
              <a:t></a:t>
            </a:r>
            <a:r>
              <a:rPr kumimoji="1" lang="en-US" altLang="zh-CN" sz="2000" b="1" dirty="0" err="1">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err="1">
                <a:latin typeface="Times New Roman" pitchFamily="18" charset="0"/>
              </a:rPr>
              <a:t>y</a:t>
            </a:r>
            <a:r>
              <a:rPr kumimoji="1" lang="en-US" altLang="zh-CN" sz="2000" b="1" dirty="0" err="1">
                <a:latin typeface="Times New Roman" pitchFamily="18" charset="0"/>
                <a:sym typeface="Symbol" pitchFamily="18" charset="2"/>
              </a:rPr>
              <a:t></a:t>
            </a:r>
            <a:r>
              <a:rPr kumimoji="1" lang="en-US" altLang="zh-CN" sz="2000" b="1" dirty="0" err="1">
                <a:latin typeface="Times New Roman" pitchFamily="18" charset="0"/>
              </a:rPr>
              <a:t>B</a:t>
            </a:r>
            <a:r>
              <a:rPr kumimoji="1" lang="zh-CN" altLang="en-US" sz="2000" b="1" dirty="0">
                <a:latin typeface="Times New Roman" pitchFamily="18" charset="0"/>
              </a:rPr>
              <a:t>｝。 </a:t>
            </a:r>
            <a:r>
              <a:rPr kumimoji="1" lang="zh-CN" altLang="en-US" sz="2000" b="1" dirty="0">
                <a:solidFill>
                  <a:srgbClr val="FF6600"/>
                </a:solidFill>
                <a:latin typeface="Times New Roman" pitchFamily="18" charset="0"/>
              </a:rPr>
              <a:t>笛卡尔积</a:t>
            </a:r>
          </a:p>
        </p:txBody>
      </p:sp>
      <p:sp>
        <p:nvSpPr>
          <p:cNvPr id="18438" name="Text Box 6"/>
          <p:cNvSpPr txBox="1">
            <a:spLocks noChangeArrowheads="1"/>
          </p:cNvSpPr>
          <p:nvPr/>
        </p:nvSpPr>
        <p:spPr bwMode="auto">
          <a:xfrm>
            <a:off x="803275" y="4359275"/>
            <a:ext cx="7578725" cy="146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dirty="0">
                <a:latin typeface="Times New Roman" pitchFamily="18" charset="0"/>
              </a:rPr>
              <a:t> </a:t>
            </a:r>
            <a:r>
              <a:rPr kumimoji="1" lang="zh-CN" altLang="en-US" sz="2000" b="1" dirty="0">
                <a:solidFill>
                  <a:srgbClr val="FF0000"/>
                </a:solidFill>
                <a:latin typeface="Times New Roman" pitchFamily="18" charset="0"/>
              </a:rPr>
              <a:t>符号串集方幂运算  </a:t>
            </a:r>
            <a:r>
              <a:rPr kumimoji="1" lang="zh-CN" altLang="en-US" sz="2000" b="1" dirty="0">
                <a:latin typeface="Times New Roman" pitchFamily="18" charset="0"/>
              </a:rPr>
              <a:t>设</a:t>
            </a:r>
            <a:r>
              <a:rPr kumimoji="1" lang="en-US" altLang="zh-CN" sz="2000" b="1" dirty="0">
                <a:latin typeface="Times New Roman" pitchFamily="18" charset="0"/>
              </a:rPr>
              <a:t>A</a:t>
            </a:r>
            <a:r>
              <a:rPr kumimoji="1" lang="zh-CN" altLang="en-US" sz="2000" b="1" dirty="0">
                <a:latin typeface="Times New Roman" pitchFamily="18" charset="0"/>
              </a:rPr>
              <a:t>是字母表∑上的符号串集，则</a:t>
            </a:r>
            <a:r>
              <a:rPr kumimoji="1" lang="en-US" altLang="zh-CN" sz="2000" b="1" dirty="0">
                <a:latin typeface="Times New Roman" pitchFamily="18" charset="0"/>
              </a:rPr>
              <a:t>C</a:t>
            </a:r>
            <a:r>
              <a:rPr kumimoji="1" lang="zh-CN" altLang="en-US" sz="2000" b="1" dirty="0">
                <a:latin typeface="Times New Roman" pitchFamily="18" charset="0"/>
              </a:rPr>
              <a:t>是由</a:t>
            </a:r>
            <a:r>
              <a:rPr kumimoji="1" lang="en-US" altLang="zh-CN" sz="2000" b="1" dirty="0">
                <a:latin typeface="Times New Roman" pitchFamily="18" charset="0"/>
              </a:rPr>
              <a:t>n(≥0)</a:t>
            </a:r>
            <a:r>
              <a:rPr kumimoji="1" lang="zh-CN" altLang="en-US" sz="2000" b="1" dirty="0">
                <a:latin typeface="Times New Roman" pitchFamily="18" charset="0"/>
              </a:rPr>
              <a:t>个</a:t>
            </a:r>
            <a:r>
              <a:rPr kumimoji="1" lang="en-US" altLang="zh-CN" sz="2000" b="1" dirty="0">
                <a:latin typeface="Times New Roman" pitchFamily="18" charset="0"/>
              </a:rPr>
              <a:t>A</a:t>
            </a:r>
            <a:r>
              <a:rPr kumimoji="1" lang="zh-CN" altLang="en-US" sz="2000" b="1" dirty="0">
                <a:latin typeface="Times New Roman" pitchFamily="18" charset="0"/>
              </a:rPr>
              <a:t>自身连接得到的符号串集，则称符号串集</a:t>
            </a:r>
            <a:r>
              <a:rPr kumimoji="1" lang="en-US" altLang="zh-CN" sz="2000" b="1" dirty="0">
                <a:latin typeface="Times New Roman" pitchFamily="18" charset="0"/>
              </a:rPr>
              <a:t>C</a:t>
            </a:r>
            <a:r>
              <a:rPr kumimoji="1" lang="zh-CN" altLang="en-US" sz="2000" b="1" dirty="0">
                <a:latin typeface="Times New Roman" pitchFamily="18" charset="0"/>
              </a:rPr>
              <a:t>是由符号串</a:t>
            </a:r>
            <a:r>
              <a:rPr kumimoji="1" lang="en-US" altLang="zh-CN" sz="2000" b="1" dirty="0">
                <a:latin typeface="Times New Roman" pitchFamily="18" charset="0"/>
              </a:rPr>
              <a:t>A</a:t>
            </a:r>
            <a:r>
              <a:rPr kumimoji="1" lang="zh-CN" altLang="en-US" sz="2000" b="1" dirty="0">
                <a:latin typeface="Times New Roman" pitchFamily="18" charset="0"/>
              </a:rPr>
              <a:t>的</a:t>
            </a:r>
            <a:r>
              <a:rPr kumimoji="1" lang="en-US" altLang="zh-CN" sz="2000" b="1" dirty="0">
                <a:latin typeface="Times New Roman" pitchFamily="18" charset="0"/>
              </a:rPr>
              <a:t>n</a:t>
            </a:r>
            <a:r>
              <a:rPr kumimoji="1" lang="zh-CN" altLang="en-US" sz="2000" b="1" dirty="0">
                <a:latin typeface="Times New Roman" pitchFamily="18" charset="0"/>
              </a:rPr>
              <a:t>次方幂运算的结果，记为</a:t>
            </a:r>
            <a:r>
              <a:rPr kumimoji="1" lang="en-US" altLang="zh-CN" sz="2000" b="1" dirty="0">
                <a:latin typeface="Times New Roman" pitchFamily="18" charset="0"/>
              </a:rPr>
              <a:t>C </a:t>
            </a:r>
            <a:r>
              <a:rPr kumimoji="1" lang="zh-CN" altLang="en-US" sz="2000" b="1" dirty="0">
                <a:latin typeface="Times New Roman" pitchFamily="18" charset="0"/>
              </a:rPr>
              <a:t>＝ </a:t>
            </a:r>
            <a:r>
              <a:rPr kumimoji="1" lang="en-US" altLang="zh-CN" sz="2000" b="1" dirty="0">
                <a:latin typeface="Times New Roman" pitchFamily="18" charset="0"/>
              </a:rPr>
              <a:t>A</a:t>
            </a:r>
            <a:r>
              <a:rPr kumimoji="1" lang="en-US" altLang="zh-CN" sz="2000" b="1" baseline="30000" dirty="0">
                <a:latin typeface="Times New Roman" pitchFamily="18" charset="0"/>
              </a:rPr>
              <a:t>n </a:t>
            </a:r>
            <a:r>
              <a:rPr kumimoji="1" lang="zh-CN" altLang="en-US" sz="2000" b="1" dirty="0">
                <a:latin typeface="Times New Roman" pitchFamily="18" charset="0"/>
              </a:rPr>
              <a:t>。特别约定，</a:t>
            </a:r>
            <a:r>
              <a:rPr kumimoji="1" lang="en-US" altLang="zh-CN" sz="2000" b="1" dirty="0">
                <a:latin typeface="Times New Roman" pitchFamily="18" charset="0"/>
              </a:rPr>
              <a:t>A</a:t>
            </a:r>
            <a:r>
              <a:rPr kumimoji="1" lang="en-US" altLang="zh-CN" sz="2000" b="1" baseline="30000" dirty="0">
                <a:latin typeface="Times New Roman" pitchFamily="18" charset="0"/>
              </a:rPr>
              <a:t>0</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ε</a:t>
            </a:r>
            <a:r>
              <a:rPr kumimoji="1" lang="zh-CN" altLang="en-US" sz="2000" b="1" dirty="0">
                <a:latin typeface="Times New Roman" pitchFamily="18" charset="0"/>
              </a:rPr>
              <a:t>｝</a:t>
            </a:r>
            <a:r>
              <a:rPr kumimoji="1" lang="en-US" altLang="zh-CN" sz="2000" b="1" dirty="0">
                <a:latin typeface="Times New Roman" pitchFamily="18" charset="0"/>
              </a:rPr>
              <a:t>,A</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A </a:t>
            </a:r>
            <a:r>
              <a:rPr kumimoji="1" lang="zh-CN" altLang="en-US" sz="2000" b="1" dirty="0">
                <a:latin typeface="Times New Roman" pitchFamily="18" charset="0"/>
              </a:rPr>
              <a:t>。 </a:t>
            </a:r>
          </a:p>
        </p:txBody>
      </p:sp>
      <p:sp>
        <p:nvSpPr>
          <p:cNvPr id="18439" name="Text Box 7"/>
          <p:cNvSpPr txBox="1">
            <a:spLocks noChangeArrowheads="1"/>
          </p:cNvSpPr>
          <p:nvPr/>
        </p:nvSpPr>
        <p:spPr bwMode="auto">
          <a:xfrm>
            <a:off x="1600200" y="2362200"/>
            <a:ext cx="6172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a:latin typeface="Tahoma" pitchFamily="34" charset="0"/>
              </a:rPr>
              <a:t>讨论：</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2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3 </a:t>
            </a:r>
            <a:r>
              <a:rPr kumimoji="1" lang="en-US" altLang="zh-CN" sz="2000" b="1">
                <a:latin typeface="宋体" pitchFamily="2" charset="-122"/>
              </a:rPr>
              <a:t>, </a:t>
            </a:r>
            <a:r>
              <a:rPr kumimoji="1" lang="en-US" altLang="zh-CN" sz="2000" b="1" baseline="30000">
                <a:latin typeface="Tahoma" pitchFamily="34" charset="0"/>
              </a:rPr>
              <a:t>…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 </a:t>
            </a:r>
            <a:r>
              <a:rPr kumimoji="1" lang="en-US" altLang="zh-CN" sz="2000" b="1" baseline="30000">
                <a:latin typeface="Tahoma" pitchFamily="34" charset="0"/>
              </a:rPr>
              <a:t>…  </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8000">
                <a:latin typeface="Tahoma" pitchFamily="34" charset="0"/>
              </a:rPr>
              <a:t>n</a:t>
            </a:r>
          </a:p>
        </p:txBody>
      </p:sp>
      <p:sp>
        <p:nvSpPr>
          <p:cNvPr id="18440" name="AutoShape 8"/>
          <p:cNvSpPr>
            <a:spLocks/>
          </p:cNvSpPr>
          <p:nvPr/>
        </p:nvSpPr>
        <p:spPr bwMode="auto">
          <a:xfrm rot="-5400000">
            <a:off x="6162675" y="2381250"/>
            <a:ext cx="171450" cy="914400"/>
          </a:xfrm>
          <a:prstGeom prst="leftBrace">
            <a:avLst>
              <a:gd name="adj1" fmla="val 44444"/>
              <a:gd name="adj2" fmla="val 50000"/>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441" name="Text Box 9"/>
          <p:cNvSpPr txBox="1">
            <a:spLocks noChangeArrowheads="1"/>
          </p:cNvSpPr>
          <p:nvPr/>
        </p:nvSpPr>
        <p:spPr bwMode="auto">
          <a:xfrm>
            <a:off x="5886450" y="2828925"/>
            <a:ext cx="904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a:latin typeface="Tahoma" pitchFamily="34" charset="0"/>
              </a:rPr>
              <a:t>n</a:t>
            </a:r>
            <a:r>
              <a:rPr kumimoji="1" lang="zh-CN" altLang="en-US" sz="2000" b="1">
                <a:latin typeface="Tahoma" pitchFamily="34" charset="0"/>
              </a:rPr>
              <a:t>个</a:t>
            </a:r>
            <a:r>
              <a:rPr kumimoji="1" lang="en-US" altLang="zh-CN" sz="2400">
                <a:latin typeface="Tahoma" pitchFamily="34" charset="0"/>
              </a:rPr>
              <a:t>x</a:t>
            </a:r>
          </a:p>
        </p:txBody>
      </p:sp>
      <p:sp>
        <p:nvSpPr>
          <p:cNvPr id="10" name="Rectangle 5"/>
          <p:cNvSpPr txBox="1">
            <a:spLocks noChangeArrowheads="1"/>
          </p:cNvSpPr>
          <p:nvPr/>
        </p:nvSpPr>
        <p:spPr>
          <a:xfrm>
            <a:off x="609600" y="304800"/>
            <a:ext cx="2887663" cy="533400"/>
          </a:xfrm>
          <a:prstGeom prst="rect">
            <a:avLst/>
          </a:prstGeom>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2.2.2</a:t>
            </a:r>
            <a:r>
              <a:rPr kumimoji="0" lang="zh-CN" altLang="en-US"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　基本运算</a:t>
            </a:r>
            <a:endParaRPr kumimoji="0" lang="zh-CN" altLang="en-US" sz="2400" b="1" i="0" u="none" strike="noStrike" kern="0" cap="none" spc="0" normalizeH="0" baseline="0" noProof="0" dirty="0" smtClean="0">
              <a:ln>
                <a:noFill/>
              </a:ln>
              <a:solidFill>
                <a:srgbClr val="CC0099"/>
              </a:solidFill>
              <a:effectLst/>
              <a:uLnTx/>
              <a:uFillTx/>
              <a:latin typeface="宋体" pitchFamily="2" charset="-122"/>
              <a:ea typeface="宋体" pitchFamily="2" charset="-122"/>
              <a:cs typeface="+mj-cs"/>
            </a:endParaRP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90575" y="3276600"/>
            <a:ext cx="7848600" cy="27432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59" name="Text Box 5"/>
          <p:cNvSpPr txBox="1">
            <a:spLocks noChangeArrowheads="1"/>
          </p:cNvSpPr>
          <p:nvPr/>
        </p:nvSpPr>
        <p:spPr bwMode="auto">
          <a:xfrm>
            <a:off x="990600" y="3403600"/>
            <a:ext cx="7620000" cy="2524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522288" indent="-5222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例：设字母表∑＝｛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bb</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ba</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｝，则</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aaab</a:t>
            </a:r>
            <a:r>
              <a:rPr kumimoji="1" lang="zh-CN" altLang="en-US" sz="2000" b="1">
                <a:latin typeface="Times New Roman" pitchFamily="18" charset="0"/>
              </a:rPr>
              <a:t>，</a:t>
            </a:r>
            <a:r>
              <a:rPr kumimoji="1" lang="en-US" altLang="zh-CN" sz="2000" b="1">
                <a:latin typeface="Times New Roman" pitchFamily="18" charset="0"/>
              </a:rPr>
              <a:t>aaba</a:t>
            </a:r>
            <a:r>
              <a:rPr kumimoji="1" lang="zh-CN" altLang="en-US" sz="2000" b="1">
                <a:latin typeface="Times New Roman" pitchFamily="18" charset="0"/>
              </a:rPr>
              <a:t>，</a:t>
            </a:r>
            <a:r>
              <a:rPr kumimoji="1" lang="en-US" altLang="zh-CN" sz="2000" b="1">
                <a:latin typeface="Times New Roman" pitchFamily="18" charset="0"/>
              </a:rPr>
              <a:t>bbab</a:t>
            </a:r>
            <a:r>
              <a:rPr kumimoji="1" lang="zh-CN" altLang="en-US" sz="2000" b="1">
                <a:latin typeface="Times New Roman" pitchFamily="18" charset="0"/>
              </a:rPr>
              <a:t>，</a:t>
            </a:r>
            <a:r>
              <a:rPr kumimoji="1" lang="en-US" altLang="zh-CN" sz="2000" b="1">
                <a:latin typeface="Times New Roman" pitchFamily="18" charset="0"/>
              </a:rPr>
              <a:t>bbba</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a:t>
            </a:r>
            <a:r>
              <a:rPr kumimoji="1" lang="en-US" altLang="zh-CN" sz="2000" b="1" baseline="30000">
                <a:latin typeface="Times New Roman" pitchFamily="18" charset="0"/>
              </a:rPr>
              <a:t>2   </a:t>
            </a:r>
            <a:r>
              <a:rPr kumimoji="1" lang="zh-CN" altLang="en-US" sz="2000" b="1">
                <a:latin typeface="Times New Roman" pitchFamily="18" charset="0"/>
              </a:rPr>
              <a:t>＝｛</a:t>
            </a:r>
            <a:r>
              <a:rPr kumimoji="1" lang="en-US" altLang="zh-CN" sz="2000" b="1">
                <a:latin typeface="Times New Roman" pitchFamily="18" charset="0"/>
              </a:rPr>
              <a:t>aaaa</a:t>
            </a:r>
            <a:r>
              <a:rPr kumimoji="1" lang="zh-CN" altLang="en-US" sz="2000" b="1">
                <a:latin typeface="Times New Roman" pitchFamily="18" charset="0"/>
              </a:rPr>
              <a:t>，</a:t>
            </a:r>
            <a:r>
              <a:rPr kumimoji="1" lang="en-US" altLang="zh-CN" sz="2000" b="1">
                <a:latin typeface="Times New Roman" pitchFamily="18" charset="0"/>
              </a:rPr>
              <a:t>aabb</a:t>
            </a:r>
            <a:r>
              <a:rPr kumimoji="1" lang="zh-CN" altLang="en-US" sz="2000" b="1">
                <a:latin typeface="Times New Roman" pitchFamily="18" charset="0"/>
              </a:rPr>
              <a:t>，</a:t>
            </a:r>
            <a:r>
              <a:rPr kumimoji="1" lang="en-US" altLang="zh-CN" sz="2000" b="1">
                <a:latin typeface="Times New Roman" pitchFamily="18" charset="0"/>
              </a:rPr>
              <a:t>bbaa</a:t>
            </a:r>
            <a:r>
              <a:rPr kumimoji="1" lang="zh-CN" altLang="en-US" sz="2000" b="1">
                <a:latin typeface="Times New Roman" pitchFamily="18" charset="0"/>
              </a:rPr>
              <a:t>，</a:t>
            </a:r>
            <a:r>
              <a:rPr kumimoji="1" lang="en-US" altLang="zh-CN" sz="2000" b="1">
                <a:latin typeface="Times New Roman" pitchFamily="18" charset="0"/>
              </a:rPr>
              <a:t>bbbb</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a:t>
            </a:r>
            <a:r>
              <a:rPr kumimoji="1" lang="en-US" altLang="zh-CN" sz="2000" b="1" baseline="30000">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  </a:t>
            </a:r>
            <a:r>
              <a:rPr kumimoji="1" lang="zh-CN" altLang="en-US" sz="2000" b="1">
                <a:latin typeface="Times New Roman" pitchFamily="18" charset="0"/>
              </a:rPr>
              <a:t>＝｛</a:t>
            </a:r>
            <a:r>
              <a:rPr kumimoji="1" lang="en-US" altLang="zh-CN" sz="2000" b="1">
                <a:latin typeface="Times New Roman" pitchFamily="18" charset="0"/>
              </a:rPr>
              <a:t>ε,a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︱n≥0</a:t>
            </a:r>
            <a:r>
              <a:rPr kumimoji="1" lang="zh-CN" altLang="en-US" sz="2000" b="1">
                <a:latin typeface="Times New Roman" pitchFamily="18" charset="0"/>
              </a:rPr>
              <a:t>｝。 </a:t>
            </a:r>
          </a:p>
        </p:txBody>
      </p:sp>
      <p:sp>
        <p:nvSpPr>
          <p:cNvPr id="109575" name="AutoShape 7"/>
          <p:cNvSpPr>
            <a:spLocks noChangeArrowheads="1"/>
          </p:cNvSpPr>
          <p:nvPr/>
        </p:nvSpPr>
        <p:spPr bwMode="auto">
          <a:xfrm>
            <a:off x="7086600" y="4267200"/>
            <a:ext cx="1828800" cy="1143000"/>
          </a:xfrm>
          <a:prstGeom prst="cloudCallout">
            <a:avLst>
              <a:gd name="adj1" fmla="val -92014"/>
              <a:gd name="adj2" fmla="val 51250"/>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r>
              <a:rPr lang="zh-CN" altLang="en-US" b="1" dirty="0">
                <a:ea typeface="华文隶书" pitchFamily="2" charset="-122"/>
              </a:rPr>
              <a:t>源程序就是语句的闭包</a:t>
            </a:r>
          </a:p>
        </p:txBody>
      </p:sp>
      <p:sp>
        <p:nvSpPr>
          <p:cNvPr id="109576" name="AutoShape 8"/>
          <p:cNvSpPr>
            <a:spLocks noChangeArrowheads="1"/>
          </p:cNvSpPr>
          <p:nvPr/>
        </p:nvSpPr>
        <p:spPr bwMode="auto">
          <a:xfrm>
            <a:off x="7162800" y="2895600"/>
            <a:ext cx="1828800" cy="1143000"/>
          </a:xfrm>
          <a:prstGeom prst="cloudCallout">
            <a:avLst>
              <a:gd name="adj1" fmla="val -121440"/>
              <a:gd name="adj2" fmla="val 85972"/>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r>
              <a:rPr lang="zh-CN" altLang="en-US" b="1" dirty="0">
                <a:ea typeface="华文隶书" pitchFamily="2" charset="-122"/>
              </a:rPr>
              <a:t>语句是单词集合的连接</a:t>
            </a:r>
          </a:p>
        </p:txBody>
      </p:sp>
      <p:sp>
        <p:nvSpPr>
          <p:cNvPr id="19467" name="Text Box 3"/>
          <p:cNvSpPr txBox="1">
            <a:spLocks noChangeArrowheads="1"/>
          </p:cNvSpPr>
          <p:nvPr/>
        </p:nvSpPr>
        <p:spPr bwMode="auto">
          <a:xfrm>
            <a:off x="762000" y="914400"/>
            <a:ext cx="7391400"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200" b="1" dirty="0">
                <a:latin typeface="+mn-ea"/>
                <a:ea typeface="+mn-ea"/>
              </a:rPr>
              <a:t> </a:t>
            </a:r>
            <a:r>
              <a:rPr kumimoji="1" lang="zh-CN" altLang="en-US" sz="2200" b="1" dirty="0">
                <a:solidFill>
                  <a:srgbClr val="FF0000"/>
                </a:solidFill>
                <a:latin typeface="+mn-ea"/>
                <a:ea typeface="+mn-ea"/>
              </a:rPr>
              <a:t>符号串集正闭包运算 </a:t>
            </a:r>
            <a:r>
              <a:rPr kumimoji="1" lang="zh-CN" altLang="en-US" sz="2200" b="1" dirty="0">
                <a:latin typeface="+mn-ea"/>
                <a:ea typeface="+mn-ea"/>
              </a:rPr>
              <a:t>设</a:t>
            </a:r>
            <a:r>
              <a:rPr kumimoji="1" lang="en-US" altLang="zh-CN" sz="2200" b="1" dirty="0">
                <a:latin typeface="+mn-ea"/>
                <a:ea typeface="+mn-ea"/>
              </a:rPr>
              <a:t>A</a:t>
            </a:r>
            <a:r>
              <a:rPr kumimoji="1" lang="zh-CN" altLang="en-US" sz="2200" b="1" dirty="0">
                <a:latin typeface="+mn-ea"/>
                <a:ea typeface="+mn-ea"/>
              </a:rPr>
              <a:t>是字母表∑上的符号串集， </a:t>
            </a:r>
            <a:r>
              <a:rPr kumimoji="1" lang="en-US" altLang="zh-CN" sz="2200" b="1" dirty="0">
                <a:latin typeface="+mn-ea"/>
                <a:ea typeface="+mn-ea"/>
              </a:rPr>
              <a:t>A</a:t>
            </a:r>
            <a:r>
              <a:rPr kumimoji="1" lang="en-US" altLang="zh-CN" sz="2200" b="1" baseline="30000" dirty="0">
                <a:latin typeface="+mn-ea"/>
                <a:ea typeface="+mn-ea"/>
              </a:rPr>
              <a:t>+</a:t>
            </a:r>
            <a:r>
              <a:rPr kumimoji="1" lang="zh-CN" altLang="en-US" sz="2200" b="1" dirty="0">
                <a:latin typeface="+mn-ea"/>
                <a:ea typeface="+mn-ea"/>
              </a:rPr>
              <a:t>是</a:t>
            </a:r>
            <a:r>
              <a:rPr kumimoji="1" lang="en-US" altLang="zh-CN" sz="2200" b="1" dirty="0">
                <a:latin typeface="+mn-ea"/>
                <a:ea typeface="+mn-ea"/>
              </a:rPr>
              <a:t>A</a:t>
            </a:r>
            <a:r>
              <a:rPr kumimoji="1" lang="zh-CN" altLang="en-US" sz="2200" b="1" dirty="0">
                <a:latin typeface="+mn-ea"/>
                <a:ea typeface="+mn-ea"/>
              </a:rPr>
              <a:t>的正闭包，</a:t>
            </a:r>
            <a:r>
              <a:rPr kumimoji="1" lang="zh-CN" altLang="en-US" sz="2200" b="1" dirty="0" smtClean="0">
                <a:latin typeface="+mn-ea"/>
                <a:ea typeface="+mn-ea"/>
              </a:rPr>
              <a:t>则</a:t>
            </a:r>
            <a:r>
              <a:rPr kumimoji="1" lang="en-US" altLang="zh-CN" sz="2200" b="1" dirty="0" smtClean="0">
                <a:latin typeface="+mn-ea"/>
                <a:ea typeface="+mn-ea"/>
              </a:rPr>
              <a:t>:  A</a:t>
            </a:r>
            <a:r>
              <a:rPr kumimoji="1" lang="en-US" altLang="zh-CN" sz="2200" b="1" baseline="30000" dirty="0">
                <a:latin typeface="+mn-ea"/>
                <a:ea typeface="+mn-ea"/>
              </a:rPr>
              <a:t>+</a:t>
            </a:r>
            <a:r>
              <a:rPr kumimoji="1" lang="zh-CN" altLang="en-US" sz="2200" b="1" dirty="0">
                <a:latin typeface="+mn-ea"/>
                <a:ea typeface="+mn-ea"/>
              </a:rPr>
              <a:t>＝</a:t>
            </a:r>
            <a:r>
              <a:rPr kumimoji="1" lang="en-US" altLang="zh-CN" sz="2200" b="1" dirty="0">
                <a:latin typeface="+mn-ea"/>
                <a:ea typeface="+mn-ea"/>
              </a:rPr>
              <a:t>A</a:t>
            </a:r>
            <a:r>
              <a:rPr kumimoji="1" lang="en-US" altLang="zh-CN" sz="2200" b="1" baseline="30000" dirty="0">
                <a:latin typeface="+mn-ea"/>
                <a:ea typeface="+mn-ea"/>
              </a:rPr>
              <a:t>1</a:t>
            </a:r>
            <a:r>
              <a:rPr kumimoji="1" lang="en-US" altLang="zh-CN" sz="2200" b="1" dirty="0">
                <a:latin typeface="+mn-ea"/>
                <a:ea typeface="+mn-ea"/>
              </a:rPr>
              <a:t>∪A</a:t>
            </a:r>
            <a:r>
              <a:rPr kumimoji="1" lang="en-US" altLang="zh-CN" sz="2200" b="1" baseline="30000" dirty="0">
                <a:latin typeface="+mn-ea"/>
                <a:ea typeface="+mn-ea"/>
              </a:rPr>
              <a:t>2</a:t>
            </a:r>
            <a:r>
              <a:rPr kumimoji="1" lang="en-US" altLang="zh-CN" sz="2200" b="1" dirty="0">
                <a:latin typeface="+mn-ea"/>
                <a:ea typeface="+mn-ea"/>
              </a:rPr>
              <a:t>∪A</a:t>
            </a:r>
            <a:r>
              <a:rPr kumimoji="1" lang="en-US" altLang="zh-CN" sz="2200" b="1" baseline="30000" dirty="0">
                <a:latin typeface="+mn-ea"/>
                <a:ea typeface="+mn-ea"/>
              </a:rPr>
              <a:t>3</a:t>
            </a:r>
            <a:r>
              <a:rPr kumimoji="1" lang="en-US" altLang="zh-CN" sz="2200" b="1" dirty="0">
                <a:latin typeface="+mn-ea"/>
                <a:ea typeface="+mn-ea"/>
              </a:rPr>
              <a:t>∪···∪A</a:t>
            </a:r>
            <a:r>
              <a:rPr kumimoji="1" lang="en-US" altLang="zh-CN" sz="2200" b="1" baseline="30000" dirty="0">
                <a:latin typeface="+mn-ea"/>
                <a:ea typeface="+mn-ea"/>
              </a:rPr>
              <a:t>n</a:t>
            </a:r>
            <a:r>
              <a:rPr kumimoji="1" lang="en-US" altLang="zh-CN" sz="2200" b="1" dirty="0">
                <a:latin typeface="+mn-ea"/>
                <a:ea typeface="+mn-ea"/>
              </a:rPr>
              <a:t>··· </a:t>
            </a:r>
            <a:r>
              <a:rPr kumimoji="1" lang="zh-CN" altLang="en-US" sz="2200" b="1" dirty="0">
                <a:latin typeface="+mn-ea"/>
                <a:ea typeface="+mn-ea"/>
              </a:rPr>
              <a:t>。 </a:t>
            </a:r>
          </a:p>
        </p:txBody>
      </p:sp>
      <p:sp>
        <p:nvSpPr>
          <p:cNvPr id="19468" name="Text Box 4"/>
          <p:cNvSpPr txBox="1">
            <a:spLocks noChangeArrowheads="1"/>
          </p:cNvSpPr>
          <p:nvPr/>
        </p:nvSpPr>
        <p:spPr bwMode="auto">
          <a:xfrm>
            <a:off x="762000" y="1828800"/>
            <a:ext cx="7467600" cy="13788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200" b="1" dirty="0">
                <a:latin typeface="+mn-ea"/>
                <a:ea typeface="+mn-ea"/>
              </a:rPr>
              <a:t> </a:t>
            </a:r>
            <a:r>
              <a:rPr kumimoji="1" lang="zh-CN" altLang="en-US" sz="2200" b="1" dirty="0">
                <a:solidFill>
                  <a:srgbClr val="FF0000"/>
                </a:solidFill>
                <a:latin typeface="+mn-ea"/>
                <a:ea typeface="+mn-ea"/>
              </a:rPr>
              <a:t>符号串集闭包运算  </a:t>
            </a:r>
            <a:r>
              <a:rPr kumimoji="1" lang="zh-CN" altLang="en-US" sz="2200" b="1" dirty="0">
                <a:latin typeface="+mn-ea"/>
                <a:ea typeface="+mn-ea"/>
              </a:rPr>
              <a:t>设</a:t>
            </a:r>
            <a:r>
              <a:rPr kumimoji="1" lang="en-US" altLang="zh-CN" sz="2200" b="1" dirty="0">
                <a:latin typeface="+mn-ea"/>
                <a:ea typeface="+mn-ea"/>
              </a:rPr>
              <a:t>A</a:t>
            </a:r>
            <a:r>
              <a:rPr kumimoji="1" lang="zh-CN" altLang="en-US" sz="2200" b="1" dirty="0">
                <a:latin typeface="+mn-ea"/>
                <a:ea typeface="+mn-ea"/>
              </a:rPr>
              <a:t>是字母表∑上的符号串集， </a:t>
            </a:r>
            <a:r>
              <a:rPr kumimoji="1" lang="en-US" altLang="zh-CN" sz="2200" b="1" dirty="0" smtClean="0">
                <a:latin typeface="+mn-ea"/>
                <a:ea typeface="+mn-ea"/>
              </a:rPr>
              <a:t>A</a:t>
            </a:r>
            <a:r>
              <a:rPr kumimoji="1" lang="en-US" altLang="zh-CN" sz="2200" b="1" baseline="30000" dirty="0" smtClean="0">
                <a:latin typeface="+mn-ea"/>
              </a:rPr>
              <a:t> *</a:t>
            </a:r>
            <a:r>
              <a:rPr kumimoji="1" lang="zh-CN" altLang="en-US" sz="2200" b="1" dirty="0" smtClean="0">
                <a:latin typeface="+mn-ea"/>
                <a:ea typeface="+mn-ea"/>
              </a:rPr>
              <a:t>是</a:t>
            </a:r>
            <a:r>
              <a:rPr kumimoji="1" lang="en-US" altLang="zh-CN" sz="2200" b="1" dirty="0">
                <a:latin typeface="+mn-ea"/>
                <a:ea typeface="+mn-ea"/>
              </a:rPr>
              <a:t>A</a:t>
            </a:r>
            <a:r>
              <a:rPr kumimoji="1" lang="zh-CN" altLang="en-US" sz="2200" b="1" dirty="0">
                <a:latin typeface="+mn-ea"/>
                <a:ea typeface="+mn-ea"/>
              </a:rPr>
              <a:t>的闭包，则 </a:t>
            </a:r>
            <a:r>
              <a:rPr kumimoji="1" lang="en-US" altLang="zh-CN" sz="2200" b="1" dirty="0" smtClean="0">
                <a:latin typeface="+mn-ea"/>
                <a:ea typeface="+mn-ea"/>
              </a:rPr>
              <a:t>:  A</a:t>
            </a:r>
            <a:r>
              <a:rPr kumimoji="1" lang="en-US" altLang="zh-CN" sz="2200" b="1" baseline="30000" dirty="0">
                <a:latin typeface="+mn-ea"/>
                <a:ea typeface="+mn-ea"/>
              </a:rPr>
              <a:t>* </a:t>
            </a:r>
            <a:r>
              <a:rPr kumimoji="1" lang="zh-CN" altLang="en-US" sz="2200" b="1" dirty="0">
                <a:latin typeface="+mn-ea"/>
                <a:ea typeface="+mn-ea"/>
              </a:rPr>
              <a:t>＝</a:t>
            </a:r>
            <a:r>
              <a:rPr kumimoji="1" lang="en-US" altLang="zh-CN" sz="2200" b="1" dirty="0">
                <a:latin typeface="+mn-ea"/>
                <a:ea typeface="+mn-ea"/>
              </a:rPr>
              <a:t>A</a:t>
            </a:r>
            <a:r>
              <a:rPr kumimoji="1" lang="en-US" altLang="zh-CN" sz="2200" b="1" baseline="30000" dirty="0">
                <a:latin typeface="+mn-ea"/>
                <a:ea typeface="+mn-ea"/>
              </a:rPr>
              <a:t>0</a:t>
            </a:r>
            <a:r>
              <a:rPr kumimoji="1" lang="en-US" altLang="zh-CN" sz="2200" b="1" dirty="0">
                <a:latin typeface="+mn-ea"/>
                <a:ea typeface="+mn-ea"/>
              </a:rPr>
              <a:t>∪A</a:t>
            </a:r>
            <a:r>
              <a:rPr kumimoji="1" lang="en-US" altLang="zh-CN" sz="2200" b="1" baseline="30000" dirty="0">
                <a:latin typeface="+mn-ea"/>
                <a:ea typeface="+mn-ea"/>
              </a:rPr>
              <a:t>+</a:t>
            </a:r>
            <a:r>
              <a:rPr kumimoji="1" lang="en-US" altLang="zh-CN" sz="2200" b="1" dirty="0">
                <a:latin typeface="+mn-ea"/>
                <a:ea typeface="+mn-ea"/>
              </a:rPr>
              <a:t> </a:t>
            </a:r>
            <a:r>
              <a:rPr kumimoji="1" lang="zh-CN" altLang="en-US" sz="2200" b="1" dirty="0" smtClean="0">
                <a:latin typeface="+mn-ea"/>
                <a:ea typeface="+mn-ea"/>
              </a:rPr>
              <a:t>，</a:t>
            </a:r>
            <a:endParaRPr kumimoji="1" lang="en-US" altLang="zh-CN" sz="2200" b="1" dirty="0" smtClean="0">
              <a:latin typeface="+mn-ea"/>
              <a:ea typeface="+mn-ea"/>
            </a:endParaRPr>
          </a:p>
          <a:p>
            <a:pPr algn="l" eaLnBrk="1" hangingPunct="1">
              <a:lnSpc>
                <a:spcPct val="120000"/>
              </a:lnSpc>
              <a:spcBef>
                <a:spcPct val="20000"/>
              </a:spcBef>
            </a:pPr>
            <a:r>
              <a:rPr kumimoji="1" lang="en-US" altLang="zh-CN" sz="2200" b="1" dirty="0" smtClean="0">
                <a:latin typeface="+mn-ea"/>
                <a:ea typeface="+mn-ea"/>
              </a:rPr>
              <a:t>         </a:t>
            </a:r>
            <a:r>
              <a:rPr kumimoji="1" lang="zh-CN" altLang="en-US" sz="2200" b="1" dirty="0" smtClean="0">
                <a:latin typeface="+mn-ea"/>
                <a:ea typeface="+mn-ea"/>
              </a:rPr>
              <a:t>即：</a:t>
            </a:r>
            <a:r>
              <a:rPr kumimoji="1" lang="en-US" altLang="zh-CN" sz="2200" b="1" dirty="0" smtClean="0">
                <a:latin typeface="+mn-ea"/>
                <a:ea typeface="+mn-ea"/>
              </a:rPr>
              <a:t>A</a:t>
            </a:r>
            <a:r>
              <a:rPr kumimoji="1" lang="en-US" altLang="zh-CN" sz="2200" b="1" baseline="30000" dirty="0" smtClean="0">
                <a:latin typeface="+mn-ea"/>
              </a:rPr>
              <a:t>*</a:t>
            </a:r>
            <a:r>
              <a:rPr kumimoji="1" lang="en-US" altLang="zh-CN" sz="2200" b="1" dirty="0" smtClean="0">
                <a:latin typeface="+mn-ea"/>
                <a:ea typeface="+mn-ea"/>
              </a:rPr>
              <a:t> </a:t>
            </a:r>
            <a:r>
              <a:rPr kumimoji="1" lang="zh-CN" altLang="en-US" sz="2200" b="1" dirty="0" smtClean="0">
                <a:latin typeface="+mn-ea"/>
                <a:ea typeface="+mn-ea"/>
              </a:rPr>
              <a:t>＝</a:t>
            </a:r>
            <a:r>
              <a:rPr kumimoji="1" lang="en-US" altLang="zh-CN" sz="2200" b="1" dirty="0" smtClean="0">
                <a:latin typeface="+mn-ea"/>
                <a:ea typeface="+mn-ea"/>
              </a:rPr>
              <a:t>A</a:t>
            </a:r>
            <a:r>
              <a:rPr kumimoji="1" lang="en-US" altLang="zh-CN" sz="2200" b="1" baseline="30000" dirty="0" smtClean="0">
                <a:latin typeface="+mn-ea"/>
                <a:ea typeface="+mn-ea"/>
              </a:rPr>
              <a:t>0</a:t>
            </a:r>
            <a:r>
              <a:rPr kumimoji="1" lang="en-US" altLang="zh-CN" sz="2200" b="1" dirty="0" smtClean="0">
                <a:latin typeface="+mn-ea"/>
                <a:ea typeface="+mn-ea"/>
              </a:rPr>
              <a:t>∪</a:t>
            </a:r>
            <a:r>
              <a:rPr kumimoji="1" lang="en-US" altLang="zh-CN" sz="2200" b="1" dirty="0">
                <a:latin typeface="+mn-ea"/>
                <a:ea typeface="+mn-ea"/>
              </a:rPr>
              <a:t>A</a:t>
            </a:r>
            <a:r>
              <a:rPr kumimoji="1" lang="en-US" altLang="zh-CN" sz="2200" b="1" baseline="30000" dirty="0">
                <a:latin typeface="+mn-ea"/>
                <a:ea typeface="+mn-ea"/>
              </a:rPr>
              <a:t>1</a:t>
            </a:r>
            <a:r>
              <a:rPr kumimoji="1" lang="en-US" altLang="zh-CN" sz="2200" b="1" dirty="0">
                <a:latin typeface="+mn-ea"/>
                <a:ea typeface="+mn-ea"/>
              </a:rPr>
              <a:t>∪A</a:t>
            </a:r>
            <a:r>
              <a:rPr kumimoji="1" lang="en-US" altLang="zh-CN" sz="2200" b="1" baseline="30000" dirty="0">
                <a:latin typeface="+mn-ea"/>
                <a:ea typeface="+mn-ea"/>
              </a:rPr>
              <a:t>2</a:t>
            </a:r>
            <a:r>
              <a:rPr kumimoji="1" lang="en-US" altLang="zh-CN" sz="2200" b="1" dirty="0">
                <a:latin typeface="+mn-ea"/>
                <a:ea typeface="+mn-ea"/>
              </a:rPr>
              <a:t>∪A</a:t>
            </a:r>
            <a:r>
              <a:rPr kumimoji="1" lang="en-US" altLang="zh-CN" sz="2200" b="1" baseline="30000" dirty="0">
                <a:latin typeface="+mn-ea"/>
                <a:ea typeface="+mn-ea"/>
              </a:rPr>
              <a:t>3</a:t>
            </a:r>
            <a:r>
              <a:rPr kumimoji="1" lang="en-US" altLang="zh-CN" sz="2200" b="1" dirty="0">
                <a:latin typeface="+mn-ea"/>
                <a:ea typeface="+mn-ea"/>
              </a:rPr>
              <a:t>∪···∪A</a:t>
            </a:r>
            <a:r>
              <a:rPr kumimoji="1" lang="en-US" altLang="zh-CN" sz="2200" b="1" baseline="30000" dirty="0">
                <a:latin typeface="+mn-ea"/>
                <a:ea typeface="+mn-ea"/>
              </a:rPr>
              <a:t>n</a:t>
            </a:r>
            <a:r>
              <a:rPr kumimoji="1" lang="en-US" altLang="zh-CN" sz="2200" b="1" dirty="0">
                <a:latin typeface="+mn-ea"/>
                <a:ea typeface="+mn-ea"/>
              </a:rPr>
              <a:t>··· </a:t>
            </a:r>
            <a:r>
              <a:rPr kumimoji="1" lang="zh-CN" altLang="en-US" sz="2200" b="1" dirty="0">
                <a:latin typeface="+mn-ea"/>
                <a:ea typeface="+mn-ea"/>
              </a:rPr>
              <a:t>。 </a:t>
            </a:r>
          </a:p>
        </p:txBody>
      </p:sp>
      <p:sp>
        <p:nvSpPr>
          <p:cNvPr id="12" name="Rectangle 5"/>
          <p:cNvSpPr txBox="1">
            <a:spLocks noChangeArrowheads="1"/>
          </p:cNvSpPr>
          <p:nvPr/>
        </p:nvSpPr>
        <p:spPr>
          <a:xfrm>
            <a:off x="609600" y="381000"/>
            <a:ext cx="2887663" cy="533400"/>
          </a:xfrm>
          <a:prstGeom prst="rect">
            <a:avLst/>
          </a:prstGeom>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2.2.2</a:t>
            </a:r>
            <a:r>
              <a:rPr kumimoji="0" lang="zh-CN" altLang="en-US"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　基本运算</a:t>
            </a:r>
            <a:endParaRPr kumimoji="0" lang="zh-CN" altLang="en-US" sz="2400" b="1" i="0" u="none" strike="noStrike" kern="0" cap="none" spc="0" normalizeH="0" baseline="0" noProof="0" dirty="0" smtClean="0">
              <a:ln>
                <a:noFill/>
              </a:ln>
              <a:solidFill>
                <a:srgbClr val="CC0099"/>
              </a:solidFill>
              <a:effectLst/>
              <a:uLnTx/>
              <a:uFillTx/>
              <a:latin typeface="宋体" pitchFamily="2" charset="-122"/>
              <a:ea typeface="宋体" pitchFamily="2" charset="-122"/>
              <a:cs typeface="+mj-cs"/>
            </a:endParaRPr>
          </a:p>
        </p:txBody>
      </p:sp>
      <p:sp>
        <p:nvSpPr>
          <p:cNvPr id="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95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57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0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P spid="109575" grpId="1" animBg="1"/>
      <p:bldP spid="109576" grpId="0" animBg="1"/>
      <p:bldP spid="10957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609600" y="1066800"/>
            <a:ext cx="7239000"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solidFill>
                  <a:srgbClr val="FF0000"/>
                </a:solidFill>
                <a:latin typeface="+mn-ea"/>
                <a:ea typeface="+mn-ea"/>
              </a:rPr>
              <a:t>规则</a:t>
            </a:r>
            <a:r>
              <a:rPr kumimoji="1" lang="zh-CN" altLang="en-US" sz="2400" b="1" dirty="0">
                <a:latin typeface="+mn-ea"/>
                <a:ea typeface="+mn-ea"/>
              </a:rPr>
              <a:t>是字母表</a:t>
            </a:r>
            <a:r>
              <a:rPr kumimoji="1" lang="en-US" altLang="zh-CN" sz="2400" b="1" dirty="0">
                <a:latin typeface="+mn-ea"/>
                <a:ea typeface="+mn-ea"/>
              </a:rPr>
              <a:t>V</a:t>
            </a:r>
            <a:r>
              <a:rPr kumimoji="1" lang="zh-CN" altLang="en-US" sz="2400" b="1" dirty="0">
                <a:latin typeface="+mn-ea"/>
                <a:ea typeface="+mn-ea"/>
              </a:rPr>
              <a:t>上形如 </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的式子，可以简写成</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。其中，符号串</a:t>
            </a:r>
            <a:r>
              <a:rPr kumimoji="1" lang="zh-CN" altLang="en-US" sz="2400" b="1" dirty="0">
                <a:latin typeface="+mn-ea"/>
                <a:ea typeface="+mn-ea"/>
                <a:sym typeface="Symbol" pitchFamily="18" charset="2"/>
              </a:rPr>
              <a:t></a:t>
            </a:r>
            <a:r>
              <a:rPr kumimoji="1" lang="en-US" altLang="zh-CN" sz="2400" b="1" dirty="0">
                <a:latin typeface="+mn-ea"/>
                <a:ea typeface="+mn-ea"/>
              </a:rPr>
              <a:t>V</a:t>
            </a:r>
            <a:r>
              <a:rPr kumimoji="1" lang="en-US" altLang="zh-CN" sz="2400" b="1" baseline="30000" dirty="0">
                <a:latin typeface="+mn-ea"/>
                <a:ea typeface="+mn-ea"/>
              </a:rPr>
              <a:t>+</a:t>
            </a:r>
            <a:r>
              <a:rPr kumimoji="1" lang="zh-CN" altLang="en-US" sz="2400" b="1" dirty="0">
                <a:latin typeface="+mn-ea"/>
                <a:ea typeface="+mn-ea"/>
              </a:rPr>
              <a:t>称为规则的左部，符号串</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V</a:t>
            </a:r>
            <a:r>
              <a:rPr kumimoji="1" lang="en-US" altLang="zh-CN" sz="2400" b="1" baseline="30000" dirty="0" smtClean="0">
                <a:latin typeface="+mn-ea"/>
                <a:ea typeface="+mn-ea"/>
              </a:rPr>
              <a:t>* </a:t>
            </a:r>
            <a:r>
              <a:rPr kumimoji="1" lang="zh-CN" altLang="en-US" sz="2400" b="1" dirty="0" smtClean="0">
                <a:latin typeface="+mn-ea"/>
                <a:ea typeface="+mn-ea"/>
              </a:rPr>
              <a:t>称为</a:t>
            </a:r>
            <a:r>
              <a:rPr kumimoji="1" lang="zh-CN" altLang="en-US" sz="2400" b="1" dirty="0">
                <a:latin typeface="+mn-ea"/>
                <a:ea typeface="+mn-ea"/>
              </a:rPr>
              <a:t>规则的</a:t>
            </a:r>
            <a:r>
              <a:rPr kumimoji="1" lang="zh-CN" altLang="en-US" sz="2400" b="1" dirty="0">
                <a:solidFill>
                  <a:srgbClr val="CC6600"/>
                </a:solidFill>
                <a:latin typeface="+mn-ea"/>
                <a:ea typeface="+mn-ea"/>
              </a:rPr>
              <a:t>右部</a:t>
            </a:r>
            <a:r>
              <a:rPr kumimoji="1" lang="zh-CN" altLang="en-US" sz="2400" b="1" dirty="0">
                <a:latin typeface="+mn-ea"/>
                <a:ea typeface="+mn-ea"/>
              </a:rPr>
              <a:t>。</a:t>
            </a:r>
            <a:r>
              <a:rPr kumimoji="1" lang="zh-CN" altLang="en-US" sz="2400" b="1" dirty="0">
                <a:solidFill>
                  <a:srgbClr val="CC6600"/>
                </a:solidFill>
                <a:latin typeface="+mn-ea"/>
                <a:ea typeface="+mn-ea"/>
              </a:rPr>
              <a:t>规则</a:t>
            </a:r>
            <a:r>
              <a:rPr kumimoji="1" lang="zh-CN" altLang="en-US" sz="2400" b="1" dirty="0">
                <a:latin typeface="+mn-ea"/>
                <a:ea typeface="+mn-ea"/>
              </a:rPr>
              <a:t>也称为</a:t>
            </a:r>
            <a:r>
              <a:rPr kumimoji="1" lang="zh-CN" altLang="en-US" sz="2400" b="1" dirty="0">
                <a:solidFill>
                  <a:srgbClr val="CC6600"/>
                </a:solidFill>
                <a:latin typeface="+mn-ea"/>
                <a:ea typeface="+mn-ea"/>
              </a:rPr>
              <a:t>重写规则</a:t>
            </a:r>
            <a:r>
              <a:rPr kumimoji="1" lang="zh-CN" altLang="en-US" sz="2400" b="1" dirty="0">
                <a:latin typeface="+mn-ea"/>
                <a:ea typeface="+mn-ea"/>
              </a:rPr>
              <a:t>、</a:t>
            </a:r>
            <a:r>
              <a:rPr kumimoji="1" lang="zh-CN" altLang="en-US" sz="2400" b="1" dirty="0">
                <a:solidFill>
                  <a:srgbClr val="CC6600"/>
                </a:solidFill>
                <a:latin typeface="+mn-ea"/>
                <a:ea typeface="+mn-ea"/>
              </a:rPr>
              <a:t>产生式</a:t>
            </a:r>
            <a:r>
              <a:rPr kumimoji="1" lang="zh-CN" altLang="en-US" sz="2400" b="1" dirty="0">
                <a:latin typeface="+mn-ea"/>
                <a:ea typeface="+mn-ea"/>
              </a:rPr>
              <a:t>或</a:t>
            </a:r>
            <a:r>
              <a:rPr kumimoji="1" lang="zh-CN" altLang="en-US" sz="2400" b="1" dirty="0">
                <a:solidFill>
                  <a:srgbClr val="CC6600"/>
                </a:solidFill>
                <a:latin typeface="+mn-ea"/>
                <a:ea typeface="+mn-ea"/>
              </a:rPr>
              <a:t>生成式</a:t>
            </a:r>
            <a:r>
              <a:rPr kumimoji="1" lang="zh-CN" altLang="en-US" sz="2400" b="1" dirty="0">
                <a:latin typeface="+mn-ea"/>
                <a:ea typeface="+mn-ea"/>
              </a:rPr>
              <a:t>。</a:t>
            </a:r>
          </a:p>
        </p:txBody>
      </p:sp>
      <p:sp>
        <p:nvSpPr>
          <p:cNvPr id="20484" name="Text Box 5"/>
          <p:cNvSpPr txBox="1">
            <a:spLocks noChangeArrowheads="1"/>
          </p:cNvSpPr>
          <p:nvPr/>
        </p:nvSpPr>
        <p:spPr bwMode="auto">
          <a:xfrm>
            <a:off x="685800" y="3272135"/>
            <a:ext cx="72390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302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a:latin typeface="+mn-ea"/>
                <a:ea typeface="+mn-ea"/>
              </a:rPr>
              <a:t>特别地，</a:t>
            </a:r>
            <a:r>
              <a:rPr kumimoji="1" lang="zh-CN" altLang="en-US" sz="2400" b="1">
                <a:latin typeface="+mn-ea"/>
                <a:ea typeface="+mn-ea"/>
                <a:sym typeface="Symbol" pitchFamily="18" charset="2"/>
              </a:rPr>
              <a:t></a:t>
            </a:r>
            <a:r>
              <a:rPr kumimoji="1" lang="zh-CN" altLang="en-US" sz="2400" b="1">
                <a:latin typeface="+mn-ea"/>
                <a:ea typeface="+mn-ea"/>
              </a:rPr>
              <a:t>∷＝</a:t>
            </a:r>
            <a:r>
              <a:rPr kumimoji="1" lang="en-US" altLang="zh-CN" sz="2400" b="1">
                <a:latin typeface="+mn-ea"/>
                <a:ea typeface="+mn-ea"/>
              </a:rPr>
              <a:t>ε</a:t>
            </a:r>
            <a:r>
              <a:rPr kumimoji="1" lang="zh-CN" altLang="en-US" sz="2400" b="1">
                <a:latin typeface="+mn-ea"/>
                <a:ea typeface="+mn-ea"/>
              </a:rPr>
              <a:t>（</a:t>
            </a:r>
            <a:r>
              <a:rPr kumimoji="1" lang="en-US" altLang="zh-CN" sz="2400" b="1">
                <a:latin typeface="+mn-ea"/>
                <a:ea typeface="+mn-ea"/>
              </a:rPr>
              <a:t>ε</a:t>
            </a:r>
            <a:r>
              <a:rPr kumimoji="1" lang="zh-CN" altLang="en-US" sz="2400" b="1">
                <a:latin typeface="+mn-ea"/>
                <a:ea typeface="+mn-ea"/>
              </a:rPr>
              <a:t>空串）称为</a:t>
            </a:r>
            <a:r>
              <a:rPr kumimoji="1" lang="zh-CN" altLang="en-US" sz="2400" b="1">
                <a:latin typeface="+mn-ea"/>
                <a:ea typeface="+mn-ea"/>
                <a:sym typeface="Symbol" pitchFamily="18" charset="2"/>
              </a:rPr>
              <a:t></a:t>
            </a:r>
            <a:r>
              <a:rPr kumimoji="1" lang="zh-CN" altLang="en-US" sz="2400" b="1">
                <a:latin typeface="+mn-ea"/>
                <a:ea typeface="+mn-ea"/>
              </a:rPr>
              <a:t>的</a:t>
            </a:r>
            <a:r>
              <a:rPr kumimoji="1" lang="zh-CN" altLang="en-US" sz="2400" b="1">
                <a:solidFill>
                  <a:srgbClr val="CC6600"/>
                </a:solidFill>
                <a:latin typeface="+mn-ea"/>
                <a:ea typeface="+mn-ea"/>
              </a:rPr>
              <a:t>空规则</a:t>
            </a:r>
            <a:r>
              <a:rPr kumimoji="1" lang="zh-CN" altLang="en-US" sz="2400" b="1">
                <a:latin typeface="+mn-ea"/>
                <a:ea typeface="+mn-ea"/>
              </a:rPr>
              <a:t>。</a:t>
            </a:r>
          </a:p>
        </p:txBody>
      </p:sp>
      <p:sp>
        <p:nvSpPr>
          <p:cNvPr id="20485" name="Text Box 6"/>
          <p:cNvSpPr txBox="1">
            <a:spLocks noChangeArrowheads="1"/>
          </p:cNvSpPr>
          <p:nvPr/>
        </p:nvSpPr>
        <p:spPr bwMode="auto">
          <a:xfrm>
            <a:off x="609600" y="3657600"/>
            <a:ext cx="7543800" cy="1679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mn-ea"/>
                <a:ea typeface="+mn-ea"/>
              </a:rPr>
              <a:t>对于相同左部的多个规则，可以使用符号∣简写。如，规则</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和</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δ</a:t>
            </a:r>
            <a:r>
              <a:rPr kumimoji="1" lang="zh-CN" altLang="en-US" sz="2400" b="1" dirty="0">
                <a:latin typeface="+mn-ea"/>
                <a:ea typeface="+mn-ea"/>
              </a:rPr>
              <a:t>，简写成</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δ</a:t>
            </a:r>
            <a:r>
              <a:rPr kumimoji="1" lang="zh-CN" altLang="en-US" sz="2400" b="1" dirty="0">
                <a:latin typeface="+mn-ea"/>
                <a:ea typeface="+mn-ea"/>
              </a:rPr>
              <a:t>。 简写为</a:t>
            </a:r>
            <a:r>
              <a:rPr kumimoji="1" lang="zh-CN" altLang="en-US" sz="2400" b="1" dirty="0">
                <a:latin typeface="+mn-ea"/>
                <a:ea typeface="+mn-ea"/>
                <a:sym typeface="Symbol" pitchFamily="18" charset="2"/>
              </a:rPr>
              <a:t> </a:t>
            </a:r>
            <a:r>
              <a:rPr kumimoji="1" lang="zh-CN" altLang="en-US" sz="2400" b="1" dirty="0" smtClean="0">
                <a:latin typeface="+mn-ea"/>
                <a:ea typeface="+mn-ea"/>
                <a:sym typeface="Symbol" pitchFamily="18" charset="2"/>
              </a:rPr>
              <a:t> → </a:t>
            </a:r>
            <a:r>
              <a:rPr kumimoji="1" lang="zh-CN" altLang="en-US" sz="2400" b="1" dirty="0" smtClean="0">
                <a:latin typeface="+mn-ea"/>
                <a:ea typeface="+mn-ea"/>
              </a:rPr>
              <a:t>∣</a:t>
            </a:r>
            <a:r>
              <a:rPr kumimoji="1" lang="en-US" altLang="zh-CN" sz="2400" b="1" dirty="0" smtClean="0">
                <a:latin typeface="+mn-ea"/>
                <a:ea typeface="+mn-ea"/>
              </a:rPr>
              <a:t>δ</a:t>
            </a:r>
            <a:endParaRPr kumimoji="1" lang="en-US" altLang="zh-CN" sz="2400" b="1" dirty="0">
              <a:latin typeface="+mn-ea"/>
              <a:ea typeface="+mn-ea"/>
            </a:endParaRPr>
          </a:p>
        </p:txBody>
      </p:sp>
      <p:sp>
        <p:nvSpPr>
          <p:cNvPr id="20486" name="Rectangle 9"/>
          <p:cNvSpPr>
            <a:spLocks noGrp="1" noChangeArrowheads="1"/>
          </p:cNvSpPr>
          <p:nvPr>
            <p:ph type="title"/>
          </p:nvPr>
        </p:nvSpPr>
        <p:spPr>
          <a:xfrm>
            <a:off x="457200" y="304800"/>
            <a:ext cx="4792663" cy="457200"/>
          </a:xfrm>
        </p:spPr>
        <p:txBody>
          <a:bodyPr/>
          <a:lstStyle/>
          <a:p>
            <a:pPr eaLnBrk="1" hangingPunct="1"/>
            <a:r>
              <a:rPr lang="en-US" altLang="zh-CN" sz="2800" b="1" dirty="0" smtClean="0">
                <a:latin typeface="黑体" pitchFamily="49" charset="-122"/>
                <a:ea typeface="黑体" pitchFamily="49" charset="-122"/>
              </a:rPr>
              <a:t>2.3</a:t>
            </a:r>
            <a:r>
              <a:rPr lang="zh-CN" altLang="en-US" sz="2800" b="1" dirty="0" smtClean="0">
                <a:latin typeface="黑体" pitchFamily="49" charset="-122"/>
                <a:ea typeface="黑体" pitchFamily="49" charset="-122"/>
              </a:rPr>
              <a:t>　文法和语言的形式定义</a:t>
            </a:r>
          </a:p>
        </p:txBody>
      </p:sp>
      <p:sp>
        <p:nvSpPr>
          <p:cNvPr id="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304800" y="990600"/>
            <a:ext cx="8229600" cy="518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40000"/>
              </a:lnSpc>
              <a:spcBef>
                <a:spcPct val="30000"/>
              </a:spcBef>
            </a:pPr>
            <a:r>
              <a:rPr kumimoji="1" lang="zh-CN" altLang="en-US" sz="2400" b="1" dirty="0">
                <a:solidFill>
                  <a:srgbClr val="FF0000"/>
                </a:solidFill>
                <a:latin typeface="宋体" pitchFamily="2" charset="-122"/>
              </a:rPr>
              <a:t>文法</a:t>
            </a:r>
            <a:r>
              <a:rPr kumimoji="1" lang="en-US" altLang="zh-CN" sz="2400" b="1" dirty="0">
                <a:solidFill>
                  <a:srgbClr val="FF0000"/>
                </a:solidFill>
                <a:latin typeface="宋体" pitchFamily="2" charset="-122"/>
              </a:rPr>
              <a:t>G</a:t>
            </a:r>
            <a:r>
              <a:rPr kumimoji="1" lang="zh-CN" altLang="en-US" sz="2400" b="1" dirty="0">
                <a:latin typeface="宋体" pitchFamily="2" charset="-122"/>
              </a:rPr>
              <a:t>定义为一个四元组（</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），记为</a:t>
            </a:r>
            <a:r>
              <a:rPr kumimoji="1" lang="en-US" altLang="zh-CN" sz="2400" b="1" dirty="0">
                <a:latin typeface="宋体" pitchFamily="2" charset="-122"/>
              </a:rPr>
              <a:t>G</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）。其中，</a:t>
            </a:r>
          </a:p>
          <a:p>
            <a:pPr algn="l" eaLnBrk="1" hangingPunct="1">
              <a:lnSpc>
                <a:spcPct val="140000"/>
              </a:lnSpc>
              <a:spcBef>
                <a:spcPct val="30000"/>
              </a:spcBef>
            </a:pPr>
            <a:r>
              <a:rPr kumimoji="1" lang="zh-CN" altLang="en-US" sz="2400" b="1" dirty="0">
                <a:latin typeface="宋体" pitchFamily="2" charset="-122"/>
              </a:rPr>
              <a:t> ① </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是非空有穷集合，称为</a:t>
            </a:r>
            <a:r>
              <a:rPr kumimoji="1" lang="zh-CN" altLang="en-US" sz="2400" b="1" dirty="0">
                <a:solidFill>
                  <a:srgbClr val="FF0000"/>
                </a:solidFill>
                <a:latin typeface="宋体" pitchFamily="2" charset="-122"/>
              </a:rPr>
              <a:t>非终结符集</a:t>
            </a:r>
            <a:r>
              <a:rPr kumimoji="1" lang="zh-CN" altLang="en-US" sz="2400" b="1" dirty="0">
                <a:latin typeface="宋体" pitchFamily="2" charset="-122"/>
              </a:rPr>
              <a:t>，其元素称为非终结符；</a:t>
            </a:r>
          </a:p>
          <a:p>
            <a:pPr algn="l" eaLnBrk="1" hangingPunct="1">
              <a:lnSpc>
                <a:spcPct val="140000"/>
              </a:lnSpc>
              <a:spcBef>
                <a:spcPct val="30000"/>
              </a:spcBef>
            </a:pPr>
            <a:r>
              <a:rPr kumimoji="1" lang="zh-CN" altLang="en-US" sz="2400" b="1" dirty="0">
                <a:latin typeface="宋体" pitchFamily="2" charset="-122"/>
              </a:rPr>
              <a:t> ② </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是有穷集合，称为</a:t>
            </a:r>
            <a:r>
              <a:rPr kumimoji="1" lang="zh-CN" altLang="en-US" sz="2400" b="1" dirty="0">
                <a:solidFill>
                  <a:srgbClr val="FF0000"/>
                </a:solidFill>
                <a:latin typeface="宋体" pitchFamily="2" charset="-122"/>
              </a:rPr>
              <a:t>终结符集</a:t>
            </a:r>
            <a:r>
              <a:rPr kumimoji="1" lang="zh-CN" altLang="en-US" sz="2400" b="1" dirty="0">
                <a:latin typeface="宋体" pitchFamily="2" charset="-122"/>
              </a:rPr>
              <a:t>，其元素称为终结符；</a:t>
            </a:r>
          </a:p>
          <a:p>
            <a:pPr algn="l" eaLnBrk="1" hangingPunct="1">
              <a:lnSpc>
                <a:spcPct val="140000"/>
              </a:lnSpc>
              <a:spcBef>
                <a:spcPct val="30000"/>
              </a:spcBef>
            </a:pPr>
            <a:r>
              <a:rPr kumimoji="1" lang="zh-CN" altLang="en-US" sz="2400" b="1" dirty="0">
                <a:latin typeface="宋体" pitchFamily="2" charset="-122"/>
              </a:rPr>
              <a:t> ③ </a:t>
            </a:r>
            <a:r>
              <a:rPr kumimoji="1" lang="en-US" altLang="zh-CN" sz="2400" b="1" dirty="0">
                <a:latin typeface="宋体" pitchFamily="2" charset="-122"/>
              </a:rPr>
              <a:t>P</a:t>
            </a:r>
            <a:r>
              <a:rPr kumimoji="1" lang="zh-CN" altLang="en-US" sz="2400" b="1" dirty="0">
                <a:latin typeface="宋体" pitchFamily="2" charset="-122"/>
              </a:rPr>
              <a:t>是非空有穷集合，称为</a:t>
            </a:r>
            <a:r>
              <a:rPr kumimoji="1" lang="zh-CN" altLang="en-US" sz="2400" b="1" dirty="0">
                <a:solidFill>
                  <a:srgbClr val="FF0000"/>
                </a:solidFill>
                <a:latin typeface="宋体" pitchFamily="2" charset="-122"/>
              </a:rPr>
              <a:t>规则集</a:t>
            </a:r>
            <a:r>
              <a:rPr kumimoji="1" lang="zh-CN" altLang="en-US" sz="2400" b="1" dirty="0">
                <a:latin typeface="宋体" pitchFamily="2" charset="-122"/>
              </a:rPr>
              <a:t>，其元素是字母表</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上的规则</a:t>
            </a:r>
            <a:r>
              <a:rPr kumimoji="1" lang="zh-CN" altLang="en-US" sz="2400" b="1" dirty="0" smtClean="0">
                <a:latin typeface="宋体" pitchFamily="2" charset="-122"/>
              </a:rPr>
              <a:t>，规则左部至少包含一个非终结符，</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称为文法的字母表</a:t>
            </a:r>
            <a:r>
              <a:rPr kumimoji="1" lang="en-US" altLang="zh-CN" sz="2400" b="1" dirty="0">
                <a:latin typeface="宋体" pitchFamily="2" charset="-122"/>
              </a:rPr>
              <a:t>V</a:t>
            </a:r>
            <a:r>
              <a:rPr kumimoji="1" lang="zh-CN" altLang="en-US" sz="2400" b="1" dirty="0">
                <a:latin typeface="宋体" pitchFamily="2" charset="-122"/>
              </a:rPr>
              <a:t>，且</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zh-CN" altLang="en-US" sz="2400" b="1" dirty="0">
                <a:latin typeface="宋体" pitchFamily="2" charset="-122"/>
                <a:sym typeface="Symbol" pitchFamily="18" charset="2"/>
              </a:rPr>
              <a:t></a:t>
            </a:r>
            <a:r>
              <a:rPr kumimoji="1" lang="zh-CN" altLang="en-US" sz="2400" b="1" dirty="0">
                <a:latin typeface="宋体" pitchFamily="2" charset="-122"/>
              </a:rPr>
              <a:t>；</a:t>
            </a:r>
          </a:p>
          <a:p>
            <a:pPr algn="l" eaLnBrk="1" hangingPunct="1">
              <a:lnSpc>
                <a:spcPct val="140000"/>
              </a:lnSpc>
              <a:spcBef>
                <a:spcPct val="30000"/>
              </a:spcBef>
            </a:pPr>
            <a:r>
              <a:rPr kumimoji="1" lang="zh-CN" altLang="en-US" sz="2400" b="1" dirty="0">
                <a:latin typeface="宋体" pitchFamily="2" charset="-122"/>
              </a:rPr>
              <a:t> ④ </a:t>
            </a:r>
            <a:r>
              <a:rPr kumimoji="1" lang="en-US" altLang="zh-CN" sz="2400" b="1" dirty="0">
                <a:latin typeface="宋体" pitchFamily="2" charset="-122"/>
              </a:rPr>
              <a:t>S∈V</a:t>
            </a:r>
            <a:r>
              <a:rPr kumimoji="1" lang="en-US" altLang="zh-CN" sz="2400" b="1" baseline="-30000" dirty="0">
                <a:latin typeface="宋体" pitchFamily="2" charset="-122"/>
              </a:rPr>
              <a:t>N</a:t>
            </a:r>
            <a:r>
              <a:rPr kumimoji="1" lang="zh-CN" altLang="en-US" sz="2400" b="1" dirty="0">
                <a:latin typeface="宋体" pitchFamily="2" charset="-122"/>
              </a:rPr>
              <a:t>，称为</a:t>
            </a:r>
            <a:r>
              <a:rPr kumimoji="1" lang="zh-CN" altLang="en-US" sz="2400" b="1" dirty="0">
                <a:solidFill>
                  <a:srgbClr val="FF0000"/>
                </a:solidFill>
                <a:latin typeface="宋体" pitchFamily="2" charset="-122"/>
              </a:rPr>
              <a:t>开始符</a:t>
            </a:r>
            <a:r>
              <a:rPr kumimoji="1" lang="zh-CN" altLang="en-US" sz="2400" b="1" dirty="0">
                <a:latin typeface="宋体" pitchFamily="2" charset="-122"/>
              </a:rPr>
              <a:t>。</a:t>
            </a:r>
          </a:p>
        </p:txBody>
      </p:sp>
      <p:sp>
        <p:nvSpPr>
          <p:cNvPr id="21509" name="Text Box 5"/>
          <p:cNvSpPr txBox="1">
            <a:spLocks noChangeArrowheads="1"/>
          </p:cNvSpPr>
          <p:nvPr/>
        </p:nvSpPr>
        <p:spPr bwMode="auto">
          <a:xfrm>
            <a:off x="500879" y="304800"/>
            <a:ext cx="308052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2.1 </a:t>
            </a:r>
            <a:r>
              <a:rPr kumimoji="1" lang="zh-CN" altLang="en-US" sz="2800" b="1" dirty="0" smtClean="0">
                <a:solidFill>
                  <a:srgbClr val="C00000"/>
                </a:solidFill>
                <a:latin typeface="黑体" pitchFamily="49" charset="-122"/>
                <a:ea typeface="黑体" pitchFamily="49" charset="-122"/>
              </a:rPr>
              <a:t>文法</a:t>
            </a:r>
            <a:endParaRPr kumimoji="1" lang="zh-CN" altLang="en-US" sz="2800" b="1" dirty="0">
              <a:solidFill>
                <a:srgbClr val="C00000"/>
              </a:solidFill>
              <a:latin typeface="黑体" pitchFamily="49" charset="-122"/>
              <a:ea typeface="黑体" pitchFamily="49" charset="-122"/>
            </a:endParaRPr>
          </a:p>
        </p:txBody>
      </p:sp>
      <p:sp>
        <p:nvSpPr>
          <p:cNvPr id="111622" name="Text Box 6"/>
          <p:cNvSpPr txBox="1">
            <a:spLocks noChangeArrowheads="1"/>
          </p:cNvSpPr>
          <p:nvPr/>
        </p:nvSpPr>
        <p:spPr bwMode="auto">
          <a:xfrm>
            <a:off x="6990733" y="814352"/>
            <a:ext cx="223452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spcBef>
                <a:spcPct val="50000"/>
              </a:spcBef>
              <a:defRPr/>
            </a:pPr>
            <a:endParaRPr kumimoji="1" lang="zh-CN" altLang="zh-CN" sz="2400" i="1">
              <a:solidFill>
                <a:schemeClr val="hlink"/>
              </a:solidFill>
              <a:effectLst>
                <a:outerShdw blurRad="38100" dist="38100" dir="2700000" algn="tl">
                  <a:srgbClr val="C0C0C0"/>
                </a:outerShdw>
              </a:effectLst>
              <a:latin typeface="宋体" pitchFamily="2" charset="-122"/>
              <a:ea typeface="宋体" pitchFamily="2" charset="-122"/>
            </a:endParaRP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98538" y="5257800"/>
            <a:ext cx="7307262" cy="6858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dirty="0">
              <a:latin typeface="宋体" pitchFamily="2" charset="-122"/>
              <a:ea typeface="宋体" pitchFamily="2" charset="-122"/>
            </a:endParaRPr>
          </a:p>
        </p:txBody>
      </p:sp>
      <p:sp>
        <p:nvSpPr>
          <p:cNvPr id="22531" name="Rectangle 3"/>
          <p:cNvSpPr>
            <a:spLocks noChangeArrowheads="1"/>
          </p:cNvSpPr>
          <p:nvPr/>
        </p:nvSpPr>
        <p:spPr bwMode="auto">
          <a:xfrm>
            <a:off x="1981200" y="3848854"/>
            <a:ext cx="5257800" cy="8382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sp>
        <p:nvSpPr>
          <p:cNvPr id="22532" name="Rectangle 4"/>
          <p:cNvSpPr>
            <a:spLocks noChangeArrowheads="1"/>
          </p:cNvSpPr>
          <p:nvPr/>
        </p:nvSpPr>
        <p:spPr bwMode="auto">
          <a:xfrm>
            <a:off x="2003425" y="1360488"/>
            <a:ext cx="5006975" cy="1687512"/>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grpSp>
        <p:nvGrpSpPr>
          <p:cNvPr id="2" name="Group 5"/>
          <p:cNvGrpSpPr>
            <a:grpSpLocks/>
          </p:cNvGrpSpPr>
          <p:nvPr/>
        </p:nvGrpSpPr>
        <p:grpSpPr bwMode="auto">
          <a:xfrm>
            <a:off x="2027238" y="1349375"/>
            <a:ext cx="4983162" cy="1698625"/>
            <a:chOff x="-2" y="382"/>
            <a:chExt cx="1998" cy="676"/>
          </a:xfrm>
        </p:grpSpPr>
        <p:grpSp>
          <p:nvGrpSpPr>
            <p:cNvPr id="3" name="Group 6"/>
            <p:cNvGrpSpPr>
              <a:grpSpLocks/>
            </p:cNvGrpSpPr>
            <p:nvPr/>
          </p:nvGrpSpPr>
          <p:grpSpPr bwMode="auto">
            <a:xfrm>
              <a:off x="0" y="384"/>
              <a:ext cx="1994" cy="672"/>
              <a:chOff x="0" y="384"/>
              <a:chExt cx="1994" cy="672"/>
            </a:xfrm>
          </p:grpSpPr>
          <p:sp>
            <p:nvSpPr>
              <p:cNvPr id="22549" name="Rectangle 7"/>
              <p:cNvSpPr>
                <a:spLocks noChangeArrowheads="1"/>
              </p:cNvSpPr>
              <p:nvPr/>
            </p:nvSpPr>
            <p:spPr bwMode="auto">
              <a:xfrm>
                <a:off x="43" y="384"/>
                <a:ext cx="1908" cy="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just" eaLnBrk="1" hangingPunct="1">
                  <a:lnSpc>
                    <a:spcPct val="120000"/>
                  </a:lnSpc>
                  <a:spcBef>
                    <a:spcPct val="20000"/>
                  </a:spcBef>
                </a:pPr>
                <a:r>
                  <a:rPr kumimoji="1" lang="en-US" altLang="zh-CN" sz="2000" b="1">
                    <a:latin typeface="宋体" pitchFamily="2" charset="-122"/>
                    <a:ea typeface="宋体" pitchFamily="2" charset="-122"/>
                  </a:rPr>
                  <a:t>G1</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N</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T</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其中，</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N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T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b</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a:t>
                </a:r>
                <a:r>
                  <a:rPr kumimoji="1" lang="en-US" altLang="zh-CN" sz="2000" b="1">
                    <a:latin typeface="宋体" pitchFamily="2" charset="-122"/>
                    <a:ea typeface="宋体" pitchFamily="2" charset="-122"/>
                  </a:rPr>
                  <a:t>P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S→aSb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S→ab</a:t>
                </a:r>
                <a:r>
                  <a:rPr kumimoji="1" lang="zh-CN" altLang="en-US" sz="2000" b="1">
                    <a:latin typeface="宋体" pitchFamily="2" charset="-122"/>
                    <a:ea typeface="宋体" pitchFamily="2" charset="-122"/>
                  </a:rPr>
                  <a:t>｝</a:t>
                </a:r>
              </a:p>
            </p:txBody>
          </p:sp>
          <p:sp>
            <p:nvSpPr>
              <p:cNvPr id="22550" name="Rectangle 8"/>
              <p:cNvSpPr>
                <a:spLocks noChangeArrowheads="1"/>
              </p:cNvSpPr>
              <p:nvPr/>
            </p:nvSpPr>
            <p:spPr bwMode="auto">
              <a:xfrm>
                <a:off x="0" y="384"/>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8" name="Rectangle 9"/>
            <p:cNvSpPr>
              <a:spLocks noChangeArrowheads="1"/>
            </p:cNvSpPr>
            <p:nvPr/>
          </p:nvSpPr>
          <p:spPr bwMode="auto">
            <a:xfrm>
              <a:off x="-2" y="38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34" name="Text Box 10"/>
          <p:cNvSpPr txBox="1">
            <a:spLocks noChangeArrowheads="1"/>
          </p:cNvSpPr>
          <p:nvPr/>
        </p:nvSpPr>
        <p:spPr bwMode="auto">
          <a:xfrm>
            <a:off x="838200" y="863441"/>
            <a:ext cx="40386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smtClean="0">
                <a:latin typeface="+mn-ea"/>
                <a:ea typeface="+mn-ea"/>
              </a:rPr>
              <a:t>例</a:t>
            </a:r>
            <a:r>
              <a:rPr kumimoji="1" lang="en-US" altLang="zh-CN" sz="2400" b="1" dirty="0" smtClean="0">
                <a:latin typeface="+mn-ea"/>
                <a:ea typeface="+mn-ea"/>
              </a:rPr>
              <a:t>2.1  </a:t>
            </a:r>
            <a:r>
              <a:rPr kumimoji="1" lang="zh-CN" altLang="en-US" sz="2400" b="1" dirty="0">
                <a:latin typeface="+mn-ea"/>
                <a:ea typeface="+mn-ea"/>
              </a:rPr>
              <a:t>定义文法</a:t>
            </a:r>
            <a:r>
              <a:rPr kumimoji="1" lang="en-US" altLang="zh-CN" sz="2400" b="1" dirty="0">
                <a:latin typeface="+mn-ea"/>
                <a:ea typeface="+mn-ea"/>
              </a:rPr>
              <a:t>G1</a:t>
            </a:r>
            <a:r>
              <a:rPr kumimoji="1" lang="zh-CN" altLang="en-US" sz="2400" b="1" dirty="0">
                <a:latin typeface="+mn-ea"/>
                <a:ea typeface="+mn-ea"/>
              </a:rPr>
              <a:t>如下：</a:t>
            </a:r>
          </a:p>
        </p:txBody>
      </p:sp>
      <p:sp>
        <p:nvSpPr>
          <p:cNvPr id="22535" name="Text Box 11"/>
          <p:cNvSpPr txBox="1">
            <a:spLocks noChangeArrowheads="1"/>
          </p:cNvSpPr>
          <p:nvPr/>
        </p:nvSpPr>
        <p:spPr bwMode="auto">
          <a:xfrm>
            <a:off x="838200" y="3048000"/>
            <a:ext cx="7391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宋体" pitchFamily="2" charset="-122"/>
              </a:rPr>
              <a:t>通常</a:t>
            </a:r>
            <a:r>
              <a:rPr kumimoji="1" lang="en-US" altLang="zh-CN" sz="2400" b="1" dirty="0">
                <a:latin typeface="宋体" pitchFamily="2" charset="-122"/>
              </a:rPr>
              <a:t>,</a:t>
            </a:r>
            <a:r>
              <a:rPr kumimoji="1" lang="zh-CN" altLang="en-US" sz="2400" b="1" dirty="0">
                <a:latin typeface="宋体" pitchFamily="2" charset="-122"/>
              </a:rPr>
              <a:t>文法还可以采用其它形式给出定义。如文法</a:t>
            </a:r>
            <a:r>
              <a:rPr kumimoji="1" lang="en-US" altLang="zh-CN" sz="2400" b="1" dirty="0">
                <a:latin typeface="宋体" pitchFamily="2" charset="-122"/>
              </a:rPr>
              <a:t>G1</a:t>
            </a:r>
            <a:r>
              <a:rPr kumimoji="1" lang="zh-CN" altLang="en-US" sz="2400" b="1" dirty="0">
                <a:latin typeface="宋体" pitchFamily="2" charset="-122"/>
              </a:rPr>
              <a:t>可以写成其它形式如下。</a:t>
            </a:r>
          </a:p>
        </p:txBody>
      </p:sp>
      <p:grpSp>
        <p:nvGrpSpPr>
          <p:cNvPr id="4" name="Group 12"/>
          <p:cNvGrpSpPr>
            <a:grpSpLocks/>
          </p:cNvGrpSpPr>
          <p:nvPr/>
        </p:nvGrpSpPr>
        <p:grpSpPr bwMode="auto">
          <a:xfrm>
            <a:off x="1981200" y="3848854"/>
            <a:ext cx="5257800" cy="844550"/>
            <a:chOff x="-2" y="-2"/>
            <a:chExt cx="1998" cy="484"/>
          </a:xfrm>
        </p:grpSpPr>
        <p:grpSp>
          <p:nvGrpSpPr>
            <p:cNvPr id="5" name="Group 13"/>
            <p:cNvGrpSpPr>
              <a:grpSpLocks/>
            </p:cNvGrpSpPr>
            <p:nvPr/>
          </p:nvGrpSpPr>
          <p:grpSpPr bwMode="auto">
            <a:xfrm>
              <a:off x="0" y="0"/>
              <a:ext cx="1994" cy="480"/>
              <a:chOff x="0" y="0"/>
              <a:chExt cx="1994" cy="480"/>
            </a:xfrm>
          </p:grpSpPr>
          <p:sp>
            <p:nvSpPr>
              <p:cNvPr id="22545" name="Rectangle 14"/>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266700" algn="just" eaLnBrk="1" hangingPunct="1">
                  <a:lnSpc>
                    <a:spcPct val="120000"/>
                  </a:lnSpc>
                  <a:spcBef>
                    <a:spcPct val="20000"/>
                  </a:spcBef>
                </a:pPr>
                <a:r>
                  <a:rPr kumimoji="1" lang="en-US" altLang="zh-CN" sz="2000" b="1">
                    <a:latin typeface="宋体" pitchFamily="2" charset="-122"/>
                    <a:ea typeface="宋体" pitchFamily="2" charset="-122"/>
                  </a:rPr>
                  <a:t>G1</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indent="266700" algn="just">
                  <a:lnSpc>
                    <a:spcPct val="120000"/>
                  </a:lnSpc>
                  <a:spcBef>
                    <a:spcPct val="20000"/>
                  </a:spcBef>
                </a:pPr>
                <a:r>
                  <a:rPr kumimoji="1" lang="zh-CN" altLang="en-US" sz="2000" b="1">
                    <a:latin typeface="宋体" pitchFamily="2" charset="-122"/>
                    <a:ea typeface="宋体" pitchFamily="2" charset="-122"/>
                  </a:rPr>
                  <a:t>其中，</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S→aSb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S→ab</a:t>
                </a:r>
                <a:r>
                  <a:rPr kumimoji="1" lang="zh-CN" altLang="en-US" sz="2000" b="1">
                    <a:latin typeface="宋体" pitchFamily="2" charset="-122"/>
                    <a:ea typeface="宋体" pitchFamily="2" charset="-122"/>
                  </a:rPr>
                  <a:t>｝</a:t>
                </a:r>
              </a:p>
            </p:txBody>
          </p:sp>
          <p:sp>
            <p:nvSpPr>
              <p:cNvPr id="22546" name="Rectangle 15"/>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4" name="Rectangle 16"/>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37" name="Rectangle 17"/>
          <p:cNvSpPr>
            <a:spLocks noChangeArrowheads="1"/>
          </p:cNvSpPr>
          <p:nvPr/>
        </p:nvSpPr>
        <p:spPr bwMode="auto">
          <a:xfrm>
            <a:off x="1219200" y="4724400"/>
            <a:ext cx="20574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indent="266700" algn="just"/>
            <a:r>
              <a:rPr kumimoji="1" lang="zh-CN" altLang="en-US" sz="2400" b="1" dirty="0">
                <a:latin typeface="宋体" pitchFamily="2" charset="-122"/>
                <a:ea typeface="宋体" pitchFamily="2" charset="-122"/>
              </a:rPr>
              <a:t>或者写成：</a:t>
            </a:r>
          </a:p>
        </p:txBody>
      </p:sp>
      <p:grpSp>
        <p:nvGrpSpPr>
          <p:cNvPr id="6" name="Group 18"/>
          <p:cNvGrpSpPr>
            <a:grpSpLocks/>
          </p:cNvGrpSpPr>
          <p:nvPr/>
        </p:nvGrpSpPr>
        <p:grpSpPr bwMode="auto">
          <a:xfrm>
            <a:off x="990600" y="5212596"/>
            <a:ext cx="7272338" cy="762000"/>
            <a:chOff x="-2" y="-2"/>
            <a:chExt cx="1998" cy="484"/>
          </a:xfrm>
        </p:grpSpPr>
        <p:grpSp>
          <p:nvGrpSpPr>
            <p:cNvPr id="7" name="Group 19"/>
            <p:cNvGrpSpPr>
              <a:grpSpLocks/>
            </p:cNvGrpSpPr>
            <p:nvPr/>
          </p:nvGrpSpPr>
          <p:grpSpPr bwMode="auto">
            <a:xfrm>
              <a:off x="0" y="0"/>
              <a:ext cx="1994" cy="480"/>
              <a:chOff x="0" y="0"/>
              <a:chExt cx="1994" cy="480"/>
            </a:xfrm>
          </p:grpSpPr>
          <p:sp>
            <p:nvSpPr>
              <p:cNvPr id="22541" name="Rectangle 20"/>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r>
                  <a:rPr kumimoji="1" lang="en-US" altLang="zh-CN" sz="2000" b="1" dirty="0">
                    <a:latin typeface="宋体" pitchFamily="2" charset="-122"/>
                    <a:ea typeface="宋体" pitchFamily="2" charset="-122"/>
                  </a:rPr>
                  <a:t>G1</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S</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a</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b</a:t>
                </a:r>
                <a:r>
                  <a:rPr kumimoji="1" lang="zh-CN" altLang="en-US" sz="2000" b="1" dirty="0">
                    <a:latin typeface="宋体" pitchFamily="2" charset="-122"/>
                    <a:ea typeface="宋体" pitchFamily="2" charset="-122"/>
                  </a:rPr>
                  <a:t>｝，｛</a:t>
                </a:r>
                <a:r>
                  <a:rPr kumimoji="1" lang="en-US" altLang="zh-CN" sz="2000" b="1" dirty="0" err="1">
                    <a:latin typeface="宋体" pitchFamily="2" charset="-122"/>
                    <a:ea typeface="宋体" pitchFamily="2" charset="-122"/>
                  </a:rPr>
                  <a:t>S→aSb</a:t>
                </a:r>
                <a:r>
                  <a:rPr kumimoji="1" lang="zh-CN" altLang="en-US" sz="2000" b="1" dirty="0">
                    <a:latin typeface="宋体" pitchFamily="2" charset="-122"/>
                    <a:ea typeface="宋体" pitchFamily="2" charset="-122"/>
                  </a:rPr>
                  <a:t>，</a:t>
                </a:r>
                <a:r>
                  <a:rPr kumimoji="1" lang="en-US" altLang="zh-CN" sz="2000" b="1" dirty="0" err="1">
                    <a:latin typeface="宋体" pitchFamily="2" charset="-122"/>
                    <a:ea typeface="宋体" pitchFamily="2" charset="-122"/>
                  </a:rPr>
                  <a:t>S→ab</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S)</a:t>
                </a:r>
              </a:p>
              <a:p>
                <a:pPr algn="l" eaLnBrk="1" hangingPunct="1"/>
                <a:r>
                  <a:rPr kumimoji="1" lang="en-US" altLang="zh-CN" sz="2000" b="1" dirty="0" smtClean="0">
                    <a:latin typeface="宋体" pitchFamily="2" charset="-122"/>
                    <a:ea typeface="宋体" pitchFamily="2" charset="-122"/>
                  </a:rPr>
                  <a:t>G1[S]: </a:t>
                </a:r>
                <a:r>
                  <a:rPr kumimoji="1" lang="en-US" altLang="zh-CN" b="1" dirty="0" err="1">
                    <a:latin typeface="宋体" pitchFamily="2" charset="-122"/>
                    <a:ea typeface="宋体" pitchFamily="2" charset="-122"/>
                  </a:rPr>
                  <a:t>S→aSb</a:t>
                </a:r>
                <a:r>
                  <a:rPr kumimoji="1" lang="zh-CN" altLang="en-US" b="1" dirty="0">
                    <a:latin typeface="宋体" pitchFamily="2" charset="-122"/>
                    <a:ea typeface="宋体" pitchFamily="2" charset="-122"/>
                  </a:rPr>
                  <a:t>，</a:t>
                </a:r>
                <a:r>
                  <a:rPr kumimoji="1" lang="en-US" altLang="zh-CN" b="1" dirty="0" err="1">
                    <a:latin typeface="宋体" pitchFamily="2" charset="-122"/>
                    <a:ea typeface="宋体" pitchFamily="2" charset="-122"/>
                  </a:rPr>
                  <a:t>S→ab</a:t>
                </a:r>
                <a:endParaRPr kumimoji="1" lang="en-US" altLang="zh-CN" b="1" dirty="0">
                  <a:latin typeface="宋体" pitchFamily="2" charset="-122"/>
                  <a:ea typeface="宋体" pitchFamily="2" charset="-122"/>
                </a:endParaRPr>
              </a:p>
            </p:txBody>
          </p:sp>
          <p:sp>
            <p:nvSpPr>
              <p:cNvPr id="22542" name="Rectangle 21"/>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0" name="Rectangle 22"/>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4" name="Rectangle 9"/>
          <p:cNvSpPr txBox="1">
            <a:spLocks noChangeArrowheads="1"/>
          </p:cNvSpPr>
          <p:nvPr/>
        </p:nvSpPr>
        <p:spPr>
          <a:xfrm>
            <a:off x="457200"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2.3</a:t>
            </a:r>
            <a:r>
              <a:rPr kumimoji="0" lang="zh-CN" altLang="en-US"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　文法和语言的形式定义</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465138" y="4237494"/>
            <a:ext cx="7993062" cy="16764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dirty="0">
              <a:latin typeface="宋体" pitchFamily="2" charset="-122"/>
              <a:ea typeface="宋体" pitchFamily="2" charset="-122"/>
            </a:endParaRPr>
          </a:p>
        </p:txBody>
      </p:sp>
      <p:sp>
        <p:nvSpPr>
          <p:cNvPr id="113670" name="Rectangle 6"/>
          <p:cNvSpPr>
            <a:spLocks noChangeArrowheads="1"/>
          </p:cNvSpPr>
          <p:nvPr/>
        </p:nvSpPr>
        <p:spPr bwMode="auto">
          <a:xfrm>
            <a:off x="457200" y="4251702"/>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1" name="Rectangle 7"/>
          <p:cNvSpPr>
            <a:spLocks noChangeArrowheads="1"/>
          </p:cNvSpPr>
          <p:nvPr/>
        </p:nvSpPr>
        <p:spPr bwMode="auto">
          <a:xfrm>
            <a:off x="457200" y="4679196"/>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2" name="Rectangle 8"/>
          <p:cNvSpPr>
            <a:spLocks noChangeArrowheads="1"/>
          </p:cNvSpPr>
          <p:nvPr/>
        </p:nvSpPr>
        <p:spPr bwMode="auto">
          <a:xfrm>
            <a:off x="457200" y="5106690"/>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3" name="Rectangle 9"/>
          <p:cNvSpPr>
            <a:spLocks noChangeArrowheads="1"/>
          </p:cNvSpPr>
          <p:nvPr/>
        </p:nvSpPr>
        <p:spPr bwMode="auto">
          <a:xfrm>
            <a:off x="457200" y="5518686"/>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23558" name="Rectangle 3"/>
          <p:cNvSpPr>
            <a:spLocks noChangeArrowheads="1"/>
          </p:cNvSpPr>
          <p:nvPr/>
        </p:nvSpPr>
        <p:spPr bwMode="auto">
          <a:xfrm>
            <a:off x="228600" y="914400"/>
            <a:ext cx="8458200"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indent="584200" algn="l" eaLnBrk="1" hangingPunct="1">
              <a:lnSpc>
                <a:spcPct val="150000"/>
              </a:lnSpc>
              <a:spcBef>
                <a:spcPts val="0"/>
              </a:spcBef>
            </a:pPr>
            <a:r>
              <a:rPr kumimoji="1" lang="zh-CN" altLang="en-US" sz="2200" b="1" dirty="0">
                <a:latin typeface="宋体" pitchFamily="2" charset="-122"/>
                <a:ea typeface="宋体" pitchFamily="2" charset="-122"/>
              </a:rPr>
              <a:t>设文法</a:t>
            </a:r>
            <a:r>
              <a:rPr kumimoji="1" lang="en-US" altLang="zh-CN" sz="2200" b="1" dirty="0">
                <a:latin typeface="宋体" pitchFamily="2" charset="-122"/>
                <a:ea typeface="宋体" pitchFamily="2" charset="-122"/>
              </a:rPr>
              <a:t>G</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），如果</a:t>
            </a:r>
            <a:r>
              <a:rPr kumimoji="1" lang="en-US" altLang="zh-CN" sz="2200" b="1" dirty="0">
                <a:latin typeface="宋体" pitchFamily="2" charset="-122"/>
                <a:ea typeface="宋体" pitchFamily="2" charset="-122"/>
              </a:rPr>
              <a:t>α→β</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sym typeface="Symbol" pitchFamily="18" charset="2"/>
              </a:rPr>
              <a:t>，则称</a:t>
            </a:r>
            <a:r>
              <a:rPr kumimoji="1" lang="en-US" altLang="zh-CN" sz="2200" b="1" dirty="0">
                <a:latin typeface="宋体" pitchFamily="2" charset="-122"/>
                <a:ea typeface="宋体" pitchFamily="2" charset="-122"/>
                <a:sym typeface="Symbol" pitchFamily="18" charset="2"/>
              </a:rPr>
              <a:t>γαδ</a:t>
            </a:r>
            <a:r>
              <a:rPr kumimoji="1" lang="zh-CN" altLang="en-US" sz="2200" b="1" dirty="0">
                <a:solidFill>
                  <a:srgbClr val="FF6600"/>
                </a:solidFill>
                <a:latin typeface="宋体" pitchFamily="2" charset="-122"/>
                <a:ea typeface="宋体" pitchFamily="2" charset="-122"/>
                <a:sym typeface="Symbol" pitchFamily="18" charset="2"/>
              </a:rPr>
              <a:t>推导</a:t>
            </a:r>
            <a:r>
              <a:rPr kumimoji="1" lang="zh-CN" altLang="en-US" sz="2200" b="1" dirty="0">
                <a:latin typeface="宋体" pitchFamily="2" charset="-122"/>
                <a:ea typeface="宋体" pitchFamily="2" charset="-122"/>
                <a:sym typeface="Symbol" pitchFamily="18" charset="2"/>
              </a:rPr>
              <a:t>出</a:t>
            </a:r>
            <a:r>
              <a:rPr kumimoji="1" lang="en-US" altLang="zh-CN" sz="2200" b="1" dirty="0">
                <a:latin typeface="宋体" pitchFamily="2" charset="-122"/>
                <a:ea typeface="宋体" pitchFamily="2" charset="-122"/>
                <a:sym typeface="Symbol" pitchFamily="18" charset="2"/>
              </a:rPr>
              <a:t>γβδ</a:t>
            </a:r>
            <a:r>
              <a:rPr kumimoji="1" lang="zh-CN" altLang="en-US" sz="2200" b="1" dirty="0">
                <a:latin typeface="宋体" pitchFamily="2" charset="-122"/>
                <a:ea typeface="宋体" pitchFamily="2" charset="-122"/>
                <a:sym typeface="Symbol" pitchFamily="18" charset="2"/>
              </a:rPr>
              <a:t>，记为</a:t>
            </a: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sym typeface="Symbol" pitchFamily="18" charset="2"/>
              </a:rPr>
              <a:t>，其中</a:t>
            </a:r>
            <a:r>
              <a:rPr kumimoji="1" lang="en-US" altLang="zh-CN"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γ,δ∈V</a:t>
            </a:r>
            <a:r>
              <a:rPr kumimoji="1" lang="en-US" altLang="zh-CN" sz="2200" b="1" dirty="0">
                <a:latin typeface="宋体" pitchFamily="2" charset="-122"/>
                <a:ea typeface="宋体" pitchFamily="2" charset="-122"/>
                <a:sym typeface="Symbol" pitchFamily="18" charset="2"/>
              </a:rPr>
              <a:t>*</a:t>
            </a:r>
            <a:r>
              <a:rPr kumimoji="1" lang="zh-CN" altLang="en-US" sz="2200" b="1" dirty="0">
                <a:latin typeface="宋体" pitchFamily="2" charset="-122"/>
                <a:ea typeface="宋体" pitchFamily="2" charset="-122"/>
                <a:sym typeface="Symbol" pitchFamily="18" charset="2"/>
              </a:rPr>
              <a:t>。</a:t>
            </a:r>
          </a:p>
          <a:p>
            <a:pPr indent="584200" algn="l" eaLnBrk="1" hangingPunct="1">
              <a:lnSpc>
                <a:spcPct val="150000"/>
              </a:lnSpc>
              <a:spcBef>
                <a:spcPts val="0"/>
              </a:spcBef>
            </a:pP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rPr>
              <a:t>也</a:t>
            </a:r>
            <a:r>
              <a:rPr kumimoji="1" lang="zh-CN" altLang="en-US" sz="2200" b="1" dirty="0">
                <a:latin typeface="宋体" pitchFamily="2" charset="-122"/>
                <a:ea typeface="宋体" pitchFamily="2" charset="-122"/>
                <a:sym typeface="Symbol" pitchFamily="18" charset="2"/>
              </a:rPr>
              <a:t>称为</a:t>
            </a:r>
            <a:r>
              <a:rPr kumimoji="1" lang="zh-CN" altLang="en-US" sz="2200" b="1" dirty="0">
                <a:solidFill>
                  <a:srgbClr val="FF0000"/>
                </a:solidFill>
                <a:latin typeface="宋体" pitchFamily="2" charset="-122"/>
                <a:ea typeface="宋体" pitchFamily="2" charset="-122"/>
                <a:sym typeface="Symbol" pitchFamily="18" charset="2"/>
              </a:rPr>
              <a:t>直接推导</a:t>
            </a:r>
            <a:r>
              <a:rPr kumimoji="1" lang="zh-CN" altLang="en-US" sz="2200" b="1" dirty="0">
                <a:latin typeface="宋体" pitchFamily="2" charset="-122"/>
                <a:ea typeface="宋体" pitchFamily="2" charset="-122"/>
                <a:sym typeface="Symbol" pitchFamily="18" charset="2"/>
              </a:rPr>
              <a:t>或</a:t>
            </a:r>
            <a:r>
              <a:rPr kumimoji="1" lang="zh-CN" altLang="en-US" sz="2200" b="1" dirty="0">
                <a:solidFill>
                  <a:srgbClr val="FF0000"/>
                </a:solidFill>
                <a:latin typeface="宋体" pitchFamily="2" charset="-122"/>
                <a:ea typeface="宋体" pitchFamily="2" charset="-122"/>
                <a:sym typeface="Symbol" pitchFamily="18" charset="2"/>
              </a:rPr>
              <a:t>一步推导</a:t>
            </a:r>
            <a:r>
              <a:rPr kumimoji="1" lang="zh-CN" altLang="en-US" sz="2200" b="1" dirty="0">
                <a:latin typeface="宋体" pitchFamily="2" charset="-122"/>
                <a:ea typeface="宋体" pitchFamily="2" charset="-122"/>
                <a:sym typeface="Symbol" pitchFamily="18" charset="2"/>
              </a:rPr>
              <a:t>。</a:t>
            </a:r>
          </a:p>
          <a:p>
            <a:pPr indent="584200" algn="l" eaLnBrk="1" hangingPunct="1">
              <a:lnSpc>
                <a:spcPct val="150000"/>
              </a:lnSpc>
              <a:spcBef>
                <a:spcPts val="0"/>
              </a:spcBef>
            </a:pPr>
            <a:r>
              <a:rPr kumimoji="1" lang="zh-CN" altLang="en-US" sz="2200" b="1" dirty="0">
                <a:latin typeface="宋体" pitchFamily="2" charset="-122"/>
                <a:ea typeface="宋体" pitchFamily="2" charset="-122"/>
                <a:sym typeface="Symbol" pitchFamily="18" charset="2"/>
              </a:rPr>
              <a:t>如果</a:t>
            </a: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rPr>
              <a:t>，则也</a:t>
            </a:r>
            <a:r>
              <a:rPr kumimoji="1" lang="zh-CN" altLang="en-US" sz="2200" b="1" dirty="0">
                <a:latin typeface="宋体" pitchFamily="2" charset="-122"/>
                <a:ea typeface="宋体" pitchFamily="2" charset="-122"/>
                <a:sym typeface="Symbol" pitchFamily="18" charset="2"/>
              </a:rPr>
              <a:t>称为</a:t>
            </a:r>
            <a:r>
              <a:rPr kumimoji="1" lang="en-US" altLang="zh-CN" sz="2200" b="1" dirty="0">
                <a:latin typeface="宋体" pitchFamily="2" charset="-122"/>
                <a:ea typeface="宋体" pitchFamily="2" charset="-122"/>
                <a:sym typeface="Symbol" pitchFamily="18" charset="2"/>
              </a:rPr>
              <a:t>γβδ</a:t>
            </a:r>
            <a:r>
              <a:rPr kumimoji="1" lang="zh-CN" altLang="en-US" sz="2200" b="1" dirty="0">
                <a:solidFill>
                  <a:srgbClr val="FF6600"/>
                </a:solidFill>
                <a:latin typeface="宋体" pitchFamily="2" charset="-122"/>
                <a:ea typeface="宋体" pitchFamily="2" charset="-122"/>
                <a:sym typeface="Symbol" pitchFamily="18" charset="2"/>
              </a:rPr>
              <a:t>归约</a:t>
            </a:r>
            <a:r>
              <a:rPr kumimoji="1" lang="zh-CN" altLang="en-US" sz="2200" b="1" dirty="0">
                <a:latin typeface="宋体" pitchFamily="2" charset="-122"/>
                <a:ea typeface="宋体" pitchFamily="2" charset="-122"/>
                <a:sym typeface="Symbol" pitchFamily="18" charset="2"/>
              </a:rPr>
              <a:t>到</a:t>
            </a:r>
            <a:r>
              <a:rPr kumimoji="1" lang="en-US" altLang="zh-CN" sz="2200" b="1" dirty="0">
                <a:latin typeface="宋体" pitchFamily="2" charset="-122"/>
                <a:ea typeface="宋体" pitchFamily="2" charset="-122"/>
                <a:sym typeface="Symbol" pitchFamily="18" charset="2"/>
              </a:rPr>
              <a:t>γαδ</a:t>
            </a:r>
            <a:r>
              <a:rPr kumimoji="1" lang="zh-CN" altLang="en-US" sz="2200" b="1" dirty="0">
                <a:latin typeface="宋体" pitchFamily="2" charset="-122"/>
                <a:ea typeface="宋体" pitchFamily="2" charset="-122"/>
                <a:sym typeface="Symbol" pitchFamily="18" charset="2"/>
              </a:rPr>
              <a:t>，也称为</a:t>
            </a:r>
            <a:r>
              <a:rPr kumimoji="1" lang="zh-CN" altLang="en-US" sz="2200" b="1" dirty="0">
                <a:solidFill>
                  <a:srgbClr val="FF0000"/>
                </a:solidFill>
                <a:latin typeface="宋体" pitchFamily="2" charset="-122"/>
                <a:ea typeface="宋体" pitchFamily="2" charset="-122"/>
                <a:sym typeface="Symbol" pitchFamily="18" charset="2"/>
              </a:rPr>
              <a:t>直接归约</a:t>
            </a:r>
            <a:r>
              <a:rPr kumimoji="1" lang="zh-CN" altLang="en-US" sz="2200" b="1" dirty="0">
                <a:latin typeface="宋体" pitchFamily="2" charset="-122"/>
                <a:ea typeface="宋体" pitchFamily="2" charset="-122"/>
                <a:sym typeface="Symbol" pitchFamily="18" charset="2"/>
              </a:rPr>
              <a:t>或</a:t>
            </a:r>
            <a:r>
              <a:rPr kumimoji="1" lang="zh-CN" altLang="en-US" sz="2200" b="1" dirty="0">
                <a:solidFill>
                  <a:srgbClr val="FF0000"/>
                </a:solidFill>
                <a:latin typeface="宋体" pitchFamily="2" charset="-122"/>
                <a:ea typeface="宋体" pitchFamily="2" charset="-122"/>
                <a:sym typeface="Symbol" pitchFamily="18" charset="2"/>
              </a:rPr>
              <a:t>一步归约</a:t>
            </a:r>
            <a:r>
              <a:rPr kumimoji="1" lang="zh-CN" altLang="en-US" sz="2200" b="1" dirty="0">
                <a:latin typeface="宋体" pitchFamily="2" charset="-122"/>
                <a:ea typeface="宋体" pitchFamily="2" charset="-122"/>
                <a:sym typeface="Symbol" pitchFamily="18" charset="2"/>
              </a:rPr>
              <a:t>。 </a:t>
            </a:r>
          </a:p>
        </p:txBody>
      </p:sp>
      <p:sp>
        <p:nvSpPr>
          <p:cNvPr id="23559" name="Text Box 4"/>
          <p:cNvSpPr txBox="1">
            <a:spLocks noChangeArrowheads="1"/>
          </p:cNvSpPr>
          <p:nvPr/>
        </p:nvSpPr>
        <p:spPr bwMode="auto">
          <a:xfrm>
            <a:off x="381000" y="304800"/>
            <a:ext cx="5334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2.2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直接</a:t>
            </a:r>
            <a:r>
              <a:rPr kumimoji="1" lang="zh-CN" altLang="en-US" sz="2800" b="1" dirty="0" smtClean="0">
                <a:solidFill>
                  <a:srgbClr val="C00000"/>
                </a:solidFill>
                <a:latin typeface="黑体" pitchFamily="49" charset="-122"/>
                <a:ea typeface="黑体" pitchFamily="49" charset="-122"/>
                <a:sym typeface="Symbol" pitchFamily="18" charset="2"/>
              </a:rPr>
              <a:t>推导、直接归约</a:t>
            </a:r>
            <a:endParaRPr kumimoji="1" lang="zh-CN" altLang="en-US" sz="2800" b="1" dirty="0">
              <a:solidFill>
                <a:srgbClr val="C00000"/>
              </a:solidFill>
              <a:latin typeface="黑体" pitchFamily="49" charset="-122"/>
              <a:ea typeface="黑体" pitchFamily="49" charset="-122"/>
            </a:endParaRPr>
          </a:p>
        </p:txBody>
      </p:sp>
      <p:sp>
        <p:nvSpPr>
          <p:cNvPr id="23560" name="Rectangle 5"/>
          <p:cNvSpPr>
            <a:spLocks noChangeArrowheads="1"/>
          </p:cNvSpPr>
          <p:nvPr/>
        </p:nvSpPr>
        <p:spPr bwMode="auto">
          <a:xfrm>
            <a:off x="260350" y="3544431"/>
            <a:ext cx="8683625" cy="23945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eaLnBrk="1" hangingPunct="1"/>
            <a:r>
              <a:rPr kumimoji="1" lang="en-US" altLang="zh-CN" sz="2200" b="1" dirty="0">
                <a:latin typeface="宋体" pitchFamily="2" charset="-122"/>
                <a:ea typeface="宋体" pitchFamily="2" charset="-122"/>
              </a:rPr>
              <a:t>      </a:t>
            </a:r>
            <a:r>
              <a:rPr kumimoji="1" lang="zh-CN" altLang="en-US" sz="2200" b="1" dirty="0">
                <a:latin typeface="宋体" pitchFamily="2" charset="-122"/>
                <a:ea typeface="宋体" pitchFamily="2" charset="-122"/>
              </a:rPr>
              <a:t>例如，</a:t>
            </a:r>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2.1 </a:t>
            </a:r>
            <a:r>
              <a:rPr kumimoji="1" lang="zh-CN" altLang="en-US" sz="2200" b="1" dirty="0">
                <a:latin typeface="宋体" pitchFamily="2" charset="-122"/>
                <a:ea typeface="宋体" pitchFamily="2" charset="-122"/>
              </a:rPr>
              <a:t>定义的文法</a:t>
            </a:r>
            <a:r>
              <a:rPr kumimoji="1" lang="en-US" altLang="zh-CN" sz="2200" b="1" dirty="0">
                <a:latin typeface="宋体" pitchFamily="2" charset="-122"/>
                <a:ea typeface="宋体" pitchFamily="2" charset="-122"/>
              </a:rPr>
              <a:t>G1</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b}</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en-US" altLang="zh-CN" sz="2200" b="1" dirty="0" err="1">
                <a:latin typeface="宋体" pitchFamily="2" charset="-122"/>
                <a:ea typeface="宋体" pitchFamily="2" charset="-122"/>
              </a:rPr>
              <a:t>S→aSb</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S→ab</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，推导例子有</a:t>
            </a:r>
            <a:r>
              <a:rPr kumimoji="1" lang="zh-CN" altLang="en-US" sz="2200" b="1" dirty="0" smtClean="0">
                <a:latin typeface="宋体" pitchFamily="2" charset="-122"/>
                <a:ea typeface="宋体" pitchFamily="2" charset="-122"/>
              </a:rPr>
              <a:t>：</a:t>
            </a:r>
            <a:endParaRPr kumimoji="1" lang="zh-CN" altLang="en-US" sz="2200" b="1" dirty="0">
              <a:latin typeface="宋体" pitchFamily="2" charset="-122"/>
              <a:ea typeface="宋体" pitchFamily="2" charset="-122"/>
            </a:endParaRPr>
          </a:p>
          <a:p>
            <a:pPr algn="just">
              <a:lnSpc>
                <a:spcPct val="120000"/>
              </a:lnSpc>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r>
              <a:rPr kumimoji="1" lang="en-US" altLang="zh-CN" sz="2200" b="1" dirty="0">
                <a:solidFill>
                  <a:srgbClr val="FF0000"/>
                </a:solidFill>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solidFill>
                  <a:srgbClr val="FF0000"/>
                </a:solidFill>
                <a:latin typeface="宋体" pitchFamily="2" charset="-122"/>
                <a:ea typeface="宋体" pitchFamily="2" charset="-122"/>
              </a:rPr>
              <a:t>aSb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ε</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ε)</a:t>
            </a:r>
          </a:p>
          <a:p>
            <a:pPr algn="just">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2</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aSb</a:t>
            </a:r>
            <a:r>
              <a:rPr kumimoji="1" lang="en-US" altLang="zh-CN" sz="2200" b="1" dirty="0" err="1">
                <a:latin typeface="宋体" pitchFamily="2" charset="-122"/>
                <a:ea typeface="宋体" pitchFamily="2" charset="-122"/>
              </a:rPr>
              <a:t>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b)</a:t>
            </a:r>
          </a:p>
          <a:p>
            <a:pPr algn="just">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3</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ab</a:t>
            </a:r>
            <a:r>
              <a:rPr kumimoji="1" lang="en-US" altLang="zh-CN" sz="2200" b="1" dirty="0" err="1">
                <a:latin typeface="宋体" pitchFamily="2" charset="-122"/>
                <a:ea typeface="宋体" pitchFamily="2" charset="-122"/>
              </a:rPr>
              <a:t>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b)</a:t>
            </a:r>
          </a:p>
          <a:p>
            <a:pPr algn="l">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4</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bSb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aSb</a:t>
            </a:r>
            <a:r>
              <a:rPr kumimoji="1" lang="en-US" altLang="zh-CN" sz="2200" b="1" dirty="0" err="1">
                <a:latin typeface="宋体" pitchFamily="2" charset="-122"/>
                <a:ea typeface="宋体" pitchFamily="2" charset="-122"/>
              </a:rPr>
              <a:t>bSb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bSb</a:t>
            </a:r>
            <a:r>
              <a:rPr kumimoji="1" lang="en-US" altLang="zh-CN" sz="2200" b="1" dirty="0">
                <a:latin typeface="宋体" pitchFamily="2" charset="-122"/>
                <a:ea typeface="宋体" pitchFamily="2" charset="-122"/>
                <a:sym typeface="Symbol" pitchFamily="18" charset="2"/>
              </a:rPr>
              <a:t> )</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670"/>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367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3671"/>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36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3672"/>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3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70" grpId="1" animBg="1"/>
      <p:bldP spid="113671" grpId="0" animBg="1"/>
      <p:bldP spid="113671" grpId="1" animBg="1"/>
      <p:bldP spid="113672" grpId="0" animBg="1"/>
      <p:bldP spid="113672" grpId="1" animBg="1"/>
      <p:bldP spid="11367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
        <p:nvSpPr>
          <p:cNvPr id="8" name="Rectangle 1055"/>
          <p:cNvSpPr>
            <a:spLocks noChangeArrowheads="1"/>
          </p:cNvSpPr>
          <p:nvPr/>
        </p:nvSpPr>
        <p:spPr bwMode="auto">
          <a:xfrm>
            <a:off x="609600" y="1828800"/>
            <a:ext cx="8229600" cy="3785652"/>
          </a:xfrm>
          <a:prstGeom prst="rect">
            <a:avLst/>
          </a:prstGeom>
          <a:noFill/>
          <a:ln w="9525">
            <a:noFill/>
            <a:miter lim="800000"/>
            <a:headEnd/>
            <a:tailEnd/>
          </a:ln>
        </p:spPr>
        <p:txBody>
          <a:bodyPr wrap="square">
            <a:spAutoFit/>
          </a:bodyPr>
          <a:lstStyle/>
          <a:p>
            <a:pPr algn="l">
              <a:lnSpc>
                <a:spcPct val="150000"/>
              </a:lnSpc>
              <a:spcBef>
                <a:spcPct val="50000"/>
              </a:spcBef>
            </a:pPr>
            <a:r>
              <a:rPr lang="en-US" altLang="zh-CN" sz="2400" b="1" dirty="0">
                <a:latin typeface="宋体" pitchFamily="2" charset="-122"/>
                <a:ea typeface="宋体" pitchFamily="2" charset="-122"/>
              </a:rPr>
              <a:t>    </a:t>
            </a:r>
            <a:r>
              <a:rPr lang="zh-CN" altLang="en-US" sz="2400" b="1" dirty="0" smtClean="0">
                <a:latin typeface="宋体" pitchFamily="2" charset="-122"/>
                <a:ea typeface="宋体" pitchFamily="2" charset="-122"/>
              </a:rPr>
              <a:t>本章</a:t>
            </a:r>
            <a:r>
              <a:rPr lang="zh-CN" altLang="en-US" sz="2400" b="1" dirty="0">
                <a:latin typeface="宋体" pitchFamily="2" charset="-122"/>
                <a:ea typeface="宋体" pitchFamily="2" charset="-122"/>
              </a:rPr>
              <a:t>介绍形式语言理论的基本内容，重点讨论文法和语言的概念、上下无关文法及其句型分析的基本问题。</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形式语言</a:t>
            </a:r>
            <a:r>
              <a:rPr lang="zh-CN" altLang="en-US" sz="2400" b="1" dirty="0">
                <a:latin typeface="宋体" pitchFamily="2" charset="-122"/>
                <a:ea typeface="宋体" pitchFamily="2" charset="-122"/>
              </a:rPr>
              <a:t>与自动机理论是计算机科学的基础理论之一，是构造词法分析程序和语法程序的理论依据，也是学习编译原理的核心和基础内容。</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关于</a:t>
            </a:r>
            <a:r>
              <a:rPr lang="zh-CN" altLang="en-US" sz="2400" b="1" dirty="0">
                <a:latin typeface="宋体" pitchFamily="2" charset="-122"/>
                <a:ea typeface="宋体" pitchFamily="2" charset="-122"/>
              </a:rPr>
              <a:t>自动机理论基本内容将在</a:t>
            </a:r>
            <a:r>
              <a:rPr lang="zh-CN" altLang="en-US" sz="2400" b="1" dirty="0" smtClean="0">
                <a:latin typeface="宋体" pitchFamily="2" charset="-122"/>
                <a:ea typeface="宋体" pitchFamily="2" charset="-122"/>
              </a:rPr>
              <a:t>第三章</a:t>
            </a:r>
            <a:r>
              <a:rPr lang="zh-CN" altLang="en-US" sz="2400" b="1" dirty="0">
                <a:latin typeface="宋体" pitchFamily="2" charset="-122"/>
                <a:ea typeface="宋体" pitchFamily="2" charset="-122"/>
              </a:rPr>
              <a:t>讨论。   </a:t>
            </a:r>
          </a:p>
        </p:txBody>
      </p:sp>
      <p:sp>
        <p:nvSpPr>
          <p:cNvPr id="9" name="Text Box 1056"/>
          <p:cNvSpPr txBox="1">
            <a:spLocks noChangeArrowheads="1"/>
          </p:cNvSpPr>
          <p:nvPr/>
        </p:nvSpPr>
        <p:spPr bwMode="auto">
          <a:xfrm>
            <a:off x="3124200" y="1091625"/>
            <a:ext cx="2035175" cy="584775"/>
          </a:xfrm>
          <a:prstGeom prst="rect">
            <a:avLst/>
          </a:prstGeom>
          <a:noFill/>
          <a:ln w="9525">
            <a:noFill/>
            <a:miter lim="800000"/>
            <a:headEnd/>
            <a:tailEnd/>
          </a:ln>
        </p:spPr>
        <p:txBody>
          <a:bodyPr wrap="square">
            <a:spAutoFit/>
          </a:bodyPr>
          <a:lstStyle/>
          <a:p>
            <a:pPr>
              <a:spcBef>
                <a:spcPct val="50000"/>
              </a:spcBef>
            </a:pPr>
            <a:r>
              <a:rPr lang="zh-CN" altLang="en-US" sz="3200" b="1" dirty="0">
                <a:solidFill>
                  <a:srgbClr val="FF0000"/>
                </a:solidFill>
                <a:latin typeface="宋体" pitchFamily="2" charset="-122"/>
                <a:ea typeface="宋体" pitchFamily="2" charset="-122"/>
              </a:rPr>
              <a:t>内容摘要</a:t>
            </a:r>
          </a:p>
        </p:txBody>
      </p:sp>
    </p:spTree>
    <p:extLst>
      <p:ext uri="{BB962C8B-B14F-4D97-AF65-F5344CB8AC3E}">
        <p14:creationId xmlns:p14="http://schemas.microsoft.com/office/powerpoint/2010/main" xmlns="" val="108654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6" name="Rectangle 18"/>
          <p:cNvSpPr>
            <a:spLocks noChangeArrowheads="1"/>
          </p:cNvSpPr>
          <p:nvPr/>
        </p:nvSpPr>
        <p:spPr bwMode="auto">
          <a:xfrm>
            <a:off x="914400" y="47244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5" name="Rectangle 17"/>
          <p:cNvSpPr>
            <a:spLocks noChangeArrowheads="1"/>
          </p:cNvSpPr>
          <p:nvPr/>
        </p:nvSpPr>
        <p:spPr bwMode="auto">
          <a:xfrm>
            <a:off x="914400" y="43434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7" name="Rectangle 19"/>
          <p:cNvSpPr>
            <a:spLocks noChangeArrowheads="1"/>
          </p:cNvSpPr>
          <p:nvPr/>
        </p:nvSpPr>
        <p:spPr bwMode="auto">
          <a:xfrm>
            <a:off x="914400" y="51816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8" name="Rectangle 20"/>
          <p:cNvSpPr>
            <a:spLocks noChangeArrowheads="1"/>
          </p:cNvSpPr>
          <p:nvPr/>
        </p:nvSpPr>
        <p:spPr bwMode="auto">
          <a:xfrm>
            <a:off x="914400" y="55626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24582" name="Text Box 2"/>
          <p:cNvSpPr txBox="1">
            <a:spLocks noChangeArrowheads="1"/>
          </p:cNvSpPr>
          <p:nvPr/>
        </p:nvSpPr>
        <p:spPr bwMode="auto">
          <a:xfrm>
            <a:off x="566738" y="1952625"/>
            <a:ext cx="8272462" cy="9725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latin typeface="宋体" pitchFamily="2" charset="-122"/>
              </a:rPr>
              <a:t>　　则称</a:t>
            </a:r>
            <a:r>
              <a:rPr kumimoji="1" lang="en-US" altLang="zh-CN" sz="2200" b="1" dirty="0">
                <a:latin typeface="宋体" pitchFamily="2" charset="-122"/>
              </a:rPr>
              <a:t>α</a:t>
            </a:r>
            <a:r>
              <a:rPr kumimoji="1" lang="zh-CN" altLang="en-US" sz="2200" b="1" dirty="0">
                <a:latin typeface="宋体" pitchFamily="2" charset="-122"/>
              </a:rPr>
              <a:t>经过</a:t>
            </a:r>
            <a:r>
              <a:rPr kumimoji="1" lang="en-US" altLang="zh-CN" sz="2200" b="1" dirty="0">
                <a:solidFill>
                  <a:srgbClr val="CC6600"/>
                </a:solidFill>
                <a:latin typeface="宋体" pitchFamily="2" charset="-122"/>
              </a:rPr>
              <a:t>n</a:t>
            </a:r>
            <a:r>
              <a:rPr kumimoji="1" lang="zh-CN" altLang="en-US" sz="2200" b="1" dirty="0">
                <a:solidFill>
                  <a:srgbClr val="CC6600"/>
                </a:solidFill>
                <a:latin typeface="宋体" pitchFamily="2" charset="-122"/>
              </a:rPr>
              <a:t>步推导</a:t>
            </a:r>
            <a:r>
              <a:rPr kumimoji="1" lang="zh-CN" altLang="en-US" sz="2200" b="1" dirty="0">
                <a:latin typeface="宋体" pitchFamily="2" charset="-122"/>
              </a:rPr>
              <a:t>出</a:t>
            </a:r>
            <a:r>
              <a:rPr kumimoji="1" lang="en-US" altLang="zh-CN" sz="2200" b="1" dirty="0">
                <a:latin typeface="宋体" pitchFamily="2" charset="-122"/>
              </a:rPr>
              <a:t>β</a:t>
            </a:r>
            <a:r>
              <a:rPr kumimoji="1" lang="zh-CN" altLang="en-US" sz="2200" b="1" dirty="0">
                <a:latin typeface="宋体" pitchFamily="2" charset="-122"/>
              </a:rPr>
              <a:t>，记为</a:t>
            </a:r>
            <a:r>
              <a:rPr kumimoji="1" lang="en-US" altLang="zh-CN" sz="2200" b="1" dirty="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。其中，</a:t>
            </a:r>
            <a:r>
              <a:rPr kumimoji="1" lang="en-US" altLang="zh-CN" sz="2200" b="1" dirty="0">
                <a:latin typeface="宋体" pitchFamily="2" charset="-122"/>
              </a:rPr>
              <a:t>W</a:t>
            </a:r>
            <a:r>
              <a:rPr kumimoji="1" lang="en-US" altLang="zh-CN" sz="2200" b="1" baseline="-30000" dirty="0">
                <a:latin typeface="宋体" pitchFamily="2" charset="-122"/>
              </a:rPr>
              <a:t>i</a:t>
            </a:r>
            <a:r>
              <a:rPr kumimoji="1" lang="en-US" altLang="zh-CN" sz="2200" b="1" dirty="0">
                <a:latin typeface="宋体" pitchFamily="2" charset="-122"/>
                <a:sym typeface="Symbol" pitchFamily="18" charset="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en-US" altLang="zh-CN" sz="2200" b="1" dirty="0">
                <a:latin typeface="宋体" pitchFamily="2" charset="-122"/>
              </a:rPr>
              <a:t>∪V</a:t>
            </a:r>
            <a:r>
              <a:rPr kumimoji="1" lang="en-US" altLang="zh-CN" sz="2200" b="1" baseline="-30000" dirty="0">
                <a:latin typeface="宋体" pitchFamily="2" charset="-122"/>
              </a:rPr>
              <a:t>T</a:t>
            </a:r>
            <a:r>
              <a:rPr kumimoji="1" lang="en-US" altLang="zh-CN" sz="2200" b="1" dirty="0" smtClean="0">
                <a:latin typeface="宋体" pitchFamily="2" charset="-122"/>
              </a:rPr>
              <a:t>)</a:t>
            </a:r>
            <a:r>
              <a:rPr kumimoji="1" lang="en-US" altLang="zh-CN" sz="2200" b="1" baseline="30000" dirty="0" smtClean="0">
                <a:latin typeface="+mn-ea"/>
              </a:rPr>
              <a:t>*</a:t>
            </a:r>
            <a:r>
              <a:rPr kumimoji="1" lang="en-US" altLang="zh-CN" sz="2200" b="1" dirty="0" smtClean="0">
                <a:latin typeface="宋体" pitchFamily="2" charset="-122"/>
              </a:rPr>
              <a:t> </a:t>
            </a:r>
            <a:endParaRPr kumimoji="1" lang="en-US" altLang="zh-CN" sz="2200" b="1" dirty="0">
              <a:latin typeface="宋体" pitchFamily="2" charset="-122"/>
            </a:endParaRPr>
          </a:p>
          <a:p>
            <a:pPr algn="l" eaLnBrk="1" hangingPunct="1">
              <a:lnSpc>
                <a:spcPct val="120000"/>
              </a:lnSpc>
              <a:spcBef>
                <a:spcPct val="20000"/>
              </a:spcBef>
            </a:pPr>
            <a:r>
              <a:rPr kumimoji="1" lang="en-US" altLang="zh-CN" sz="2200" b="1" dirty="0" smtClean="0">
                <a:latin typeface="宋体" pitchFamily="2" charset="-122"/>
              </a:rPr>
              <a:t>(1≤i≤n)</a:t>
            </a:r>
            <a:r>
              <a:rPr kumimoji="1" lang="zh-CN" altLang="en-US" sz="2200" b="1" dirty="0" smtClean="0">
                <a:latin typeface="宋体" pitchFamily="2" charset="-122"/>
              </a:rPr>
              <a:t>。</a:t>
            </a:r>
            <a:r>
              <a:rPr kumimoji="1" lang="en-US" altLang="zh-CN" sz="2200" b="1" dirty="0" smtClean="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也称</a:t>
            </a:r>
            <a:r>
              <a:rPr kumimoji="1" lang="en-US" altLang="zh-CN" sz="2200" b="1" dirty="0">
                <a:solidFill>
                  <a:srgbClr val="FF0000"/>
                </a:solidFill>
                <a:latin typeface="宋体" pitchFamily="2" charset="-122"/>
              </a:rPr>
              <a:t>n</a:t>
            </a:r>
            <a:r>
              <a:rPr kumimoji="1" lang="zh-CN" altLang="en-US" sz="2200" b="1" dirty="0">
                <a:solidFill>
                  <a:srgbClr val="FF0000"/>
                </a:solidFill>
                <a:latin typeface="宋体" pitchFamily="2" charset="-122"/>
              </a:rPr>
              <a:t>步推导</a:t>
            </a:r>
            <a:r>
              <a:rPr kumimoji="1" lang="zh-CN" altLang="en-US" sz="2200" b="1" dirty="0">
                <a:latin typeface="宋体" pitchFamily="2" charset="-122"/>
              </a:rPr>
              <a:t>或</a:t>
            </a:r>
            <a:r>
              <a:rPr kumimoji="1" lang="zh-CN" altLang="en-US" sz="2200" b="1" dirty="0">
                <a:solidFill>
                  <a:srgbClr val="FF0000"/>
                </a:solidFill>
                <a:latin typeface="宋体" pitchFamily="2" charset="-122"/>
              </a:rPr>
              <a:t>多步推导</a:t>
            </a:r>
            <a:r>
              <a:rPr kumimoji="1" lang="zh-CN" altLang="en-US" sz="2200" b="1" dirty="0">
                <a:latin typeface="宋体" pitchFamily="2" charset="-122"/>
              </a:rPr>
              <a:t>。</a:t>
            </a:r>
          </a:p>
        </p:txBody>
      </p:sp>
      <p:sp>
        <p:nvSpPr>
          <p:cNvPr id="24584" name="Text Box 4"/>
          <p:cNvSpPr txBox="1">
            <a:spLocks noChangeArrowheads="1"/>
          </p:cNvSpPr>
          <p:nvPr/>
        </p:nvSpPr>
        <p:spPr bwMode="auto">
          <a:xfrm>
            <a:off x="533400" y="990600"/>
            <a:ext cx="8229600"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200" b="1" dirty="0">
                <a:latin typeface="宋体" pitchFamily="2" charset="-122"/>
              </a:rPr>
              <a:t>设文法</a:t>
            </a:r>
            <a:r>
              <a:rPr kumimoji="1" lang="en-US" altLang="zh-CN" sz="2200" b="1" dirty="0">
                <a:latin typeface="宋体" pitchFamily="2" charset="-122"/>
              </a:rPr>
              <a:t>G</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T</a:t>
            </a:r>
            <a:r>
              <a:rPr kumimoji="1" lang="zh-CN" altLang="en-US" sz="2200" b="1" dirty="0">
                <a:latin typeface="宋体" pitchFamily="2" charset="-122"/>
              </a:rPr>
              <a:t>，</a:t>
            </a:r>
            <a:r>
              <a:rPr kumimoji="1" lang="en-US" altLang="zh-CN" sz="2200" b="1" dirty="0">
                <a:latin typeface="宋体" pitchFamily="2" charset="-122"/>
              </a:rPr>
              <a:t>P</a:t>
            </a:r>
            <a:r>
              <a:rPr kumimoji="1" lang="zh-CN" altLang="en-US" sz="2200" b="1" dirty="0">
                <a:latin typeface="宋体" pitchFamily="2" charset="-122"/>
              </a:rPr>
              <a:t>，</a:t>
            </a:r>
            <a:r>
              <a:rPr kumimoji="1" lang="en-US" altLang="zh-CN" sz="2200" b="1" dirty="0">
                <a:latin typeface="宋体" pitchFamily="2" charset="-122"/>
              </a:rPr>
              <a:t>S</a:t>
            </a:r>
            <a:r>
              <a:rPr kumimoji="1" lang="zh-CN" altLang="en-US" sz="2200" b="1" dirty="0">
                <a:latin typeface="宋体" pitchFamily="2" charset="-122"/>
              </a:rPr>
              <a:t>），</a:t>
            </a:r>
            <a:r>
              <a:rPr kumimoji="1" lang="en-US" altLang="zh-CN" sz="2200" b="1" dirty="0" err="1">
                <a:latin typeface="宋体" pitchFamily="2" charset="-122"/>
              </a:rPr>
              <a:t>α,β</a:t>
            </a:r>
            <a:r>
              <a:rPr kumimoji="1" lang="en-US" altLang="zh-CN" sz="2200" b="1" dirty="0">
                <a:latin typeface="宋体" pitchFamily="2" charset="-122"/>
                <a:sym typeface="Symbol" pitchFamily="18" charset="2"/>
              </a:rPr>
              <a:t></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en-US" altLang="zh-CN" sz="2200" b="1" dirty="0">
                <a:latin typeface="宋体" pitchFamily="2" charset="-122"/>
              </a:rPr>
              <a:t>∪V</a:t>
            </a:r>
            <a:r>
              <a:rPr kumimoji="1" lang="en-US" altLang="zh-CN" sz="2200" b="1" baseline="-30000" dirty="0">
                <a:latin typeface="宋体" pitchFamily="2" charset="-122"/>
              </a:rPr>
              <a:t>T</a:t>
            </a:r>
            <a:r>
              <a:rPr kumimoji="1" lang="zh-CN" altLang="en-US" sz="2200" b="1" dirty="0">
                <a:latin typeface="宋体" pitchFamily="2" charset="-122"/>
              </a:rPr>
              <a:t>）</a:t>
            </a:r>
            <a:r>
              <a:rPr kumimoji="1" lang="zh-CN" altLang="en-US" sz="2200" b="1" baseline="30000" dirty="0">
                <a:latin typeface="宋体" pitchFamily="2" charset="-122"/>
              </a:rPr>
              <a:t>*</a:t>
            </a:r>
            <a:r>
              <a:rPr kumimoji="1" lang="zh-CN" altLang="en-US" sz="2200" b="1" dirty="0">
                <a:latin typeface="宋体" pitchFamily="2" charset="-122"/>
              </a:rPr>
              <a:t>， 如果</a:t>
            </a:r>
            <a:r>
              <a:rPr kumimoji="1" lang="en-US" altLang="zh-CN" sz="2200" b="1" dirty="0" err="1">
                <a:latin typeface="宋体" pitchFamily="2" charset="-122"/>
              </a:rPr>
              <a:t>α,β</a:t>
            </a:r>
            <a:r>
              <a:rPr kumimoji="1" lang="zh-CN" altLang="en-US" sz="2200" b="1" dirty="0">
                <a:latin typeface="宋体" pitchFamily="2" charset="-122"/>
              </a:rPr>
              <a:t>之间存在推导序列：</a:t>
            </a:r>
          </a:p>
          <a:p>
            <a:pPr eaLnBrk="1" hangingPunct="1"/>
            <a:r>
              <a:rPr kumimoji="1" lang="en-US" altLang="zh-CN" sz="2200" b="1" dirty="0">
                <a:latin typeface="宋体" pitchFamily="2" charset="-122"/>
              </a:rPr>
              <a:t>α</a:t>
            </a:r>
            <a:r>
              <a:rPr kumimoji="1" lang="zh-CN" altLang="en-US" sz="2200" b="1" dirty="0">
                <a:latin typeface="宋体" pitchFamily="2" charset="-122"/>
                <a:sym typeface="Symbol" pitchFamily="18" charset="2"/>
              </a:rPr>
              <a:t>＝</a:t>
            </a:r>
            <a:r>
              <a:rPr kumimoji="1" lang="zh-CN" altLang="en-US" sz="2200" b="1" dirty="0">
                <a:latin typeface="宋体" pitchFamily="2" charset="-122"/>
              </a:rPr>
              <a:t> </a:t>
            </a:r>
            <a:r>
              <a:rPr kumimoji="1" lang="en-US" altLang="zh-CN" sz="2200" b="1" dirty="0">
                <a:latin typeface="宋体" pitchFamily="2" charset="-122"/>
              </a:rPr>
              <a:t>W</a:t>
            </a:r>
            <a:r>
              <a:rPr kumimoji="1" lang="en-US" altLang="zh-CN" sz="2200" b="1" baseline="-30000" dirty="0">
                <a:latin typeface="宋体" pitchFamily="2" charset="-122"/>
              </a:rPr>
              <a:t>0 </a:t>
            </a:r>
            <a:r>
              <a:rPr kumimoji="1" lang="en-US" altLang="zh-CN" sz="2200" b="1" dirty="0">
                <a:latin typeface="宋体" pitchFamily="2" charset="-122"/>
                <a:sym typeface="Symbol" pitchFamily="18" charset="2"/>
              </a:rPr>
              <a:t></a:t>
            </a:r>
            <a:r>
              <a:rPr kumimoji="1" lang="en-US" altLang="zh-CN" sz="2200" b="1" dirty="0">
                <a:latin typeface="宋体" pitchFamily="2" charset="-122"/>
              </a:rPr>
              <a:t> W</a:t>
            </a:r>
            <a:r>
              <a:rPr kumimoji="1" lang="en-US" altLang="zh-CN" sz="2200" b="1" baseline="-30000" dirty="0">
                <a:latin typeface="宋体" pitchFamily="2" charset="-122"/>
              </a:rPr>
              <a:t>1 </a:t>
            </a:r>
            <a:r>
              <a:rPr kumimoji="1" lang="en-US" altLang="zh-CN" sz="2200" b="1" dirty="0">
                <a:latin typeface="宋体" pitchFamily="2" charset="-122"/>
                <a:sym typeface="Symbol" pitchFamily="18" charset="2"/>
              </a:rPr>
              <a:t></a:t>
            </a:r>
            <a:r>
              <a:rPr kumimoji="1" lang="en-US" altLang="zh-CN" sz="2200" b="1" dirty="0">
                <a:latin typeface="宋体" pitchFamily="2" charset="-122"/>
              </a:rPr>
              <a:t> W</a:t>
            </a:r>
            <a:r>
              <a:rPr kumimoji="1" lang="en-US" altLang="zh-CN" sz="2200" b="1" baseline="-30000" dirty="0">
                <a:latin typeface="宋体" pitchFamily="2" charset="-122"/>
              </a:rPr>
              <a:t>2 </a:t>
            </a:r>
            <a:r>
              <a:rPr kumimoji="1" lang="en-US" altLang="zh-CN" sz="2200" b="1" dirty="0">
                <a:latin typeface="宋体" pitchFamily="2" charset="-122"/>
              </a:rPr>
              <a:t>··· </a:t>
            </a:r>
            <a:r>
              <a:rPr kumimoji="1" lang="en-US" altLang="zh-CN" sz="2200" b="1" dirty="0">
                <a:latin typeface="宋体" pitchFamily="2" charset="-122"/>
                <a:sym typeface="Symbol" pitchFamily="18" charset="2"/>
              </a:rPr>
              <a:t></a:t>
            </a:r>
            <a:r>
              <a:rPr kumimoji="1" lang="en-US" altLang="zh-CN" sz="2200" b="1" dirty="0">
                <a:latin typeface="宋体" pitchFamily="2" charset="-122"/>
              </a:rPr>
              <a:t> </a:t>
            </a:r>
            <a:r>
              <a:rPr kumimoji="1" lang="en-US" altLang="zh-CN" sz="2200" b="1" dirty="0" err="1">
                <a:latin typeface="宋体" pitchFamily="2" charset="-122"/>
              </a:rPr>
              <a:t>W</a:t>
            </a:r>
            <a:r>
              <a:rPr kumimoji="1" lang="en-US" altLang="zh-CN" sz="2200" b="1" baseline="-30000" dirty="0" err="1">
                <a:latin typeface="宋体" pitchFamily="2" charset="-122"/>
              </a:rPr>
              <a:t>n</a:t>
            </a:r>
            <a:r>
              <a:rPr kumimoji="1" lang="en-US" altLang="zh-CN" sz="2200" b="1" baseline="-30000" dirty="0">
                <a:latin typeface="宋体" pitchFamily="2" charset="-122"/>
              </a:rPr>
              <a:t> </a:t>
            </a:r>
            <a:r>
              <a:rPr kumimoji="1" lang="zh-CN" altLang="en-US"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a:t>
            </a:r>
            <a:r>
              <a:rPr kumimoji="1" lang="en-US" altLang="zh-CN" sz="2200" b="1" dirty="0">
                <a:latin typeface="宋体" pitchFamily="2" charset="-122"/>
              </a:rPr>
              <a:t>n≥1</a:t>
            </a:r>
            <a:r>
              <a:rPr kumimoji="1" lang="zh-CN" altLang="en-US" sz="2200" b="1" dirty="0">
                <a:latin typeface="宋体" pitchFamily="2" charset="-122"/>
              </a:rPr>
              <a:t>）</a:t>
            </a:r>
            <a:r>
              <a:rPr kumimoji="1" lang="en-US" altLang="zh-CN" sz="2200" b="1" dirty="0">
                <a:latin typeface="宋体" pitchFamily="2" charset="-122"/>
              </a:rPr>
              <a:t>,</a:t>
            </a:r>
          </a:p>
        </p:txBody>
      </p:sp>
      <p:sp>
        <p:nvSpPr>
          <p:cNvPr id="24585" name="Text Box 5"/>
          <p:cNvSpPr txBox="1">
            <a:spLocks noChangeArrowheads="1"/>
          </p:cNvSpPr>
          <p:nvPr/>
        </p:nvSpPr>
        <p:spPr bwMode="auto">
          <a:xfrm>
            <a:off x="1805216" y="2828925"/>
            <a:ext cx="4000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a:latin typeface="宋体" pitchFamily="2" charset="-122"/>
              </a:rPr>
              <a:t>+</a:t>
            </a:r>
          </a:p>
        </p:txBody>
      </p:sp>
      <p:sp>
        <p:nvSpPr>
          <p:cNvPr id="24586" name="Text Box 6"/>
          <p:cNvSpPr txBox="1">
            <a:spLocks noChangeArrowheads="1"/>
          </p:cNvSpPr>
          <p:nvPr/>
        </p:nvSpPr>
        <p:spPr bwMode="auto">
          <a:xfrm>
            <a:off x="2419350" y="2282825"/>
            <a:ext cx="4000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dirty="0">
                <a:latin typeface="宋体" pitchFamily="2" charset="-122"/>
              </a:rPr>
              <a:t>+</a:t>
            </a:r>
          </a:p>
        </p:txBody>
      </p:sp>
      <p:sp>
        <p:nvSpPr>
          <p:cNvPr id="24587" name="Text Box 7"/>
          <p:cNvSpPr txBox="1">
            <a:spLocks noChangeArrowheads="1"/>
          </p:cNvSpPr>
          <p:nvPr/>
        </p:nvSpPr>
        <p:spPr bwMode="auto">
          <a:xfrm>
            <a:off x="5257800" y="1898650"/>
            <a:ext cx="4000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dirty="0">
                <a:latin typeface="宋体" pitchFamily="2" charset="-122"/>
              </a:rPr>
              <a:t>+</a:t>
            </a:r>
          </a:p>
        </p:txBody>
      </p:sp>
      <p:grpSp>
        <p:nvGrpSpPr>
          <p:cNvPr id="2" name="Group 8"/>
          <p:cNvGrpSpPr>
            <a:grpSpLocks/>
          </p:cNvGrpSpPr>
          <p:nvPr/>
        </p:nvGrpSpPr>
        <p:grpSpPr bwMode="auto">
          <a:xfrm>
            <a:off x="685800" y="3505200"/>
            <a:ext cx="8064500" cy="2514600"/>
            <a:chOff x="432" y="2352"/>
            <a:chExt cx="5080" cy="1584"/>
          </a:xfrm>
        </p:grpSpPr>
        <p:sp>
          <p:nvSpPr>
            <p:cNvPr id="24590" name="Rectangle 9"/>
            <p:cNvSpPr>
              <a:spLocks noChangeArrowheads="1"/>
            </p:cNvSpPr>
            <p:nvPr/>
          </p:nvSpPr>
          <p:spPr bwMode="auto">
            <a:xfrm>
              <a:off x="432" y="2352"/>
              <a:ext cx="5080" cy="1584"/>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698" name="Text Box 10"/>
            <p:cNvSpPr txBox="1">
              <a:spLocks noChangeArrowheads="1"/>
            </p:cNvSpPr>
            <p:nvPr/>
          </p:nvSpPr>
          <p:spPr bwMode="auto">
            <a:xfrm>
              <a:off x="469" y="2375"/>
              <a:ext cx="4973" cy="1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200" b="1" dirty="0">
                  <a:latin typeface="宋体" pitchFamily="2" charset="-122"/>
                  <a:ea typeface="宋体" pitchFamily="2" charset="-122"/>
                </a:rPr>
                <a:t>     </a:t>
              </a:r>
              <a:r>
                <a:rPr kumimoji="1" lang="zh-CN" altLang="en-US" sz="2200" b="1" dirty="0">
                  <a:latin typeface="宋体" pitchFamily="2" charset="-122"/>
                  <a:ea typeface="宋体" pitchFamily="2" charset="-122"/>
                </a:rPr>
                <a:t>例如，</a:t>
              </a:r>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2.1 </a:t>
              </a:r>
              <a:r>
                <a:rPr kumimoji="1" lang="zh-CN" altLang="en-US" sz="2200" b="1" dirty="0">
                  <a:latin typeface="宋体" pitchFamily="2" charset="-122"/>
                  <a:ea typeface="宋体" pitchFamily="2" charset="-122"/>
                </a:rPr>
                <a:t>定义的文法</a:t>
              </a:r>
              <a:r>
                <a:rPr kumimoji="1" lang="en-US" altLang="zh-CN" sz="2200" b="1" dirty="0">
                  <a:effectLst>
                    <a:outerShdw blurRad="38100" dist="38100" dir="2700000" algn="tl">
                      <a:srgbClr val="C0C0C0"/>
                    </a:outerShdw>
                  </a:effectLst>
                  <a:latin typeface="宋体" pitchFamily="2" charset="-122"/>
                  <a:ea typeface="宋体" pitchFamily="2" charset="-122"/>
                </a:rPr>
                <a:t>G1</a:t>
              </a:r>
              <a:r>
                <a:rPr kumimoji="1" lang="zh-CN" altLang="en-US" sz="2200" b="1" dirty="0">
                  <a:effectLst>
                    <a:outerShdw blurRad="38100" dist="38100" dir="2700000" algn="tl">
                      <a:srgbClr val="C0C0C0"/>
                    </a:outerShdw>
                  </a:effectLst>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b}</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en-US" altLang="zh-CN" sz="2200" b="1" dirty="0" err="1">
                  <a:latin typeface="宋体" pitchFamily="2" charset="-122"/>
                  <a:ea typeface="宋体" pitchFamily="2" charset="-122"/>
                </a:rPr>
                <a:t>S→aSb</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S→ab</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 </a:t>
              </a:r>
              <a:r>
                <a:rPr kumimoji="1" lang="zh-CN" altLang="en-US" sz="2200" b="1" dirty="0">
                  <a:latin typeface="宋体" pitchFamily="2" charset="-122"/>
                  <a:ea typeface="宋体" pitchFamily="2" charset="-122"/>
                </a:rPr>
                <a:t>，多步推导</a:t>
              </a:r>
              <a:r>
                <a:rPr kumimoji="1" lang="en-US" altLang="zh-CN" sz="2200" b="1" dirty="0">
                  <a:latin typeface="宋体" pitchFamily="2" charset="-122"/>
                  <a:ea typeface="宋体" pitchFamily="2" charset="-122"/>
                </a:rPr>
                <a:t>(</a:t>
              </a:r>
              <a:r>
                <a:rPr kumimoji="1" lang="en-US" altLang="zh-CN" sz="2200" b="1" dirty="0">
                  <a:latin typeface="宋体" pitchFamily="2" charset="-122"/>
                  <a:ea typeface="宋体" pitchFamily="2" charset="-122"/>
                  <a:sym typeface="Symbol" pitchFamily="18" charset="2"/>
                </a:rPr>
                <a:t>)</a:t>
              </a:r>
              <a:r>
                <a:rPr kumimoji="1" lang="zh-CN" altLang="en-US" sz="2200" b="1" dirty="0">
                  <a:latin typeface="宋体" pitchFamily="2" charset="-122"/>
                  <a:ea typeface="宋体" pitchFamily="2" charset="-122"/>
                </a:rPr>
                <a:t>例子有：</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ab</a:t>
              </a:r>
              <a:r>
                <a:rPr kumimoji="1" lang="en-US" altLang="zh-CN" sz="2200" b="1" dirty="0">
                  <a:latin typeface="宋体" pitchFamily="2" charset="-122"/>
                  <a:ea typeface="宋体" pitchFamily="2" charset="-122"/>
                </a:rPr>
                <a:t>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ab</a:t>
              </a:r>
              <a:r>
                <a:rPr kumimoji="1" lang="en-US" altLang="zh-CN" sz="2200" b="1" dirty="0">
                  <a:latin typeface="宋体" pitchFamily="2" charset="-122"/>
                  <a:ea typeface="宋体" pitchFamily="2" charset="-122"/>
                </a:rPr>
                <a:t>) </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2</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t>
              </a:r>
              <a:r>
                <a:rPr kumimoji="1" lang="en-US" altLang="zh-CN" sz="2200" b="1" dirty="0">
                  <a:latin typeface="宋体" pitchFamily="2" charset="-122"/>
                  <a:ea typeface="宋体" pitchFamily="2" charset="-122"/>
                </a:rPr>
                <a:t>  (∵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t>
              </a:r>
              <a:r>
                <a:rPr kumimoji="1" lang="en-US" altLang="zh-CN" sz="2200" b="1" dirty="0">
                  <a:latin typeface="宋体" pitchFamily="2" charset="-122"/>
                  <a:ea typeface="宋体" pitchFamily="2" charset="-122"/>
                </a:rPr>
                <a:t>)</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3</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aaaSbbb</a:t>
              </a:r>
              <a:r>
                <a:rPr kumimoji="1" lang="en-US" altLang="zh-CN" sz="2200" b="1" dirty="0">
                  <a:latin typeface="宋体" pitchFamily="2" charset="-122"/>
                  <a:ea typeface="宋体" pitchFamily="2" charset="-122"/>
                </a:rPr>
                <a:t>  (∵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aaSbb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aaaSbbb</a:t>
              </a:r>
              <a:r>
                <a:rPr kumimoji="1" lang="en-US" altLang="zh-CN" sz="2200" b="1" dirty="0">
                  <a:latin typeface="宋体" pitchFamily="2" charset="-122"/>
                  <a:ea typeface="宋体" pitchFamily="2" charset="-122"/>
                </a:rPr>
                <a:t>)</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4</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aaabbb</a:t>
              </a:r>
              <a:r>
                <a:rPr kumimoji="1" lang="en-US" altLang="zh-CN" sz="2200" b="1" dirty="0">
                  <a:latin typeface="宋体" pitchFamily="2" charset="-122"/>
                  <a:ea typeface="宋体" pitchFamily="2" charset="-122"/>
                </a:rPr>
                <a:t>  (∵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aaSbb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aaabbb</a:t>
              </a:r>
              <a:r>
                <a:rPr kumimoji="1" lang="en-US" altLang="zh-CN" sz="2200" b="1" dirty="0">
                  <a:latin typeface="宋体" pitchFamily="2" charset="-122"/>
                  <a:ea typeface="宋体" pitchFamily="2" charset="-122"/>
                </a:rPr>
                <a:t>)</a:t>
              </a:r>
            </a:p>
          </p:txBody>
        </p:sp>
        <p:sp>
          <p:nvSpPr>
            <p:cNvPr id="24592" name="Text Box 11"/>
            <p:cNvSpPr txBox="1">
              <a:spLocks noChangeArrowheads="1"/>
            </p:cNvSpPr>
            <p:nvPr/>
          </p:nvSpPr>
          <p:spPr bwMode="auto">
            <a:xfrm>
              <a:off x="999" y="2804"/>
              <a:ext cx="27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3" name="Text Box 12"/>
            <p:cNvSpPr txBox="1">
              <a:spLocks noChangeArrowheads="1"/>
            </p:cNvSpPr>
            <p:nvPr/>
          </p:nvSpPr>
          <p:spPr bwMode="auto">
            <a:xfrm>
              <a:off x="1008" y="3052"/>
              <a:ext cx="27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4" name="Text Box 13"/>
            <p:cNvSpPr txBox="1">
              <a:spLocks noChangeArrowheads="1"/>
            </p:cNvSpPr>
            <p:nvPr/>
          </p:nvSpPr>
          <p:spPr bwMode="auto">
            <a:xfrm>
              <a:off x="1008" y="3309"/>
              <a:ext cx="27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5" name="Text Box 14"/>
            <p:cNvSpPr txBox="1">
              <a:spLocks noChangeArrowheads="1"/>
            </p:cNvSpPr>
            <p:nvPr/>
          </p:nvSpPr>
          <p:spPr bwMode="auto">
            <a:xfrm>
              <a:off x="1248" y="3552"/>
              <a:ext cx="27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6" name="Text Box 15"/>
            <p:cNvSpPr txBox="1">
              <a:spLocks noChangeArrowheads="1"/>
            </p:cNvSpPr>
            <p:nvPr/>
          </p:nvSpPr>
          <p:spPr bwMode="auto">
            <a:xfrm>
              <a:off x="2418" y="2544"/>
              <a:ext cx="270"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a:t>
              </a:r>
            </a:p>
          </p:txBody>
        </p:sp>
      </p:grpSp>
      <p:sp>
        <p:nvSpPr>
          <p:cNvPr id="24589" name="Text Box 16"/>
          <p:cNvSpPr txBox="1">
            <a:spLocks noChangeArrowheads="1"/>
          </p:cNvSpPr>
          <p:nvPr/>
        </p:nvSpPr>
        <p:spPr bwMode="auto">
          <a:xfrm>
            <a:off x="392112" y="2911475"/>
            <a:ext cx="8370888"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如果</a:t>
            </a:r>
            <a:r>
              <a:rPr kumimoji="1" lang="en-US" altLang="zh-CN" sz="2200" b="1" dirty="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，也称为</a:t>
            </a:r>
            <a:r>
              <a:rPr kumimoji="1" lang="en-US" altLang="zh-CN" sz="2200" b="1" dirty="0">
                <a:latin typeface="宋体" pitchFamily="2" charset="-122"/>
              </a:rPr>
              <a:t>β</a:t>
            </a:r>
            <a:r>
              <a:rPr kumimoji="1" lang="zh-CN" altLang="en-US" sz="2200" b="1" dirty="0">
                <a:solidFill>
                  <a:srgbClr val="CC6600"/>
                </a:solidFill>
                <a:latin typeface="宋体" pitchFamily="2" charset="-122"/>
              </a:rPr>
              <a:t>归约到</a:t>
            </a:r>
            <a:r>
              <a:rPr kumimoji="1" lang="en-US" altLang="zh-CN" sz="2200" b="1" dirty="0">
                <a:latin typeface="宋体" pitchFamily="2" charset="-122"/>
              </a:rPr>
              <a:t>α</a:t>
            </a:r>
            <a:r>
              <a:rPr kumimoji="1" lang="zh-CN" altLang="en-US" sz="2200" b="1" dirty="0">
                <a:latin typeface="宋体" pitchFamily="2" charset="-122"/>
              </a:rPr>
              <a:t>，也称为</a:t>
            </a:r>
            <a:r>
              <a:rPr kumimoji="1" lang="en-US" altLang="zh-CN" sz="2200" b="1" dirty="0">
                <a:latin typeface="宋体" pitchFamily="2" charset="-122"/>
              </a:rPr>
              <a:t>n</a:t>
            </a:r>
            <a:r>
              <a:rPr kumimoji="1" lang="zh-CN" altLang="en-US" sz="2200" b="1" dirty="0">
                <a:latin typeface="宋体" pitchFamily="2" charset="-122"/>
              </a:rPr>
              <a:t>步归约或多步归约。</a:t>
            </a:r>
          </a:p>
        </p:txBody>
      </p:sp>
      <p:sp>
        <p:nvSpPr>
          <p:cNvPr id="22" name="Text Box 4"/>
          <p:cNvSpPr txBox="1">
            <a:spLocks noChangeArrowheads="1"/>
          </p:cNvSpPr>
          <p:nvPr/>
        </p:nvSpPr>
        <p:spPr bwMode="auto">
          <a:xfrm>
            <a:off x="381000" y="304800"/>
            <a:ext cx="5334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2.3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多步</a:t>
            </a:r>
            <a:r>
              <a:rPr kumimoji="1" lang="zh-CN" altLang="en-US" sz="2800" b="1" dirty="0" smtClean="0">
                <a:solidFill>
                  <a:srgbClr val="C00000"/>
                </a:solidFill>
                <a:latin typeface="黑体" pitchFamily="49" charset="-122"/>
                <a:ea typeface="黑体" pitchFamily="49" charset="-122"/>
                <a:sym typeface="Symbol" pitchFamily="18" charset="2"/>
              </a:rPr>
              <a:t>推导、多步归约</a:t>
            </a:r>
            <a:endParaRPr kumimoji="1" lang="zh-CN" altLang="en-US" sz="2800" b="1" dirty="0">
              <a:solidFill>
                <a:srgbClr val="C00000"/>
              </a:solidFill>
              <a:latin typeface="黑体" pitchFamily="49" charset="-122"/>
              <a:ea typeface="黑体" pitchFamily="49" charset="-122"/>
            </a:endParaRPr>
          </a:p>
        </p:txBody>
      </p:sp>
      <p:sp>
        <p:nvSpPr>
          <p:cNvPr id="2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4705"/>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470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4706"/>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470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4707"/>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4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6" grpId="0" animBg="1"/>
      <p:bldP spid="114706" grpId="1" animBg="1"/>
      <p:bldP spid="114705" grpId="0" animBg="1"/>
      <p:bldP spid="114705" grpId="1" animBg="1"/>
      <p:bldP spid="114707" grpId="0" animBg="1"/>
      <p:bldP spid="114707" grpId="1" animBg="1"/>
      <p:bldP spid="1147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2" name="Rectangle 20"/>
          <p:cNvSpPr>
            <a:spLocks noChangeArrowheads="1"/>
          </p:cNvSpPr>
          <p:nvPr/>
        </p:nvSpPr>
        <p:spPr bwMode="auto">
          <a:xfrm>
            <a:off x="838200" y="3352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p>
        </p:txBody>
      </p:sp>
      <p:sp>
        <p:nvSpPr>
          <p:cNvPr id="115733" name="Rectangle 21"/>
          <p:cNvSpPr>
            <a:spLocks noChangeArrowheads="1"/>
          </p:cNvSpPr>
          <p:nvPr/>
        </p:nvSpPr>
        <p:spPr bwMode="auto">
          <a:xfrm>
            <a:off x="838200" y="38862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p>
        </p:txBody>
      </p:sp>
      <p:sp>
        <p:nvSpPr>
          <p:cNvPr id="115734" name="Rectangle 22"/>
          <p:cNvSpPr>
            <a:spLocks noChangeArrowheads="1"/>
          </p:cNvSpPr>
          <p:nvPr/>
        </p:nvSpPr>
        <p:spPr bwMode="auto">
          <a:xfrm>
            <a:off x="838200" y="4495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p>
        </p:txBody>
      </p:sp>
      <p:sp>
        <p:nvSpPr>
          <p:cNvPr id="115736" name="Rectangle 24"/>
          <p:cNvSpPr>
            <a:spLocks noChangeArrowheads="1"/>
          </p:cNvSpPr>
          <p:nvPr/>
        </p:nvSpPr>
        <p:spPr bwMode="auto">
          <a:xfrm>
            <a:off x="838200" y="5638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p>
        </p:txBody>
      </p:sp>
      <p:sp>
        <p:nvSpPr>
          <p:cNvPr id="115735" name="Rectangle 23"/>
          <p:cNvSpPr>
            <a:spLocks noChangeArrowheads="1"/>
          </p:cNvSpPr>
          <p:nvPr/>
        </p:nvSpPr>
        <p:spPr bwMode="auto">
          <a:xfrm>
            <a:off x="838200" y="50292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p>
        </p:txBody>
      </p:sp>
      <p:sp>
        <p:nvSpPr>
          <p:cNvPr id="25608" name="Rectangle 3"/>
          <p:cNvSpPr>
            <a:spLocks noChangeArrowheads="1"/>
          </p:cNvSpPr>
          <p:nvPr/>
        </p:nvSpPr>
        <p:spPr bwMode="auto">
          <a:xfrm>
            <a:off x="381000" y="1000238"/>
            <a:ext cx="8153400" cy="1209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indent="573088" algn="l" eaLnBrk="1" hangingPunct="1">
              <a:lnSpc>
                <a:spcPct val="110000"/>
              </a:lnSpc>
              <a:spcBef>
                <a:spcPct val="10000"/>
              </a:spcBef>
            </a:pPr>
            <a:r>
              <a:rPr kumimoji="1" lang="zh-CN" altLang="en-US" sz="2200" b="1" dirty="0">
                <a:latin typeface="+mn-ea"/>
                <a:ea typeface="+mn-ea"/>
              </a:rPr>
              <a:t>设文法</a:t>
            </a:r>
            <a:r>
              <a:rPr kumimoji="1" lang="en-US" altLang="zh-CN" sz="2200" b="1" dirty="0">
                <a:latin typeface="+mn-ea"/>
                <a:ea typeface="+mn-ea"/>
              </a:rPr>
              <a:t>G</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P</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r>
              <a:rPr kumimoji="1" lang="en-US" altLang="zh-CN" sz="2200" b="1" dirty="0">
                <a:latin typeface="+mn-ea"/>
                <a:ea typeface="+mn-ea"/>
              </a:rPr>
              <a:t>α,β∈</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zh-CN" altLang="en-US" sz="2200" b="1" baseline="30000" dirty="0">
                <a:latin typeface="+mn-ea"/>
                <a:ea typeface="+mn-ea"/>
              </a:rPr>
              <a:t>*</a:t>
            </a:r>
            <a:r>
              <a:rPr kumimoji="1" lang="zh-CN" altLang="en-US" sz="2200" b="1" dirty="0">
                <a:latin typeface="+mn-ea"/>
                <a:ea typeface="+mn-ea"/>
              </a:rPr>
              <a:t>，如果有</a:t>
            </a:r>
            <a:r>
              <a:rPr kumimoji="1" lang="en-US" altLang="zh-CN" sz="2200" b="1" dirty="0" smtClean="0">
                <a:latin typeface="+mn-ea"/>
                <a:ea typeface="+mn-ea"/>
              </a:rPr>
              <a:t>α=β</a:t>
            </a:r>
            <a:r>
              <a:rPr kumimoji="1" lang="zh-CN" altLang="en-US" sz="2200" b="1" dirty="0">
                <a:latin typeface="+mn-ea"/>
                <a:ea typeface="+mn-ea"/>
              </a:rPr>
              <a:t>或</a:t>
            </a:r>
            <a:r>
              <a:rPr kumimoji="1" lang="en-US" altLang="zh-CN" sz="2200" b="1" dirty="0">
                <a:latin typeface="+mn-ea"/>
                <a:ea typeface="+mn-ea"/>
              </a:rPr>
              <a:t>α</a:t>
            </a:r>
            <a:r>
              <a:rPr kumimoji="1" lang="en-US" altLang="zh-CN" sz="2200" b="1" dirty="0">
                <a:latin typeface="+mn-ea"/>
                <a:ea typeface="+mn-ea"/>
                <a:sym typeface="Symbol" pitchFamily="18" charset="2"/>
              </a:rPr>
              <a:t></a:t>
            </a:r>
            <a:r>
              <a:rPr kumimoji="1" lang="en-US" altLang="zh-CN" sz="2200" b="1" dirty="0">
                <a:latin typeface="+mn-ea"/>
                <a:ea typeface="+mn-ea"/>
              </a:rPr>
              <a:t>β</a:t>
            </a:r>
            <a:r>
              <a:rPr kumimoji="1" lang="zh-CN" altLang="en-US" sz="2200" b="1" dirty="0">
                <a:latin typeface="+mn-ea"/>
                <a:ea typeface="+mn-ea"/>
              </a:rPr>
              <a:t>，则称</a:t>
            </a:r>
            <a:r>
              <a:rPr kumimoji="1" lang="en-US" altLang="zh-CN" sz="2200" b="1" dirty="0">
                <a:latin typeface="+mn-ea"/>
                <a:ea typeface="+mn-ea"/>
              </a:rPr>
              <a:t>α</a:t>
            </a:r>
            <a:r>
              <a:rPr kumimoji="1" lang="zh-CN" altLang="en-US" sz="2200" b="1" dirty="0">
                <a:latin typeface="+mn-ea"/>
                <a:ea typeface="+mn-ea"/>
              </a:rPr>
              <a:t>经过</a:t>
            </a:r>
            <a:r>
              <a:rPr kumimoji="1" lang="en-US" altLang="zh-CN" sz="2200" b="1" dirty="0">
                <a:solidFill>
                  <a:srgbClr val="FF0000"/>
                </a:solidFill>
                <a:latin typeface="+mn-ea"/>
                <a:ea typeface="+mn-ea"/>
                <a:sym typeface="Symbol" pitchFamily="18" charset="2"/>
              </a:rPr>
              <a:t>0</a:t>
            </a:r>
            <a:r>
              <a:rPr kumimoji="1" lang="zh-CN" altLang="en-US" sz="2200" b="1" dirty="0">
                <a:solidFill>
                  <a:srgbClr val="FF0000"/>
                </a:solidFill>
                <a:latin typeface="+mn-ea"/>
                <a:ea typeface="+mn-ea"/>
                <a:sym typeface="Symbol" pitchFamily="18" charset="2"/>
              </a:rPr>
              <a:t>步或</a:t>
            </a:r>
            <a:r>
              <a:rPr kumimoji="1" lang="en-US" altLang="zh-CN" sz="2200" b="1" dirty="0">
                <a:solidFill>
                  <a:srgbClr val="FF0000"/>
                </a:solidFill>
                <a:latin typeface="+mn-ea"/>
                <a:ea typeface="+mn-ea"/>
                <a:sym typeface="Symbol" pitchFamily="18" charset="2"/>
              </a:rPr>
              <a:t>0</a:t>
            </a:r>
            <a:r>
              <a:rPr kumimoji="1" lang="zh-CN" altLang="en-US" sz="2200" b="1" dirty="0">
                <a:solidFill>
                  <a:srgbClr val="FF0000"/>
                </a:solidFill>
                <a:latin typeface="+mn-ea"/>
                <a:ea typeface="+mn-ea"/>
                <a:sym typeface="Symbol" pitchFamily="18" charset="2"/>
              </a:rPr>
              <a:t>步以上推导</a:t>
            </a:r>
            <a:r>
              <a:rPr kumimoji="1" lang="zh-CN" altLang="en-US" sz="2200" b="1" dirty="0">
                <a:latin typeface="+mn-ea"/>
                <a:ea typeface="+mn-ea"/>
                <a:sym typeface="Symbol" pitchFamily="18" charset="2"/>
              </a:rPr>
              <a:t>出</a:t>
            </a:r>
            <a:r>
              <a:rPr kumimoji="1" lang="en-US" altLang="zh-CN" sz="2200" b="1" dirty="0">
                <a:latin typeface="+mn-ea"/>
                <a:ea typeface="+mn-ea"/>
                <a:sym typeface="Symbol" pitchFamily="18" charset="2"/>
              </a:rPr>
              <a:t>β</a:t>
            </a:r>
            <a:r>
              <a:rPr kumimoji="1" lang="zh-CN" altLang="en-US" sz="2200" b="1" dirty="0">
                <a:latin typeface="+mn-ea"/>
                <a:ea typeface="+mn-ea"/>
                <a:sym typeface="Symbol" pitchFamily="18" charset="2"/>
              </a:rPr>
              <a:t>，记为</a:t>
            </a:r>
            <a:r>
              <a:rPr kumimoji="1" lang="en-US" altLang="zh-CN" sz="2200" b="1" dirty="0">
                <a:latin typeface="+mn-ea"/>
                <a:ea typeface="+mn-ea"/>
                <a:sym typeface="Symbol" pitchFamily="18" charset="2"/>
              </a:rPr>
              <a:t>α</a:t>
            </a:r>
            <a:r>
              <a:rPr kumimoji="1" lang="en-US" altLang="zh-CN" sz="2200" b="1" dirty="0">
                <a:latin typeface="+mn-ea"/>
                <a:ea typeface="+mn-ea"/>
              </a:rPr>
              <a:t>β</a:t>
            </a:r>
            <a:r>
              <a:rPr kumimoji="1" lang="zh-CN" altLang="en-US" sz="2200" b="1" dirty="0">
                <a:latin typeface="+mn-ea"/>
                <a:ea typeface="+mn-ea"/>
              </a:rPr>
              <a:t>。亦称</a:t>
            </a:r>
            <a:r>
              <a:rPr kumimoji="1" lang="en-US" altLang="zh-CN" sz="2200" b="1" dirty="0">
                <a:latin typeface="+mn-ea"/>
                <a:ea typeface="+mn-ea"/>
                <a:sym typeface="Symbol" pitchFamily="18" charset="2"/>
              </a:rPr>
              <a:t>β</a:t>
            </a:r>
            <a:r>
              <a:rPr kumimoji="1" lang="zh-CN" altLang="en-US" sz="2200" b="1" dirty="0">
                <a:latin typeface="+mn-ea"/>
                <a:ea typeface="+mn-ea"/>
              </a:rPr>
              <a:t>经过</a:t>
            </a:r>
            <a:r>
              <a:rPr kumimoji="1" lang="en-US" altLang="zh-CN" sz="2200" b="1" dirty="0">
                <a:solidFill>
                  <a:srgbClr val="FF0000"/>
                </a:solidFill>
                <a:latin typeface="+mn-ea"/>
                <a:ea typeface="+mn-ea"/>
                <a:sym typeface="Symbol" pitchFamily="18" charset="2"/>
              </a:rPr>
              <a:t>0</a:t>
            </a:r>
            <a:r>
              <a:rPr kumimoji="1" lang="zh-CN" altLang="en-US" sz="2200" b="1" dirty="0">
                <a:solidFill>
                  <a:srgbClr val="FF0000"/>
                </a:solidFill>
                <a:latin typeface="+mn-ea"/>
                <a:ea typeface="+mn-ea"/>
                <a:sym typeface="Symbol" pitchFamily="18" charset="2"/>
              </a:rPr>
              <a:t>步或</a:t>
            </a:r>
            <a:r>
              <a:rPr kumimoji="1" lang="en-US" altLang="zh-CN" sz="2200" b="1" dirty="0">
                <a:solidFill>
                  <a:srgbClr val="FF0000"/>
                </a:solidFill>
                <a:latin typeface="+mn-ea"/>
                <a:ea typeface="+mn-ea"/>
                <a:sym typeface="Symbol" pitchFamily="18" charset="2"/>
              </a:rPr>
              <a:t>0</a:t>
            </a:r>
            <a:r>
              <a:rPr kumimoji="1" lang="zh-CN" altLang="en-US" sz="2200" b="1" dirty="0">
                <a:solidFill>
                  <a:srgbClr val="FF0000"/>
                </a:solidFill>
                <a:latin typeface="+mn-ea"/>
                <a:ea typeface="+mn-ea"/>
                <a:sym typeface="Symbol" pitchFamily="18" charset="2"/>
              </a:rPr>
              <a:t>步以上归约</a:t>
            </a:r>
            <a:r>
              <a:rPr kumimoji="1" lang="zh-CN" altLang="en-US" sz="2200" b="1" dirty="0">
                <a:latin typeface="+mn-ea"/>
                <a:ea typeface="+mn-ea"/>
                <a:sym typeface="Symbol" pitchFamily="18" charset="2"/>
              </a:rPr>
              <a:t>到</a:t>
            </a:r>
            <a:r>
              <a:rPr kumimoji="1" lang="en-US" altLang="zh-CN" sz="2200" b="1" dirty="0">
                <a:latin typeface="+mn-ea"/>
                <a:ea typeface="+mn-ea"/>
              </a:rPr>
              <a:t>α</a:t>
            </a:r>
            <a:r>
              <a:rPr kumimoji="1" lang="zh-CN" altLang="en-US" sz="2200" b="1" dirty="0">
                <a:latin typeface="+mn-ea"/>
                <a:ea typeface="+mn-ea"/>
                <a:sym typeface="Symbol" pitchFamily="18" charset="2"/>
              </a:rPr>
              <a:t>。</a:t>
            </a:r>
          </a:p>
        </p:txBody>
      </p:sp>
      <p:sp>
        <p:nvSpPr>
          <p:cNvPr id="25609" name="Text Box 4"/>
          <p:cNvSpPr txBox="1">
            <a:spLocks noChangeArrowheads="1"/>
          </p:cNvSpPr>
          <p:nvPr/>
        </p:nvSpPr>
        <p:spPr bwMode="auto">
          <a:xfrm>
            <a:off x="1752600" y="1245513"/>
            <a:ext cx="465909"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0" name="Text Box 5"/>
          <p:cNvSpPr txBox="1">
            <a:spLocks noChangeArrowheads="1"/>
          </p:cNvSpPr>
          <p:nvPr/>
        </p:nvSpPr>
        <p:spPr bwMode="auto">
          <a:xfrm>
            <a:off x="609600" y="1676400"/>
            <a:ext cx="465909"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grpSp>
        <p:nvGrpSpPr>
          <p:cNvPr id="2" name="Group 6"/>
          <p:cNvGrpSpPr>
            <a:grpSpLocks/>
          </p:cNvGrpSpPr>
          <p:nvPr/>
        </p:nvGrpSpPr>
        <p:grpSpPr bwMode="auto">
          <a:xfrm>
            <a:off x="304800" y="2286000"/>
            <a:ext cx="8610600" cy="3810001"/>
            <a:chOff x="192" y="1700"/>
            <a:chExt cx="5424" cy="2400"/>
          </a:xfrm>
        </p:grpSpPr>
        <p:sp>
          <p:nvSpPr>
            <p:cNvPr id="25612" name="Rectangle 7"/>
            <p:cNvSpPr>
              <a:spLocks noChangeArrowheads="1"/>
            </p:cNvSpPr>
            <p:nvPr/>
          </p:nvSpPr>
          <p:spPr bwMode="auto">
            <a:xfrm>
              <a:off x="213" y="1700"/>
              <a:ext cx="5376" cy="2352"/>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p>
          </p:txBody>
        </p:sp>
        <p:sp>
          <p:nvSpPr>
            <p:cNvPr id="25613" name="Text Box 8"/>
            <p:cNvSpPr txBox="1">
              <a:spLocks noChangeArrowheads="1"/>
            </p:cNvSpPr>
            <p:nvPr/>
          </p:nvSpPr>
          <p:spPr bwMode="auto">
            <a:xfrm>
              <a:off x="192" y="1717"/>
              <a:ext cx="5424" cy="23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Times New Roman" pitchFamily="18" charset="0"/>
                </a:rPr>
                <a:t>例如，</a:t>
              </a:r>
              <a:r>
                <a:rPr kumimoji="1" lang="zh-CN" altLang="en-US" sz="2200" b="1" dirty="0" smtClean="0">
                  <a:latin typeface="Times New Roman" pitchFamily="18" charset="0"/>
                </a:rPr>
                <a:t>例</a:t>
              </a:r>
              <a:r>
                <a:rPr kumimoji="1" lang="en-US" altLang="zh-CN" sz="2200" b="1" dirty="0" smtClean="0">
                  <a:latin typeface="Times New Roman" pitchFamily="18" charset="0"/>
                </a:rPr>
                <a:t>2.1 </a:t>
              </a:r>
              <a:r>
                <a:rPr kumimoji="1" lang="zh-CN" altLang="en-US" sz="2200" b="1" dirty="0">
                  <a:latin typeface="Times New Roman" pitchFamily="18" charset="0"/>
                </a:rPr>
                <a:t>定义的文法</a:t>
              </a:r>
              <a:r>
                <a:rPr kumimoji="1" lang="en-US" altLang="zh-CN" sz="2200" b="1" dirty="0">
                  <a:solidFill>
                    <a:srgbClr val="CC6600"/>
                  </a:solidFill>
                  <a:latin typeface="Times New Roman" pitchFamily="18" charset="0"/>
                </a:rPr>
                <a:t>G1</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({S}</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{a</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b}</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a:t>
              </a:r>
              <a:r>
                <a:rPr kumimoji="1" lang="en-US" altLang="zh-CN" sz="2200" b="1" dirty="0" err="1">
                  <a:solidFill>
                    <a:srgbClr val="CC6600"/>
                  </a:solidFill>
                  <a:latin typeface="Times New Roman" pitchFamily="18" charset="0"/>
                </a:rPr>
                <a:t>S→aSb</a:t>
              </a:r>
              <a:r>
                <a:rPr kumimoji="1" lang="zh-CN" altLang="en-US" sz="2200" b="1" dirty="0">
                  <a:solidFill>
                    <a:srgbClr val="CC6600"/>
                  </a:solidFill>
                  <a:latin typeface="Times New Roman" pitchFamily="18" charset="0"/>
                </a:rPr>
                <a:t>，</a:t>
              </a:r>
              <a:r>
                <a:rPr kumimoji="1" lang="en-US" altLang="zh-CN" sz="2200" b="1" dirty="0" err="1">
                  <a:solidFill>
                    <a:srgbClr val="CC6600"/>
                  </a:solidFill>
                  <a:latin typeface="Times New Roman" pitchFamily="18" charset="0"/>
                </a:rPr>
                <a:t>S→ab</a:t>
              </a:r>
              <a:r>
                <a:rPr kumimoji="1" lang="en-US" altLang="zh-CN" sz="2200" b="1" dirty="0">
                  <a:solidFill>
                    <a:srgbClr val="CC6600"/>
                  </a:solidFill>
                  <a:latin typeface="Times New Roman" pitchFamily="18" charset="0"/>
                </a:rPr>
                <a:t>}</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S)</a:t>
              </a:r>
              <a:r>
                <a:rPr kumimoji="1" lang="en-US" altLang="zh-CN" sz="2200" b="1" dirty="0">
                  <a:latin typeface="Times New Roman" pitchFamily="18" charset="0"/>
                </a:rPr>
                <a:t> </a:t>
              </a:r>
              <a:r>
                <a:rPr kumimoji="1" lang="zh-CN" altLang="en-US" sz="2200" b="1" dirty="0">
                  <a:latin typeface="Times New Roman" pitchFamily="18" charset="0"/>
                </a:rPr>
                <a:t>， </a:t>
              </a:r>
              <a:r>
                <a:rPr kumimoji="1" lang="en-US" altLang="zh-CN" sz="2200" b="1" dirty="0">
                  <a:solidFill>
                    <a:srgbClr val="CC6600"/>
                  </a:solidFill>
                  <a:latin typeface="Times New Roman" pitchFamily="18" charset="0"/>
                  <a:sym typeface="Symbol" pitchFamily="18" charset="2"/>
                </a:rPr>
                <a:t>0</a:t>
              </a:r>
              <a:r>
                <a:rPr kumimoji="1" lang="zh-CN" altLang="en-US" sz="2200" b="1" dirty="0">
                  <a:solidFill>
                    <a:srgbClr val="CC6600"/>
                  </a:solidFill>
                  <a:latin typeface="Times New Roman" pitchFamily="18" charset="0"/>
                  <a:sym typeface="Symbol" pitchFamily="18" charset="2"/>
                </a:rPr>
                <a:t>步或</a:t>
              </a:r>
              <a:r>
                <a:rPr kumimoji="1" lang="en-US" altLang="zh-CN" sz="2200" b="1" dirty="0">
                  <a:solidFill>
                    <a:srgbClr val="CC6600"/>
                  </a:solidFill>
                  <a:latin typeface="Times New Roman" pitchFamily="18" charset="0"/>
                  <a:sym typeface="Symbol" pitchFamily="18" charset="2"/>
                </a:rPr>
                <a:t>0</a:t>
              </a:r>
              <a:r>
                <a:rPr kumimoji="1" lang="zh-CN" altLang="en-US" sz="2200" b="1" dirty="0">
                  <a:solidFill>
                    <a:srgbClr val="CC6600"/>
                  </a:solidFill>
                  <a:latin typeface="Times New Roman" pitchFamily="18" charset="0"/>
                  <a:sym typeface="Symbol" pitchFamily="18" charset="2"/>
                </a:rPr>
                <a:t>步以上</a:t>
              </a:r>
              <a:r>
                <a:rPr kumimoji="1" lang="zh-CN" altLang="en-US" sz="2200" b="1" dirty="0">
                  <a:latin typeface="Times New Roman" pitchFamily="18" charset="0"/>
                </a:rPr>
                <a:t>推导</a:t>
              </a:r>
              <a:r>
                <a:rPr kumimoji="1" lang="en-US" altLang="zh-CN" sz="2200" b="1" dirty="0">
                  <a:latin typeface="Times New Roman" pitchFamily="18" charset="0"/>
                </a:rPr>
                <a:t>(</a:t>
              </a:r>
              <a:r>
                <a:rPr kumimoji="1" lang="en-US" altLang="zh-CN" sz="2200" b="1" dirty="0">
                  <a:latin typeface="Times New Roman" pitchFamily="18" charset="0"/>
                  <a:sym typeface="Symbol" pitchFamily="18" charset="2"/>
                </a:rPr>
                <a:t>)</a:t>
              </a:r>
              <a:r>
                <a:rPr kumimoji="1" lang="zh-CN" altLang="en-US" sz="2200" b="1" dirty="0">
                  <a:latin typeface="Times New Roman" pitchFamily="18" charset="0"/>
                </a:rPr>
                <a:t>例子有：</a:t>
              </a:r>
            </a:p>
            <a:p>
              <a:pPr algn="l" eaLnBrk="1" hangingPunct="1">
                <a:lnSpc>
                  <a:spcPct val="120000"/>
                </a:lnSpc>
                <a:spcBef>
                  <a:spcPct val="50000"/>
                </a:spcBef>
              </a:pPr>
              <a:r>
                <a:rPr kumimoji="1" lang="zh-CN" altLang="en-US" sz="2200" b="1" dirty="0">
                  <a:latin typeface="Times New Roman" pitchFamily="18" charset="0"/>
                </a:rPr>
                <a:t>     （</a:t>
              </a:r>
              <a:r>
                <a:rPr kumimoji="1" lang="en-US" altLang="zh-CN" sz="2200" b="1" dirty="0">
                  <a:latin typeface="Times New Roman" pitchFamily="18" charset="0"/>
                </a:rPr>
                <a:t>1</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ab</a:t>
              </a:r>
              <a:r>
                <a:rPr kumimoji="1" lang="zh-CN" altLang="en-US" sz="2200" b="1" dirty="0">
                  <a:latin typeface="Times New Roman" pitchFamily="18" charset="0"/>
                </a:rPr>
                <a:t>，因为有</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ab</a:t>
              </a:r>
              <a:r>
                <a:rPr kumimoji="1" lang="en-US" altLang="zh-CN" sz="2200" b="1" dirty="0">
                  <a:latin typeface="Times New Roman" pitchFamily="18" charset="0"/>
                </a:rPr>
                <a:t> </a:t>
              </a: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2</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aabb</a:t>
              </a:r>
              <a:r>
                <a:rPr kumimoji="1" lang="zh-CN" altLang="en-US" sz="2200" b="1" dirty="0">
                  <a:latin typeface="Times New Roman" pitchFamily="18" charset="0"/>
                </a:rPr>
                <a:t>， 因为有</a:t>
              </a:r>
              <a:r>
                <a:rPr kumimoji="1" lang="en-US" altLang="zh-CN" sz="2200" b="1" dirty="0" err="1">
                  <a:latin typeface="Times New Roman" pitchFamily="18" charset="0"/>
                </a:rPr>
                <a:t>S</a:t>
              </a:r>
              <a:r>
                <a:rPr kumimoji="1" lang="en-US" altLang="zh-CN" sz="2200" b="1" dirty="0" err="1">
                  <a:latin typeface="Times New Roman" pitchFamily="18" charset="0"/>
                  <a:sym typeface="Symbol" pitchFamily="18" charset="2"/>
                </a:rPr>
                <a:t></a:t>
              </a:r>
              <a:r>
                <a:rPr kumimoji="1" lang="en-US" altLang="zh-CN" sz="2200" b="1" dirty="0" err="1">
                  <a:latin typeface="Times New Roman" pitchFamily="18" charset="0"/>
                </a:rPr>
                <a:t>aabb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3</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r>
                <a:rPr kumimoji="1" lang="zh-CN" altLang="en-US" sz="2200" b="1" dirty="0">
                  <a:latin typeface="Times New Roman" pitchFamily="18" charset="0"/>
                </a:rPr>
                <a:t>，因为有</a:t>
              </a:r>
              <a:r>
                <a:rPr kumimoji="1" lang="en-US" altLang="zh-CN" sz="2200" b="1" dirty="0" err="1">
                  <a:latin typeface="Times New Roman" pitchFamily="18" charset="0"/>
                </a:rPr>
                <a:t>S</a:t>
              </a:r>
              <a:r>
                <a:rPr kumimoji="1" lang="en-US" altLang="zh-CN" sz="2200" b="1" dirty="0" err="1">
                  <a:latin typeface="Times New Roman" pitchFamily="18" charset="0"/>
                  <a:sym typeface="Symbol" pitchFamily="18" charset="2"/>
                </a:rPr>
                <a:t></a:t>
              </a:r>
              <a:r>
                <a:rPr kumimoji="1" lang="en-US" altLang="zh-CN" sz="2200" b="1" dirty="0" err="1">
                  <a:latin typeface="Times New Roman" pitchFamily="18" charset="0"/>
                </a:rPr>
                <a:t>aaabbb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4</a:t>
              </a:r>
              <a:r>
                <a:rPr kumimoji="1" lang="zh-CN" altLang="en-US" sz="2200" b="1" dirty="0">
                  <a:latin typeface="Times New Roman" pitchFamily="18" charset="0"/>
                </a:rPr>
                <a:t>）</a:t>
              </a:r>
              <a:r>
                <a:rPr kumimoji="1" lang="en-US" altLang="zh-CN" sz="2200" b="1" dirty="0" err="1">
                  <a:latin typeface="Times New Roman" pitchFamily="18" charset="0"/>
                </a:rPr>
                <a:t>aSb</a:t>
              </a:r>
              <a:r>
                <a:rPr kumimoji="1" lang="en-US" altLang="zh-CN" sz="2200" b="1" dirty="0">
                  <a:latin typeface="Times New Roman" pitchFamily="18" charset="0"/>
                </a:rPr>
                <a:t> </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r>
                <a:rPr kumimoji="1" lang="zh-CN" altLang="en-US" sz="2200" b="1" dirty="0">
                  <a:latin typeface="Times New Roman" pitchFamily="18" charset="0"/>
                </a:rPr>
                <a:t>，因为有</a:t>
              </a:r>
              <a:r>
                <a:rPr kumimoji="1" lang="en-US" altLang="zh-CN" sz="2200" b="1" dirty="0" err="1">
                  <a:latin typeface="Times New Roman" pitchFamily="18" charset="0"/>
                </a:rPr>
                <a:t>aSb</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5</a:t>
              </a:r>
              <a:r>
                <a:rPr kumimoji="1" lang="zh-CN" altLang="en-US" sz="2200" b="1" dirty="0">
                  <a:latin typeface="Times New Roman" pitchFamily="18" charset="0"/>
                </a:rPr>
                <a:t>）</a:t>
              </a:r>
              <a:r>
                <a:rPr kumimoji="1" lang="en-US" altLang="zh-CN" sz="2200" b="1" dirty="0" err="1">
                  <a:latin typeface="Times New Roman" pitchFamily="18" charset="0"/>
                </a:rPr>
                <a:t>aSbSb</a:t>
              </a:r>
              <a:r>
                <a:rPr kumimoji="1" lang="en-US" altLang="zh-CN" sz="2200" b="1" dirty="0">
                  <a:latin typeface="Times New Roman" pitchFamily="18" charset="0"/>
                </a:rPr>
                <a:t> </a:t>
              </a:r>
              <a:r>
                <a:rPr kumimoji="1" lang="en-US" altLang="zh-CN" sz="2200" b="1" dirty="0">
                  <a:latin typeface="Times New Roman" pitchFamily="18" charset="0"/>
                  <a:sym typeface="Symbol" pitchFamily="18" charset="2"/>
                </a:rPr>
                <a:t></a:t>
              </a:r>
              <a:r>
                <a:rPr kumimoji="1" lang="en-US" altLang="zh-CN" sz="2200" b="1" dirty="0" err="1">
                  <a:latin typeface="Times New Roman" pitchFamily="18" charset="0"/>
                </a:rPr>
                <a:t>aSbSb</a:t>
              </a:r>
              <a:r>
                <a:rPr kumimoji="1" lang="zh-CN" altLang="en-US" sz="2200" b="1" dirty="0">
                  <a:latin typeface="Times New Roman" pitchFamily="18" charset="0"/>
                </a:rPr>
                <a:t>，因为有</a:t>
              </a:r>
              <a:r>
                <a:rPr kumimoji="1" lang="en-US" altLang="zh-CN" sz="2200" b="1" dirty="0" err="1" smtClean="0">
                  <a:latin typeface="Times New Roman" pitchFamily="18" charset="0"/>
                </a:rPr>
                <a:t>aSbSb</a:t>
              </a:r>
              <a:r>
                <a:rPr kumimoji="1" lang="en-US" altLang="zh-CN" sz="2200" b="1" dirty="0" smtClean="0">
                  <a:latin typeface="Times New Roman" pitchFamily="18" charset="0"/>
                  <a:sym typeface="Symbol" pitchFamily="18" charset="2"/>
                </a:rPr>
                <a:t> </a:t>
              </a:r>
              <a:r>
                <a:rPr kumimoji="1" lang="en-US" altLang="zh-CN" sz="2200" b="1" dirty="0" smtClean="0">
                  <a:latin typeface="Times New Roman" pitchFamily="18" charset="0"/>
                </a:rPr>
                <a:t> </a:t>
              </a:r>
              <a:r>
                <a:rPr kumimoji="1" lang="en-US" altLang="zh-CN" sz="2200" b="1" dirty="0" err="1" smtClean="0">
                  <a:latin typeface="Times New Roman" pitchFamily="18" charset="0"/>
                </a:rPr>
                <a:t>aSbSb</a:t>
              </a:r>
              <a:endParaRPr kumimoji="1" lang="en-US" altLang="zh-CN" sz="2200" b="1" dirty="0">
                <a:latin typeface="Times New Roman" pitchFamily="18" charset="0"/>
              </a:endParaRPr>
            </a:p>
          </p:txBody>
        </p:sp>
        <p:sp>
          <p:nvSpPr>
            <p:cNvPr id="25614" name="Text Box 9"/>
            <p:cNvSpPr txBox="1">
              <a:spLocks noChangeArrowheads="1"/>
            </p:cNvSpPr>
            <p:nvPr/>
          </p:nvSpPr>
          <p:spPr bwMode="auto">
            <a:xfrm>
              <a:off x="912" y="2321"/>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5" name="Text Box 10"/>
            <p:cNvSpPr txBox="1">
              <a:spLocks noChangeArrowheads="1"/>
            </p:cNvSpPr>
            <p:nvPr/>
          </p:nvSpPr>
          <p:spPr bwMode="auto">
            <a:xfrm>
              <a:off x="912" y="3041"/>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6" name="Text Box 11"/>
            <p:cNvSpPr txBox="1">
              <a:spLocks noChangeArrowheads="1"/>
            </p:cNvSpPr>
            <p:nvPr/>
          </p:nvSpPr>
          <p:spPr bwMode="auto">
            <a:xfrm>
              <a:off x="1296" y="3733"/>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7" name="Text Box 12"/>
            <p:cNvSpPr txBox="1">
              <a:spLocks noChangeArrowheads="1"/>
            </p:cNvSpPr>
            <p:nvPr/>
          </p:nvSpPr>
          <p:spPr bwMode="auto">
            <a:xfrm>
              <a:off x="2135" y="2276"/>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8" name="Text Box 13"/>
            <p:cNvSpPr txBox="1">
              <a:spLocks noChangeArrowheads="1"/>
            </p:cNvSpPr>
            <p:nvPr/>
          </p:nvSpPr>
          <p:spPr bwMode="auto">
            <a:xfrm>
              <a:off x="2352" y="2612"/>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9" name="Text Box 14"/>
            <p:cNvSpPr txBox="1">
              <a:spLocks noChangeArrowheads="1"/>
            </p:cNvSpPr>
            <p:nvPr/>
          </p:nvSpPr>
          <p:spPr bwMode="auto">
            <a:xfrm>
              <a:off x="2496" y="2996"/>
              <a:ext cx="350"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20" name="Text Box 15"/>
            <p:cNvSpPr txBox="1">
              <a:spLocks noChangeArrowheads="1"/>
            </p:cNvSpPr>
            <p:nvPr/>
          </p:nvSpPr>
          <p:spPr bwMode="auto">
            <a:xfrm>
              <a:off x="2880" y="3332"/>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21" name="Text Box 16"/>
            <p:cNvSpPr txBox="1">
              <a:spLocks noChangeArrowheads="1"/>
            </p:cNvSpPr>
            <p:nvPr/>
          </p:nvSpPr>
          <p:spPr bwMode="auto">
            <a:xfrm>
              <a:off x="912" y="2660"/>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22" name="Text Box 17"/>
            <p:cNvSpPr txBox="1">
              <a:spLocks noChangeArrowheads="1"/>
            </p:cNvSpPr>
            <p:nvPr/>
          </p:nvSpPr>
          <p:spPr bwMode="auto">
            <a:xfrm>
              <a:off x="1104" y="3380"/>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23" name="Text Box 18"/>
            <p:cNvSpPr txBox="1">
              <a:spLocks noChangeArrowheads="1"/>
            </p:cNvSpPr>
            <p:nvPr/>
          </p:nvSpPr>
          <p:spPr bwMode="auto">
            <a:xfrm>
              <a:off x="1632" y="1957"/>
              <a:ext cx="351"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grpSp>
      <p:sp>
        <p:nvSpPr>
          <p:cNvPr id="25" name="Text Box 4"/>
          <p:cNvSpPr txBox="1">
            <a:spLocks noChangeArrowheads="1"/>
          </p:cNvSpPr>
          <p:nvPr/>
        </p:nvSpPr>
        <p:spPr bwMode="auto">
          <a:xfrm>
            <a:off x="365502" y="273804"/>
            <a:ext cx="6858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2.4 </a:t>
            </a:r>
            <a:r>
              <a:rPr kumimoji="1" lang="zh-CN" altLang="en-US" sz="2800" b="1" dirty="0" smtClean="0">
                <a:latin typeface="黑体" pitchFamily="49" charset="-122"/>
                <a:ea typeface="黑体" pitchFamily="49" charset="-122"/>
              </a:rPr>
              <a:t> </a:t>
            </a:r>
            <a:r>
              <a:rPr kumimoji="1" lang="en-US" altLang="zh-CN" sz="2800" b="1" dirty="0" smtClean="0">
                <a:solidFill>
                  <a:srgbClr val="C00000"/>
                </a:solidFill>
                <a:latin typeface="黑体" pitchFamily="49" charset="-122"/>
                <a:ea typeface="黑体" pitchFamily="49" charset="-122"/>
              </a:rPr>
              <a:t>0</a:t>
            </a:r>
            <a:r>
              <a:rPr kumimoji="1" lang="zh-CN" altLang="en-US" sz="2800" b="1" dirty="0" smtClean="0">
                <a:solidFill>
                  <a:srgbClr val="C00000"/>
                </a:solidFill>
                <a:latin typeface="黑体" pitchFamily="49" charset="-122"/>
                <a:ea typeface="黑体" pitchFamily="49" charset="-122"/>
              </a:rPr>
              <a:t>步或</a:t>
            </a:r>
            <a:r>
              <a:rPr kumimoji="1" lang="en-US" altLang="zh-CN" sz="2800" b="1" dirty="0" smtClean="0">
                <a:solidFill>
                  <a:srgbClr val="C00000"/>
                </a:solidFill>
                <a:latin typeface="黑体" pitchFamily="49" charset="-122"/>
                <a:ea typeface="黑体" pitchFamily="49" charset="-122"/>
              </a:rPr>
              <a:t>0</a:t>
            </a:r>
            <a:r>
              <a:rPr kumimoji="1" lang="zh-CN" altLang="en-US" sz="2800" b="1" dirty="0" smtClean="0">
                <a:solidFill>
                  <a:srgbClr val="C00000"/>
                </a:solidFill>
                <a:latin typeface="黑体" pitchFamily="49" charset="-122"/>
                <a:ea typeface="黑体" pitchFamily="49" charset="-122"/>
              </a:rPr>
              <a:t>步以上</a:t>
            </a:r>
            <a:r>
              <a:rPr kumimoji="1" lang="zh-CN" altLang="en-US" sz="2800" b="1" dirty="0" smtClean="0">
                <a:solidFill>
                  <a:srgbClr val="C00000"/>
                </a:solidFill>
                <a:latin typeface="黑体" pitchFamily="49" charset="-122"/>
                <a:ea typeface="黑体" pitchFamily="49" charset="-122"/>
                <a:sym typeface="Symbol" pitchFamily="18" charset="2"/>
              </a:rPr>
              <a:t>推导与归约</a:t>
            </a:r>
            <a:endParaRPr kumimoji="1" lang="zh-CN" altLang="en-US" sz="2800" b="1" dirty="0">
              <a:solidFill>
                <a:srgbClr val="C00000"/>
              </a:solidFill>
              <a:latin typeface="黑体" pitchFamily="49" charset="-122"/>
              <a:ea typeface="黑体" pitchFamily="49" charset="-122"/>
            </a:endParaRPr>
          </a:p>
        </p:txBody>
      </p:sp>
      <p:sp>
        <p:nvSpPr>
          <p:cNvPr id="26" name="Text Box 15"/>
          <p:cNvSpPr txBox="1">
            <a:spLocks noChangeArrowheads="1"/>
          </p:cNvSpPr>
          <p:nvPr/>
        </p:nvSpPr>
        <p:spPr bwMode="auto">
          <a:xfrm>
            <a:off x="5029200" y="5410200"/>
            <a:ext cx="557213"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5732"/>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573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5733"/>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57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5734"/>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573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15735"/>
                                        </p:tgtEl>
                                        <p:attrNameLst>
                                          <p:attrName>style.visibility</p:attrName>
                                        </p:attrNameLst>
                                      </p:cBhvr>
                                      <p:to>
                                        <p:strVal val="hidden"/>
                                      </p:to>
                                    </p:set>
                                  </p:childTnLst>
                                </p:cTn>
                              </p:par>
                            </p:childTnLst>
                          </p:cTn>
                        </p:par>
                        <p:par>
                          <p:cTn id="32" fill="hold" nodeType="with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5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2" grpId="0" animBg="1"/>
      <p:bldP spid="115732" grpId="1" animBg="1"/>
      <p:bldP spid="115733" grpId="0" animBg="1"/>
      <p:bldP spid="115733" grpId="1" animBg="1"/>
      <p:bldP spid="115734" grpId="0" animBg="1"/>
      <p:bldP spid="115734" grpId="1" animBg="1"/>
      <p:bldP spid="115736" grpId="0" animBg="1"/>
      <p:bldP spid="115735" grpId="0" animBg="1"/>
      <p:bldP spid="11573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8" name="Rectangle 12"/>
          <p:cNvSpPr>
            <a:spLocks noChangeArrowheads="1"/>
          </p:cNvSpPr>
          <p:nvPr/>
        </p:nvSpPr>
        <p:spPr bwMode="auto">
          <a:xfrm>
            <a:off x="457200" y="4133052"/>
            <a:ext cx="54102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6750" name="Rectangle 14"/>
          <p:cNvSpPr>
            <a:spLocks noChangeArrowheads="1"/>
          </p:cNvSpPr>
          <p:nvPr/>
        </p:nvSpPr>
        <p:spPr bwMode="auto">
          <a:xfrm>
            <a:off x="457200" y="4697448"/>
            <a:ext cx="61722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6751" name="Rectangle 15"/>
          <p:cNvSpPr>
            <a:spLocks noChangeArrowheads="1"/>
          </p:cNvSpPr>
          <p:nvPr/>
        </p:nvSpPr>
        <p:spPr bwMode="auto">
          <a:xfrm>
            <a:off x="457200" y="5230848"/>
            <a:ext cx="71628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29" name="Rectangle 2"/>
          <p:cNvSpPr>
            <a:spLocks noChangeArrowheads="1"/>
          </p:cNvSpPr>
          <p:nvPr/>
        </p:nvSpPr>
        <p:spPr bwMode="auto">
          <a:xfrm>
            <a:off x="304800" y="2971836"/>
            <a:ext cx="8229600" cy="2779712"/>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630" name="Text Box 3"/>
          <p:cNvSpPr txBox="1">
            <a:spLocks noChangeArrowheads="1"/>
          </p:cNvSpPr>
          <p:nvPr/>
        </p:nvSpPr>
        <p:spPr bwMode="auto">
          <a:xfrm>
            <a:off x="381000" y="304800"/>
            <a:ext cx="4876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2.5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sym typeface="Symbol" pitchFamily="18" charset="2"/>
              </a:rPr>
              <a:t>句型</a:t>
            </a:r>
            <a:r>
              <a:rPr kumimoji="1" lang="zh-CN" altLang="en-US" sz="2800" b="1" dirty="0">
                <a:solidFill>
                  <a:srgbClr val="C00000"/>
                </a:solidFill>
                <a:latin typeface="黑体" pitchFamily="49" charset="-122"/>
                <a:ea typeface="黑体" pitchFamily="49" charset="-122"/>
                <a:sym typeface="Symbol" pitchFamily="18" charset="2"/>
              </a:rPr>
              <a:t>、</a:t>
            </a:r>
            <a:r>
              <a:rPr kumimoji="1" lang="zh-CN" altLang="en-US" sz="2800" b="1" dirty="0" smtClean="0">
                <a:solidFill>
                  <a:srgbClr val="C00000"/>
                </a:solidFill>
                <a:latin typeface="黑体" pitchFamily="49" charset="-122"/>
                <a:ea typeface="黑体" pitchFamily="49" charset="-122"/>
                <a:sym typeface="Symbol" pitchFamily="18" charset="2"/>
              </a:rPr>
              <a:t>句子</a:t>
            </a:r>
            <a:endParaRPr kumimoji="1" lang="zh-CN" altLang="en-US" sz="2800" b="1" dirty="0">
              <a:solidFill>
                <a:srgbClr val="C00000"/>
              </a:solidFill>
              <a:latin typeface="黑体" pitchFamily="49" charset="-122"/>
              <a:ea typeface="黑体" pitchFamily="49" charset="-122"/>
            </a:endParaRPr>
          </a:p>
        </p:txBody>
      </p:sp>
      <p:grpSp>
        <p:nvGrpSpPr>
          <p:cNvPr id="2" name="Group 4"/>
          <p:cNvGrpSpPr>
            <a:grpSpLocks/>
          </p:cNvGrpSpPr>
          <p:nvPr/>
        </p:nvGrpSpPr>
        <p:grpSpPr bwMode="auto">
          <a:xfrm>
            <a:off x="457200" y="914400"/>
            <a:ext cx="8077200" cy="1754188"/>
            <a:chOff x="288" y="998"/>
            <a:chExt cx="5088" cy="1105"/>
          </a:xfrm>
        </p:grpSpPr>
        <p:sp>
          <p:nvSpPr>
            <p:cNvPr id="26637" name="Text Box 5"/>
            <p:cNvSpPr txBox="1">
              <a:spLocks noChangeArrowheads="1"/>
            </p:cNvSpPr>
            <p:nvPr/>
          </p:nvSpPr>
          <p:spPr bwMode="auto">
            <a:xfrm>
              <a:off x="288" y="998"/>
              <a:ext cx="5088" cy="1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Times New Roman" pitchFamily="18" charset="0"/>
                </a:rPr>
                <a:t>设文法</a:t>
              </a:r>
              <a:r>
                <a:rPr kumimoji="1" lang="en-US" altLang="zh-CN" sz="2400" b="1" dirty="0">
                  <a:latin typeface="Times New Roman" pitchFamily="18" charset="0"/>
                </a:rPr>
                <a:t>G</a:t>
              </a:r>
              <a:r>
                <a:rPr kumimoji="1" lang="zh-CN" altLang="en-US" sz="2400" b="1" dirty="0">
                  <a:latin typeface="Times New Roman" pitchFamily="18" charset="0"/>
                </a:rPr>
                <a:t>＝（</a:t>
              </a:r>
              <a:r>
                <a:rPr kumimoji="1" lang="en-US" altLang="zh-CN" sz="2400" b="1" dirty="0">
                  <a:latin typeface="Times New Roman" pitchFamily="18" charset="0"/>
                </a:rPr>
                <a:t>V</a:t>
              </a:r>
              <a:r>
                <a:rPr kumimoji="1" lang="en-US" altLang="zh-CN" sz="2400" b="1" baseline="-30000" dirty="0">
                  <a:latin typeface="Times New Roman" pitchFamily="18" charset="0"/>
                </a:rPr>
                <a:t>N</a:t>
              </a:r>
              <a:r>
                <a:rPr kumimoji="1" lang="zh-CN" altLang="en-US" sz="2400" b="1" dirty="0">
                  <a:latin typeface="Times New Roman" pitchFamily="18" charset="0"/>
                </a:rPr>
                <a:t>，</a:t>
              </a:r>
              <a:r>
                <a:rPr kumimoji="1" lang="en-US" altLang="zh-CN" sz="2400" b="1" dirty="0">
                  <a:latin typeface="Times New Roman" pitchFamily="18" charset="0"/>
                </a:rPr>
                <a:t>V</a:t>
              </a:r>
              <a:r>
                <a:rPr kumimoji="1" lang="en-US" altLang="zh-CN" sz="2400" b="1" baseline="-30000" dirty="0">
                  <a:latin typeface="Times New Roman" pitchFamily="18" charset="0"/>
                </a:rPr>
                <a:t>T</a:t>
              </a:r>
              <a:r>
                <a:rPr kumimoji="1" lang="zh-CN" altLang="en-US" sz="2400" b="1" dirty="0">
                  <a:latin typeface="Times New Roman" pitchFamily="18" charset="0"/>
                </a:rPr>
                <a:t>，</a:t>
              </a:r>
              <a:r>
                <a:rPr kumimoji="1" lang="en-US" altLang="zh-CN" sz="2400" b="1" dirty="0">
                  <a:latin typeface="Times New Roman" pitchFamily="18" charset="0"/>
                </a:rPr>
                <a:t>P</a:t>
              </a:r>
              <a:r>
                <a:rPr kumimoji="1" lang="zh-CN" altLang="en-US" sz="2400" b="1" dirty="0">
                  <a:latin typeface="Times New Roman" pitchFamily="18" charset="0"/>
                </a:rPr>
                <a:t>，</a:t>
              </a:r>
              <a:r>
                <a:rPr kumimoji="1" lang="en-US" altLang="zh-CN" sz="2400" b="1" dirty="0">
                  <a:latin typeface="Times New Roman" pitchFamily="18" charset="0"/>
                </a:rPr>
                <a:t>S</a:t>
              </a:r>
              <a:r>
                <a:rPr kumimoji="1" lang="zh-CN" altLang="en-US" sz="2400" b="1" dirty="0">
                  <a:latin typeface="Times New Roman" pitchFamily="18" charset="0"/>
                </a:rPr>
                <a:t>），如果有</a:t>
              </a:r>
              <a:r>
                <a:rPr kumimoji="1" lang="en-US" altLang="zh-CN" sz="2400" b="1" dirty="0" err="1">
                  <a:latin typeface="Times New Roman" pitchFamily="18" charset="0"/>
                </a:rPr>
                <a:t>S</a:t>
              </a:r>
              <a:r>
                <a:rPr kumimoji="1" lang="en-US" altLang="zh-CN" sz="2400" b="1" dirty="0" err="1">
                  <a:latin typeface="Times New Roman" pitchFamily="18" charset="0"/>
                  <a:sym typeface="Symbol" pitchFamily="18" charset="2"/>
                </a:rPr>
                <a:t></a:t>
              </a:r>
              <a:r>
                <a:rPr kumimoji="1" lang="en-US" altLang="zh-CN" sz="2400" b="1" dirty="0" err="1">
                  <a:latin typeface="Times New Roman" pitchFamily="18" charset="0"/>
                </a:rPr>
                <a:t>β</a:t>
              </a:r>
              <a:r>
                <a:rPr kumimoji="1" lang="zh-CN" altLang="en-US" sz="2400" b="1" dirty="0">
                  <a:latin typeface="Times New Roman" pitchFamily="18" charset="0"/>
                </a:rPr>
                <a:t>，则称</a:t>
              </a:r>
              <a:r>
                <a:rPr kumimoji="1" lang="en-US" altLang="zh-CN" sz="2400" b="1" dirty="0">
                  <a:latin typeface="Times New Roman" pitchFamily="18" charset="0"/>
                </a:rPr>
                <a:t>β</a:t>
              </a:r>
              <a:r>
                <a:rPr kumimoji="1" lang="zh-CN" altLang="en-US" sz="2400" b="1" dirty="0">
                  <a:latin typeface="Times New Roman" pitchFamily="18" charset="0"/>
                </a:rPr>
                <a:t>是文法</a:t>
              </a:r>
              <a:r>
                <a:rPr kumimoji="1" lang="en-US" altLang="zh-CN" sz="2400" b="1" dirty="0">
                  <a:solidFill>
                    <a:srgbClr val="FF0000"/>
                  </a:solidFill>
                  <a:latin typeface="Times New Roman" pitchFamily="18" charset="0"/>
                </a:rPr>
                <a:t>G</a:t>
              </a:r>
              <a:r>
                <a:rPr kumimoji="1" lang="zh-CN" altLang="en-US" sz="2400" b="1" dirty="0">
                  <a:solidFill>
                    <a:srgbClr val="FF0000"/>
                  </a:solidFill>
                  <a:latin typeface="Times New Roman" pitchFamily="18" charset="0"/>
                </a:rPr>
                <a:t>的句型</a:t>
              </a:r>
              <a:r>
                <a:rPr kumimoji="1" lang="zh-CN" altLang="en-US" sz="2400" b="1" dirty="0">
                  <a:latin typeface="Times New Roman" pitchFamily="18" charset="0"/>
                </a:rPr>
                <a:t>。如果有</a:t>
              </a:r>
              <a:r>
                <a:rPr kumimoji="1" lang="en-US" altLang="zh-CN" sz="2400" b="1" dirty="0" err="1">
                  <a:latin typeface="Times New Roman" pitchFamily="18" charset="0"/>
                </a:rPr>
                <a:t>S</a:t>
              </a:r>
              <a:r>
                <a:rPr kumimoji="1" lang="en-US" altLang="zh-CN" sz="2400" b="1" dirty="0" err="1">
                  <a:latin typeface="Times New Roman" pitchFamily="18" charset="0"/>
                  <a:sym typeface="Symbol" pitchFamily="18" charset="2"/>
                </a:rPr>
                <a:t></a:t>
              </a:r>
              <a:r>
                <a:rPr kumimoji="1" lang="en-US" altLang="zh-CN" sz="2400" b="1" dirty="0" err="1">
                  <a:latin typeface="Times New Roman" pitchFamily="18" charset="0"/>
                </a:rPr>
                <a:t>β</a:t>
              </a:r>
              <a:r>
                <a:rPr kumimoji="1" lang="zh-CN" altLang="en-US" sz="2400" b="1" dirty="0">
                  <a:latin typeface="Times New Roman" pitchFamily="18" charset="0"/>
                </a:rPr>
                <a:t>，且</a:t>
              </a:r>
              <a:r>
                <a:rPr kumimoji="1" lang="en-US" altLang="zh-CN" sz="2400" b="1" dirty="0" err="1">
                  <a:latin typeface="Times New Roman" pitchFamily="18" charset="0"/>
                </a:rPr>
                <a:t>β∈V</a:t>
              </a:r>
              <a:r>
                <a:rPr kumimoji="1" lang="en-US" altLang="zh-CN" sz="2400" b="1" baseline="-30000" dirty="0" err="1">
                  <a:latin typeface="Times New Roman" pitchFamily="18" charset="0"/>
                </a:rPr>
                <a:t>T</a:t>
              </a:r>
              <a:r>
                <a:rPr kumimoji="1" lang="en-US" altLang="zh-CN" sz="2400" b="1" dirty="0">
                  <a:latin typeface="Times New Roman" pitchFamily="18" charset="0"/>
                </a:rPr>
                <a:t>*</a:t>
              </a:r>
              <a:r>
                <a:rPr kumimoji="1" lang="zh-CN" altLang="en-US" sz="2400" b="1" dirty="0">
                  <a:latin typeface="Times New Roman" pitchFamily="18" charset="0"/>
                </a:rPr>
                <a:t>，则称</a:t>
              </a:r>
              <a:r>
                <a:rPr kumimoji="1" lang="en-US" altLang="zh-CN" sz="2400" b="1" dirty="0">
                  <a:latin typeface="Times New Roman" pitchFamily="18" charset="0"/>
                </a:rPr>
                <a:t>β</a:t>
              </a:r>
              <a:r>
                <a:rPr kumimoji="1" lang="zh-CN" altLang="en-US" sz="2400" b="1" dirty="0">
                  <a:latin typeface="Times New Roman" pitchFamily="18" charset="0"/>
                </a:rPr>
                <a:t>是文法</a:t>
              </a:r>
              <a:r>
                <a:rPr kumimoji="1" lang="en-US" altLang="zh-CN" sz="2400" b="1" dirty="0">
                  <a:solidFill>
                    <a:srgbClr val="FF0000"/>
                  </a:solidFill>
                  <a:latin typeface="Times New Roman" pitchFamily="18" charset="0"/>
                </a:rPr>
                <a:t>G</a:t>
              </a:r>
              <a:r>
                <a:rPr kumimoji="1" lang="zh-CN" altLang="en-US" sz="2400" b="1" dirty="0">
                  <a:solidFill>
                    <a:srgbClr val="FF0000"/>
                  </a:solidFill>
                  <a:latin typeface="Times New Roman" pitchFamily="18" charset="0"/>
                </a:rPr>
                <a:t>的句子</a:t>
              </a:r>
              <a:r>
                <a:rPr kumimoji="1" lang="zh-CN" altLang="en-US" sz="2400" b="1" dirty="0">
                  <a:latin typeface="Times New Roman" pitchFamily="18" charset="0"/>
                </a:rPr>
                <a:t>。 </a:t>
              </a:r>
            </a:p>
          </p:txBody>
        </p:sp>
        <p:sp>
          <p:nvSpPr>
            <p:cNvPr id="26638" name="Text Box 6"/>
            <p:cNvSpPr txBox="1">
              <a:spLocks noChangeArrowheads="1"/>
            </p:cNvSpPr>
            <p:nvPr/>
          </p:nvSpPr>
          <p:spPr bwMode="auto">
            <a:xfrm>
              <a:off x="4128" y="1008"/>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ahoma" pitchFamily="34" charset="0"/>
                </a:rPr>
                <a:t>*</a:t>
              </a:r>
            </a:p>
          </p:txBody>
        </p:sp>
        <p:sp>
          <p:nvSpPr>
            <p:cNvPr id="26639" name="Text Box 7"/>
            <p:cNvSpPr txBox="1">
              <a:spLocks noChangeArrowheads="1"/>
            </p:cNvSpPr>
            <p:nvPr/>
          </p:nvSpPr>
          <p:spPr bwMode="auto">
            <a:xfrm>
              <a:off x="2496" y="1344"/>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ahoma" pitchFamily="34" charset="0"/>
                </a:rPr>
                <a:t>*</a:t>
              </a:r>
            </a:p>
          </p:txBody>
        </p:sp>
      </p:grpSp>
      <p:sp>
        <p:nvSpPr>
          <p:cNvPr id="26632" name="Text Box 8"/>
          <p:cNvSpPr txBox="1">
            <a:spLocks noChangeArrowheads="1"/>
          </p:cNvSpPr>
          <p:nvPr/>
        </p:nvSpPr>
        <p:spPr bwMode="auto">
          <a:xfrm>
            <a:off x="304800" y="3076611"/>
            <a:ext cx="8229600" cy="27145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mn-ea"/>
                <a:ea typeface="+mn-ea"/>
              </a:rPr>
              <a:t>例如，</a:t>
            </a:r>
            <a:r>
              <a:rPr kumimoji="1" lang="zh-CN" altLang="en-US" sz="2200" b="1" dirty="0" smtClean="0">
                <a:latin typeface="+mn-ea"/>
                <a:ea typeface="+mn-ea"/>
              </a:rPr>
              <a:t>例</a:t>
            </a:r>
            <a:r>
              <a:rPr kumimoji="1" lang="en-US" altLang="zh-CN" sz="2200" b="1" dirty="0" smtClean="0">
                <a:latin typeface="+mn-ea"/>
                <a:ea typeface="+mn-ea"/>
              </a:rPr>
              <a:t>2.1 </a:t>
            </a:r>
            <a:r>
              <a:rPr kumimoji="1" lang="zh-CN" altLang="en-US" sz="2200" b="1" dirty="0">
                <a:latin typeface="+mn-ea"/>
                <a:ea typeface="+mn-ea"/>
              </a:rPr>
              <a:t>定义的文法</a:t>
            </a:r>
            <a:r>
              <a:rPr kumimoji="1" lang="en-US" altLang="zh-CN" sz="2200" b="1" dirty="0">
                <a:solidFill>
                  <a:srgbClr val="CC6600"/>
                </a:solidFill>
                <a:latin typeface="+mn-ea"/>
                <a:ea typeface="+mn-ea"/>
              </a:rPr>
              <a:t>G1</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({S}</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{a</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b}</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a:t>
            </a:r>
            <a:r>
              <a:rPr kumimoji="1" lang="en-US" altLang="zh-CN" sz="2200" b="1" dirty="0" err="1">
                <a:solidFill>
                  <a:srgbClr val="CC6600"/>
                </a:solidFill>
                <a:latin typeface="+mn-ea"/>
                <a:ea typeface="+mn-ea"/>
              </a:rPr>
              <a:t>S→aSb</a:t>
            </a:r>
            <a:r>
              <a:rPr kumimoji="1" lang="zh-CN" altLang="en-US" sz="2200" b="1" dirty="0">
                <a:solidFill>
                  <a:srgbClr val="CC6600"/>
                </a:solidFill>
                <a:latin typeface="+mn-ea"/>
                <a:ea typeface="+mn-ea"/>
              </a:rPr>
              <a:t>，</a:t>
            </a:r>
            <a:r>
              <a:rPr kumimoji="1" lang="en-US" altLang="zh-CN" sz="2200" b="1" dirty="0" err="1">
                <a:solidFill>
                  <a:srgbClr val="CC6600"/>
                </a:solidFill>
                <a:latin typeface="+mn-ea"/>
                <a:ea typeface="+mn-ea"/>
              </a:rPr>
              <a:t>S→ab</a:t>
            </a:r>
            <a:r>
              <a:rPr kumimoji="1" lang="en-US" altLang="zh-CN" sz="2200" b="1" dirty="0">
                <a:solidFill>
                  <a:srgbClr val="CC6600"/>
                </a:solidFill>
                <a:latin typeface="+mn-ea"/>
                <a:ea typeface="+mn-ea"/>
              </a:rPr>
              <a:t>}</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S)</a:t>
            </a:r>
            <a:r>
              <a:rPr kumimoji="1" lang="en-US" altLang="zh-CN" sz="2200" b="1" dirty="0">
                <a:latin typeface="+mn-ea"/>
                <a:ea typeface="+mn-ea"/>
              </a:rPr>
              <a:t> </a:t>
            </a:r>
            <a:r>
              <a:rPr kumimoji="1" lang="zh-CN" altLang="en-US" sz="2200" b="1" dirty="0">
                <a:latin typeface="+mn-ea"/>
                <a:ea typeface="+mn-ea"/>
              </a:rPr>
              <a:t>，句型和句子例子有：</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1</a:t>
            </a:r>
            <a:r>
              <a:rPr kumimoji="1" lang="zh-CN" altLang="en-US" sz="2000" b="1" dirty="0">
                <a:latin typeface="Times New Roman" pitchFamily="18" charset="0"/>
              </a:rPr>
              <a:t>）</a:t>
            </a:r>
            <a:r>
              <a:rPr kumimoji="1" lang="en-US" altLang="zh-CN" sz="2000" b="1" dirty="0" err="1">
                <a:latin typeface="Times New Roman" pitchFamily="18" charset="0"/>
              </a:rPr>
              <a:t>ab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的句子，因为有</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ab</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err="1">
                <a:latin typeface="Times New Roman" pitchFamily="18" charset="0"/>
              </a:rPr>
              <a:t>ab∈V</a:t>
            </a:r>
            <a:r>
              <a:rPr kumimoji="1" lang="en-US" altLang="zh-CN" sz="2000" b="1" baseline="-30000" dirty="0" err="1">
                <a:latin typeface="Times New Roman" pitchFamily="18" charset="0"/>
              </a:rPr>
              <a:t>T</a:t>
            </a:r>
            <a:r>
              <a:rPr kumimoji="1" lang="en-US" altLang="zh-CN" sz="2000" b="1" dirty="0">
                <a:latin typeface="Times New Roman" pitchFamily="18" charset="0"/>
              </a:rPr>
              <a:t>*</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2</a:t>
            </a:r>
            <a:r>
              <a:rPr kumimoji="1" lang="zh-CN" altLang="en-US" sz="2000" b="1" dirty="0">
                <a:latin typeface="Times New Roman" pitchFamily="18" charset="0"/>
              </a:rPr>
              <a:t>）</a:t>
            </a:r>
            <a:r>
              <a:rPr kumimoji="1" lang="en-US" altLang="zh-CN" sz="2000" b="1" dirty="0" err="1">
                <a:latin typeface="Times New Roman" pitchFamily="18" charset="0"/>
              </a:rPr>
              <a:t>aabb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的句子，因为有</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aabb</a:t>
            </a:r>
            <a:r>
              <a:rPr kumimoji="1" lang="zh-CN" altLang="en-US" sz="2000" b="1" dirty="0">
                <a:latin typeface="Times New Roman" pitchFamily="18" charset="0"/>
              </a:rPr>
              <a:t>，</a:t>
            </a:r>
            <a:r>
              <a:rPr kumimoji="1" lang="en-US" altLang="zh-CN" sz="2000" b="1" dirty="0" err="1">
                <a:latin typeface="Times New Roman" pitchFamily="18" charset="0"/>
              </a:rPr>
              <a:t>aabb∈V</a:t>
            </a:r>
            <a:r>
              <a:rPr kumimoji="1" lang="en-US" altLang="zh-CN" sz="2000" b="1" baseline="-30000" dirty="0" err="1">
                <a:latin typeface="Times New Roman" pitchFamily="18" charset="0"/>
              </a:rPr>
              <a:t>T</a:t>
            </a:r>
            <a:r>
              <a:rPr kumimoji="1" lang="en-US" altLang="zh-CN" sz="2000" b="1" dirty="0">
                <a:latin typeface="Times New Roman" pitchFamily="18" charset="0"/>
              </a:rPr>
              <a:t>*</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3</a:t>
            </a:r>
            <a:r>
              <a:rPr kumimoji="1" lang="zh-CN" altLang="en-US" sz="2000" b="1" dirty="0">
                <a:latin typeface="Times New Roman" pitchFamily="18" charset="0"/>
              </a:rPr>
              <a:t>）</a:t>
            </a:r>
            <a:r>
              <a:rPr kumimoji="1" lang="en-US" altLang="zh-CN" sz="2000" b="1" dirty="0" err="1">
                <a:latin typeface="Times New Roman" pitchFamily="18" charset="0"/>
              </a:rPr>
              <a:t>aaaSbbb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的句型，因为有</a:t>
            </a:r>
            <a:r>
              <a:rPr kumimoji="1" lang="en-US" altLang="zh-CN" sz="2000" b="1" dirty="0" err="1">
                <a:latin typeface="Times New Roman" pitchFamily="18" charset="0"/>
              </a:rPr>
              <a:t>S</a:t>
            </a:r>
            <a:r>
              <a:rPr kumimoji="1" lang="en-US" altLang="zh-CN" sz="2000" b="1" dirty="0" err="1">
                <a:latin typeface="Times New Roman" pitchFamily="18" charset="0"/>
                <a:sym typeface="Symbol" pitchFamily="18" charset="2"/>
              </a:rPr>
              <a:t></a:t>
            </a:r>
            <a:r>
              <a:rPr kumimoji="1" lang="en-US" altLang="zh-CN" sz="2000" b="1" dirty="0" err="1">
                <a:latin typeface="Times New Roman" pitchFamily="18" charset="0"/>
              </a:rPr>
              <a:t>aaaSbbb</a:t>
            </a:r>
            <a:r>
              <a:rPr kumimoji="1" lang="en-US" altLang="zh-CN" sz="2000" b="1" dirty="0">
                <a:latin typeface="Times New Roman" pitchFamily="18" charset="0"/>
              </a:rPr>
              <a:t>(</a:t>
            </a:r>
            <a:r>
              <a:rPr kumimoji="1" lang="en-US" altLang="zh-CN" sz="2000" b="1" dirty="0" err="1">
                <a:latin typeface="Times New Roman" pitchFamily="18" charset="0"/>
              </a:rPr>
              <a:t>aaaSbbb</a:t>
            </a:r>
            <a:r>
              <a:rPr kumimoji="1" lang="en-US" altLang="zh-CN" sz="2000" b="1" dirty="0">
                <a:latin typeface="Times New Roman" pitchFamily="18" charset="0"/>
              </a:rPr>
              <a:t> ∉ V</a:t>
            </a:r>
            <a:r>
              <a:rPr kumimoji="1" lang="en-US" altLang="zh-CN" sz="2000" b="1" baseline="-30000" dirty="0">
                <a:latin typeface="Times New Roman" pitchFamily="18" charset="0"/>
              </a:rPr>
              <a:t>T</a:t>
            </a:r>
            <a:r>
              <a:rPr kumimoji="1" lang="en-US" altLang="zh-CN" sz="2000" b="1" dirty="0">
                <a:latin typeface="Times New Roman" pitchFamily="18" charset="0"/>
              </a:rPr>
              <a:t>*)</a:t>
            </a:r>
          </a:p>
        </p:txBody>
      </p:sp>
      <p:sp>
        <p:nvSpPr>
          <p:cNvPr id="26633" name="Text Box 9"/>
          <p:cNvSpPr txBox="1">
            <a:spLocks noChangeArrowheads="1"/>
          </p:cNvSpPr>
          <p:nvPr/>
        </p:nvSpPr>
        <p:spPr bwMode="auto">
          <a:xfrm>
            <a:off x="3606800" y="4044152"/>
            <a:ext cx="409575" cy="457200"/>
          </a:xfrm>
          <a:prstGeom prst="rect">
            <a:avLst/>
          </a:prstGeom>
          <a:noFill/>
          <a:ln w="28575">
            <a:no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4" name="Text Box 10"/>
          <p:cNvSpPr txBox="1">
            <a:spLocks noChangeArrowheads="1"/>
          </p:cNvSpPr>
          <p:nvPr/>
        </p:nvSpPr>
        <p:spPr bwMode="auto">
          <a:xfrm>
            <a:off x="3871913" y="4637123"/>
            <a:ext cx="409575" cy="457200"/>
          </a:xfrm>
          <a:prstGeom prst="rect">
            <a:avLst/>
          </a:prstGeom>
          <a:noFill/>
          <a:ln w="28575">
            <a:no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5" name="Text Box 11"/>
          <p:cNvSpPr txBox="1">
            <a:spLocks noChangeArrowheads="1"/>
          </p:cNvSpPr>
          <p:nvPr/>
        </p:nvSpPr>
        <p:spPr bwMode="auto">
          <a:xfrm>
            <a:off x="4289425" y="5181636"/>
            <a:ext cx="409575" cy="457200"/>
          </a:xfrm>
          <a:prstGeom prst="rect">
            <a:avLst/>
          </a:prstGeom>
          <a:noFill/>
          <a:ln w="28575">
            <a:no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6748"/>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675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6750"/>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6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nimBg="1"/>
      <p:bldP spid="116748" grpId="1" animBg="1"/>
      <p:bldP spid="116750" grpId="0" animBg="1"/>
      <p:bldP spid="116750" grpId="1" animBg="1"/>
      <p:bldP spid="1167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609600" y="304800"/>
            <a:ext cx="28194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2.6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sym typeface="Symbol" pitchFamily="18" charset="2"/>
              </a:rPr>
              <a:t>语 言</a:t>
            </a:r>
            <a:endParaRPr kumimoji="1" lang="zh-CN" altLang="en-US" sz="2800" b="1" dirty="0">
              <a:solidFill>
                <a:srgbClr val="C00000"/>
              </a:solidFill>
              <a:latin typeface="黑体" pitchFamily="49" charset="-122"/>
              <a:ea typeface="黑体" pitchFamily="49" charset="-122"/>
            </a:endParaRPr>
          </a:p>
        </p:txBody>
      </p:sp>
      <p:sp>
        <p:nvSpPr>
          <p:cNvPr id="27653" name="Text Box 5"/>
          <p:cNvSpPr txBox="1">
            <a:spLocks noChangeArrowheads="1"/>
          </p:cNvSpPr>
          <p:nvPr/>
        </p:nvSpPr>
        <p:spPr bwMode="auto">
          <a:xfrm>
            <a:off x="609600" y="990600"/>
            <a:ext cx="77724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400" b="1" dirty="0">
                <a:latin typeface="宋体" pitchFamily="2" charset="-122"/>
              </a:rPr>
              <a:t>文法</a:t>
            </a:r>
            <a:r>
              <a:rPr kumimoji="1" lang="en-US" altLang="zh-CN" sz="2400" b="1" dirty="0">
                <a:latin typeface="宋体" pitchFamily="2" charset="-122"/>
              </a:rPr>
              <a:t>G</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）的产生语言定义为文法</a:t>
            </a:r>
            <a:r>
              <a:rPr kumimoji="1" lang="en-US" altLang="zh-CN" sz="2400" b="1" dirty="0">
                <a:latin typeface="宋体" pitchFamily="2" charset="-122"/>
              </a:rPr>
              <a:t>G</a:t>
            </a:r>
            <a:r>
              <a:rPr kumimoji="1" lang="zh-CN" altLang="en-US" sz="2400" b="1" dirty="0">
                <a:latin typeface="宋体" pitchFamily="2" charset="-122"/>
              </a:rPr>
              <a:t>的句子集合，记为</a:t>
            </a:r>
            <a:r>
              <a:rPr kumimoji="1" lang="en-US" altLang="zh-CN" sz="2400" b="1" dirty="0">
                <a:solidFill>
                  <a:srgbClr val="FF0000"/>
                </a:solidFill>
                <a:latin typeface="宋体" pitchFamily="2" charset="-122"/>
              </a:rPr>
              <a:t>L(G)</a:t>
            </a:r>
            <a:r>
              <a:rPr kumimoji="1" lang="zh-CN" altLang="en-US" sz="2400" b="1" dirty="0">
                <a:latin typeface="宋体" pitchFamily="2" charset="-122"/>
              </a:rPr>
              <a:t>。即：</a:t>
            </a:r>
          </a:p>
          <a:p>
            <a:pPr eaLnBrk="1" hangingPunct="1">
              <a:lnSpc>
                <a:spcPct val="150000"/>
              </a:lnSpc>
            </a:pPr>
            <a:r>
              <a:rPr kumimoji="1" lang="en-US" altLang="zh-CN" sz="2400" b="1" dirty="0">
                <a:latin typeface="宋体" pitchFamily="2" charset="-122"/>
              </a:rPr>
              <a:t>L(G)</a:t>
            </a:r>
            <a:r>
              <a:rPr kumimoji="1" lang="zh-CN" altLang="en-US" sz="2400" b="1" dirty="0">
                <a:latin typeface="宋体" pitchFamily="2" charset="-122"/>
              </a:rPr>
              <a:t>＝｛</a:t>
            </a:r>
            <a:r>
              <a:rPr kumimoji="1" lang="en-US" altLang="zh-CN" sz="2400" b="1" dirty="0">
                <a:latin typeface="宋体" pitchFamily="2" charset="-122"/>
              </a:rPr>
              <a:t>β︱S</a:t>
            </a:r>
            <a:r>
              <a:rPr kumimoji="1" lang="en-US" altLang="zh-CN" sz="2400" b="1" dirty="0">
                <a:latin typeface="宋体" pitchFamily="2" charset="-122"/>
                <a:sym typeface="Symbol" pitchFamily="18" charset="2"/>
              </a:rPr>
              <a:t></a:t>
            </a:r>
            <a:r>
              <a:rPr kumimoji="1" lang="en-US" altLang="zh-CN" sz="2400" b="1" dirty="0">
                <a:latin typeface="宋体" pitchFamily="2" charset="-122"/>
              </a:rPr>
              <a:t>β</a:t>
            </a:r>
            <a:r>
              <a:rPr kumimoji="1" lang="zh-CN" altLang="en-US" sz="2400" b="1" dirty="0">
                <a:latin typeface="宋体" pitchFamily="2" charset="-122"/>
              </a:rPr>
              <a:t>，</a:t>
            </a:r>
            <a:r>
              <a:rPr kumimoji="1" lang="en-US" altLang="zh-CN" sz="2400" b="1" dirty="0" err="1">
                <a:latin typeface="宋体" pitchFamily="2" charset="-122"/>
              </a:rPr>
              <a:t>β</a:t>
            </a:r>
            <a:r>
              <a:rPr kumimoji="1" lang="en-US" altLang="zh-CN" sz="2400" b="1" dirty="0" err="1">
                <a:latin typeface="宋体" pitchFamily="2" charset="-122"/>
                <a:sym typeface="Symbol" pitchFamily="18" charset="2"/>
              </a:rPr>
              <a:t></a:t>
            </a:r>
            <a:r>
              <a:rPr kumimoji="1" lang="en-US" altLang="zh-CN" sz="2400" b="1" dirty="0" err="1" smtClean="0">
                <a:latin typeface="宋体" pitchFamily="2" charset="-122"/>
              </a:rPr>
              <a:t>V</a:t>
            </a:r>
            <a:r>
              <a:rPr kumimoji="1" lang="en-US" altLang="zh-CN" sz="2400" b="1" baseline="-30000" dirty="0" err="1" smtClean="0">
                <a:latin typeface="宋体" pitchFamily="2" charset="-122"/>
              </a:rPr>
              <a:t>T</a:t>
            </a:r>
            <a:r>
              <a:rPr kumimoji="1" lang="en-US" altLang="zh-CN" sz="2400" b="1" baseline="30000" dirty="0" smtClean="0">
                <a:latin typeface="+mn-ea"/>
              </a:rPr>
              <a:t>* </a:t>
            </a:r>
            <a:r>
              <a:rPr kumimoji="1" lang="zh-CN" altLang="en-US" sz="2400" b="1" dirty="0" smtClean="0">
                <a:latin typeface="宋体" pitchFamily="2" charset="-122"/>
              </a:rPr>
              <a:t>｝</a:t>
            </a:r>
            <a:r>
              <a:rPr kumimoji="1" lang="zh-CN" altLang="en-US" sz="2400" b="1" dirty="0">
                <a:latin typeface="宋体" pitchFamily="2" charset="-122"/>
              </a:rPr>
              <a:t>。 </a:t>
            </a:r>
          </a:p>
        </p:txBody>
      </p:sp>
      <p:sp>
        <p:nvSpPr>
          <p:cNvPr id="27654" name="Text Box 6"/>
          <p:cNvSpPr txBox="1">
            <a:spLocks noChangeArrowheads="1"/>
          </p:cNvSpPr>
          <p:nvPr/>
        </p:nvSpPr>
        <p:spPr bwMode="auto">
          <a:xfrm>
            <a:off x="1536700" y="2968625"/>
            <a:ext cx="6248400" cy="1974771"/>
          </a:xfrm>
          <a:prstGeom prst="rect">
            <a:avLst/>
          </a:prstGeom>
          <a:solidFill>
            <a:schemeClr val="accent5"/>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Times New Roman" pitchFamily="18" charset="0"/>
              </a:rPr>
              <a:t>例如，</a:t>
            </a:r>
            <a:r>
              <a:rPr kumimoji="1" lang="zh-CN" altLang="en-US" sz="2200" b="1" dirty="0" smtClean="0">
                <a:latin typeface="Times New Roman" pitchFamily="18" charset="0"/>
              </a:rPr>
              <a:t>例</a:t>
            </a:r>
            <a:r>
              <a:rPr kumimoji="1" lang="en-US" altLang="zh-CN" sz="2200" b="1" dirty="0" smtClean="0">
                <a:latin typeface="Times New Roman" pitchFamily="18" charset="0"/>
              </a:rPr>
              <a:t>2.1 </a:t>
            </a:r>
            <a:r>
              <a:rPr kumimoji="1" lang="zh-CN" altLang="en-US" sz="2200" b="1" dirty="0">
                <a:latin typeface="Times New Roman" pitchFamily="18" charset="0"/>
              </a:rPr>
              <a:t>定义的文法</a:t>
            </a:r>
            <a:r>
              <a:rPr kumimoji="1" lang="en-US" altLang="zh-CN" sz="2200" b="1" dirty="0">
                <a:latin typeface="Times New Roman" pitchFamily="18" charset="0"/>
              </a:rPr>
              <a:t>G1</a:t>
            </a:r>
            <a:r>
              <a:rPr kumimoji="1" lang="zh-CN" altLang="en-US" sz="2200" b="1" dirty="0">
                <a:latin typeface="Times New Roman" pitchFamily="18" charset="0"/>
              </a:rPr>
              <a:t>，其语言</a:t>
            </a:r>
            <a:r>
              <a:rPr kumimoji="1" lang="en-US" altLang="zh-CN" sz="2200" b="1" dirty="0">
                <a:latin typeface="Times New Roman" pitchFamily="18" charset="0"/>
              </a:rPr>
              <a:t>L(G)</a:t>
            </a:r>
            <a:r>
              <a:rPr kumimoji="1" lang="zh-CN" altLang="en-US" sz="2200" b="1" dirty="0">
                <a:latin typeface="Times New Roman" pitchFamily="18" charset="0"/>
              </a:rPr>
              <a:t>是由相同个数（≥</a:t>
            </a:r>
            <a:r>
              <a:rPr kumimoji="1" lang="en-US" altLang="zh-CN" sz="2200" b="1" dirty="0">
                <a:latin typeface="Times New Roman" pitchFamily="18" charset="0"/>
              </a:rPr>
              <a:t>1</a:t>
            </a:r>
            <a:r>
              <a:rPr kumimoji="1" lang="zh-CN" altLang="en-US" sz="2200" b="1" dirty="0">
                <a:latin typeface="Times New Roman" pitchFamily="18" charset="0"/>
              </a:rPr>
              <a:t>）的</a:t>
            </a:r>
            <a:r>
              <a:rPr kumimoji="1" lang="en-US" altLang="zh-CN" sz="2200" b="1" dirty="0">
                <a:latin typeface="Times New Roman" pitchFamily="18" charset="0"/>
              </a:rPr>
              <a:t>a</a:t>
            </a:r>
            <a:r>
              <a:rPr kumimoji="1" lang="zh-CN" altLang="en-US" sz="2200" b="1" dirty="0">
                <a:latin typeface="Times New Roman" pitchFamily="18" charset="0"/>
              </a:rPr>
              <a:t>和</a:t>
            </a:r>
            <a:r>
              <a:rPr kumimoji="1" lang="en-US" altLang="zh-CN" sz="2200" b="1" dirty="0">
                <a:latin typeface="Times New Roman" pitchFamily="18" charset="0"/>
              </a:rPr>
              <a:t>b</a:t>
            </a:r>
            <a:r>
              <a:rPr kumimoji="1" lang="zh-CN" altLang="en-US" sz="2200" b="1" dirty="0">
                <a:latin typeface="Times New Roman" pitchFamily="18" charset="0"/>
              </a:rPr>
              <a:t>符号、且</a:t>
            </a:r>
            <a:r>
              <a:rPr kumimoji="1" lang="en-US" altLang="zh-CN" sz="2200" b="1" dirty="0">
                <a:latin typeface="Times New Roman" pitchFamily="18" charset="0"/>
              </a:rPr>
              <a:t>b</a:t>
            </a:r>
            <a:r>
              <a:rPr kumimoji="1" lang="zh-CN" altLang="en-US" sz="2200" b="1" dirty="0">
                <a:latin typeface="Times New Roman" pitchFamily="18" charset="0"/>
              </a:rPr>
              <a:t>符号均在</a:t>
            </a:r>
            <a:r>
              <a:rPr kumimoji="1" lang="en-US" altLang="zh-CN" sz="2200" b="1" dirty="0">
                <a:latin typeface="Times New Roman" pitchFamily="18" charset="0"/>
              </a:rPr>
              <a:t>a</a:t>
            </a:r>
            <a:r>
              <a:rPr kumimoji="1" lang="zh-CN" altLang="en-US" sz="2200" b="1" dirty="0">
                <a:latin typeface="Times New Roman" pitchFamily="18" charset="0"/>
              </a:rPr>
              <a:t>符号之后出现的符号串构成的集合。即：</a:t>
            </a:r>
          </a:p>
          <a:p>
            <a:pPr eaLnBrk="1" hangingPunct="1">
              <a:lnSpc>
                <a:spcPct val="130000"/>
              </a:lnSpc>
              <a:spcBef>
                <a:spcPts val="600"/>
              </a:spcBef>
            </a:pPr>
            <a:r>
              <a:rPr kumimoji="1" lang="en-US" altLang="zh-CN" sz="2200" b="1" dirty="0">
                <a:latin typeface="Times New Roman" pitchFamily="18" charset="0"/>
              </a:rPr>
              <a:t>L(G)</a:t>
            </a:r>
            <a:r>
              <a:rPr kumimoji="1" lang="zh-CN" altLang="en-US" sz="2200" b="1" dirty="0">
                <a:latin typeface="Times New Roman" pitchFamily="18" charset="0"/>
              </a:rPr>
              <a:t>＝｛</a:t>
            </a:r>
            <a:r>
              <a:rPr kumimoji="1" lang="en-US" altLang="zh-CN" sz="2200" b="1" dirty="0">
                <a:latin typeface="Times New Roman" pitchFamily="18" charset="0"/>
              </a:rPr>
              <a:t>a</a:t>
            </a:r>
            <a:r>
              <a:rPr kumimoji="1" lang="en-US" altLang="zh-CN" sz="2200" b="1" baseline="30000" dirty="0">
                <a:latin typeface="Times New Roman" pitchFamily="18" charset="0"/>
              </a:rPr>
              <a:t>n</a:t>
            </a:r>
            <a:r>
              <a:rPr kumimoji="1" lang="en-US" altLang="zh-CN" sz="2200" b="1" dirty="0">
                <a:latin typeface="Times New Roman" pitchFamily="18" charset="0"/>
              </a:rPr>
              <a:t>b</a:t>
            </a:r>
            <a:r>
              <a:rPr kumimoji="1" lang="en-US" altLang="zh-CN" sz="2200" b="1" baseline="30000" dirty="0">
                <a:latin typeface="Times New Roman" pitchFamily="18" charset="0"/>
              </a:rPr>
              <a:t>n</a:t>
            </a:r>
            <a:r>
              <a:rPr kumimoji="1" lang="en-US" altLang="zh-CN" sz="2200" b="1" dirty="0">
                <a:latin typeface="Times New Roman" pitchFamily="18" charset="0"/>
              </a:rPr>
              <a:t>︱n≥1</a:t>
            </a:r>
            <a:r>
              <a:rPr kumimoji="1" lang="zh-CN" altLang="en-US" sz="2200" b="1" dirty="0">
                <a:latin typeface="Times New Roman" pitchFamily="18" charset="0"/>
              </a:rPr>
              <a:t>｝。 </a:t>
            </a:r>
          </a:p>
        </p:txBody>
      </p:sp>
      <p:sp>
        <p:nvSpPr>
          <p:cNvPr id="27656" name="Text Box 12"/>
          <p:cNvSpPr txBox="1">
            <a:spLocks noChangeArrowheads="1"/>
          </p:cNvSpPr>
          <p:nvPr/>
        </p:nvSpPr>
        <p:spPr bwMode="auto">
          <a:xfrm>
            <a:off x="4495800" y="1981200"/>
            <a:ext cx="45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dirty="0">
                <a:latin typeface="宋体" pitchFamily="2" charset="-122"/>
              </a:rPr>
              <a:t>*</a:t>
            </a:r>
          </a:p>
        </p:txBody>
      </p:sp>
      <p:sp>
        <p:nvSpPr>
          <p:cNvPr id="117773" name="AutoShape 13"/>
          <p:cNvSpPr>
            <a:spLocks noChangeArrowheads="1"/>
          </p:cNvSpPr>
          <p:nvPr/>
        </p:nvSpPr>
        <p:spPr bwMode="auto">
          <a:xfrm>
            <a:off x="7391400" y="3733800"/>
            <a:ext cx="1447800" cy="1066800"/>
          </a:xfrm>
          <a:prstGeom prst="cloudCallout">
            <a:avLst>
              <a:gd name="adj1" fmla="val -144079"/>
              <a:gd name="adj2" fmla="val 31694"/>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r>
              <a:rPr lang="en-US" altLang="zh-CN" sz="2200" dirty="0"/>
              <a:t>a={</a:t>
            </a:r>
          </a:p>
          <a:p>
            <a:r>
              <a:rPr lang="en-US" altLang="zh-CN" sz="2200" dirty="0"/>
              <a:t>b=}</a:t>
            </a:r>
          </a:p>
        </p:txBody>
      </p:sp>
      <p:grpSp>
        <p:nvGrpSpPr>
          <p:cNvPr id="15" name="Group 6"/>
          <p:cNvGrpSpPr>
            <a:grpSpLocks/>
          </p:cNvGrpSpPr>
          <p:nvPr/>
        </p:nvGrpSpPr>
        <p:grpSpPr bwMode="auto">
          <a:xfrm>
            <a:off x="1524000" y="5029200"/>
            <a:ext cx="6248400" cy="844550"/>
            <a:chOff x="-2" y="-2"/>
            <a:chExt cx="1998" cy="484"/>
          </a:xfrm>
          <a:solidFill>
            <a:schemeClr val="accent5"/>
          </a:solidFill>
        </p:grpSpPr>
        <p:grpSp>
          <p:nvGrpSpPr>
            <p:cNvPr id="16" name="Group 7"/>
            <p:cNvGrpSpPr>
              <a:grpSpLocks/>
            </p:cNvGrpSpPr>
            <p:nvPr/>
          </p:nvGrpSpPr>
          <p:grpSpPr bwMode="auto">
            <a:xfrm>
              <a:off x="0" y="0"/>
              <a:ext cx="1994" cy="480"/>
              <a:chOff x="0" y="0"/>
              <a:chExt cx="1994" cy="480"/>
            </a:xfrm>
            <a:grpFill/>
          </p:grpSpPr>
          <p:sp>
            <p:nvSpPr>
              <p:cNvPr id="18" name="Rectangle 8"/>
              <p:cNvSpPr>
                <a:spLocks noChangeArrowheads="1"/>
              </p:cNvSpPr>
              <p:nvPr/>
            </p:nvSpPr>
            <p:spPr bwMode="auto">
              <a:xfrm>
                <a:off x="43" y="0"/>
                <a:ext cx="1908" cy="480"/>
              </a:xfrm>
              <a:prstGeom prst="rect">
                <a:avLst/>
              </a:prstGeom>
              <a:grpFill/>
              <a:ln w="9525">
                <a:noFill/>
                <a:miter lim="800000"/>
                <a:headEnd/>
                <a:tailEnd/>
              </a:ln>
            </p:spPr>
            <p:txBody>
              <a:bodyPr/>
              <a:lstStyle/>
              <a:p>
                <a:pPr algn="just">
                  <a:lnSpc>
                    <a:spcPct val="120000"/>
                  </a:lnSpc>
                </a:pPr>
                <a:r>
                  <a:rPr lang="zh-CN" altLang="en-US" sz="2200" b="1">
                    <a:latin typeface="Times New Roman" pitchFamily="18" charset="0"/>
                  </a:rPr>
                  <a:t>例</a:t>
                </a:r>
                <a:r>
                  <a:rPr lang="en-US" altLang="zh-CN" sz="2200" b="1">
                    <a:latin typeface="Times New Roman" pitchFamily="18" charset="0"/>
                  </a:rPr>
                  <a:t>3.1 G1</a:t>
                </a:r>
                <a:r>
                  <a:rPr lang="zh-CN" altLang="en-US" sz="2200" b="1">
                    <a:latin typeface="Times New Roman" pitchFamily="18" charset="0"/>
                  </a:rPr>
                  <a:t>＝</a:t>
                </a:r>
                <a:r>
                  <a:rPr lang="en-US" altLang="zh-CN" sz="2200" b="1">
                    <a:latin typeface="Times New Roman" pitchFamily="18" charset="0"/>
                  </a:rPr>
                  <a:t>(</a:t>
                </a:r>
                <a:r>
                  <a:rPr lang="zh-CN" altLang="en-US" sz="2200" b="1">
                    <a:latin typeface="Times New Roman" pitchFamily="18" charset="0"/>
                  </a:rPr>
                  <a:t>｛</a:t>
                </a:r>
                <a:r>
                  <a:rPr lang="en-US" altLang="zh-CN" sz="2200" b="1">
                    <a:latin typeface="Times New Roman" pitchFamily="18" charset="0"/>
                  </a:rPr>
                  <a:t>S</a:t>
                </a:r>
                <a:r>
                  <a:rPr lang="zh-CN" altLang="en-US" sz="2200" b="1">
                    <a:latin typeface="Times New Roman" pitchFamily="18" charset="0"/>
                  </a:rPr>
                  <a:t>｝，｛</a:t>
                </a:r>
                <a:r>
                  <a:rPr lang="en-US" altLang="zh-CN" sz="2200" b="1">
                    <a:latin typeface="Times New Roman" pitchFamily="18" charset="0"/>
                  </a:rPr>
                  <a:t>a</a:t>
                </a:r>
                <a:r>
                  <a:rPr lang="zh-CN" altLang="en-US" sz="2200" b="1">
                    <a:latin typeface="Times New Roman" pitchFamily="18" charset="0"/>
                  </a:rPr>
                  <a:t>，</a:t>
                </a:r>
                <a:r>
                  <a:rPr lang="en-US" altLang="zh-CN" sz="2200" b="1">
                    <a:latin typeface="Times New Roman" pitchFamily="18" charset="0"/>
                  </a:rPr>
                  <a:t>b</a:t>
                </a:r>
                <a:r>
                  <a:rPr lang="zh-CN" altLang="en-US" sz="2200" b="1">
                    <a:latin typeface="Times New Roman" pitchFamily="18" charset="0"/>
                  </a:rPr>
                  <a:t>｝，</a:t>
                </a:r>
                <a:r>
                  <a:rPr lang="en-US" altLang="zh-CN" sz="2200" b="1">
                    <a:latin typeface="Times New Roman" pitchFamily="18" charset="0"/>
                  </a:rPr>
                  <a:t>P</a:t>
                </a:r>
                <a:r>
                  <a:rPr lang="zh-CN" altLang="en-US" sz="2200" b="1">
                    <a:latin typeface="Times New Roman" pitchFamily="18" charset="0"/>
                  </a:rPr>
                  <a:t>，</a:t>
                </a:r>
                <a:r>
                  <a:rPr lang="en-US" altLang="zh-CN" sz="2200" b="1">
                    <a:latin typeface="Times New Roman" pitchFamily="18" charset="0"/>
                  </a:rPr>
                  <a:t>S</a:t>
                </a:r>
                <a:r>
                  <a:rPr lang="zh-CN" altLang="en-US" sz="2200" b="1">
                    <a:latin typeface="Times New Roman" pitchFamily="18" charset="0"/>
                  </a:rPr>
                  <a:t>），</a:t>
                </a:r>
              </a:p>
              <a:p>
                <a:pPr algn="just" eaLnBrk="0" hangingPunct="0">
                  <a:lnSpc>
                    <a:spcPct val="120000"/>
                  </a:lnSpc>
                </a:pPr>
                <a:r>
                  <a:rPr lang="zh-CN" altLang="en-US" sz="2200" b="1">
                    <a:latin typeface="Times New Roman" pitchFamily="18" charset="0"/>
                  </a:rPr>
                  <a:t>                   其中，</a:t>
                </a:r>
                <a:r>
                  <a:rPr lang="en-US" altLang="zh-CN" sz="2200" b="1">
                    <a:latin typeface="Times New Roman" pitchFamily="18" charset="0"/>
                  </a:rPr>
                  <a:t>P</a:t>
                </a:r>
                <a:r>
                  <a:rPr lang="zh-CN" altLang="en-US" sz="2200" b="1">
                    <a:latin typeface="Times New Roman" pitchFamily="18" charset="0"/>
                  </a:rPr>
                  <a:t>＝｛</a:t>
                </a:r>
                <a:r>
                  <a:rPr lang="en-US" altLang="zh-CN" sz="2200" b="1">
                    <a:latin typeface="Times New Roman" pitchFamily="18" charset="0"/>
                  </a:rPr>
                  <a:t>S→aSb</a:t>
                </a:r>
                <a:r>
                  <a:rPr lang="zh-CN" altLang="en-US" sz="2200" b="1">
                    <a:latin typeface="Times New Roman" pitchFamily="18" charset="0"/>
                  </a:rPr>
                  <a:t>，</a:t>
                </a:r>
                <a:r>
                  <a:rPr lang="en-US" altLang="zh-CN" sz="2200" b="1">
                    <a:latin typeface="Times New Roman" pitchFamily="18" charset="0"/>
                  </a:rPr>
                  <a:t>S→ab</a:t>
                </a:r>
                <a:r>
                  <a:rPr lang="zh-CN" altLang="en-US" sz="2200" b="1">
                    <a:latin typeface="Times New Roman" pitchFamily="18" charset="0"/>
                  </a:rPr>
                  <a:t>｝</a:t>
                </a:r>
              </a:p>
            </p:txBody>
          </p:sp>
          <p:sp>
            <p:nvSpPr>
              <p:cNvPr id="19" name="Rectangle 9"/>
              <p:cNvSpPr>
                <a:spLocks noChangeArrowheads="1"/>
              </p:cNvSpPr>
              <p:nvPr/>
            </p:nvSpPr>
            <p:spPr bwMode="auto">
              <a:xfrm>
                <a:off x="0" y="0"/>
                <a:ext cx="1994" cy="480"/>
              </a:xfrm>
              <a:prstGeom prst="rect">
                <a:avLst/>
              </a:prstGeom>
              <a:grpFill/>
              <a:ln w="7">
                <a:noFill/>
                <a:miter lim="800000"/>
                <a:headEnd/>
                <a:tailEnd/>
              </a:ln>
            </p:spPr>
            <p:txBody>
              <a:bodyPr wrap="none"/>
              <a:lstStyle/>
              <a:p>
                <a:endParaRPr lang="zh-CN" altLang="en-US" sz="2200"/>
              </a:p>
            </p:txBody>
          </p:sp>
        </p:grpSp>
        <p:sp>
          <p:nvSpPr>
            <p:cNvPr id="17" name="Rectangle 10"/>
            <p:cNvSpPr>
              <a:spLocks noChangeArrowheads="1"/>
            </p:cNvSpPr>
            <p:nvPr/>
          </p:nvSpPr>
          <p:spPr bwMode="auto">
            <a:xfrm>
              <a:off x="-2" y="-2"/>
              <a:ext cx="1998" cy="484"/>
            </a:xfrm>
            <a:prstGeom prst="rect">
              <a:avLst/>
            </a:prstGeom>
            <a:grpFill/>
            <a:ln w="6350">
              <a:noFill/>
              <a:miter lim="800000"/>
              <a:headEnd/>
              <a:tailEnd/>
            </a:ln>
          </p:spPr>
          <p:txBody>
            <a:bodyPr wrap="none"/>
            <a:lstStyle/>
            <a:p>
              <a:endParaRPr lang="zh-CN" altLang="en-US" sz="2200"/>
            </a:p>
          </p:txBody>
        </p:sp>
      </p:grpSp>
      <p:grpSp>
        <p:nvGrpSpPr>
          <p:cNvPr id="20" name="Group 6"/>
          <p:cNvGrpSpPr>
            <a:grpSpLocks/>
          </p:cNvGrpSpPr>
          <p:nvPr/>
        </p:nvGrpSpPr>
        <p:grpSpPr bwMode="auto">
          <a:xfrm>
            <a:off x="1676400" y="5029200"/>
            <a:ext cx="6172200" cy="844550"/>
            <a:chOff x="-2" y="-2"/>
            <a:chExt cx="1998" cy="484"/>
          </a:xfrm>
        </p:grpSpPr>
        <p:grpSp>
          <p:nvGrpSpPr>
            <p:cNvPr id="21" name="Group 7"/>
            <p:cNvGrpSpPr>
              <a:grpSpLocks/>
            </p:cNvGrpSpPr>
            <p:nvPr/>
          </p:nvGrpSpPr>
          <p:grpSpPr bwMode="auto">
            <a:xfrm>
              <a:off x="0" y="0"/>
              <a:ext cx="1994" cy="480"/>
              <a:chOff x="0" y="0"/>
              <a:chExt cx="1994" cy="480"/>
            </a:xfrm>
          </p:grpSpPr>
          <p:sp>
            <p:nvSpPr>
              <p:cNvPr id="23" name="Rectangle 8"/>
              <p:cNvSpPr>
                <a:spLocks noChangeArrowheads="1"/>
              </p:cNvSpPr>
              <p:nvPr/>
            </p:nvSpPr>
            <p:spPr bwMode="auto">
              <a:xfrm>
                <a:off x="43" y="0"/>
                <a:ext cx="1908" cy="480"/>
              </a:xfrm>
              <a:prstGeom prst="rect">
                <a:avLst/>
              </a:prstGeom>
              <a:noFill/>
              <a:ln w="9525">
                <a:noFill/>
                <a:miter lim="800000"/>
                <a:headEnd/>
                <a:tailEnd/>
              </a:ln>
            </p:spPr>
            <p:txBody>
              <a:bodyPr/>
              <a:lstStyle/>
              <a:p>
                <a:pPr algn="just">
                  <a:lnSpc>
                    <a:spcPct val="120000"/>
                  </a:lnSpc>
                </a:pPr>
                <a:r>
                  <a:rPr lang="zh-CN" altLang="en-US" sz="2200" b="1" dirty="0" smtClean="0">
                    <a:latin typeface="+mn-ea"/>
                    <a:ea typeface="+mn-ea"/>
                  </a:rPr>
                  <a:t>例</a:t>
                </a:r>
                <a:r>
                  <a:rPr lang="en-US" altLang="zh-CN" sz="2200" b="1" dirty="0" smtClean="0">
                    <a:latin typeface="+mn-ea"/>
                    <a:ea typeface="+mn-ea"/>
                  </a:rPr>
                  <a:t>2.1 </a:t>
                </a:r>
                <a:r>
                  <a:rPr lang="en-US" altLang="zh-CN" sz="2200" b="1" dirty="0">
                    <a:latin typeface="+mn-ea"/>
                    <a:ea typeface="+mn-ea"/>
                  </a:rPr>
                  <a:t>G1</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a:t>
                </a:r>
                <a:r>
                  <a:rPr lang="en-US" altLang="zh-CN" sz="2200" b="1" dirty="0">
                    <a:latin typeface="+mn-ea"/>
                    <a:ea typeface="+mn-ea"/>
                  </a:rPr>
                  <a:t>b</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p>
              <a:p>
                <a:pPr algn="just" eaLnBrk="0" hangingPunct="0">
                  <a:lnSpc>
                    <a:spcPct val="120000"/>
                  </a:lnSpc>
                </a:pPr>
                <a:r>
                  <a:rPr lang="zh-CN" altLang="en-US" sz="2200" b="1" dirty="0">
                    <a:latin typeface="+mn-ea"/>
                    <a:ea typeface="+mn-ea"/>
                  </a:rPr>
                  <a:t>     </a:t>
                </a:r>
                <a:r>
                  <a:rPr lang="zh-CN" altLang="en-US" sz="2200" b="1" dirty="0" smtClean="0">
                    <a:latin typeface="+mn-ea"/>
                    <a:ea typeface="+mn-ea"/>
                  </a:rPr>
                  <a:t> </a:t>
                </a:r>
                <a:r>
                  <a:rPr lang="zh-CN" altLang="en-US" sz="2200" b="1" dirty="0">
                    <a:latin typeface="+mn-ea"/>
                    <a:ea typeface="+mn-ea"/>
                  </a:rPr>
                  <a:t>其中，</a:t>
                </a:r>
                <a:r>
                  <a:rPr lang="en-US" altLang="zh-CN" sz="2200" b="1" dirty="0">
                    <a:latin typeface="+mn-ea"/>
                    <a:ea typeface="+mn-ea"/>
                  </a:rPr>
                  <a:t>P</a:t>
                </a:r>
                <a:r>
                  <a:rPr lang="zh-CN" altLang="en-US" sz="2200" b="1" dirty="0">
                    <a:latin typeface="+mn-ea"/>
                    <a:ea typeface="+mn-ea"/>
                  </a:rPr>
                  <a:t>＝｛</a:t>
                </a:r>
                <a:r>
                  <a:rPr lang="en-US" altLang="zh-CN" sz="2200" b="1" dirty="0" err="1">
                    <a:latin typeface="+mn-ea"/>
                    <a:ea typeface="+mn-ea"/>
                  </a:rPr>
                  <a:t>S→aSb</a:t>
                </a:r>
                <a:r>
                  <a:rPr lang="zh-CN" altLang="en-US" sz="2200" b="1" dirty="0">
                    <a:latin typeface="+mn-ea"/>
                    <a:ea typeface="+mn-ea"/>
                  </a:rPr>
                  <a:t>，</a:t>
                </a:r>
                <a:r>
                  <a:rPr lang="en-US" altLang="zh-CN" sz="2200" b="1" dirty="0" err="1">
                    <a:latin typeface="+mn-ea"/>
                    <a:ea typeface="+mn-ea"/>
                  </a:rPr>
                  <a:t>S→ab</a:t>
                </a:r>
                <a:r>
                  <a:rPr lang="zh-CN" altLang="en-US" sz="2200" b="1" dirty="0">
                    <a:latin typeface="+mn-ea"/>
                    <a:ea typeface="+mn-ea"/>
                  </a:rPr>
                  <a:t>｝</a:t>
                </a:r>
              </a:p>
            </p:txBody>
          </p:sp>
          <p:sp>
            <p:nvSpPr>
              <p:cNvPr id="24" name="Rectangle 9"/>
              <p:cNvSpPr>
                <a:spLocks noChangeArrowheads="1"/>
              </p:cNvSpPr>
              <p:nvPr/>
            </p:nvSpPr>
            <p:spPr bwMode="auto">
              <a:xfrm>
                <a:off x="0" y="0"/>
                <a:ext cx="1994" cy="480"/>
              </a:xfrm>
              <a:prstGeom prst="rect">
                <a:avLst/>
              </a:prstGeom>
              <a:noFill/>
              <a:ln w="7">
                <a:noFill/>
                <a:miter lim="800000"/>
                <a:headEnd/>
                <a:tailEnd/>
              </a:ln>
            </p:spPr>
            <p:txBody>
              <a:bodyPr wrap="none"/>
              <a:lstStyle/>
              <a:p>
                <a:endParaRPr lang="zh-CN" altLang="en-US" sz="2200"/>
              </a:p>
            </p:txBody>
          </p:sp>
        </p:grpSp>
        <p:sp>
          <p:nvSpPr>
            <p:cNvPr id="22" name="Rectangle 10"/>
            <p:cNvSpPr>
              <a:spLocks noChangeArrowheads="1"/>
            </p:cNvSpPr>
            <p:nvPr/>
          </p:nvSpPr>
          <p:spPr bwMode="auto">
            <a:xfrm>
              <a:off x="-2" y="-2"/>
              <a:ext cx="1998" cy="484"/>
            </a:xfrm>
            <a:prstGeom prst="rect">
              <a:avLst/>
            </a:prstGeom>
            <a:noFill/>
            <a:ln w="6350">
              <a:noFill/>
              <a:miter lim="800000"/>
              <a:headEnd/>
              <a:tailEnd/>
            </a:ln>
          </p:spPr>
          <p:txBody>
            <a:bodyPr wrap="none"/>
            <a:lstStyle/>
            <a:p>
              <a:endParaRPr lang="zh-CN" altLang="en-US" sz="2200"/>
            </a:p>
          </p:txBody>
        </p:sp>
      </p:gr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7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3" grpId="0" animBg="1"/>
      <p:bldP spid="11777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8600" y="3140075"/>
            <a:ext cx="2286000" cy="533400"/>
          </a:xfrm>
          <a:prstGeom prst="cloudCallout">
            <a:avLst>
              <a:gd name="adj1" fmla="val 63750"/>
              <a:gd name="adj2" fmla="val -93153"/>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hangingPunct="1">
              <a:defRPr/>
            </a:pPr>
            <a:r>
              <a:rPr kumimoji="1" lang="zh-CN" altLang="en-US" sz="2200" b="1" dirty="0">
                <a:latin typeface="宋体" pitchFamily="2" charset="-122"/>
                <a:ea typeface="宋体" pitchFamily="2" charset="-122"/>
              </a:rPr>
              <a:t>符号位</a:t>
            </a:r>
            <a:r>
              <a:rPr kumimoji="1" lang="en-US" altLang="zh-CN" sz="2200" b="1" dirty="0">
                <a:latin typeface="宋体" pitchFamily="2" charset="-122"/>
                <a:ea typeface="宋体" pitchFamily="2" charset="-122"/>
              </a:rPr>
              <a:t>(F)</a:t>
            </a:r>
          </a:p>
        </p:txBody>
      </p:sp>
      <p:sp>
        <p:nvSpPr>
          <p:cNvPr id="118787" name="AutoShape 3"/>
          <p:cNvSpPr>
            <a:spLocks noChangeArrowheads="1"/>
          </p:cNvSpPr>
          <p:nvPr/>
        </p:nvSpPr>
        <p:spPr bwMode="auto">
          <a:xfrm>
            <a:off x="6705600" y="2149475"/>
            <a:ext cx="1752600" cy="609600"/>
          </a:xfrm>
          <a:prstGeom prst="cloudCallout">
            <a:avLst>
              <a:gd name="adj1" fmla="val -83694"/>
              <a:gd name="adj2" fmla="val 55208"/>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hangingPunct="1">
              <a:defRPr/>
            </a:pPr>
            <a:r>
              <a:rPr kumimoji="1" lang="zh-CN" altLang="en-US" sz="2200" b="1" dirty="0">
                <a:latin typeface="宋体" pitchFamily="2" charset="-122"/>
                <a:ea typeface="宋体" pitchFamily="2" charset="-122"/>
              </a:rPr>
              <a:t>个位</a:t>
            </a:r>
            <a:r>
              <a:rPr kumimoji="1" lang="en-US" altLang="zh-CN" sz="2200" b="1" dirty="0">
                <a:latin typeface="宋体" pitchFamily="2" charset="-122"/>
                <a:ea typeface="宋体" pitchFamily="2" charset="-122"/>
              </a:rPr>
              <a:t>(T)</a:t>
            </a:r>
          </a:p>
        </p:txBody>
      </p:sp>
      <p:sp>
        <p:nvSpPr>
          <p:cNvPr id="28677" name="Text Box 5"/>
          <p:cNvSpPr txBox="1">
            <a:spLocks noChangeArrowheads="1"/>
          </p:cNvSpPr>
          <p:nvPr/>
        </p:nvSpPr>
        <p:spPr bwMode="auto">
          <a:xfrm>
            <a:off x="533400" y="914400"/>
            <a:ext cx="8077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smtClean="0">
                <a:latin typeface="Times New Roman" pitchFamily="18" charset="0"/>
              </a:rPr>
              <a:t>例</a:t>
            </a:r>
            <a:r>
              <a:rPr kumimoji="1" lang="en-US" altLang="zh-CN" sz="2400" b="1" dirty="0" smtClean="0">
                <a:latin typeface="Times New Roman" pitchFamily="18" charset="0"/>
              </a:rPr>
              <a:t>2.2 </a:t>
            </a:r>
            <a:r>
              <a:rPr kumimoji="1" lang="zh-CN" altLang="en-US" sz="2400" b="1" dirty="0" smtClean="0">
                <a:latin typeface="Times New Roman" pitchFamily="18" charset="0"/>
              </a:rPr>
              <a:t>试</a:t>
            </a:r>
            <a:r>
              <a:rPr kumimoji="1" lang="zh-CN" altLang="en-US" sz="2400" b="1" dirty="0">
                <a:latin typeface="Times New Roman" pitchFamily="18" charset="0"/>
              </a:rPr>
              <a:t>设计一文法</a:t>
            </a:r>
            <a:r>
              <a:rPr kumimoji="1" lang="en-US" altLang="zh-CN" sz="2400" b="1" dirty="0">
                <a:latin typeface="Times New Roman" pitchFamily="18" charset="0"/>
              </a:rPr>
              <a:t>G</a:t>
            </a:r>
            <a:r>
              <a:rPr kumimoji="1" lang="zh-CN" altLang="en-US" sz="2400" b="1" dirty="0">
                <a:latin typeface="Times New Roman" pitchFamily="18" charset="0"/>
              </a:rPr>
              <a:t>，使得</a:t>
            </a:r>
            <a:r>
              <a:rPr kumimoji="1" lang="en-US" altLang="zh-CN" sz="2400" b="1" dirty="0">
                <a:latin typeface="Times New Roman" pitchFamily="18" charset="0"/>
              </a:rPr>
              <a:t>L(G)</a:t>
            </a:r>
            <a:r>
              <a:rPr kumimoji="1" lang="zh-CN" altLang="en-US" sz="2400" b="1" dirty="0">
                <a:latin typeface="Times New Roman" pitchFamily="18" charset="0"/>
              </a:rPr>
              <a:t>为能被</a:t>
            </a:r>
            <a:r>
              <a:rPr kumimoji="1" lang="en-US" altLang="zh-CN" sz="2400" b="1" dirty="0">
                <a:latin typeface="Times New Roman" pitchFamily="18" charset="0"/>
              </a:rPr>
              <a:t>5</a:t>
            </a:r>
            <a:r>
              <a:rPr kumimoji="1" lang="zh-CN" altLang="en-US" sz="2400" b="1" dirty="0">
                <a:latin typeface="Times New Roman" pitchFamily="18" charset="0"/>
              </a:rPr>
              <a:t>整除的整数集。</a:t>
            </a:r>
          </a:p>
        </p:txBody>
      </p:sp>
      <p:sp>
        <p:nvSpPr>
          <p:cNvPr id="28678" name="Text Box 6"/>
          <p:cNvSpPr txBox="1">
            <a:spLocks noChangeArrowheads="1"/>
          </p:cNvSpPr>
          <p:nvPr/>
        </p:nvSpPr>
        <p:spPr bwMode="auto">
          <a:xfrm>
            <a:off x="304800" y="1981200"/>
            <a:ext cx="24384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imes New Roman" pitchFamily="18" charset="0"/>
              </a:rPr>
              <a:t>(1)</a:t>
            </a:r>
            <a:r>
              <a:rPr kumimoji="1" lang="zh-CN" altLang="en-US" sz="2400" b="1" dirty="0">
                <a:latin typeface="Times New Roman" pitchFamily="18" charset="0"/>
              </a:rPr>
              <a:t>句子结构分析</a:t>
            </a:r>
          </a:p>
        </p:txBody>
      </p:sp>
      <p:sp>
        <p:nvSpPr>
          <p:cNvPr id="28679" name="Text Box 7"/>
          <p:cNvSpPr txBox="1">
            <a:spLocks noChangeArrowheads="1"/>
          </p:cNvSpPr>
          <p:nvPr/>
        </p:nvSpPr>
        <p:spPr bwMode="auto">
          <a:xfrm>
            <a:off x="2667000" y="2806700"/>
            <a:ext cx="3657600" cy="48577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F  D   D  D    </a:t>
            </a:r>
            <a:r>
              <a:rPr kumimoji="1" lang="en-US" altLang="zh-CN" sz="2400" b="1">
                <a:latin typeface="Tahoma" pitchFamily="34" charset="0"/>
              </a:rPr>
              <a:t>…</a:t>
            </a:r>
            <a:r>
              <a:rPr kumimoji="1" lang="en-US" altLang="zh-CN" sz="2400">
                <a:latin typeface="Tahoma" pitchFamily="34" charset="0"/>
              </a:rPr>
              <a:t>   D  D  T</a:t>
            </a:r>
          </a:p>
        </p:txBody>
      </p:sp>
      <p:sp>
        <p:nvSpPr>
          <p:cNvPr id="28680" name="Line 8"/>
          <p:cNvSpPr>
            <a:spLocks noChangeShapeType="1"/>
          </p:cNvSpPr>
          <p:nvPr/>
        </p:nvSpPr>
        <p:spPr bwMode="auto">
          <a:xfrm>
            <a:off x="3048000" y="28289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8681" name="Line 9"/>
          <p:cNvSpPr>
            <a:spLocks noChangeShapeType="1"/>
          </p:cNvSpPr>
          <p:nvPr/>
        </p:nvSpPr>
        <p:spPr bwMode="auto">
          <a:xfrm>
            <a:off x="3471863"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8682" name="Line 10"/>
          <p:cNvSpPr>
            <a:spLocks noChangeShapeType="1"/>
          </p:cNvSpPr>
          <p:nvPr/>
        </p:nvSpPr>
        <p:spPr bwMode="auto">
          <a:xfrm>
            <a:off x="3897313" y="28162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8683" name="Line 11"/>
          <p:cNvSpPr>
            <a:spLocks noChangeShapeType="1"/>
          </p:cNvSpPr>
          <p:nvPr/>
        </p:nvSpPr>
        <p:spPr bwMode="auto">
          <a:xfrm>
            <a:off x="432117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8684" name="Line 12"/>
          <p:cNvSpPr>
            <a:spLocks noChangeShapeType="1"/>
          </p:cNvSpPr>
          <p:nvPr/>
        </p:nvSpPr>
        <p:spPr bwMode="auto">
          <a:xfrm>
            <a:off x="5900738"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8685" name="Line 13"/>
          <p:cNvSpPr>
            <a:spLocks noChangeShapeType="1"/>
          </p:cNvSpPr>
          <p:nvPr/>
        </p:nvSpPr>
        <p:spPr bwMode="auto">
          <a:xfrm>
            <a:off x="5105400" y="28146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8686" name="Line 14"/>
          <p:cNvSpPr>
            <a:spLocks noChangeShapeType="1"/>
          </p:cNvSpPr>
          <p:nvPr/>
        </p:nvSpPr>
        <p:spPr bwMode="auto">
          <a:xfrm>
            <a:off x="549592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18799" name="AutoShape 15"/>
          <p:cNvSpPr>
            <a:spLocks noChangeArrowheads="1"/>
          </p:cNvSpPr>
          <p:nvPr/>
        </p:nvSpPr>
        <p:spPr bwMode="auto">
          <a:xfrm>
            <a:off x="5943600" y="3505200"/>
            <a:ext cx="2797175" cy="533400"/>
          </a:xfrm>
          <a:prstGeom prst="cloudCallout">
            <a:avLst>
              <a:gd name="adj1" fmla="val -57833"/>
              <a:gd name="adj2" fmla="val -136014"/>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hangingPunct="1">
              <a:defRPr/>
            </a:pPr>
            <a:r>
              <a:rPr kumimoji="1" lang="zh-CN" altLang="en-US" sz="2200" b="1" dirty="0">
                <a:latin typeface="宋体" pitchFamily="2" charset="-122"/>
                <a:ea typeface="宋体" pitchFamily="2" charset="-122"/>
              </a:rPr>
              <a:t>十进制位</a:t>
            </a:r>
            <a:r>
              <a:rPr kumimoji="1" lang="en-US" altLang="zh-CN" sz="2200" b="1" dirty="0">
                <a:latin typeface="宋体" pitchFamily="2" charset="-122"/>
                <a:ea typeface="宋体" pitchFamily="2" charset="-122"/>
              </a:rPr>
              <a:t>(D)</a:t>
            </a:r>
          </a:p>
        </p:txBody>
      </p:sp>
      <p:sp>
        <p:nvSpPr>
          <p:cNvPr id="28688" name="AutoShape 16"/>
          <p:cNvSpPr>
            <a:spLocks/>
          </p:cNvSpPr>
          <p:nvPr/>
        </p:nvSpPr>
        <p:spPr bwMode="auto">
          <a:xfrm rot="16200000" flipV="1">
            <a:off x="4359275" y="2254250"/>
            <a:ext cx="228600" cy="2438400"/>
          </a:xfrm>
          <a:prstGeom prst="leftBrace">
            <a:avLst>
              <a:gd name="adj1" fmla="val 52296"/>
              <a:gd name="adj2" fmla="val 50000"/>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8801" name="Text Box 17"/>
          <p:cNvSpPr txBox="1">
            <a:spLocks noChangeArrowheads="1"/>
          </p:cNvSpPr>
          <p:nvPr/>
        </p:nvSpPr>
        <p:spPr bwMode="auto">
          <a:xfrm>
            <a:off x="3886200" y="3607713"/>
            <a:ext cx="1219200" cy="430887"/>
          </a:xfrm>
          <a:prstGeom prst="rect">
            <a:avLst/>
          </a:prstGeom>
          <a:solidFill>
            <a:srgbClr val="66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200" b="1" dirty="0">
                <a:latin typeface="宋体" pitchFamily="2" charset="-122"/>
                <a:ea typeface="宋体" pitchFamily="2" charset="-122"/>
              </a:rPr>
              <a:t>整数</a:t>
            </a:r>
            <a:r>
              <a:rPr kumimoji="1" lang="en-US" altLang="zh-CN" sz="2200" b="1" dirty="0">
                <a:latin typeface="宋体" pitchFamily="2" charset="-122"/>
                <a:ea typeface="宋体" pitchFamily="2" charset="-122"/>
              </a:rPr>
              <a:t>(Z)</a:t>
            </a:r>
          </a:p>
        </p:txBody>
      </p:sp>
      <p:sp>
        <p:nvSpPr>
          <p:cNvPr id="28690" name="AutoShape 18"/>
          <p:cNvSpPr>
            <a:spLocks/>
          </p:cNvSpPr>
          <p:nvPr/>
        </p:nvSpPr>
        <p:spPr bwMode="auto">
          <a:xfrm rot="5400000">
            <a:off x="4381500" y="1000125"/>
            <a:ext cx="152400" cy="3276600"/>
          </a:xfrm>
          <a:prstGeom prst="leftBrace">
            <a:avLst>
              <a:gd name="adj1" fmla="val 105410"/>
              <a:gd name="adj2" fmla="val 50000"/>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691" name="Text Box 19"/>
          <p:cNvSpPr txBox="1">
            <a:spLocks noChangeArrowheads="1"/>
          </p:cNvSpPr>
          <p:nvPr/>
        </p:nvSpPr>
        <p:spPr bwMode="auto">
          <a:xfrm>
            <a:off x="2971800" y="2057400"/>
            <a:ext cx="2971800" cy="430887"/>
          </a:xfrm>
          <a:prstGeom prst="rect">
            <a:avLst/>
          </a:prstGeom>
          <a:solidFill>
            <a:srgbClr val="66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b="1" dirty="0">
                <a:latin typeface="宋体" pitchFamily="2" charset="-122"/>
              </a:rPr>
              <a:t>能被</a:t>
            </a:r>
            <a:r>
              <a:rPr kumimoji="1" lang="en-US" altLang="zh-CN" sz="2200" b="1" dirty="0">
                <a:latin typeface="宋体" pitchFamily="2" charset="-122"/>
              </a:rPr>
              <a:t>5</a:t>
            </a:r>
            <a:r>
              <a:rPr kumimoji="1" lang="zh-CN" altLang="en-US" sz="2200" b="1" dirty="0">
                <a:latin typeface="宋体" pitchFamily="2" charset="-122"/>
              </a:rPr>
              <a:t>整除的整数</a:t>
            </a:r>
            <a:r>
              <a:rPr kumimoji="1" lang="en-US" altLang="zh-CN" sz="2200" b="1" dirty="0">
                <a:latin typeface="宋体" pitchFamily="2" charset="-122"/>
              </a:rPr>
              <a:t>(S)</a:t>
            </a:r>
          </a:p>
        </p:txBody>
      </p:sp>
      <p:sp>
        <p:nvSpPr>
          <p:cNvPr id="28692" name="Text Box 20"/>
          <p:cNvSpPr txBox="1">
            <a:spLocks noChangeArrowheads="1"/>
          </p:cNvSpPr>
          <p:nvPr/>
        </p:nvSpPr>
        <p:spPr bwMode="auto">
          <a:xfrm>
            <a:off x="685801" y="3902075"/>
            <a:ext cx="20574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imes New Roman" pitchFamily="18" charset="0"/>
              </a:rPr>
              <a:t>(2)</a:t>
            </a:r>
            <a:r>
              <a:rPr kumimoji="1" lang="zh-CN" altLang="en-US" sz="2400" b="1" dirty="0">
                <a:latin typeface="Times New Roman" pitchFamily="18" charset="0"/>
              </a:rPr>
              <a:t>设计文法</a:t>
            </a:r>
          </a:p>
        </p:txBody>
      </p:sp>
      <p:sp>
        <p:nvSpPr>
          <p:cNvPr id="28693" name="Text Box 21"/>
          <p:cNvSpPr txBox="1">
            <a:spLocks noChangeArrowheads="1"/>
          </p:cNvSpPr>
          <p:nvPr/>
        </p:nvSpPr>
        <p:spPr bwMode="auto">
          <a:xfrm>
            <a:off x="2438400" y="4191000"/>
            <a:ext cx="6096000"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200" b="1">
                <a:latin typeface="Times New Roman" pitchFamily="18" charset="0"/>
              </a:rPr>
              <a:t>G[S]</a:t>
            </a:r>
            <a:r>
              <a:rPr kumimoji="1" lang="zh-CN" altLang="en-US" sz="2200" b="1">
                <a:latin typeface="Times New Roman" pitchFamily="18" charset="0"/>
              </a:rPr>
              <a:t>：</a:t>
            </a:r>
            <a:r>
              <a:rPr kumimoji="1" lang="en-US" altLang="zh-CN" sz="2200" b="1">
                <a:latin typeface="Times New Roman" pitchFamily="18" charset="0"/>
              </a:rPr>
              <a:t>S → F Z T</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F →</a:t>
            </a:r>
            <a:r>
              <a:rPr kumimoji="1" lang="zh-CN" altLang="en-US" sz="2200" b="1">
                <a:latin typeface="Times New Roman" pitchFamily="18" charset="0"/>
              </a:rPr>
              <a:t>＋∣－ ∣</a:t>
            </a:r>
            <a:r>
              <a:rPr kumimoji="1" lang="en-US" altLang="zh-CN" sz="2200" b="1">
                <a:latin typeface="Times New Roman" pitchFamily="18" charset="0"/>
              </a:rPr>
              <a:t>ε</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Z → ZD∣ε </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D → 0∣1∣2∣3∣4 ∣5∣6∣7∣8∣9</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T → 0 | 5</a:t>
            </a:r>
          </a:p>
        </p:txBody>
      </p:sp>
      <p:sp>
        <p:nvSpPr>
          <p:cNvPr id="28694" name="Text Box 22"/>
          <p:cNvSpPr txBox="1">
            <a:spLocks noChangeArrowheads="1"/>
          </p:cNvSpPr>
          <p:nvPr/>
        </p:nvSpPr>
        <p:spPr bwMode="auto">
          <a:xfrm>
            <a:off x="533400" y="1443335"/>
            <a:ext cx="12954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Times New Roman" pitchFamily="18" charset="0"/>
              </a:rPr>
              <a:t>解法</a:t>
            </a:r>
            <a:r>
              <a:rPr kumimoji="1" lang="en-US" altLang="zh-CN" sz="2400" b="1" dirty="0">
                <a:latin typeface="Times New Roman" pitchFamily="18" charset="0"/>
              </a:rPr>
              <a:t>Ⅰ</a:t>
            </a:r>
            <a:r>
              <a:rPr kumimoji="1" lang="zh-CN" altLang="en-US" sz="2400" b="1" dirty="0">
                <a:latin typeface="Times New Roman" pitchFamily="18" charset="0"/>
              </a:rPr>
              <a:t>：</a:t>
            </a:r>
          </a:p>
        </p:txBody>
      </p:sp>
      <p:sp>
        <p:nvSpPr>
          <p:cNvPr id="23" name="Rectangle 9"/>
          <p:cNvSpPr txBox="1">
            <a:spLocks noChangeArrowheads="1"/>
          </p:cNvSpPr>
          <p:nvPr/>
        </p:nvSpPr>
        <p:spPr>
          <a:xfrm>
            <a:off x="617537"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文法</a:t>
            </a:r>
            <a:r>
              <a:rPr lang="zh-CN" altLang="en-US" sz="2800" b="1" kern="0" dirty="0" smtClean="0">
                <a:solidFill>
                  <a:srgbClr val="C00000"/>
                </a:solidFill>
                <a:latin typeface="黑体" pitchFamily="49" charset="-122"/>
                <a:ea typeface="黑体" pitchFamily="49" charset="-122"/>
                <a:cs typeface="+mj-cs"/>
              </a:rPr>
              <a:t>设计举例</a:t>
            </a:r>
            <a:endPar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endParaRPr>
          </a:p>
        </p:txBody>
      </p:sp>
      <p:sp>
        <p:nvSpPr>
          <p:cNvPr id="2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animBg="1"/>
      <p:bldP spid="11879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43000" y="1371600"/>
            <a:ext cx="2895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(1)</a:t>
            </a:r>
            <a:r>
              <a:rPr kumimoji="1" lang="zh-CN" altLang="en-US" sz="2000" b="1">
                <a:latin typeface="Times New Roman" pitchFamily="18" charset="0"/>
              </a:rPr>
              <a:t>句子结构分析</a:t>
            </a:r>
          </a:p>
        </p:txBody>
      </p:sp>
      <p:sp>
        <p:nvSpPr>
          <p:cNvPr id="29699" name="Text Box 3"/>
          <p:cNvSpPr txBox="1">
            <a:spLocks noChangeArrowheads="1"/>
          </p:cNvSpPr>
          <p:nvPr/>
        </p:nvSpPr>
        <p:spPr bwMode="auto">
          <a:xfrm>
            <a:off x="2590800" y="2089150"/>
            <a:ext cx="762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T</a:t>
            </a:r>
          </a:p>
        </p:txBody>
      </p:sp>
      <p:sp>
        <p:nvSpPr>
          <p:cNvPr id="29700" name="Line 4"/>
          <p:cNvSpPr>
            <a:spLocks noChangeShapeType="1"/>
          </p:cNvSpPr>
          <p:nvPr/>
        </p:nvSpPr>
        <p:spPr bwMode="auto">
          <a:xfrm>
            <a:off x="2916238" y="2070100"/>
            <a:ext cx="0" cy="42068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01" name="Text Box 5"/>
          <p:cNvSpPr txBox="1">
            <a:spLocks noChangeArrowheads="1"/>
          </p:cNvSpPr>
          <p:nvPr/>
        </p:nvSpPr>
        <p:spPr bwMode="auto">
          <a:xfrm>
            <a:off x="1104900" y="3160713"/>
            <a:ext cx="1790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(2)</a:t>
            </a:r>
            <a:r>
              <a:rPr kumimoji="1" lang="zh-CN" altLang="en-US" sz="2000" b="1">
                <a:latin typeface="Times New Roman" pitchFamily="18" charset="0"/>
              </a:rPr>
              <a:t>设计文法</a:t>
            </a:r>
          </a:p>
        </p:txBody>
      </p:sp>
      <p:sp>
        <p:nvSpPr>
          <p:cNvPr id="29702" name="Text Box 6"/>
          <p:cNvSpPr txBox="1">
            <a:spLocks noChangeArrowheads="1"/>
          </p:cNvSpPr>
          <p:nvPr/>
        </p:nvSpPr>
        <p:spPr bwMode="auto">
          <a:xfrm>
            <a:off x="2012950" y="3733800"/>
            <a:ext cx="5226050" cy="173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 → FT∣T ∣FZT ∣ZT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F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Z → ZD∣D </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D → 0∣1∣2∣3∣4 ∣5∣6∣7∣8∣9</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T → 0 | 5</a:t>
            </a:r>
          </a:p>
        </p:txBody>
      </p:sp>
      <p:sp>
        <p:nvSpPr>
          <p:cNvPr id="29703" name="Text Box 7"/>
          <p:cNvSpPr txBox="1">
            <a:spLocks noChangeArrowheads="1"/>
          </p:cNvSpPr>
          <p:nvPr/>
        </p:nvSpPr>
        <p:spPr bwMode="auto">
          <a:xfrm>
            <a:off x="533400" y="914400"/>
            <a:ext cx="1295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解法</a:t>
            </a:r>
            <a:r>
              <a:rPr kumimoji="1" lang="en-US" altLang="zh-CN" sz="2000" b="1">
                <a:latin typeface="Times New Roman" pitchFamily="18" charset="0"/>
              </a:rPr>
              <a:t>Ⅱ</a:t>
            </a:r>
            <a:r>
              <a:rPr kumimoji="1" lang="zh-CN" altLang="en-US" sz="2000" b="1">
                <a:latin typeface="Times New Roman" pitchFamily="18" charset="0"/>
              </a:rPr>
              <a:t>：</a:t>
            </a:r>
          </a:p>
        </p:txBody>
      </p:sp>
      <p:sp>
        <p:nvSpPr>
          <p:cNvPr id="29704" name="Text Box 8"/>
          <p:cNvSpPr txBox="1">
            <a:spLocks noChangeArrowheads="1"/>
          </p:cNvSpPr>
          <p:nvPr/>
        </p:nvSpPr>
        <p:spPr bwMode="auto">
          <a:xfrm>
            <a:off x="1524000" y="2020888"/>
            <a:ext cx="1066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句型</a:t>
            </a:r>
            <a:r>
              <a:rPr kumimoji="1" lang="en-US" altLang="zh-CN" sz="2000" b="1" dirty="0">
                <a:latin typeface="Times New Roman" pitchFamily="18" charset="0"/>
              </a:rPr>
              <a:t>1</a:t>
            </a:r>
          </a:p>
        </p:txBody>
      </p:sp>
      <p:sp>
        <p:nvSpPr>
          <p:cNvPr id="29705" name="Text Box 9"/>
          <p:cNvSpPr txBox="1">
            <a:spLocks noChangeArrowheads="1"/>
          </p:cNvSpPr>
          <p:nvPr/>
        </p:nvSpPr>
        <p:spPr bwMode="auto">
          <a:xfrm>
            <a:off x="4670425" y="2057400"/>
            <a:ext cx="2873375" cy="4254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D   D  D    …   D  D  T</a:t>
            </a:r>
          </a:p>
        </p:txBody>
      </p:sp>
      <p:sp>
        <p:nvSpPr>
          <p:cNvPr id="29706" name="Line 10"/>
          <p:cNvSpPr>
            <a:spLocks noChangeShapeType="1"/>
          </p:cNvSpPr>
          <p:nvPr/>
        </p:nvSpPr>
        <p:spPr bwMode="auto">
          <a:xfrm>
            <a:off x="4975225" y="20669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07" name="Line 11"/>
          <p:cNvSpPr>
            <a:spLocks noChangeShapeType="1"/>
          </p:cNvSpPr>
          <p:nvPr/>
        </p:nvSpPr>
        <p:spPr bwMode="auto">
          <a:xfrm>
            <a:off x="5310188" y="2055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08" name="Line 12"/>
          <p:cNvSpPr>
            <a:spLocks noChangeShapeType="1"/>
          </p:cNvSpPr>
          <p:nvPr/>
        </p:nvSpPr>
        <p:spPr bwMode="auto">
          <a:xfrm>
            <a:off x="5664200" y="20415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09" name="Line 13"/>
          <p:cNvSpPr>
            <a:spLocks noChangeShapeType="1"/>
          </p:cNvSpPr>
          <p:nvPr/>
        </p:nvSpPr>
        <p:spPr bwMode="auto">
          <a:xfrm>
            <a:off x="6057900" y="20447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0" name="Line 14"/>
          <p:cNvSpPr>
            <a:spLocks noChangeShapeType="1"/>
          </p:cNvSpPr>
          <p:nvPr/>
        </p:nvSpPr>
        <p:spPr bwMode="auto">
          <a:xfrm>
            <a:off x="6540500" y="20685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1" name="Line 15"/>
          <p:cNvSpPr>
            <a:spLocks noChangeShapeType="1"/>
          </p:cNvSpPr>
          <p:nvPr/>
        </p:nvSpPr>
        <p:spPr bwMode="auto">
          <a:xfrm>
            <a:off x="6845300" y="20653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2" name="Line 16"/>
          <p:cNvSpPr>
            <a:spLocks noChangeShapeType="1"/>
          </p:cNvSpPr>
          <p:nvPr/>
        </p:nvSpPr>
        <p:spPr bwMode="auto">
          <a:xfrm>
            <a:off x="7188200" y="2055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3" name="Text Box 17"/>
          <p:cNvSpPr txBox="1">
            <a:spLocks noChangeArrowheads="1"/>
          </p:cNvSpPr>
          <p:nvPr/>
        </p:nvSpPr>
        <p:spPr bwMode="auto">
          <a:xfrm>
            <a:off x="3646488" y="2057400"/>
            <a:ext cx="1066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3</a:t>
            </a:r>
          </a:p>
        </p:txBody>
      </p:sp>
      <p:sp>
        <p:nvSpPr>
          <p:cNvPr id="29714" name="Text Box 18"/>
          <p:cNvSpPr txBox="1">
            <a:spLocks noChangeArrowheads="1"/>
          </p:cNvSpPr>
          <p:nvPr/>
        </p:nvSpPr>
        <p:spPr bwMode="auto">
          <a:xfrm>
            <a:off x="5051425" y="2720975"/>
            <a:ext cx="3276600" cy="4254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D   D  D    …   D  D  T</a:t>
            </a:r>
          </a:p>
        </p:txBody>
      </p:sp>
      <p:sp>
        <p:nvSpPr>
          <p:cNvPr id="29715" name="Line 19"/>
          <p:cNvSpPr>
            <a:spLocks noChangeShapeType="1"/>
          </p:cNvSpPr>
          <p:nvPr/>
        </p:nvSpPr>
        <p:spPr bwMode="auto">
          <a:xfrm>
            <a:off x="5397500" y="27051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6" name="Line 20"/>
          <p:cNvSpPr>
            <a:spLocks noChangeShapeType="1"/>
          </p:cNvSpPr>
          <p:nvPr/>
        </p:nvSpPr>
        <p:spPr bwMode="auto">
          <a:xfrm>
            <a:off x="5754688" y="26939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7" name="Line 21"/>
          <p:cNvSpPr>
            <a:spLocks noChangeShapeType="1"/>
          </p:cNvSpPr>
          <p:nvPr/>
        </p:nvSpPr>
        <p:spPr bwMode="auto">
          <a:xfrm>
            <a:off x="6103938" y="2717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8" name="Line 22"/>
          <p:cNvSpPr>
            <a:spLocks noChangeShapeType="1"/>
          </p:cNvSpPr>
          <p:nvPr/>
        </p:nvSpPr>
        <p:spPr bwMode="auto">
          <a:xfrm>
            <a:off x="7556500" y="27066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19" name="Line 23"/>
          <p:cNvSpPr>
            <a:spLocks noChangeShapeType="1"/>
          </p:cNvSpPr>
          <p:nvPr/>
        </p:nvSpPr>
        <p:spPr bwMode="auto">
          <a:xfrm>
            <a:off x="6642100" y="27051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20" name="Line 24"/>
          <p:cNvSpPr>
            <a:spLocks noChangeShapeType="1"/>
          </p:cNvSpPr>
          <p:nvPr/>
        </p:nvSpPr>
        <p:spPr bwMode="auto">
          <a:xfrm>
            <a:off x="6972300" y="27066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21" name="Text Box 25"/>
          <p:cNvSpPr txBox="1">
            <a:spLocks noChangeArrowheads="1"/>
          </p:cNvSpPr>
          <p:nvPr/>
        </p:nvSpPr>
        <p:spPr bwMode="auto">
          <a:xfrm>
            <a:off x="3657600" y="2708275"/>
            <a:ext cx="1066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4</a:t>
            </a:r>
          </a:p>
        </p:txBody>
      </p:sp>
      <p:sp>
        <p:nvSpPr>
          <p:cNvPr id="29722" name="Text Box 26"/>
          <p:cNvSpPr txBox="1">
            <a:spLocks noChangeArrowheads="1"/>
          </p:cNvSpPr>
          <p:nvPr/>
        </p:nvSpPr>
        <p:spPr bwMode="auto">
          <a:xfrm>
            <a:off x="2928938" y="2644775"/>
            <a:ext cx="381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T</a:t>
            </a:r>
          </a:p>
        </p:txBody>
      </p:sp>
      <p:sp>
        <p:nvSpPr>
          <p:cNvPr id="29723" name="Text Box 27"/>
          <p:cNvSpPr txBox="1">
            <a:spLocks noChangeArrowheads="1"/>
          </p:cNvSpPr>
          <p:nvPr/>
        </p:nvSpPr>
        <p:spPr bwMode="auto">
          <a:xfrm>
            <a:off x="1524000" y="2632075"/>
            <a:ext cx="1066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2</a:t>
            </a:r>
          </a:p>
        </p:txBody>
      </p:sp>
      <p:sp>
        <p:nvSpPr>
          <p:cNvPr id="29724" name="Line 28"/>
          <p:cNvSpPr>
            <a:spLocks noChangeShapeType="1"/>
          </p:cNvSpPr>
          <p:nvPr/>
        </p:nvSpPr>
        <p:spPr bwMode="auto">
          <a:xfrm>
            <a:off x="7289800" y="27035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725" name="Text Box 29"/>
          <p:cNvSpPr txBox="1">
            <a:spLocks noChangeArrowheads="1"/>
          </p:cNvSpPr>
          <p:nvPr/>
        </p:nvSpPr>
        <p:spPr bwMode="auto">
          <a:xfrm>
            <a:off x="1371600" y="5622925"/>
            <a:ext cx="6934200" cy="396875"/>
          </a:xfrm>
          <a:prstGeom prst="rect">
            <a:avLst/>
          </a:prstGeom>
          <a:solidFill>
            <a:schemeClr val="accent5">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思考题：试设计一文法</a:t>
            </a:r>
            <a:r>
              <a:rPr kumimoji="1" lang="en-US" altLang="zh-CN" sz="2000" b="1" dirty="0">
                <a:latin typeface="Times New Roman" pitchFamily="18" charset="0"/>
              </a:rPr>
              <a:t>G</a:t>
            </a:r>
            <a:r>
              <a:rPr kumimoji="1" lang="zh-CN" altLang="en-US" sz="2000" b="1" dirty="0">
                <a:latin typeface="Times New Roman" pitchFamily="18" charset="0"/>
              </a:rPr>
              <a:t>，使得</a:t>
            </a:r>
            <a:r>
              <a:rPr kumimoji="1" lang="en-US" altLang="zh-CN" sz="2000" b="1" dirty="0">
                <a:latin typeface="Times New Roman" pitchFamily="18" charset="0"/>
              </a:rPr>
              <a:t>L(G)</a:t>
            </a:r>
            <a:r>
              <a:rPr kumimoji="1" lang="zh-CN" altLang="en-US" sz="2000" b="1" dirty="0">
                <a:latin typeface="Times New Roman" pitchFamily="18" charset="0"/>
              </a:rPr>
              <a:t>为能被</a:t>
            </a:r>
            <a:r>
              <a:rPr kumimoji="1" lang="en-US" altLang="zh-CN" sz="2000" b="1" dirty="0">
                <a:latin typeface="Times New Roman" pitchFamily="18" charset="0"/>
              </a:rPr>
              <a:t>3</a:t>
            </a:r>
            <a:r>
              <a:rPr kumimoji="1" lang="zh-CN" altLang="en-US" sz="2000" b="1" dirty="0">
                <a:latin typeface="Times New Roman" pitchFamily="18" charset="0"/>
              </a:rPr>
              <a:t>整除的整数集。</a:t>
            </a:r>
          </a:p>
        </p:txBody>
      </p:sp>
      <p:sp>
        <p:nvSpPr>
          <p:cNvPr id="31" name="Rectangle 9"/>
          <p:cNvSpPr txBox="1">
            <a:spLocks noChangeArrowheads="1"/>
          </p:cNvSpPr>
          <p:nvPr/>
        </p:nvSpPr>
        <p:spPr>
          <a:xfrm>
            <a:off x="617537"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文法</a:t>
            </a:r>
            <a:r>
              <a:rPr lang="zh-CN" altLang="en-US" sz="2800" b="1" kern="0" dirty="0" smtClean="0">
                <a:solidFill>
                  <a:srgbClr val="C00000"/>
                </a:solidFill>
                <a:latin typeface="黑体" pitchFamily="49" charset="-122"/>
                <a:ea typeface="黑体" pitchFamily="49" charset="-122"/>
                <a:cs typeface="+mj-cs"/>
              </a:rPr>
              <a:t>设计举例</a:t>
            </a:r>
            <a:endPar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endParaRPr>
          </a:p>
        </p:txBody>
      </p:sp>
      <p:sp>
        <p:nvSpPr>
          <p:cNvPr id="3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2286000"/>
            <a:ext cx="7772400" cy="35052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23" name="Text Box 3"/>
          <p:cNvSpPr txBox="1">
            <a:spLocks noChangeArrowheads="1"/>
          </p:cNvSpPr>
          <p:nvPr/>
        </p:nvSpPr>
        <p:spPr bwMode="auto">
          <a:xfrm>
            <a:off x="762000" y="1019834"/>
            <a:ext cx="71628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6270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mn-ea"/>
                <a:ea typeface="+mn-ea"/>
              </a:rPr>
              <a:t>设</a:t>
            </a:r>
            <a:r>
              <a:rPr kumimoji="1" lang="en-US" altLang="zh-CN" sz="2400" b="1" dirty="0">
                <a:latin typeface="+mn-ea"/>
                <a:ea typeface="+mn-ea"/>
              </a:rPr>
              <a:t>G1 </a:t>
            </a:r>
            <a:r>
              <a:rPr kumimoji="1" lang="zh-CN" altLang="en-US" sz="2400" b="1" dirty="0">
                <a:latin typeface="+mn-ea"/>
                <a:ea typeface="+mn-ea"/>
              </a:rPr>
              <a:t>和</a:t>
            </a:r>
            <a:r>
              <a:rPr kumimoji="1" lang="en-US" altLang="zh-CN" sz="2400" b="1" dirty="0">
                <a:latin typeface="+mn-ea"/>
                <a:ea typeface="+mn-ea"/>
              </a:rPr>
              <a:t>G2</a:t>
            </a:r>
            <a:r>
              <a:rPr kumimoji="1" lang="zh-CN" altLang="en-US" sz="2400" b="1" dirty="0">
                <a:latin typeface="+mn-ea"/>
                <a:ea typeface="+mn-ea"/>
              </a:rPr>
              <a:t>是两个文法，如果</a:t>
            </a:r>
            <a:r>
              <a:rPr kumimoji="1" lang="en-US" altLang="zh-CN" sz="2400" b="1" dirty="0">
                <a:latin typeface="+mn-ea"/>
                <a:ea typeface="+mn-ea"/>
              </a:rPr>
              <a:t>L(G1)</a:t>
            </a:r>
            <a:r>
              <a:rPr kumimoji="1" lang="zh-CN" altLang="en-US" sz="2400" b="1" dirty="0">
                <a:latin typeface="+mn-ea"/>
                <a:ea typeface="+mn-ea"/>
              </a:rPr>
              <a:t>＝</a:t>
            </a:r>
            <a:r>
              <a:rPr kumimoji="1" lang="en-US" altLang="zh-CN" sz="2400" b="1" dirty="0">
                <a:latin typeface="+mn-ea"/>
                <a:ea typeface="+mn-ea"/>
              </a:rPr>
              <a:t>L(G2)</a:t>
            </a:r>
            <a:r>
              <a:rPr kumimoji="1" lang="zh-CN" altLang="en-US" sz="2400" b="1" dirty="0">
                <a:latin typeface="+mn-ea"/>
                <a:ea typeface="+mn-ea"/>
              </a:rPr>
              <a:t>，则称</a:t>
            </a:r>
            <a:r>
              <a:rPr kumimoji="1" lang="zh-CN" altLang="en-US" sz="2400" b="1" dirty="0">
                <a:solidFill>
                  <a:srgbClr val="FF0000"/>
                </a:solidFill>
                <a:latin typeface="+mn-ea"/>
                <a:ea typeface="+mn-ea"/>
              </a:rPr>
              <a:t>文法</a:t>
            </a:r>
            <a:r>
              <a:rPr kumimoji="1" lang="en-US" altLang="zh-CN" sz="2400" b="1" dirty="0">
                <a:solidFill>
                  <a:srgbClr val="FF0000"/>
                </a:solidFill>
                <a:latin typeface="+mn-ea"/>
                <a:ea typeface="+mn-ea"/>
              </a:rPr>
              <a:t>G1</a:t>
            </a:r>
            <a:r>
              <a:rPr kumimoji="1" lang="zh-CN" altLang="en-US" sz="2400" b="1" dirty="0">
                <a:solidFill>
                  <a:srgbClr val="FF0000"/>
                </a:solidFill>
                <a:latin typeface="+mn-ea"/>
                <a:ea typeface="+mn-ea"/>
              </a:rPr>
              <a:t>和</a:t>
            </a:r>
            <a:r>
              <a:rPr kumimoji="1" lang="en-US" altLang="zh-CN" sz="2400" b="1" dirty="0">
                <a:solidFill>
                  <a:srgbClr val="FF0000"/>
                </a:solidFill>
                <a:latin typeface="+mn-ea"/>
                <a:ea typeface="+mn-ea"/>
              </a:rPr>
              <a:t>G2</a:t>
            </a:r>
            <a:r>
              <a:rPr kumimoji="1" lang="zh-CN" altLang="en-US" sz="2400" b="1" dirty="0">
                <a:solidFill>
                  <a:srgbClr val="FF0000"/>
                </a:solidFill>
                <a:latin typeface="+mn-ea"/>
                <a:ea typeface="+mn-ea"/>
              </a:rPr>
              <a:t>是等价</a:t>
            </a:r>
            <a:r>
              <a:rPr kumimoji="1" lang="zh-CN" altLang="en-US" sz="2400" b="1" dirty="0">
                <a:latin typeface="+mn-ea"/>
                <a:ea typeface="+mn-ea"/>
              </a:rPr>
              <a:t>的。 </a:t>
            </a:r>
          </a:p>
        </p:txBody>
      </p:sp>
      <p:sp>
        <p:nvSpPr>
          <p:cNvPr id="30724" name="Text Box 4"/>
          <p:cNvSpPr txBox="1">
            <a:spLocks noChangeArrowheads="1"/>
          </p:cNvSpPr>
          <p:nvPr/>
        </p:nvSpPr>
        <p:spPr bwMode="auto">
          <a:xfrm>
            <a:off x="533400" y="304800"/>
            <a:ext cx="35702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2.7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文法等价</a:t>
            </a:r>
            <a:endParaRPr kumimoji="1" lang="zh-CN" altLang="en-US" sz="2800" b="1" dirty="0">
              <a:solidFill>
                <a:srgbClr val="C00000"/>
              </a:solidFill>
              <a:latin typeface="黑体" pitchFamily="49" charset="-122"/>
              <a:ea typeface="黑体" pitchFamily="49" charset="-122"/>
            </a:endParaRPr>
          </a:p>
        </p:txBody>
      </p:sp>
      <p:sp>
        <p:nvSpPr>
          <p:cNvPr id="30725" name="Text Box 5"/>
          <p:cNvSpPr txBox="1">
            <a:spLocks noChangeArrowheads="1"/>
          </p:cNvSpPr>
          <p:nvPr/>
        </p:nvSpPr>
        <p:spPr bwMode="auto">
          <a:xfrm>
            <a:off x="838200" y="2324196"/>
            <a:ext cx="7477125" cy="1257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indent="0" algn="l" eaLnBrk="1" hangingPunct="1">
              <a:lnSpc>
                <a:spcPct val="120000"/>
              </a:lnSpc>
              <a:spcBef>
                <a:spcPct val="50000"/>
              </a:spcBef>
            </a:pPr>
            <a:r>
              <a:rPr kumimoji="1" lang="zh-CN" altLang="en-US" sz="2200" b="1" dirty="0" smtClean="0">
                <a:latin typeface="宋体" pitchFamily="2" charset="-122"/>
              </a:rPr>
              <a:t>例</a:t>
            </a:r>
            <a:r>
              <a:rPr kumimoji="1" lang="en-US" altLang="zh-CN" sz="2200" b="1" dirty="0" smtClean="0">
                <a:latin typeface="宋体" pitchFamily="2" charset="-122"/>
              </a:rPr>
              <a:t>2.3</a:t>
            </a:r>
            <a:r>
              <a:rPr kumimoji="1" lang="zh-CN" altLang="en-US" sz="2200" b="1" dirty="0" smtClean="0">
                <a:latin typeface="宋体" pitchFamily="2" charset="-122"/>
              </a:rPr>
              <a:t>  下列</a:t>
            </a:r>
            <a:r>
              <a:rPr kumimoji="1" lang="zh-CN" altLang="en-US" sz="2200" b="1" dirty="0">
                <a:latin typeface="宋体" pitchFamily="2" charset="-122"/>
              </a:rPr>
              <a:t>文法</a:t>
            </a:r>
            <a:r>
              <a:rPr kumimoji="1" lang="en-US" altLang="zh-CN" sz="2200" b="1" dirty="0">
                <a:latin typeface="宋体" pitchFamily="2" charset="-122"/>
              </a:rPr>
              <a:t>G2</a:t>
            </a:r>
            <a:r>
              <a:rPr kumimoji="1" lang="zh-CN" altLang="en-US" sz="2200" b="1" dirty="0">
                <a:latin typeface="宋体" pitchFamily="2" charset="-122"/>
              </a:rPr>
              <a:t>和</a:t>
            </a:r>
            <a:r>
              <a:rPr kumimoji="1" lang="en-US" altLang="zh-CN" sz="2200" b="1" dirty="0">
                <a:latin typeface="宋体" pitchFamily="2" charset="-122"/>
              </a:rPr>
              <a:t>G3</a:t>
            </a:r>
            <a:r>
              <a:rPr kumimoji="1" lang="zh-CN" altLang="en-US" sz="2200" b="1" dirty="0">
                <a:latin typeface="宋体" pitchFamily="2" charset="-122"/>
              </a:rPr>
              <a:t>是等价的。因为它们产生的语言都是以字母</a:t>
            </a:r>
            <a:r>
              <a:rPr kumimoji="1" lang="en-US" altLang="zh-CN" sz="2200" b="1" dirty="0">
                <a:latin typeface="宋体" pitchFamily="2" charset="-122"/>
              </a:rPr>
              <a:t>a</a:t>
            </a:r>
            <a:r>
              <a:rPr kumimoji="1" lang="zh-CN" altLang="en-US" sz="2200" b="1" dirty="0">
                <a:latin typeface="宋体" pitchFamily="2" charset="-122"/>
              </a:rPr>
              <a:t>开头、字母</a:t>
            </a:r>
            <a:r>
              <a:rPr kumimoji="1" lang="en-US" altLang="zh-CN" sz="2200" b="1" dirty="0">
                <a:latin typeface="宋体" pitchFamily="2" charset="-122"/>
              </a:rPr>
              <a:t>a</a:t>
            </a:r>
            <a:r>
              <a:rPr kumimoji="1" lang="zh-CN" altLang="en-US" sz="2200" b="1" dirty="0">
                <a:latin typeface="宋体" pitchFamily="2" charset="-122"/>
              </a:rPr>
              <a:t>和</a:t>
            </a:r>
            <a:r>
              <a:rPr kumimoji="1" lang="en-US" altLang="zh-CN" sz="2200" b="1" dirty="0">
                <a:latin typeface="宋体" pitchFamily="2" charset="-122"/>
              </a:rPr>
              <a:t>b</a:t>
            </a:r>
            <a:r>
              <a:rPr kumimoji="1" lang="zh-CN" altLang="en-US" sz="2200" b="1" dirty="0">
                <a:latin typeface="宋体" pitchFamily="2" charset="-122"/>
              </a:rPr>
              <a:t>构成的符号串的集合。即</a:t>
            </a:r>
            <a:r>
              <a:rPr kumimoji="1" lang="en-US" altLang="zh-CN" sz="2200" b="1" dirty="0">
                <a:latin typeface="宋体" pitchFamily="2" charset="-122"/>
              </a:rPr>
              <a:t>L(G2)</a:t>
            </a:r>
            <a:r>
              <a:rPr kumimoji="1" lang="zh-CN" altLang="en-US" sz="2200" b="1" dirty="0">
                <a:latin typeface="宋体" pitchFamily="2" charset="-122"/>
              </a:rPr>
              <a:t>＝</a:t>
            </a:r>
            <a:r>
              <a:rPr kumimoji="1" lang="en-US" altLang="zh-CN" sz="2200" b="1" dirty="0">
                <a:latin typeface="宋体" pitchFamily="2" charset="-122"/>
              </a:rPr>
              <a:t>L(G2</a:t>
            </a:r>
            <a:r>
              <a:rPr kumimoji="1" lang="zh-CN" altLang="en-US" sz="2200" b="1" dirty="0">
                <a:latin typeface="宋体" pitchFamily="2" charset="-122"/>
              </a:rPr>
              <a:t>）＝</a:t>
            </a:r>
            <a:r>
              <a:rPr kumimoji="1" lang="en-US" altLang="zh-CN" sz="2200" b="1" dirty="0">
                <a:latin typeface="宋体" pitchFamily="2" charset="-122"/>
              </a:rPr>
              <a:t>{a}{a</a:t>
            </a:r>
            <a:r>
              <a:rPr kumimoji="1" lang="zh-CN" altLang="en-US" sz="2200" b="1" dirty="0">
                <a:latin typeface="宋体" pitchFamily="2" charset="-122"/>
              </a:rPr>
              <a:t>，</a:t>
            </a:r>
            <a:r>
              <a:rPr kumimoji="1" lang="en-US" altLang="zh-CN" sz="2200" b="1" dirty="0">
                <a:latin typeface="宋体" pitchFamily="2" charset="-122"/>
              </a:rPr>
              <a:t>b</a:t>
            </a:r>
            <a:r>
              <a:rPr kumimoji="1" lang="en-US" altLang="zh-CN" sz="2200" b="1" dirty="0" smtClean="0">
                <a:latin typeface="宋体" pitchFamily="2" charset="-122"/>
              </a:rPr>
              <a:t>}</a:t>
            </a:r>
            <a:r>
              <a:rPr kumimoji="1" lang="en-US" altLang="zh-CN" sz="2200" b="1" baseline="30000" dirty="0" smtClean="0">
                <a:latin typeface="+mn-ea"/>
              </a:rPr>
              <a:t>* </a:t>
            </a:r>
            <a:r>
              <a:rPr kumimoji="1" lang="zh-CN" altLang="en-US" sz="2200" b="1" dirty="0" smtClean="0">
                <a:latin typeface="宋体" pitchFamily="2" charset="-122"/>
              </a:rPr>
              <a:t>。</a:t>
            </a:r>
            <a:endParaRPr kumimoji="1" lang="zh-CN" altLang="en-US" sz="2200" b="1" dirty="0">
              <a:latin typeface="宋体" pitchFamily="2" charset="-122"/>
            </a:endParaRPr>
          </a:p>
        </p:txBody>
      </p:sp>
      <p:grpSp>
        <p:nvGrpSpPr>
          <p:cNvPr id="2" name="Group 6"/>
          <p:cNvGrpSpPr>
            <a:grpSpLocks/>
          </p:cNvGrpSpPr>
          <p:nvPr/>
        </p:nvGrpSpPr>
        <p:grpSpPr bwMode="auto">
          <a:xfrm>
            <a:off x="882650" y="3797300"/>
            <a:ext cx="7239000" cy="768350"/>
            <a:chOff x="-2" y="-2"/>
            <a:chExt cx="1998" cy="580"/>
          </a:xfrm>
        </p:grpSpPr>
        <p:grpSp>
          <p:nvGrpSpPr>
            <p:cNvPr id="3" name="Group 7"/>
            <p:cNvGrpSpPr>
              <a:grpSpLocks/>
            </p:cNvGrpSpPr>
            <p:nvPr/>
          </p:nvGrpSpPr>
          <p:grpSpPr bwMode="auto">
            <a:xfrm>
              <a:off x="0" y="0"/>
              <a:ext cx="1994" cy="576"/>
              <a:chOff x="0" y="0"/>
              <a:chExt cx="1994" cy="576"/>
            </a:xfrm>
          </p:grpSpPr>
          <p:sp>
            <p:nvSpPr>
              <p:cNvPr id="30735" name="Rectangle 8"/>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266700" algn="just" eaLnBrk="1" hangingPunct="1">
                  <a:lnSpc>
                    <a:spcPct val="120000"/>
                  </a:lnSpc>
                </a:pPr>
                <a:r>
                  <a:rPr kumimoji="1" lang="en-US" altLang="zh-CN" sz="2000" b="1" dirty="0">
                    <a:latin typeface="Times New Roman" pitchFamily="18" charset="0"/>
                  </a:rPr>
                  <a:t>G2</a:t>
                </a:r>
                <a:r>
                  <a:rPr kumimoji="1" lang="zh-CN" altLang="en-US" sz="20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r>
                  <a:rPr kumimoji="1" lang="en-US" altLang="zh-CN" sz="2000" b="1" dirty="0">
                    <a:latin typeface="Times New Roman" pitchFamily="18" charset="0"/>
                  </a:rPr>
                  <a:t>C</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b</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p>
              <a:p>
                <a:pPr indent="266700" algn="just" eaLnBrk="1" hangingPunct="1">
                  <a:lnSpc>
                    <a:spcPct val="120000"/>
                  </a:lnSpc>
                </a:pPr>
                <a:r>
                  <a:rPr kumimoji="1" lang="zh-CN" altLang="en-US" sz="2000" b="1" dirty="0">
                    <a:latin typeface="Times New Roman" pitchFamily="18" charset="0"/>
                  </a:rPr>
                  <a:t>   其中，</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err="1">
                    <a:latin typeface="Times New Roman" pitchFamily="18" charset="0"/>
                  </a:rPr>
                  <a:t>S→aC</a:t>
                </a:r>
                <a:r>
                  <a:rPr kumimoji="1" lang="zh-CN" altLang="en-US" sz="2000" b="1" dirty="0">
                    <a:latin typeface="Times New Roman" pitchFamily="18" charset="0"/>
                  </a:rPr>
                  <a:t>，</a:t>
                </a:r>
                <a:r>
                  <a:rPr kumimoji="1" lang="en-US" altLang="zh-CN" sz="2000" b="1" dirty="0" err="1">
                    <a:latin typeface="Times New Roman" pitchFamily="18" charset="0"/>
                  </a:rPr>
                  <a:t>C→aC</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err="1">
                    <a:latin typeface="Times New Roman" pitchFamily="18" charset="0"/>
                  </a:rPr>
                  <a:t>C→bC</a:t>
                </a:r>
                <a:r>
                  <a:rPr kumimoji="1" lang="en-US" altLang="zh-CN" sz="2000" b="1" dirty="0">
                    <a:latin typeface="Times New Roman" pitchFamily="18" charset="0"/>
                  </a:rPr>
                  <a:t>, </a:t>
                </a:r>
                <a:r>
                  <a:rPr kumimoji="1" lang="en-US" altLang="zh-CN" sz="2000" b="1" dirty="0" err="1">
                    <a:latin typeface="Times New Roman" pitchFamily="18" charset="0"/>
                  </a:rPr>
                  <a:t>C→ε</a:t>
                </a:r>
                <a:r>
                  <a:rPr kumimoji="1" lang="zh-CN" altLang="en-US" sz="2000" b="1" dirty="0">
                    <a:latin typeface="Times New Roman" pitchFamily="18" charset="0"/>
                  </a:rPr>
                  <a:t>｝。</a:t>
                </a:r>
              </a:p>
            </p:txBody>
          </p:sp>
          <p:sp>
            <p:nvSpPr>
              <p:cNvPr id="30736" name="Rectangle 9"/>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30734" name="Rectangle 10"/>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4" name="Group 11"/>
          <p:cNvGrpSpPr>
            <a:grpSpLocks/>
          </p:cNvGrpSpPr>
          <p:nvPr/>
        </p:nvGrpSpPr>
        <p:grpSpPr bwMode="auto">
          <a:xfrm>
            <a:off x="903288" y="4794250"/>
            <a:ext cx="7227887" cy="768350"/>
            <a:chOff x="-2" y="-2"/>
            <a:chExt cx="1998" cy="484"/>
          </a:xfrm>
        </p:grpSpPr>
        <p:grpSp>
          <p:nvGrpSpPr>
            <p:cNvPr id="5" name="Group 12"/>
            <p:cNvGrpSpPr>
              <a:grpSpLocks/>
            </p:cNvGrpSpPr>
            <p:nvPr/>
          </p:nvGrpSpPr>
          <p:grpSpPr bwMode="auto">
            <a:xfrm>
              <a:off x="0" y="0"/>
              <a:ext cx="1994" cy="480"/>
              <a:chOff x="0" y="0"/>
              <a:chExt cx="1994" cy="480"/>
            </a:xfrm>
          </p:grpSpPr>
          <p:sp>
            <p:nvSpPr>
              <p:cNvPr id="30731" name="Rectangle 13"/>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266700" algn="just" eaLnBrk="1" hangingPunct="1"/>
                <a:r>
                  <a:rPr kumimoji="1" lang="en-US" altLang="zh-CN" sz="2000" b="1">
                    <a:latin typeface="Times New Roman" pitchFamily="18" charset="0"/>
                  </a:rPr>
                  <a:t>G3</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S→Sa</a:t>
                </a:r>
                <a:r>
                  <a:rPr kumimoji="1" lang="zh-CN" altLang="en-US" sz="2000" b="1">
                    <a:latin typeface="Times New Roman" pitchFamily="18" charset="0"/>
                  </a:rPr>
                  <a:t>，</a:t>
                </a:r>
                <a:r>
                  <a:rPr kumimoji="1" lang="en-US" altLang="zh-CN" sz="2000" b="1">
                    <a:latin typeface="Times New Roman" pitchFamily="18" charset="0"/>
                  </a:rPr>
                  <a:t>S→Sb </a:t>
                </a:r>
                <a:r>
                  <a:rPr kumimoji="1" lang="zh-CN" altLang="en-US" sz="2000" b="1">
                    <a:latin typeface="Times New Roman" pitchFamily="18" charset="0"/>
                  </a:rPr>
                  <a:t>，</a:t>
                </a:r>
                <a:r>
                  <a:rPr kumimoji="1" lang="en-US" altLang="zh-CN" sz="2000" b="1">
                    <a:latin typeface="Times New Roman" pitchFamily="18" charset="0"/>
                  </a:rPr>
                  <a:t>S→a</a:t>
                </a:r>
                <a:r>
                  <a:rPr kumimoji="1" lang="zh-CN" altLang="en-US" sz="2000" b="1">
                    <a:latin typeface="Times New Roman" pitchFamily="18" charset="0"/>
                  </a:rPr>
                  <a:t>｝。</a:t>
                </a:r>
              </a:p>
            </p:txBody>
          </p:sp>
          <p:sp>
            <p:nvSpPr>
              <p:cNvPr id="30732" name="Rectangle 14"/>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30730" name="Rectangle 15"/>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3400" y="3245604"/>
            <a:ext cx="8153400" cy="28194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1748" name="Text Box 4"/>
          <p:cNvSpPr txBox="1">
            <a:spLocks noChangeArrowheads="1"/>
          </p:cNvSpPr>
          <p:nvPr/>
        </p:nvSpPr>
        <p:spPr bwMode="auto">
          <a:xfrm>
            <a:off x="228600" y="990600"/>
            <a:ext cx="8286750" cy="1052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400" b="1" dirty="0">
                <a:latin typeface="+mn-ea"/>
                <a:ea typeface="+mn-ea"/>
              </a:rPr>
              <a:t>对规则构成加以限制，可以将文法的分类为四种类型：</a:t>
            </a:r>
            <a:r>
              <a:rPr kumimoji="1" lang="en-US" altLang="zh-CN" sz="2400" b="1" dirty="0">
                <a:latin typeface="+mn-ea"/>
                <a:ea typeface="+mn-ea"/>
              </a:rPr>
              <a:t>0</a:t>
            </a:r>
            <a:r>
              <a:rPr kumimoji="1" lang="zh-CN" altLang="en-US" sz="2400" b="1" dirty="0">
                <a:latin typeface="+mn-ea"/>
                <a:ea typeface="+mn-ea"/>
              </a:rPr>
              <a:t>型文法、</a:t>
            </a:r>
            <a:r>
              <a:rPr kumimoji="1" lang="en-US" altLang="zh-CN" sz="2400" b="1" dirty="0">
                <a:latin typeface="+mn-ea"/>
                <a:ea typeface="+mn-ea"/>
              </a:rPr>
              <a:t>1</a:t>
            </a:r>
            <a:r>
              <a:rPr kumimoji="1" lang="zh-CN" altLang="en-US" sz="2400" b="1" dirty="0">
                <a:latin typeface="+mn-ea"/>
                <a:ea typeface="+mn-ea"/>
              </a:rPr>
              <a:t>型文法、</a:t>
            </a:r>
            <a:r>
              <a:rPr kumimoji="1" lang="en-US" altLang="zh-CN" sz="2400" b="1" dirty="0">
                <a:latin typeface="+mn-ea"/>
                <a:ea typeface="+mn-ea"/>
              </a:rPr>
              <a:t>2</a:t>
            </a:r>
            <a:r>
              <a:rPr kumimoji="1" lang="zh-CN" altLang="en-US" sz="2400" b="1" dirty="0">
                <a:latin typeface="+mn-ea"/>
                <a:ea typeface="+mn-ea"/>
              </a:rPr>
              <a:t>型文法和</a:t>
            </a:r>
            <a:r>
              <a:rPr kumimoji="1" lang="en-US" altLang="zh-CN" sz="2400" b="1" dirty="0">
                <a:latin typeface="+mn-ea"/>
                <a:ea typeface="+mn-ea"/>
              </a:rPr>
              <a:t>3</a:t>
            </a:r>
            <a:r>
              <a:rPr kumimoji="1" lang="zh-CN" altLang="en-US" sz="2400" b="1" dirty="0">
                <a:latin typeface="+mn-ea"/>
                <a:ea typeface="+mn-ea"/>
              </a:rPr>
              <a:t>型文法。</a:t>
            </a:r>
          </a:p>
        </p:txBody>
      </p:sp>
      <p:sp>
        <p:nvSpPr>
          <p:cNvPr id="121861" name="Text Box 5"/>
          <p:cNvSpPr txBox="1">
            <a:spLocks noChangeArrowheads="1"/>
          </p:cNvSpPr>
          <p:nvPr/>
        </p:nvSpPr>
        <p:spPr bwMode="auto">
          <a:xfrm>
            <a:off x="330200" y="1889125"/>
            <a:ext cx="8185150"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defRPr/>
            </a:pPr>
            <a:r>
              <a:rPr kumimoji="1" lang="en-US" altLang="zh-CN" sz="2400" b="1" dirty="0" smtClean="0">
                <a:solidFill>
                  <a:srgbClr val="FF0000"/>
                </a:solidFill>
                <a:latin typeface="+mn-ea"/>
                <a:ea typeface="+mn-ea"/>
              </a:rPr>
              <a:t>⑴ 0</a:t>
            </a:r>
            <a:r>
              <a:rPr kumimoji="1" lang="zh-CN" altLang="en-US" sz="2400" b="1" dirty="0" smtClean="0">
                <a:solidFill>
                  <a:srgbClr val="FF0000"/>
                </a:solidFill>
                <a:latin typeface="+mn-ea"/>
                <a:ea typeface="+mn-ea"/>
              </a:rPr>
              <a:t>型文法    </a:t>
            </a:r>
            <a:r>
              <a:rPr kumimoji="1" lang="zh-CN" altLang="en-US" sz="2400" b="1" dirty="0" smtClean="0">
                <a:latin typeface="+mn-ea"/>
                <a:ea typeface="+mn-ea"/>
              </a:rPr>
              <a:t>设文法</a:t>
            </a:r>
            <a:r>
              <a:rPr kumimoji="1" lang="en-US" altLang="zh-CN" sz="2400" b="1" dirty="0" smtClean="0">
                <a:latin typeface="+mn-ea"/>
                <a:ea typeface="+mn-ea"/>
              </a:rPr>
              <a:t>G</a:t>
            </a:r>
            <a:r>
              <a:rPr kumimoji="1" lang="zh-CN" altLang="en-US" sz="2400" b="1" dirty="0" smtClean="0">
                <a:latin typeface="+mn-ea"/>
                <a:ea typeface="+mn-ea"/>
              </a:rPr>
              <a:t>＝（</a:t>
            </a:r>
            <a:r>
              <a:rPr kumimoji="1" lang="en-US" altLang="zh-CN" sz="2400" b="1" dirty="0" smtClean="0">
                <a:latin typeface="+mn-ea"/>
                <a:ea typeface="+mn-ea"/>
              </a:rPr>
              <a:t>V</a:t>
            </a:r>
            <a:r>
              <a:rPr kumimoji="1" lang="en-US" altLang="zh-CN" sz="2400" b="1" baseline="-30000" dirty="0" smtClean="0">
                <a:latin typeface="+mn-ea"/>
                <a:ea typeface="+mn-ea"/>
              </a:rPr>
              <a:t>N</a:t>
            </a:r>
            <a:r>
              <a:rPr kumimoji="1" lang="zh-CN" altLang="en-US" sz="2400" b="1" dirty="0" smtClean="0">
                <a:latin typeface="+mn-ea"/>
                <a:ea typeface="+mn-ea"/>
              </a:rPr>
              <a:t>，</a:t>
            </a:r>
            <a:r>
              <a:rPr kumimoji="1" lang="en-US" altLang="zh-CN" sz="2400" b="1" dirty="0" smtClean="0">
                <a:latin typeface="+mn-ea"/>
                <a:ea typeface="+mn-ea"/>
              </a:rPr>
              <a:t>V</a:t>
            </a:r>
            <a:r>
              <a:rPr kumimoji="1" lang="en-US" altLang="zh-CN" sz="2400" b="1" baseline="-30000" dirty="0" smtClean="0">
                <a:latin typeface="+mn-ea"/>
                <a:ea typeface="+mn-ea"/>
              </a:rPr>
              <a:t>T</a:t>
            </a:r>
            <a:r>
              <a:rPr kumimoji="1" lang="zh-CN" altLang="en-US" sz="2400" b="1" dirty="0" smtClean="0">
                <a:latin typeface="+mn-ea"/>
                <a:ea typeface="+mn-ea"/>
              </a:rPr>
              <a:t>，</a:t>
            </a:r>
            <a:r>
              <a:rPr kumimoji="1" lang="en-US" altLang="zh-CN" sz="2400" b="1" dirty="0" smtClean="0">
                <a:latin typeface="+mn-ea"/>
                <a:ea typeface="+mn-ea"/>
              </a:rPr>
              <a:t>P</a:t>
            </a:r>
            <a:r>
              <a:rPr kumimoji="1" lang="zh-CN" altLang="en-US" sz="2400" b="1" dirty="0" smtClean="0">
                <a:latin typeface="+mn-ea"/>
                <a:ea typeface="+mn-ea"/>
              </a:rPr>
              <a:t>，</a:t>
            </a:r>
            <a:r>
              <a:rPr kumimoji="1" lang="en-US" altLang="zh-CN" sz="2400" b="1" dirty="0" smtClean="0">
                <a:latin typeface="+mn-ea"/>
                <a:ea typeface="+mn-ea"/>
              </a:rPr>
              <a:t>S</a:t>
            </a:r>
            <a:r>
              <a:rPr kumimoji="1" lang="zh-CN" altLang="en-US" sz="2400" b="1" dirty="0" smtClean="0">
                <a:latin typeface="+mn-ea"/>
                <a:ea typeface="+mn-ea"/>
              </a:rPr>
              <a:t>），如果任意</a:t>
            </a:r>
            <a:r>
              <a:rPr kumimoji="1" lang="en-US" altLang="zh-CN" sz="2400" b="1" dirty="0" err="1" smtClean="0">
                <a:latin typeface="+mn-ea"/>
                <a:ea typeface="+mn-ea"/>
              </a:rPr>
              <a:t>α→β∈P</a:t>
            </a:r>
            <a:r>
              <a:rPr kumimoji="1" lang="zh-CN" altLang="en-US" sz="2400" b="1" dirty="0" smtClean="0">
                <a:latin typeface="+mn-ea"/>
                <a:ea typeface="+mn-ea"/>
              </a:rPr>
              <a:t>，</a:t>
            </a:r>
            <a:r>
              <a:rPr kumimoji="1" lang="en-US" altLang="zh-CN" sz="2400" b="1" dirty="0" smtClean="0">
                <a:latin typeface="+mn-ea"/>
                <a:ea typeface="+mn-ea"/>
              </a:rPr>
              <a:t>α</a:t>
            </a:r>
            <a:r>
              <a:rPr kumimoji="1" lang="zh-CN" altLang="en-US" sz="2400" b="1" dirty="0" smtClean="0">
                <a:latin typeface="+mn-ea"/>
                <a:ea typeface="+mn-ea"/>
              </a:rPr>
              <a:t>中至少含有一个非终结符，则称文法</a:t>
            </a:r>
            <a:r>
              <a:rPr kumimoji="1" lang="en-US" altLang="zh-CN" sz="2400" b="1" dirty="0" smtClean="0">
                <a:latin typeface="+mn-ea"/>
                <a:ea typeface="+mn-ea"/>
              </a:rPr>
              <a:t>G</a:t>
            </a:r>
            <a:r>
              <a:rPr kumimoji="1" lang="zh-CN" altLang="en-US" sz="2400" b="1" dirty="0" smtClean="0">
                <a:latin typeface="+mn-ea"/>
                <a:ea typeface="+mn-ea"/>
              </a:rPr>
              <a:t>属于</a:t>
            </a:r>
            <a:r>
              <a:rPr kumimoji="1" lang="en-US" altLang="zh-CN" sz="2400" b="1" dirty="0" smtClean="0">
                <a:solidFill>
                  <a:srgbClr val="CC6600"/>
                </a:solidFill>
                <a:effectLst>
                  <a:outerShdw blurRad="38100" dist="38100" dir="2700000" algn="tl">
                    <a:srgbClr val="C0C0C0"/>
                  </a:outerShdw>
                </a:effectLst>
                <a:latin typeface="+mn-ea"/>
                <a:ea typeface="+mn-ea"/>
              </a:rPr>
              <a:t>0</a:t>
            </a:r>
            <a:r>
              <a:rPr kumimoji="1" lang="zh-CN" altLang="en-US" sz="2400" b="1" dirty="0" smtClean="0">
                <a:solidFill>
                  <a:srgbClr val="CC6600"/>
                </a:solidFill>
                <a:effectLst>
                  <a:outerShdw blurRad="38100" dist="38100" dir="2700000" algn="tl">
                    <a:srgbClr val="C0C0C0"/>
                  </a:outerShdw>
                </a:effectLst>
                <a:latin typeface="+mn-ea"/>
                <a:ea typeface="+mn-ea"/>
              </a:rPr>
              <a:t>型文法</a:t>
            </a:r>
            <a:r>
              <a:rPr kumimoji="1" lang="zh-CN" altLang="en-US" sz="2400" b="1" dirty="0" smtClean="0">
                <a:latin typeface="+mn-ea"/>
                <a:ea typeface="+mn-ea"/>
              </a:rPr>
              <a:t>。</a:t>
            </a:r>
            <a:r>
              <a:rPr kumimoji="1" lang="en-US" altLang="zh-CN" sz="2400" b="1" dirty="0" smtClean="0">
                <a:latin typeface="+mn-ea"/>
                <a:ea typeface="+mn-ea"/>
              </a:rPr>
              <a:t>0</a:t>
            </a:r>
            <a:r>
              <a:rPr kumimoji="1" lang="zh-CN" altLang="en-US" sz="2400" b="1" dirty="0" smtClean="0">
                <a:latin typeface="+mn-ea"/>
                <a:ea typeface="+mn-ea"/>
              </a:rPr>
              <a:t>型文法，也称为</a:t>
            </a:r>
            <a:r>
              <a:rPr kumimoji="1" lang="zh-CN" altLang="en-US" sz="2400" b="1" dirty="0" smtClean="0">
                <a:solidFill>
                  <a:srgbClr val="CC6600"/>
                </a:solidFill>
                <a:effectLst>
                  <a:outerShdw blurRad="38100" dist="38100" dir="2700000" algn="tl">
                    <a:srgbClr val="C0C0C0"/>
                  </a:outerShdw>
                </a:effectLst>
                <a:latin typeface="+mn-ea"/>
                <a:ea typeface="+mn-ea"/>
              </a:rPr>
              <a:t>短语文法</a:t>
            </a:r>
            <a:r>
              <a:rPr kumimoji="1" lang="zh-CN" altLang="en-US" sz="2400" b="1" dirty="0" smtClean="0">
                <a:latin typeface="+mn-ea"/>
                <a:ea typeface="+mn-ea"/>
              </a:rPr>
              <a:t>。 </a:t>
            </a:r>
          </a:p>
        </p:txBody>
      </p:sp>
      <p:sp>
        <p:nvSpPr>
          <p:cNvPr id="31750" name="Text Box 6"/>
          <p:cNvSpPr txBox="1">
            <a:spLocks noChangeArrowheads="1"/>
          </p:cNvSpPr>
          <p:nvPr/>
        </p:nvSpPr>
        <p:spPr bwMode="auto">
          <a:xfrm>
            <a:off x="2057400" y="3855204"/>
            <a:ext cx="58674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endParaRPr kumimoji="1" lang="zh-CN" altLang="zh-CN" sz="2200">
              <a:latin typeface="+mn-ea"/>
              <a:ea typeface="+mn-ea"/>
            </a:endParaRPr>
          </a:p>
        </p:txBody>
      </p:sp>
      <p:sp>
        <p:nvSpPr>
          <p:cNvPr id="31751" name="Text Box 7"/>
          <p:cNvSpPr txBox="1">
            <a:spLocks noChangeArrowheads="1"/>
          </p:cNvSpPr>
          <p:nvPr/>
        </p:nvSpPr>
        <p:spPr bwMode="auto">
          <a:xfrm>
            <a:off x="609600" y="3382129"/>
            <a:ext cx="80010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smtClean="0">
                <a:latin typeface="+mn-ea"/>
                <a:ea typeface="+mn-ea"/>
              </a:rPr>
              <a:t>例</a:t>
            </a:r>
            <a:r>
              <a:rPr kumimoji="1" lang="en-US" altLang="zh-CN" sz="2200" b="1" dirty="0" smtClean="0">
                <a:latin typeface="+mn-ea"/>
                <a:ea typeface="+mn-ea"/>
              </a:rPr>
              <a:t>2.4  </a:t>
            </a:r>
            <a:r>
              <a:rPr kumimoji="1" lang="zh-CN" altLang="en-US" sz="2200" b="1" dirty="0">
                <a:latin typeface="+mn-ea"/>
                <a:ea typeface="+mn-ea"/>
              </a:rPr>
              <a:t>文法</a:t>
            </a:r>
            <a:r>
              <a:rPr kumimoji="1" lang="en-US" altLang="zh-CN" sz="2200" b="1" dirty="0">
                <a:latin typeface="+mn-ea"/>
                <a:ea typeface="+mn-ea"/>
              </a:rPr>
              <a:t>G4</a:t>
            </a:r>
            <a:r>
              <a:rPr kumimoji="1" lang="zh-CN" altLang="en-US" sz="2200" b="1" dirty="0">
                <a:latin typeface="+mn-ea"/>
                <a:ea typeface="+mn-ea"/>
              </a:rPr>
              <a:t>定义如下。显然</a:t>
            </a:r>
            <a:r>
              <a:rPr kumimoji="1" lang="en-US" altLang="zh-CN" sz="2200" b="1" dirty="0">
                <a:latin typeface="+mn-ea"/>
                <a:ea typeface="+mn-ea"/>
              </a:rPr>
              <a:t>G4</a:t>
            </a:r>
            <a:r>
              <a:rPr kumimoji="1" lang="zh-CN" altLang="en-US" sz="2200" b="1" dirty="0">
                <a:latin typeface="+mn-ea"/>
                <a:ea typeface="+mn-ea"/>
              </a:rPr>
              <a:t>是</a:t>
            </a:r>
            <a:r>
              <a:rPr kumimoji="1" lang="en-US" altLang="zh-CN" sz="2200" b="1" dirty="0">
                <a:latin typeface="+mn-ea"/>
                <a:ea typeface="+mn-ea"/>
              </a:rPr>
              <a:t>0</a:t>
            </a:r>
            <a:r>
              <a:rPr kumimoji="1" lang="zh-CN" altLang="en-US" sz="2200" b="1" dirty="0">
                <a:latin typeface="+mn-ea"/>
                <a:ea typeface="+mn-ea"/>
              </a:rPr>
              <a:t>型文法。</a:t>
            </a:r>
            <a:r>
              <a:rPr kumimoji="1" lang="en-US" altLang="zh-CN" sz="2200" b="1" dirty="0">
                <a:latin typeface="+mn-ea"/>
                <a:ea typeface="+mn-ea"/>
              </a:rPr>
              <a:t>L(G4)</a:t>
            </a:r>
            <a:r>
              <a:rPr kumimoji="1" lang="zh-CN" altLang="en-US" sz="2200" b="1" dirty="0">
                <a:latin typeface="+mn-ea"/>
                <a:ea typeface="+mn-ea"/>
              </a:rPr>
              <a:t>＝</a:t>
            </a:r>
            <a:r>
              <a:rPr kumimoji="1" lang="en-US" altLang="zh-CN" sz="2200" b="1" dirty="0">
                <a:latin typeface="+mn-ea"/>
                <a:ea typeface="+mn-ea"/>
              </a:rPr>
              <a:t>{}</a:t>
            </a:r>
            <a:r>
              <a:rPr kumimoji="1" lang="zh-CN" altLang="en-US" sz="2200" b="1" dirty="0">
                <a:latin typeface="+mn-ea"/>
                <a:ea typeface="+mn-ea"/>
              </a:rPr>
              <a:t>。 </a:t>
            </a:r>
          </a:p>
        </p:txBody>
      </p:sp>
      <p:grpSp>
        <p:nvGrpSpPr>
          <p:cNvPr id="2" name="Group 8"/>
          <p:cNvGrpSpPr>
            <a:grpSpLocks/>
          </p:cNvGrpSpPr>
          <p:nvPr/>
        </p:nvGrpSpPr>
        <p:grpSpPr bwMode="auto">
          <a:xfrm>
            <a:off x="1066800" y="3779004"/>
            <a:ext cx="7162800" cy="2133600"/>
            <a:chOff x="-2" y="-2"/>
            <a:chExt cx="1998" cy="1060"/>
          </a:xfrm>
        </p:grpSpPr>
        <p:grpSp>
          <p:nvGrpSpPr>
            <p:cNvPr id="3" name="Group 9"/>
            <p:cNvGrpSpPr>
              <a:grpSpLocks/>
            </p:cNvGrpSpPr>
            <p:nvPr/>
          </p:nvGrpSpPr>
          <p:grpSpPr bwMode="auto">
            <a:xfrm>
              <a:off x="0" y="0"/>
              <a:ext cx="1994" cy="1056"/>
              <a:chOff x="0" y="0"/>
              <a:chExt cx="1994" cy="1056"/>
            </a:xfrm>
          </p:grpSpPr>
          <p:sp>
            <p:nvSpPr>
              <p:cNvPr id="31756" name="Rectangle 10"/>
              <p:cNvSpPr>
                <a:spLocks noChangeArrowheads="1"/>
              </p:cNvSpPr>
              <p:nvPr/>
            </p:nvSpPr>
            <p:spPr bwMode="auto">
              <a:xfrm>
                <a:off x="43" y="0"/>
                <a:ext cx="1908" cy="1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200" b="1">
                    <a:latin typeface="+mn-ea"/>
                    <a:ea typeface="+mn-ea"/>
                  </a:rPr>
                  <a:t>G4 </a:t>
                </a:r>
                <a:r>
                  <a:rPr kumimoji="1" lang="zh-CN" altLang="en-US" sz="2200" b="1">
                    <a:latin typeface="+mn-ea"/>
                    <a:ea typeface="+mn-ea"/>
                  </a:rPr>
                  <a:t>＝（</a:t>
                </a:r>
                <a:r>
                  <a:rPr kumimoji="1" lang="en-US" altLang="zh-CN" sz="2200" b="1">
                    <a:latin typeface="+mn-ea"/>
                    <a:ea typeface="+mn-ea"/>
                  </a:rPr>
                  <a:t>V</a:t>
                </a:r>
                <a:r>
                  <a:rPr kumimoji="1" lang="en-US" altLang="zh-CN" sz="2200" b="1" baseline="-30000">
                    <a:latin typeface="+mn-ea"/>
                    <a:ea typeface="+mn-ea"/>
                  </a:rPr>
                  <a:t>N</a:t>
                </a:r>
                <a:r>
                  <a:rPr kumimoji="1" lang="zh-CN" altLang="en-US" sz="2200" b="1">
                    <a:latin typeface="+mn-ea"/>
                    <a:ea typeface="+mn-ea"/>
                  </a:rPr>
                  <a:t>，</a:t>
                </a:r>
                <a:r>
                  <a:rPr kumimoji="1" lang="en-US" altLang="zh-CN" sz="2200" b="1">
                    <a:latin typeface="+mn-ea"/>
                    <a:ea typeface="+mn-ea"/>
                  </a:rPr>
                  <a:t>V</a:t>
                </a:r>
                <a:r>
                  <a:rPr kumimoji="1" lang="en-US" altLang="zh-CN" sz="2200" b="1" baseline="-30000">
                    <a:latin typeface="+mn-ea"/>
                    <a:ea typeface="+mn-ea"/>
                  </a:rPr>
                  <a:t>T</a:t>
                </a:r>
                <a:r>
                  <a:rPr kumimoji="1" lang="zh-CN" altLang="en-US" sz="2200" b="1">
                    <a:latin typeface="+mn-ea"/>
                    <a:ea typeface="+mn-ea"/>
                  </a:rPr>
                  <a:t>，</a:t>
                </a:r>
                <a:r>
                  <a:rPr kumimoji="1" lang="en-US" altLang="zh-CN" sz="2200" b="1">
                    <a:latin typeface="+mn-ea"/>
                    <a:ea typeface="+mn-ea"/>
                  </a:rPr>
                  <a:t>P</a:t>
                </a:r>
                <a:r>
                  <a:rPr kumimoji="1" lang="zh-CN" altLang="en-US" sz="2200" b="1">
                    <a:latin typeface="+mn-ea"/>
                    <a:ea typeface="+mn-ea"/>
                  </a:rPr>
                  <a:t>，</a:t>
                </a:r>
                <a:r>
                  <a:rPr kumimoji="1" lang="en-US" altLang="zh-CN" sz="2200" b="1">
                    <a:latin typeface="+mn-ea"/>
                    <a:ea typeface="+mn-ea"/>
                  </a:rPr>
                  <a:t>S</a:t>
                </a:r>
                <a:r>
                  <a:rPr kumimoji="1" lang="zh-CN" altLang="en-US" sz="2200" b="1">
                    <a:latin typeface="+mn-ea"/>
                    <a:ea typeface="+mn-ea"/>
                  </a:rPr>
                  <a:t>），</a:t>
                </a:r>
              </a:p>
              <a:p>
                <a:pPr indent="1012825" algn="just" eaLnBrk="1" hangingPunct="1">
                  <a:lnSpc>
                    <a:spcPct val="110000"/>
                  </a:lnSpc>
                  <a:spcBef>
                    <a:spcPct val="20000"/>
                  </a:spcBef>
                </a:pPr>
                <a:r>
                  <a:rPr kumimoji="1" lang="zh-CN" altLang="en-US" sz="2200" b="1">
                    <a:latin typeface="+mn-ea"/>
                    <a:ea typeface="+mn-ea"/>
                  </a:rPr>
                  <a:t>其中，</a:t>
                </a:r>
                <a:r>
                  <a:rPr kumimoji="1" lang="en-US" altLang="zh-CN" sz="2200" b="1">
                    <a:latin typeface="+mn-ea"/>
                    <a:ea typeface="+mn-ea"/>
                  </a:rPr>
                  <a:t>V</a:t>
                </a:r>
                <a:r>
                  <a:rPr kumimoji="1" lang="en-US" altLang="zh-CN" sz="2200" b="1" baseline="-30000">
                    <a:latin typeface="+mn-ea"/>
                    <a:ea typeface="+mn-ea"/>
                  </a:rPr>
                  <a:t>N</a:t>
                </a:r>
                <a:r>
                  <a:rPr kumimoji="1" lang="zh-CN" altLang="en-US" sz="2200" b="1">
                    <a:latin typeface="+mn-ea"/>
                    <a:ea typeface="+mn-ea"/>
                  </a:rPr>
                  <a:t>＝｛</a:t>
                </a:r>
                <a:r>
                  <a:rPr kumimoji="1" lang="en-US" altLang="zh-CN" sz="2200" b="1">
                    <a:latin typeface="+mn-ea"/>
                    <a:ea typeface="+mn-ea"/>
                  </a:rPr>
                  <a:t>A</a:t>
                </a:r>
                <a:r>
                  <a:rPr kumimoji="1" lang="zh-CN" altLang="en-US" sz="2200" b="1">
                    <a:latin typeface="+mn-ea"/>
                    <a:ea typeface="+mn-ea"/>
                  </a:rPr>
                  <a:t>，</a:t>
                </a:r>
                <a:r>
                  <a:rPr kumimoji="1" lang="en-US" altLang="zh-CN" sz="2200" b="1">
                    <a:latin typeface="+mn-ea"/>
                    <a:ea typeface="+mn-ea"/>
                  </a:rPr>
                  <a:t>B</a:t>
                </a:r>
                <a:r>
                  <a:rPr kumimoji="1" lang="zh-CN" altLang="en-US" sz="2200" b="1">
                    <a:latin typeface="+mn-ea"/>
                    <a:ea typeface="+mn-ea"/>
                  </a:rPr>
                  <a:t>，</a:t>
                </a:r>
                <a:r>
                  <a:rPr kumimoji="1" lang="en-US" altLang="zh-CN" sz="2200" b="1">
                    <a:latin typeface="+mn-ea"/>
                    <a:ea typeface="+mn-ea"/>
                  </a:rPr>
                  <a:t>S</a:t>
                </a:r>
                <a:r>
                  <a:rPr kumimoji="1" lang="zh-CN" altLang="en-US" sz="2200" b="1">
                    <a:latin typeface="+mn-ea"/>
                    <a:ea typeface="+mn-ea"/>
                  </a:rPr>
                  <a:t>｝，</a:t>
                </a:r>
              </a:p>
              <a:p>
                <a:pPr indent="1012825" algn="just">
                  <a:lnSpc>
                    <a:spcPct val="110000"/>
                  </a:lnSpc>
                  <a:spcBef>
                    <a:spcPct val="20000"/>
                  </a:spcBef>
                </a:pPr>
                <a:r>
                  <a:rPr kumimoji="1" lang="en-US" altLang="zh-CN" sz="2200" b="1">
                    <a:latin typeface="+mn-ea"/>
                    <a:ea typeface="+mn-ea"/>
                  </a:rPr>
                  <a:t>V</a:t>
                </a:r>
                <a:r>
                  <a:rPr kumimoji="1" lang="en-US" altLang="zh-CN" sz="2200" b="1" baseline="-30000">
                    <a:latin typeface="+mn-ea"/>
                    <a:ea typeface="+mn-ea"/>
                  </a:rPr>
                  <a:t>T</a:t>
                </a:r>
                <a:r>
                  <a:rPr kumimoji="1" lang="zh-CN" altLang="en-US" sz="2200" b="1">
                    <a:latin typeface="+mn-ea"/>
                    <a:ea typeface="+mn-ea"/>
                  </a:rPr>
                  <a:t>＝｛</a:t>
                </a:r>
                <a:r>
                  <a:rPr kumimoji="1" lang="en-US" altLang="zh-CN" sz="2200" b="1">
                    <a:latin typeface="+mn-ea"/>
                    <a:ea typeface="+mn-ea"/>
                  </a:rPr>
                  <a:t>0</a:t>
                </a:r>
                <a:r>
                  <a:rPr kumimoji="1" lang="zh-CN" altLang="en-US" sz="2200" b="1">
                    <a:latin typeface="+mn-ea"/>
                    <a:ea typeface="+mn-ea"/>
                  </a:rPr>
                  <a:t>，</a:t>
                </a:r>
                <a:r>
                  <a:rPr kumimoji="1" lang="en-US" altLang="zh-CN" sz="2200" b="1">
                    <a:latin typeface="+mn-ea"/>
                    <a:ea typeface="+mn-ea"/>
                  </a:rPr>
                  <a:t>1</a:t>
                </a:r>
                <a:r>
                  <a:rPr kumimoji="1" lang="zh-CN" altLang="en-US" sz="2200" b="1">
                    <a:latin typeface="+mn-ea"/>
                    <a:ea typeface="+mn-ea"/>
                  </a:rPr>
                  <a:t>｝，</a:t>
                </a:r>
              </a:p>
              <a:p>
                <a:pPr indent="1012825" algn="just">
                  <a:lnSpc>
                    <a:spcPct val="110000"/>
                  </a:lnSpc>
                  <a:spcBef>
                    <a:spcPct val="20000"/>
                  </a:spcBef>
                </a:pPr>
                <a:r>
                  <a:rPr kumimoji="1" lang="zh-CN" altLang="en-US" sz="2200" b="1">
                    <a:latin typeface="+mn-ea"/>
                    <a:ea typeface="+mn-ea"/>
                  </a:rPr>
                  <a:t> </a:t>
                </a:r>
                <a:r>
                  <a:rPr kumimoji="1" lang="en-US" altLang="zh-CN" sz="2200" b="1">
                    <a:latin typeface="+mn-ea"/>
                    <a:ea typeface="+mn-ea"/>
                  </a:rPr>
                  <a:t>P </a:t>
                </a:r>
                <a:r>
                  <a:rPr kumimoji="1" lang="zh-CN" altLang="en-US" sz="2200" b="1">
                    <a:latin typeface="+mn-ea"/>
                    <a:ea typeface="+mn-ea"/>
                  </a:rPr>
                  <a:t>＝｛</a:t>
                </a:r>
                <a:r>
                  <a:rPr kumimoji="1" lang="en-US" altLang="zh-CN" sz="2200" b="1">
                    <a:latin typeface="+mn-ea"/>
                    <a:ea typeface="+mn-ea"/>
                  </a:rPr>
                  <a:t>S→0AB</a:t>
                </a:r>
                <a:r>
                  <a:rPr kumimoji="1" lang="zh-CN" altLang="en-US" sz="2200" b="1">
                    <a:latin typeface="+mn-ea"/>
                    <a:ea typeface="+mn-ea"/>
                  </a:rPr>
                  <a:t>，</a:t>
                </a:r>
                <a:r>
                  <a:rPr kumimoji="1" lang="en-US" altLang="zh-CN" sz="2200" b="1">
                    <a:latin typeface="+mn-ea"/>
                    <a:ea typeface="+mn-ea"/>
                  </a:rPr>
                  <a:t>1B→0</a:t>
                </a:r>
                <a:r>
                  <a:rPr kumimoji="1" lang="zh-CN" altLang="en-US" sz="2200" b="1">
                    <a:latin typeface="+mn-ea"/>
                    <a:ea typeface="+mn-ea"/>
                  </a:rPr>
                  <a:t>，</a:t>
                </a:r>
                <a:r>
                  <a:rPr kumimoji="1" lang="en-US" altLang="zh-CN" sz="2200" b="1">
                    <a:latin typeface="+mn-ea"/>
                    <a:ea typeface="+mn-ea"/>
                  </a:rPr>
                  <a:t>B→SA︱01</a:t>
                </a:r>
                <a:r>
                  <a:rPr kumimoji="1" lang="zh-CN" altLang="en-US" sz="2200" b="1">
                    <a:latin typeface="+mn-ea"/>
                    <a:ea typeface="+mn-ea"/>
                  </a:rPr>
                  <a:t>，</a:t>
                </a:r>
              </a:p>
              <a:p>
                <a:pPr indent="1012825" algn="just">
                  <a:lnSpc>
                    <a:spcPct val="110000"/>
                  </a:lnSpc>
                  <a:spcBef>
                    <a:spcPct val="20000"/>
                  </a:spcBef>
                </a:pPr>
                <a:r>
                  <a:rPr kumimoji="1" lang="zh-CN" altLang="en-US" sz="2200" b="1">
                    <a:latin typeface="+mn-ea"/>
                    <a:ea typeface="+mn-ea"/>
                  </a:rPr>
                  <a:t>               </a:t>
                </a:r>
                <a:r>
                  <a:rPr kumimoji="1" lang="en-US" altLang="zh-CN" sz="2200" b="1">
                    <a:latin typeface="+mn-ea"/>
                    <a:ea typeface="+mn-ea"/>
                  </a:rPr>
                  <a:t>A1→SB1</a:t>
                </a:r>
                <a:r>
                  <a:rPr kumimoji="1" lang="zh-CN" altLang="en-US" sz="2200" b="1">
                    <a:latin typeface="+mn-ea"/>
                    <a:ea typeface="+mn-ea"/>
                  </a:rPr>
                  <a:t>，</a:t>
                </a:r>
                <a:r>
                  <a:rPr kumimoji="1" lang="en-US" altLang="zh-CN" sz="2200" b="1">
                    <a:latin typeface="+mn-ea"/>
                    <a:ea typeface="+mn-ea"/>
                  </a:rPr>
                  <a:t>A0→S0B</a:t>
                </a:r>
                <a:r>
                  <a:rPr kumimoji="1" lang="zh-CN" altLang="en-US" sz="2200" b="1">
                    <a:latin typeface="+mn-ea"/>
                    <a:ea typeface="+mn-ea"/>
                  </a:rPr>
                  <a:t>｝</a:t>
                </a:r>
              </a:p>
            </p:txBody>
          </p:sp>
          <p:sp>
            <p:nvSpPr>
              <p:cNvPr id="31757" name="Rectangle 11"/>
              <p:cNvSpPr>
                <a:spLocks noChangeArrowheads="1"/>
              </p:cNvSpPr>
              <p:nvPr/>
            </p:nvSpPr>
            <p:spPr bwMode="auto">
              <a:xfrm>
                <a:off x="0" y="0"/>
                <a:ext cx="1994" cy="1056"/>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1755" name="Rectangle 12"/>
            <p:cNvSpPr>
              <a:spLocks noChangeArrowheads="1"/>
            </p:cNvSpPr>
            <p:nvPr/>
          </p:nvSpPr>
          <p:spPr bwMode="auto">
            <a:xfrm>
              <a:off x="-2" y="-2"/>
              <a:ext cx="1998" cy="1060"/>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1753" name="Rectangle 13"/>
          <p:cNvSpPr>
            <a:spLocks noGrp="1" noChangeArrowheads="1"/>
          </p:cNvSpPr>
          <p:nvPr>
            <p:ph type="title"/>
          </p:nvPr>
        </p:nvSpPr>
        <p:spPr>
          <a:xfrm>
            <a:off x="533400" y="304800"/>
            <a:ext cx="2811463" cy="533400"/>
          </a:xfrm>
        </p:spPr>
        <p:txBody>
          <a:bodyPr/>
          <a:lstStyle/>
          <a:p>
            <a:pPr eaLnBrk="1" hangingPunct="1"/>
            <a:r>
              <a:rPr lang="en-US" altLang="zh-CN" sz="2800" b="1" dirty="0" smtClean="0">
                <a:latin typeface="黑体" pitchFamily="49" charset="-122"/>
                <a:ea typeface="黑体" pitchFamily="49" charset="-122"/>
              </a:rPr>
              <a:t>2.4</a:t>
            </a:r>
            <a:r>
              <a:rPr lang="zh-CN" altLang="en-US" sz="2800" b="1" dirty="0" smtClean="0">
                <a:latin typeface="黑体" pitchFamily="49" charset="-122"/>
                <a:ea typeface="黑体" pitchFamily="49" charset="-122"/>
              </a:rPr>
              <a:t>　文法类型</a:t>
            </a:r>
          </a:p>
        </p:txBody>
      </p:sp>
      <p:sp>
        <p:nvSpPr>
          <p:cNvPr id="13"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5213" y="2743200"/>
            <a:ext cx="7315200" cy="33528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304800" y="835025"/>
            <a:ext cx="8228013" cy="20128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defRPr/>
            </a:pPr>
            <a:r>
              <a:rPr kumimoji="1" lang="en-US" altLang="zh-CN" sz="2400" b="1" dirty="0" smtClean="0">
                <a:solidFill>
                  <a:srgbClr val="FF0000"/>
                </a:solidFill>
                <a:latin typeface="宋体" pitchFamily="2" charset="-122"/>
              </a:rPr>
              <a:t>⑵ 1</a:t>
            </a:r>
            <a:r>
              <a:rPr kumimoji="1" lang="zh-CN" altLang="en-US" sz="2400" b="1" dirty="0" smtClean="0">
                <a:solidFill>
                  <a:srgbClr val="FF0000"/>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α→β∈P</a:t>
            </a:r>
            <a:r>
              <a:rPr kumimoji="1" lang="zh-CN" altLang="en-US" sz="2400" b="1" dirty="0" smtClean="0">
                <a:latin typeface="宋体" pitchFamily="2" charset="-122"/>
              </a:rPr>
              <a:t>，</a:t>
            </a:r>
            <a:r>
              <a:rPr kumimoji="1" lang="en-US" altLang="zh-CN" sz="2400" b="1" dirty="0" smtClean="0">
                <a:latin typeface="宋体" pitchFamily="2" charset="-122"/>
              </a:rPr>
              <a:t>α</a:t>
            </a:r>
            <a:r>
              <a:rPr kumimoji="1" lang="zh-CN" altLang="en-US" sz="2400" b="1" dirty="0" smtClean="0">
                <a:latin typeface="宋体" pitchFamily="2" charset="-122"/>
              </a:rPr>
              <a:t>中至少含有一个非终结符，且除空规则之外，</a:t>
            </a:r>
            <a:r>
              <a:rPr kumimoji="1" lang="en-US" altLang="zh-CN" sz="2400" b="1" dirty="0" smtClean="0">
                <a:latin typeface="宋体" pitchFamily="2" charset="-122"/>
              </a:rPr>
              <a:t>α</a:t>
            </a:r>
            <a:r>
              <a:rPr kumimoji="1" lang="zh-CN" altLang="en-US" sz="2400" b="1" dirty="0" smtClean="0">
                <a:latin typeface="宋体" pitchFamily="2" charset="-122"/>
              </a:rPr>
              <a:t>的长度不大于</a:t>
            </a:r>
            <a:r>
              <a:rPr kumimoji="1" lang="en-US" altLang="zh-CN" sz="2400" b="1" dirty="0" smtClean="0">
                <a:latin typeface="宋体" pitchFamily="2" charset="-122"/>
              </a:rPr>
              <a:t>β</a:t>
            </a:r>
            <a:r>
              <a:rPr kumimoji="1" lang="zh-CN" altLang="en-US" sz="2400" b="1" dirty="0" smtClean="0">
                <a:latin typeface="宋体" pitchFamily="2" charset="-122"/>
              </a:rPr>
              <a:t>的长度，即</a:t>
            </a:r>
            <a:r>
              <a:rPr kumimoji="1" lang="en-US" altLang="zh-CN" sz="2400" b="1" dirty="0" smtClean="0">
                <a:latin typeface="宋体" pitchFamily="2" charset="-122"/>
              </a:rPr>
              <a:t>︱α︱≤︱β︱</a:t>
            </a:r>
            <a:r>
              <a:rPr kumimoji="1" lang="zh-CN" altLang="en-US" sz="2400" b="1" dirty="0" smtClean="0">
                <a:latin typeface="宋体" pitchFamily="2" charset="-122"/>
              </a:rPr>
              <a:t>，则称文法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en-US" altLang="zh-CN" sz="2400" b="1" dirty="0" smtClean="0">
                <a:solidFill>
                  <a:srgbClr val="CC6600"/>
                </a:solidFill>
                <a:effectLst>
                  <a:outerShdw blurRad="38100" dist="38100" dir="2700000" algn="tl">
                    <a:srgbClr val="C0C0C0"/>
                  </a:outerShdw>
                </a:effectLst>
                <a:latin typeface="宋体" pitchFamily="2" charset="-122"/>
              </a:rPr>
              <a:t>1</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 </a:t>
            </a:r>
            <a:r>
              <a:rPr kumimoji="1" lang="en-US" altLang="zh-CN" sz="2400" b="1" dirty="0" smtClean="0">
                <a:latin typeface="宋体" pitchFamily="2" charset="-122"/>
              </a:rPr>
              <a:t>1</a:t>
            </a:r>
            <a:r>
              <a:rPr kumimoji="1" lang="zh-CN" altLang="en-US" sz="2400" b="1" dirty="0" smtClean="0">
                <a:latin typeface="宋体" pitchFamily="2" charset="-122"/>
              </a:rPr>
              <a:t>型文法，也称为</a:t>
            </a:r>
            <a:r>
              <a:rPr kumimoji="1" lang="zh-CN" altLang="en-US" sz="2400" b="1" dirty="0" smtClean="0">
                <a:solidFill>
                  <a:srgbClr val="CC6600"/>
                </a:solidFill>
                <a:effectLst>
                  <a:outerShdw blurRad="38100" dist="38100" dir="2700000" algn="tl">
                    <a:srgbClr val="C0C0C0"/>
                  </a:outerShdw>
                </a:effectLst>
                <a:latin typeface="宋体" pitchFamily="2" charset="-122"/>
              </a:rPr>
              <a:t>上下文有关文法</a:t>
            </a:r>
            <a:r>
              <a:rPr kumimoji="1" lang="zh-CN" altLang="en-US" sz="2400" b="1" dirty="0" smtClean="0">
                <a:latin typeface="宋体" pitchFamily="2" charset="-122"/>
              </a:rPr>
              <a:t>。</a:t>
            </a:r>
            <a:r>
              <a:rPr kumimoji="1" lang="zh-CN" altLang="en-US" sz="2400" b="1" dirty="0" smtClean="0">
                <a:solidFill>
                  <a:srgbClr val="CC6600"/>
                </a:solidFill>
                <a:latin typeface="宋体" pitchFamily="2" charset="-122"/>
              </a:rPr>
              <a:t> </a:t>
            </a:r>
          </a:p>
        </p:txBody>
      </p:sp>
      <p:sp>
        <p:nvSpPr>
          <p:cNvPr id="32772" name="Text Box 4"/>
          <p:cNvSpPr txBox="1">
            <a:spLocks noChangeArrowheads="1"/>
          </p:cNvSpPr>
          <p:nvPr/>
        </p:nvSpPr>
        <p:spPr bwMode="auto">
          <a:xfrm>
            <a:off x="1371600" y="2732088"/>
            <a:ext cx="6705600" cy="882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dirty="0" smtClean="0">
                <a:latin typeface="Times New Roman" pitchFamily="18" charset="0"/>
              </a:rPr>
              <a:t>例</a:t>
            </a:r>
            <a:r>
              <a:rPr kumimoji="1" lang="en-US" altLang="zh-CN" sz="2000" b="1" dirty="0" smtClean="0">
                <a:latin typeface="Times New Roman" pitchFamily="18" charset="0"/>
              </a:rPr>
              <a:t>2.5  </a:t>
            </a:r>
            <a:r>
              <a:rPr kumimoji="1" lang="zh-CN" altLang="en-US" sz="2000" b="1" dirty="0">
                <a:latin typeface="Times New Roman" pitchFamily="18" charset="0"/>
              </a:rPr>
              <a:t>文法</a:t>
            </a:r>
            <a:r>
              <a:rPr kumimoji="1" lang="en-US" altLang="zh-CN" sz="2000" b="1" dirty="0">
                <a:latin typeface="Times New Roman" pitchFamily="18" charset="0"/>
              </a:rPr>
              <a:t>G5</a:t>
            </a:r>
            <a:r>
              <a:rPr kumimoji="1" lang="zh-CN" altLang="en-US" sz="2000" b="1" dirty="0">
                <a:latin typeface="Times New Roman" pitchFamily="18" charset="0"/>
              </a:rPr>
              <a:t>定义如下，显然</a:t>
            </a:r>
            <a:r>
              <a:rPr kumimoji="1" lang="en-US" altLang="zh-CN" sz="2000" b="1" dirty="0">
                <a:latin typeface="Times New Roman" pitchFamily="18" charset="0"/>
              </a:rPr>
              <a:t>G5</a:t>
            </a:r>
            <a:r>
              <a:rPr kumimoji="1" lang="zh-CN" altLang="en-US" sz="2000" b="1" dirty="0">
                <a:latin typeface="Times New Roman" pitchFamily="18" charset="0"/>
              </a:rPr>
              <a:t>是</a:t>
            </a:r>
            <a:r>
              <a:rPr kumimoji="1" lang="en-US" altLang="zh-CN" sz="2000" b="1" dirty="0">
                <a:latin typeface="Times New Roman" pitchFamily="18" charset="0"/>
              </a:rPr>
              <a:t>1</a:t>
            </a:r>
            <a:r>
              <a:rPr kumimoji="1" lang="zh-CN" altLang="en-US" sz="2000" b="1" dirty="0">
                <a:latin typeface="Times New Roman" pitchFamily="18" charset="0"/>
              </a:rPr>
              <a:t>型文法。</a:t>
            </a:r>
          </a:p>
          <a:p>
            <a:pPr algn="l" eaLnBrk="1" hangingPunct="1">
              <a:lnSpc>
                <a:spcPct val="12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L(G5</a:t>
            </a:r>
            <a:r>
              <a:rPr kumimoji="1" lang="zh-CN" altLang="en-US" sz="2000" b="1" dirty="0">
                <a:latin typeface="Times New Roman" pitchFamily="18" charset="0"/>
              </a:rPr>
              <a:t>）＝｛</a:t>
            </a:r>
            <a:r>
              <a:rPr kumimoji="1" lang="en-US" altLang="zh-CN" sz="2000" b="1" dirty="0">
                <a:latin typeface="Times New Roman" pitchFamily="18" charset="0"/>
              </a:rPr>
              <a:t>a</a:t>
            </a:r>
            <a:r>
              <a:rPr kumimoji="1" lang="en-US" altLang="zh-CN" sz="2000" b="1" baseline="30000" dirty="0">
                <a:latin typeface="Times New Roman" pitchFamily="18" charset="0"/>
              </a:rPr>
              <a:t>n</a:t>
            </a:r>
            <a:r>
              <a:rPr kumimoji="1" lang="en-US" altLang="zh-CN" sz="2000" b="1" dirty="0">
                <a:latin typeface="Times New Roman" pitchFamily="18" charset="0"/>
              </a:rPr>
              <a:t>b</a:t>
            </a:r>
            <a:r>
              <a:rPr kumimoji="1" lang="en-US" altLang="zh-CN" sz="2000" b="1" baseline="30000" dirty="0">
                <a:latin typeface="Times New Roman" pitchFamily="18" charset="0"/>
              </a:rPr>
              <a:t>n</a:t>
            </a:r>
            <a:r>
              <a:rPr kumimoji="1" lang="en-US" altLang="zh-CN" sz="2000" b="1" dirty="0">
                <a:latin typeface="Times New Roman" pitchFamily="18" charset="0"/>
              </a:rPr>
              <a:t>c</a:t>
            </a:r>
            <a:r>
              <a:rPr kumimoji="1" lang="en-US" altLang="zh-CN" sz="2000" b="1" baseline="30000" dirty="0">
                <a:latin typeface="Times New Roman" pitchFamily="18" charset="0"/>
              </a:rPr>
              <a:t>n</a:t>
            </a:r>
            <a:r>
              <a:rPr kumimoji="1" lang="en-US" altLang="zh-CN" sz="2000" b="1" dirty="0">
                <a:latin typeface="Times New Roman" pitchFamily="18" charset="0"/>
              </a:rPr>
              <a:t>︱n≥1</a:t>
            </a:r>
            <a:r>
              <a:rPr kumimoji="1" lang="zh-CN" altLang="en-US" sz="2000" b="1" dirty="0">
                <a:latin typeface="Times New Roman" pitchFamily="18" charset="0"/>
              </a:rPr>
              <a:t>｝。 </a:t>
            </a:r>
          </a:p>
        </p:txBody>
      </p:sp>
      <p:grpSp>
        <p:nvGrpSpPr>
          <p:cNvPr id="2" name="Group 5"/>
          <p:cNvGrpSpPr>
            <a:grpSpLocks/>
          </p:cNvGrpSpPr>
          <p:nvPr/>
        </p:nvGrpSpPr>
        <p:grpSpPr bwMode="auto">
          <a:xfrm>
            <a:off x="1447800" y="3532188"/>
            <a:ext cx="6629400" cy="2514600"/>
            <a:chOff x="-2" y="-2"/>
            <a:chExt cx="1998" cy="1156"/>
          </a:xfrm>
        </p:grpSpPr>
        <p:grpSp>
          <p:nvGrpSpPr>
            <p:cNvPr id="3" name="Group 6"/>
            <p:cNvGrpSpPr>
              <a:grpSpLocks/>
            </p:cNvGrpSpPr>
            <p:nvPr/>
          </p:nvGrpSpPr>
          <p:grpSpPr bwMode="auto">
            <a:xfrm>
              <a:off x="0" y="0"/>
              <a:ext cx="1994" cy="1152"/>
              <a:chOff x="0" y="0"/>
              <a:chExt cx="1994" cy="1152"/>
            </a:xfrm>
          </p:grpSpPr>
          <p:sp>
            <p:nvSpPr>
              <p:cNvPr id="32776" name="Rectangle 7"/>
              <p:cNvSpPr>
                <a:spLocks noChangeArrowheads="1"/>
              </p:cNvSpPr>
              <p:nvPr/>
            </p:nvSpPr>
            <p:spPr bwMode="auto">
              <a:xfrm>
                <a:off x="43" y="0"/>
                <a:ext cx="1908" cy="1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000" b="1" dirty="0">
                    <a:latin typeface="Times New Roman" pitchFamily="18" charset="0"/>
                  </a:rPr>
                  <a:t>G5 </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p>
              <a:p>
                <a:pPr indent="1012825" algn="just" eaLnBrk="1" hangingPunct="1">
                  <a:lnSpc>
                    <a:spcPct val="110000"/>
                  </a:lnSpc>
                  <a:spcBef>
                    <a:spcPct val="20000"/>
                  </a:spcBef>
                </a:pPr>
                <a:r>
                  <a:rPr kumimoji="1" lang="zh-CN" altLang="en-US" sz="2000" b="1" dirty="0">
                    <a:latin typeface="Times New Roman" pitchFamily="18" charset="0"/>
                  </a:rPr>
                  <a:t>    其中，</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a:t>
                </a:r>
                <a:r>
                  <a:rPr kumimoji="1" lang="en-US" altLang="zh-CN" sz="2000" b="1" dirty="0">
                    <a:latin typeface="Times New Roman" pitchFamily="18" charset="0"/>
                  </a:rPr>
                  <a:t>B</a:t>
                </a:r>
                <a:r>
                  <a:rPr kumimoji="1" lang="zh-CN" altLang="en-US" sz="2000" b="1" dirty="0">
                    <a:latin typeface="Times New Roman" pitchFamily="18" charset="0"/>
                  </a:rPr>
                  <a:t>，</a:t>
                </a:r>
                <a:r>
                  <a:rPr kumimoji="1" lang="en-US" altLang="zh-CN" sz="2000" b="1" dirty="0">
                    <a:latin typeface="Times New Roman" pitchFamily="18" charset="0"/>
                  </a:rPr>
                  <a:t>C</a:t>
                </a:r>
                <a:r>
                  <a:rPr kumimoji="1" lang="zh-CN" altLang="en-US" sz="2000" b="1" dirty="0">
                    <a:latin typeface="Times New Roman" pitchFamily="18" charset="0"/>
                  </a:rPr>
                  <a:t>｝，</a:t>
                </a:r>
              </a:p>
              <a:p>
                <a:pPr indent="1012825" algn="just">
                  <a:lnSpc>
                    <a:spcPct val="11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a</a:t>
                </a:r>
                <a:r>
                  <a:rPr kumimoji="1" lang="zh-CN" altLang="en-US" sz="2000" b="1" dirty="0">
                    <a:latin typeface="Times New Roman" pitchFamily="18" charset="0"/>
                  </a:rPr>
                  <a:t>，</a:t>
                </a:r>
                <a:r>
                  <a:rPr kumimoji="1" lang="en-US" altLang="zh-CN" sz="2000" b="1" dirty="0">
                    <a:latin typeface="Times New Roman" pitchFamily="18" charset="0"/>
                  </a:rPr>
                  <a:t>b</a:t>
                </a:r>
                <a:r>
                  <a:rPr kumimoji="1" lang="zh-CN" altLang="en-US" sz="2000" b="1" dirty="0">
                    <a:latin typeface="Times New Roman" pitchFamily="18" charset="0"/>
                  </a:rPr>
                  <a:t>，</a:t>
                </a:r>
                <a:r>
                  <a:rPr kumimoji="1" lang="en-US" altLang="zh-CN" sz="2000" b="1" dirty="0">
                    <a:latin typeface="Times New Roman" pitchFamily="18" charset="0"/>
                  </a:rPr>
                  <a:t>c</a:t>
                </a:r>
                <a:r>
                  <a:rPr kumimoji="1" lang="zh-CN" altLang="en-US" sz="2000" b="1" dirty="0">
                    <a:latin typeface="Times New Roman" pitchFamily="18" charset="0"/>
                  </a:rPr>
                  <a:t>｝，</a:t>
                </a:r>
              </a:p>
              <a:p>
                <a:pPr indent="1012825" algn="just">
                  <a:lnSpc>
                    <a:spcPct val="110000"/>
                  </a:lnSpc>
                  <a:spcBef>
                    <a:spcPct val="20000"/>
                  </a:spcBef>
                </a:pPr>
                <a:r>
                  <a:rPr kumimoji="1" lang="zh-CN" altLang="en-US" sz="2000" b="1" dirty="0">
                    <a:latin typeface="Times New Roman" pitchFamily="18" charset="0"/>
                  </a:rPr>
                  <a:t>     </a:t>
                </a:r>
                <a:r>
                  <a:rPr kumimoji="1" lang="en-US" altLang="zh-CN" sz="2000" b="1" dirty="0">
                    <a:latin typeface="Times New Roman" pitchFamily="18" charset="0"/>
                  </a:rPr>
                  <a:t>P </a:t>
                </a:r>
                <a:r>
                  <a:rPr kumimoji="1" lang="zh-CN" altLang="en-US" sz="2000" b="1" dirty="0">
                    <a:latin typeface="Times New Roman" pitchFamily="18" charset="0"/>
                  </a:rPr>
                  <a:t>＝｛</a:t>
                </a:r>
                <a:r>
                  <a:rPr kumimoji="1" lang="en-US" altLang="zh-CN" sz="2000" b="1" dirty="0" err="1">
                    <a:latin typeface="Times New Roman" pitchFamily="18" charset="0"/>
                  </a:rPr>
                  <a:t>S→aSBC︱aBC</a:t>
                </a:r>
                <a:r>
                  <a:rPr kumimoji="1" lang="zh-CN" altLang="en-US" sz="2000" b="1" dirty="0">
                    <a:latin typeface="Times New Roman" pitchFamily="18" charset="0"/>
                  </a:rPr>
                  <a:t>，</a:t>
                </a:r>
                <a:r>
                  <a:rPr kumimoji="1" lang="en-US" altLang="zh-CN" sz="2000" b="1" dirty="0">
                    <a:latin typeface="Times New Roman" pitchFamily="18" charset="0"/>
                  </a:rPr>
                  <a:t>CB→BC</a:t>
                </a:r>
                <a:r>
                  <a:rPr kumimoji="1" lang="zh-CN" altLang="en-US" sz="2000" b="1" dirty="0">
                    <a:latin typeface="Times New Roman" pitchFamily="18" charset="0"/>
                  </a:rPr>
                  <a:t>，</a:t>
                </a:r>
              </a:p>
              <a:p>
                <a:pPr indent="1012825" algn="just">
                  <a:lnSpc>
                    <a:spcPct val="110000"/>
                  </a:lnSpc>
                  <a:spcBef>
                    <a:spcPct val="20000"/>
                  </a:spcBef>
                </a:pPr>
                <a:r>
                  <a:rPr kumimoji="1" lang="zh-CN" altLang="en-US" sz="2000" b="1" dirty="0">
                    <a:latin typeface="Times New Roman" pitchFamily="18" charset="0"/>
                  </a:rPr>
                  <a:t>                </a:t>
                </a:r>
                <a:r>
                  <a:rPr kumimoji="1" lang="en-US" altLang="zh-CN" sz="2000" b="1" dirty="0" err="1">
                    <a:latin typeface="Times New Roman" pitchFamily="18" charset="0"/>
                  </a:rPr>
                  <a:t>aB→ab</a:t>
                </a:r>
                <a:r>
                  <a:rPr kumimoji="1" lang="zh-CN" altLang="en-US" sz="2000" b="1" dirty="0">
                    <a:latin typeface="Times New Roman" pitchFamily="18" charset="0"/>
                  </a:rPr>
                  <a:t>，</a:t>
                </a:r>
                <a:r>
                  <a:rPr kumimoji="1" lang="en-US" altLang="zh-CN" sz="2000" b="1" dirty="0" err="1">
                    <a:latin typeface="Times New Roman" pitchFamily="18" charset="0"/>
                  </a:rPr>
                  <a:t>bB→bb</a:t>
                </a:r>
                <a:r>
                  <a:rPr kumimoji="1" lang="zh-CN" altLang="en-US" sz="2000" b="1" dirty="0">
                    <a:latin typeface="Times New Roman" pitchFamily="18" charset="0"/>
                  </a:rPr>
                  <a:t>，</a:t>
                </a:r>
              </a:p>
              <a:p>
                <a:pPr indent="1012825" algn="just">
                  <a:lnSpc>
                    <a:spcPct val="110000"/>
                  </a:lnSpc>
                  <a:spcBef>
                    <a:spcPct val="20000"/>
                  </a:spcBef>
                </a:pPr>
                <a:r>
                  <a:rPr kumimoji="1" lang="zh-CN" altLang="en-US" sz="2000" b="1" dirty="0">
                    <a:latin typeface="Times New Roman" pitchFamily="18" charset="0"/>
                  </a:rPr>
                  <a:t>                </a:t>
                </a:r>
                <a:r>
                  <a:rPr kumimoji="1" lang="en-US" altLang="zh-CN" sz="2000" b="1" dirty="0" err="1">
                    <a:latin typeface="Times New Roman" pitchFamily="18" charset="0"/>
                  </a:rPr>
                  <a:t>bC→bc</a:t>
                </a:r>
                <a:r>
                  <a:rPr kumimoji="1" lang="zh-CN" altLang="en-US" sz="2000" b="1" dirty="0">
                    <a:latin typeface="Times New Roman" pitchFamily="18" charset="0"/>
                  </a:rPr>
                  <a:t>，</a:t>
                </a:r>
                <a:r>
                  <a:rPr kumimoji="1" lang="en-US" altLang="zh-CN" sz="2000" b="1" dirty="0" err="1">
                    <a:latin typeface="Times New Roman" pitchFamily="18" charset="0"/>
                  </a:rPr>
                  <a:t>cC→cc</a:t>
                </a:r>
                <a:r>
                  <a:rPr kumimoji="1" lang="zh-CN" altLang="en-US" sz="2000" b="1" dirty="0">
                    <a:latin typeface="Times New Roman" pitchFamily="18" charset="0"/>
                  </a:rPr>
                  <a:t>｝</a:t>
                </a:r>
              </a:p>
            </p:txBody>
          </p:sp>
          <p:sp>
            <p:nvSpPr>
              <p:cNvPr id="32777" name="Rectangle 8"/>
              <p:cNvSpPr>
                <a:spLocks noChangeArrowheads="1"/>
              </p:cNvSpPr>
              <p:nvPr/>
            </p:nvSpPr>
            <p:spPr bwMode="auto">
              <a:xfrm>
                <a:off x="0" y="0"/>
                <a:ext cx="1994" cy="1152"/>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32775" name="Rectangle 9"/>
            <p:cNvSpPr>
              <a:spLocks noChangeArrowheads="1"/>
            </p:cNvSpPr>
            <p:nvPr/>
          </p:nvSpPr>
          <p:spPr bwMode="auto">
            <a:xfrm>
              <a:off x="-2" y="-2"/>
              <a:ext cx="1998" cy="1156"/>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1" name="Rectangle 13"/>
          <p:cNvSpPr txBox="1">
            <a:spLocks noChangeArrowheads="1"/>
          </p:cNvSpPr>
          <p:nvPr/>
        </p:nvSpPr>
        <p:spPr>
          <a:xfrm>
            <a:off x="533400" y="3048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　文法类型</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1000" y="2862263"/>
            <a:ext cx="8077200" cy="3005137"/>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23907" name="Text Box 3"/>
          <p:cNvSpPr txBox="1">
            <a:spLocks noChangeArrowheads="1"/>
          </p:cNvSpPr>
          <p:nvPr/>
        </p:nvSpPr>
        <p:spPr bwMode="auto">
          <a:xfrm>
            <a:off x="280760" y="1107937"/>
            <a:ext cx="8177439"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defRPr/>
            </a:pPr>
            <a:r>
              <a:rPr kumimoji="1" lang="en-US" altLang="zh-CN" sz="2400" b="1" dirty="0" smtClean="0">
                <a:solidFill>
                  <a:srgbClr val="FF0000"/>
                </a:solidFill>
                <a:latin typeface="宋体" pitchFamily="2" charset="-122"/>
              </a:rPr>
              <a:t>⑶ 2</a:t>
            </a:r>
            <a:r>
              <a:rPr kumimoji="1" lang="zh-CN" altLang="en-US" sz="2400" b="1" dirty="0" smtClean="0">
                <a:solidFill>
                  <a:srgbClr val="FF0000"/>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sym typeface="Symbol" pitchFamily="18" charset="2"/>
              </a:rPr>
              <a:t></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err="1" smtClean="0">
                <a:latin typeface="宋体" pitchFamily="2" charset="-122"/>
              </a:rPr>
              <a:t>α∈V</a:t>
            </a:r>
            <a:r>
              <a:rPr kumimoji="1" lang="en-US" altLang="zh-CN" sz="2400" b="1" baseline="-30000" dirty="0" err="1" smtClean="0">
                <a:latin typeface="宋体" pitchFamily="2" charset="-122"/>
              </a:rPr>
              <a:t>N</a:t>
            </a:r>
            <a:r>
              <a:rPr kumimoji="1" lang="en-US" altLang="zh-CN" sz="2400" b="1" baseline="-30000" dirty="0" smtClean="0">
                <a:latin typeface="宋体" pitchFamily="2" charset="-122"/>
              </a:rPr>
              <a:t> </a:t>
            </a:r>
            <a:r>
              <a:rPr kumimoji="1" lang="zh-CN" altLang="en-US" sz="2400" b="1" dirty="0" smtClean="0">
                <a:latin typeface="宋体" pitchFamily="2" charset="-122"/>
              </a:rPr>
              <a:t>，则称文法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en-US" altLang="zh-CN" sz="2400" b="1" dirty="0" smtClean="0">
                <a:solidFill>
                  <a:srgbClr val="CC6600"/>
                </a:solidFill>
                <a:effectLst>
                  <a:outerShdw blurRad="38100" dist="38100" dir="2700000" algn="tl">
                    <a:srgbClr val="C0C0C0"/>
                  </a:outerShdw>
                </a:effectLst>
                <a:latin typeface="宋体" pitchFamily="2" charset="-122"/>
              </a:rPr>
              <a:t>2</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a:t>
            </a:r>
            <a:r>
              <a:rPr kumimoji="1" lang="en-US" altLang="zh-CN" sz="2400" b="1" dirty="0" smtClean="0">
                <a:latin typeface="宋体" pitchFamily="2" charset="-122"/>
              </a:rPr>
              <a:t>2</a:t>
            </a:r>
            <a:r>
              <a:rPr kumimoji="1" lang="zh-CN" altLang="en-US" sz="2400" b="1" dirty="0" smtClean="0">
                <a:latin typeface="宋体" pitchFamily="2" charset="-122"/>
              </a:rPr>
              <a:t>型文法，也称为</a:t>
            </a:r>
            <a:r>
              <a:rPr kumimoji="1" lang="zh-CN" altLang="en-US" sz="2400" b="1" dirty="0" smtClean="0">
                <a:solidFill>
                  <a:srgbClr val="CC6600"/>
                </a:solidFill>
                <a:effectLst>
                  <a:outerShdw blurRad="38100" dist="38100" dir="2700000" algn="tl">
                    <a:srgbClr val="C0C0C0"/>
                  </a:outerShdw>
                </a:effectLst>
                <a:latin typeface="宋体" pitchFamily="2" charset="-122"/>
              </a:rPr>
              <a:t>上下文无关文法</a:t>
            </a:r>
            <a:r>
              <a:rPr kumimoji="1" lang="zh-CN" altLang="en-US" sz="2400" b="1" dirty="0" smtClean="0">
                <a:latin typeface="宋体" pitchFamily="2" charset="-122"/>
              </a:rPr>
              <a:t>。 </a:t>
            </a:r>
          </a:p>
        </p:txBody>
      </p:sp>
      <p:sp>
        <p:nvSpPr>
          <p:cNvPr id="33796" name="Text Box 4"/>
          <p:cNvSpPr txBox="1">
            <a:spLocks noChangeArrowheads="1"/>
          </p:cNvSpPr>
          <p:nvPr/>
        </p:nvSpPr>
        <p:spPr bwMode="auto">
          <a:xfrm>
            <a:off x="915760" y="2968625"/>
            <a:ext cx="7466239"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200" b="1" dirty="0" smtClean="0">
                <a:latin typeface="宋体" pitchFamily="2" charset="-122"/>
              </a:rPr>
              <a:t>例</a:t>
            </a:r>
            <a:r>
              <a:rPr kumimoji="1" lang="en-US" altLang="zh-CN" sz="2200" b="1" dirty="0" smtClean="0">
                <a:latin typeface="宋体" pitchFamily="2" charset="-122"/>
              </a:rPr>
              <a:t>2.6  </a:t>
            </a:r>
            <a:r>
              <a:rPr kumimoji="1" lang="zh-CN" altLang="en-US" sz="2200" b="1" dirty="0">
                <a:latin typeface="宋体" pitchFamily="2" charset="-122"/>
              </a:rPr>
              <a:t>文法</a:t>
            </a:r>
            <a:r>
              <a:rPr kumimoji="1" lang="en-US" altLang="zh-CN" sz="2200" b="1" dirty="0">
                <a:latin typeface="宋体" pitchFamily="2" charset="-122"/>
              </a:rPr>
              <a:t>G6</a:t>
            </a:r>
            <a:r>
              <a:rPr kumimoji="1" lang="zh-CN" altLang="en-US" sz="2200" b="1" dirty="0">
                <a:latin typeface="宋体" pitchFamily="2" charset="-122"/>
              </a:rPr>
              <a:t>定义如下，显然</a:t>
            </a:r>
            <a:r>
              <a:rPr kumimoji="1" lang="en-US" altLang="zh-CN" sz="2200" b="1" dirty="0">
                <a:latin typeface="宋体" pitchFamily="2" charset="-122"/>
              </a:rPr>
              <a:t>G6</a:t>
            </a:r>
            <a:r>
              <a:rPr kumimoji="1" lang="zh-CN" altLang="en-US" sz="2200" b="1" dirty="0">
                <a:latin typeface="宋体" pitchFamily="2" charset="-122"/>
              </a:rPr>
              <a:t>是</a:t>
            </a:r>
            <a:r>
              <a:rPr kumimoji="1" lang="en-US" altLang="zh-CN" sz="2200" b="1" dirty="0">
                <a:latin typeface="宋体" pitchFamily="2" charset="-122"/>
              </a:rPr>
              <a:t>2</a:t>
            </a:r>
            <a:r>
              <a:rPr kumimoji="1" lang="zh-CN" altLang="en-US" sz="2200" b="1" dirty="0">
                <a:latin typeface="宋体" pitchFamily="2" charset="-122"/>
              </a:rPr>
              <a:t>型文法。</a:t>
            </a:r>
          </a:p>
          <a:p>
            <a:pPr algn="l" eaLnBrk="1" hangingPunct="1">
              <a:lnSpc>
                <a:spcPct val="150000"/>
              </a:lnSpc>
            </a:pPr>
            <a:r>
              <a:rPr kumimoji="1" lang="zh-CN" altLang="en-US" sz="2200" b="1" dirty="0">
                <a:latin typeface="宋体" pitchFamily="2" charset="-122"/>
              </a:rPr>
              <a:t>    </a:t>
            </a:r>
            <a:r>
              <a:rPr kumimoji="1" lang="en-US" altLang="zh-CN" sz="2200" b="1" dirty="0">
                <a:latin typeface="宋体" pitchFamily="2" charset="-122"/>
              </a:rPr>
              <a:t>L(G6</a:t>
            </a:r>
            <a:r>
              <a:rPr kumimoji="1" lang="zh-CN" altLang="en-US" sz="2200" b="1" dirty="0">
                <a:latin typeface="宋体" pitchFamily="2" charset="-122"/>
              </a:rPr>
              <a:t>）＝｛</a:t>
            </a:r>
            <a:r>
              <a:rPr kumimoji="1" lang="en-US" altLang="zh-CN" sz="2200" b="1" dirty="0">
                <a:latin typeface="宋体" pitchFamily="2" charset="-122"/>
              </a:rPr>
              <a:t>w$w</a:t>
            </a:r>
            <a:r>
              <a:rPr kumimoji="1" lang="en-US" altLang="zh-CN" sz="2200" b="1" baseline="30000" dirty="0">
                <a:latin typeface="宋体" pitchFamily="2" charset="-122"/>
              </a:rPr>
              <a:t>R</a:t>
            </a:r>
            <a:r>
              <a:rPr kumimoji="1" lang="en-US" altLang="zh-CN" sz="2200" b="1" dirty="0">
                <a:latin typeface="宋体" pitchFamily="2" charset="-122"/>
              </a:rPr>
              <a:t>︱n≥0, </a:t>
            </a:r>
            <a:r>
              <a:rPr kumimoji="1" lang="en-US" altLang="zh-CN" sz="2200" b="1" dirty="0" err="1">
                <a:latin typeface="宋体" pitchFamily="2" charset="-122"/>
              </a:rPr>
              <a:t>w</a:t>
            </a:r>
            <a:r>
              <a:rPr kumimoji="1" lang="en-US" altLang="zh-CN" sz="2200" b="1" baseline="30000" dirty="0" err="1">
                <a:latin typeface="宋体" pitchFamily="2" charset="-122"/>
              </a:rPr>
              <a:t>R</a:t>
            </a:r>
            <a:r>
              <a:rPr kumimoji="1" lang="en-US" altLang="zh-CN" sz="2200" b="1" dirty="0">
                <a:latin typeface="宋体" pitchFamily="2" charset="-122"/>
              </a:rPr>
              <a:t> </a:t>
            </a:r>
            <a:r>
              <a:rPr kumimoji="1" lang="zh-CN" altLang="en-US" sz="2200" b="1" dirty="0">
                <a:latin typeface="宋体" pitchFamily="2" charset="-122"/>
              </a:rPr>
              <a:t>为</a:t>
            </a:r>
            <a:r>
              <a:rPr kumimoji="1" lang="en-US" altLang="zh-CN" sz="2200" b="1" dirty="0">
                <a:latin typeface="宋体" pitchFamily="2" charset="-122"/>
              </a:rPr>
              <a:t>w</a:t>
            </a:r>
            <a:r>
              <a:rPr kumimoji="1" lang="zh-CN" altLang="en-US" sz="2200" b="1" dirty="0">
                <a:latin typeface="宋体" pitchFamily="2" charset="-122"/>
              </a:rPr>
              <a:t>之逆，</a:t>
            </a:r>
            <a:r>
              <a:rPr kumimoji="1" lang="en-US" altLang="zh-CN" sz="2200" b="1" dirty="0">
                <a:latin typeface="宋体" pitchFamily="2" charset="-122"/>
              </a:rPr>
              <a:t>w∈{0</a:t>
            </a:r>
            <a:r>
              <a:rPr kumimoji="1" lang="zh-CN" altLang="en-US" sz="2200" b="1" dirty="0">
                <a:latin typeface="宋体" pitchFamily="2" charset="-122"/>
              </a:rPr>
              <a:t>，</a:t>
            </a:r>
            <a:r>
              <a:rPr kumimoji="1" lang="en-US" altLang="zh-CN" sz="2200" b="1" dirty="0">
                <a:latin typeface="宋体" pitchFamily="2" charset="-122"/>
              </a:rPr>
              <a:t>1</a:t>
            </a:r>
            <a:r>
              <a:rPr kumimoji="1" lang="en-US" altLang="zh-CN" sz="2200" b="1" dirty="0" smtClean="0">
                <a:latin typeface="宋体" pitchFamily="2" charset="-122"/>
              </a:rPr>
              <a:t>}</a:t>
            </a:r>
            <a:r>
              <a:rPr kumimoji="1" lang="en-US" altLang="zh-CN" sz="2200" b="1" baseline="30000" dirty="0" smtClean="0">
                <a:latin typeface="+mn-ea"/>
              </a:rPr>
              <a:t>* </a:t>
            </a:r>
            <a:r>
              <a:rPr kumimoji="1" lang="zh-CN" altLang="en-US" sz="2200" b="1" dirty="0" smtClean="0">
                <a:latin typeface="宋体" pitchFamily="2" charset="-122"/>
              </a:rPr>
              <a:t>｝</a:t>
            </a:r>
            <a:r>
              <a:rPr kumimoji="1" lang="zh-CN" altLang="en-US" sz="2200" b="1" dirty="0">
                <a:latin typeface="宋体" pitchFamily="2" charset="-122"/>
              </a:rPr>
              <a:t>。 </a:t>
            </a:r>
          </a:p>
        </p:txBody>
      </p:sp>
      <p:grpSp>
        <p:nvGrpSpPr>
          <p:cNvPr id="2" name="Group 5"/>
          <p:cNvGrpSpPr>
            <a:grpSpLocks/>
          </p:cNvGrpSpPr>
          <p:nvPr/>
        </p:nvGrpSpPr>
        <p:grpSpPr bwMode="auto">
          <a:xfrm>
            <a:off x="1728561" y="4038599"/>
            <a:ext cx="6172200" cy="1795463"/>
            <a:chOff x="-2" y="-2"/>
            <a:chExt cx="1998" cy="676"/>
          </a:xfrm>
        </p:grpSpPr>
        <p:grpSp>
          <p:nvGrpSpPr>
            <p:cNvPr id="3" name="Group 6"/>
            <p:cNvGrpSpPr>
              <a:grpSpLocks/>
            </p:cNvGrpSpPr>
            <p:nvPr/>
          </p:nvGrpSpPr>
          <p:grpSpPr bwMode="auto">
            <a:xfrm>
              <a:off x="0" y="0"/>
              <a:ext cx="1994" cy="672"/>
              <a:chOff x="0" y="0"/>
              <a:chExt cx="1994" cy="672"/>
            </a:xfrm>
          </p:grpSpPr>
          <p:sp>
            <p:nvSpPr>
              <p:cNvPr id="33800"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674688" algn="just" eaLnBrk="1" hangingPunct="1">
                  <a:lnSpc>
                    <a:spcPct val="110000"/>
                  </a:lnSpc>
                  <a:spcBef>
                    <a:spcPct val="20000"/>
                  </a:spcBef>
                </a:pPr>
                <a:r>
                  <a:rPr kumimoji="1" lang="en-US" altLang="zh-CN" sz="2200" b="1" dirty="0">
                    <a:latin typeface="宋体" pitchFamily="2" charset="-122"/>
                    <a:ea typeface="宋体" pitchFamily="2" charset="-122"/>
                  </a:rPr>
                  <a:t>G6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p>
              <a:p>
                <a:pPr indent="674688" algn="just" eaLnBrk="1" hangingPunct="1">
                  <a:lnSpc>
                    <a:spcPct val="110000"/>
                  </a:lnSpc>
                  <a:spcBef>
                    <a:spcPct val="20000"/>
                  </a:spcBef>
                </a:pPr>
                <a:r>
                  <a:rPr kumimoji="1" lang="zh-CN" altLang="en-US" sz="2200" b="1" dirty="0">
                    <a:latin typeface="宋体" pitchFamily="2" charset="-122"/>
                    <a:ea typeface="宋体" pitchFamily="2" charset="-122"/>
                  </a:rPr>
                  <a:t>     其中，</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smtClean="0">
                    <a:latin typeface="宋体" pitchFamily="2" charset="-122"/>
                    <a:ea typeface="宋体" pitchFamily="2" charset="-122"/>
                  </a:rPr>
                  <a:t>S</a:t>
                </a:r>
                <a:r>
                  <a:rPr kumimoji="1" lang="zh-CN" altLang="en-US" sz="2200" b="1" dirty="0" smtClean="0">
                    <a:latin typeface="宋体" pitchFamily="2" charset="-122"/>
                    <a:ea typeface="宋体" pitchFamily="2" charset="-122"/>
                  </a:rPr>
                  <a:t>｝，</a:t>
                </a:r>
                <a:endParaRPr kumimoji="1" lang="zh-CN" altLang="en-US" sz="2200" b="1" dirty="0">
                  <a:latin typeface="宋体" pitchFamily="2" charset="-122"/>
                  <a:ea typeface="宋体" pitchFamily="2" charset="-122"/>
                </a:endParaRPr>
              </a:p>
              <a:p>
                <a:pPr indent="674688" algn="just">
                  <a:lnSpc>
                    <a:spcPct val="110000"/>
                  </a:lnSpc>
                  <a:spcBef>
                    <a:spcPct val="20000"/>
                  </a:spcBef>
                </a:pPr>
                <a:r>
                  <a:rPr kumimoji="1" lang="zh-CN" altLang="en-US" sz="2200" b="1" dirty="0">
                    <a:latin typeface="宋体" pitchFamily="2" charset="-122"/>
                    <a:ea typeface="宋体" pitchFamily="2" charset="-122"/>
                  </a:rPr>
                  <a:t>           </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0</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p>
              <a:p>
                <a:pPr indent="674688" algn="just">
                  <a:lnSpc>
                    <a:spcPct val="110000"/>
                  </a:lnSpc>
                  <a:spcBef>
                    <a:spcPct val="20000"/>
                  </a:spcBef>
                </a:pPr>
                <a:r>
                  <a:rPr kumimoji="1" lang="zh-CN" altLang="en-US" sz="2200" b="1" dirty="0">
                    <a:latin typeface="宋体" pitchFamily="2" charset="-122"/>
                    <a:ea typeface="宋体" pitchFamily="2" charset="-122"/>
                  </a:rPr>
                  <a:t>           </a:t>
                </a:r>
                <a:r>
                  <a:rPr kumimoji="1" lang="en-US" altLang="zh-CN" sz="2200" b="1" dirty="0" smtClean="0">
                    <a:latin typeface="宋体" pitchFamily="2" charset="-122"/>
                    <a:ea typeface="宋体" pitchFamily="2" charset="-122"/>
                  </a:rPr>
                  <a:t>P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S→0S0︱1S1︱$ </a:t>
                </a:r>
                <a:r>
                  <a:rPr kumimoji="1" lang="zh-CN" altLang="en-US" sz="2200" b="1" dirty="0">
                    <a:latin typeface="宋体" pitchFamily="2" charset="-122"/>
                    <a:ea typeface="宋体" pitchFamily="2" charset="-122"/>
                  </a:rPr>
                  <a:t>｝</a:t>
                </a:r>
              </a:p>
            </p:txBody>
          </p:sp>
          <p:sp>
            <p:nvSpPr>
              <p:cNvPr id="33801"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33799"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10" name="Rectangle 13"/>
          <p:cNvSpPr txBox="1">
            <a:spLocks noChangeArrowheads="1"/>
          </p:cNvSpPr>
          <p:nvPr/>
        </p:nvSpPr>
        <p:spPr>
          <a:xfrm>
            <a:off x="533400" y="3048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638550" y="990600"/>
            <a:ext cx="1676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800000"/>
                </a:solidFill>
                <a:latin typeface="Tahoma" pitchFamily="34" charset="0"/>
              </a:rPr>
              <a:t>重点讲解</a:t>
            </a:r>
          </a:p>
        </p:txBody>
      </p:sp>
      <p:sp>
        <p:nvSpPr>
          <p:cNvPr id="10" name="Text Box 3"/>
          <p:cNvSpPr txBox="1">
            <a:spLocks noChangeArrowheads="1"/>
          </p:cNvSpPr>
          <p:nvPr/>
        </p:nvSpPr>
        <p:spPr bwMode="auto">
          <a:xfrm>
            <a:off x="2667000" y="1790700"/>
            <a:ext cx="4572000" cy="3786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latin typeface="Times New Roman" pitchFamily="18" charset="0"/>
                <a:hlinkClick r:id="rId3" action="ppaction://hlinksldjump"/>
              </a:rPr>
              <a:t>2.1</a:t>
            </a:r>
            <a:r>
              <a:rPr kumimoji="1" lang="zh-CN" altLang="en-US" sz="2400" b="1" dirty="0">
                <a:latin typeface="Times New Roman" pitchFamily="18" charset="0"/>
                <a:hlinkClick r:id="rId3" action="ppaction://hlinksldjump"/>
              </a:rPr>
              <a:t>　文法的直观概念</a:t>
            </a:r>
            <a:r>
              <a:rPr kumimoji="1" lang="zh-CN" altLang="en-US" sz="2400" b="1" dirty="0">
                <a:latin typeface="Times New Roman" pitchFamily="18" charset="0"/>
                <a:hlinkClick r:id="rId4" action="ppaction://hlinksldjump"/>
              </a:rPr>
              <a:t>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5" action="ppaction://hlinksldjump"/>
              </a:rPr>
              <a:t>2.2</a:t>
            </a:r>
            <a:r>
              <a:rPr kumimoji="1" lang="zh-CN" altLang="en-US" sz="2400" b="1" dirty="0">
                <a:latin typeface="Times New Roman" pitchFamily="18" charset="0"/>
                <a:hlinkClick r:id="rId5" action="ppaction://hlinksldjump"/>
              </a:rPr>
              <a:t>　符号和符号串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6" action="ppaction://hlinksldjump"/>
              </a:rPr>
              <a:t>2.3</a:t>
            </a:r>
            <a:r>
              <a:rPr kumimoji="1" lang="zh-CN" altLang="en-US" sz="2400" b="1" dirty="0">
                <a:latin typeface="Times New Roman" pitchFamily="18" charset="0"/>
                <a:hlinkClick r:id="rId6" action="ppaction://hlinksldjump"/>
              </a:rPr>
              <a:t>　文法和语言的形式定义</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7" action="ppaction://hlinksldjump"/>
              </a:rPr>
              <a:t>2.4</a:t>
            </a:r>
            <a:r>
              <a:rPr kumimoji="1" lang="zh-CN" altLang="en-US" sz="2400" b="1" dirty="0">
                <a:latin typeface="Times New Roman" pitchFamily="18" charset="0"/>
                <a:hlinkClick r:id="rId7" action="ppaction://hlinksldjump"/>
              </a:rPr>
              <a:t>　文法类型</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8" action="ppaction://hlinksldjump"/>
              </a:rPr>
              <a:t>2.5</a:t>
            </a:r>
            <a:r>
              <a:rPr kumimoji="1" lang="zh-CN" altLang="en-US" sz="2400" b="1" dirty="0">
                <a:latin typeface="Times New Roman" pitchFamily="18" charset="0"/>
                <a:hlinkClick r:id="rId8" action="ppaction://hlinksldjump"/>
              </a:rPr>
              <a:t>　上下文无关文法及其语法树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9" action="ppaction://hlinksldjump"/>
              </a:rPr>
              <a:t>2.6</a:t>
            </a:r>
            <a:r>
              <a:rPr kumimoji="1" lang="zh-CN" altLang="en-US" sz="2400" b="1" dirty="0">
                <a:latin typeface="Times New Roman" pitchFamily="18" charset="0"/>
                <a:hlinkClick r:id="rId9" action="ppaction://hlinksldjump"/>
              </a:rPr>
              <a:t>　句型分析</a:t>
            </a:r>
            <a:r>
              <a:rPr kumimoji="1" lang="zh-CN" altLang="en-US" sz="2400" b="1" dirty="0">
                <a:latin typeface="Times New Roman" pitchFamily="18" charset="0"/>
                <a:hlinkClick r:id="rId10" action="ppaction://hlinksldjump"/>
              </a:rPr>
              <a:t>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11" action="ppaction://hlinksldjump"/>
              </a:rPr>
              <a:t>2.7</a:t>
            </a:r>
            <a:r>
              <a:rPr kumimoji="1" lang="zh-CN" altLang="en-US" sz="2400" b="1" dirty="0">
                <a:latin typeface="Times New Roman" pitchFamily="18" charset="0"/>
                <a:hlinkClick r:id="rId11" action="ppaction://hlinksldjump"/>
              </a:rPr>
              <a:t>　文法在实用中的一些说明 </a:t>
            </a:r>
            <a:endParaRPr kumimoji="1" lang="zh-CN" altLang="en-US" sz="2400" b="1" dirty="0">
              <a:latin typeface="Times New Roman" pitchFamily="18" charset="0"/>
            </a:endParaRP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extLst>
      <p:ext uri="{BB962C8B-B14F-4D97-AF65-F5344CB8AC3E}">
        <p14:creationId xmlns:p14="http://schemas.microsoft.com/office/powerpoint/2010/main" xmlns="" val="1086545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29916" y="3276600"/>
            <a:ext cx="7620000" cy="28194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124931" name="Text Box 3"/>
          <p:cNvSpPr txBox="1">
            <a:spLocks noChangeArrowheads="1"/>
          </p:cNvSpPr>
          <p:nvPr/>
        </p:nvSpPr>
        <p:spPr bwMode="auto">
          <a:xfrm>
            <a:off x="304800" y="990600"/>
            <a:ext cx="8443912"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30000"/>
              </a:spcBef>
              <a:defRPr/>
            </a:pPr>
            <a:r>
              <a:rPr kumimoji="1" lang="en-US" altLang="zh-CN" sz="2400" b="1" dirty="0" smtClean="0">
                <a:solidFill>
                  <a:srgbClr val="FF0000"/>
                </a:solidFill>
                <a:latin typeface="宋体" pitchFamily="2" charset="-122"/>
              </a:rPr>
              <a:t>⑷ 3</a:t>
            </a:r>
            <a:r>
              <a:rPr kumimoji="1" lang="zh-CN" altLang="en-US" sz="2400" b="1" dirty="0" smtClean="0">
                <a:solidFill>
                  <a:srgbClr val="FF0000"/>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smtClean="0">
                <a:latin typeface="宋体" pitchFamily="2" charset="-122"/>
              </a:rPr>
              <a:t>α∈ V</a:t>
            </a:r>
            <a:r>
              <a:rPr kumimoji="1" lang="en-US" altLang="zh-CN" sz="2400" b="1" baseline="-30000" dirty="0" smtClean="0">
                <a:latin typeface="宋体" pitchFamily="2" charset="-122"/>
              </a:rPr>
              <a:t>N </a:t>
            </a:r>
            <a:r>
              <a:rPr kumimoji="1" lang="zh-CN" altLang="en-US" sz="2400" b="1" dirty="0" smtClean="0">
                <a:latin typeface="宋体" pitchFamily="2" charset="-122"/>
              </a:rPr>
              <a:t>，且</a:t>
            </a:r>
            <a:r>
              <a:rPr kumimoji="1" lang="en-US" altLang="zh-CN" sz="2400" b="1" dirty="0" smtClean="0">
                <a:latin typeface="宋体" pitchFamily="2" charset="-122"/>
              </a:rPr>
              <a:t>β</a:t>
            </a:r>
            <a:r>
              <a:rPr kumimoji="1" lang="zh-CN" altLang="en-US" sz="2400" b="1" dirty="0" smtClean="0">
                <a:latin typeface="宋体" pitchFamily="2" charset="-122"/>
              </a:rPr>
              <a:t>只能是</a:t>
            </a:r>
            <a:r>
              <a:rPr kumimoji="1" lang="en-US" altLang="zh-CN" sz="2400" b="1" dirty="0" err="1" smtClean="0">
                <a:latin typeface="宋体" pitchFamily="2" charset="-122"/>
              </a:rPr>
              <a:t>aB</a:t>
            </a:r>
            <a:r>
              <a:rPr kumimoji="1" lang="zh-CN" altLang="en-US" sz="2400" b="1" dirty="0" smtClean="0">
                <a:latin typeface="宋体" pitchFamily="2" charset="-122"/>
              </a:rPr>
              <a:t>或</a:t>
            </a:r>
            <a:r>
              <a:rPr kumimoji="1" lang="en-US" altLang="zh-CN" sz="2400" b="1" dirty="0" smtClean="0">
                <a:latin typeface="宋体" pitchFamily="2" charset="-122"/>
              </a:rPr>
              <a:t>a</a:t>
            </a:r>
            <a:r>
              <a:rPr kumimoji="1" lang="zh-CN" altLang="en-US" sz="2400" b="1" dirty="0" smtClean="0">
                <a:latin typeface="宋体" pitchFamily="2" charset="-122"/>
              </a:rPr>
              <a:t>（除空规则之外），则称文法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zh-CN" altLang="en-US" sz="2400" b="1" dirty="0" smtClean="0">
                <a:solidFill>
                  <a:srgbClr val="CC6600"/>
                </a:solidFill>
                <a:latin typeface="宋体" pitchFamily="2" charset="-122"/>
              </a:rPr>
              <a:t>右线性</a:t>
            </a:r>
            <a:r>
              <a:rPr kumimoji="1" lang="en-US" altLang="zh-CN" sz="2400" b="1" dirty="0" smtClean="0">
                <a:solidFill>
                  <a:srgbClr val="CC6600"/>
                </a:solidFill>
                <a:latin typeface="宋体" pitchFamily="2" charset="-122"/>
              </a:rPr>
              <a:t>3</a:t>
            </a:r>
            <a:r>
              <a:rPr kumimoji="1" lang="zh-CN" altLang="en-US" sz="2400" b="1" dirty="0" smtClean="0">
                <a:solidFill>
                  <a:srgbClr val="CC6600"/>
                </a:solidFill>
                <a:latin typeface="宋体" pitchFamily="2" charset="-122"/>
              </a:rPr>
              <a:t>型文法</a:t>
            </a:r>
            <a:r>
              <a:rPr kumimoji="1" lang="zh-CN" altLang="en-US" sz="2400" b="1" dirty="0" smtClean="0">
                <a:latin typeface="宋体" pitchFamily="2" charset="-122"/>
              </a:rPr>
              <a:t>。</a:t>
            </a:r>
          </a:p>
        </p:txBody>
      </p:sp>
      <p:sp>
        <p:nvSpPr>
          <p:cNvPr id="34820" name="Text Box 4"/>
          <p:cNvSpPr txBox="1">
            <a:spLocks noChangeArrowheads="1"/>
          </p:cNvSpPr>
          <p:nvPr/>
        </p:nvSpPr>
        <p:spPr bwMode="auto">
          <a:xfrm>
            <a:off x="1098550" y="3309938"/>
            <a:ext cx="7086600" cy="859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200" b="1" dirty="0" smtClean="0">
                <a:latin typeface="+mn-ea"/>
                <a:ea typeface="+mn-ea"/>
              </a:rPr>
              <a:t>例</a:t>
            </a:r>
            <a:r>
              <a:rPr kumimoji="1" lang="en-US" altLang="zh-CN" sz="2200" b="1" dirty="0" smtClean="0">
                <a:latin typeface="+mn-ea"/>
                <a:ea typeface="+mn-ea"/>
              </a:rPr>
              <a:t>2.7  </a:t>
            </a:r>
            <a:r>
              <a:rPr kumimoji="1" lang="zh-CN" altLang="en-US" sz="2200" b="1" dirty="0">
                <a:latin typeface="+mn-ea"/>
                <a:ea typeface="+mn-ea"/>
              </a:rPr>
              <a:t>文法</a:t>
            </a:r>
            <a:r>
              <a:rPr kumimoji="1" lang="en-US" altLang="zh-CN" sz="2200" b="1" dirty="0">
                <a:latin typeface="+mn-ea"/>
                <a:ea typeface="+mn-ea"/>
              </a:rPr>
              <a:t>G7</a:t>
            </a:r>
            <a:r>
              <a:rPr kumimoji="1" lang="zh-CN" altLang="en-US" sz="2200" b="1" dirty="0">
                <a:latin typeface="+mn-ea"/>
                <a:ea typeface="+mn-ea"/>
              </a:rPr>
              <a:t>定义如下。显然</a:t>
            </a:r>
            <a:r>
              <a:rPr kumimoji="1" lang="en-US" altLang="zh-CN" sz="2200" b="1" dirty="0">
                <a:latin typeface="+mn-ea"/>
                <a:ea typeface="+mn-ea"/>
              </a:rPr>
              <a:t>G7</a:t>
            </a:r>
            <a:r>
              <a:rPr kumimoji="1" lang="zh-CN" altLang="en-US" sz="2200" b="1" dirty="0">
                <a:latin typeface="+mn-ea"/>
                <a:ea typeface="+mn-ea"/>
              </a:rPr>
              <a:t>是</a:t>
            </a:r>
            <a:r>
              <a:rPr kumimoji="1" lang="en-US" altLang="zh-CN" sz="2200" b="1" dirty="0">
                <a:latin typeface="+mn-ea"/>
                <a:ea typeface="+mn-ea"/>
              </a:rPr>
              <a:t>3</a:t>
            </a:r>
            <a:r>
              <a:rPr kumimoji="1" lang="zh-CN" altLang="en-US" sz="2200" b="1" dirty="0">
                <a:latin typeface="+mn-ea"/>
                <a:ea typeface="+mn-ea"/>
              </a:rPr>
              <a:t>型文法。</a:t>
            </a:r>
          </a:p>
          <a:p>
            <a:pPr algn="l" eaLnBrk="1" hangingPunct="1">
              <a:lnSpc>
                <a:spcPct val="110000"/>
              </a:lnSpc>
              <a:spcBef>
                <a:spcPct val="20000"/>
              </a:spcBef>
            </a:pPr>
            <a:r>
              <a:rPr kumimoji="1" lang="zh-CN" altLang="en-US" sz="2200" b="1" dirty="0">
                <a:latin typeface="+mn-ea"/>
                <a:ea typeface="+mn-ea"/>
              </a:rPr>
              <a:t>           </a:t>
            </a:r>
            <a:r>
              <a:rPr kumimoji="1" lang="en-US" altLang="zh-CN" sz="2200" b="1" dirty="0">
                <a:latin typeface="+mn-ea"/>
                <a:ea typeface="+mn-ea"/>
              </a:rPr>
              <a:t>L(G7</a:t>
            </a:r>
            <a:r>
              <a:rPr kumimoji="1" lang="zh-CN" altLang="en-US" sz="2200" b="1" dirty="0">
                <a:latin typeface="+mn-ea"/>
                <a:ea typeface="+mn-ea"/>
              </a:rPr>
              <a:t>）＝｛</a:t>
            </a:r>
            <a:r>
              <a:rPr kumimoji="1" lang="en-US" altLang="zh-CN" sz="2200" b="1" dirty="0">
                <a:latin typeface="+mn-ea"/>
                <a:ea typeface="+mn-ea"/>
              </a:rPr>
              <a:t>00</a:t>
            </a:r>
            <a:r>
              <a:rPr kumimoji="1" lang="zh-CN" altLang="en-US" sz="2200" b="1" dirty="0">
                <a:latin typeface="+mn-ea"/>
                <a:ea typeface="+mn-ea"/>
              </a:rPr>
              <a:t>，</a:t>
            </a:r>
            <a:r>
              <a:rPr kumimoji="1" lang="en-US" altLang="zh-CN" sz="2200" b="1" dirty="0">
                <a:latin typeface="+mn-ea"/>
                <a:ea typeface="+mn-ea"/>
              </a:rPr>
              <a:t>01</a:t>
            </a:r>
            <a:r>
              <a:rPr kumimoji="1" lang="zh-CN" altLang="en-US" sz="2200" b="1" dirty="0">
                <a:latin typeface="+mn-ea"/>
                <a:ea typeface="+mn-ea"/>
              </a:rPr>
              <a:t>，</a:t>
            </a:r>
            <a:r>
              <a:rPr kumimoji="1" lang="en-US" altLang="zh-CN" sz="2200" b="1" dirty="0">
                <a:latin typeface="+mn-ea"/>
                <a:ea typeface="+mn-ea"/>
              </a:rPr>
              <a:t>10</a:t>
            </a:r>
            <a:r>
              <a:rPr kumimoji="1" lang="zh-CN" altLang="en-US" sz="2200" b="1" dirty="0">
                <a:latin typeface="+mn-ea"/>
                <a:ea typeface="+mn-ea"/>
              </a:rPr>
              <a:t>，</a:t>
            </a:r>
            <a:r>
              <a:rPr kumimoji="1" lang="en-US" altLang="zh-CN" sz="2200" b="1" dirty="0">
                <a:latin typeface="+mn-ea"/>
                <a:ea typeface="+mn-ea"/>
              </a:rPr>
              <a:t>11</a:t>
            </a:r>
            <a:r>
              <a:rPr kumimoji="1" lang="zh-CN" altLang="en-US" sz="2200" b="1" dirty="0">
                <a:latin typeface="+mn-ea"/>
                <a:ea typeface="+mn-ea"/>
              </a:rPr>
              <a:t>｝。 </a:t>
            </a:r>
          </a:p>
        </p:txBody>
      </p:sp>
      <p:grpSp>
        <p:nvGrpSpPr>
          <p:cNvPr id="2" name="Group 5"/>
          <p:cNvGrpSpPr>
            <a:grpSpLocks/>
          </p:cNvGrpSpPr>
          <p:nvPr/>
        </p:nvGrpSpPr>
        <p:grpSpPr bwMode="auto">
          <a:xfrm>
            <a:off x="1003300" y="4110038"/>
            <a:ext cx="7010400" cy="1909762"/>
            <a:chOff x="-2" y="-2"/>
            <a:chExt cx="1998" cy="868"/>
          </a:xfrm>
        </p:grpSpPr>
        <p:grpSp>
          <p:nvGrpSpPr>
            <p:cNvPr id="3" name="Group 6"/>
            <p:cNvGrpSpPr>
              <a:grpSpLocks/>
            </p:cNvGrpSpPr>
            <p:nvPr/>
          </p:nvGrpSpPr>
          <p:grpSpPr bwMode="auto">
            <a:xfrm>
              <a:off x="0" y="0"/>
              <a:ext cx="1994" cy="864"/>
              <a:chOff x="0" y="0"/>
              <a:chExt cx="1994" cy="864"/>
            </a:xfrm>
          </p:grpSpPr>
          <p:sp>
            <p:nvSpPr>
              <p:cNvPr id="34824" name="Rectangle 7"/>
              <p:cNvSpPr>
                <a:spLocks noChangeArrowheads="1"/>
              </p:cNvSpPr>
              <p:nvPr/>
            </p:nvSpPr>
            <p:spPr bwMode="auto">
              <a:xfrm>
                <a:off x="43" y="0"/>
                <a:ext cx="1908" cy="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1093788" algn="just" eaLnBrk="1" hangingPunct="1">
                  <a:lnSpc>
                    <a:spcPct val="110000"/>
                  </a:lnSpc>
                  <a:spcBef>
                    <a:spcPct val="20000"/>
                  </a:spcBef>
                </a:pPr>
                <a:r>
                  <a:rPr kumimoji="1" lang="en-US" altLang="zh-CN" sz="2200" b="1" dirty="0">
                    <a:latin typeface="+mn-ea"/>
                    <a:ea typeface="+mn-ea"/>
                  </a:rPr>
                  <a:t>G7 </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P</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p>
              <a:p>
                <a:pPr indent="1093788" algn="just" eaLnBrk="1" hangingPunct="1">
                  <a:lnSpc>
                    <a:spcPct val="110000"/>
                  </a:lnSpc>
                  <a:spcBef>
                    <a:spcPct val="20000"/>
                  </a:spcBef>
                </a:pPr>
                <a:r>
                  <a:rPr kumimoji="1" lang="zh-CN" altLang="en-US" sz="2200" b="1" dirty="0" smtClean="0">
                    <a:latin typeface="+mn-ea"/>
                    <a:ea typeface="+mn-ea"/>
                  </a:rPr>
                  <a:t>  </a:t>
                </a:r>
                <a:r>
                  <a:rPr kumimoji="1" lang="zh-CN" altLang="en-US" sz="2200" b="1" dirty="0">
                    <a:latin typeface="+mn-ea"/>
                    <a:ea typeface="+mn-ea"/>
                  </a:rPr>
                  <a:t>其中，</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r>
                  <a:rPr kumimoji="1" lang="en-US" altLang="zh-CN" sz="2200" b="1" dirty="0">
                    <a:latin typeface="+mn-ea"/>
                    <a:ea typeface="+mn-ea"/>
                  </a:rPr>
                  <a:t>A</a:t>
                </a:r>
                <a:r>
                  <a:rPr kumimoji="1" lang="zh-CN" altLang="en-US" sz="2200" b="1" dirty="0">
                    <a:latin typeface="+mn-ea"/>
                    <a:ea typeface="+mn-ea"/>
                  </a:rPr>
                  <a:t>，</a:t>
                </a:r>
                <a:r>
                  <a:rPr kumimoji="1" lang="en-US" altLang="zh-CN" sz="2200" b="1" dirty="0">
                    <a:latin typeface="+mn-ea"/>
                    <a:ea typeface="+mn-ea"/>
                  </a:rPr>
                  <a:t>B</a:t>
                </a:r>
                <a:r>
                  <a:rPr kumimoji="1" lang="zh-CN" altLang="en-US" sz="2200" b="1" dirty="0">
                    <a:latin typeface="+mn-ea"/>
                    <a:ea typeface="+mn-ea"/>
                  </a:rPr>
                  <a:t>｝，</a:t>
                </a:r>
              </a:p>
              <a:p>
                <a:pPr indent="1093788" algn="just">
                  <a:lnSpc>
                    <a:spcPct val="110000"/>
                  </a:lnSpc>
                  <a:spcBef>
                    <a:spcPct val="20000"/>
                  </a:spcBef>
                </a:pPr>
                <a:r>
                  <a:rPr kumimoji="1" lang="zh-CN" altLang="en-US" sz="2200" b="1" dirty="0" smtClean="0">
                    <a:latin typeface="+mn-ea"/>
                    <a:ea typeface="+mn-ea"/>
                  </a:rPr>
                  <a:t>  </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0</a:t>
                </a:r>
                <a:r>
                  <a:rPr kumimoji="1" lang="zh-CN" altLang="en-US" sz="2200" b="1" dirty="0">
                    <a:latin typeface="+mn-ea"/>
                    <a:ea typeface="+mn-ea"/>
                  </a:rPr>
                  <a:t>，</a:t>
                </a:r>
                <a:r>
                  <a:rPr kumimoji="1" lang="en-US" altLang="zh-CN" sz="2200" b="1" dirty="0">
                    <a:latin typeface="+mn-ea"/>
                    <a:ea typeface="+mn-ea"/>
                  </a:rPr>
                  <a:t>1</a:t>
                </a:r>
                <a:r>
                  <a:rPr kumimoji="1" lang="zh-CN" altLang="en-US" sz="2200" b="1" dirty="0">
                    <a:latin typeface="+mn-ea"/>
                    <a:ea typeface="+mn-ea"/>
                  </a:rPr>
                  <a:t>｝，</a:t>
                </a:r>
              </a:p>
              <a:p>
                <a:pPr indent="1093788" algn="just">
                  <a:lnSpc>
                    <a:spcPct val="110000"/>
                  </a:lnSpc>
                  <a:spcBef>
                    <a:spcPct val="20000"/>
                  </a:spcBef>
                </a:pPr>
                <a:r>
                  <a:rPr kumimoji="1" lang="zh-CN" altLang="en-US" sz="2200" b="1" dirty="0" smtClean="0">
                    <a:latin typeface="+mn-ea"/>
                    <a:ea typeface="+mn-ea"/>
                  </a:rPr>
                  <a:t>   </a:t>
                </a:r>
                <a:r>
                  <a:rPr kumimoji="1" lang="en-US" altLang="zh-CN" sz="2200" b="1" dirty="0">
                    <a:latin typeface="+mn-ea"/>
                    <a:ea typeface="+mn-ea"/>
                  </a:rPr>
                  <a:t>P </a:t>
                </a:r>
                <a:r>
                  <a:rPr kumimoji="1" lang="zh-CN" altLang="en-US" sz="2200" b="1" dirty="0">
                    <a:latin typeface="+mn-ea"/>
                    <a:ea typeface="+mn-ea"/>
                  </a:rPr>
                  <a:t>＝｛</a:t>
                </a:r>
                <a:r>
                  <a:rPr kumimoji="1" lang="en-US" altLang="zh-CN" sz="2200" b="1" dirty="0">
                    <a:latin typeface="+mn-ea"/>
                    <a:ea typeface="+mn-ea"/>
                  </a:rPr>
                  <a:t>S→</a:t>
                </a:r>
                <a:r>
                  <a:rPr kumimoji="1" lang="en-US" altLang="zh-CN" sz="2200" b="1" dirty="0" smtClean="0">
                    <a:latin typeface="+mn-ea"/>
                    <a:ea typeface="+mn-ea"/>
                  </a:rPr>
                  <a:t>A0︱B1</a:t>
                </a:r>
                <a:r>
                  <a:rPr kumimoji="1" lang="zh-CN" altLang="en-US" sz="2200" b="1" dirty="0" smtClean="0">
                    <a:latin typeface="+mn-ea"/>
                    <a:ea typeface="+mn-ea"/>
                  </a:rPr>
                  <a:t>，</a:t>
                </a:r>
                <a:r>
                  <a:rPr kumimoji="1" lang="en-US" altLang="zh-CN" sz="2200" b="1" dirty="0">
                    <a:latin typeface="+mn-ea"/>
                    <a:ea typeface="+mn-ea"/>
                  </a:rPr>
                  <a:t>A→0︱1</a:t>
                </a:r>
                <a:r>
                  <a:rPr kumimoji="1" lang="zh-CN" altLang="en-US" sz="2200" b="1" dirty="0">
                    <a:latin typeface="+mn-ea"/>
                    <a:ea typeface="+mn-ea"/>
                  </a:rPr>
                  <a:t>，</a:t>
                </a:r>
                <a:r>
                  <a:rPr kumimoji="1" lang="en-US" altLang="zh-CN" sz="2200" b="1" dirty="0">
                    <a:latin typeface="+mn-ea"/>
                    <a:ea typeface="+mn-ea"/>
                  </a:rPr>
                  <a:t>B→0︱1</a:t>
                </a:r>
                <a:r>
                  <a:rPr kumimoji="1" lang="zh-CN" altLang="en-US" sz="2200" b="1" dirty="0">
                    <a:latin typeface="+mn-ea"/>
                    <a:ea typeface="+mn-ea"/>
                  </a:rPr>
                  <a:t>｝</a:t>
                </a:r>
              </a:p>
            </p:txBody>
          </p:sp>
          <p:sp>
            <p:nvSpPr>
              <p:cNvPr id="34825" name="Rectangle 8"/>
              <p:cNvSpPr>
                <a:spLocks noChangeArrowheads="1"/>
              </p:cNvSpPr>
              <p:nvPr/>
            </p:nvSpPr>
            <p:spPr bwMode="auto">
              <a:xfrm>
                <a:off x="0" y="0"/>
                <a:ext cx="1994" cy="86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4823" name="Rectangle 9"/>
            <p:cNvSpPr>
              <a:spLocks noChangeArrowheads="1"/>
            </p:cNvSpPr>
            <p:nvPr/>
          </p:nvSpPr>
          <p:spPr bwMode="auto">
            <a:xfrm>
              <a:off x="-2" y="-2"/>
              <a:ext cx="1998" cy="868"/>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10" name="Rectangle 13"/>
          <p:cNvSpPr txBox="1">
            <a:spLocks noChangeArrowheads="1"/>
          </p:cNvSpPr>
          <p:nvPr/>
        </p:nvSpPr>
        <p:spPr>
          <a:xfrm>
            <a:off x="457200" y="2286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11" name="Text Box 3"/>
          <p:cNvSpPr txBox="1">
            <a:spLocks noChangeArrowheads="1"/>
          </p:cNvSpPr>
          <p:nvPr/>
        </p:nvSpPr>
        <p:spPr bwMode="auto">
          <a:xfrm>
            <a:off x="304800" y="2381476"/>
            <a:ext cx="8443912"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30000"/>
              </a:spcBef>
              <a:defRPr/>
            </a:pP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smtClean="0">
                <a:latin typeface="宋体" pitchFamily="2" charset="-122"/>
              </a:rPr>
              <a:t>α∈ V</a:t>
            </a:r>
            <a:r>
              <a:rPr kumimoji="1" lang="en-US" altLang="zh-CN" sz="2400" b="1" baseline="-30000" dirty="0" smtClean="0">
                <a:latin typeface="宋体" pitchFamily="2" charset="-122"/>
              </a:rPr>
              <a:t>N </a:t>
            </a:r>
            <a:r>
              <a:rPr kumimoji="1" lang="zh-CN" altLang="en-US" sz="2400" b="1" dirty="0" smtClean="0">
                <a:latin typeface="宋体" pitchFamily="2" charset="-122"/>
              </a:rPr>
              <a:t>，且</a:t>
            </a:r>
            <a:r>
              <a:rPr kumimoji="1" lang="en-US" altLang="zh-CN" sz="2400" b="1" dirty="0" smtClean="0">
                <a:latin typeface="宋体" pitchFamily="2" charset="-122"/>
              </a:rPr>
              <a:t>β</a:t>
            </a:r>
            <a:r>
              <a:rPr kumimoji="1" lang="zh-CN" altLang="en-US" sz="2400" b="1" dirty="0" smtClean="0">
                <a:latin typeface="宋体" pitchFamily="2" charset="-122"/>
              </a:rPr>
              <a:t>只能是</a:t>
            </a:r>
            <a:r>
              <a:rPr kumimoji="1" lang="en-US" altLang="zh-CN" sz="2400" b="1" dirty="0" err="1" smtClean="0">
                <a:latin typeface="宋体" pitchFamily="2" charset="-122"/>
              </a:rPr>
              <a:t>Ba</a:t>
            </a:r>
            <a:r>
              <a:rPr kumimoji="1" lang="zh-CN" altLang="en-US" sz="2400" b="1" dirty="0" smtClean="0">
                <a:latin typeface="宋体" pitchFamily="2" charset="-122"/>
              </a:rPr>
              <a:t>或</a:t>
            </a:r>
            <a:r>
              <a:rPr kumimoji="1" lang="en-US" altLang="zh-CN" sz="2400" b="1" dirty="0" smtClean="0">
                <a:latin typeface="宋体" pitchFamily="2" charset="-122"/>
              </a:rPr>
              <a:t>a</a:t>
            </a:r>
            <a:r>
              <a:rPr kumimoji="1" lang="zh-CN" altLang="en-US" sz="2400" b="1" dirty="0" smtClean="0">
                <a:latin typeface="宋体" pitchFamily="2" charset="-122"/>
              </a:rPr>
              <a:t>（除空规则之外），则称文法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zh-CN" altLang="en-US" sz="2400" b="1" dirty="0" smtClean="0">
                <a:solidFill>
                  <a:srgbClr val="CC6600"/>
                </a:solidFill>
                <a:latin typeface="宋体" pitchFamily="2" charset="-122"/>
              </a:rPr>
              <a:t>左线性</a:t>
            </a:r>
            <a:r>
              <a:rPr kumimoji="1" lang="en-US" altLang="zh-CN" sz="2400" b="1" dirty="0" smtClean="0">
                <a:solidFill>
                  <a:srgbClr val="CC6600"/>
                </a:solidFill>
                <a:latin typeface="宋体" pitchFamily="2" charset="-122"/>
              </a:rPr>
              <a:t>3</a:t>
            </a:r>
            <a:r>
              <a:rPr kumimoji="1" lang="zh-CN" altLang="en-US" sz="2400" b="1" dirty="0" smtClean="0">
                <a:solidFill>
                  <a:srgbClr val="CC6600"/>
                </a:solidFill>
                <a:latin typeface="宋体" pitchFamily="2" charset="-122"/>
              </a:rPr>
              <a:t>型文法</a:t>
            </a:r>
            <a:r>
              <a:rPr kumimoji="1" lang="zh-CN" altLang="en-US" sz="2400" b="1" dirty="0" smtClean="0">
                <a:latin typeface="宋体" pitchFamily="2" charset="-122"/>
              </a:rPr>
              <a:t>。</a:t>
            </a:r>
          </a:p>
          <a:p>
            <a:pPr eaLnBrk="1" hangingPunct="1">
              <a:lnSpc>
                <a:spcPct val="120000"/>
              </a:lnSpc>
              <a:spcBef>
                <a:spcPts val="0"/>
              </a:spcBef>
              <a:defRPr/>
            </a:pPr>
            <a:r>
              <a:rPr kumimoji="1" lang="zh-CN" altLang="en-US" sz="2400" b="1" dirty="0" smtClean="0">
                <a:latin typeface="宋体" pitchFamily="2" charset="-122"/>
              </a:rPr>
              <a:t>左线性</a:t>
            </a:r>
            <a:r>
              <a:rPr kumimoji="1" lang="en-US" altLang="zh-CN" sz="2400" b="1" dirty="0" smtClean="0">
                <a:latin typeface="宋体" pitchFamily="2" charset="-122"/>
              </a:rPr>
              <a:t>3</a:t>
            </a:r>
            <a:r>
              <a:rPr kumimoji="1" lang="zh-CN" altLang="en-US" sz="2400" b="1" dirty="0" smtClean="0">
                <a:latin typeface="宋体" pitchFamily="2" charset="-122"/>
              </a:rPr>
              <a:t>型文法和右线性</a:t>
            </a:r>
            <a:r>
              <a:rPr kumimoji="1" lang="en-US" altLang="zh-CN" sz="2400" b="1" dirty="0" smtClean="0">
                <a:latin typeface="宋体" pitchFamily="2" charset="-122"/>
              </a:rPr>
              <a:t>3</a:t>
            </a:r>
            <a:r>
              <a:rPr kumimoji="1" lang="zh-CN" altLang="en-US" sz="2400" b="1" dirty="0" smtClean="0">
                <a:latin typeface="宋体" pitchFamily="2" charset="-122"/>
              </a:rPr>
              <a:t>型文法，统称</a:t>
            </a:r>
            <a:r>
              <a:rPr kumimoji="1" lang="en-US" altLang="zh-CN" sz="2400" b="1" dirty="0" smtClean="0">
                <a:solidFill>
                  <a:srgbClr val="CC6600"/>
                </a:solidFill>
                <a:effectLst>
                  <a:outerShdw blurRad="38100" dist="38100" dir="2700000" algn="tl">
                    <a:srgbClr val="C0C0C0"/>
                  </a:outerShdw>
                </a:effectLst>
                <a:latin typeface="宋体" pitchFamily="2" charset="-122"/>
              </a:rPr>
              <a:t>3</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，也称为</a:t>
            </a:r>
            <a:r>
              <a:rPr kumimoji="1" lang="zh-CN" altLang="en-US" sz="2400" b="1" dirty="0" smtClean="0">
                <a:solidFill>
                  <a:srgbClr val="CC6600"/>
                </a:solidFill>
                <a:effectLst>
                  <a:outerShdw blurRad="38100" dist="38100" dir="2700000" algn="tl">
                    <a:srgbClr val="C0C0C0"/>
                  </a:outerShdw>
                </a:effectLst>
                <a:latin typeface="宋体" pitchFamily="2" charset="-122"/>
              </a:rPr>
              <a:t>正规文法</a:t>
            </a:r>
            <a:r>
              <a:rPr kumimoji="1" lang="zh-CN" altLang="en-US" sz="2400" b="1" dirty="0" smtClean="0">
                <a:latin typeface="宋体" pitchFamily="2" charset="-122"/>
              </a:rPr>
              <a:t>。 </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24931"/>
                                        </p:tgtEl>
                                      </p:cBhvr>
                                    </p:animEffect>
                                    <p:set>
                                      <p:cBhvr>
                                        <p:cTn id="7" dur="1" fill="hold">
                                          <p:stCondLst>
                                            <p:cond delay="499"/>
                                          </p:stCondLst>
                                        </p:cTn>
                                        <p:tgtEl>
                                          <p:spTgt spid="124931"/>
                                        </p:tgtEl>
                                        <p:attrNameLst>
                                          <p:attrName>style.visibility</p:attrName>
                                        </p:attrNameLst>
                                      </p:cBhvr>
                                      <p:to>
                                        <p:strVal val="hidden"/>
                                      </p:to>
                                    </p:set>
                                  </p:childTnLst>
                                </p:cTn>
                              </p:par>
                              <p:par>
                                <p:cTn id="8" presetID="64" presetClass="path" presetSubtype="0" accel="50000" decel="50000" fill="hold" grpId="0" nodeType="withEffect">
                                  <p:stCondLst>
                                    <p:cond delay="0"/>
                                  </p:stCondLst>
                                  <p:childTnLst>
                                    <p:animMotion origin="layout" path="M 4.72222E-6 4.21965E-6 L -0.0033 -0.20116 " pathEditMode="relative" rAng="0" ptsTypes="AA">
                                      <p:cBhvr>
                                        <p:cTn id="9" dur="1000" fill="hold"/>
                                        <p:tgtEl>
                                          <p:spTgt spid="11"/>
                                        </p:tgtEl>
                                        <p:attrNameLst>
                                          <p:attrName>ppt_x</p:attrName>
                                          <p:attrName>ppt_y</p:attrName>
                                        </p:attrNameLst>
                                      </p:cBhvr>
                                      <p:rCtr x="-2" y="-101"/>
                                    </p:animMotion>
                                  </p:childTnLst>
                                </p:cTn>
                              </p:par>
                            </p:childTnLst>
                          </p:cTn>
                        </p:par>
                        <p:par>
                          <p:cTn id="10" fill="hold">
                            <p:stCondLst>
                              <p:cond delay="1000"/>
                            </p:stCondLst>
                            <p:childTnLst>
                              <p:par>
                                <p:cTn id="11" presetID="4" presetClass="entr" presetSubtype="16" fill="hold" grpId="0" nodeType="afterEffect">
                                  <p:stCondLst>
                                    <p:cond delay="0"/>
                                  </p:stCondLst>
                                  <p:childTnLst>
                                    <p:set>
                                      <p:cBhvr>
                                        <p:cTn id="12" dur="1" fill="hold">
                                          <p:stCondLst>
                                            <p:cond delay="0"/>
                                          </p:stCondLst>
                                        </p:cTn>
                                        <p:tgtEl>
                                          <p:spTgt spid="34818"/>
                                        </p:tgtEl>
                                        <p:attrNameLst>
                                          <p:attrName>style.visibility</p:attrName>
                                        </p:attrNameLst>
                                      </p:cBhvr>
                                      <p:to>
                                        <p:strVal val="visible"/>
                                      </p:to>
                                    </p:set>
                                    <p:animEffect transition="in" filter="box(in)">
                                      <p:cBhvr>
                                        <p:cTn id="13" dur="500"/>
                                        <p:tgtEl>
                                          <p:spTgt spid="3481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4820"/>
                                        </p:tgtEl>
                                        <p:attrNameLst>
                                          <p:attrName>style.visibility</p:attrName>
                                        </p:attrNameLst>
                                      </p:cBhvr>
                                      <p:to>
                                        <p:strVal val="visible"/>
                                      </p:to>
                                    </p:set>
                                    <p:animEffect transition="in" filter="box(in)">
                                      <p:cBhvr>
                                        <p:cTn id="16" dur="500"/>
                                        <p:tgtEl>
                                          <p:spTgt spid="34820"/>
                                        </p:tgtEl>
                                      </p:cBhvr>
                                    </p:animEffect>
                                  </p:childTnLst>
                                </p:cTn>
                              </p:par>
                              <p:par>
                                <p:cTn id="17" presetID="4"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124931" grpId="0"/>
      <p:bldP spid="3482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806692"/>
            <a:ext cx="8077200" cy="5410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indent="595313" algn="l" eaLnBrk="1" hangingPunct="1">
              <a:lnSpc>
                <a:spcPct val="150000"/>
              </a:lnSpc>
              <a:spcBef>
                <a:spcPct val="30000"/>
              </a:spcBef>
            </a:pPr>
            <a:r>
              <a:rPr kumimoji="1" lang="zh-CN" altLang="en-US" sz="2400" b="1" dirty="0">
                <a:latin typeface="宋体" pitchFamily="2" charset="-122"/>
                <a:ea typeface="宋体" pitchFamily="2" charset="-122"/>
              </a:rPr>
              <a:t>文法分类是对规则形式逐步加以限制而得。换言之，从</a:t>
            </a:r>
            <a:r>
              <a:rPr kumimoji="1" lang="en-US" altLang="zh-CN" sz="2400" b="1" dirty="0">
                <a:latin typeface="宋体" pitchFamily="2" charset="-122"/>
                <a:ea typeface="宋体" pitchFamily="2" charset="-122"/>
              </a:rPr>
              <a:t>0</a:t>
            </a:r>
            <a:r>
              <a:rPr kumimoji="1" lang="zh-CN" altLang="en-US" sz="2400" b="1" dirty="0">
                <a:latin typeface="宋体" pitchFamily="2" charset="-122"/>
                <a:ea typeface="宋体" pitchFamily="2" charset="-122"/>
              </a:rPr>
              <a:t>型文法到</a:t>
            </a:r>
            <a:r>
              <a:rPr kumimoji="1" lang="en-US" altLang="zh-CN" sz="2400" b="1" dirty="0">
                <a:latin typeface="宋体" pitchFamily="2" charset="-122"/>
                <a:ea typeface="宋体" pitchFamily="2" charset="-122"/>
              </a:rPr>
              <a:t>1</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型文法，其规则形式逐步简单。自然，其表达力也随之逐步减弱。</a:t>
            </a:r>
          </a:p>
          <a:p>
            <a:pPr indent="595313" algn="l" eaLnBrk="1" hangingPunct="1">
              <a:lnSpc>
                <a:spcPct val="150000"/>
              </a:lnSpc>
              <a:spcBef>
                <a:spcPct val="30000"/>
              </a:spcBef>
            </a:pPr>
            <a:r>
              <a:rPr kumimoji="1" lang="zh-CN" altLang="en-US" sz="2400" b="1" dirty="0">
                <a:latin typeface="宋体" pitchFamily="2" charset="-122"/>
                <a:ea typeface="宋体" pitchFamily="2" charset="-122"/>
              </a:rPr>
              <a:t>如果</a:t>
            </a:r>
            <a:r>
              <a:rPr kumimoji="1" lang="en-US" altLang="zh-CN" sz="2400" b="1" dirty="0">
                <a:latin typeface="宋体" pitchFamily="2" charset="-122"/>
                <a:ea typeface="宋体" pitchFamily="2" charset="-122"/>
              </a:rPr>
              <a:t>L0</a:t>
            </a:r>
            <a:r>
              <a:rPr kumimoji="1" lang="zh-CN" altLang="en-US" sz="2400" b="1" dirty="0">
                <a:latin typeface="宋体" pitchFamily="2" charset="-122"/>
                <a:ea typeface="宋体" pitchFamily="2" charset="-122"/>
              </a:rPr>
              <a:t>、</a:t>
            </a:r>
            <a:r>
              <a:rPr kumimoji="1" lang="en-US" altLang="zh-CN" sz="2400" b="1" dirty="0">
                <a:latin typeface="宋体" pitchFamily="2" charset="-122"/>
                <a:ea typeface="宋体" pitchFamily="2" charset="-122"/>
              </a:rPr>
              <a:t>L1</a:t>
            </a:r>
            <a:r>
              <a:rPr kumimoji="1" lang="zh-CN" altLang="en-US" sz="2400" b="1" dirty="0">
                <a:latin typeface="宋体" pitchFamily="2" charset="-122"/>
                <a:ea typeface="宋体" pitchFamily="2" charset="-122"/>
              </a:rPr>
              <a:t>、</a:t>
            </a:r>
            <a:r>
              <a:rPr kumimoji="1" lang="en-US" altLang="zh-CN" sz="2400" b="1" dirty="0">
                <a:latin typeface="宋体" pitchFamily="2" charset="-122"/>
                <a:ea typeface="宋体" pitchFamily="2" charset="-122"/>
              </a:rPr>
              <a:t>L2</a:t>
            </a:r>
            <a:r>
              <a:rPr kumimoji="1" lang="zh-CN" altLang="en-US" sz="2400" b="1" dirty="0">
                <a:latin typeface="宋体" pitchFamily="2" charset="-122"/>
                <a:ea typeface="宋体" pitchFamily="2" charset="-122"/>
              </a:rPr>
              <a:t>和</a:t>
            </a:r>
            <a:r>
              <a:rPr kumimoji="1" lang="en-US" altLang="zh-CN" sz="2400" b="1" dirty="0">
                <a:latin typeface="宋体" pitchFamily="2" charset="-122"/>
                <a:ea typeface="宋体" pitchFamily="2" charset="-122"/>
              </a:rPr>
              <a:t>L3</a:t>
            </a:r>
            <a:r>
              <a:rPr kumimoji="1" lang="zh-CN" altLang="en-US" sz="2400" b="1" dirty="0">
                <a:latin typeface="宋体" pitchFamily="2" charset="-122"/>
                <a:ea typeface="宋体" pitchFamily="2" charset="-122"/>
              </a:rPr>
              <a:t>分别是</a:t>
            </a:r>
            <a:r>
              <a:rPr kumimoji="1" lang="en-US" altLang="zh-CN" sz="2400" b="1" dirty="0">
                <a:latin typeface="宋体" pitchFamily="2" charset="-122"/>
                <a:ea typeface="宋体" pitchFamily="2" charset="-122"/>
              </a:rPr>
              <a:t>0</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1</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型文法能产生的语言之集，则有如下关系：</a:t>
            </a:r>
          </a:p>
          <a:p>
            <a:pPr indent="595313" eaLnBrk="1" hangingPunct="1">
              <a:lnSpc>
                <a:spcPct val="150000"/>
              </a:lnSpc>
              <a:spcBef>
                <a:spcPct val="30000"/>
              </a:spcBef>
            </a:pPr>
            <a:r>
              <a:rPr kumimoji="1" lang="en-US" altLang="zh-CN" sz="2400" b="1" dirty="0">
                <a:latin typeface="宋体" pitchFamily="2" charset="-122"/>
                <a:ea typeface="宋体" pitchFamily="2" charset="-122"/>
              </a:rPr>
              <a:t>L0 ⊋ L1 ⊋ L2 ⊋ L3</a:t>
            </a:r>
            <a:r>
              <a:rPr kumimoji="1" lang="zh-CN" altLang="en-US" sz="2400" b="1" dirty="0">
                <a:latin typeface="宋体" pitchFamily="2" charset="-122"/>
                <a:ea typeface="宋体" pitchFamily="2" charset="-122"/>
              </a:rPr>
              <a:t>。</a:t>
            </a:r>
          </a:p>
          <a:p>
            <a:pPr indent="595313" algn="l" eaLnBrk="1" hangingPunct="1">
              <a:lnSpc>
                <a:spcPct val="150000"/>
              </a:lnSpc>
              <a:spcBef>
                <a:spcPct val="30000"/>
              </a:spcBef>
            </a:pPr>
            <a:r>
              <a:rPr kumimoji="1" lang="zh-CN" altLang="en-US" sz="2400" b="1" dirty="0">
                <a:latin typeface="宋体" pitchFamily="2" charset="-122"/>
                <a:ea typeface="宋体" pitchFamily="2" charset="-122"/>
              </a:rPr>
              <a:t> 在</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编译原理</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里，仅仅涉及到</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型文法的使用。后面，也仅仅继续讨论</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型文法（或</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型文法）的有关内容。</a:t>
            </a:r>
          </a:p>
        </p:txBody>
      </p:sp>
      <p:sp>
        <p:nvSpPr>
          <p:cNvPr id="3" name="Rectangle 13"/>
          <p:cNvSpPr txBox="1">
            <a:spLocks noChangeArrowheads="1"/>
          </p:cNvSpPr>
          <p:nvPr/>
        </p:nvSpPr>
        <p:spPr>
          <a:xfrm>
            <a:off x="457200" y="2286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19738" y="3962400"/>
            <a:ext cx="2209800" cy="1295400"/>
          </a:xfrm>
          <a:prstGeom prst="rect">
            <a:avLst/>
          </a:prstGeom>
          <a:solidFill>
            <a:srgbClr val="66FFFF">
              <a:alpha val="50195"/>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b="1">
              <a:latin typeface="+mn-ea"/>
              <a:ea typeface="+mn-ea"/>
            </a:endParaRPr>
          </a:p>
        </p:txBody>
      </p:sp>
      <p:sp>
        <p:nvSpPr>
          <p:cNvPr id="36867" name="Rectangle 3"/>
          <p:cNvSpPr>
            <a:spLocks noChangeArrowheads="1"/>
          </p:cNvSpPr>
          <p:nvPr/>
        </p:nvSpPr>
        <p:spPr bwMode="auto">
          <a:xfrm>
            <a:off x="1295400" y="3810000"/>
            <a:ext cx="3200400" cy="16002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b="1">
              <a:latin typeface="+mn-ea"/>
              <a:ea typeface="+mn-ea"/>
            </a:endParaRPr>
          </a:p>
        </p:txBody>
      </p:sp>
      <p:sp>
        <p:nvSpPr>
          <p:cNvPr id="36868" name="Text Box 4"/>
          <p:cNvSpPr txBox="1">
            <a:spLocks noChangeArrowheads="1"/>
          </p:cNvSpPr>
          <p:nvPr/>
        </p:nvSpPr>
        <p:spPr bwMode="auto">
          <a:xfrm>
            <a:off x="304800" y="1046809"/>
            <a:ext cx="8153400" cy="2382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400" b="1" dirty="0">
                <a:latin typeface="宋体" pitchFamily="2" charset="-122"/>
              </a:rPr>
              <a:t>上下无关文法一个显著特征是规则左部一定有且仅有一个非终结符。利用这个特征，可以不列出</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和</a:t>
            </a:r>
            <a:r>
              <a:rPr kumimoji="1" lang="en-US" altLang="zh-CN" sz="2400" b="1" dirty="0">
                <a:latin typeface="宋体" pitchFamily="2" charset="-122"/>
              </a:rPr>
              <a:t>V</a:t>
            </a:r>
            <a:r>
              <a:rPr kumimoji="1" lang="en-US" altLang="zh-CN" sz="2400" b="1" baseline="-30000" dirty="0">
                <a:latin typeface="宋体" pitchFamily="2" charset="-122"/>
              </a:rPr>
              <a:t>T </a:t>
            </a:r>
            <a:r>
              <a:rPr kumimoji="1" lang="zh-CN" altLang="en-US" sz="2400" b="1" dirty="0">
                <a:latin typeface="宋体" pitchFamily="2" charset="-122"/>
              </a:rPr>
              <a:t>，给出一个上下无关文法的简洁描述方法：①文法名</a:t>
            </a:r>
            <a:r>
              <a:rPr kumimoji="1" lang="en-US" altLang="zh-CN" sz="2400" b="1" dirty="0">
                <a:latin typeface="宋体" pitchFamily="2" charset="-122"/>
              </a:rPr>
              <a:t>G</a:t>
            </a:r>
            <a:r>
              <a:rPr kumimoji="1" lang="zh-CN" altLang="en-US" sz="2400" b="1" dirty="0">
                <a:latin typeface="宋体" pitchFamily="2" charset="-122"/>
              </a:rPr>
              <a:t>改写成</a:t>
            </a:r>
            <a:r>
              <a:rPr kumimoji="1" lang="en-US" altLang="zh-CN" sz="2400" b="1" dirty="0">
                <a:latin typeface="宋体" pitchFamily="2" charset="-122"/>
              </a:rPr>
              <a:t>G[S]</a:t>
            </a:r>
            <a:r>
              <a:rPr kumimoji="1" lang="zh-CN" altLang="en-US" sz="2400" b="1" dirty="0">
                <a:latin typeface="宋体" pitchFamily="2" charset="-122"/>
              </a:rPr>
              <a:t>，其中，</a:t>
            </a:r>
            <a:r>
              <a:rPr kumimoji="1" lang="en-US" altLang="zh-CN" sz="2400" b="1" dirty="0">
                <a:latin typeface="宋体" pitchFamily="2" charset="-122"/>
              </a:rPr>
              <a:t>S</a:t>
            </a:r>
            <a:r>
              <a:rPr kumimoji="1" lang="zh-CN" altLang="en-US" sz="2400" b="1" dirty="0">
                <a:latin typeface="宋体" pitchFamily="2" charset="-122"/>
              </a:rPr>
              <a:t>表示开始符；②规则集</a:t>
            </a:r>
            <a:r>
              <a:rPr kumimoji="1" lang="en-US" altLang="zh-CN" sz="2400" b="1" dirty="0">
                <a:latin typeface="宋体" pitchFamily="2" charset="-122"/>
              </a:rPr>
              <a:t>P</a:t>
            </a:r>
            <a:r>
              <a:rPr kumimoji="1" lang="zh-CN" altLang="en-US" sz="2400" b="1" dirty="0">
                <a:latin typeface="宋体" pitchFamily="2" charset="-122"/>
              </a:rPr>
              <a:t>，仅书写其具体规则。</a:t>
            </a:r>
          </a:p>
          <a:p>
            <a:pPr algn="l" eaLnBrk="1" hangingPunct="1">
              <a:lnSpc>
                <a:spcPct val="120000"/>
              </a:lnSpc>
              <a:spcBef>
                <a:spcPct val="20000"/>
              </a:spcBef>
            </a:pPr>
            <a:r>
              <a:rPr kumimoji="1" lang="zh-CN" altLang="en-US" sz="2400" b="1" dirty="0">
                <a:latin typeface="宋体" pitchFamily="2" charset="-122"/>
              </a:rPr>
              <a:t>如，</a:t>
            </a:r>
            <a:r>
              <a:rPr kumimoji="1" lang="zh-CN" altLang="en-US" sz="2400" b="1" dirty="0" smtClean="0">
                <a:latin typeface="宋体" pitchFamily="2" charset="-122"/>
              </a:rPr>
              <a:t>例</a:t>
            </a:r>
            <a:r>
              <a:rPr kumimoji="1" lang="en-US" altLang="zh-CN" sz="2400" b="1" dirty="0" smtClean="0">
                <a:latin typeface="宋体" pitchFamily="2" charset="-122"/>
              </a:rPr>
              <a:t>2.7</a:t>
            </a:r>
            <a:r>
              <a:rPr kumimoji="1" lang="zh-CN" altLang="en-US" sz="2400" b="1" dirty="0">
                <a:latin typeface="宋体" pitchFamily="2" charset="-122"/>
              </a:rPr>
              <a:t>定义的文法</a:t>
            </a:r>
            <a:r>
              <a:rPr kumimoji="1" lang="en-US" altLang="zh-CN" sz="2400" b="1" dirty="0">
                <a:latin typeface="宋体" pitchFamily="2" charset="-122"/>
              </a:rPr>
              <a:t>G6</a:t>
            </a:r>
            <a:r>
              <a:rPr kumimoji="1" lang="zh-CN" altLang="en-US" sz="2400" b="1" dirty="0">
                <a:latin typeface="宋体" pitchFamily="2" charset="-122"/>
              </a:rPr>
              <a:t>，简化描述如下。 </a:t>
            </a:r>
          </a:p>
        </p:txBody>
      </p:sp>
      <p:grpSp>
        <p:nvGrpSpPr>
          <p:cNvPr id="2" name="Group 5"/>
          <p:cNvGrpSpPr>
            <a:grpSpLocks/>
          </p:cNvGrpSpPr>
          <p:nvPr/>
        </p:nvGrpSpPr>
        <p:grpSpPr bwMode="auto">
          <a:xfrm>
            <a:off x="1295400" y="3810000"/>
            <a:ext cx="3171825" cy="1600200"/>
            <a:chOff x="-2" y="-2"/>
            <a:chExt cx="1998" cy="676"/>
          </a:xfrm>
        </p:grpSpPr>
        <p:grpSp>
          <p:nvGrpSpPr>
            <p:cNvPr id="3" name="Group 6"/>
            <p:cNvGrpSpPr>
              <a:grpSpLocks/>
            </p:cNvGrpSpPr>
            <p:nvPr/>
          </p:nvGrpSpPr>
          <p:grpSpPr bwMode="auto">
            <a:xfrm>
              <a:off x="0" y="0"/>
              <a:ext cx="1994" cy="672"/>
              <a:chOff x="0" y="0"/>
              <a:chExt cx="1994" cy="672"/>
            </a:xfrm>
          </p:grpSpPr>
          <p:sp>
            <p:nvSpPr>
              <p:cNvPr id="36875"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266700" algn="just" eaLnBrk="1" hangingPunct="1"/>
                <a:r>
                  <a:rPr kumimoji="1" lang="en-US" altLang="zh-CN" sz="2200" b="1">
                    <a:latin typeface="+mn-ea"/>
                    <a:ea typeface="+mn-ea"/>
                  </a:rPr>
                  <a:t>G6[S]</a:t>
                </a:r>
                <a:r>
                  <a:rPr kumimoji="1" lang="zh-CN" altLang="en-US" sz="2200" b="1">
                    <a:latin typeface="+mn-ea"/>
                    <a:ea typeface="+mn-ea"/>
                  </a:rPr>
                  <a:t>：</a:t>
                </a:r>
              </a:p>
              <a:p>
                <a:pPr indent="266700" algn="just"/>
                <a:r>
                  <a:rPr kumimoji="1" lang="zh-CN" altLang="en-US" sz="2200" b="1">
                    <a:latin typeface="+mn-ea"/>
                    <a:ea typeface="+mn-ea"/>
                  </a:rPr>
                  <a:t>     </a:t>
                </a:r>
                <a:r>
                  <a:rPr kumimoji="1" lang="en-US" altLang="zh-CN" sz="2200" b="1">
                    <a:latin typeface="+mn-ea"/>
                    <a:ea typeface="+mn-ea"/>
                  </a:rPr>
                  <a:t>S→A0︱BS0</a:t>
                </a:r>
              </a:p>
              <a:p>
                <a:pPr indent="266700" algn="just"/>
                <a:r>
                  <a:rPr kumimoji="1" lang="en-US" altLang="zh-CN" sz="2200" b="1">
                    <a:latin typeface="+mn-ea"/>
                    <a:ea typeface="+mn-ea"/>
                  </a:rPr>
                  <a:t>     A→0︱1</a:t>
                </a:r>
              </a:p>
              <a:p>
                <a:pPr indent="266700" algn="just"/>
                <a:r>
                  <a:rPr kumimoji="1" lang="en-US" altLang="zh-CN" sz="2200" b="1">
                    <a:latin typeface="+mn-ea"/>
                    <a:ea typeface="+mn-ea"/>
                  </a:rPr>
                  <a:t>     B→0︱1</a:t>
                </a:r>
              </a:p>
            </p:txBody>
          </p:sp>
          <p:sp>
            <p:nvSpPr>
              <p:cNvPr id="36876"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b="1">
                  <a:latin typeface="+mn-ea"/>
                  <a:ea typeface="+mn-ea"/>
                </a:endParaRPr>
              </a:p>
            </p:txBody>
          </p:sp>
        </p:grpSp>
        <p:sp>
          <p:nvSpPr>
            <p:cNvPr id="36874"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b="1">
                <a:latin typeface="+mn-ea"/>
                <a:ea typeface="+mn-ea"/>
              </a:endParaRPr>
            </a:p>
          </p:txBody>
        </p:sp>
      </p:grpSp>
      <p:sp>
        <p:nvSpPr>
          <p:cNvPr id="36870" name="Text Box 10"/>
          <p:cNvSpPr txBox="1">
            <a:spLocks noChangeArrowheads="1"/>
          </p:cNvSpPr>
          <p:nvPr/>
        </p:nvSpPr>
        <p:spPr bwMode="auto">
          <a:xfrm>
            <a:off x="5715000" y="4114800"/>
            <a:ext cx="2057400" cy="938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b="1">
                <a:latin typeface="+mn-ea"/>
                <a:ea typeface="+mn-ea"/>
              </a:rPr>
              <a:t>V</a:t>
            </a:r>
            <a:r>
              <a:rPr kumimoji="1" lang="en-US" altLang="zh-CN" sz="2200" b="1" baseline="-30000">
                <a:latin typeface="+mn-ea"/>
                <a:ea typeface="+mn-ea"/>
              </a:rPr>
              <a:t>N</a:t>
            </a:r>
            <a:r>
              <a:rPr kumimoji="1" lang="zh-CN" altLang="en-US" sz="2200" b="1">
                <a:latin typeface="+mn-ea"/>
                <a:ea typeface="+mn-ea"/>
              </a:rPr>
              <a:t>＝</a:t>
            </a:r>
            <a:r>
              <a:rPr kumimoji="1" lang="en-US" altLang="zh-CN" sz="2200" b="1">
                <a:latin typeface="+mn-ea"/>
                <a:ea typeface="+mn-ea"/>
              </a:rPr>
              <a:t>{S,A,B}</a:t>
            </a:r>
          </a:p>
          <a:p>
            <a:pPr algn="l" eaLnBrk="1" hangingPunct="1">
              <a:spcBef>
                <a:spcPct val="50000"/>
              </a:spcBef>
            </a:pPr>
            <a:r>
              <a:rPr kumimoji="1" lang="en-US" altLang="zh-CN" sz="2200" b="1">
                <a:latin typeface="+mn-ea"/>
                <a:ea typeface="+mn-ea"/>
              </a:rPr>
              <a:t>V</a:t>
            </a:r>
            <a:r>
              <a:rPr kumimoji="1" lang="en-US" altLang="zh-CN" sz="2200" b="1" baseline="-30000">
                <a:latin typeface="+mn-ea"/>
                <a:ea typeface="+mn-ea"/>
              </a:rPr>
              <a:t>T </a:t>
            </a:r>
            <a:r>
              <a:rPr kumimoji="1" lang="zh-CN" altLang="en-US" sz="2200" b="1">
                <a:latin typeface="+mn-ea"/>
                <a:ea typeface="+mn-ea"/>
              </a:rPr>
              <a:t>＝</a:t>
            </a:r>
            <a:r>
              <a:rPr kumimoji="1" lang="en-US" altLang="zh-CN" sz="2200" b="1">
                <a:latin typeface="+mn-ea"/>
                <a:ea typeface="+mn-ea"/>
              </a:rPr>
              <a:t>{0,1}</a:t>
            </a:r>
          </a:p>
        </p:txBody>
      </p:sp>
      <p:sp>
        <p:nvSpPr>
          <p:cNvPr id="36871" name="AutoShape 11"/>
          <p:cNvSpPr>
            <a:spLocks noChangeArrowheads="1"/>
          </p:cNvSpPr>
          <p:nvPr/>
        </p:nvSpPr>
        <p:spPr bwMode="auto">
          <a:xfrm>
            <a:off x="4668838" y="4352925"/>
            <a:ext cx="685800" cy="381000"/>
          </a:xfrm>
          <a:prstGeom prst="rightArrow">
            <a:avLst>
              <a:gd name="adj1" fmla="val 50000"/>
              <a:gd name="adj2" fmla="val 4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b="1">
              <a:latin typeface="+mn-ea"/>
              <a:ea typeface="+mn-ea"/>
            </a:endParaRPr>
          </a:p>
        </p:txBody>
      </p:sp>
      <p:sp>
        <p:nvSpPr>
          <p:cNvPr id="36872" name="Rectangle 13"/>
          <p:cNvSpPr>
            <a:spLocks noGrp="1" noChangeArrowheads="1"/>
          </p:cNvSpPr>
          <p:nvPr>
            <p:ph type="title"/>
          </p:nvPr>
        </p:nvSpPr>
        <p:spPr>
          <a:xfrm>
            <a:off x="381000" y="304800"/>
            <a:ext cx="5021263" cy="533400"/>
          </a:xfrm>
        </p:spPr>
        <p:txBody>
          <a:bodyPr/>
          <a:lstStyle/>
          <a:p>
            <a:pPr eaLnBrk="1" hangingPunct="1"/>
            <a:r>
              <a:rPr lang="en-US" altLang="zh-CN" sz="2800" b="1" dirty="0" smtClean="0">
                <a:latin typeface="黑体" pitchFamily="49" charset="-122"/>
                <a:ea typeface="黑体" pitchFamily="49" charset="-122"/>
              </a:rPr>
              <a:t>2.5</a:t>
            </a:r>
            <a:r>
              <a:rPr lang="zh-CN" altLang="en-US" sz="2800" b="1" dirty="0" smtClean="0">
                <a:latin typeface="黑体" pitchFamily="49" charset="-122"/>
                <a:ea typeface="黑体" pitchFamily="49" charset="-122"/>
              </a:rPr>
              <a:t>　上下无关文法及其语法树</a:t>
            </a:r>
          </a:p>
        </p:txBody>
      </p:sp>
      <p:sp>
        <p:nvSpPr>
          <p:cNvPr id="13"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2" name="Rectangle 12"/>
          <p:cNvSpPr>
            <a:spLocks noChangeArrowheads="1"/>
          </p:cNvSpPr>
          <p:nvPr/>
        </p:nvSpPr>
        <p:spPr bwMode="auto">
          <a:xfrm>
            <a:off x="1828801" y="4121150"/>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128013" name="Rectangle 13"/>
          <p:cNvSpPr>
            <a:spLocks noChangeArrowheads="1"/>
          </p:cNvSpPr>
          <p:nvPr/>
        </p:nvSpPr>
        <p:spPr bwMode="auto">
          <a:xfrm>
            <a:off x="1828801" y="4662071"/>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128014" name="Rectangle 14"/>
          <p:cNvSpPr>
            <a:spLocks noChangeArrowheads="1"/>
          </p:cNvSpPr>
          <p:nvPr/>
        </p:nvSpPr>
        <p:spPr bwMode="auto">
          <a:xfrm>
            <a:off x="1828801" y="5162133"/>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37893" name="Rectangle 2"/>
          <p:cNvSpPr>
            <a:spLocks noChangeArrowheads="1"/>
          </p:cNvSpPr>
          <p:nvPr/>
        </p:nvSpPr>
        <p:spPr bwMode="auto">
          <a:xfrm>
            <a:off x="268117" y="3054350"/>
            <a:ext cx="8418683" cy="304165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a:endParaRPr lang="zh-CN" altLang="en-US" sz="2200" dirty="0">
              <a:latin typeface="宋体" pitchFamily="2" charset="-122"/>
              <a:ea typeface="宋体" pitchFamily="2" charset="-122"/>
            </a:endParaRPr>
          </a:p>
        </p:txBody>
      </p:sp>
      <p:sp>
        <p:nvSpPr>
          <p:cNvPr id="37894" name="Text Box 3"/>
          <p:cNvSpPr txBox="1">
            <a:spLocks noChangeArrowheads="1"/>
          </p:cNvSpPr>
          <p:nvPr/>
        </p:nvSpPr>
        <p:spPr bwMode="auto">
          <a:xfrm>
            <a:off x="381000" y="911721"/>
            <a:ext cx="8229600" cy="1852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宋体" pitchFamily="2" charset="-122"/>
              </a:rPr>
              <a:t>如果在推导的每一步总是选择当前句型的最左（最右</a:t>
            </a:r>
            <a:r>
              <a:rPr kumimoji="1" lang="zh-CN" altLang="en-US" sz="2200" b="1" dirty="0" smtClean="0">
                <a:latin typeface="宋体" pitchFamily="2" charset="-122"/>
              </a:rPr>
              <a:t>）边非终结符</a:t>
            </a:r>
            <a:r>
              <a:rPr kumimoji="1" lang="zh-CN" altLang="en-US" sz="2200" b="1" dirty="0">
                <a:latin typeface="宋体" pitchFamily="2" charset="-122"/>
              </a:rPr>
              <a:t>进行推导，则称这种推导过程为</a:t>
            </a:r>
            <a:r>
              <a:rPr kumimoji="1" lang="zh-CN" altLang="en-US" sz="2200" b="1" dirty="0">
                <a:solidFill>
                  <a:srgbClr val="FF0000"/>
                </a:solidFill>
                <a:latin typeface="宋体" pitchFamily="2" charset="-122"/>
              </a:rPr>
              <a:t>最左（最右）推导</a:t>
            </a:r>
            <a:r>
              <a:rPr kumimoji="1" lang="zh-CN" altLang="en-US" sz="2200" b="1" dirty="0">
                <a:latin typeface="宋体" pitchFamily="2" charset="-122"/>
              </a:rPr>
              <a:t>。最右推导，也叫</a:t>
            </a:r>
            <a:r>
              <a:rPr kumimoji="1" lang="zh-CN" altLang="en-US" sz="2200" b="1" dirty="0">
                <a:solidFill>
                  <a:srgbClr val="FF0000"/>
                </a:solidFill>
                <a:latin typeface="宋体" pitchFamily="2" charset="-122"/>
              </a:rPr>
              <a:t>规范推导</a:t>
            </a:r>
            <a:r>
              <a:rPr kumimoji="1" lang="zh-CN" altLang="en-US" sz="2200" b="1" dirty="0">
                <a:latin typeface="宋体" pitchFamily="2" charset="-122"/>
              </a:rPr>
              <a:t>。由规范推导所得的句型，叫做</a:t>
            </a:r>
            <a:r>
              <a:rPr kumimoji="1" lang="zh-CN" altLang="en-US" sz="2200" b="1" dirty="0">
                <a:solidFill>
                  <a:srgbClr val="FF0000"/>
                </a:solidFill>
                <a:latin typeface="宋体" pitchFamily="2" charset="-122"/>
              </a:rPr>
              <a:t>规范</a:t>
            </a:r>
            <a:r>
              <a:rPr kumimoji="1" lang="zh-CN" altLang="en-US" sz="2200" b="1" dirty="0" smtClean="0">
                <a:solidFill>
                  <a:srgbClr val="FF0000"/>
                </a:solidFill>
                <a:latin typeface="宋体" pitchFamily="2" charset="-122"/>
              </a:rPr>
              <a:t>句型</a:t>
            </a:r>
            <a:r>
              <a:rPr kumimoji="1" lang="zh-CN" altLang="en-US" sz="2200" b="1" dirty="0" smtClean="0">
                <a:latin typeface="宋体" pitchFamily="2" charset="-122"/>
              </a:rPr>
              <a:t>或右句型。</a:t>
            </a:r>
            <a:r>
              <a:rPr kumimoji="1" lang="zh-CN" altLang="en-US" sz="2200" b="1" dirty="0">
                <a:latin typeface="宋体" pitchFamily="2" charset="-122"/>
              </a:rPr>
              <a:t>规范推导的逆过程，叫做</a:t>
            </a:r>
            <a:r>
              <a:rPr kumimoji="1" lang="zh-CN" altLang="en-US" sz="2200" b="1" dirty="0">
                <a:solidFill>
                  <a:srgbClr val="FF0000"/>
                </a:solidFill>
                <a:latin typeface="宋体" pitchFamily="2" charset="-122"/>
              </a:rPr>
              <a:t>规范归约</a:t>
            </a:r>
            <a:r>
              <a:rPr kumimoji="1" lang="zh-CN" altLang="en-US" sz="2200" b="1" dirty="0">
                <a:latin typeface="宋体" pitchFamily="2" charset="-122"/>
              </a:rPr>
              <a:t>。 </a:t>
            </a:r>
          </a:p>
        </p:txBody>
      </p:sp>
      <p:sp>
        <p:nvSpPr>
          <p:cNvPr id="37895" name="Text Box 4"/>
          <p:cNvSpPr txBox="1">
            <a:spLocks noChangeArrowheads="1"/>
          </p:cNvSpPr>
          <p:nvPr/>
        </p:nvSpPr>
        <p:spPr bwMode="auto">
          <a:xfrm>
            <a:off x="381000" y="304800"/>
            <a:ext cx="5029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2.8</a:t>
            </a:r>
            <a:r>
              <a:rPr kumimoji="1" lang="en-US" altLang="zh-CN" sz="2800" dirty="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最</a:t>
            </a:r>
            <a:r>
              <a:rPr kumimoji="1" lang="zh-CN" altLang="en-US" sz="2800" b="1" dirty="0">
                <a:solidFill>
                  <a:srgbClr val="C00000"/>
                </a:solidFill>
                <a:latin typeface="黑体" pitchFamily="49" charset="-122"/>
                <a:ea typeface="黑体" pitchFamily="49" charset="-122"/>
              </a:rPr>
              <a:t>左推导、最右</a:t>
            </a:r>
            <a:r>
              <a:rPr kumimoji="1" lang="zh-CN" altLang="en-US" sz="2800" b="1" dirty="0" smtClean="0">
                <a:solidFill>
                  <a:srgbClr val="C00000"/>
                </a:solidFill>
                <a:latin typeface="黑体" pitchFamily="49" charset="-122"/>
                <a:ea typeface="黑体" pitchFamily="49" charset="-122"/>
              </a:rPr>
              <a:t>推导</a:t>
            </a:r>
            <a:endParaRPr kumimoji="1" lang="en-US" altLang="zh-CN" sz="2800" dirty="0">
              <a:solidFill>
                <a:srgbClr val="C00000"/>
              </a:solidFill>
              <a:latin typeface="黑体" pitchFamily="49" charset="-122"/>
              <a:ea typeface="黑体" pitchFamily="49" charset="-122"/>
            </a:endParaRPr>
          </a:p>
        </p:txBody>
      </p:sp>
      <p:sp>
        <p:nvSpPr>
          <p:cNvPr id="37896" name="Rectangle 5"/>
          <p:cNvSpPr>
            <a:spLocks noChangeArrowheads="1"/>
          </p:cNvSpPr>
          <p:nvPr/>
        </p:nvSpPr>
        <p:spPr bwMode="auto">
          <a:xfrm>
            <a:off x="392004" y="2540913"/>
            <a:ext cx="821108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2.8  </a:t>
            </a:r>
            <a:r>
              <a:rPr kumimoji="1" lang="zh-CN" altLang="en-US" sz="2200" b="1" dirty="0">
                <a:latin typeface="宋体" pitchFamily="2" charset="-122"/>
                <a:ea typeface="宋体" pitchFamily="2" charset="-122"/>
              </a:rPr>
              <a:t>已知文法如下，试给</a:t>
            </a:r>
            <a:r>
              <a:rPr kumimoji="1" lang="zh-CN" altLang="en-US" sz="2200" b="1" dirty="0" smtClean="0">
                <a:latin typeface="宋体" pitchFamily="2" charset="-122"/>
                <a:ea typeface="宋体" pitchFamily="2" charset="-122"/>
              </a:rPr>
              <a:t>出句子</a:t>
            </a:r>
            <a:r>
              <a:rPr kumimoji="1" lang="en-US" altLang="zh-CN" sz="2200" b="1" dirty="0" err="1">
                <a:latin typeface="宋体" pitchFamily="2" charset="-122"/>
                <a:ea typeface="宋体" pitchFamily="2" charset="-122"/>
              </a:rPr>
              <a:t>aabbaa</a:t>
            </a:r>
            <a:r>
              <a:rPr kumimoji="1" lang="zh-CN" altLang="en-US" sz="2200" b="1" dirty="0">
                <a:latin typeface="宋体" pitchFamily="2" charset="-122"/>
                <a:ea typeface="宋体" pitchFamily="2" charset="-122"/>
              </a:rPr>
              <a:t>的推导过程。</a:t>
            </a:r>
          </a:p>
        </p:txBody>
      </p:sp>
      <p:grpSp>
        <p:nvGrpSpPr>
          <p:cNvPr id="2" name="Group 6"/>
          <p:cNvGrpSpPr>
            <a:grpSpLocks/>
          </p:cNvGrpSpPr>
          <p:nvPr/>
        </p:nvGrpSpPr>
        <p:grpSpPr bwMode="auto">
          <a:xfrm>
            <a:off x="1745748" y="3276600"/>
            <a:ext cx="5052284" cy="768350"/>
            <a:chOff x="-2" y="382"/>
            <a:chExt cx="1998" cy="484"/>
          </a:xfrm>
        </p:grpSpPr>
        <p:grpSp>
          <p:nvGrpSpPr>
            <p:cNvPr id="3" name="Group 7"/>
            <p:cNvGrpSpPr>
              <a:grpSpLocks/>
            </p:cNvGrpSpPr>
            <p:nvPr/>
          </p:nvGrpSpPr>
          <p:grpSpPr bwMode="auto">
            <a:xfrm>
              <a:off x="0" y="384"/>
              <a:ext cx="1994" cy="480"/>
              <a:chOff x="0" y="384"/>
              <a:chExt cx="1994" cy="480"/>
            </a:xfrm>
          </p:grpSpPr>
          <p:sp>
            <p:nvSpPr>
              <p:cNvPr id="37901" name="Rectangle 8"/>
              <p:cNvSpPr>
                <a:spLocks noChangeArrowheads="1"/>
              </p:cNvSpPr>
              <p:nvPr/>
            </p:nvSpPr>
            <p:spPr bwMode="auto">
              <a:xfrm>
                <a:off x="43" y="384"/>
                <a:ext cx="1908"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693738" algn="l" eaLnBrk="1" hangingPunct="1"/>
                <a:r>
                  <a:rPr kumimoji="1" lang="en-US" altLang="zh-CN" sz="2200" b="1">
                    <a:latin typeface="宋体" pitchFamily="2" charset="-122"/>
                    <a:ea typeface="宋体" pitchFamily="2" charset="-122"/>
                  </a:rPr>
                  <a:t>G[S]</a:t>
                </a:r>
                <a:r>
                  <a:rPr kumimoji="1" lang="zh-CN" altLang="en-US" sz="2200" b="1">
                    <a:latin typeface="宋体" pitchFamily="2" charset="-122"/>
                    <a:ea typeface="宋体" pitchFamily="2" charset="-122"/>
                  </a:rPr>
                  <a:t>：</a:t>
                </a:r>
                <a:r>
                  <a:rPr kumimoji="1" lang="en-US" altLang="zh-CN" sz="2200" b="1">
                    <a:latin typeface="宋体" pitchFamily="2" charset="-122"/>
                    <a:ea typeface="宋体" pitchFamily="2" charset="-122"/>
                  </a:rPr>
                  <a:t>S→aAS︱a</a:t>
                </a:r>
              </a:p>
              <a:p>
                <a:pPr indent="693738" algn="l"/>
                <a:r>
                  <a:rPr kumimoji="1" lang="en-US" altLang="zh-CN" sz="2200" b="1">
                    <a:latin typeface="宋体" pitchFamily="2" charset="-122"/>
                    <a:ea typeface="宋体" pitchFamily="2" charset="-122"/>
                  </a:rPr>
                  <a:t>      A→SbA︱SS︱ba</a:t>
                </a:r>
              </a:p>
            </p:txBody>
          </p:sp>
          <p:sp>
            <p:nvSpPr>
              <p:cNvPr id="37902" name="Rectangle 9"/>
              <p:cNvSpPr>
                <a:spLocks noChangeArrowheads="1"/>
              </p:cNvSpPr>
              <p:nvPr/>
            </p:nvSpPr>
            <p:spPr bwMode="auto">
              <a:xfrm>
                <a:off x="0" y="384"/>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l"/>
                <a:endParaRPr lang="zh-CN" altLang="en-US" sz="2200">
                  <a:latin typeface="宋体" pitchFamily="2" charset="-122"/>
                  <a:ea typeface="宋体" pitchFamily="2" charset="-122"/>
                </a:endParaRPr>
              </a:p>
            </p:txBody>
          </p:sp>
        </p:grpSp>
        <p:sp>
          <p:nvSpPr>
            <p:cNvPr id="37900" name="Rectangle 10"/>
            <p:cNvSpPr>
              <a:spLocks noChangeArrowheads="1"/>
            </p:cNvSpPr>
            <p:nvPr/>
          </p:nvSpPr>
          <p:spPr bwMode="auto">
            <a:xfrm>
              <a:off x="-2" y="38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l"/>
              <a:endParaRPr lang="zh-CN" altLang="en-US" sz="2200">
                <a:latin typeface="宋体" pitchFamily="2" charset="-122"/>
                <a:ea typeface="宋体" pitchFamily="2" charset="-122"/>
              </a:endParaRPr>
            </a:p>
          </p:txBody>
        </p:sp>
      </p:grpSp>
      <p:sp>
        <p:nvSpPr>
          <p:cNvPr id="37898" name="Rectangle 11"/>
          <p:cNvSpPr>
            <a:spLocks noChangeArrowheads="1"/>
          </p:cNvSpPr>
          <p:nvPr/>
        </p:nvSpPr>
        <p:spPr bwMode="auto">
          <a:xfrm>
            <a:off x="457200" y="4029075"/>
            <a:ext cx="8093238" cy="1615827"/>
          </a:xfrm>
          <a:prstGeom prst="rect">
            <a:avLst/>
          </a:prstGeom>
          <a:noFill/>
          <a:ln w="28575">
            <a:no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lnSpc>
                <a:spcPct val="150000"/>
              </a:lnSpc>
            </a:pPr>
            <a:r>
              <a:rPr kumimoji="1" lang="zh-CN" altLang="en-US" sz="2200" b="1" dirty="0">
                <a:latin typeface="宋体" pitchFamily="2" charset="-122"/>
                <a:ea typeface="宋体" pitchFamily="2" charset="-122"/>
              </a:rPr>
              <a:t>最左推导：</a:t>
            </a:r>
            <a:r>
              <a:rPr kumimoji="1" lang="en-US" altLang="zh-CN" sz="2200" b="1" dirty="0">
                <a:solidFill>
                  <a:srgbClr val="FF0000"/>
                </a:solidFill>
                <a:latin typeface="宋体" pitchFamily="2" charset="-122"/>
                <a:ea typeface="宋体" pitchFamily="2" charset="-122"/>
                <a:sym typeface="Symbol" pitchFamily="18" charset="2"/>
              </a:rPr>
              <a:t>S</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S</a:t>
            </a:r>
            <a:r>
              <a:rPr kumimoji="1" lang="en-US" altLang="zh-CN" sz="2200" b="1" dirty="0" err="1">
                <a:latin typeface="宋体" pitchFamily="2" charset="-122"/>
                <a:ea typeface="宋体" pitchFamily="2" charset="-122"/>
              </a:rPr>
              <a:t>bAS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a:t>
            </a:r>
            <a:r>
              <a:rPr kumimoji="1" lang="en-US" altLang="zh-CN" sz="2200" b="1" dirty="0" err="1">
                <a:solidFill>
                  <a:srgbClr val="FF0000"/>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t>
            </a:r>
            <a:r>
              <a:rPr kumimoji="1" lang="en-US" altLang="zh-CN" sz="2200" b="1" dirty="0" err="1">
                <a:solidFill>
                  <a:srgbClr val="FF0000"/>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sym typeface="Symbol" pitchFamily="18" charset="2"/>
            </a:endParaRPr>
          </a:p>
          <a:p>
            <a:pPr algn="l" eaLnBrk="1" hangingPunct="1">
              <a:lnSpc>
                <a:spcPct val="150000"/>
              </a:lnSpc>
            </a:pPr>
            <a:r>
              <a:rPr kumimoji="1" lang="zh-CN" altLang="en-US" sz="2200" b="1" dirty="0">
                <a:latin typeface="宋体" pitchFamily="2" charset="-122"/>
                <a:ea typeface="宋体" pitchFamily="2" charset="-122"/>
              </a:rPr>
              <a:t>最右推导：</a:t>
            </a:r>
            <a:r>
              <a:rPr kumimoji="1" lang="en-US" altLang="zh-CN" sz="2200" b="1" dirty="0">
                <a:solidFill>
                  <a:srgbClr val="FF0000"/>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t>
            </a:r>
            <a:r>
              <a:rPr kumimoji="1" lang="en-US" altLang="zh-CN" sz="2200" b="1" dirty="0" err="1">
                <a:solidFill>
                  <a:srgbClr val="FF0000"/>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err="1">
                <a:solidFill>
                  <a:srgbClr val="FF0000"/>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S</a:t>
            </a:r>
            <a:r>
              <a:rPr kumimoji="1" lang="en-US" altLang="zh-CN" sz="2200" b="1" dirty="0" err="1">
                <a:latin typeface="宋体" pitchFamily="2" charset="-122"/>
                <a:ea typeface="宋体" pitchFamily="2" charset="-122"/>
              </a:rPr>
              <a:t>bbaa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sym typeface="Symbol" pitchFamily="18" charset="2"/>
            </a:endParaRPr>
          </a:p>
          <a:p>
            <a:pPr algn="l">
              <a:lnSpc>
                <a:spcPct val="150000"/>
              </a:lnSpc>
            </a:pPr>
            <a:r>
              <a:rPr kumimoji="1" lang="zh-CN" altLang="en-US" sz="2200" b="1" dirty="0">
                <a:latin typeface="宋体" pitchFamily="2" charset="-122"/>
                <a:ea typeface="宋体" pitchFamily="2" charset="-122"/>
              </a:rPr>
              <a:t>一般推导：</a:t>
            </a:r>
            <a:r>
              <a:rPr kumimoji="1" lang="en-US" altLang="zh-CN" sz="2200" b="1" dirty="0">
                <a:solidFill>
                  <a:srgbClr val="FF0000"/>
                </a:solidFill>
                <a:latin typeface="宋体" pitchFamily="2" charset="-122"/>
                <a:ea typeface="宋体" pitchFamily="2" charset="-122"/>
                <a:sym typeface="Symbol" pitchFamily="18" charset="2"/>
              </a:rPr>
              <a:t>S</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err="1">
                <a:solidFill>
                  <a:srgbClr val="FF0000"/>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S</a:t>
            </a:r>
            <a:r>
              <a:rPr kumimoji="1" lang="en-US" altLang="zh-CN" sz="2200" b="1" dirty="0" err="1">
                <a:latin typeface="宋体" pitchFamily="2" charset="-122"/>
                <a:ea typeface="宋体" pitchFamily="2" charset="-122"/>
              </a:rPr>
              <a:t>bAa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a:t>
            </a:r>
            <a:r>
              <a:rPr kumimoji="1" lang="en-US" altLang="zh-CN" sz="2200" b="1" dirty="0" err="1">
                <a:solidFill>
                  <a:srgbClr val="FF0000"/>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endParaRP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8012"/>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801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28013"/>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2" grpId="0" animBg="1"/>
      <p:bldP spid="128012" grpId="1" animBg="1"/>
      <p:bldP spid="128013" grpId="0" animBg="1"/>
      <p:bldP spid="128013" grpId="1" animBg="1"/>
      <p:bldP spid="1280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04800" y="2820908"/>
            <a:ext cx="8458200" cy="25908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915" name="Text Box 3"/>
          <p:cNvSpPr txBox="1">
            <a:spLocks noChangeArrowheads="1"/>
          </p:cNvSpPr>
          <p:nvPr/>
        </p:nvSpPr>
        <p:spPr bwMode="auto">
          <a:xfrm>
            <a:off x="534988" y="933371"/>
            <a:ext cx="7772400" cy="1908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000" b="1" dirty="0">
                <a:latin typeface="Times New Roman" pitchFamily="18" charset="0"/>
              </a:rPr>
              <a:t>假设文法</a:t>
            </a:r>
            <a:r>
              <a:rPr kumimoji="1" lang="en-US" altLang="zh-CN" sz="2000" b="1" dirty="0">
                <a:latin typeface="Times New Roman" pitchFamily="18" charset="0"/>
              </a:rPr>
              <a:t>G</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N</a:t>
            </a:r>
            <a:r>
              <a:rPr kumimoji="1" lang="zh-CN" altLang="en-US" sz="2000" b="1" dirty="0">
                <a:latin typeface="Times New Roman" pitchFamily="18" charset="0"/>
              </a:rPr>
              <a:t>，</a:t>
            </a:r>
            <a:r>
              <a:rPr kumimoji="1" lang="en-US" altLang="zh-CN" sz="2000" b="1" dirty="0">
                <a:latin typeface="Times New Roman" pitchFamily="18" charset="0"/>
              </a:rPr>
              <a:t>V</a:t>
            </a:r>
            <a:r>
              <a:rPr kumimoji="1" lang="en-US" altLang="zh-CN" sz="2000" b="1" baseline="-30000" dirty="0">
                <a:latin typeface="Times New Roman" pitchFamily="18" charset="0"/>
              </a:rPr>
              <a:t>T</a:t>
            </a:r>
            <a:r>
              <a:rPr kumimoji="1" lang="zh-CN" altLang="en-US" sz="2000" b="1" dirty="0">
                <a:latin typeface="Times New Roman" pitchFamily="18" charset="0"/>
              </a:rPr>
              <a:t>，</a:t>
            </a:r>
            <a:r>
              <a:rPr kumimoji="1" lang="en-US" altLang="zh-CN" sz="2000" b="1" dirty="0">
                <a:latin typeface="Times New Roman" pitchFamily="18" charset="0"/>
              </a:rPr>
              <a:t>P</a:t>
            </a:r>
            <a:r>
              <a:rPr kumimoji="1" lang="zh-CN" altLang="en-US" sz="2000" b="1" dirty="0">
                <a:latin typeface="Times New Roman" pitchFamily="18" charset="0"/>
              </a:rPr>
              <a:t>，</a:t>
            </a:r>
            <a:r>
              <a:rPr kumimoji="1" lang="en-US" altLang="zh-CN" sz="2000" b="1" dirty="0">
                <a:latin typeface="Times New Roman" pitchFamily="18" charset="0"/>
              </a:rPr>
              <a:t>S</a:t>
            </a:r>
            <a:r>
              <a:rPr kumimoji="1" lang="zh-CN" altLang="en-US" sz="2000" b="1" dirty="0">
                <a:latin typeface="Times New Roman" pitchFamily="18" charset="0"/>
              </a:rPr>
              <a:t>），则文法</a:t>
            </a:r>
            <a:r>
              <a:rPr kumimoji="1" lang="en-US" altLang="zh-CN" sz="2000" b="1" dirty="0">
                <a:latin typeface="Times New Roman" pitchFamily="18" charset="0"/>
              </a:rPr>
              <a:t>G</a:t>
            </a:r>
            <a:r>
              <a:rPr kumimoji="1" lang="zh-CN" altLang="en-US" sz="2000" b="1" dirty="0">
                <a:latin typeface="Times New Roman" pitchFamily="18" charset="0"/>
              </a:rPr>
              <a:t>的语法树是一个满足下列条件的多叉树：</a:t>
            </a:r>
          </a:p>
          <a:p>
            <a:pPr algn="l" eaLnBrk="1" hangingPunct="1">
              <a:lnSpc>
                <a:spcPct val="110000"/>
              </a:lnSpc>
              <a:spcBef>
                <a:spcPct val="20000"/>
              </a:spcBef>
            </a:pPr>
            <a:r>
              <a:rPr kumimoji="1" lang="zh-CN" altLang="en-US" sz="2000" b="1" dirty="0">
                <a:latin typeface="Times New Roman" pitchFamily="18" charset="0"/>
              </a:rPr>
              <a:t>（</a:t>
            </a:r>
            <a:r>
              <a:rPr kumimoji="1" lang="en-US" altLang="zh-CN" sz="2000" b="1" dirty="0">
                <a:latin typeface="Times New Roman" pitchFamily="18" charset="0"/>
              </a:rPr>
              <a:t>1</a:t>
            </a:r>
            <a:r>
              <a:rPr kumimoji="1" lang="zh-CN" altLang="en-US" sz="2000" b="1" dirty="0">
                <a:latin typeface="Times New Roman" pitchFamily="18" charset="0"/>
              </a:rPr>
              <a:t>）以文法开始符</a:t>
            </a:r>
            <a:r>
              <a:rPr kumimoji="1" lang="en-US" altLang="zh-CN" sz="2000" b="1" dirty="0">
                <a:latin typeface="Times New Roman" pitchFamily="18" charset="0"/>
              </a:rPr>
              <a:t>S</a:t>
            </a:r>
            <a:r>
              <a:rPr kumimoji="1" lang="zh-CN" altLang="en-US" sz="2000" b="1" dirty="0">
                <a:latin typeface="Times New Roman" pitchFamily="18" charset="0"/>
              </a:rPr>
              <a:t>做为树根；</a:t>
            </a:r>
          </a:p>
          <a:p>
            <a:pPr algn="just" eaLnBrk="1" hangingPunct="1">
              <a:lnSpc>
                <a:spcPct val="110000"/>
              </a:lnSpc>
              <a:spcBef>
                <a:spcPct val="20000"/>
              </a:spcBef>
            </a:pPr>
            <a:r>
              <a:rPr kumimoji="1" lang="zh-CN" altLang="en-US" sz="2000" b="1" dirty="0">
                <a:latin typeface="Times New Roman" pitchFamily="18" charset="0"/>
              </a:rPr>
              <a:t>（</a:t>
            </a:r>
            <a:r>
              <a:rPr kumimoji="1" lang="en-US" altLang="zh-CN" sz="2000" b="1" dirty="0">
                <a:latin typeface="Times New Roman" pitchFamily="18" charset="0"/>
              </a:rPr>
              <a:t>2</a:t>
            </a:r>
            <a:r>
              <a:rPr kumimoji="1" lang="zh-CN" altLang="en-US" sz="2000" b="1" dirty="0">
                <a:latin typeface="Times New Roman" pitchFamily="18" charset="0"/>
              </a:rPr>
              <a:t>）以终结符号或非终结符号做为树的</a:t>
            </a:r>
            <a:r>
              <a:rPr kumimoji="1" lang="zh-CN" altLang="en-US" sz="2000" b="1" dirty="0" smtClean="0">
                <a:latin typeface="Times New Roman" pitchFamily="18" charset="0"/>
              </a:rPr>
              <a:t>其它结点</a:t>
            </a:r>
            <a:r>
              <a:rPr kumimoji="1" lang="zh-CN" altLang="en-US" sz="2000" b="1" dirty="0">
                <a:latin typeface="Times New Roman" pitchFamily="18" charset="0"/>
              </a:rPr>
              <a:t>，且子树根和其孩子结点分别是某规则的左部和右部。</a:t>
            </a:r>
          </a:p>
        </p:txBody>
      </p:sp>
      <p:sp>
        <p:nvSpPr>
          <p:cNvPr id="38916" name="Text Box 4"/>
          <p:cNvSpPr txBox="1">
            <a:spLocks noChangeArrowheads="1"/>
          </p:cNvSpPr>
          <p:nvPr/>
        </p:nvSpPr>
        <p:spPr bwMode="auto">
          <a:xfrm>
            <a:off x="534988" y="304800"/>
            <a:ext cx="327501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2.9</a:t>
            </a:r>
            <a:r>
              <a:rPr kumimoji="1" lang="en-US" altLang="zh-CN" sz="2800" b="1" dirty="0">
                <a:latin typeface="黑体" pitchFamily="49" charset="-122"/>
                <a:ea typeface="黑体" pitchFamily="49" charset="-122"/>
              </a:rPr>
              <a:t> </a:t>
            </a:r>
            <a:r>
              <a:rPr kumimoji="1" lang="en-US" altLang="zh-CN"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语法树</a:t>
            </a:r>
            <a:endParaRPr kumimoji="1" lang="en-US" altLang="zh-CN" sz="2800" b="1" dirty="0">
              <a:latin typeface="黑体" pitchFamily="49" charset="-122"/>
              <a:ea typeface="黑体" pitchFamily="49" charset="-122"/>
            </a:endParaRPr>
          </a:p>
        </p:txBody>
      </p:sp>
      <p:sp>
        <p:nvSpPr>
          <p:cNvPr id="38917" name="Rectangle 5"/>
          <p:cNvSpPr>
            <a:spLocks noChangeArrowheads="1"/>
          </p:cNvSpPr>
          <p:nvPr/>
        </p:nvSpPr>
        <p:spPr bwMode="auto">
          <a:xfrm>
            <a:off x="4810125" y="2620883"/>
            <a:ext cx="2420938" cy="1493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nvGrpSpPr>
          <p:cNvPr id="2" name="Group 6"/>
          <p:cNvGrpSpPr>
            <a:grpSpLocks/>
          </p:cNvGrpSpPr>
          <p:nvPr/>
        </p:nvGrpSpPr>
        <p:grpSpPr bwMode="auto">
          <a:xfrm>
            <a:off x="1055688" y="3316208"/>
            <a:ext cx="3276600" cy="2209800"/>
            <a:chOff x="4650" y="1581"/>
            <a:chExt cx="2520" cy="2049"/>
          </a:xfrm>
        </p:grpSpPr>
        <p:sp>
          <p:nvSpPr>
            <p:cNvPr id="38922" name="Text Box 7"/>
            <p:cNvSpPr txBox="1">
              <a:spLocks noChangeArrowheads="1"/>
            </p:cNvSpPr>
            <p:nvPr/>
          </p:nvSpPr>
          <p:spPr bwMode="auto">
            <a:xfrm>
              <a:off x="5625" y="1581"/>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3" name="Text Box 8"/>
            <p:cNvSpPr txBox="1">
              <a:spLocks noChangeArrowheads="1"/>
            </p:cNvSpPr>
            <p:nvPr/>
          </p:nvSpPr>
          <p:spPr bwMode="auto">
            <a:xfrm>
              <a:off x="5640" y="2001"/>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4" name="Text Box 9"/>
            <p:cNvSpPr txBox="1">
              <a:spLocks noChangeArrowheads="1"/>
            </p:cNvSpPr>
            <p:nvPr/>
          </p:nvSpPr>
          <p:spPr bwMode="auto">
            <a:xfrm>
              <a:off x="4650" y="2001"/>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5" name="Text Box 10"/>
            <p:cNvSpPr txBox="1">
              <a:spLocks noChangeArrowheads="1"/>
            </p:cNvSpPr>
            <p:nvPr/>
          </p:nvSpPr>
          <p:spPr bwMode="auto">
            <a:xfrm>
              <a:off x="5205" y="2526"/>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6" name="Text Box 11"/>
            <p:cNvSpPr txBox="1">
              <a:spLocks noChangeArrowheads="1"/>
            </p:cNvSpPr>
            <p:nvPr/>
          </p:nvSpPr>
          <p:spPr bwMode="auto">
            <a:xfrm>
              <a:off x="6675" y="1998"/>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7" name="Text Box 12"/>
            <p:cNvSpPr txBox="1">
              <a:spLocks noChangeArrowheads="1"/>
            </p:cNvSpPr>
            <p:nvPr/>
          </p:nvSpPr>
          <p:spPr bwMode="auto">
            <a:xfrm>
              <a:off x="6690" y="2496"/>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8" name="Text Box 13"/>
            <p:cNvSpPr txBox="1">
              <a:spLocks noChangeArrowheads="1"/>
            </p:cNvSpPr>
            <p:nvPr/>
          </p:nvSpPr>
          <p:spPr bwMode="auto">
            <a:xfrm>
              <a:off x="5205" y="3141"/>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9" name="Text Box 14"/>
            <p:cNvSpPr txBox="1">
              <a:spLocks noChangeArrowheads="1"/>
            </p:cNvSpPr>
            <p:nvPr/>
          </p:nvSpPr>
          <p:spPr bwMode="auto">
            <a:xfrm>
              <a:off x="5640" y="2511"/>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0" name="Text Box 15"/>
            <p:cNvSpPr txBox="1">
              <a:spLocks noChangeArrowheads="1"/>
            </p:cNvSpPr>
            <p:nvPr/>
          </p:nvSpPr>
          <p:spPr bwMode="auto">
            <a:xfrm>
              <a:off x="6060" y="2508"/>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1" name="Text Box 16"/>
            <p:cNvSpPr txBox="1">
              <a:spLocks noChangeArrowheads="1"/>
            </p:cNvSpPr>
            <p:nvPr/>
          </p:nvSpPr>
          <p:spPr bwMode="auto">
            <a:xfrm>
              <a:off x="5880" y="3156"/>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2" name="Text Box 17"/>
            <p:cNvSpPr txBox="1">
              <a:spLocks noChangeArrowheads="1"/>
            </p:cNvSpPr>
            <p:nvPr/>
          </p:nvSpPr>
          <p:spPr bwMode="auto">
            <a:xfrm>
              <a:off x="6330" y="3141"/>
              <a:ext cx="480" cy="4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3" name="Line 18"/>
            <p:cNvSpPr>
              <a:spLocks noChangeShapeType="1"/>
            </p:cNvSpPr>
            <p:nvPr/>
          </p:nvSpPr>
          <p:spPr bwMode="auto">
            <a:xfrm>
              <a:off x="5850" y="1908"/>
              <a:ext cx="0" cy="1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4" name="Line 19"/>
            <p:cNvSpPr>
              <a:spLocks noChangeShapeType="1"/>
            </p:cNvSpPr>
            <p:nvPr/>
          </p:nvSpPr>
          <p:spPr bwMode="auto">
            <a:xfrm flipH="1">
              <a:off x="4965" y="1857"/>
              <a:ext cx="780" cy="37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5" name="Line 20"/>
            <p:cNvSpPr>
              <a:spLocks noChangeShapeType="1"/>
            </p:cNvSpPr>
            <p:nvPr/>
          </p:nvSpPr>
          <p:spPr bwMode="auto">
            <a:xfrm>
              <a:off x="5925" y="1818"/>
              <a:ext cx="840" cy="3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6" name="Line 21"/>
            <p:cNvSpPr>
              <a:spLocks noChangeShapeType="1"/>
            </p:cNvSpPr>
            <p:nvPr/>
          </p:nvSpPr>
          <p:spPr bwMode="auto">
            <a:xfrm flipH="1">
              <a:off x="5508" y="2313"/>
              <a:ext cx="240" cy="28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7" name="Line 22"/>
            <p:cNvSpPr>
              <a:spLocks noChangeShapeType="1"/>
            </p:cNvSpPr>
            <p:nvPr/>
          </p:nvSpPr>
          <p:spPr bwMode="auto">
            <a:xfrm>
              <a:off x="5850" y="2301"/>
              <a:ext cx="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8" name="Line 23"/>
            <p:cNvSpPr>
              <a:spLocks noChangeShapeType="1"/>
            </p:cNvSpPr>
            <p:nvPr/>
          </p:nvSpPr>
          <p:spPr bwMode="auto">
            <a:xfrm>
              <a:off x="5955" y="2250"/>
              <a:ext cx="300" cy="36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39" name="Line 24"/>
            <p:cNvSpPr>
              <a:spLocks noChangeShapeType="1"/>
            </p:cNvSpPr>
            <p:nvPr/>
          </p:nvSpPr>
          <p:spPr bwMode="auto">
            <a:xfrm>
              <a:off x="6885" y="2331"/>
              <a:ext cx="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40" name="Line 25"/>
            <p:cNvSpPr>
              <a:spLocks noChangeShapeType="1"/>
            </p:cNvSpPr>
            <p:nvPr/>
          </p:nvSpPr>
          <p:spPr bwMode="auto">
            <a:xfrm>
              <a:off x="5400" y="2865"/>
              <a:ext cx="0" cy="41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41" name="Line 26"/>
            <p:cNvSpPr>
              <a:spLocks noChangeShapeType="1"/>
            </p:cNvSpPr>
            <p:nvPr/>
          </p:nvSpPr>
          <p:spPr bwMode="auto">
            <a:xfrm flipH="1">
              <a:off x="6045" y="2889"/>
              <a:ext cx="18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42" name="Line 27"/>
            <p:cNvSpPr>
              <a:spLocks noChangeShapeType="1"/>
            </p:cNvSpPr>
            <p:nvPr/>
          </p:nvSpPr>
          <p:spPr bwMode="auto">
            <a:xfrm>
              <a:off x="6345" y="2874"/>
              <a:ext cx="18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8919" name="Text Box 28"/>
          <p:cNvSpPr txBox="1">
            <a:spLocks noChangeArrowheads="1"/>
          </p:cNvSpPr>
          <p:nvPr/>
        </p:nvSpPr>
        <p:spPr bwMode="auto">
          <a:xfrm>
            <a:off x="534988" y="2957433"/>
            <a:ext cx="7391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例如，</a:t>
            </a:r>
            <a:r>
              <a:rPr kumimoji="1" lang="zh-CN" altLang="en-US" sz="2000" b="1" dirty="0" smtClean="0">
                <a:latin typeface="Times New Roman" pitchFamily="18" charset="0"/>
              </a:rPr>
              <a:t>例</a:t>
            </a:r>
            <a:r>
              <a:rPr kumimoji="1" lang="en-US" altLang="zh-CN" sz="2000" b="1" dirty="0" smtClean="0">
                <a:latin typeface="Times New Roman" pitchFamily="18" charset="0"/>
              </a:rPr>
              <a:t>2.8</a:t>
            </a:r>
            <a:r>
              <a:rPr kumimoji="1" lang="zh-CN" altLang="en-US" sz="2000" b="1" dirty="0">
                <a:latin typeface="Times New Roman" pitchFamily="18" charset="0"/>
              </a:rPr>
              <a:t>定义的文法</a:t>
            </a:r>
            <a:r>
              <a:rPr kumimoji="1" lang="en-US" altLang="zh-CN" sz="2000" b="1" dirty="0">
                <a:latin typeface="Times New Roman" pitchFamily="18" charset="0"/>
              </a:rPr>
              <a:t>G[S]</a:t>
            </a:r>
            <a:r>
              <a:rPr kumimoji="1" lang="zh-CN" altLang="en-US" sz="2000" b="1" dirty="0">
                <a:latin typeface="Times New Roman" pitchFamily="18" charset="0"/>
              </a:rPr>
              <a:t>，句子</a:t>
            </a:r>
            <a:r>
              <a:rPr kumimoji="1" lang="en-US" altLang="zh-CN" sz="2000" b="1" dirty="0" err="1">
                <a:latin typeface="Times New Roman" pitchFamily="18" charset="0"/>
              </a:rPr>
              <a:t>aabbaa</a:t>
            </a:r>
            <a:r>
              <a:rPr kumimoji="1" lang="zh-CN" altLang="en-US" sz="2000" b="1" dirty="0">
                <a:latin typeface="Times New Roman" pitchFamily="18" charset="0"/>
              </a:rPr>
              <a:t>对应的语法树如下。 </a:t>
            </a:r>
          </a:p>
        </p:txBody>
      </p:sp>
      <p:sp>
        <p:nvSpPr>
          <p:cNvPr id="38920" name="Text Box 29"/>
          <p:cNvSpPr txBox="1">
            <a:spLocks noChangeArrowheads="1"/>
          </p:cNvSpPr>
          <p:nvPr/>
        </p:nvSpPr>
        <p:spPr bwMode="auto">
          <a:xfrm>
            <a:off x="2362200" y="5408533"/>
            <a:ext cx="60198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000" b="1" dirty="0">
                <a:solidFill>
                  <a:srgbClr val="660066"/>
                </a:solidFill>
                <a:latin typeface="宋体" pitchFamily="2" charset="-122"/>
              </a:rPr>
              <a:t>推论： ①非叶子结点一定是非终结符</a:t>
            </a:r>
          </a:p>
          <a:p>
            <a:pPr algn="l" eaLnBrk="1" hangingPunct="1"/>
            <a:r>
              <a:rPr kumimoji="1" lang="zh-CN" altLang="en-US" sz="2000" b="1" dirty="0">
                <a:solidFill>
                  <a:srgbClr val="660066"/>
                </a:solidFill>
                <a:latin typeface="宋体" pitchFamily="2" charset="-122"/>
              </a:rPr>
              <a:t>       ②全部叶子结点组成的符号串是文法的</a:t>
            </a:r>
            <a:r>
              <a:rPr kumimoji="1" lang="zh-CN" altLang="en-US" sz="2000" b="1" dirty="0" smtClean="0">
                <a:solidFill>
                  <a:srgbClr val="660066"/>
                </a:solidFill>
                <a:latin typeface="宋体" pitchFamily="2" charset="-122"/>
              </a:rPr>
              <a:t>句子</a:t>
            </a:r>
            <a:endParaRPr kumimoji="1" lang="zh-CN" altLang="en-US" sz="2000" b="1" dirty="0">
              <a:solidFill>
                <a:srgbClr val="660066"/>
              </a:solidFill>
              <a:latin typeface="宋体" pitchFamily="2" charset="-122"/>
            </a:endParaRPr>
          </a:p>
        </p:txBody>
      </p:sp>
      <p:sp>
        <p:nvSpPr>
          <p:cNvPr id="38921" name="Text Box 30"/>
          <p:cNvSpPr txBox="1">
            <a:spLocks noChangeArrowheads="1"/>
          </p:cNvSpPr>
          <p:nvPr/>
        </p:nvSpPr>
        <p:spPr bwMode="auto">
          <a:xfrm>
            <a:off x="4573588" y="3659108"/>
            <a:ext cx="3733800" cy="13176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3.8</a:t>
            </a:r>
            <a:r>
              <a:rPr kumimoji="1" lang="zh-CN" altLang="en-US" sz="2000" b="1">
                <a:latin typeface="Times New Roman" pitchFamily="18" charset="0"/>
              </a:rPr>
              <a:t>　定义文法</a:t>
            </a:r>
            <a:r>
              <a:rPr kumimoji="1" lang="en-US" altLang="zh-CN" sz="2000" b="1">
                <a:latin typeface="Times New Roman" pitchFamily="18" charset="0"/>
              </a:rPr>
              <a:t>G[S]:</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S→aAS︱a</a:t>
            </a:r>
          </a:p>
          <a:p>
            <a:pPr algn="just">
              <a:lnSpc>
                <a:spcPct val="120000"/>
              </a:lnSpc>
              <a:spcBef>
                <a:spcPct val="20000"/>
              </a:spcBef>
            </a:pP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A→SbA︱SS︱ba</a:t>
            </a:r>
          </a:p>
        </p:txBody>
      </p:sp>
      <p:sp>
        <p:nvSpPr>
          <p:cNvPr id="3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304800" y="4891008"/>
            <a:ext cx="8610600" cy="1311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solidFill>
                  <a:srgbClr val="CC6600"/>
                </a:solidFill>
                <a:latin typeface="Times New Roman" pitchFamily="18" charset="0"/>
              </a:rPr>
              <a:t>推论    </a:t>
            </a:r>
            <a:r>
              <a:rPr kumimoji="1" lang="zh-CN" altLang="en-US" sz="2200" b="1" dirty="0">
                <a:latin typeface="Times New Roman" pitchFamily="18" charset="0"/>
              </a:rPr>
              <a:t>① </a:t>
            </a:r>
            <a:r>
              <a:rPr kumimoji="1" lang="zh-CN" altLang="en-US" sz="2200" b="1" dirty="0">
                <a:solidFill>
                  <a:srgbClr val="FF6600"/>
                </a:solidFill>
                <a:latin typeface="Times New Roman" pitchFamily="18" charset="0"/>
              </a:rPr>
              <a:t>如果文法是无二义性的，一个句子的语法树反映了该句子的全部推导过程；</a:t>
            </a:r>
            <a:r>
              <a:rPr kumimoji="1" lang="zh-CN" altLang="en-US" sz="2200" b="1" dirty="0">
                <a:latin typeface="Times New Roman" pitchFamily="18" charset="0"/>
              </a:rPr>
              <a:t>② </a:t>
            </a:r>
            <a:r>
              <a:rPr kumimoji="1" lang="zh-CN" altLang="en-US" sz="2200" b="1" dirty="0">
                <a:solidFill>
                  <a:srgbClr val="FF6600"/>
                </a:solidFill>
                <a:latin typeface="Times New Roman" pitchFamily="18" charset="0"/>
              </a:rPr>
              <a:t>如果文法是无二义性的，一个句子的最左（最右）推导是唯一的。 </a:t>
            </a:r>
          </a:p>
        </p:txBody>
      </p:sp>
      <p:sp>
        <p:nvSpPr>
          <p:cNvPr id="39940" name="Rectangle 4"/>
          <p:cNvSpPr>
            <a:spLocks noChangeArrowheads="1"/>
          </p:cNvSpPr>
          <p:nvPr/>
        </p:nvSpPr>
        <p:spPr bwMode="auto">
          <a:xfrm>
            <a:off x="304800" y="1812012"/>
            <a:ext cx="8610600" cy="31242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941" name="Text Box 5"/>
          <p:cNvSpPr txBox="1">
            <a:spLocks noChangeArrowheads="1"/>
          </p:cNvSpPr>
          <p:nvPr/>
        </p:nvSpPr>
        <p:spPr bwMode="auto">
          <a:xfrm>
            <a:off x="533400" y="304800"/>
            <a:ext cx="3733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2.10</a:t>
            </a:r>
            <a:r>
              <a:rPr kumimoji="1" lang="en-US" altLang="zh-CN" sz="2800" b="1" dirty="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语法</a:t>
            </a:r>
            <a:r>
              <a:rPr kumimoji="1" lang="zh-CN" altLang="en-US" sz="2800" b="1" dirty="0">
                <a:solidFill>
                  <a:srgbClr val="C00000"/>
                </a:solidFill>
                <a:latin typeface="黑体" pitchFamily="49" charset="-122"/>
                <a:ea typeface="黑体" pitchFamily="49" charset="-122"/>
              </a:rPr>
              <a:t>二义性 </a:t>
            </a:r>
            <a:endParaRPr kumimoji="1" lang="en-US" altLang="zh-CN" sz="2800" b="1" dirty="0">
              <a:latin typeface="黑体" pitchFamily="49" charset="-122"/>
              <a:ea typeface="黑体" pitchFamily="49" charset="-122"/>
            </a:endParaRPr>
          </a:p>
        </p:txBody>
      </p:sp>
      <p:sp>
        <p:nvSpPr>
          <p:cNvPr id="39942" name="Text Box 6"/>
          <p:cNvSpPr txBox="1">
            <a:spLocks noChangeArrowheads="1"/>
          </p:cNvSpPr>
          <p:nvPr/>
        </p:nvSpPr>
        <p:spPr bwMode="auto">
          <a:xfrm>
            <a:off x="533400" y="914400"/>
            <a:ext cx="7848600" cy="9787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400" b="1" dirty="0">
                <a:latin typeface="+mn-ea"/>
                <a:ea typeface="+mn-ea"/>
              </a:rPr>
              <a:t>如果一个文法</a:t>
            </a:r>
            <a:r>
              <a:rPr kumimoji="1" lang="en-US" altLang="zh-CN" sz="2400" b="1" dirty="0">
                <a:latin typeface="+mn-ea"/>
                <a:ea typeface="+mn-ea"/>
              </a:rPr>
              <a:t>G</a:t>
            </a:r>
            <a:r>
              <a:rPr kumimoji="1" lang="zh-CN" altLang="en-US" sz="2400" b="1" dirty="0">
                <a:latin typeface="+mn-ea"/>
                <a:ea typeface="+mn-ea"/>
              </a:rPr>
              <a:t>，某个句子存在对应的至少两棵不同的语法树，则称</a:t>
            </a:r>
            <a:r>
              <a:rPr kumimoji="1" lang="zh-CN" altLang="en-US" sz="2400" b="1" dirty="0">
                <a:solidFill>
                  <a:srgbClr val="FF0000"/>
                </a:solidFill>
                <a:latin typeface="+mn-ea"/>
                <a:ea typeface="+mn-ea"/>
              </a:rPr>
              <a:t>文法</a:t>
            </a:r>
            <a:r>
              <a:rPr kumimoji="1" lang="en-US" altLang="zh-CN" sz="2400" b="1" dirty="0">
                <a:solidFill>
                  <a:srgbClr val="FF0000"/>
                </a:solidFill>
                <a:latin typeface="+mn-ea"/>
                <a:ea typeface="+mn-ea"/>
              </a:rPr>
              <a:t>G</a:t>
            </a:r>
            <a:r>
              <a:rPr kumimoji="1" lang="zh-CN" altLang="en-US" sz="2400" b="1" dirty="0">
                <a:solidFill>
                  <a:srgbClr val="FF0000"/>
                </a:solidFill>
                <a:latin typeface="+mn-ea"/>
                <a:ea typeface="+mn-ea"/>
              </a:rPr>
              <a:t>是二义性</a:t>
            </a:r>
            <a:r>
              <a:rPr kumimoji="1" lang="zh-CN" altLang="en-US" sz="2400" b="1" dirty="0">
                <a:latin typeface="+mn-ea"/>
                <a:ea typeface="+mn-ea"/>
              </a:rPr>
              <a:t>的。</a:t>
            </a:r>
          </a:p>
        </p:txBody>
      </p:sp>
      <p:sp>
        <p:nvSpPr>
          <p:cNvPr id="39943" name="Text Box 7"/>
          <p:cNvSpPr txBox="1">
            <a:spLocks noChangeArrowheads="1"/>
          </p:cNvSpPr>
          <p:nvPr/>
        </p:nvSpPr>
        <p:spPr bwMode="auto">
          <a:xfrm>
            <a:off x="533400" y="1827887"/>
            <a:ext cx="8229600"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200" b="1" dirty="0" smtClean="0">
                <a:latin typeface="宋体" pitchFamily="2" charset="-122"/>
              </a:rPr>
              <a:t>例</a:t>
            </a:r>
            <a:r>
              <a:rPr kumimoji="1" lang="en-US" altLang="zh-CN" sz="2200" b="1" dirty="0" smtClean="0">
                <a:latin typeface="宋体" pitchFamily="2" charset="-122"/>
              </a:rPr>
              <a:t>2.9  </a:t>
            </a:r>
            <a:r>
              <a:rPr kumimoji="1" lang="zh-CN" altLang="en-US" sz="2200" b="1" dirty="0">
                <a:latin typeface="宋体" pitchFamily="2" charset="-122"/>
              </a:rPr>
              <a:t>已知文法</a:t>
            </a:r>
            <a:r>
              <a:rPr kumimoji="1" lang="en-US" altLang="zh-CN" sz="2200" b="1" dirty="0">
                <a:latin typeface="宋体" pitchFamily="2" charset="-122"/>
              </a:rPr>
              <a:t>G[E]</a:t>
            </a:r>
            <a:r>
              <a:rPr kumimoji="1" lang="zh-CN" altLang="en-US" sz="2200" b="1" dirty="0">
                <a:latin typeface="宋体" pitchFamily="2" charset="-122"/>
              </a:rPr>
              <a:t>：</a:t>
            </a:r>
            <a:r>
              <a:rPr kumimoji="1" lang="en-US" altLang="zh-CN" sz="2200" b="1" dirty="0">
                <a:latin typeface="宋体" pitchFamily="2" charset="-122"/>
              </a:rPr>
              <a:t>E→E+E︱E</a:t>
            </a:r>
            <a:r>
              <a:rPr kumimoji="1" lang="zh-CN" altLang="en-US" sz="2200" b="1" dirty="0">
                <a:latin typeface="宋体" pitchFamily="2" charset="-122"/>
              </a:rPr>
              <a:t>＊</a:t>
            </a:r>
            <a:r>
              <a:rPr kumimoji="1" lang="en-US" altLang="zh-CN" sz="2200" b="1" dirty="0" err="1">
                <a:latin typeface="宋体" pitchFamily="2" charset="-122"/>
              </a:rPr>
              <a:t>E︱i</a:t>
            </a:r>
            <a:r>
              <a:rPr kumimoji="1" lang="en-US" altLang="zh-CN" sz="2200" b="1" dirty="0">
                <a:latin typeface="宋体" pitchFamily="2" charset="-122"/>
              </a:rPr>
              <a:t> </a:t>
            </a:r>
            <a:r>
              <a:rPr kumimoji="1" lang="zh-CN" altLang="en-US" sz="2200" b="1" dirty="0">
                <a:latin typeface="宋体" pitchFamily="2" charset="-122"/>
              </a:rPr>
              <a:t>，证明</a:t>
            </a:r>
            <a:r>
              <a:rPr kumimoji="1" lang="en-US" altLang="zh-CN" sz="2200" b="1" dirty="0">
                <a:latin typeface="宋体" pitchFamily="2" charset="-122"/>
              </a:rPr>
              <a:t>G</a:t>
            </a:r>
            <a:r>
              <a:rPr kumimoji="1" lang="zh-CN" altLang="en-US" sz="2200" b="1" dirty="0">
                <a:latin typeface="宋体" pitchFamily="2" charset="-122"/>
              </a:rPr>
              <a:t>是二义性的。</a:t>
            </a:r>
          </a:p>
          <a:p>
            <a:pPr algn="l" eaLnBrk="1" hangingPunct="1">
              <a:lnSpc>
                <a:spcPct val="110000"/>
              </a:lnSpc>
              <a:spcBef>
                <a:spcPct val="20000"/>
              </a:spcBef>
            </a:pPr>
            <a:r>
              <a:rPr kumimoji="1" lang="zh-CN" altLang="en-US" sz="2200" b="1" dirty="0">
                <a:latin typeface="宋体" pitchFamily="2" charset="-122"/>
              </a:rPr>
              <a:t>　　证明： ∵句子</a:t>
            </a:r>
            <a:r>
              <a:rPr kumimoji="1" lang="en-US" altLang="zh-CN" sz="2200" b="1" dirty="0" err="1">
                <a:latin typeface="宋体" pitchFamily="2" charset="-122"/>
              </a:rPr>
              <a:t>i+i</a:t>
            </a:r>
            <a:r>
              <a:rPr kumimoji="1" lang="en-US" altLang="zh-CN" sz="2200" b="1" dirty="0">
                <a:latin typeface="宋体" pitchFamily="2" charset="-122"/>
              </a:rPr>
              <a:t>*</a:t>
            </a:r>
            <a:r>
              <a:rPr kumimoji="1" lang="en-US" altLang="zh-CN" sz="2200" b="1" dirty="0" err="1">
                <a:latin typeface="宋体" pitchFamily="2" charset="-122"/>
              </a:rPr>
              <a:t>i</a:t>
            </a:r>
            <a:r>
              <a:rPr kumimoji="1" lang="zh-CN" altLang="en-US" sz="2200" b="1" dirty="0">
                <a:latin typeface="宋体" pitchFamily="2" charset="-122"/>
              </a:rPr>
              <a:t>存在下列两棵不同的语法树</a:t>
            </a:r>
          </a:p>
        </p:txBody>
      </p:sp>
      <p:sp>
        <p:nvSpPr>
          <p:cNvPr id="39944" name="Rectangle 8"/>
          <p:cNvSpPr>
            <a:spLocks noChangeArrowheads="1"/>
          </p:cNvSpPr>
          <p:nvPr/>
        </p:nvSpPr>
        <p:spPr bwMode="auto">
          <a:xfrm>
            <a:off x="4670425" y="2475587"/>
            <a:ext cx="2841625" cy="1720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39945" name="Rectangle 9"/>
          <p:cNvSpPr>
            <a:spLocks noChangeArrowheads="1"/>
          </p:cNvSpPr>
          <p:nvPr/>
        </p:nvSpPr>
        <p:spPr bwMode="auto">
          <a:xfrm>
            <a:off x="1519238" y="2429550"/>
            <a:ext cx="4340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39946" name="Text Box 10"/>
          <p:cNvSpPr txBox="1">
            <a:spLocks noChangeArrowheads="1"/>
          </p:cNvSpPr>
          <p:nvPr/>
        </p:nvSpPr>
        <p:spPr bwMode="auto">
          <a:xfrm>
            <a:off x="3001963" y="2813725"/>
            <a:ext cx="442912"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7" name="Text Box 11"/>
          <p:cNvSpPr txBox="1">
            <a:spLocks noChangeArrowheads="1"/>
          </p:cNvSpPr>
          <p:nvPr/>
        </p:nvSpPr>
        <p:spPr bwMode="auto">
          <a:xfrm>
            <a:off x="2971800" y="3174087"/>
            <a:ext cx="446088"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48" name="Text Box 12"/>
          <p:cNvSpPr txBox="1">
            <a:spLocks noChangeArrowheads="1"/>
          </p:cNvSpPr>
          <p:nvPr/>
        </p:nvSpPr>
        <p:spPr bwMode="auto">
          <a:xfrm>
            <a:off x="2209800" y="3162975"/>
            <a:ext cx="446088"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9" name="Text Box 13"/>
          <p:cNvSpPr txBox="1">
            <a:spLocks noChangeArrowheads="1"/>
          </p:cNvSpPr>
          <p:nvPr/>
        </p:nvSpPr>
        <p:spPr bwMode="auto">
          <a:xfrm>
            <a:off x="3556000" y="3531275"/>
            <a:ext cx="446088"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0" name="Text Box 14"/>
          <p:cNvSpPr txBox="1">
            <a:spLocks noChangeArrowheads="1"/>
          </p:cNvSpPr>
          <p:nvPr/>
        </p:nvSpPr>
        <p:spPr bwMode="auto">
          <a:xfrm>
            <a:off x="3986213" y="3151862"/>
            <a:ext cx="442912"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1" name="Text Box 15"/>
          <p:cNvSpPr txBox="1">
            <a:spLocks noChangeArrowheads="1"/>
          </p:cNvSpPr>
          <p:nvPr/>
        </p:nvSpPr>
        <p:spPr bwMode="auto">
          <a:xfrm>
            <a:off x="3959225" y="3537625"/>
            <a:ext cx="446088"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a:p>
            <a:pPr algn="l"/>
            <a:endParaRPr kumimoji="1" lang="en-US" altLang="zh-CN" sz="2400" b="1">
              <a:latin typeface="Tahoma" pitchFamily="34" charset="0"/>
            </a:endParaRPr>
          </a:p>
        </p:txBody>
      </p:sp>
      <p:sp>
        <p:nvSpPr>
          <p:cNvPr id="39952" name="Text Box 16"/>
          <p:cNvSpPr txBox="1">
            <a:spLocks noChangeArrowheads="1"/>
          </p:cNvSpPr>
          <p:nvPr/>
        </p:nvSpPr>
        <p:spPr bwMode="auto">
          <a:xfrm>
            <a:off x="4445000" y="3536037"/>
            <a:ext cx="442913"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3" name="Text Box 17"/>
          <p:cNvSpPr txBox="1">
            <a:spLocks noChangeArrowheads="1"/>
          </p:cNvSpPr>
          <p:nvPr/>
        </p:nvSpPr>
        <p:spPr bwMode="auto">
          <a:xfrm>
            <a:off x="3611563" y="4036100"/>
            <a:ext cx="446087"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54" name="Line 18"/>
          <p:cNvSpPr>
            <a:spLocks noChangeShapeType="1"/>
          </p:cNvSpPr>
          <p:nvPr/>
        </p:nvSpPr>
        <p:spPr bwMode="auto">
          <a:xfrm>
            <a:off x="3187700" y="3167737"/>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55" name="Line 19"/>
          <p:cNvSpPr>
            <a:spLocks noChangeShapeType="1"/>
          </p:cNvSpPr>
          <p:nvPr/>
        </p:nvSpPr>
        <p:spPr bwMode="auto">
          <a:xfrm flipH="1">
            <a:off x="2465388" y="3089950"/>
            <a:ext cx="625475" cy="2206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56" name="Line 20"/>
          <p:cNvSpPr>
            <a:spLocks noChangeShapeType="1"/>
          </p:cNvSpPr>
          <p:nvPr/>
        </p:nvSpPr>
        <p:spPr bwMode="auto">
          <a:xfrm>
            <a:off x="3263900" y="3085187"/>
            <a:ext cx="793750" cy="2587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57" name="Line 21"/>
          <p:cNvSpPr>
            <a:spLocks noChangeShapeType="1"/>
          </p:cNvSpPr>
          <p:nvPr/>
        </p:nvSpPr>
        <p:spPr bwMode="auto">
          <a:xfrm flipH="1">
            <a:off x="3836988" y="3453487"/>
            <a:ext cx="222250" cy="2016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58" name="Line 22"/>
          <p:cNvSpPr>
            <a:spLocks noChangeShapeType="1"/>
          </p:cNvSpPr>
          <p:nvPr/>
        </p:nvSpPr>
        <p:spPr bwMode="auto">
          <a:xfrm>
            <a:off x="4251325" y="3386812"/>
            <a:ext cx="277813" cy="2540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59" name="Text Box 23"/>
          <p:cNvSpPr txBox="1">
            <a:spLocks noChangeArrowheads="1"/>
          </p:cNvSpPr>
          <p:nvPr/>
        </p:nvSpPr>
        <p:spPr bwMode="auto">
          <a:xfrm>
            <a:off x="4487863" y="4047212"/>
            <a:ext cx="442912"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0" name="Text Box 24"/>
          <p:cNvSpPr txBox="1">
            <a:spLocks noChangeArrowheads="1"/>
          </p:cNvSpPr>
          <p:nvPr/>
        </p:nvSpPr>
        <p:spPr bwMode="auto">
          <a:xfrm>
            <a:off x="2243138" y="3651925"/>
            <a:ext cx="446087"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1" name="Text Box 25"/>
          <p:cNvSpPr txBox="1">
            <a:spLocks noChangeArrowheads="1"/>
          </p:cNvSpPr>
          <p:nvPr/>
        </p:nvSpPr>
        <p:spPr bwMode="auto">
          <a:xfrm>
            <a:off x="6265863" y="2802612"/>
            <a:ext cx="442912"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2" name="Text Box 26"/>
          <p:cNvSpPr txBox="1">
            <a:spLocks noChangeArrowheads="1"/>
          </p:cNvSpPr>
          <p:nvPr/>
        </p:nvSpPr>
        <p:spPr bwMode="auto">
          <a:xfrm>
            <a:off x="6218238" y="3166150"/>
            <a:ext cx="446087"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p:txBody>
      </p:sp>
      <p:sp>
        <p:nvSpPr>
          <p:cNvPr id="39963" name="Text Box 27"/>
          <p:cNvSpPr txBox="1">
            <a:spLocks noChangeArrowheads="1"/>
          </p:cNvSpPr>
          <p:nvPr/>
        </p:nvSpPr>
        <p:spPr bwMode="auto">
          <a:xfrm>
            <a:off x="5473700" y="3151862"/>
            <a:ext cx="444500"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4" name="Text Box 28"/>
          <p:cNvSpPr txBox="1">
            <a:spLocks noChangeArrowheads="1"/>
          </p:cNvSpPr>
          <p:nvPr/>
        </p:nvSpPr>
        <p:spPr bwMode="auto">
          <a:xfrm>
            <a:off x="5070475" y="3553500"/>
            <a:ext cx="446088"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5" name="Text Box 29"/>
          <p:cNvSpPr txBox="1">
            <a:spLocks noChangeArrowheads="1"/>
          </p:cNvSpPr>
          <p:nvPr/>
        </p:nvSpPr>
        <p:spPr bwMode="auto">
          <a:xfrm>
            <a:off x="7259638" y="3175675"/>
            <a:ext cx="446087"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6" name="Text Box 30"/>
          <p:cNvSpPr txBox="1">
            <a:spLocks noChangeArrowheads="1"/>
          </p:cNvSpPr>
          <p:nvPr/>
        </p:nvSpPr>
        <p:spPr bwMode="auto">
          <a:xfrm>
            <a:off x="5473700" y="3559850"/>
            <a:ext cx="44450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67" name="Text Box 31"/>
          <p:cNvSpPr txBox="1">
            <a:spLocks noChangeArrowheads="1"/>
          </p:cNvSpPr>
          <p:nvPr/>
        </p:nvSpPr>
        <p:spPr bwMode="auto">
          <a:xfrm>
            <a:off x="5956300" y="3556675"/>
            <a:ext cx="444500"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8" name="Text Box 32"/>
          <p:cNvSpPr txBox="1">
            <a:spLocks noChangeArrowheads="1"/>
          </p:cNvSpPr>
          <p:nvPr/>
        </p:nvSpPr>
        <p:spPr bwMode="auto">
          <a:xfrm>
            <a:off x="5126038" y="4056737"/>
            <a:ext cx="446087"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9" name="Line 33"/>
          <p:cNvSpPr>
            <a:spLocks noChangeShapeType="1"/>
          </p:cNvSpPr>
          <p:nvPr/>
        </p:nvSpPr>
        <p:spPr bwMode="auto">
          <a:xfrm>
            <a:off x="6462713" y="3167737"/>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70" name="Line 34"/>
          <p:cNvSpPr>
            <a:spLocks noChangeShapeType="1"/>
          </p:cNvSpPr>
          <p:nvPr/>
        </p:nvSpPr>
        <p:spPr bwMode="auto">
          <a:xfrm flipH="1">
            <a:off x="5740400" y="3078837"/>
            <a:ext cx="625475" cy="2206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71" name="Line 35"/>
          <p:cNvSpPr>
            <a:spLocks noChangeShapeType="1"/>
          </p:cNvSpPr>
          <p:nvPr/>
        </p:nvSpPr>
        <p:spPr bwMode="auto">
          <a:xfrm>
            <a:off x="6543675" y="3080425"/>
            <a:ext cx="777875" cy="2635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72" name="Line 36"/>
          <p:cNvSpPr>
            <a:spLocks noChangeShapeType="1"/>
          </p:cNvSpPr>
          <p:nvPr/>
        </p:nvSpPr>
        <p:spPr bwMode="auto">
          <a:xfrm flipH="1">
            <a:off x="5318125" y="3431262"/>
            <a:ext cx="222250" cy="2000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73" name="Line 37"/>
          <p:cNvSpPr>
            <a:spLocks noChangeShapeType="1"/>
          </p:cNvSpPr>
          <p:nvPr/>
        </p:nvSpPr>
        <p:spPr bwMode="auto">
          <a:xfrm>
            <a:off x="5764213" y="3429675"/>
            <a:ext cx="279400" cy="25558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74" name="Text Box 38"/>
          <p:cNvSpPr txBox="1">
            <a:spLocks noChangeArrowheads="1"/>
          </p:cNvSpPr>
          <p:nvPr/>
        </p:nvSpPr>
        <p:spPr bwMode="auto">
          <a:xfrm>
            <a:off x="6013450" y="4067850"/>
            <a:ext cx="442913"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5" name="Text Box 39"/>
          <p:cNvSpPr txBox="1">
            <a:spLocks noChangeArrowheads="1"/>
          </p:cNvSpPr>
          <p:nvPr/>
        </p:nvSpPr>
        <p:spPr bwMode="auto">
          <a:xfrm>
            <a:off x="7315200" y="3610650"/>
            <a:ext cx="446088" cy="334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6" name="Text Box 40"/>
          <p:cNvSpPr txBox="1">
            <a:spLocks noChangeArrowheads="1"/>
          </p:cNvSpPr>
          <p:nvPr/>
        </p:nvSpPr>
        <p:spPr bwMode="auto">
          <a:xfrm>
            <a:off x="2438400" y="4539337"/>
            <a:ext cx="4343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 </a:t>
            </a:r>
            <a:r>
              <a:rPr kumimoji="1" lang="zh-CN" altLang="en-US" sz="2000" b="1">
                <a:latin typeface="Times New Roman" pitchFamily="18" charset="0"/>
              </a:rPr>
              <a:t>文法</a:t>
            </a:r>
            <a:r>
              <a:rPr kumimoji="1" lang="en-US" altLang="zh-CN" sz="2000" b="1">
                <a:latin typeface="Times New Roman" pitchFamily="18" charset="0"/>
              </a:rPr>
              <a:t>G[E]</a:t>
            </a:r>
            <a:r>
              <a:rPr kumimoji="1" lang="zh-CN" altLang="en-US" sz="2000" b="1">
                <a:latin typeface="Times New Roman" pitchFamily="18" charset="0"/>
              </a:rPr>
              <a:t>是二义性的文法</a:t>
            </a:r>
          </a:p>
        </p:txBody>
      </p:sp>
      <p:sp>
        <p:nvSpPr>
          <p:cNvPr id="39977" name="Line 41"/>
          <p:cNvSpPr>
            <a:spLocks noChangeShapeType="1"/>
          </p:cNvSpPr>
          <p:nvPr/>
        </p:nvSpPr>
        <p:spPr bwMode="auto">
          <a:xfrm>
            <a:off x="5683250" y="3536037"/>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78" name="Line 42"/>
          <p:cNvSpPr>
            <a:spLocks noChangeShapeType="1"/>
          </p:cNvSpPr>
          <p:nvPr/>
        </p:nvSpPr>
        <p:spPr bwMode="auto">
          <a:xfrm>
            <a:off x="7448550" y="3564612"/>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79" name="Line 43"/>
          <p:cNvSpPr>
            <a:spLocks noChangeShapeType="1"/>
          </p:cNvSpPr>
          <p:nvPr/>
        </p:nvSpPr>
        <p:spPr bwMode="auto">
          <a:xfrm>
            <a:off x="6140450" y="3988475"/>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80" name="Line 44"/>
          <p:cNvSpPr>
            <a:spLocks noChangeShapeType="1"/>
          </p:cNvSpPr>
          <p:nvPr/>
        </p:nvSpPr>
        <p:spPr bwMode="auto">
          <a:xfrm>
            <a:off x="5246688" y="3978950"/>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81" name="Line 45"/>
          <p:cNvSpPr>
            <a:spLocks noChangeShapeType="1"/>
          </p:cNvSpPr>
          <p:nvPr/>
        </p:nvSpPr>
        <p:spPr bwMode="auto">
          <a:xfrm>
            <a:off x="2384425" y="3569375"/>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82" name="Line 46"/>
          <p:cNvSpPr>
            <a:spLocks noChangeShapeType="1"/>
          </p:cNvSpPr>
          <p:nvPr/>
        </p:nvSpPr>
        <p:spPr bwMode="auto">
          <a:xfrm>
            <a:off x="4191000" y="3556675"/>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83" name="Line 47"/>
          <p:cNvSpPr>
            <a:spLocks noChangeShapeType="1"/>
          </p:cNvSpPr>
          <p:nvPr/>
        </p:nvSpPr>
        <p:spPr bwMode="auto">
          <a:xfrm>
            <a:off x="3735388" y="3942437"/>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84" name="Line 48"/>
          <p:cNvSpPr>
            <a:spLocks noChangeShapeType="1"/>
          </p:cNvSpPr>
          <p:nvPr/>
        </p:nvSpPr>
        <p:spPr bwMode="auto">
          <a:xfrm>
            <a:off x="4625975" y="3953550"/>
            <a:ext cx="0" cy="1143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9600" y="3781425"/>
            <a:ext cx="7848600" cy="1019175"/>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p>
        </p:txBody>
      </p:sp>
      <p:sp>
        <p:nvSpPr>
          <p:cNvPr id="40963" name="Text Box 3"/>
          <p:cNvSpPr txBox="1">
            <a:spLocks noChangeArrowheads="1"/>
          </p:cNvSpPr>
          <p:nvPr/>
        </p:nvSpPr>
        <p:spPr bwMode="auto">
          <a:xfrm>
            <a:off x="609600" y="2971800"/>
            <a:ext cx="78486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318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Times New Roman" pitchFamily="18" charset="0"/>
              </a:rPr>
              <a:t>如果一个语言不存在无二义性的文法，则称该语言是</a:t>
            </a:r>
            <a:r>
              <a:rPr kumimoji="1" lang="zh-CN" altLang="en-US" sz="2200" b="1" dirty="0">
                <a:solidFill>
                  <a:srgbClr val="FF0000"/>
                </a:solidFill>
                <a:latin typeface="Times New Roman" pitchFamily="18" charset="0"/>
              </a:rPr>
              <a:t>先天二义性</a:t>
            </a:r>
            <a:r>
              <a:rPr kumimoji="1" lang="zh-CN" altLang="en-US" sz="2200" b="1" dirty="0">
                <a:latin typeface="Times New Roman" pitchFamily="18" charset="0"/>
              </a:rPr>
              <a:t>的。 </a:t>
            </a:r>
          </a:p>
        </p:txBody>
      </p:sp>
      <p:sp>
        <p:nvSpPr>
          <p:cNvPr id="40964" name="Text Box 4"/>
          <p:cNvSpPr txBox="1">
            <a:spLocks noChangeArrowheads="1"/>
          </p:cNvSpPr>
          <p:nvPr/>
        </p:nvSpPr>
        <p:spPr bwMode="auto">
          <a:xfrm>
            <a:off x="609600" y="3860800"/>
            <a:ext cx="7848600"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Times New Roman" pitchFamily="18" charset="0"/>
              </a:rPr>
              <a:t>例如，语言</a:t>
            </a:r>
            <a:r>
              <a:rPr kumimoji="1" lang="en-US" altLang="zh-CN" sz="2200" b="1" dirty="0">
                <a:latin typeface="Times New Roman" pitchFamily="18" charset="0"/>
              </a:rPr>
              <a:t>L</a:t>
            </a:r>
            <a:r>
              <a:rPr kumimoji="1" lang="zh-CN" altLang="en-US" sz="2200" b="1" dirty="0">
                <a:latin typeface="Times New Roman" pitchFamily="18" charset="0"/>
              </a:rPr>
              <a:t>＝</a:t>
            </a:r>
            <a:r>
              <a:rPr kumimoji="1" lang="en-US" altLang="zh-CN" sz="2200" b="1" dirty="0">
                <a:latin typeface="Times New Roman" pitchFamily="18" charset="0"/>
              </a:rPr>
              <a:t>{</a:t>
            </a:r>
            <a:r>
              <a:rPr kumimoji="1" lang="en-US" altLang="zh-CN" sz="2200" b="1" dirty="0" err="1">
                <a:latin typeface="Times New Roman" pitchFamily="18" charset="0"/>
              </a:rPr>
              <a:t>a</a:t>
            </a:r>
            <a:r>
              <a:rPr kumimoji="1" lang="en-US" altLang="zh-CN" sz="2200" b="1" baseline="30000" dirty="0" err="1">
                <a:latin typeface="Times New Roman" pitchFamily="18" charset="0"/>
              </a:rPr>
              <a:t>i</a:t>
            </a:r>
            <a:r>
              <a:rPr kumimoji="1" lang="en-US" altLang="zh-CN" sz="2200" b="1" dirty="0" err="1">
                <a:latin typeface="Times New Roman" pitchFamily="18" charset="0"/>
              </a:rPr>
              <a:t>b</a:t>
            </a:r>
            <a:r>
              <a:rPr kumimoji="1" lang="en-US" altLang="zh-CN" sz="2200" b="1" baseline="30000" dirty="0" err="1">
                <a:latin typeface="Times New Roman" pitchFamily="18" charset="0"/>
              </a:rPr>
              <a:t>j</a:t>
            </a:r>
            <a:r>
              <a:rPr kumimoji="1" lang="en-US" altLang="zh-CN" sz="2200" b="1" dirty="0" err="1">
                <a:latin typeface="Times New Roman" pitchFamily="18" charset="0"/>
              </a:rPr>
              <a:t>c</a:t>
            </a:r>
            <a:r>
              <a:rPr kumimoji="1" lang="en-US" altLang="zh-CN" sz="2200" b="1" baseline="30000" dirty="0" err="1">
                <a:latin typeface="Times New Roman" pitchFamily="18" charset="0"/>
              </a:rPr>
              <a:t>k</a:t>
            </a:r>
            <a:r>
              <a:rPr kumimoji="1" lang="en-US" altLang="zh-CN" sz="2200" b="1" dirty="0">
                <a:latin typeface="Times New Roman" pitchFamily="18" charset="0"/>
              </a:rPr>
              <a:t>︱(</a:t>
            </a:r>
            <a:r>
              <a:rPr kumimoji="1" lang="en-US" altLang="zh-CN" sz="2200" b="1" dirty="0" err="1">
                <a:latin typeface="Times New Roman" pitchFamily="18" charset="0"/>
              </a:rPr>
              <a:t>i</a:t>
            </a:r>
            <a:r>
              <a:rPr kumimoji="1" lang="zh-CN" altLang="en-US" sz="2200" b="1" dirty="0">
                <a:latin typeface="Times New Roman" pitchFamily="18" charset="0"/>
              </a:rPr>
              <a:t>＝</a:t>
            </a:r>
            <a:r>
              <a:rPr kumimoji="1" lang="en-US" altLang="zh-CN" sz="2200" b="1" dirty="0">
                <a:latin typeface="Times New Roman" pitchFamily="18" charset="0"/>
              </a:rPr>
              <a:t>j </a:t>
            </a:r>
            <a:r>
              <a:rPr kumimoji="1" lang="zh-CN" altLang="en-US" sz="2200" b="1" dirty="0">
                <a:latin typeface="Times New Roman" pitchFamily="18" charset="0"/>
              </a:rPr>
              <a:t>或</a:t>
            </a:r>
            <a:r>
              <a:rPr kumimoji="1" lang="en-US" altLang="zh-CN" sz="2200" b="1" dirty="0" err="1">
                <a:latin typeface="Times New Roman" pitchFamily="18" charset="0"/>
              </a:rPr>
              <a:t>i</a:t>
            </a:r>
            <a:r>
              <a:rPr kumimoji="1" lang="zh-CN" altLang="en-US" sz="2200" b="1" dirty="0">
                <a:latin typeface="Times New Roman" pitchFamily="18" charset="0"/>
              </a:rPr>
              <a:t>＝</a:t>
            </a:r>
            <a:r>
              <a:rPr kumimoji="1" lang="en-US" altLang="zh-CN" sz="2200" b="1" dirty="0">
                <a:latin typeface="Times New Roman" pitchFamily="18" charset="0"/>
              </a:rPr>
              <a:t>k)</a:t>
            </a:r>
            <a:r>
              <a:rPr kumimoji="1" lang="zh-CN" altLang="en-US" sz="2200" b="1" dirty="0">
                <a:latin typeface="Times New Roman" pitchFamily="18" charset="0"/>
              </a:rPr>
              <a:t>，</a:t>
            </a:r>
            <a:r>
              <a:rPr kumimoji="1" lang="en-US" altLang="zh-CN" sz="2200" b="1" dirty="0">
                <a:latin typeface="Times New Roman" pitchFamily="18" charset="0"/>
              </a:rPr>
              <a:t>(</a:t>
            </a:r>
            <a:r>
              <a:rPr kumimoji="1" lang="en-US" altLang="zh-CN" sz="2200" b="1" dirty="0" err="1">
                <a:latin typeface="Times New Roman" pitchFamily="18" charset="0"/>
              </a:rPr>
              <a:t>i</a:t>
            </a:r>
            <a:r>
              <a:rPr kumimoji="1" lang="zh-CN" altLang="en-US" sz="2200" b="1" dirty="0">
                <a:latin typeface="Times New Roman" pitchFamily="18" charset="0"/>
              </a:rPr>
              <a:t>，</a:t>
            </a:r>
            <a:r>
              <a:rPr kumimoji="1" lang="en-US" altLang="zh-CN" sz="2200" b="1" dirty="0">
                <a:latin typeface="Times New Roman" pitchFamily="18" charset="0"/>
              </a:rPr>
              <a:t>j</a:t>
            </a:r>
            <a:r>
              <a:rPr kumimoji="1" lang="zh-CN" altLang="en-US" sz="2200" b="1" dirty="0">
                <a:latin typeface="Times New Roman" pitchFamily="18" charset="0"/>
              </a:rPr>
              <a:t>，</a:t>
            </a:r>
            <a:r>
              <a:rPr kumimoji="1" lang="en-US" altLang="zh-CN" sz="2200" b="1" dirty="0">
                <a:latin typeface="Times New Roman" pitchFamily="18" charset="0"/>
              </a:rPr>
              <a:t>k≥1)}</a:t>
            </a:r>
            <a:r>
              <a:rPr kumimoji="1" lang="zh-CN" altLang="en-US" sz="2200" b="1" dirty="0">
                <a:latin typeface="Times New Roman" pitchFamily="18" charset="0"/>
              </a:rPr>
              <a:t>不存在无二义性的文法，是</a:t>
            </a:r>
            <a:r>
              <a:rPr kumimoji="1" lang="zh-CN" altLang="en-US" sz="2200" b="1" dirty="0">
                <a:solidFill>
                  <a:srgbClr val="CC6600"/>
                </a:solidFill>
                <a:latin typeface="Times New Roman" pitchFamily="18" charset="0"/>
              </a:rPr>
              <a:t>先天二义性</a:t>
            </a:r>
            <a:r>
              <a:rPr kumimoji="1" lang="zh-CN" altLang="en-US" sz="2200" b="1" dirty="0">
                <a:latin typeface="Times New Roman" pitchFamily="18" charset="0"/>
              </a:rPr>
              <a:t>的语言。</a:t>
            </a:r>
          </a:p>
        </p:txBody>
      </p:sp>
      <p:sp>
        <p:nvSpPr>
          <p:cNvPr id="40965" name="Text Box 5"/>
          <p:cNvSpPr txBox="1">
            <a:spLocks noChangeArrowheads="1"/>
          </p:cNvSpPr>
          <p:nvPr/>
        </p:nvSpPr>
        <p:spPr bwMode="auto">
          <a:xfrm>
            <a:off x="533400" y="1066800"/>
            <a:ext cx="8001000" cy="1873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200" b="1" dirty="0">
                <a:latin typeface="Times New Roman" pitchFamily="18" charset="0"/>
              </a:rPr>
              <a:t>文法的二义性，并不等同于语言的二义性，尽管两者之间可能存在非必然的联系。</a:t>
            </a:r>
          </a:p>
          <a:p>
            <a:pPr algn="l" eaLnBrk="1" hangingPunct="1">
              <a:lnSpc>
                <a:spcPct val="130000"/>
              </a:lnSpc>
              <a:spcBef>
                <a:spcPct val="20000"/>
              </a:spcBef>
            </a:pPr>
            <a:r>
              <a:rPr kumimoji="1" lang="zh-CN" altLang="en-US" sz="2200" b="1" dirty="0">
                <a:latin typeface="Times New Roman" pitchFamily="18" charset="0"/>
              </a:rPr>
              <a:t>因为二义性文法</a:t>
            </a:r>
            <a:r>
              <a:rPr kumimoji="1" lang="en-US" altLang="zh-CN" sz="2200" b="1" dirty="0">
                <a:latin typeface="Times New Roman" pitchFamily="18" charset="0"/>
              </a:rPr>
              <a:t>G</a:t>
            </a:r>
            <a:r>
              <a:rPr kumimoji="1" lang="zh-CN" altLang="en-US" sz="2200" b="1" dirty="0">
                <a:latin typeface="Times New Roman" pitchFamily="18" charset="0"/>
              </a:rPr>
              <a:t>，可能存在与之等价的无二义性的文法</a:t>
            </a:r>
            <a:r>
              <a:rPr kumimoji="1" lang="en-US" altLang="zh-CN" sz="2200" b="1" dirty="0">
                <a:latin typeface="Times New Roman" pitchFamily="18" charset="0"/>
              </a:rPr>
              <a:t>G′</a:t>
            </a:r>
            <a:r>
              <a:rPr kumimoji="1" lang="zh-CN" altLang="en-US" sz="2200" b="1" dirty="0">
                <a:latin typeface="Times New Roman" pitchFamily="18" charset="0"/>
              </a:rPr>
              <a:t>，即</a:t>
            </a:r>
            <a:r>
              <a:rPr kumimoji="1" lang="en-US" altLang="zh-CN" sz="2200" b="1" dirty="0">
                <a:latin typeface="Times New Roman" pitchFamily="18" charset="0"/>
              </a:rPr>
              <a:t>L(G)</a:t>
            </a:r>
            <a:r>
              <a:rPr kumimoji="1" lang="zh-CN" altLang="en-US" sz="2200" b="1" dirty="0">
                <a:latin typeface="Times New Roman" pitchFamily="18" charset="0"/>
              </a:rPr>
              <a:t>＝</a:t>
            </a:r>
            <a:r>
              <a:rPr kumimoji="1" lang="en-US" altLang="zh-CN" sz="2200" b="1" dirty="0">
                <a:latin typeface="Times New Roman" pitchFamily="18" charset="0"/>
              </a:rPr>
              <a:t>L(G′</a:t>
            </a:r>
            <a:r>
              <a:rPr kumimoji="1" lang="zh-CN" altLang="en-US" sz="2200" b="1" dirty="0">
                <a:latin typeface="Times New Roman" pitchFamily="18" charset="0"/>
              </a:rPr>
              <a:t>）。  </a:t>
            </a:r>
          </a:p>
        </p:txBody>
      </p:sp>
      <p:sp>
        <p:nvSpPr>
          <p:cNvPr id="40966" name="Text Box 6"/>
          <p:cNvSpPr txBox="1">
            <a:spLocks noChangeArrowheads="1"/>
          </p:cNvSpPr>
          <p:nvPr/>
        </p:nvSpPr>
        <p:spPr bwMode="auto">
          <a:xfrm>
            <a:off x="609600" y="4794250"/>
            <a:ext cx="8077200" cy="1043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solidFill>
                  <a:srgbClr val="CC6600"/>
                </a:solidFill>
                <a:latin typeface="Times New Roman" pitchFamily="18" charset="0"/>
              </a:rPr>
              <a:t>已经证明：文法的二义性判定问题是递归不可解的。即不存在这个判定问题的算法。</a:t>
            </a:r>
          </a:p>
        </p:txBody>
      </p:sp>
      <p:sp>
        <p:nvSpPr>
          <p:cNvPr id="7" name="Text Box 5"/>
          <p:cNvSpPr txBox="1">
            <a:spLocks noChangeArrowheads="1"/>
          </p:cNvSpPr>
          <p:nvPr/>
        </p:nvSpPr>
        <p:spPr bwMode="auto">
          <a:xfrm>
            <a:off x="457200" y="228600"/>
            <a:ext cx="3505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语言的先天二义性 </a:t>
            </a:r>
            <a:endParaRPr kumimoji="1" lang="en-US" altLang="zh-CN" sz="2800" b="1" dirty="0">
              <a:latin typeface="黑体" pitchFamily="49" charset="-122"/>
              <a:ea typeface="黑体" pitchFamily="49" charset="-122"/>
            </a:endParaRP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914400"/>
            <a:ext cx="76962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宋体" pitchFamily="2" charset="-122"/>
              </a:rPr>
              <a:t>假设文法</a:t>
            </a:r>
            <a:r>
              <a:rPr kumimoji="1" lang="en-US" altLang="zh-CN" sz="2400" b="1" dirty="0">
                <a:latin typeface="宋体" pitchFamily="2" charset="-122"/>
              </a:rPr>
              <a:t>G[S]</a:t>
            </a:r>
            <a:r>
              <a:rPr kumimoji="1" lang="zh-CN" altLang="en-US" sz="2400" b="1" dirty="0">
                <a:latin typeface="宋体" pitchFamily="2" charset="-122"/>
              </a:rPr>
              <a:t>是语言</a:t>
            </a:r>
            <a:r>
              <a:rPr kumimoji="1" lang="en-US" altLang="zh-CN" sz="2400" b="1" dirty="0">
                <a:latin typeface="宋体" pitchFamily="2" charset="-122"/>
              </a:rPr>
              <a:t>L</a:t>
            </a:r>
            <a:r>
              <a:rPr kumimoji="1" lang="zh-CN" altLang="en-US" sz="2400" b="1" dirty="0">
                <a:latin typeface="宋体" pitchFamily="2" charset="-122"/>
              </a:rPr>
              <a:t>之文法，即</a:t>
            </a:r>
            <a:r>
              <a:rPr kumimoji="1" lang="en-US" altLang="zh-CN" sz="2400" b="1" dirty="0">
                <a:latin typeface="宋体" pitchFamily="2" charset="-122"/>
              </a:rPr>
              <a:t>L(G)</a:t>
            </a:r>
            <a:r>
              <a:rPr kumimoji="1" lang="zh-CN" altLang="en-US" sz="2400" b="1" dirty="0">
                <a:latin typeface="宋体" pitchFamily="2" charset="-122"/>
              </a:rPr>
              <a:t>＝</a:t>
            </a:r>
            <a:r>
              <a:rPr kumimoji="1" lang="en-US" altLang="zh-CN" sz="2400" b="1" dirty="0">
                <a:latin typeface="宋体" pitchFamily="2" charset="-122"/>
              </a:rPr>
              <a:t>L</a:t>
            </a:r>
            <a:r>
              <a:rPr kumimoji="1" lang="zh-CN" altLang="en-US" sz="2400" b="1" dirty="0">
                <a:latin typeface="宋体" pitchFamily="2" charset="-122"/>
              </a:rPr>
              <a:t>，则</a:t>
            </a:r>
            <a:r>
              <a:rPr kumimoji="1" lang="zh-CN" altLang="en-US" sz="2400" b="1" dirty="0">
                <a:solidFill>
                  <a:srgbClr val="FF0000"/>
                </a:solidFill>
                <a:latin typeface="宋体" pitchFamily="2" charset="-122"/>
              </a:rPr>
              <a:t>“符号串</a:t>
            </a:r>
            <a:r>
              <a:rPr kumimoji="1" lang="en-US" altLang="zh-CN" sz="2400" b="1" dirty="0">
                <a:solidFill>
                  <a:srgbClr val="FF0000"/>
                </a:solidFill>
                <a:latin typeface="宋体" pitchFamily="2" charset="-122"/>
              </a:rPr>
              <a:t>α</a:t>
            </a:r>
            <a:r>
              <a:rPr kumimoji="1" lang="zh-CN" altLang="en-US" sz="2400" b="1" dirty="0">
                <a:solidFill>
                  <a:srgbClr val="FF0000"/>
                </a:solidFill>
                <a:latin typeface="宋体" pitchFamily="2" charset="-122"/>
              </a:rPr>
              <a:t>是否符合语言</a:t>
            </a:r>
            <a:r>
              <a:rPr kumimoji="1" lang="en-US" altLang="zh-CN" sz="2400" b="1" dirty="0">
                <a:solidFill>
                  <a:srgbClr val="FF0000"/>
                </a:solidFill>
                <a:latin typeface="宋体" pitchFamily="2" charset="-122"/>
              </a:rPr>
              <a:t>L</a:t>
            </a:r>
            <a:r>
              <a:rPr kumimoji="1" lang="zh-CN" altLang="en-US" sz="2400" b="1" dirty="0">
                <a:solidFill>
                  <a:srgbClr val="FF0000"/>
                </a:solidFill>
                <a:latin typeface="宋体" pitchFamily="2" charset="-122"/>
              </a:rPr>
              <a:t>的语法问题” </a:t>
            </a:r>
            <a:r>
              <a:rPr kumimoji="1" lang="zh-CN" altLang="en-US" sz="2400" b="1" dirty="0">
                <a:latin typeface="宋体" pitchFamily="2" charset="-122"/>
              </a:rPr>
              <a:t>被等价地转化成</a:t>
            </a:r>
            <a:r>
              <a:rPr kumimoji="1" lang="zh-CN" altLang="en-US" sz="2400" b="1" dirty="0">
                <a:solidFill>
                  <a:srgbClr val="FF0000"/>
                </a:solidFill>
                <a:latin typeface="宋体" pitchFamily="2" charset="-122"/>
              </a:rPr>
              <a:t>“推导或归约问题”</a:t>
            </a:r>
            <a:r>
              <a:rPr kumimoji="1" lang="zh-CN" altLang="en-US" sz="2400" b="1" dirty="0">
                <a:latin typeface="宋体" pitchFamily="2" charset="-122"/>
              </a:rPr>
              <a:t>，即：</a:t>
            </a:r>
          </a:p>
        </p:txBody>
      </p:sp>
      <p:sp>
        <p:nvSpPr>
          <p:cNvPr id="41987" name="Text Box 3"/>
          <p:cNvSpPr txBox="1">
            <a:spLocks noChangeArrowheads="1"/>
          </p:cNvSpPr>
          <p:nvPr/>
        </p:nvSpPr>
        <p:spPr bwMode="auto">
          <a:xfrm>
            <a:off x="685800" y="4251325"/>
            <a:ext cx="78486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635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Times New Roman" pitchFamily="18" charset="0"/>
              </a:rPr>
              <a:t>这样，自然地形成了</a:t>
            </a:r>
            <a:r>
              <a:rPr kumimoji="1" lang="zh-CN" altLang="en-US" sz="2400" b="1" dirty="0">
                <a:solidFill>
                  <a:srgbClr val="FF0000"/>
                </a:solidFill>
                <a:latin typeface="Times New Roman" pitchFamily="18" charset="0"/>
              </a:rPr>
              <a:t>推导法和归约法</a:t>
            </a:r>
            <a:r>
              <a:rPr kumimoji="1" lang="zh-CN" altLang="en-US" sz="2400" b="1" dirty="0">
                <a:latin typeface="Times New Roman" pitchFamily="18" charset="0"/>
              </a:rPr>
              <a:t>两大类分析方法。推导法和归约法，也分别称为自上而下的分析方法和自下而上的分析方法。</a:t>
            </a:r>
          </a:p>
        </p:txBody>
      </p:sp>
      <p:grpSp>
        <p:nvGrpSpPr>
          <p:cNvPr id="2" name="Group 4"/>
          <p:cNvGrpSpPr>
            <a:grpSpLocks/>
          </p:cNvGrpSpPr>
          <p:nvPr/>
        </p:nvGrpSpPr>
        <p:grpSpPr bwMode="auto">
          <a:xfrm>
            <a:off x="2667000" y="2895600"/>
            <a:ext cx="3429000" cy="990600"/>
            <a:chOff x="1700" y="2078"/>
            <a:chExt cx="2160" cy="624"/>
          </a:xfrm>
        </p:grpSpPr>
        <p:sp>
          <p:nvSpPr>
            <p:cNvPr id="41991" name="Rectangle 5"/>
            <p:cNvSpPr>
              <a:spLocks noChangeArrowheads="1"/>
            </p:cNvSpPr>
            <p:nvPr/>
          </p:nvSpPr>
          <p:spPr bwMode="auto">
            <a:xfrm>
              <a:off x="1700" y="2078"/>
              <a:ext cx="2160" cy="624"/>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3" name="Group 6"/>
            <p:cNvGrpSpPr>
              <a:grpSpLocks/>
            </p:cNvGrpSpPr>
            <p:nvPr/>
          </p:nvGrpSpPr>
          <p:grpSpPr bwMode="auto">
            <a:xfrm>
              <a:off x="1810" y="2160"/>
              <a:ext cx="2030" cy="420"/>
              <a:chOff x="1540" y="2172"/>
              <a:chExt cx="2030" cy="420"/>
            </a:xfrm>
          </p:grpSpPr>
          <p:sp>
            <p:nvSpPr>
              <p:cNvPr id="132103" name="Text Box 7"/>
              <p:cNvSpPr txBox="1">
                <a:spLocks noChangeArrowheads="1"/>
              </p:cNvSpPr>
              <p:nvPr/>
            </p:nvSpPr>
            <p:spPr bwMode="auto">
              <a:xfrm>
                <a:off x="1540" y="2227"/>
                <a:ext cx="203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en-US" altLang="zh-CN" sz="3200" b="1">
                    <a:effectLst>
                      <a:outerShdw blurRad="38100" dist="38100" dir="2700000" algn="tl">
                        <a:srgbClr val="C0C0C0"/>
                      </a:outerShdw>
                    </a:effectLst>
                    <a:latin typeface="Times New Roman" pitchFamily="18" charset="0"/>
                  </a:rPr>
                  <a:t>S </a:t>
                </a:r>
                <a:r>
                  <a:rPr kumimoji="1" lang="en-US" altLang="zh-CN" sz="3200" b="1">
                    <a:effectLst>
                      <a:outerShdw blurRad="38100" dist="38100" dir="2700000" algn="tl">
                        <a:srgbClr val="C0C0C0"/>
                      </a:outerShdw>
                    </a:effectLst>
                    <a:latin typeface="宋体" pitchFamily="2" charset="-122"/>
                    <a:sym typeface="Symbol" pitchFamily="18" charset="2"/>
                  </a:rPr>
                  <a:t></a:t>
                </a:r>
                <a:r>
                  <a:rPr kumimoji="1" lang="en-US" altLang="zh-CN" sz="3200" b="1">
                    <a:effectLst>
                      <a:outerShdw blurRad="38100" dist="38100" dir="2700000" algn="tl">
                        <a:srgbClr val="C0C0C0"/>
                      </a:outerShdw>
                    </a:effectLst>
                    <a:latin typeface="Times New Roman" pitchFamily="18" charset="0"/>
                  </a:rPr>
                  <a:t>α∧α∈V</a:t>
                </a:r>
                <a:r>
                  <a:rPr kumimoji="1" lang="en-US" altLang="zh-CN" sz="3200" b="1" baseline="-30000">
                    <a:effectLst>
                      <a:outerShdw blurRad="38100" dist="38100" dir="2700000" algn="tl">
                        <a:srgbClr val="C0C0C0"/>
                      </a:outerShdw>
                    </a:effectLst>
                    <a:latin typeface="Times New Roman" pitchFamily="18" charset="0"/>
                  </a:rPr>
                  <a:t>T</a:t>
                </a:r>
                <a:endParaRPr kumimoji="1" lang="en-US" altLang="zh-CN" sz="3200">
                  <a:latin typeface="Tahoma" pitchFamily="34" charset="0"/>
                </a:endParaRPr>
              </a:p>
            </p:txBody>
          </p:sp>
          <p:sp>
            <p:nvSpPr>
              <p:cNvPr id="41994" name="Text Box 8"/>
              <p:cNvSpPr txBox="1">
                <a:spLocks noChangeArrowheads="1"/>
              </p:cNvSpPr>
              <p:nvPr/>
            </p:nvSpPr>
            <p:spPr bwMode="auto">
              <a:xfrm>
                <a:off x="1793" y="2172"/>
                <a:ext cx="25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latin typeface="Times New Roman" pitchFamily="18" charset="0"/>
                  </a:rPr>
                  <a:t>*</a:t>
                </a:r>
              </a:p>
            </p:txBody>
          </p:sp>
          <p:sp>
            <p:nvSpPr>
              <p:cNvPr id="41995" name="Text Box 9"/>
              <p:cNvSpPr txBox="1">
                <a:spLocks noChangeArrowheads="1"/>
              </p:cNvSpPr>
              <p:nvPr/>
            </p:nvSpPr>
            <p:spPr bwMode="auto">
              <a:xfrm>
                <a:off x="3204" y="2186"/>
                <a:ext cx="25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latin typeface="Times New Roman" pitchFamily="18" charset="0"/>
                  </a:rPr>
                  <a:t>*</a:t>
                </a:r>
              </a:p>
            </p:txBody>
          </p:sp>
        </p:grpSp>
      </p:grpSp>
      <p:sp>
        <p:nvSpPr>
          <p:cNvPr id="41990" name="Rectangle 11"/>
          <p:cNvSpPr>
            <a:spLocks noGrp="1" noChangeArrowheads="1"/>
          </p:cNvSpPr>
          <p:nvPr>
            <p:ph type="title"/>
          </p:nvPr>
        </p:nvSpPr>
        <p:spPr>
          <a:xfrm>
            <a:off x="533400" y="304800"/>
            <a:ext cx="2887662" cy="533400"/>
          </a:xfrm>
        </p:spPr>
        <p:txBody>
          <a:bodyPr/>
          <a:lstStyle/>
          <a:p>
            <a:pPr eaLnBrk="1" hangingPunct="1"/>
            <a:r>
              <a:rPr lang="en-US" altLang="zh-CN" sz="2800" b="1" dirty="0" smtClean="0">
                <a:latin typeface="黑体" pitchFamily="49" charset="-122"/>
                <a:ea typeface="黑体" pitchFamily="49" charset="-122"/>
              </a:rPr>
              <a:t>2.6</a:t>
            </a:r>
            <a:r>
              <a:rPr lang="zh-CN" altLang="en-US" sz="2800" b="1" dirty="0" smtClean="0">
                <a:latin typeface="黑体" pitchFamily="49" charset="-122"/>
                <a:ea typeface="黑体" pitchFamily="49" charset="-122"/>
              </a:rPr>
              <a:t>　句型分析</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273629" y="2351087"/>
            <a:ext cx="5867400" cy="925513"/>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011" name="Text Box 3"/>
          <p:cNvSpPr txBox="1">
            <a:spLocks noChangeArrowheads="1"/>
          </p:cNvSpPr>
          <p:nvPr/>
        </p:nvSpPr>
        <p:spPr bwMode="auto">
          <a:xfrm>
            <a:off x="468086" y="955675"/>
            <a:ext cx="8153400" cy="52248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200" b="1" dirty="0">
                <a:latin typeface="宋体" pitchFamily="2" charset="-122"/>
              </a:rPr>
              <a:t>自上而下分析法：从</a:t>
            </a:r>
            <a:r>
              <a:rPr kumimoji="1" lang="zh-CN" altLang="en-US" sz="2200" dirty="0">
                <a:latin typeface="宋体" pitchFamily="2" charset="-122"/>
              </a:rPr>
              <a:t>文法开始符号出发，反复使用规则，寻找匹配符号串（推导）的句型，直到推导出句子或规则用遍。</a:t>
            </a:r>
            <a:r>
              <a:rPr kumimoji="1" lang="zh-CN" altLang="en-US" sz="2200" b="1" dirty="0">
                <a:latin typeface="宋体" pitchFamily="2" charset="-122"/>
              </a:rPr>
              <a:t>进行每步推导时，存在两个选择问题：</a:t>
            </a:r>
          </a:p>
          <a:p>
            <a:pPr algn="l" eaLnBrk="1" hangingPunct="1">
              <a:lnSpc>
                <a:spcPct val="130000"/>
              </a:lnSpc>
              <a:spcBef>
                <a:spcPct val="20000"/>
              </a:spcBef>
            </a:pPr>
            <a:r>
              <a:rPr kumimoji="1" lang="zh-CN" altLang="en-US" sz="2200" b="1" dirty="0">
                <a:solidFill>
                  <a:srgbClr val="FF33CC"/>
                </a:solidFill>
                <a:latin typeface="宋体" pitchFamily="2" charset="-122"/>
              </a:rPr>
              <a:t>    </a:t>
            </a:r>
            <a:r>
              <a:rPr kumimoji="1" lang="zh-CN" altLang="en-US" sz="2200" b="1" dirty="0">
                <a:solidFill>
                  <a:srgbClr val="CC6600"/>
                </a:solidFill>
                <a:latin typeface="宋体" pitchFamily="2" charset="-122"/>
              </a:rPr>
              <a:t>⑴ 选择句型中哪一个非终结符进行推导</a:t>
            </a:r>
          </a:p>
          <a:p>
            <a:pPr algn="l" eaLnBrk="1" hangingPunct="1">
              <a:lnSpc>
                <a:spcPct val="130000"/>
              </a:lnSpc>
              <a:spcBef>
                <a:spcPct val="20000"/>
              </a:spcBef>
            </a:pPr>
            <a:r>
              <a:rPr kumimoji="1" lang="zh-CN" altLang="en-US" sz="2200" b="1" dirty="0">
                <a:solidFill>
                  <a:srgbClr val="CC6600"/>
                </a:solidFill>
                <a:latin typeface="宋体" pitchFamily="2" charset="-122"/>
              </a:rPr>
              <a:t>    ⑵ 选择非终结符的哪一个规则进行推导</a:t>
            </a:r>
          </a:p>
          <a:p>
            <a:pPr algn="l" eaLnBrk="1" hangingPunct="1">
              <a:lnSpc>
                <a:spcPct val="130000"/>
              </a:lnSpc>
              <a:spcBef>
                <a:spcPct val="20000"/>
              </a:spcBef>
            </a:pPr>
            <a:r>
              <a:rPr kumimoji="1" lang="zh-CN" altLang="en-US" sz="2200" b="1" dirty="0">
                <a:latin typeface="宋体" pitchFamily="2" charset="-122"/>
              </a:rPr>
              <a:t>问题⑴可以采用最左推导解决。问题⑵通常需要穷举每一个规则的可能推导</a:t>
            </a:r>
            <a:r>
              <a:rPr kumimoji="1" lang="zh-CN" altLang="en-US" sz="2200" b="1" dirty="0" smtClean="0">
                <a:latin typeface="宋体" pitchFamily="2" charset="-122"/>
              </a:rPr>
              <a:t>。</a:t>
            </a:r>
            <a:endParaRPr kumimoji="1" lang="zh-CN" altLang="en-US" sz="2200" b="1" dirty="0">
              <a:latin typeface="宋体" pitchFamily="2" charset="-122"/>
            </a:endParaRPr>
          </a:p>
          <a:p>
            <a:pPr algn="l" eaLnBrk="1" hangingPunct="1">
              <a:lnSpc>
                <a:spcPct val="130000"/>
              </a:lnSpc>
              <a:spcBef>
                <a:spcPct val="20000"/>
              </a:spcBef>
            </a:pPr>
            <a:r>
              <a:rPr kumimoji="1" lang="zh-CN" altLang="en-US" sz="2200" b="1" dirty="0" smtClean="0">
                <a:latin typeface="宋体" pitchFamily="2" charset="-122"/>
              </a:rPr>
              <a:t>成功：在推到过程中一旦出现个</a:t>
            </a:r>
            <a:r>
              <a:rPr kumimoji="1" lang="zh-CN" altLang="en-US" sz="2200" b="1" dirty="0">
                <a:latin typeface="宋体" pitchFamily="2" charset="-122"/>
              </a:rPr>
              <a:t>符号串</a:t>
            </a:r>
            <a:r>
              <a:rPr kumimoji="1" lang="en-US" altLang="zh-CN" sz="2200" b="1" dirty="0" smtClean="0">
                <a:latin typeface="宋体" pitchFamily="2" charset="-122"/>
              </a:rPr>
              <a:t>α</a:t>
            </a:r>
            <a:r>
              <a:rPr kumimoji="1" lang="zh-CN" altLang="en-US" sz="2200" b="1" dirty="0" smtClean="0">
                <a:latin typeface="宋体" pitchFamily="2" charset="-122"/>
              </a:rPr>
              <a:t>，</a:t>
            </a:r>
            <a:r>
              <a:rPr kumimoji="1" lang="zh-CN" altLang="en-US" sz="2200" b="1" dirty="0">
                <a:latin typeface="宋体" pitchFamily="2" charset="-122"/>
              </a:rPr>
              <a:t>便结束穷举过程，断定符号串</a:t>
            </a:r>
            <a:r>
              <a:rPr kumimoji="1" lang="en-US" altLang="zh-CN" sz="2200" b="1" dirty="0">
                <a:latin typeface="宋体" pitchFamily="2" charset="-122"/>
              </a:rPr>
              <a:t>α</a:t>
            </a:r>
            <a:r>
              <a:rPr kumimoji="1" lang="zh-CN" altLang="en-US" sz="2200" b="1" dirty="0">
                <a:latin typeface="宋体" pitchFamily="2" charset="-122"/>
              </a:rPr>
              <a:t>是句子。</a:t>
            </a:r>
          </a:p>
          <a:p>
            <a:pPr algn="l" eaLnBrk="1" hangingPunct="1">
              <a:lnSpc>
                <a:spcPct val="130000"/>
              </a:lnSpc>
              <a:spcBef>
                <a:spcPct val="20000"/>
              </a:spcBef>
            </a:pPr>
            <a:r>
              <a:rPr kumimoji="1" lang="zh-CN" altLang="en-US" sz="2200" b="1" dirty="0" smtClean="0">
                <a:latin typeface="宋体" pitchFamily="2" charset="-122"/>
              </a:rPr>
              <a:t>失败：当</a:t>
            </a:r>
            <a:r>
              <a:rPr kumimoji="1" lang="zh-CN" altLang="en-US" sz="2200" b="1" dirty="0">
                <a:latin typeface="宋体" pitchFamily="2" charset="-122"/>
              </a:rPr>
              <a:t>穷举全部可能的推导，</a:t>
            </a:r>
            <a:r>
              <a:rPr kumimoji="1" lang="zh-CN" altLang="en-US" sz="2200" b="1" dirty="0" smtClean="0">
                <a:latin typeface="宋体" pitchFamily="2" charset="-122"/>
              </a:rPr>
              <a:t>而不存在一</a:t>
            </a:r>
            <a:r>
              <a:rPr kumimoji="1" lang="zh-CN" altLang="en-US" sz="2200" b="1" dirty="0">
                <a:latin typeface="宋体" pitchFamily="2" charset="-122"/>
              </a:rPr>
              <a:t>个符号串</a:t>
            </a:r>
            <a:r>
              <a:rPr kumimoji="1" lang="en-US" altLang="zh-CN" sz="2200" b="1" dirty="0">
                <a:latin typeface="宋体" pitchFamily="2" charset="-122"/>
              </a:rPr>
              <a:t>α</a:t>
            </a:r>
            <a:r>
              <a:rPr kumimoji="1" lang="zh-CN" altLang="en-US" sz="2200" b="1" dirty="0">
                <a:latin typeface="宋体" pitchFamily="2" charset="-122"/>
              </a:rPr>
              <a:t>之推导过程的时候，才可以断定符号串</a:t>
            </a:r>
            <a:r>
              <a:rPr kumimoji="1" lang="en-US" altLang="zh-CN" sz="2200" b="1" dirty="0">
                <a:latin typeface="宋体" pitchFamily="2" charset="-122"/>
              </a:rPr>
              <a:t>α</a:t>
            </a:r>
            <a:r>
              <a:rPr kumimoji="1" lang="zh-CN" altLang="en-US" sz="2200" b="1" dirty="0">
                <a:latin typeface="宋体" pitchFamily="2" charset="-122"/>
              </a:rPr>
              <a:t>不是句子。</a:t>
            </a:r>
          </a:p>
        </p:txBody>
      </p:sp>
      <p:sp>
        <p:nvSpPr>
          <p:cNvPr id="43012" name="Rectangle 4"/>
          <p:cNvSpPr>
            <a:spLocks noGrp="1" noChangeArrowheads="1"/>
          </p:cNvSpPr>
          <p:nvPr>
            <p:ph type="title"/>
          </p:nvPr>
        </p:nvSpPr>
        <p:spPr>
          <a:xfrm>
            <a:off x="465138" y="304800"/>
            <a:ext cx="5021262" cy="4572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2.6.1</a:t>
            </a:r>
            <a:r>
              <a:rPr lang="zh-CN" altLang="en-US" sz="2800" b="1" dirty="0" smtClean="0">
                <a:solidFill>
                  <a:srgbClr val="CC0099"/>
                </a:solidFill>
                <a:latin typeface="黑体" pitchFamily="49" charset="-122"/>
                <a:ea typeface="黑体" pitchFamily="49" charset="-122"/>
              </a:rPr>
              <a:t>　自上而下的分析方法</a:t>
            </a: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5"/>
          <p:cNvSpPr txBox="1">
            <a:spLocks noChangeArrowheads="1"/>
          </p:cNvSpPr>
          <p:nvPr/>
        </p:nvSpPr>
        <p:spPr bwMode="auto">
          <a:xfrm>
            <a:off x="5791200" y="1574800"/>
            <a:ext cx="2743200" cy="1320800"/>
          </a:xfrm>
          <a:prstGeom prst="rect">
            <a:avLst/>
          </a:prstGeom>
          <a:solidFill>
            <a:schemeClr val="accent5">
              <a:alpha val="47842"/>
            </a:schemeClr>
          </a:solidFill>
          <a:ln w="9525">
            <a:solidFill>
              <a:srgbClr val="CCFF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000" b="1">
                <a:latin typeface="+mn-ea"/>
                <a:ea typeface="+mn-ea"/>
              </a:rPr>
              <a:t>G[S]</a:t>
            </a:r>
            <a:r>
              <a:rPr kumimoji="1" lang="zh-CN" altLang="en-US" sz="2000" b="1">
                <a:latin typeface="+mn-ea"/>
                <a:ea typeface="+mn-ea"/>
              </a:rPr>
              <a:t>：</a:t>
            </a:r>
          </a:p>
          <a:p>
            <a:pPr algn="just"/>
            <a:r>
              <a:rPr kumimoji="1" lang="zh-CN" altLang="en-US" sz="2000" b="1">
                <a:latin typeface="+mn-ea"/>
                <a:ea typeface="+mn-ea"/>
              </a:rPr>
              <a:t>        </a:t>
            </a:r>
            <a:r>
              <a:rPr kumimoji="1" lang="en-US" altLang="zh-CN" sz="2000" b="1">
                <a:latin typeface="+mn-ea"/>
                <a:ea typeface="+mn-ea"/>
              </a:rPr>
              <a:t>1</a:t>
            </a:r>
            <a:r>
              <a:rPr kumimoji="1" lang="zh-CN" altLang="en-US" sz="2000" b="1">
                <a:latin typeface="+mn-ea"/>
                <a:ea typeface="+mn-ea"/>
              </a:rPr>
              <a:t>．</a:t>
            </a:r>
            <a:r>
              <a:rPr kumimoji="1" lang="en-US" altLang="zh-CN" sz="2000" b="1">
                <a:latin typeface="+mn-ea"/>
                <a:ea typeface="+mn-ea"/>
              </a:rPr>
              <a:t>S→cAd</a:t>
            </a:r>
          </a:p>
          <a:p>
            <a:pPr algn="just"/>
            <a:r>
              <a:rPr kumimoji="1" lang="en-US" altLang="zh-CN" sz="2000" b="1">
                <a:latin typeface="+mn-ea"/>
                <a:ea typeface="+mn-ea"/>
              </a:rPr>
              <a:t>        2</a:t>
            </a:r>
            <a:r>
              <a:rPr kumimoji="1" lang="zh-CN" altLang="en-US" sz="2000" b="1">
                <a:latin typeface="+mn-ea"/>
                <a:ea typeface="+mn-ea"/>
              </a:rPr>
              <a:t>．</a:t>
            </a:r>
            <a:r>
              <a:rPr kumimoji="1" lang="en-US" altLang="zh-CN" sz="2000" b="1">
                <a:latin typeface="+mn-ea"/>
                <a:ea typeface="+mn-ea"/>
              </a:rPr>
              <a:t>A→a</a:t>
            </a:r>
          </a:p>
          <a:p>
            <a:pPr algn="just"/>
            <a:r>
              <a:rPr kumimoji="1" lang="en-US" altLang="zh-CN" sz="2000" b="1">
                <a:latin typeface="+mn-ea"/>
                <a:ea typeface="+mn-ea"/>
              </a:rPr>
              <a:t>        3</a:t>
            </a:r>
            <a:r>
              <a:rPr kumimoji="1" lang="zh-CN" altLang="en-US" sz="2000" b="1">
                <a:latin typeface="+mn-ea"/>
                <a:ea typeface="+mn-ea"/>
              </a:rPr>
              <a:t>．</a:t>
            </a:r>
            <a:r>
              <a:rPr kumimoji="1" lang="en-US" altLang="zh-CN" sz="2000" b="1">
                <a:latin typeface="+mn-ea"/>
                <a:ea typeface="+mn-ea"/>
              </a:rPr>
              <a:t>A→ab</a:t>
            </a:r>
          </a:p>
        </p:txBody>
      </p:sp>
      <p:sp>
        <p:nvSpPr>
          <p:cNvPr id="44036" name="Rectangle 6"/>
          <p:cNvSpPr>
            <a:spLocks noChangeArrowheads="1"/>
          </p:cNvSpPr>
          <p:nvPr/>
        </p:nvSpPr>
        <p:spPr bwMode="auto">
          <a:xfrm>
            <a:off x="762000" y="1524000"/>
            <a:ext cx="3733800" cy="366713"/>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zh-CN" altLang="en-US" b="1" dirty="0">
                <a:latin typeface="+mn-ea"/>
                <a:ea typeface="+mn-ea"/>
              </a:rPr>
              <a:t>（</a:t>
            </a:r>
            <a:r>
              <a:rPr kumimoji="1" lang="en-US" altLang="zh-CN" b="1" dirty="0">
                <a:latin typeface="+mn-ea"/>
                <a:ea typeface="+mn-ea"/>
              </a:rPr>
              <a:t>1</a:t>
            </a:r>
            <a:r>
              <a:rPr kumimoji="1" lang="zh-CN" altLang="en-US" b="1" dirty="0">
                <a:latin typeface="+mn-ea"/>
                <a:ea typeface="+mn-ea"/>
              </a:rPr>
              <a:t>）输入串</a:t>
            </a:r>
            <a:r>
              <a:rPr kumimoji="1" lang="en-US" altLang="zh-CN" b="1" dirty="0" err="1">
                <a:latin typeface="+mn-ea"/>
                <a:ea typeface="+mn-ea"/>
                <a:hlinkClick r:id="rId2" action="ppaction://hlinkfile"/>
              </a:rPr>
              <a:t>cabd</a:t>
            </a:r>
            <a:r>
              <a:rPr kumimoji="1" lang="zh-CN" altLang="en-US" b="1" dirty="0">
                <a:latin typeface="+mn-ea"/>
                <a:ea typeface="+mn-ea"/>
              </a:rPr>
              <a:t>的推导过程</a:t>
            </a:r>
          </a:p>
        </p:txBody>
      </p:sp>
      <p:sp>
        <p:nvSpPr>
          <p:cNvPr id="44037" name="Text Box 7"/>
          <p:cNvSpPr txBox="1">
            <a:spLocks noChangeArrowheads="1"/>
          </p:cNvSpPr>
          <p:nvPr/>
        </p:nvSpPr>
        <p:spPr bwMode="auto">
          <a:xfrm>
            <a:off x="762000" y="1905000"/>
            <a:ext cx="5181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mn-ea"/>
                <a:ea typeface="+mn-ea"/>
              </a:rPr>
              <a:t>（</a:t>
            </a:r>
            <a:r>
              <a:rPr kumimoji="1" lang="en-US" altLang="zh-CN" sz="2000" b="1" dirty="0">
                <a:latin typeface="+mn-ea"/>
                <a:ea typeface="+mn-ea"/>
              </a:rPr>
              <a:t>2</a:t>
            </a:r>
            <a:r>
              <a:rPr kumimoji="1" lang="zh-CN" altLang="en-US" sz="2000" b="1" dirty="0">
                <a:latin typeface="+mn-ea"/>
                <a:ea typeface="+mn-ea"/>
              </a:rPr>
              <a:t>）输入串</a:t>
            </a:r>
            <a:r>
              <a:rPr kumimoji="1" lang="en-US" altLang="zh-CN" sz="2000" b="1" dirty="0" err="1">
                <a:latin typeface="+mn-ea"/>
                <a:ea typeface="+mn-ea"/>
                <a:hlinkClick r:id="rId3" action="ppaction://hlinkfile"/>
              </a:rPr>
              <a:t>cabc</a:t>
            </a:r>
            <a:r>
              <a:rPr kumimoji="1" lang="zh-CN" altLang="en-US" sz="2000" b="1" dirty="0">
                <a:latin typeface="+mn-ea"/>
                <a:ea typeface="+mn-ea"/>
              </a:rPr>
              <a:t>的推导过程</a:t>
            </a:r>
          </a:p>
        </p:txBody>
      </p:sp>
      <p:sp>
        <p:nvSpPr>
          <p:cNvPr id="146440" name="Rectangle 8"/>
          <p:cNvSpPr>
            <a:spLocks noChangeArrowheads="1"/>
          </p:cNvSpPr>
          <p:nvPr/>
        </p:nvSpPr>
        <p:spPr bwMode="auto">
          <a:xfrm>
            <a:off x="3429000" y="3221038"/>
            <a:ext cx="2241550" cy="639762"/>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1</a:t>
            </a:r>
            <a:r>
              <a:rPr lang="zh-CN" altLang="en-US" b="1">
                <a:latin typeface="+mn-ea"/>
                <a:ea typeface="+mn-ea"/>
              </a:rPr>
              <a:t>号规则，</a:t>
            </a:r>
            <a:r>
              <a:rPr lang="en-US" altLang="zh-CN" b="1">
                <a:latin typeface="+mn-ea"/>
                <a:ea typeface="+mn-ea"/>
              </a:rPr>
              <a:t>c</a:t>
            </a:r>
            <a:r>
              <a:rPr lang="zh-CN" altLang="en-US" b="1">
                <a:latin typeface="+mn-ea"/>
                <a:ea typeface="+mn-ea"/>
              </a:rPr>
              <a:t>匹配成功</a:t>
            </a:r>
          </a:p>
        </p:txBody>
      </p:sp>
      <p:sp>
        <p:nvSpPr>
          <p:cNvPr id="146441" name="Rectangle 9"/>
          <p:cNvSpPr>
            <a:spLocks noChangeArrowheads="1"/>
          </p:cNvSpPr>
          <p:nvPr/>
        </p:nvSpPr>
        <p:spPr bwMode="auto">
          <a:xfrm>
            <a:off x="2514600" y="3221038"/>
            <a:ext cx="914400" cy="639762"/>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t>
            </a:r>
            <a:r>
              <a:rPr lang="en-US" altLang="zh-CN" b="1">
                <a:latin typeface="+mn-ea"/>
                <a:ea typeface="+mn-ea"/>
              </a:rPr>
              <a:t>abd</a:t>
            </a:r>
          </a:p>
        </p:txBody>
      </p:sp>
      <p:sp>
        <p:nvSpPr>
          <p:cNvPr id="146442" name="Rectangle 10"/>
          <p:cNvSpPr>
            <a:spLocks noChangeArrowheads="1"/>
          </p:cNvSpPr>
          <p:nvPr/>
        </p:nvSpPr>
        <p:spPr bwMode="auto">
          <a:xfrm>
            <a:off x="1393825" y="3221038"/>
            <a:ext cx="1120775" cy="639762"/>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t>
            </a:r>
            <a:r>
              <a:rPr lang="en-US" altLang="zh-CN" b="1">
                <a:latin typeface="+mn-ea"/>
                <a:ea typeface="+mn-ea"/>
              </a:rPr>
              <a:t>Ad</a:t>
            </a:r>
          </a:p>
        </p:txBody>
      </p:sp>
      <p:sp>
        <p:nvSpPr>
          <p:cNvPr id="146443" name="Rectangle 11"/>
          <p:cNvSpPr>
            <a:spLocks noChangeArrowheads="1"/>
          </p:cNvSpPr>
          <p:nvPr/>
        </p:nvSpPr>
        <p:spPr bwMode="auto">
          <a:xfrm>
            <a:off x="685800" y="3221038"/>
            <a:ext cx="708025" cy="609600"/>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2</a:t>
            </a:r>
          </a:p>
        </p:txBody>
      </p:sp>
      <p:sp>
        <p:nvSpPr>
          <p:cNvPr id="146444" name="Rectangle 12"/>
          <p:cNvSpPr>
            <a:spLocks noChangeArrowheads="1"/>
          </p:cNvSpPr>
          <p:nvPr/>
        </p:nvSpPr>
        <p:spPr bwMode="auto">
          <a:xfrm>
            <a:off x="3429000" y="2824163"/>
            <a:ext cx="2241550"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从</a:t>
            </a:r>
            <a:r>
              <a:rPr lang="en-US" altLang="zh-CN" b="1">
                <a:latin typeface="+mn-ea"/>
                <a:ea typeface="+mn-ea"/>
              </a:rPr>
              <a:t>S</a:t>
            </a:r>
            <a:r>
              <a:rPr lang="zh-CN" altLang="en-US" b="1">
                <a:latin typeface="+mn-ea"/>
                <a:ea typeface="+mn-ea"/>
              </a:rPr>
              <a:t>开始推导</a:t>
            </a:r>
          </a:p>
        </p:txBody>
      </p:sp>
      <p:sp>
        <p:nvSpPr>
          <p:cNvPr id="146445" name="Rectangle 13"/>
          <p:cNvSpPr>
            <a:spLocks noChangeArrowheads="1"/>
          </p:cNvSpPr>
          <p:nvPr/>
        </p:nvSpPr>
        <p:spPr bwMode="auto">
          <a:xfrm>
            <a:off x="2514600" y="2824163"/>
            <a:ext cx="914400"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cabd</a:t>
            </a:r>
          </a:p>
        </p:txBody>
      </p:sp>
      <p:sp>
        <p:nvSpPr>
          <p:cNvPr id="146446" name="Rectangle 14"/>
          <p:cNvSpPr>
            <a:spLocks noChangeArrowheads="1"/>
          </p:cNvSpPr>
          <p:nvPr/>
        </p:nvSpPr>
        <p:spPr bwMode="auto">
          <a:xfrm>
            <a:off x="1393825" y="2824163"/>
            <a:ext cx="1120775"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a:t>
            </a:r>
          </a:p>
        </p:txBody>
      </p:sp>
      <p:sp>
        <p:nvSpPr>
          <p:cNvPr id="146447" name="Rectangle 15"/>
          <p:cNvSpPr>
            <a:spLocks noChangeArrowheads="1"/>
          </p:cNvSpPr>
          <p:nvPr/>
        </p:nvSpPr>
        <p:spPr bwMode="auto">
          <a:xfrm>
            <a:off x="685800" y="2824163"/>
            <a:ext cx="708025"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1</a:t>
            </a:r>
          </a:p>
        </p:txBody>
      </p:sp>
      <p:sp>
        <p:nvSpPr>
          <p:cNvPr id="146448" name="Rectangle 16"/>
          <p:cNvSpPr>
            <a:spLocks noChangeArrowheads="1"/>
          </p:cNvSpPr>
          <p:nvPr/>
        </p:nvSpPr>
        <p:spPr bwMode="auto">
          <a:xfrm>
            <a:off x="3429000" y="2459038"/>
            <a:ext cx="2241550"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说明</a:t>
            </a:r>
          </a:p>
        </p:txBody>
      </p:sp>
      <p:sp>
        <p:nvSpPr>
          <p:cNvPr id="146449" name="Rectangle 17"/>
          <p:cNvSpPr>
            <a:spLocks noChangeArrowheads="1"/>
          </p:cNvSpPr>
          <p:nvPr/>
        </p:nvSpPr>
        <p:spPr bwMode="auto">
          <a:xfrm>
            <a:off x="2514600" y="2459038"/>
            <a:ext cx="914400"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输入串</a:t>
            </a:r>
          </a:p>
        </p:txBody>
      </p:sp>
      <p:sp>
        <p:nvSpPr>
          <p:cNvPr id="146450" name="Rectangle 18"/>
          <p:cNvSpPr>
            <a:spLocks noChangeArrowheads="1"/>
          </p:cNvSpPr>
          <p:nvPr/>
        </p:nvSpPr>
        <p:spPr bwMode="auto">
          <a:xfrm>
            <a:off x="1393825" y="2459038"/>
            <a:ext cx="1120775"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推导过程</a:t>
            </a:r>
          </a:p>
        </p:txBody>
      </p:sp>
      <p:sp>
        <p:nvSpPr>
          <p:cNvPr id="146451" name="Rectangle 19"/>
          <p:cNvSpPr>
            <a:spLocks noChangeArrowheads="1"/>
          </p:cNvSpPr>
          <p:nvPr/>
        </p:nvSpPr>
        <p:spPr bwMode="auto">
          <a:xfrm>
            <a:off x="685800" y="2459038"/>
            <a:ext cx="708025" cy="365125"/>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序号</a:t>
            </a:r>
          </a:p>
        </p:txBody>
      </p:sp>
      <p:sp>
        <p:nvSpPr>
          <p:cNvPr id="146452" name="Line 20"/>
          <p:cNvSpPr>
            <a:spLocks noChangeShapeType="1"/>
          </p:cNvSpPr>
          <p:nvPr/>
        </p:nvSpPr>
        <p:spPr bwMode="auto">
          <a:xfrm>
            <a:off x="685800" y="2459038"/>
            <a:ext cx="4984750" cy="1587"/>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3" name="Line 21"/>
          <p:cNvSpPr>
            <a:spLocks noChangeShapeType="1"/>
          </p:cNvSpPr>
          <p:nvPr/>
        </p:nvSpPr>
        <p:spPr bwMode="auto">
          <a:xfrm>
            <a:off x="685800" y="28241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4" name="Line 22"/>
          <p:cNvSpPr>
            <a:spLocks noChangeShapeType="1"/>
          </p:cNvSpPr>
          <p:nvPr/>
        </p:nvSpPr>
        <p:spPr bwMode="auto">
          <a:xfrm>
            <a:off x="685800" y="24590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5" name="Line 23"/>
          <p:cNvSpPr>
            <a:spLocks noChangeShapeType="1"/>
          </p:cNvSpPr>
          <p:nvPr/>
        </p:nvSpPr>
        <p:spPr bwMode="auto">
          <a:xfrm>
            <a:off x="1393825" y="2459038"/>
            <a:ext cx="0" cy="7302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6" name="Line 24"/>
          <p:cNvSpPr>
            <a:spLocks noChangeShapeType="1"/>
          </p:cNvSpPr>
          <p:nvPr/>
        </p:nvSpPr>
        <p:spPr bwMode="auto">
          <a:xfrm>
            <a:off x="2514600" y="2459038"/>
            <a:ext cx="0" cy="7302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7" name="Line 25"/>
          <p:cNvSpPr>
            <a:spLocks noChangeShapeType="1"/>
          </p:cNvSpPr>
          <p:nvPr/>
        </p:nvSpPr>
        <p:spPr bwMode="auto">
          <a:xfrm>
            <a:off x="3429000" y="2459038"/>
            <a:ext cx="0" cy="7302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8" name="Line 26"/>
          <p:cNvSpPr>
            <a:spLocks noChangeShapeType="1"/>
          </p:cNvSpPr>
          <p:nvPr/>
        </p:nvSpPr>
        <p:spPr bwMode="auto">
          <a:xfrm>
            <a:off x="5670550" y="24590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9" name="Line 27"/>
          <p:cNvSpPr>
            <a:spLocks noChangeShapeType="1"/>
          </p:cNvSpPr>
          <p:nvPr/>
        </p:nvSpPr>
        <p:spPr bwMode="auto">
          <a:xfrm>
            <a:off x="685800" y="318928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1" name="Line 29"/>
          <p:cNvSpPr>
            <a:spLocks noChangeShapeType="1"/>
          </p:cNvSpPr>
          <p:nvPr/>
        </p:nvSpPr>
        <p:spPr bwMode="auto">
          <a:xfrm>
            <a:off x="685800" y="32210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2" name="Line 30"/>
          <p:cNvSpPr>
            <a:spLocks noChangeShapeType="1"/>
          </p:cNvSpPr>
          <p:nvPr/>
        </p:nvSpPr>
        <p:spPr bwMode="auto">
          <a:xfrm>
            <a:off x="1393825" y="3221038"/>
            <a:ext cx="0" cy="6397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3" name="Line 31"/>
          <p:cNvSpPr>
            <a:spLocks noChangeShapeType="1"/>
          </p:cNvSpPr>
          <p:nvPr/>
        </p:nvSpPr>
        <p:spPr bwMode="auto">
          <a:xfrm>
            <a:off x="2514600" y="3221038"/>
            <a:ext cx="0" cy="6397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4" name="Line 32"/>
          <p:cNvSpPr>
            <a:spLocks noChangeShapeType="1"/>
          </p:cNvSpPr>
          <p:nvPr/>
        </p:nvSpPr>
        <p:spPr bwMode="auto">
          <a:xfrm>
            <a:off x="3429000" y="3221038"/>
            <a:ext cx="0" cy="6651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5" name="Line 33"/>
          <p:cNvSpPr>
            <a:spLocks noChangeShapeType="1"/>
          </p:cNvSpPr>
          <p:nvPr/>
        </p:nvSpPr>
        <p:spPr bwMode="auto">
          <a:xfrm>
            <a:off x="685800" y="32210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063" name="Line 34"/>
          <p:cNvSpPr>
            <a:spLocks noChangeShapeType="1"/>
          </p:cNvSpPr>
          <p:nvPr/>
        </p:nvSpPr>
        <p:spPr bwMode="auto">
          <a:xfrm>
            <a:off x="685800" y="3189288"/>
            <a:ext cx="0" cy="36512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7" name="Line 35"/>
          <p:cNvSpPr>
            <a:spLocks noChangeShapeType="1"/>
          </p:cNvSpPr>
          <p:nvPr/>
        </p:nvSpPr>
        <p:spPr bwMode="auto">
          <a:xfrm>
            <a:off x="5670550" y="32210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065" name="Line 36"/>
          <p:cNvSpPr>
            <a:spLocks noChangeShapeType="1"/>
          </p:cNvSpPr>
          <p:nvPr/>
        </p:nvSpPr>
        <p:spPr bwMode="auto">
          <a:xfrm>
            <a:off x="5670550" y="3189288"/>
            <a:ext cx="0" cy="365125"/>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9" name="Line 37"/>
          <p:cNvSpPr>
            <a:spLocks noChangeShapeType="1"/>
          </p:cNvSpPr>
          <p:nvPr/>
        </p:nvSpPr>
        <p:spPr bwMode="auto">
          <a:xfrm>
            <a:off x="696913" y="38100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0" name="Rectangle 38"/>
          <p:cNvSpPr>
            <a:spLocks noChangeArrowheads="1"/>
          </p:cNvSpPr>
          <p:nvPr/>
        </p:nvSpPr>
        <p:spPr bwMode="auto">
          <a:xfrm>
            <a:off x="3429000" y="3830638"/>
            <a:ext cx="2241550" cy="639762"/>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2</a:t>
            </a:r>
            <a:r>
              <a:rPr lang="zh-CN" altLang="en-US" b="1">
                <a:latin typeface="+mn-ea"/>
                <a:ea typeface="+mn-ea"/>
              </a:rPr>
              <a:t>号规则，</a:t>
            </a:r>
            <a:r>
              <a:rPr lang="en-US" altLang="zh-CN" b="1">
                <a:latin typeface="+mn-ea"/>
                <a:ea typeface="+mn-ea"/>
              </a:rPr>
              <a:t>a</a:t>
            </a:r>
            <a:r>
              <a:rPr lang="zh-CN" altLang="en-US" b="1">
                <a:latin typeface="+mn-ea"/>
                <a:ea typeface="+mn-ea"/>
              </a:rPr>
              <a:t>匹配成功</a:t>
            </a:r>
            <a:r>
              <a:rPr lang="en-US" altLang="zh-CN" b="1">
                <a:latin typeface="+mn-ea"/>
                <a:ea typeface="+mn-ea"/>
              </a:rPr>
              <a:t>d</a:t>
            </a:r>
            <a:r>
              <a:rPr lang="zh-CN" altLang="en-US" b="1">
                <a:latin typeface="+mn-ea"/>
                <a:ea typeface="+mn-ea"/>
              </a:rPr>
              <a:t>不成功，回溯</a:t>
            </a:r>
          </a:p>
        </p:txBody>
      </p:sp>
      <p:sp>
        <p:nvSpPr>
          <p:cNvPr id="146471" name="Rectangle 39"/>
          <p:cNvSpPr>
            <a:spLocks noChangeArrowheads="1"/>
          </p:cNvSpPr>
          <p:nvPr/>
        </p:nvSpPr>
        <p:spPr bwMode="auto">
          <a:xfrm>
            <a:off x="2514600" y="3830638"/>
            <a:ext cx="914400" cy="639762"/>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a:t>
            </a:r>
            <a:r>
              <a:rPr lang="en-US" altLang="zh-CN" b="1">
                <a:latin typeface="+mn-ea"/>
                <a:ea typeface="+mn-ea"/>
              </a:rPr>
              <a:t>bd</a:t>
            </a:r>
          </a:p>
        </p:txBody>
      </p:sp>
      <p:sp>
        <p:nvSpPr>
          <p:cNvPr id="146472" name="Rectangle 40"/>
          <p:cNvSpPr>
            <a:spLocks noChangeArrowheads="1"/>
          </p:cNvSpPr>
          <p:nvPr/>
        </p:nvSpPr>
        <p:spPr bwMode="auto">
          <a:xfrm>
            <a:off x="1393825" y="3830638"/>
            <a:ext cx="1120775" cy="639762"/>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a:t>
            </a:r>
            <a:r>
              <a:rPr lang="en-US" altLang="zh-CN" b="1">
                <a:latin typeface="+mn-ea"/>
                <a:ea typeface="+mn-ea"/>
              </a:rPr>
              <a:t>d</a:t>
            </a:r>
          </a:p>
        </p:txBody>
      </p:sp>
      <p:sp>
        <p:nvSpPr>
          <p:cNvPr id="146473" name="Rectangle 41"/>
          <p:cNvSpPr>
            <a:spLocks noChangeArrowheads="1"/>
          </p:cNvSpPr>
          <p:nvPr/>
        </p:nvSpPr>
        <p:spPr bwMode="auto">
          <a:xfrm>
            <a:off x="685800" y="3830638"/>
            <a:ext cx="708025" cy="609600"/>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3</a:t>
            </a:r>
          </a:p>
        </p:txBody>
      </p:sp>
      <p:sp>
        <p:nvSpPr>
          <p:cNvPr id="146474" name="Line 42"/>
          <p:cNvSpPr>
            <a:spLocks noChangeShapeType="1"/>
          </p:cNvSpPr>
          <p:nvPr/>
        </p:nvSpPr>
        <p:spPr bwMode="auto">
          <a:xfrm>
            <a:off x="685800" y="38306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5" name="Line 43"/>
          <p:cNvSpPr>
            <a:spLocks noChangeShapeType="1"/>
          </p:cNvSpPr>
          <p:nvPr/>
        </p:nvSpPr>
        <p:spPr bwMode="auto">
          <a:xfrm>
            <a:off x="1393825" y="3830638"/>
            <a:ext cx="0" cy="6397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6" name="Line 44"/>
          <p:cNvSpPr>
            <a:spLocks noChangeShapeType="1"/>
          </p:cNvSpPr>
          <p:nvPr/>
        </p:nvSpPr>
        <p:spPr bwMode="auto">
          <a:xfrm>
            <a:off x="2514600" y="3830638"/>
            <a:ext cx="0" cy="6397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7" name="Line 45"/>
          <p:cNvSpPr>
            <a:spLocks noChangeShapeType="1"/>
          </p:cNvSpPr>
          <p:nvPr/>
        </p:nvSpPr>
        <p:spPr bwMode="auto">
          <a:xfrm>
            <a:off x="3429000" y="3830638"/>
            <a:ext cx="0" cy="6651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8" name="Line 46"/>
          <p:cNvSpPr>
            <a:spLocks noChangeShapeType="1"/>
          </p:cNvSpPr>
          <p:nvPr/>
        </p:nvSpPr>
        <p:spPr bwMode="auto">
          <a:xfrm>
            <a:off x="685800" y="3830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9" name="Line 47"/>
          <p:cNvSpPr>
            <a:spLocks noChangeShapeType="1"/>
          </p:cNvSpPr>
          <p:nvPr/>
        </p:nvSpPr>
        <p:spPr bwMode="auto">
          <a:xfrm>
            <a:off x="5670550" y="3830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0" name="Line 48"/>
          <p:cNvSpPr>
            <a:spLocks noChangeShapeType="1"/>
          </p:cNvSpPr>
          <p:nvPr/>
        </p:nvSpPr>
        <p:spPr bwMode="auto">
          <a:xfrm>
            <a:off x="685800" y="44196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1" name="Rectangle 49"/>
          <p:cNvSpPr>
            <a:spLocks noChangeArrowheads="1"/>
          </p:cNvSpPr>
          <p:nvPr/>
        </p:nvSpPr>
        <p:spPr bwMode="auto">
          <a:xfrm>
            <a:off x="3429000" y="4419600"/>
            <a:ext cx="2241550" cy="639763"/>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3</a:t>
            </a:r>
            <a:r>
              <a:rPr lang="zh-CN" altLang="en-US" b="1">
                <a:latin typeface="+mn-ea"/>
                <a:ea typeface="+mn-ea"/>
              </a:rPr>
              <a:t>号规则推导</a:t>
            </a:r>
          </a:p>
        </p:txBody>
      </p:sp>
      <p:sp>
        <p:nvSpPr>
          <p:cNvPr id="146482" name="Rectangle 50"/>
          <p:cNvSpPr>
            <a:spLocks noChangeArrowheads="1"/>
          </p:cNvSpPr>
          <p:nvPr/>
        </p:nvSpPr>
        <p:spPr bwMode="auto">
          <a:xfrm>
            <a:off x="2514600" y="4419600"/>
            <a:ext cx="914400" cy="639763"/>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t>
            </a:r>
            <a:r>
              <a:rPr lang="en-US" altLang="zh-CN" b="1">
                <a:latin typeface="+mn-ea"/>
                <a:ea typeface="+mn-ea"/>
              </a:rPr>
              <a:t>abd</a:t>
            </a:r>
          </a:p>
        </p:txBody>
      </p:sp>
      <p:sp>
        <p:nvSpPr>
          <p:cNvPr id="146483" name="Rectangle 51"/>
          <p:cNvSpPr>
            <a:spLocks noChangeArrowheads="1"/>
          </p:cNvSpPr>
          <p:nvPr/>
        </p:nvSpPr>
        <p:spPr bwMode="auto">
          <a:xfrm>
            <a:off x="1393825" y="4419600"/>
            <a:ext cx="1120775" cy="639763"/>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t>
            </a:r>
            <a:r>
              <a:rPr lang="en-US" altLang="zh-CN" b="1">
                <a:latin typeface="+mn-ea"/>
                <a:ea typeface="+mn-ea"/>
              </a:rPr>
              <a:t>Ad</a:t>
            </a:r>
          </a:p>
        </p:txBody>
      </p:sp>
      <p:sp>
        <p:nvSpPr>
          <p:cNvPr id="146484" name="Rectangle 52"/>
          <p:cNvSpPr>
            <a:spLocks noChangeArrowheads="1"/>
          </p:cNvSpPr>
          <p:nvPr/>
        </p:nvSpPr>
        <p:spPr bwMode="auto">
          <a:xfrm>
            <a:off x="685800" y="4419600"/>
            <a:ext cx="708025" cy="609600"/>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4</a:t>
            </a:r>
          </a:p>
        </p:txBody>
      </p:sp>
      <p:sp>
        <p:nvSpPr>
          <p:cNvPr id="146485" name="Line 53"/>
          <p:cNvSpPr>
            <a:spLocks noChangeShapeType="1"/>
          </p:cNvSpPr>
          <p:nvPr/>
        </p:nvSpPr>
        <p:spPr bwMode="auto">
          <a:xfrm>
            <a:off x="685800" y="44196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6" name="Line 54"/>
          <p:cNvSpPr>
            <a:spLocks noChangeShapeType="1"/>
          </p:cNvSpPr>
          <p:nvPr/>
        </p:nvSpPr>
        <p:spPr bwMode="auto">
          <a:xfrm>
            <a:off x="1393825" y="4419600"/>
            <a:ext cx="0" cy="6397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7" name="Line 55"/>
          <p:cNvSpPr>
            <a:spLocks noChangeShapeType="1"/>
          </p:cNvSpPr>
          <p:nvPr/>
        </p:nvSpPr>
        <p:spPr bwMode="auto">
          <a:xfrm>
            <a:off x="2514600" y="4419600"/>
            <a:ext cx="0" cy="6397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8" name="Line 56"/>
          <p:cNvSpPr>
            <a:spLocks noChangeShapeType="1"/>
          </p:cNvSpPr>
          <p:nvPr/>
        </p:nvSpPr>
        <p:spPr bwMode="auto">
          <a:xfrm>
            <a:off x="3429000" y="4419600"/>
            <a:ext cx="0" cy="6651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9" name="Line 57"/>
          <p:cNvSpPr>
            <a:spLocks noChangeShapeType="1"/>
          </p:cNvSpPr>
          <p:nvPr/>
        </p:nvSpPr>
        <p:spPr bwMode="auto">
          <a:xfrm>
            <a:off x="685800" y="44196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0" name="Line 58"/>
          <p:cNvSpPr>
            <a:spLocks noChangeShapeType="1"/>
          </p:cNvSpPr>
          <p:nvPr/>
        </p:nvSpPr>
        <p:spPr bwMode="auto">
          <a:xfrm>
            <a:off x="5670550" y="44196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1" name="Line 59"/>
          <p:cNvSpPr>
            <a:spLocks noChangeShapeType="1"/>
          </p:cNvSpPr>
          <p:nvPr/>
        </p:nvSpPr>
        <p:spPr bwMode="auto">
          <a:xfrm>
            <a:off x="685800" y="50085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2" name="Rectangle 60"/>
          <p:cNvSpPr>
            <a:spLocks noChangeArrowheads="1"/>
          </p:cNvSpPr>
          <p:nvPr/>
        </p:nvSpPr>
        <p:spPr bwMode="auto">
          <a:xfrm>
            <a:off x="3429000" y="5029200"/>
            <a:ext cx="2241550" cy="639763"/>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abd</a:t>
            </a:r>
            <a:r>
              <a:rPr lang="zh-CN" altLang="en-US" b="1">
                <a:latin typeface="+mn-ea"/>
                <a:ea typeface="+mn-ea"/>
              </a:rPr>
              <a:t>匹配成功，所以</a:t>
            </a:r>
            <a:r>
              <a:rPr lang="en-US" altLang="zh-CN" b="1">
                <a:latin typeface="+mn-ea"/>
                <a:ea typeface="+mn-ea"/>
              </a:rPr>
              <a:t>cabd</a:t>
            </a:r>
            <a:r>
              <a:rPr lang="zh-CN" altLang="en-US" b="1">
                <a:latin typeface="+mn-ea"/>
                <a:ea typeface="+mn-ea"/>
              </a:rPr>
              <a:t>是一个句子</a:t>
            </a:r>
          </a:p>
        </p:txBody>
      </p:sp>
      <p:sp>
        <p:nvSpPr>
          <p:cNvPr id="146493" name="Rectangle 61"/>
          <p:cNvSpPr>
            <a:spLocks noChangeArrowheads="1"/>
          </p:cNvSpPr>
          <p:nvPr/>
        </p:nvSpPr>
        <p:spPr bwMode="auto">
          <a:xfrm>
            <a:off x="2514600" y="5029200"/>
            <a:ext cx="914400" cy="639763"/>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cabd</a:t>
            </a:r>
          </a:p>
        </p:txBody>
      </p:sp>
      <p:sp>
        <p:nvSpPr>
          <p:cNvPr id="146494" name="Rectangle 62"/>
          <p:cNvSpPr>
            <a:spLocks noChangeArrowheads="1"/>
          </p:cNvSpPr>
          <p:nvPr/>
        </p:nvSpPr>
        <p:spPr bwMode="auto">
          <a:xfrm>
            <a:off x="1393825" y="5029200"/>
            <a:ext cx="1120775" cy="639763"/>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cabd</a:t>
            </a:r>
          </a:p>
        </p:txBody>
      </p:sp>
      <p:sp>
        <p:nvSpPr>
          <p:cNvPr id="146495" name="Rectangle 63"/>
          <p:cNvSpPr>
            <a:spLocks noChangeArrowheads="1"/>
          </p:cNvSpPr>
          <p:nvPr/>
        </p:nvSpPr>
        <p:spPr bwMode="auto">
          <a:xfrm>
            <a:off x="685800" y="5029200"/>
            <a:ext cx="708025" cy="609600"/>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5</a:t>
            </a:r>
          </a:p>
        </p:txBody>
      </p:sp>
      <p:sp>
        <p:nvSpPr>
          <p:cNvPr id="146496" name="Line 64"/>
          <p:cNvSpPr>
            <a:spLocks noChangeShapeType="1"/>
          </p:cNvSpPr>
          <p:nvPr/>
        </p:nvSpPr>
        <p:spPr bwMode="auto">
          <a:xfrm>
            <a:off x="685800" y="5029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7" name="Line 65"/>
          <p:cNvSpPr>
            <a:spLocks noChangeShapeType="1"/>
          </p:cNvSpPr>
          <p:nvPr/>
        </p:nvSpPr>
        <p:spPr bwMode="auto">
          <a:xfrm>
            <a:off x="1393825" y="5029200"/>
            <a:ext cx="0" cy="6397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8" name="Line 66"/>
          <p:cNvSpPr>
            <a:spLocks noChangeShapeType="1"/>
          </p:cNvSpPr>
          <p:nvPr/>
        </p:nvSpPr>
        <p:spPr bwMode="auto">
          <a:xfrm>
            <a:off x="2514600" y="5029200"/>
            <a:ext cx="0" cy="6397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9" name="Line 67"/>
          <p:cNvSpPr>
            <a:spLocks noChangeShapeType="1"/>
          </p:cNvSpPr>
          <p:nvPr/>
        </p:nvSpPr>
        <p:spPr bwMode="auto">
          <a:xfrm>
            <a:off x="3429000" y="5029200"/>
            <a:ext cx="0" cy="6651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0" name="Line 68"/>
          <p:cNvSpPr>
            <a:spLocks noChangeShapeType="1"/>
          </p:cNvSpPr>
          <p:nvPr/>
        </p:nvSpPr>
        <p:spPr bwMode="auto">
          <a:xfrm>
            <a:off x="685800" y="5029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1" name="Line 69"/>
          <p:cNvSpPr>
            <a:spLocks noChangeShapeType="1"/>
          </p:cNvSpPr>
          <p:nvPr/>
        </p:nvSpPr>
        <p:spPr bwMode="auto">
          <a:xfrm>
            <a:off x="5670550" y="5029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2" name="Line 70"/>
          <p:cNvSpPr>
            <a:spLocks noChangeShapeType="1"/>
          </p:cNvSpPr>
          <p:nvPr/>
        </p:nvSpPr>
        <p:spPr bwMode="auto">
          <a:xfrm>
            <a:off x="685800" y="56181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100" name="Text Box 72"/>
          <p:cNvSpPr txBox="1">
            <a:spLocks noChangeArrowheads="1"/>
          </p:cNvSpPr>
          <p:nvPr/>
        </p:nvSpPr>
        <p:spPr bwMode="auto">
          <a:xfrm>
            <a:off x="152400" y="5638800"/>
            <a:ext cx="86106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mn-ea"/>
                <a:ea typeface="+mn-ea"/>
              </a:rPr>
              <a:t>这样带回溯的推导法效率很低。后面重点研究避免回溯的推导法！</a:t>
            </a:r>
          </a:p>
        </p:txBody>
      </p:sp>
      <p:sp>
        <p:nvSpPr>
          <p:cNvPr id="71" name="Rectangle 4"/>
          <p:cNvSpPr>
            <a:spLocks noGrp="1" noChangeArrowheads="1"/>
          </p:cNvSpPr>
          <p:nvPr>
            <p:ph type="title"/>
          </p:nvPr>
        </p:nvSpPr>
        <p:spPr>
          <a:xfrm>
            <a:off x="465138" y="304800"/>
            <a:ext cx="5021262" cy="4572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2.6.1</a:t>
            </a:r>
            <a:r>
              <a:rPr lang="zh-CN" altLang="en-US" sz="2800" b="1" dirty="0" smtClean="0">
                <a:solidFill>
                  <a:srgbClr val="CC0099"/>
                </a:solidFill>
                <a:latin typeface="黑体" pitchFamily="49" charset="-122"/>
                <a:ea typeface="黑体" pitchFamily="49" charset="-122"/>
              </a:rPr>
              <a:t>　自上而下的分析方法</a:t>
            </a:r>
          </a:p>
        </p:txBody>
      </p:sp>
      <p:sp>
        <p:nvSpPr>
          <p:cNvPr id="6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
        <p:nvSpPr>
          <p:cNvPr id="70" name="Rectangle 6"/>
          <p:cNvSpPr>
            <a:spLocks noChangeArrowheads="1"/>
          </p:cNvSpPr>
          <p:nvPr/>
        </p:nvSpPr>
        <p:spPr bwMode="auto">
          <a:xfrm>
            <a:off x="457200" y="1047690"/>
            <a:ext cx="3733800" cy="400110"/>
          </a:xfrm>
          <a:prstGeom prst="rect">
            <a:avLst/>
          </a:prstGeom>
          <a:noFill/>
          <a:ln>
            <a:noFill/>
          </a:ln>
          <a:effectLst/>
          <a:extLst>
            <a:ext uri="{909E8E84-426E-40DD-AFC4-6F175D3DCCD1}">
              <a14:hiddenFill xmlns:a14="http://schemas.microsoft.com/office/drawing/2010/main" xmlns="">
                <a:solidFill>
                  <a:srgbClr val="993366">
                    <a:alpha val="96077"/>
                  </a:srgbClr>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zh-CN" altLang="en-US" sz="2000" b="1" dirty="0" smtClean="0">
                <a:latin typeface="+mn-ea"/>
                <a:ea typeface="+mn-ea"/>
              </a:rPr>
              <a:t>例</a:t>
            </a:r>
            <a:r>
              <a:rPr kumimoji="1" lang="en-US" altLang="zh-CN" sz="2000" b="1" dirty="0" smtClean="0">
                <a:latin typeface="+mn-ea"/>
                <a:ea typeface="+mn-ea"/>
              </a:rPr>
              <a:t>2.10 </a:t>
            </a:r>
            <a:r>
              <a:rPr kumimoji="1" lang="zh-CN" altLang="en-US" sz="2000" b="1" dirty="0" smtClean="0">
                <a:latin typeface="+mn-ea"/>
                <a:ea typeface="+mn-ea"/>
              </a:rPr>
              <a:t>带回溯的推导示例</a:t>
            </a:r>
            <a:endParaRPr kumimoji="1" lang="zh-CN" altLang="en-US" sz="20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64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4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64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64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4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645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64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64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64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6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4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64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64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64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4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4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46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64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4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64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4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4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4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64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64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64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64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648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464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64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64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64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64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64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64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64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64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64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649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64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649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64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64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64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64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64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64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65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465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4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0" grpId="0"/>
      <p:bldP spid="146441" grpId="0"/>
      <p:bldP spid="146442" grpId="0"/>
      <p:bldP spid="146443" grpId="0"/>
      <p:bldP spid="146444" grpId="0"/>
      <p:bldP spid="146445" grpId="0"/>
      <p:bldP spid="146446" grpId="0"/>
      <p:bldP spid="146447" grpId="0"/>
      <p:bldP spid="146448" grpId="0"/>
      <p:bldP spid="146449" grpId="0"/>
      <p:bldP spid="146450" grpId="0"/>
      <p:bldP spid="146451" grpId="0"/>
      <p:bldP spid="146452" grpId="0" animBg="1"/>
      <p:bldP spid="146453" grpId="0" animBg="1"/>
      <p:bldP spid="146454" grpId="0" animBg="1"/>
      <p:bldP spid="146455" grpId="0" animBg="1"/>
      <p:bldP spid="146456" grpId="0" animBg="1"/>
      <p:bldP spid="146457" grpId="0" animBg="1"/>
      <p:bldP spid="146458" grpId="0" animBg="1"/>
      <p:bldP spid="146459" grpId="0" animBg="1"/>
      <p:bldP spid="146461" grpId="0" animBg="1"/>
      <p:bldP spid="146462" grpId="0" animBg="1"/>
      <p:bldP spid="146463" grpId="0" animBg="1"/>
      <p:bldP spid="146464" grpId="0" animBg="1"/>
      <p:bldP spid="146465" grpId="0" animBg="1"/>
      <p:bldP spid="146467" grpId="0" animBg="1"/>
      <p:bldP spid="146469" grpId="0" animBg="1"/>
      <p:bldP spid="146470" grpId="0"/>
      <p:bldP spid="146471" grpId="0"/>
      <p:bldP spid="146472" grpId="0"/>
      <p:bldP spid="146473" grpId="0"/>
      <p:bldP spid="146474" grpId="0" animBg="1"/>
      <p:bldP spid="146475" grpId="0" animBg="1"/>
      <p:bldP spid="146476" grpId="0" animBg="1"/>
      <p:bldP spid="146477" grpId="0" animBg="1"/>
      <p:bldP spid="146478" grpId="0" animBg="1"/>
      <p:bldP spid="146479" grpId="0" animBg="1"/>
      <p:bldP spid="146480" grpId="0" animBg="1"/>
      <p:bldP spid="146481" grpId="0"/>
      <p:bldP spid="146482" grpId="0"/>
      <p:bldP spid="146483" grpId="0"/>
      <p:bldP spid="146484" grpId="0"/>
      <p:bldP spid="146485" grpId="0" animBg="1"/>
      <p:bldP spid="146486" grpId="0" animBg="1"/>
      <p:bldP spid="146487" grpId="0" animBg="1"/>
      <p:bldP spid="146488" grpId="0" animBg="1"/>
      <p:bldP spid="146489" grpId="0" animBg="1"/>
      <p:bldP spid="146490" grpId="0" animBg="1"/>
      <p:bldP spid="146491" grpId="0" animBg="1"/>
      <p:bldP spid="146492" grpId="0"/>
      <p:bldP spid="146493" grpId="0"/>
      <p:bldP spid="146494" grpId="0"/>
      <p:bldP spid="146495" grpId="0"/>
      <p:bldP spid="146496" grpId="0" animBg="1"/>
      <p:bldP spid="146497" grpId="0" animBg="1"/>
      <p:bldP spid="146498" grpId="0" animBg="1"/>
      <p:bldP spid="146499" grpId="0" animBg="1"/>
      <p:bldP spid="146500" grpId="0" animBg="1"/>
      <p:bldP spid="146501" grpId="0" animBg="1"/>
      <p:bldP spid="1465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838200"/>
            <a:ext cx="8382000" cy="3293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solidFill>
                  <a:srgbClr val="000000"/>
                </a:solidFill>
                <a:latin typeface="Times New Roman" pitchFamily="18" charset="0"/>
              </a:rPr>
              <a:t>　　从语言结构的角度看</a:t>
            </a:r>
            <a:r>
              <a:rPr kumimoji="1" lang="zh-CN" altLang="en-US" sz="2200" b="1" dirty="0" smtClean="0">
                <a:solidFill>
                  <a:srgbClr val="000000"/>
                </a:solidFill>
                <a:latin typeface="Times New Roman" pitchFamily="18" charset="0"/>
              </a:rPr>
              <a:t>，组成语言的</a:t>
            </a:r>
            <a:r>
              <a:rPr kumimoji="1" lang="zh-CN" altLang="en-US" sz="2200" b="1" dirty="0">
                <a:solidFill>
                  <a:srgbClr val="000000"/>
                </a:solidFill>
                <a:latin typeface="Times New Roman" pitchFamily="18" charset="0"/>
              </a:rPr>
              <a:t>基本形式是句子，句子是由单词序列构成的，单词是由语言基本符号（字母或单字）组成的。</a:t>
            </a:r>
          </a:p>
          <a:p>
            <a:pPr algn="l" eaLnBrk="1" hangingPunct="1">
              <a:lnSpc>
                <a:spcPct val="150000"/>
              </a:lnSpc>
              <a:spcBef>
                <a:spcPts val="600"/>
              </a:spcBef>
            </a:pPr>
            <a:r>
              <a:rPr kumimoji="1" lang="zh-CN" altLang="en-US" sz="2200" b="1" dirty="0">
                <a:solidFill>
                  <a:srgbClr val="000000"/>
                </a:solidFill>
                <a:latin typeface="Times New Roman" pitchFamily="18" charset="0"/>
              </a:rPr>
              <a:t>　　语言既包含单词和句子这样的语言成分，又包含将这些成分组织起来的语言规则，如</a:t>
            </a:r>
            <a:r>
              <a:rPr kumimoji="1" lang="zh-CN" altLang="en-US" sz="2200" b="1" dirty="0">
                <a:solidFill>
                  <a:srgbClr val="FF6600"/>
                </a:solidFill>
                <a:latin typeface="Times New Roman" pitchFamily="18" charset="0"/>
              </a:rPr>
              <a:t>词法规则、句法规则</a:t>
            </a:r>
            <a:r>
              <a:rPr kumimoji="1" lang="zh-CN" altLang="en-US" sz="2200" b="1" dirty="0">
                <a:solidFill>
                  <a:srgbClr val="000000"/>
                </a:solidFill>
                <a:latin typeface="Times New Roman" pitchFamily="18" charset="0"/>
              </a:rPr>
              <a:t>等。</a:t>
            </a:r>
          </a:p>
          <a:p>
            <a:pPr algn="l" eaLnBrk="1" hangingPunct="1">
              <a:lnSpc>
                <a:spcPct val="150000"/>
              </a:lnSpc>
              <a:spcBef>
                <a:spcPts val="600"/>
              </a:spcBef>
            </a:pPr>
            <a:r>
              <a:rPr kumimoji="1" lang="zh-CN" altLang="en-US" sz="2200" b="1" dirty="0">
                <a:solidFill>
                  <a:srgbClr val="000000"/>
                </a:solidFill>
                <a:latin typeface="Times New Roman" pitchFamily="18" charset="0"/>
              </a:rPr>
              <a:t>　　下面以自然语言为例，说明如何对语言规则进行形式化描述的基本思路。</a:t>
            </a:r>
            <a:endParaRPr kumimoji="1" lang="zh-CN" altLang="en-US" sz="2200" b="1" dirty="0">
              <a:latin typeface="Times New Roman" pitchFamily="18" charset="0"/>
            </a:endParaRPr>
          </a:p>
        </p:txBody>
      </p:sp>
      <p:sp>
        <p:nvSpPr>
          <p:cNvPr id="7"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10" name="Text Box 6"/>
          <p:cNvSpPr txBox="1">
            <a:spLocks noChangeArrowheads="1"/>
          </p:cNvSpPr>
          <p:nvPr/>
        </p:nvSpPr>
        <p:spPr bwMode="auto">
          <a:xfrm>
            <a:off x="533400" y="4434011"/>
            <a:ext cx="609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语言</a:t>
            </a:r>
            <a:r>
              <a:rPr kumimoji="1" lang="zh-CN" altLang="en-US" dirty="0">
                <a:latin typeface="Times New Roman" pitchFamily="18" charset="0"/>
              </a:rPr>
              <a:t> </a:t>
            </a:r>
          </a:p>
        </p:txBody>
      </p:sp>
      <p:sp>
        <p:nvSpPr>
          <p:cNvPr id="11" name="AutoShape 7"/>
          <p:cNvSpPr>
            <a:spLocks/>
          </p:cNvSpPr>
          <p:nvPr/>
        </p:nvSpPr>
        <p:spPr bwMode="auto">
          <a:xfrm>
            <a:off x="1132114" y="4037930"/>
            <a:ext cx="304800" cy="1433512"/>
          </a:xfrm>
          <a:prstGeom prst="leftBrace">
            <a:avLst>
              <a:gd name="adj1" fmla="val 39193"/>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Text Box 8"/>
          <p:cNvSpPr txBox="1">
            <a:spLocks noChangeArrowheads="1"/>
          </p:cNvSpPr>
          <p:nvPr/>
        </p:nvSpPr>
        <p:spPr bwMode="auto">
          <a:xfrm>
            <a:off x="1600200" y="3946773"/>
            <a:ext cx="7162800"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黑体" pitchFamily="2" charset="-122"/>
                <a:ea typeface="黑体" pitchFamily="2" charset="-122"/>
              </a:rPr>
              <a:t>语法：是一组规则，定义符号如何排列，排列与符号含义无关。 </a:t>
            </a:r>
          </a:p>
          <a:p>
            <a:pPr algn="l" eaLnBrk="1" hangingPunct="1">
              <a:spcBef>
                <a:spcPct val="50000"/>
              </a:spcBef>
            </a:pPr>
            <a:r>
              <a:rPr kumimoji="1" lang="zh-CN" altLang="en-US" dirty="0" smtClean="0">
                <a:latin typeface="黑体" pitchFamily="2" charset="-122"/>
                <a:ea typeface="黑体" pitchFamily="2" charset="-122"/>
              </a:rPr>
              <a:t>语句：简单句</a:t>
            </a:r>
            <a:r>
              <a:rPr kumimoji="1" lang="zh-CN" altLang="en-US" dirty="0">
                <a:latin typeface="黑体" pitchFamily="2" charset="-122"/>
                <a:ea typeface="黑体" pitchFamily="2" charset="-122"/>
              </a:rPr>
              <a:t>：主谓宾定状；复合句：条件、转折、虚拟。。。</a:t>
            </a:r>
          </a:p>
          <a:p>
            <a:pPr algn="l" eaLnBrk="1" hangingPunct="1">
              <a:spcBef>
                <a:spcPct val="50000"/>
              </a:spcBef>
            </a:pPr>
            <a:endParaRPr kumimoji="1" lang="zh-CN" altLang="en-US" dirty="0">
              <a:latin typeface="黑体" pitchFamily="2" charset="-122"/>
              <a:ea typeface="黑体" pitchFamily="2" charset="-122"/>
            </a:endParaRPr>
          </a:p>
          <a:p>
            <a:pPr algn="l" eaLnBrk="1" hangingPunct="1">
              <a:spcBef>
                <a:spcPct val="50000"/>
              </a:spcBef>
            </a:pPr>
            <a:r>
              <a:rPr kumimoji="1" lang="zh-CN" altLang="en-US" dirty="0">
                <a:latin typeface="黑体" pitchFamily="2" charset="-122"/>
                <a:ea typeface="黑体" pitchFamily="2" charset="-122"/>
              </a:rPr>
              <a:t>语义 ：研究语法的含义</a:t>
            </a:r>
            <a:r>
              <a:rPr kumimoji="1" lang="zh-CN" altLang="en-US" dirty="0">
                <a:latin typeface="Times New Roman" pitchFamily="18" charset="0"/>
              </a:rPr>
              <a:t> </a:t>
            </a:r>
          </a:p>
        </p:txBody>
      </p:sp>
      <p:sp>
        <p:nvSpPr>
          <p:cNvPr id="13" name="AutoShape 9"/>
          <p:cNvSpPr>
            <a:spLocks/>
          </p:cNvSpPr>
          <p:nvPr/>
        </p:nvSpPr>
        <p:spPr bwMode="auto">
          <a:xfrm>
            <a:off x="4191000" y="5029200"/>
            <a:ext cx="228600" cy="609600"/>
          </a:xfrm>
          <a:prstGeom prst="leftBrace">
            <a:avLst>
              <a:gd name="adj1" fmla="val 22222"/>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Text Box 10"/>
          <p:cNvSpPr txBox="1">
            <a:spLocks noChangeArrowheads="1"/>
          </p:cNvSpPr>
          <p:nvPr/>
        </p:nvSpPr>
        <p:spPr bwMode="auto">
          <a:xfrm>
            <a:off x="4572000" y="4935538"/>
            <a:ext cx="1981200" cy="77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静态语义</a:t>
            </a:r>
          </a:p>
          <a:p>
            <a:pPr algn="l" eaLnBrk="1" hangingPunct="1">
              <a:spcBef>
                <a:spcPct val="50000"/>
              </a:spcBef>
            </a:pPr>
            <a:r>
              <a:rPr kumimoji="1" lang="zh-CN" altLang="en-US" dirty="0">
                <a:latin typeface="Times New Roman" pitchFamily="18" charset="0"/>
                <a:ea typeface="黑体" pitchFamily="2" charset="-122"/>
              </a:rPr>
              <a:t>动态语义</a:t>
            </a:r>
            <a:r>
              <a:rPr kumimoji="1" lang="zh-CN" altLang="en-US" dirty="0">
                <a:latin typeface="Times New Roman" pitchFamily="18" charset="0"/>
              </a:rPr>
              <a:t> </a:t>
            </a:r>
          </a:p>
        </p:txBody>
      </p:sp>
      <p:sp>
        <p:nvSpPr>
          <p:cNvPr id="15" name="Text Box 11"/>
          <p:cNvSpPr txBox="1">
            <a:spLocks noChangeArrowheads="1"/>
          </p:cNvSpPr>
          <p:nvPr/>
        </p:nvSpPr>
        <p:spPr bwMode="auto">
          <a:xfrm>
            <a:off x="1281192" y="5698291"/>
            <a:ext cx="6629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solidFill>
                  <a:srgbClr val="FF6600"/>
                </a:solidFill>
                <a:latin typeface="Times New Roman" pitchFamily="18" charset="0"/>
                <a:ea typeface="黑体" pitchFamily="2" charset="-122"/>
              </a:rPr>
              <a:t>文法是阐述语法的一个</a:t>
            </a:r>
            <a:r>
              <a:rPr kumimoji="1" lang="zh-CN" altLang="en-US" dirty="0" smtClean="0">
                <a:solidFill>
                  <a:srgbClr val="FF6600"/>
                </a:solidFill>
                <a:latin typeface="Times New Roman" pitchFamily="18" charset="0"/>
                <a:ea typeface="黑体" pitchFamily="2" charset="-122"/>
              </a:rPr>
              <a:t>工具，语句是语法的实例</a:t>
            </a:r>
            <a:r>
              <a:rPr kumimoji="1" lang="zh-CN" altLang="en-US" sz="1400" dirty="0" smtClean="0">
                <a:solidFill>
                  <a:srgbClr val="FF6600"/>
                </a:solidFill>
                <a:latin typeface="Times New Roman" pitchFamily="18" charset="0"/>
              </a:rPr>
              <a:t> </a:t>
            </a:r>
            <a:endParaRPr kumimoji="1" lang="zh-CN" altLang="en-US" sz="1400" dirty="0">
              <a:solidFill>
                <a:srgbClr val="FF6600"/>
              </a:solidFill>
              <a:latin typeface="Times New Roman" pitchFamily="18" charset="0"/>
            </a:endParaRPr>
          </a:p>
        </p:txBody>
      </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extLst>
      <p:ext uri="{BB962C8B-B14F-4D97-AF65-F5344CB8AC3E}">
        <p14:creationId xmlns:p14="http://schemas.microsoft.com/office/powerpoint/2010/main" xmlns="" val="1086545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609600" y="958314"/>
            <a:ext cx="7770813" cy="5419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FF3300"/>
                </a:solidFill>
                <a:latin typeface="宋体" pitchFamily="2" charset="-122"/>
              </a:rPr>
              <a:t>自下而上分析法：</a:t>
            </a:r>
            <a:r>
              <a:rPr kumimoji="1" lang="zh-CN" altLang="en-US" sz="2200" b="1" dirty="0">
                <a:latin typeface="宋体" pitchFamily="2" charset="-122"/>
              </a:rPr>
              <a:t>从输入</a:t>
            </a:r>
            <a:r>
              <a:rPr kumimoji="1" lang="zh-CN" altLang="en-US" sz="2200" b="1" dirty="0" smtClean="0">
                <a:latin typeface="宋体" pitchFamily="2" charset="-122"/>
              </a:rPr>
              <a:t>符号串</a:t>
            </a:r>
            <a:r>
              <a:rPr kumimoji="1" lang="en-US" altLang="zh-CN" sz="2200" b="1" dirty="0">
                <a:latin typeface="宋体" pitchFamily="2" charset="-122"/>
              </a:rPr>
              <a:t>α</a:t>
            </a:r>
            <a:r>
              <a:rPr kumimoji="1" lang="zh-CN" altLang="en-US" sz="2200" b="1" dirty="0" smtClean="0">
                <a:latin typeface="宋体" pitchFamily="2" charset="-122"/>
              </a:rPr>
              <a:t>开始</a:t>
            </a:r>
            <a:r>
              <a:rPr kumimoji="1" lang="zh-CN" altLang="en-US" sz="2200" b="1" dirty="0">
                <a:latin typeface="宋体" pitchFamily="2" charset="-122"/>
              </a:rPr>
              <a:t>，逐步进行</a:t>
            </a:r>
            <a:r>
              <a:rPr kumimoji="1" lang="zh-CN" altLang="en-US" sz="2200" b="1" dirty="0" smtClean="0">
                <a:latin typeface="宋体" pitchFamily="2" charset="-122"/>
              </a:rPr>
              <a:t>“</a:t>
            </a:r>
            <a:r>
              <a:rPr kumimoji="1" lang="zh-CN" altLang="en-US" sz="2200" b="1" dirty="0" smtClean="0">
                <a:latin typeface="Times New Roman" pitchFamily="18" charset="0"/>
              </a:rPr>
              <a:t>归</a:t>
            </a:r>
            <a:r>
              <a:rPr kumimoji="1" lang="zh-CN" altLang="en-US" sz="2200" b="1" dirty="0" smtClean="0">
                <a:latin typeface="宋体" pitchFamily="2" charset="-122"/>
              </a:rPr>
              <a:t>约”</a:t>
            </a:r>
            <a:r>
              <a:rPr kumimoji="1" lang="zh-CN" altLang="en-US" sz="2200" b="1" dirty="0">
                <a:latin typeface="宋体" pitchFamily="2" charset="-122"/>
              </a:rPr>
              <a:t>，直至</a:t>
            </a:r>
            <a:r>
              <a:rPr kumimoji="1" lang="zh-CN" altLang="en-US" sz="2200" b="1" dirty="0" smtClean="0">
                <a:latin typeface="宋体" pitchFamily="2" charset="-122"/>
              </a:rPr>
              <a:t>归约出文法</a:t>
            </a:r>
            <a:r>
              <a:rPr kumimoji="1" lang="zh-CN" altLang="en-US" sz="2200" b="1" dirty="0">
                <a:latin typeface="宋体" pitchFamily="2" charset="-122"/>
              </a:rPr>
              <a:t>的开始</a:t>
            </a:r>
            <a:r>
              <a:rPr kumimoji="1" lang="zh-CN" altLang="en-US" sz="2200" b="1" dirty="0" smtClean="0">
                <a:latin typeface="宋体" pitchFamily="2" charset="-122"/>
              </a:rPr>
              <a:t>符号 </a:t>
            </a:r>
            <a:r>
              <a:rPr kumimoji="1" lang="en-US" altLang="zh-CN" sz="2200" b="1" dirty="0" smtClean="0">
                <a:latin typeface="宋体" pitchFamily="2" charset="-122"/>
              </a:rPr>
              <a:t>S</a:t>
            </a:r>
            <a:r>
              <a:rPr kumimoji="1" lang="zh-CN" altLang="en-US" sz="2200" b="1" dirty="0" smtClean="0">
                <a:latin typeface="宋体" pitchFamily="2" charset="-122"/>
              </a:rPr>
              <a:t>，</a:t>
            </a:r>
            <a:r>
              <a:rPr kumimoji="1" lang="zh-CN" altLang="en-US" sz="2200" b="1" dirty="0">
                <a:latin typeface="宋体" pitchFamily="2" charset="-122"/>
              </a:rPr>
              <a:t>则输入</a:t>
            </a:r>
            <a:r>
              <a:rPr kumimoji="1" lang="zh-CN" altLang="en-US" sz="2200" b="1" dirty="0" smtClean="0">
                <a:latin typeface="宋体" pitchFamily="2" charset="-122"/>
              </a:rPr>
              <a:t>串</a:t>
            </a:r>
            <a:r>
              <a:rPr kumimoji="1" lang="en-US" altLang="zh-CN" sz="2200" b="1" dirty="0">
                <a:latin typeface="宋体" pitchFamily="2" charset="-122"/>
              </a:rPr>
              <a:t>α</a:t>
            </a:r>
            <a:r>
              <a:rPr kumimoji="1" lang="zh-CN" altLang="en-US" sz="2200" b="1" dirty="0" smtClean="0">
                <a:latin typeface="宋体" pitchFamily="2" charset="-122"/>
              </a:rPr>
              <a:t>是文法</a:t>
            </a:r>
            <a:r>
              <a:rPr kumimoji="1" lang="en-US" altLang="zh-CN" sz="2200" b="1" dirty="0" smtClean="0">
                <a:latin typeface="宋体" pitchFamily="2" charset="-122"/>
              </a:rPr>
              <a:t>G</a:t>
            </a:r>
            <a:r>
              <a:rPr kumimoji="1" lang="zh-CN" altLang="en-US" sz="2200" b="1" dirty="0" smtClean="0">
                <a:latin typeface="宋体" pitchFamily="2" charset="-122"/>
              </a:rPr>
              <a:t>定义</a:t>
            </a:r>
            <a:r>
              <a:rPr kumimoji="1" lang="zh-CN" altLang="en-US" sz="2200" b="1" dirty="0">
                <a:latin typeface="宋体" pitchFamily="2" charset="-122"/>
              </a:rPr>
              <a:t>的语言的句子。否则不是。</a:t>
            </a:r>
          </a:p>
          <a:p>
            <a:pPr algn="l" eaLnBrk="1" hangingPunct="1">
              <a:lnSpc>
                <a:spcPct val="150000"/>
              </a:lnSpc>
              <a:spcBef>
                <a:spcPts val="0"/>
              </a:spcBef>
            </a:pPr>
            <a:r>
              <a:rPr kumimoji="1" lang="zh-CN" altLang="en-US" sz="2400" b="1" dirty="0">
                <a:latin typeface="宋体" pitchFamily="2" charset="-122"/>
              </a:rPr>
              <a:t>这种分析方法在进行每步归约时，</a:t>
            </a:r>
            <a:r>
              <a:rPr kumimoji="1" lang="zh-CN" altLang="en-US" sz="2400" b="1" dirty="0" smtClean="0">
                <a:latin typeface="宋体" pitchFamily="2" charset="-122"/>
              </a:rPr>
              <a:t>存在如何选择句型</a:t>
            </a:r>
            <a:r>
              <a:rPr kumimoji="1" lang="en-US" altLang="zh-CN" sz="2400" b="1" dirty="0" smtClean="0">
                <a:latin typeface="宋体" pitchFamily="2" charset="-122"/>
              </a:rPr>
              <a:t>α</a:t>
            </a:r>
            <a:r>
              <a:rPr kumimoji="1" lang="zh-CN" altLang="en-US" sz="2400" b="1" dirty="0" smtClean="0">
                <a:latin typeface="宋体" pitchFamily="2" charset="-122"/>
              </a:rPr>
              <a:t>的子串</a:t>
            </a:r>
            <a:r>
              <a:rPr kumimoji="1" lang="en-US" altLang="zh-CN" sz="2400" b="1" dirty="0" smtClean="0">
                <a:latin typeface="Times New Roman" pitchFamily="18" charset="0"/>
              </a:rPr>
              <a:t>β</a:t>
            </a:r>
            <a:r>
              <a:rPr kumimoji="1" lang="zh-CN" altLang="en-US" sz="2400" b="1" dirty="0" smtClean="0">
                <a:latin typeface="宋体" pitchFamily="2" charset="-122"/>
              </a:rPr>
              <a:t>进行归约的问题</a:t>
            </a:r>
            <a:r>
              <a:rPr kumimoji="1" lang="en-US" altLang="zh-CN" sz="2400" b="1" dirty="0" smtClean="0">
                <a:latin typeface="宋体" pitchFamily="2" charset="-122"/>
              </a:rPr>
              <a:t>(α</a:t>
            </a:r>
            <a:r>
              <a:rPr kumimoji="1" lang="en-US" altLang="zh-CN" sz="2400" b="1" dirty="0" smtClean="0">
                <a:latin typeface="Times New Roman" pitchFamily="18" charset="0"/>
              </a:rPr>
              <a:t>= γ</a:t>
            </a:r>
            <a:r>
              <a:rPr kumimoji="1" lang="en-US" altLang="zh-CN" sz="2400" b="1" dirty="0" smtClean="0">
                <a:solidFill>
                  <a:srgbClr val="FF0000"/>
                </a:solidFill>
                <a:latin typeface="Times New Roman" pitchFamily="18" charset="0"/>
              </a:rPr>
              <a:t> β</a:t>
            </a:r>
            <a:r>
              <a:rPr kumimoji="1" lang="en-US" altLang="zh-CN" sz="2400" b="1" dirty="0" smtClean="0">
                <a:latin typeface="Times New Roman" pitchFamily="18" charset="0"/>
              </a:rPr>
              <a:t> δ</a:t>
            </a:r>
            <a:r>
              <a:rPr kumimoji="1" lang="en-US" altLang="zh-CN" sz="2400" b="1" dirty="0" smtClean="0">
                <a:latin typeface="宋体" pitchFamily="2" charset="-122"/>
              </a:rPr>
              <a:t>)</a:t>
            </a:r>
            <a:r>
              <a:rPr kumimoji="1" lang="zh-CN" altLang="en-US" sz="2400" b="1" dirty="0" smtClean="0">
                <a:latin typeface="宋体" pitchFamily="2" charset="-122"/>
              </a:rPr>
              <a:t>。</a:t>
            </a:r>
            <a:endParaRPr kumimoji="1" lang="zh-CN" altLang="en-US" sz="2400" b="1" dirty="0">
              <a:latin typeface="宋体" pitchFamily="2" charset="-122"/>
            </a:endParaRPr>
          </a:p>
          <a:p>
            <a:pPr algn="l" eaLnBrk="1" hangingPunct="1">
              <a:lnSpc>
                <a:spcPct val="150000"/>
              </a:lnSpc>
              <a:spcBef>
                <a:spcPts val="0"/>
              </a:spcBef>
            </a:pPr>
            <a:r>
              <a:rPr kumimoji="1" lang="zh-CN" altLang="en-US" sz="2200" b="1" dirty="0" smtClean="0">
                <a:latin typeface="Times New Roman" pitchFamily="18" charset="0"/>
              </a:rPr>
              <a:t>如果文法规则没有相同</a:t>
            </a:r>
            <a:r>
              <a:rPr kumimoji="1" lang="zh-CN" altLang="en-US" sz="2200" b="1" dirty="0">
                <a:latin typeface="Times New Roman" pitchFamily="18" charset="0"/>
              </a:rPr>
              <a:t>的</a:t>
            </a:r>
            <a:r>
              <a:rPr kumimoji="1" lang="zh-CN" altLang="en-US" sz="2200" b="1" dirty="0" smtClean="0">
                <a:latin typeface="Times New Roman" pitchFamily="18" charset="0"/>
              </a:rPr>
              <a:t>右部，对某些有特定限制的文法，在语法分析的过程中，一旦出现符合某种条件的子串</a:t>
            </a:r>
            <a:r>
              <a:rPr kumimoji="1" lang="en-US" altLang="zh-CN" sz="2400" b="1" dirty="0" smtClean="0">
                <a:latin typeface="Times New Roman" pitchFamily="18" charset="0"/>
              </a:rPr>
              <a:t>β</a:t>
            </a:r>
            <a:r>
              <a:rPr kumimoji="1" lang="zh-CN" altLang="en-US" sz="2400" b="1" dirty="0" smtClean="0">
                <a:latin typeface="Times New Roman" pitchFamily="18" charset="0"/>
              </a:rPr>
              <a:t>，</a:t>
            </a:r>
            <a:r>
              <a:rPr kumimoji="1" lang="en-US" altLang="zh-CN" sz="2000" b="1" dirty="0" smtClean="0">
                <a:latin typeface="Times New Roman" pitchFamily="18" charset="0"/>
              </a:rPr>
              <a:t> β</a:t>
            </a:r>
            <a:r>
              <a:rPr kumimoji="1" lang="zh-CN" altLang="en-US" sz="2200" b="1" dirty="0" smtClean="0">
                <a:latin typeface="Times New Roman" pitchFamily="18" charset="0"/>
              </a:rPr>
              <a:t>与某条规则的右部相同，就可以使用这条规则进行归约</a:t>
            </a:r>
            <a:r>
              <a:rPr kumimoji="1" lang="en-US" altLang="zh-CN" sz="2200" b="1" dirty="0" smtClean="0">
                <a:latin typeface="Times New Roman" pitchFamily="18" charset="0"/>
              </a:rPr>
              <a:t>,</a:t>
            </a:r>
            <a:r>
              <a:rPr kumimoji="1" lang="zh-CN" altLang="en-US" sz="2200" b="1" dirty="0" smtClean="0">
                <a:latin typeface="Times New Roman" pitchFamily="18" charset="0"/>
              </a:rPr>
              <a:t>简单优先分析法就是采用此方法进行归约。 </a:t>
            </a:r>
            <a:endParaRPr kumimoji="1" lang="zh-CN" altLang="en-US" sz="2200" b="1" dirty="0">
              <a:latin typeface="Times New Roman" pitchFamily="18" charset="0"/>
            </a:endParaRPr>
          </a:p>
          <a:p>
            <a:pPr algn="l" eaLnBrk="1" hangingPunct="1">
              <a:lnSpc>
                <a:spcPct val="150000"/>
              </a:lnSpc>
              <a:spcBef>
                <a:spcPts val="0"/>
              </a:spcBef>
            </a:pPr>
            <a:r>
              <a:rPr kumimoji="1" lang="zh-CN" altLang="en-US" sz="2200" b="1" dirty="0" smtClean="0">
                <a:latin typeface="Times New Roman" pitchFamily="18" charset="0"/>
              </a:rPr>
              <a:t>但这种限制，实际上也限制了文法的表达能力，所以通常</a:t>
            </a:r>
            <a:r>
              <a:rPr kumimoji="1" lang="zh-CN" altLang="en-US" sz="2200" b="1" dirty="0">
                <a:latin typeface="Times New Roman" pitchFamily="18" charset="0"/>
              </a:rPr>
              <a:t>是通过在句型中寻找所谓的“</a:t>
            </a:r>
            <a:r>
              <a:rPr kumimoji="1" lang="zh-CN" altLang="en-US" sz="2200" b="1" dirty="0">
                <a:solidFill>
                  <a:srgbClr val="FF3300"/>
                </a:solidFill>
                <a:latin typeface="Times New Roman" pitchFamily="18" charset="0"/>
              </a:rPr>
              <a:t>句柄</a:t>
            </a:r>
            <a:r>
              <a:rPr kumimoji="1" lang="zh-CN" altLang="en-US" sz="2200" b="1" dirty="0">
                <a:latin typeface="Times New Roman" pitchFamily="18" charset="0"/>
              </a:rPr>
              <a:t>”的途径解决的。 </a:t>
            </a:r>
          </a:p>
        </p:txBody>
      </p:sp>
      <p:sp>
        <p:nvSpPr>
          <p:cNvPr id="45060" name="Rectangle 4"/>
          <p:cNvSpPr>
            <a:spLocks noGrp="1" noChangeArrowheads="1"/>
          </p:cNvSpPr>
          <p:nvPr>
            <p:ph type="title"/>
          </p:nvPr>
        </p:nvSpPr>
        <p:spPr>
          <a:xfrm>
            <a:off x="457200" y="304800"/>
            <a:ext cx="5257800" cy="457200"/>
          </a:xfrm>
        </p:spPr>
        <p:txBody>
          <a:bodyPr/>
          <a:lstStyle/>
          <a:p>
            <a:pPr eaLnBrk="1" hangingPunct="1"/>
            <a:r>
              <a:rPr lang="en-US" altLang="zh-CN" sz="2800" b="1" dirty="0" smtClean="0">
                <a:solidFill>
                  <a:srgbClr val="CC0099"/>
                </a:solidFill>
                <a:latin typeface="黑体" pitchFamily="49" charset="-122"/>
                <a:ea typeface="黑体" pitchFamily="49" charset="-122"/>
              </a:rPr>
              <a:t>2.6.2</a:t>
            </a:r>
            <a:r>
              <a:rPr lang="zh-CN" altLang="en-US" sz="2800" b="1" dirty="0" smtClean="0">
                <a:solidFill>
                  <a:srgbClr val="CC0099"/>
                </a:solidFill>
                <a:latin typeface="黑体" pitchFamily="49" charset="-122"/>
                <a:ea typeface="黑体" pitchFamily="49" charset="-122"/>
              </a:rPr>
              <a:t>　自下而上的分析方法</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847725" y="3200400"/>
            <a:ext cx="7610475" cy="12954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083"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a:latin typeface="黑体" pitchFamily="49" charset="-122"/>
                <a:ea typeface="黑体" pitchFamily="49" charset="-122"/>
              </a:rPr>
              <a:t>定义 </a:t>
            </a:r>
            <a:r>
              <a:rPr kumimoji="1" lang="en-US" altLang="zh-CN" sz="2800" b="1" dirty="0" smtClean="0">
                <a:latin typeface="黑体" pitchFamily="49" charset="-122"/>
                <a:ea typeface="黑体" pitchFamily="49" charset="-122"/>
              </a:rPr>
              <a:t>2.11 </a:t>
            </a:r>
            <a:r>
              <a:rPr kumimoji="1" lang="zh-CN" altLang="en-US" sz="2800" b="1" dirty="0" smtClean="0">
                <a:solidFill>
                  <a:srgbClr val="C00000"/>
                </a:solidFill>
                <a:latin typeface="黑体" pitchFamily="49" charset="-122"/>
                <a:ea typeface="黑体" pitchFamily="49" charset="-122"/>
              </a:rPr>
              <a:t>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a:t>
            </a:r>
            <a:endParaRPr kumimoji="1" lang="zh-CN" altLang="en-US" sz="2800" b="1" dirty="0">
              <a:solidFill>
                <a:srgbClr val="C00000"/>
              </a:solidFill>
              <a:latin typeface="黑体" pitchFamily="49" charset="-122"/>
              <a:ea typeface="黑体" pitchFamily="49" charset="-122"/>
            </a:endParaRPr>
          </a:p>
        </p:txBody>
      </p:sp>
      <p:sp>
        <p:nvSpPr>
          <p:cNvPr id="136196" name="Text Box 4"/>
          <p:cNvSpPr txBox="1">
            <a:spLocks noChangeArrowheads="1"/>
          </p:cNvSpPr>
          <p:nvPr/>
        </p:nvSpPr>
        <p:spPr bwMode="auto">
          <a:xfrm>
            <a:off x="304801" y="914400"/>
            <a:ext cx="8077199" cy="19543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95313" algn="l">
              <a:defRPr>
                <a:solidFill>
                  <a:schemeClr val="tx1"/>
                </a:solidFill>
                <a:latin typeface="Arial" charset="0"/>
                <a:ea typeface="宋体" pitchFamily="2" charset="-122"/>
              </a:defRPr>
            </a:lvl1pPr>
            <a:lvl2pPr marL="5969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defRPr/>
            </a:pPr>
            <a:r>
              <a:rPr kumimoji="1" lang="zh-CN" altLang="en-US" sz="2200" b="1" dirty="0" smtClean="0">
                <a:latin typeface="宋体" pitchFamily="2" charset="-122"/>
              </a:rPr>
              <a:t>设</a:t>
            </a:r>
            <a:r>
              <a:rPr kumimoji="1" lang="en-US" altLang="zh-CN" sz="2200" b="1" dirty="0" smtClean="0">
                <a:latin typeface="宋体" pitchFamily="2" charset="-122"/>
              </a:rPr>
              <a:t>G[S]</a:t>
            </a:r>
            <a:r>
              <a:rPr kumimoji="1" lang="zh-CN" altLang="en-US" sz="2200" b="1" dirty="0" smtClean="0">
                <a:latin typeface="宋体" pitchFamily="2" charset="-122"/>
              </a:rPr>
              <a:t>是一文法，</a:t>
            </a:r>
            <a:r>
              <a:rPr kumimoji="1" lang="en-US" altLang="zh-CN" sz="2200" b="1" dirty="0" smtClean="0">
                <a:latin typeface="宋体" pitchFamily="2" charset="-122"/>
              </a:rPr>
              <a:t>αβδ</a:t>
            </a:r>
            <a:r>
              <a:rPr kumimoji="1" lang="zh-CN" altLang="en-US" sz="2200" b="1" dirty="0" smtClean="0">
                <a:latin typeface="宋体" pitchFamily="2" charset="-122"/>
              </a:rPr>
              <a:t>是文法</a:t>
            </a:r>
            <a:r>
              <a:rPr kumimoji="1" lang="en-US" altLang="zh-CN" sz="2200" b="1" dirty="0" smtClean="0">
                <a:latin typeface="宋体" pitchFamily="2" charset="-122"/>
              </a:rPr>
              <a:t>G</a:t>
            </a:r>
            <a:r>
              <a:rPr kumimoji="1" lang="zh-CN" altLang="en-US" sz="2200" b="1" dirty="0" smtClean="0">
                <a:latin typeface="宋体" pitchFamily="2" charset="-122"/>
              </a:rPr>
              <a:t>的句型，如果有</a:t>
            </a:r>
            <a:r>
              <a:rPr kumimoji="1" lang="en-US" altLang="zh-CN" sz="2200" b="1" dirty="0" smtClean="0">
                <a:latin typeface="宋体" pitchFamily="2" charset="-122"/>
              </a:rPr>
              <a:t>S</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α</a:t>
            </a:r>
            <a:r>
              <a:rPr kumimoji="1" lang="en-US" altLang="zh-CN" sz="2200" b="1" dirty="0" err="1" smtClean="0">
                <a:latin typeface="宋体" pitchFamily="2" charset="-122"/>
              </a:rPr>
              <a:t>Aδ</a:t>
            </a:r>
            <a:r>
              <a:rPr kumimoji="1" lang="zh-CN" altLang="en-US" sz="2200" b="1" dirty="0" smtClean="0">
                <a:latin typeface="宋体" pitchFamily="2" charset="-122"/>
              </a:rPr>
              <a:t>且</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，则称</a:t>
            </a:r>
            <a:r>
              <a:rPr kumimoji="1" lang="en-US" altLang="zh-CN" sz="2200" b="1" dirty="0" smtClean="0">
                <a:latin typeface="宋体" pitchFamily="2" charset="-122"/>
              </a:rPr>
              <a:t>β</a:t>
            </a:r>
            <a:r>
              <a:rPr kumimoji="1" lang="zh-CN" altLang="en-US" sz="2200" b="1" dirty="0" smtClean="0">
                <a:latin typeface="宋体" pitchFamily="2" charset="-122"/>
              </a:rPr>
              <a:t>是句型</a:t>
            </a:r>
            <a:r>
              <a:rPr kumimoji="1" lang="en-US" altLang="zh-CN" sz="2200" b="1" dirty="0" smtClean="0">
                <a:latin typeface="宋体" pitchFamily="2" charset="-122"/>
              </a:rPr>
              <a:t>αβδ</a:t>
            </a:r>
            <a:r>
              <a:rPr kumimoji="1" lang="zh-CN" altLang="en-US" sz="2200" b="1" dirty="0" smtClean="0">
                <a:latin typeface="宋体" pitchFamily="2" charset="-122"/>
              </a:rPr>
              <a:t>的、相对于非终结符</a:t>
            </a:r>
            <a:r>
              <a:rPr kumimoji="1" lang="en-US" altLang="zh-CN" sz="2200" b="1" dirty="0" smtClean="0">
                <a:latin typeface="宋体" pitchFamily="2" charset="-122"/>
              </a:rPr>
              <a:t>A</a:t>
            </a:r>
            <a:r>
              <a:rPr kumimoji="1" lang="zh-CN" altLang="en-US" sz="2200" b="1" dirty="0" smtClean="0">
                <a:latin typeface="宋体" pitchFamily="2" charset="-122"/>
              </a:rPr>
              <a:t>的</a:t>
            </a:r>
            <a:r>
              <a:rPr kumimoji="1" lang="zh-CN" altLang="en-US" sz="2200" b="1" dirty="0" smtClean="0">
                <a:solidFill>
                  <a:srgbClr val="FF0000"/>
                </a:solidFill>
                <a:effectLst>
                  <a:outerShdw blurRad="38100" dist="38100" dir="2700000" algn="tl">
                    <a:srgbClr val="C0C0C0"/>
                  </a:outerShdw>
                </a:effectLst>
                <a:latin typeface="宋体" pitchFamily="2" charset="-122"/>
              </a:rPr>
              <a:t>短语</a:t>
            </a:r>
            <a:r>
              <a:rPr kumimoji="1" lang="zh-CN" altLang="en-US" sz="2200" b="1" dirty="0" smtClean="0">
                <a:latin typeface="宋体" pitchFamily="2" charset="-122"/>
              </a:rPr>
              <a:t>。</a:t>
            </a:r>
          </a:p>
          <a:p>
            <a:pPr eaLnBrk="1" hangingPunct="1">
              <a:lnSpc>
                <a:spcPct val="110000"/>
              </a:lnSpc>
              <a:spcBef>
                <a:spcPts val="30"/>
              </a:spcBef>
              <a:defRPr/>
            </a:pPr>
            <a:r>
              <a:rPr kumimoji="1" lang="zh-CN" altLang="en-US" sz="2200" b="1" dirty="0" smtClean="0">
                <a:latin typeface="宋体" pitchFamily="2" charset="-122"/>
              </a:rPr>
              <a:t>特别地，当</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实际是</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即一步推导时，则又称</a:t>
            </a:r>
            <a:r>
              <a:rPr kumimoji="1" lang="en-US" altLang="zh-CN" sz="2200" b="1" dirty="0" smtClean="0">
                <a:latin typeface="宋体" pitchFamily="2" charset="-122"/>
              </a:rPr>
              <a:t>β</a:t>
            </a:r>
            <a:r>
              <a:rPr kumimoji="1" lang="zh-CN" altLang="en-US" sz="2200" b="1" dirty="0" smtClean="0">
                <a:latin typeface="宋体" pitchFamily="2" charset="-122"/>
              </a:rPr>
              <a:t>是句型</a:t>
            </a:r>
            <a:r>
              <a:rPr kumimoji="1" lang="en-US" altLang="zh-CN" sz="2200" b="1" dirty="0" smtClean="0">
                <a:latin typeface="宋体" pitchFamily="2" charset="-122"/>
              </a:rPr>
              <a:t>αβδ</a:t>
            </a:r>
            <a:r>
              <a:rPr kumimoji="1" lang="zh-CN" altLang="en-US" sz="2200" b="1" dirty="0" smtClean="0">
                <a:latin typeface="宋体" pitchFamily="2" charset="-122"/>
              </a:rPr>
              <a:t>的、相对于非终结符</a:t>
            </a:r>
            <a:r>
              <a:rPr kumimoji="1" lang="en-US" altLang="zh-CN" sz="2200" b="1" dirty="0" smtClean="0">
                <a:latin typeface="宋体" pitchFamily="2" charset="-122"/>
              </a:rPr>
              <a:t>A</a:t>
            </a:r>
            <a:r>
              <a:rPr kumimoji="1" lang="zh-CN" altLang="en-US" sz="2200" b="1" dirty="0" smtClean="0">
                <a:latin typeface="宋体" pitchFamily="2" charset="-122"/>
              </a:rPr>
              <a:t>的</a:t>
            </a:r>
            <a:r>
              <a:rPr kumimoji="1" lang="zh-CN" altLang="en-US" sz="2200" b="1" dirty="0" smtClean="0">
                <a:solidFill>
                  <a:srgbClr val="FF0000"/>
                </a:solidFill>
                <a:effectLst>
                  <a:outerShdw blurRad="38100" dist="38100" dir="2700000" algn="tl">
                    <a:srgbClr val="C0C0C0"/>
                  </a:outerShdw>
                </a:effectLst>
                <a:latin typeface="宋体" pitchFamily="2" charset="-122"/>
              </a:rPr>
              <a:t>直接短语</a:t>
            </a:r>
            <a:r>
              <a:rPr kumimoji="1" lang="zh-CN" altLang="en-US" sz="2200" b="1" dirty="0" smtClean="0">
                <a:latin typeface="宋体" pitchFamily="2" charset="-122"/>
              </a:rPr>
              <a:t>（或</a:t>
            </a:r>
            <a:r>
              <a:rPr kumimoji="1" lang="zh-CN" altLang="en-US" sz="2200" b="1" dirty="0" smtClean="0">
                <a:solidFill>
                  <a:srgbClr val="FF0000"/>
                </a:solidFill>
                <a:effectLst>
                  <a:outerShdw blurRad="38100" dist="38100" dir="2700000" algn="tl">
                    <a:srgbClr val="C0C0C0"/>
                  </a:outerShdw>
                </a:effectLst>
                <a:latin typeface="宋体" pitchFamily="2" charset="-122"/>
              </a:rPr>
              <a:t>简单短语</a:t>
            </a:r>
            <a:r>
              <a:rPr kumimoji="1" lang="zh-CN" altLang="en-US" sz="2200" b="1" dirty="0" smtClean="0">
                <a:latin typeface="宋体" pitchFamily="2" charset="-122"/>
              </a:rPr>
              <a:t>）。</a:t>
            </a:r>
          </a:p>
          <a:p>
            <a:pPr eaLnBrk="1" hangingPunct="1">
              <a:lnSpc>
                <a:spcPct val="110000"/>
              </a:lnSpc>
              <a:spcBef>
                <a:spcPts val="30"/>
              </a:spcBef>
              <a:defRPr/>
            </a:pPr>
            <a:r>
              <a:rPr kumimoji="1" lang="zh-CN" altLang="en-US" sz="2200" b="1" dirty="0" smtClean="0">
                <a:latin typeface="宋体" pitchFamily="2" charset="-122"/>
              </a:rPr>
              <a:t>句型的最左直接短语，称为该句型的</a:t>
            </a:r>
            <a:r>
              <a:rPr kumimoji="1" lang="zh-CN" altLang="en-US" sz="2200" b="1" dirty="0" smtClean="0">
                <a:solidFill>
                  <a:srgbClr val="FF0000"/>
                </a:solidFill>
                <a:effectLst>
                  <a:outerShdw blurRad="38100" dist="38100" dir="2700000" algn="tl">
                    <a:srgbClr val="C0C0C0"/>
                  </a:outerShdw>
                </a:effectLst>
                <a:latin typeface="宋体" pitchFamily="2" charset="-122"/>
              </a:rPr>
              <a:t>句柄</a:t>
            </a:r>
            <a:r>
              <a:rPr kumimoji="1" lang="zh-CN" altLang="en-US" sz="2200" b="1" dirty="0" smtClean="0">
                <a:latin typeface="宋体" pitchFamily="2" charset="-122"/>
              </a:rPr>
              <a:t>。 </a:t>
            </a:r>
          </a:p>
        </p:txBody>
      </p:sp>
      <p:sp>
        <p:nvSpPr>
          <p:cNvPr id="46085" name="Text Box 5"/>
          <p:cNvSpPr txBox="1">
            <a:spLocks noChangeArrowheads="1"/>
          </p:cNvSpPr>
          <p:nvPr/>
        </p:nvSpPr>
        <p:spPr bwMode="auto">
          <a:xfrm>
            <a:off x="7162800" y="838200"/>
            <a:ext cx="352425"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dirty="0">
                <a:latin typeface="Times New Roman" pitchFamily="18" charset="0"/>
              </a:rPr>
              <a:t>*</a:t>
            </a:r>
          </a:p>
        </p:txBody>
      </p:sp>
      <p:sp>
        <p:nvSpPr>
          <p:cNvPr id="46086" name="Text Box 6"/>
          <p:cNvSpPr txBox="1">
            <a:spLocks noChangeArrowheads="1"/>
          </p:cNvSpPr>
          <p:nvPr/>
        </p:nvSpPr>
        <p:spPr bwMode="auto">
          <a:xfrm>
            <a:off x="762000" y="1131888"/>
            <a:ext cx="361950" cy="239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
        <p:nvSpPr>
          <p:cNvPr id="46087" name="Text Box 7"/>
          <p:cNvSpPr txBox="1">
            <a:spLocks noChangeArrowheads="1"/>
          </p:cNvSpPr>
          <p:nvPr/>
        </p:nvSpPr>
        <p:spPr bwMode="auto">
          <a:xfrm>
            <a:off x="2514600" y="1676400"/>
            <a:ext cx="3429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grpSp>
        <p:nvGrpSpPr>
          <p:cNvPr id="2" name="Group 8"/>
          <p:cNvGrpSpPr>
            <a:grpSpLocks/>
          </p:cNvGrpSpPr>
          <p:nvPr/>
        </p:nvGrpSpPr>
        <p:grpSpPr bwMode="auto">
          <a:xfrm>
            <a:off x="533400" y="2743337"/>
            <a:ext cx="8152605" cy="3478094"/>
            <a:chOff x="528" y="1661"/>
            <a:chExt cx="4786" cy="4461"/>
          </a:xfrm>
          <a:noFill/>
        </p:grpSpPr>
        <p:sp>
          <p:nvSpPr>
            <p:cNvPr id="46089" name="Rectangle 9"/>
            <p:cNvSpPr>
              <a:spLocks noChangeArrowheads="1"/>
            </p:cNvSpPr>
            <p:nvPr/>
          </p:nvSpPr>
          <p:spPr bwMode="auto">
            <a:xfrm>
              <a:off x="528" y="2052"/>
              <a:ext cx="4697" cy="1952"/>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136202" name="Text Box 10"/>
            <p:cNvSpPr txBox="1">
              <a:spLocks noChangeArrowheads="1"/>
            </p:cNvSpPr>
            <p:nvPr/>
          </p:nvSpPr>
          <p:spPr bwMode="auto">
            <a:xfrm>
              <a:off x="570" y="1661"/>
              <a:ext cx="4744" cy="4461"/>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lnSpc>
                  <a:spcPct val="120000"/>
                </a:lnSpc>
                <a:spcBef>
                  <a:spcPct val="10000"/>
                </a:spcBef>
                <a:defRPr/>
              </a:pPr>
              <a:r>
                <a:rPr kumimoji="1" lang="zh-CN" altLang="en-US" sz="2200" b="1" dirty="0">
                  <a:effectLst>
                    <a:outerShdw blurRad="38100" dist="38100" dir="2700000" algn="tl">
                      <a:srgbClr val="C0C0C0"/>
                    </a:outerShdw>
                  </a:effectLst>
                  <a:latin typeface="+mn-ea"/>
                  <a:ea typeface="+mn-ea"/>
                </a:rPr>
                <a:t>短语的理解：</a:t>
              </a:r>
            </a:p>
            <a:p>
              <a:pPr algn="l" eaLnBrk="1" hangingPunct="1">
                <a:lnSpc>
                  <a:spcPct val="120000"/>
                </a:lnSpc>
                <a:spcBef>
                  <a:spcPts val="0"/>
                </a:spcBef>
                <a:defRPr/>
              </a:pPr>
              <a:r>
                <a:rPr kumimoji="1" lang="zh-CN" altLang="en-US" sz="2200" b="1" dirty="0">
                  <a:latin typeface="+mn-ea"/>
                  <a:ea typeface="+mn-ea"/>
                </a:rPr>
                <a:t>  </a:t>
              </a:r>
              <a:r>
                <a:rPr kumimoji="1" lang="zh-CN" altLang="en-US" sz="2200" b="1" dirty="0" smtClean="0">
                  <a:latin typeface="+mn-ea"/>
                  <a:ea typeface="+mn-ea"/>
                </a:rPr>
                <a:t>“</a:t>
              </a:r>
              <a:r>
                <a:rPr kumimoji="1" lang="en-US" altLang="zh-CN" sz="2200" b="1" dirty="0">
                  <a:latin typeface="+mn-ea"/>
                  <a:ea typeface="+mn-ea"/>
                </a:rPr>
                <a:t>αβδ</a:t>
              </a:r>
              <a:r>
                <a:rPr kumimoji="1" lang="zh-CN" altLang="en-US" sz="2200" b="1" dirty="0">
                  <a:latin typeface="+mn-ea"/>
                  <a:ea typeface="+mn-ea"/>
                </a:rPr>
                <a:t>是文法</a:t>
              </a:r>
              <a:r>
                <a:rPr kumimoji="1" lang="en-US" altLang="zh-CN" sz="2200" b="1" dirty="0">
                  <a:latin typeface="+mn-ea"/>
                  <a:ea typeface="+mn-ea"/>
                </a:rPr>
                <a:t>G</a:t>
              </a:r>
              <a:r>
                <a:rPr kumimoji="1" lang="zh-CN" altLang="en-US" sz="2200" b="1" dirty="0">
                  <a:latin typeface="+mn-ea"/>
                  <a:ea typeface="+mn-ea"/>
                </a:rPr>
                <a:t>的句型”，即</a:t>
              </a:r>
              <a:r>
                <a:rPr kumimoji="1" lang="en-US" altLang="zh-CN" sz="2200" b="1" dirty="0">
                  <a:latin typeface="+mn-ea"/>
                  <a:ea typeface="+mn-ea"/>
                </a:rPr>
                <a:t>S </a:t>
              </a:r>
              <a:r>
                <a:rPr kumimoji="1" lang="en-US" altLang="zh-CN" sz="2200" b="1" dirty="0">
                  <a:latin typeface="+mn-ea"/>
                  <a:ea typeface="+mn-ea"/>
                  <a:sym typeface="Symbol" pitchFamily="18" charset="2"/>
                </a:rPr>
                <a:t></a:t>
              </a:r>
              <a:r>
                <a:rPr kumimoji="1" lang="en-US" altLang="zh-CN" sz="2200" b="1" dirty="0">
                  <a:latin typeface="+mn-ea"/>
                  <a:ea typeface="+mn-ea"/>
                </a:rPr>
                <a:t>αβδ</a:t>
              </a:r>
            </a:p>
            <a:p>
              <a:pPr algn="l" eaLnBrk="1" hangingPunct="1">
                <a:lnSpc>
                  <a:spcPct val="120000"/>
                </a:lnSpc>
                <a:spcBef>
                  <a:spcPct val="10000"/>
                </a:spcBef>
                <a:defRPr/>
              </a:pPr>
              <a:r>
                <a:rPr kumimoji="1" lang="en-US" altLang="zh-CN" sz="2200" b="1" dirty="0" smtClean="0">
                  <a:latin typeface="+mn-ea"/>
                  <a:ea typeface="+mn-ea"/>
                </a:rPr>
                <a:t>  </a:t>
              </a:r>
              <a:r>
                <a:rPr kumimoji="1" lang="en-US" altLang="zh-CN" sz="2200" b="1" dirty="0">
                  <a:latin typeface="+mn-ea"/>
                  <a:ea typeface="+mn-ea"/>
                </a:rPr>
                <a:t>“</a:t>
              </a:r>
              <a:r>
                <a:rPr kumimoji="1" lang="en-US" altLang="zh-CN" sz="2200" b="1" dirty="0" err="1">
                  <a:latin typeface="+mn-ea"/>
                  <a:ea typeface="+mn-ea"/>
                </a:rPr>
                <a:t>S</a:t>
              </a:r>
              <a:r>
                <a:rPr kumimoji="1" lang="en-US" altLang="zh-CN" sz="2200" b="1" dirty="0" err="1">
                  <a:latin typeface="+mn-ea"/>
                  <a:ea typeface="+mn-ea"/>
                  <a:sym typeface="Symbol" pitchFamily="18" charset="2"/>
                </a:rPr>
                <a:t></a:t>
              </a:r>
              <a:r>
                <a:rPr kumimoji="1" lang="en-US" altLang="zh-CN" sz="2200" b="1" dirty="0" err="1">
                  <a:latin typeface="+mn-ea"/>
                  <a:ea typeface="+mn-ea"/>
                </a:rPr>
                <a:t>αAδ</a:t>
              </a:r>
              <a:r>
                <a:rPr kumimoji="1" lang="zh-CN" altLang="en-US" sz="2200" b="1" dirty="0">
                  <a:latin typeface="+mn-ea"/>
                  <a:ea typeface="+mn-ea"/>
                </a:rPr>
                <a:t>且</a:t>
              </a:r>
              <a:r>
                <a:rPr kumimoji="1" lang="en-US" altLang="zh-CN" sz="2200" b="1" dirty="0">
                  <a:latin typeface="+mn-ea"/>
                  <a:ea typeface="+mn-ea"/>
                </a:rPr>
                <a:t>A</a:t>
              </a:r>
              <a:r>
                <a:rPr kumimoji="1" lang="en-US" altLang="zh-CN" sz="2200" b="1" dirty="0">
                  <a:latin typeface="+mn-ea"/>
                  <a:ea typeface="+mn-ea"/>
                  <a:sym typeface="Symbol" pitchFamily="18" charset="2"/>
                </a:rPr>
                <a:t></a:t>
              </a:r>
              <a:r>
                <a:rPr kumimoji="1" lang="en-US" altLang="zh-CN" sz="2200" b="1" dirty="0">
                  <a:latin typeface="+mn-ea"/>
                  <a:ea typeface="+mn-ea"/>
                </a:rPr>
                <a:t>β”</a:t>
              </a:r>
              <a:r>
                <a:rPr kumimoji="1" lang="zh-CN" altLang="en-US" sz="2200" b="1" dirty="0">
                  <a:latin typeface="+mn-ea"/>
                  <a:ea typeface="+mn-ea"/>
                </a:rPr>
                <a:t>，即</a:t>
              </a:r>
              <a:r>
                <a:rPr kumimoji="1" lang="en-US" altLang="zh-CN" sz="2200" b="1" dirty="0">
                  <a:latin typeface="+mn-ea"/>
                  <a:ea typeface="+mn-ea"/>
                </a:rPr>
                <a:t>S</a:t>
              </a:r>
              <a:r>
                <a:rPr kumimoji="1" lang="en-US" altLang="zh-CN" sz="2200" b="1" dirty="0">
                  <a:latin typeface="+mn-ea"/>
                  <a:ea typeface="+mn-ea"/>
                  <a:sym typeface="Symbol" pitchFamily="18" charset="2"/>
                </a:rPr>
                <a:t> … </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 …  </a:t>
              </a:r>
              <a:r>
                <a:rPr kumimoji="1" lang="en-US" altLang="zh-CN" sz="2200" b="1" dirty="0">
                  <a:latin typeface="+mn-ea"/>
                  <a:ea typeface="+mn-ea"/>
                </a:rPr>
                <a:t>αβδ</a:t>
              </a:r>
            </a:p>
            <a:p>
              <a:pPr algn="l" eaLnBrk="1" hangingPunct="1">
                <a:lnSpc>
                  <a:spcPct val="120000"/>
                </a:lnSpc>
                <a:spcBef>
                  <a:spcPct val="10000"/>
                </a:spcBef>
                <a:defRPr/>
              </a:pPr>
              <a:r>
                <a:rPr kumimoji="1" lang="en-US" altLang="zh-CN" sz="2200" b="1" dirty="0" smtClean="0">
                  <a:latin typeface="+mn-ea"/>
                  <a:ea typeface="+mn-ea"/>
                </a:rPr>
                <a:t>    </a:t>
              </a:r>
            </a:p>
            <a:p>
              <a:pPr algn="l" eaLnBrk="1" hangingPunct="1">
                <a:lnSpc>
                  <a:spcPct val="120000"/>
                </a:lnSpc>
                <a:spcBef>
                  <a:spcPct val="10000"/>
                </a:spcBef>
                <a:defRPr/>
              </a:pPr>
              <a:r>
                <a:rPr kumimoji="1" lang="zh-CN" altLang="en-US" sz="2200" b="1" dirty="0" smtClean="0">
                  <a:latin typeface="+mn-ea"/>
                  <a:ea typeface="+mn-ea"/>
                </a:rPr>
                <a:t>    这</a:t>
              </a:r>
              <a:r>
                <a:rPr kumimoji="1" lang="zh-CN" altLang="en-US" sz="2200" b="1" dirty="0">
                  <a:latin typeface="+mn-ea"/>
                  <a:ea typeface="+mn-ea"/>
                </a:rPr>
                <a:t>表明，如果</a:t>
              </a:r>
              <a:r>
                <a:rPr kumimoji="1" lang="en-US" altLang="zh-CN" sz="2200" b="1" dirty="0">
                  <a:latin typeface="+mn-ea"/>
                  <a:ea typeface="+mn-ea"/>
                </a:rPr>
                <a:t>β</a:t>
              </a:r>
              <a:r>
                <a:rPr kumimoji="1" lang="zh-CN" altLang="en-US" sz="2200" b="1" dirty="0">
                  <a:latin typeface="+mn-ea"/>
                  <a:ea typeface="+mn-ea"/>
                </a:rPr>
                <a:t>是句型</a:t>
              </a:r>
              <a:r>
                <a:rPr kumimoji="1" lang="en-US" altLang="zh-CN" sz="2200" b="1" dirty="0">
                  <a:latin typeface="+mn-ea"/>
                  <a:ea typeface="+mn-ea"/>
                </a:rPr>
                <a:t>αβδ</a:t>
              </a:r>
              <a:r>
                <a:rPr kumimoji="1" lang="zh-CN" altLang="en-US" sz="2200" b="1" dirty="0">
                  <a:latin typeface="+mn-ea"/>
                  <a:ea typeface="+mn-ea"/>
                </a:rPr>
                <a:t>的、相对于</a:t>
              </a:r>
              <a:r>
                <a:rPr kumimoji="1" lang="en-US" altLang="zh-CN" sz="2200" b="1" dirty="0">
                  <a:latin typeface="+mn-ea"/>
                  <a:ea typeface="+mn-ea"/>
                </a:rPr>
                <a:t>A</a:t>
              </a:r>
              <a:r>
                <a:rPr kumimoji="1" lang="zh-CN" altLang="en-US" sz="2200" b="1" dirty="0">
                  <a:latin typeface="+mn-ea"/>
                  <a:ea typeface="+mn-ea"/>
                </a:rPr>
                <a:t>的短语，则至少存在一个推导，使得</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αβδ</a:t>
              </a:r>
              <a:r>
                <a:rPr kumimoji="1" lang="zh-CN" altLang="en-US" sz="2200" b="1" dirty="0">
                  <a:latin typeface="+mn-ea"/>
                  <a:ea typeface="+mn-ea"/>
                </a:rPr>
                <a:t>，或者</a:t>
              </a:r>
              <a:r>
                <a:rPr kumimoji="1" lang="en-US" altLang="zh-CN" sz="2200" b="1" dirty="0">
                  <a:latin typeface="+mn-ea"/>
                  <a:ea typeface="+mn-ea"/>
                </a:rPr>
                <a:t>αβδ</a:t>
              </a:r>
              <a:r>
                <a:rPr kumimoji="1" lang="en-US" altLang="zh-CN" sz="2200" b="1" dirty="0">
                  <a:latin typeface="+mn-ea"/>
                  <a:ea typeface="+mn-ea"/>
                  <a:sym typeface="Symbol" pitchFamily="18" charset="2"/>
                </a:rPr>
                <a:t></a:t>
              </a:r>
              <a:r>
                <a:rPr kumimoji="1" lang="en-US" altLang="zh-CN" sz="2200" b="1" dirty="0">
                  <a:latin typeface="+mn-ea"/>
                  <a:ea typeface="+mn-ea"/>
                </a:rPr>
                <a:t> α</a:t>
              </a:r>
              <a:r>
                <a:rPr kumimoji="1" lang="en-US" altLang="zh-CN" sz="2200" b="1" dirty="0" err="1">
                  <a:latin typeface="+mn-ea"/>
                  <a:ea typeface="+mn-ea"/>
                </a:rPr>
                <a:t>Aδ</a:t>
              </a:r>
              <a:r>
                <a:rPr kumimoji="1" lang="zh-CN" altLang="en-US" sz="2200" b="1" dirty="0">
                  <a:latin typeface="+mn-ea"/>
                  <a:ea typeface="+mn-ea"/>
                </a:rPr>
                <a:t>。</a:t>
              </a:r>
            </a:p>
            <a:p>
              <a:pPr algn="l" eaLnBrk="1" hangingPunct="1">
                <a:lnSpc>
                  <a:spcPct val="120000"/>
                </a:lnSpc>
                <a:spcBef>
                  <a:spcPts val="0"/>
                </a:spcBef>
                <a:defRPr/>
              </a:pPr>
              <a:r>
                <a:rPr kumimoji="1" lang="zh-CN" altLang="en-US" sz="2200" b="1" dirty="0">
                  <a:latin typeface="+mn-ea"/>
                  <a:ea typeface="+mn-ea"/>
                </a:rPr>
                <a:t>    </a:t>
              </a:r>
              <a:r>
                <a:rPr kumimoji="1" lang="zh-CN" altLang="en-US" sz="2200" b="1" dirty="0" smtClean="0">
                  <a:latin typeface="+mn-ea"/>
                  <a:ea typeface="+mn-ea"/>
                </a:rPr>
                <a:t>特别</a:t>
              </a:r>
              <a:r>
                <a:rPr kumimoji="1" lang="zh-CN" altLang="en-US" sz="2200" b="1" dirty="0">
                  <a:latin typeface="+mn-ea"/>
                  <a:ea typeface="+mn-ea"/>
                </a:rPr>
                <a:t>地，如果</a:t>
              </a:r>
              <a:r>
                <a:rPr kumimoji="1" lang="en-US" altLang="zh-CN" sz="2200" b="1" dirty="0">
                  <a:latin typeface="+mn-ea"/>
                  <a:ea typeface="+mn-ea"/>
                </a:rPr>
                <a:t>β</a:t>
              </a:r>
              <a:r>
                <a:rPr kumimoji="1" lang="zh-CN" altLang="en-US" sz="2200" b="1" dirty="0">
                  <a:latin typeface="+mn-ea"/>
                  <a:ea typeface="+mn-ea"/>
                </a:rPr>
                <a:t>是直接短语，则</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αβδ</a:t>
              </a:r>
              <a:r>
                <a:rPr kumimoji="1" lang="zh-CN" altLang="en-US" sz="2200" b="1" dirty="0">
                  <a:latin typeface="+mn-ea"/>
                  <a:ea typeface="+mn-ea"/>
                </a:rPr>
                <a:t>，或者</a:t>
              </a:r>
              <a:r>
                <a:rPr kumimoji="1" lang="en-US" altLang="zh-CN" sz="2200" b="1" dirty="0">
                  <a:latin typeface="+mn-ea"/>
                  <a:ea typeface="+mn-ea"/>
                </a:rPr>
                <a:t>αβδ</a:t>
              </a:r>
              <a:r>
                <a:rPr kumimoji="1" lang="en-US" altLang="zh-CN" sz="2200" b="1" dirty="0">
                  <a:latin typeface="+mn-ea"/>
                  <a:ea typeface="+mn-ea"/>
                  <a:sym typeface="Symbol" pitchFamily="18" charset="2"/>
                </a:rPr>
                <a:t></a:t>
              </a:r>
              <a:r>
                <a:rPr kumimoji="1" lang="en-US" altLang="zh-CN" sz="2200" b="1" dirty="0">
                  <a:latin typeface="+mn-ea"/>
                  <a:ea typeface="+mn-ea"/>
                </a:rPr>
                <a:t> α</a:t>
              </a:r>
              <a:r>
                <a:rPr kumimoji="1" lang="en-US" altLang="zh-CN" sz="2200" b="1" dirty="0" err="1">
                  <a:latin typeface="+mn-ea"/>
                  <a:ea typeface="+mn-ea"/>
                </a:rPr>
                <a:t>Aδ</a:t>
              </a:r>
              <a:r>
                <a:rPr kumimoji="1" lang="zh-CN" altLang="en-US" sz="2200" b="1" dirty="0">
                  <a:latin typeface="+mn-ea"/>
                  <a:ea typeface="+mn-ea"/>
                </a:rPr>
                <a:t>。</a:t>
              </a:r>
            </a:p>
          </p:txBody>
        </p:sp>
        <p:sp>
          <p:nvSpPr>
            <p:cNvPr id="46091" name="Text Box 11"/>
            <p:cNvSpPr txBox="1">
              <a:spLocks noChangeArrowheads="1"/>
            </p:cNvSpPr>
            <p:nvPr/>
          </p:nvSpPr>
          <p:spPr bwMode="auto">
            <a:xfrm>
              <a:off x="3157" y="2052"/>
              <a:ext cx="234" cy="209"/>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dirty="0">
                  <a:latin typeface="+mn-ea"/>
                  <a:ea typeface="+mn-ea"/>
                </a:rPr>
                <a:t>*</a:t>
              </a:r>
            </a:p>
          </p:txBody>
        </p:sp>
        <p:sp>
          <p:nvSpPr>
            <p:cNvPr id="46092" name="Text Box 12"/>
            <p:cNvSpPr txBox="1">
              <a:spLocks noChangeArrowheads="1"/>
            </p:cNvSpPr>
            <p:nvPr/>
          </p:nvSpPr>
          <p:spPr bwMode="auto">
            <a:xfrm>
              <a:off x="1010" y="2519"/>
              <a:ext cx="234" cy="211"/>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dirty="0">
                  <a:latin typeface="+mn-ea"/>
                  <a:ea typeface="+mn-ea"/>
                </a:rPr>
                <a:t>*</a:t>
              </a:r>
            </a:p>
          </p:txBody>
        </p:sp>
        <p:sp>
          <p:nvSpPr>
            <p:cNvPr id="46093" name="Text Box 13"/>
            <p:cNvSpPr txBox="1">
              <a:spLocks noChangeArrowheads="1"/>
            </p:cNvSpPr>
            <p:nvPr/>
          </p:nvSpPr>
          <p:spPr bwMode="auto">
            <a:xfrm>
              <a:off x="1856" y="2638"/>
              <a:ext cx="238" cy="209"/>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sp>
          <p:nvSpPr>
            <p:cNvPr id="46094" name="AutoShape 14"/>
            <p:cNvSpPr>
              <a:spLocks/>
            </p:cNvSpPr>
            <p:nvPr/>
          </p:nvSpPr>
          <p:spPr bwMode="auto">
            <a:xfrm rot="16200000">
              <a:off x="3020" y="3058"/>
              <a:ext cx="134" cy="607"/>
            </a:xfrm>
            <a:prstGeom prst="leftBrace">
              <a:avLst>
                <a:gd name="adj1" fmla="val 37749"/>
                <a:gd name="adj2" fmla="val 50000"/>
              </a:avLst>
            </a:prstGeom>
            <a:grp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6095" name="AutoShape 15"/>
            <p:cNvSpPr>
              <a:spLocks/>
            </p:cNvSpPr>
            <p:nvPr/>
          </p:nvSpPr>
          <p:spPr bwMode="auto">
            <a:xfrm rot="16200000">
              <a:off x="4136" y="2988"/>
              <a:ext cx="134" cy="607"/>
            </a:xfrm>
            <a:prstGeom prst="leftBrace">
              <a:avLst>
                <a:gd name="adj1" fmla="val 37749"/>
                <a:gd name="adj2" fmla="val 50000"/>
              </a:avLst>
            </a:prstGeom>
            <a:grp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6096" name="Text Box 16"/>
            <p:cNvSpPr txBox="1">
              <a:spLocks noChangeArrowheads="1"/>
            </p:cNvSpPr>
            <p:nvPr/>
          </p:nvSpPr>
          <p:spPr bwMode="auto">
            <a:xfrm>
              <a:off x="2920" y="3345"/>
              <a:ext cx="405" cy="271"/>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a:latin typeface="+mn-ea"/>
                  <a:ea typeface="+mn-ea"/>
                </a:rPr>
                <a:t>≥0</a:t>
              </a:r>
            </a:p>
          </p:txBody>
        </p:sp>
        <p:sp>
          <p:nvSpPr>
            <p:cNvPr id="46097" name="Text Box 17"/>
            <p:cNvSpPr txBox="1">
              <a:spLocks noChangeArrowheads="1"/>
            </p:cNvSpPr>
            <p:nvPr/>
          </p:nvSpPr>
          <p:spPr bwMode="auto">
            <a:xfrm>
              <a:off x="4008" y="3225"/>
              <a:ext cx="405" cy="271"/>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dirty="0">
                  <a:latin typeface="+mn-ea"/>
                  <a:ea typeface="+mn-ea"/>
                </a:rPr>
                <a:t>≥1</a:t>
              </a:r>
            </a:p>
          </p:txBody>
        </p:sp>
        <p:sp>
          <p:nvSpPr>
            <p:cNvPr id="46098" name="Text Box 18"/>
            <p:cNvSpPr txBox="1">
              <a:spLocks noChangeArrowheads="1"/>
            </p:cNvSpPr>
            <p:nvPr/>
          </p:nvSpPr>
          <p:spPr bwMode="auto">
            <a:xfrm>
              <a:off x="2571" y="4300"/>
              <a:ext cx="238" cy="209"/>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sp>
          <p:nvSpPr>
            <p:cNvPr id="46099" name="Text Box 19"/>
            <p:cNvSpPr txBox="1">
              <a:spLocks noChangeArrowheads="1"/>
            </p:cNvSpPr>
            <p:nvPr/>
          </p:nvSpPr>
          <p:spPr bwMode="auto">
            <a:xfrm>
              <a:off x="4375" y="4300"/>
              <a:ext cx="238" cy="209"/>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grpSp>
      <p:sp>
        <p:nvSpPr>
          <p:cNvPr id="2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866775"/>
            <a:ext cx="8077200" cy="9725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1147763" indent="-11477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smtClean="0">
                <a:latin typeface="+mn-ea"/>
                <a:ea typeface="+mn-ea"/>
              </a:rPr>
              <a:t>例</a:t>
            </a:r>
            <a:r>
              <a:rPr kumimoji="1" lang="en-US" altLang="zh-CN" sz="2200" b="1" dirty="0" smtClean="0">
                <a:latin typeface="+mn-ea"/>
                <a:ea typeface="+mn-ea"/>
              </a:rPr>
              <a:t>2.11  </a:t>
            </a:r>
            <a:r>
              <a:rPr kumimoji="1" lang="zh-CN" altLang="en-US" sz="2200" b="1" dirty="0">
                <a:latin typeface="+mn-ea"/>
                <a:ea typeface="+mn-ea"/>
              </a:rPr>
              <a:t>设文法</a:t>
            </a:r>
            <a:r>
              <a:rPr kumimoji="1" lang="en-US" altLang="zh-CN" sz="2200" b="1" dirty="0">
                <a:latin typeface="+mn-ea"/>
                <a:ea typeface="+mn-ea"/>
              </a:rPr>
              <a:t>G[E]</a:t>
            </a:r>
            <a:r>
              <a:rPr kumimoji="1" lang="zh-CN" altLang="en-US" sz="2200" b="1" dirty="0">
                <a:latin typeface="+mn-ea"/>
                <a:ea typeface="+mn-ea"/>
              </a:rPr>
              <a:t>：</a:t>
            </a:r>
            <a:r>
              <a:rPr kumimoji="1" lang="en-US" altLang="zh-CN" sz="2200" b="1" dirty="0">
                <a:latin typeface="+mn-ea"/>
                <a:ea typeface="+mn-ea"/>
              </a:rPr>
              <a:t>E→E+T︱T</a:t>
            </a:r>
            <a:r>
              <a:rPr kumimoji="1" lang="zh-CN" altLang="en-US" sz="2200" b="1" dirty="0">
                <a:latin typeface="+mn-ea"/>
                <a:ea typeface="+mn-ea"/>
              </a:rPr>
              <a:t>，</a:t>
            </a:r>
            <a:r>
              <a:rPr kumimoji="1" lang="en-US" altLang="zh-CN" sz="2200" b="1" dirty="0">
                <a:latin typeface="+mn-ea"/>
                <a:ea typeface="+mn-ea"/>
              </a:rPr>
              <a:t>T→T*F︱F</a:t>
            </a:r>
            <a:r>
              <a:rPr kumimoji="1" lang="zh-CN" altLang="en-US" sz="2200" b="1" dirty="0">
                <a:latin typeface="+mn-ea"/>
                <a:ea typeface="+mn-ea"/>
              </a:rPr>
              <a:t>，</a:t>
            </a:r>
            <a:r>
              <a:rPr kumimoji="1" lang="en-US" altLang="zh-CN" sz="2200" b="1" dirty="0">
                <a:latin typeface="+mn-ea"/>
                <a:ea typeface="+mn-ea"/>
              </a:rPr>
              <a:t>F→(E)︱i</a:t>
            </a:r>
            <a:r>
              <a:rPr kumimoji="1" lang="zh-CN" altLang="en-US" sz="2200" b="1" dirty="0">
                <a:latin typeface="+mn-ea"/>
                <a:ea typeface="+mn-ea"/>
              </a:rPr>
              <a:t>，分析句型</a:t>
            </a:r>
            <a:r>
              <a:rPr kumimoji="1" lang="en-US" altLang="zh-CN" sz="2200" b="1" dirty="0" err="1">
                <a:latin typeface="+mn-ea"/>
                <a:ea typeface="+mn-ea"/>
              </a:rPr>
              <a:t>i+i</a:t>
            </a:r>
            <a:r>
              <a:rPr kumimoji="1" lang="en-US" altLang="zh-CN" sz="2200" b="1" dirty="0">
                <a:latin typeface="+mn-ea"/>
                <a:ea typeface="+mn-ea"/>
              </a:rPr>
              <a:t>*i</a:t>
            </a:r>
            <a:r>
              <a:rPr kumimoji="1" lang="zh-CN" altLang="en-US" sz="2200" b="1" dirty="0">
                <a:latin typeface="+mn-ea"/>
                <a:ea typeface="+mn-ea"/>
              </a:rPr>
              <a:t>的短语、直接短语和句柄。</a:t>
            </a:r>
          </a:p>
        </p:txBody>
      </p:sp>
      <p:sp>
        <p:nvSpPr>
          <p:cNvPr id="47107" name="Text Box 3"/>
          <p:cNvSpPr txBox="1">
            <a:spLocks noChangeArrowheads="1"/>
          </p:cNvSpPr>
          <p:nvPr/>
        </p:nvSpPr>
        <p:spPr bwMode="auto">
          <a:xfrm>
            <a:off x="900846" y="1735812"/>
            <a:ext cx="53721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mn-ea"/>
                <a:ea typeface="+mn-ea"/>
              </a:rPr>
              <a:t>从句型</a:t>
            </a:r>
            <a:r>
              <a:rPr kumimoji="1" lang="en-US" altLang="zh-CN" sz="2200" b="1" dirty="0" err="1">
                <a:latin typeface="+mn-ea"/>
                <a:ea typeface="+mn-ea"/>
              </a:rPr>
              <a:t>i+i</a:t>
            </a:r>
            <a:r>
              <a:rPr kumimoji="1" lang="en-US" altLang="zh-CN" sz="2200" b="1" dirty="0">
                <a:latin typeface="+mn-ea"/>
                <a:ea typeface="+mn-ea"/>
              </a:rPr>
              <a:t>*</a:t>
            </a:r>
            <a:r>
              <a:rPr kumimoji="1" lang="en-US" altLang="zh-CN" sz="2200" b="1" dirty="0" err="1">
                <a:latin typeface="+mn-ea"/>
                <a:ea typeface="+mn-ea"/>
              </a:rPr>
              <a:t>i</a:t>
            </a:r>
            <a:r>
              <a:rPr kumimoji="1" lang="zh-CN" altLang="en-US" sz="2200" b="1" dirty="0">
                <a:latin typeface="+mn-ea"/>
                <a:ea typeface="+mn-ea"/>
              </a:rPr>
              <a:t>的如下的推导过程之一如下： </a:t>
            </a:r>
          </a:p>
        </p:txBody>
      </p:sp>
      <p:grpSp>
        <p:nvGrpSpPr>
          <p:cNvPr id="2" name="Group 4"/>
          <p:cNvGrpSpPr>
            <a:grpSpLocks/>
          </p:cNvGrpSpPr>
          <p:nvPr/>
        </p:nvGrpSpPr>
        <p:grpSpPr bwMode="auto">
          <a:xfrm>
            <a:off x="990600" y="2209800"/>
            <a:ext cx="7467600" cy="1295400"/>
            <a:chOff x="582" y="1241"/>
            <a:chExt cx="4794" cy="705"/>
          </a:xfrm>
        </p:grpSpPr>
        <p:sp>
          <p:nvSpPr>
            <p:cNvPr id="47111" name="Rectangle 5"/>
            <p:cNvSpPr>
              <a:spLocks noChangeArrowheads="1"/>
            </p:cNvSpPr>
            <p:nvPr/>
          </p:nvSpPr>
          <p:spPr bwMode="auto">
            <a:xfrm>
              <a:off x="582" y="1241"/>
              <a:ext cx="4794" cy="528"/>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7112" name="Text Box 6"/>
            <p:cNvSpPr txBox="1">
              <a:spLocks noChangeArrowheads="1"/>
            </p:cNvSpPr>
            <p:nvPr/>
          </p:nvSpPr>
          <p:spPr bwMode="auto">
            <a:xfrm>
              <a:off x="701" y="1248"/>
              <a:ext cx="4608" cy="6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mn-ea"/>
                  <a:ea typeface="+mn-ea"/>
                </a:rPr>
                <a:t>E </a:t>
              </a:r>
              <a:r>
                <a:rPr kumimoji="1" lang="en-US" altLang="zh-CN" sz="2200" b="1" dirty="0">
                  <a:latin typeface="+mn-ea"/>
                  <a:ea typeface="+mn-ea"/>
                  <a:sym typeface="Symbol" pitchFamily="18" charset="2"/>
                </a:rPr>
                <a:t></a:t>
              </a:r>
              <a:r>
                <a:rPr kumimoji="1" lang="en-US" altLang="zh-CN" sz="2200" b="1" dirty="0">
                  <a:latin typeface="+mn-ea"/>
                  <a:ea typeface="+mn-ea"/>
                </a:rPr>
                <a:t> E+T </a:t>
              </a:r>
              <a:r>
                <a:rPr kumimoji="1" lang="en-US" altLang="zh-CN" sz="2200" b="1" dirty="0">
                  <a:latin typeface="+mn-ea"/>
                  <a:ea typeface="+mn-ea"/>
                  <a:sym typeface="Symbol" pitchFamily="18" charset="2"/>
                </a:rPr>
                <a:t></a:t>
              </a:r>
              <a:r>
                <a:rPr kumimoji="1" lang="en-US" altLang="zh-CN" sz="2200" b="1" dirty="0">
                  <a:latin typeface="+mn-ea"/>
                  <a:ea typeface="+mn-ea"/>
                </a:rPr>
                <a:t> E+T*F </a:t>
              </a:r>
              <a:r>
                <a:rPr kumimoji="1" lang="en-US" altLang="zh-CN" sz="2200" b="1" dirty="0">
                  <a:latin typeface="+mn-ea"/>
                  <a:ea typeface="+mn-ea"/>
                  <a:sym typeface="Symbol" pitchFamily="18" charset="2"/>
                </a:rPr>
                <a:t></a:t>
              </a:r>
              <a:r>
                <a:rPr kumimoji="1" lang="en-US" altLang="zh-CN" sz="2200" b="1" dirty="0">
                  <a:latin typeface="+mn-ea"/>
                  <a:ea typeface="+mn-ea"/>
                </a:rPr>
                <a:t> E+T*i</a:t>
              </a:r>
              <a:r>
                <a:rPr kumimoji="1" lang="en-US" altLang="zh-CN" sz="2200" b="1" baseline="-20000" dirty="0">
                  <a:latin typeface="+mn-ea"/>
                  <a:ea typeface="+mn-ea"/>
                </a:rPr>
                <a:t>3</a:t>
              </a:r>
              <a:r>
                <a:rPr kumimoji="1" lang="en-US" altLang="zh-CN" sz="2200" b="1" baseline="-30000"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E+F*i</a:t>
              </a:r>
              <a:r>
                <a:rPr kumimoji="1" lang="en-US" altLang="zh-CN" sz="2200" b="1" baseline="-20000" dirty="0">
                  <a:latin typeface="+mn-ea"/>
                  <a:ea typeface="+mn-ea"/>
                </a:rPr>
                <a:t>3 </a:t>
              </a:r>
              <a:r>
                <a:rPr kumimoji="1" lang="en-US" altLang="zh-CN" sz="2200" b="1" dirty="0">
                  <a:latin typeface="+mn-ea"/>
                  <a:ea typeface="+mn-ea"/>
                  <a:sym typeface="Symbol" pitchFamily="18" charset="2"/>
                </a:rPr>
                <a:t></a:t>
              </a:r>
              <a:r>
                <a:rPr kumimoji="1" lang="en-US" altLang="zh-CN" sz="2200" b="1" dirty="0">
                  <a:latin typeface="+mn-ea"/>
                  <a:ea typeface="+mn-ea"/>
                </a:rPr>
                <a:t> E+i</a:t>
              </a:r>
              <a:r>
                <a:rPr kumimoji="1" lang="en-US" altLang="zh-CN" sz="2200" b="1" baseline="-20000" dirty="0">
                  <a:latin typeface="+mn-ea"/>
                  <a:ea typeface="+mn-ea"/>
                </a:rPr>
                <a:t>2</a:t>
              </a:r>
              <a:r>
                <a:rPr kumimoji="1" lang="en-US" altLang="zh-CN" sz="2200" b="1" dirty="0">
                  <a:latin typeface="+mn-ea"/>
                  <a:ea typeface="+mn-ea"/>
                </a:rPr>
                <a:t>*i</a:t>
              </a:r>
              <a:r>
                <a:rPr kumimoji="1" lang="en-US" altLang="zh-CN" sz="2200" b="1" baseline="-20000" dirty="0">
                  <a:latin typeface="+mn-ea"/>
                  <a:ea typeface="+mn-ea"/>
                </a:rPr>
                <a:t>3</a:t>
              </a:r>
              <a:r>
                <a:rPr kumimoji="1" lang="en-US" altLang="zh-CN" sz="2200" b="1" dirty="0">
                  <a:latin typeface="+mn-ea"/>
                  <a:ea typeface="+mn-ea"/>
                </a:rPr>
                <a:t>  </a:t>
              </a:r>
            </a:p>
            <a:p>
              <a:pPr algn="l" eaLnBrk="1" hangingPunct="1"/>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T+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F+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 </a:t>
              </a:r>
              <a:r>
                <a:rPr kumimoji="1" lang="en-US" altLang="zh-CN" sz="2200" b="1" dirty="0">
                  <a:latin typeface="+mn-ea"/>
                  <a:ea typeface="+mn-ea"/>
                  <a:sym typeface="Symbol" pitchFamily="18" charset="2"/>
                </a:rPr>
                <a:t></a:t>
              </a:r>
              <a:r>
                <a:rPr kumimoji="1" lang="en-US" altLang="zh-CN" sz="2200" b="1" dirty="0">
                  <a:latin typeface="+mn-ea"/>
                  <a:ea typeface="+mn-ea"/>
                </a:rPr>
                <a:t> i</a:t>
              </a:r>
              <a:r>
                <a:rPr kumimoji="1" lang="en-US" altLang="zh-CN" sz="2200" b="1" baseline="-30000" dirty="0">
                  <a:latin typeface="+mn-ea"/>
                  <a:ea typeface="+mn-ea"/>
                </a:rPr>
                <a:t>1</a:t>
              </a:r>
              <a:r>
                <a:rPr kumimoji="1" lang="en-US" altLang="zh-CN" sz="2200" b="1" dirty="0">
                  <a:latin typeface="+mn-ea"/>
                  <a:ea typeface="+mn-ea"/>
                </a:rPr>
                <a:t>+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a:t>
              </a:r>
            </a:p>
          </p:txBody>
        </p:sp>
      </p:grpSp>
      <p:sp>
        <p:nvSpPr>
          <p:cNvPr id="47109" name="Text Box 7"/>
          <p:cNvSpPr txBox="1">
            <a:spLocks noChangeArrowheads="1"/>
          </p:cNvSpPr>
          <p:nvPr/>
        </p:nvSpPr>
        <p:spPr bwMode="auto">
          <a:xfrm>
            <a:off x="533400" y="5134499"/>
            <a:ext cx="7523843" cy="8509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solidFill>
                  <a:srgbClr val="CC6600"/>
                </a:solidFill>
                <a:latin typeface="宋体" pitchFamily="2" charset="-122"/>
              </a:rPr>
              <a:t>为了讨论方便起见，句型</a:t>
            </a:r>
            <a:r>
              <a:rPr kumimoji="1" lang="en-US" altLang="zh-CN" sz="2200" b="1" dirty="0" err="1">
                <a:solidFill>
                  <a:srgbClr val="CC6600"/>
                </a:solidFill>
                <a:latin typeface="宋体" pitchFamily="2" charset="-122"/>
              </a:rPr>
              <a:t>i+i</a:t>
            </a:r>
            <a:r>
              <a:rPr kumimoji="1" lang="en-US" altLang="zh-CN" sz="2200" b="1" dirty="0">
                <a:solidFill>
                  <a:srgbClr val="CC6600"/>
                </a:solidFill>
                <a:latin typeface="宋体" pitchFamily="2" charset="-122"/>
              </a:rPr>
              <a:t>*</a:t>
            </a:r>
            <a:r>
              <a:rPr kumimoji="1" lang="en-US" altLang="zh-CN" sz="2200" b="1" dirty="0" err="1">
                <a:solidFill>
                  <a:srgbClr val="CC6600"/>
                </a:solidFill>
                <a:latin typeface="宋体" pitchFamily="2" charset="-122"/>
              </a:rPr>
              <a:t>i</a:t>
            </a:r>
            <a:r>
              <a:rPr kumimoji="1" lang="zh-CN" altLang="en-US" sz="2200" b="1" dirty="0">
                <a:solidFill>
                  <a:srgbClr val="CC6600"/>
                </a:solidFill>
                <a:latin typeface="宋体" pitchFamily="2" charset="-122"/>
              </a:rPr>
              <a:t>改写成</a:t>
            </a:r>
            <a:r>
              <a:rPr kumimoji="1" lang="en-US" altLang="zh-CN" sz="2200" b="1" dirty="0">
                <a:solidFill>
                  <a:srgbClr val="CC6600"/>
                </a:solidFill>
                <a:latin typeface="宋体" pitchFamily="2" charset="-122"/>
              </a:rPr>
              <a:t>i1+i2*i3 </a:t>
            </a:r>
            <a:r>
              <a:rPr kumimoji="1" lang="zh-CN" altLang="en-US" sz="2200" b="1" dirty="0">
                <a:solidFill>
                  <a:srgbClr val="CC6600"/>
                </a:solidFill>
                <a:latin typeface="宋体" pitchFamily="2" charset="-122"/>
              </a:rPr>
              <a:t>。其中，下标</a:t>
            </a:r>
            <a:r>
              <a:rPr kumimoji="1" lang="en-US" altLang="zh-CN" sz="2200" b="1" dirty="0">
                <a:solidFill>
                  <a:srgbClr val="CC6600"/>
                </a:solidFill>
                <a:latin typeface="宋体" pitchFamily="2" charset="-122"/>
              </a:rPr>
              <a:t>1</a:t>
            </a:r>
            <a:r>
              <a:rPr kumimoji="1" lang="zh-CN" altLang="en-US" sz="2200" b="1" dirty="0">
                <a:solidFill>
                  <a:srgbClr val="CC6600"/>
                </a:solidFill>
                <a:latin typeface="宋体" pitchFamily="2" charset="-122"/>
              </a:rPr>
              <a:t>、</a:t>
            </a:r>
            <a:r>
              <a:rPr kumimoji="1" lang="en-US" altLang="zh-CN" sz="2200" b="1" dirty="0">
                <a:solidFill>
                  <a:srgbClr val="CC6600"/>
                </a:solidFill>
                <a:latin typeface="宋体" pitchFamily="2" charset="-122"/>
              </a:rPr>
              <a:t>2</a:t>
            </a:r>
            <a:r>
              <a:rPr kumimoji="1" lang="zh-CN" altLang="en-US" sz="2200" b="1" dirty="0">
                <a:solidFill>
                  <a:srgbClr val="CC6600"/>
                </a:solidFill>
                <a:latin typeface="宋体" pitchFamily="2" charset="-122"/>
              </a:rPr>
              <a:t>、</a:t>
            </a:r>
            <a:r>
              <a:rPr kumimoji="1" lang="en-US" altLang="zh-CN" sz="2200" b="1" dirty="0">
                <a:solidFill>
                  <a:srgbClr val="CC6600"/>
                </a:solidFill>
                <a:latin typeface="宋体" pitchFamily="2" charset="-122"/>
              </a:rPr>
              <a:t>3</a:t>
            </a:r>
            <a:r>
              <a:rPr kumimoji="1" lang="zh-CN" altLang="en-US" sz="2200" b="1" dirty="0">
                <a:solidFill>
                  <a:srgbClr val="CC6600"/>
                </a:solidFill>
                <a:latin typeface="宋体" pitchFamily="2" charset="-122"/>
              </a:rPr>
              <a:t>仅仅是用来标记不同</a:t>
            </a:r>
            <a:r>
              <a:rPr kumimoji="1" lang="en-US" altLang="zh-CN" sz="2200" b="1" dirty="0" err="1">
                <a:solidFill>
                  <a:srgbClr val="CC6600"/>
                </a:solidFill>
                <a:latin typeface="宋体" pitchFamily="2" charset="-122"/>
              </a:rPr>
              <a:t>i</a:t>
            </a:r>
            <a:r>
              <a:rPr kumimoji="1" lang="zh-CN" altLang="en-US" sz="2200" b="1" dirty="0">
                <a:solidFill>
                  <a:srgbClr val="CC6600"/>
                </a:solidFill>
                <a:latin typeface="宋体" pitchFamily="2" charset="-122"/>
              </a:rPr>
              <a:t>出现在句型中的位置。</a:t>
            </a:r>
          </a:p>
        </p:txBody>
      </p:sp>
      <p:sp>
        <p:nvSpPr>
          <p:cNvPr id="47110" name="Text Box 8"/>
          <p:cNvSpPr txBox="1">
            <a:spLocks noChangeArrowheads="1"/>
          </p:cNvSpPr>
          <p:nvPr/>
        </p:nvSpPr>
        <p:spPr bwMode="auto">
          <a:xfrm>
            <a:off x="304800" y="3276600"/>
            <a:ext cx="8382000" cy="1920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952500" indent="-952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latin typeface="+mn-ea"/>
                <a:ea typeface="+mn-ea"/>
              </a:rPr>
              <a:t>可以看出部分短语如下：</a:t>
            </a:r>
          </a:p>
          <a:p>
            <a:pPr marL="0" indent="0" algn="l" eaLnBrk="1" hangingPunct="1">
              <a:lnSpc>
                <a:spcPct val="120000"/>
              </a:lnSpc>
              <a:spcBef>
                <a:spcPct val="20000"/>
              </a:spcBef>
            </a:pPr>
            <a:r>
              <a:rPr kumimoji="1" lang="zh-CN" altLang="en-US" sz="2200" b="1" dirty="0" smtClean="0">
                <a:latin typeface="+mn-ea"/>
                <a:ea typeface="+mn-ea"/>
              </a:rPr>
              <a:t>⑴ </a:t>
            </a:r>
            <a:r>
              <a:rPr kumimoji="1" lang="en-US" altLang="zh-CN" sz="2200" b="1" dirty="0" smtClean="0">
                <a:latin typeface="+mn-ea"/>
                <a:ea typeface="+mn-ea"/>
              </a:rPr>
              <a:t>i</a:t>
            </a:r>
            <a:r>
              <a:rPr kumimoji="1" lang="en-US" altLang="zh-CN" sz="2200" b="1" baseline="-30000" dirty="0" smtClean="0">
                <a:latin typeface="+mn-ea"/>
                <a:ea typeface="+mn-ea"/>
              </a:rPr>
              <a:t>3</a:t>
            </a:r>
            <a:r>
              <a:rPr kumimoji="1" lang="zh-CN" altLang="en-US" sz="2200" b="1" dirty="0" smtClean="0">
                <a:latin typeface="+mn-ea"/>
                <a:ea typeface="+mn-ea"/>
              </a:rPr>
              <a:t>是句型</a:t>
            </a:r>
            <a:r>
              <a:rPr kumimoji="1" lang="en-US" altLang="zh-CN" sz="2200" b="1" dirty="0">
                <a:latin typeface="+mn-ea"/>
                <a:ea typeface="+mn-ea"/>
              </a:rPr>
              <a:t>E+T</a:t>
            </a:r>
            <a:r>
              <a:rPr kumimoji="1" lang="en-US" altLang="zh-CN" sz="2200" b="1" dirty="0" smtClean="0">
                <a:latin typeface="+mn-ea"/>
                <a:ea typeface="+mn-ea"/>
              </a:rPr>
              <a:t>*</a:t>
            </a:r>
            <a:r>
              <a:rPr kumimoji="1" lang="en-US" altLang="zh-CN" sz="2200" b="1" dirty="0">
                <a:latin typeface="+mn-ea"/>
                <a:ea typeface="+mn-ea"/>
              </a:rPr>
              <a:t> i</a:t>
            </a:r>
            <a:r>
              <a:rPr kumimoji="1" lang="en-US" altLang="zh-CN" sz="2200" b="1" baseline="-30000" dirty="0">
                <a:latin typeface="+mn-ea"/>
                <a:ea typeface="+mn-ea"/>
              </a:rPr>
              <a:t>3</a:t>
            </a:r>
            <a:r>
              <a:rPr kumimoji="1" lang="zh-CN" altLang="en-US" sz="2200" b="1" dirty="0" smtClean="0">
                <a:latin typeface="+mn-ea"/>
                <a:ea typeface="+mn-ea"/>
              </a:rPr>
              <a:t>的</a:t>
            </a:r>
            <a:r>
              <a:rPr kumimoji="1" lang="zh-CN" altLang="en-US" sz="2200" b="1" dirty="0">
                <a:latin typeface="+mn-ea"/>
                <a:ea typeface="+mn-ea"/>
              </a:rPr>
              <a:t>、相对于</a:t>
            </a:r>
            <a:r>
              <a:rPr kumimoji="1" lang="zh-CN" altLang="en-US" sz="2200" b="1" dirty="0" smtClean="0">
                <a:latin typeface="+mn-ea"/>
                <a:ea typeface="+mn-ea"/>
              </a:rPr>
              <a:t>非终结符</a:t>
            </a:r>
            <a:r>
              <a:rPr kumimoji="1" lang="en-US" altLang="zh-CN" sz="2200" b="1" dirty="0" smtClean="0">
                <a:latin typeface="+mn-ea"/>
                <a:ea typeface="+mn-ea"/>
              </a:rPr>
              <a:t>F</a:t>
            </a:r>
            <a:r>
              <a:rPr kumimoji="1" lang="zh-CN" altLang="en-US" sz="2200" b="1" dirty="0" smtClean="0">
                <a:latin typeface="+mn-ea"/>
                <a:ea typeface="+mn-ea"/>
              </a:rPr>
              <a:t>的直接短语；</a:t>
            </a:r>
            <a:endParaRPr kumimoji="1" lang="zh-CN" altLang="en-US" sz="2200" b="1" dirty="0">
              <a:latin typeface="+mn-ea"/>
              <a:ea typeface="+mn-ea"/>
            </a:endParaRPr>
          </a:p>
          <a:p>
            <a:pPr algn="l" eaLnBrk="1" hangingPunct="1">
              <a:lnSpc>
                <a:spcPct val="120000"/>
              </a:lnSpc>
              <a:spcBef>
                <a:spcPct val="20000"/>
              </a:spcBef>
            </a:pPr>
            <a:r>
              <a:rPr kumimoji="1" lang="zh-CN" altLang="en-US" sz="2200" b="1" dirty="0" smtClean="0">
                <a:latin typeface="+mn-ea"/>
                <a:ea typeface="+mn-ea"/>
              </a:rPr>
              <a:t>⑵ </a:t>
            </a:r>
            <a:r>
              <a:rPr kumimoji="1" lang="en-US" altLang="zh-CN" sz="2200" b="1" dirty="0" smtClean="0">
                <a:latin typeface="+mn-ea"/>
                <a:ea typeface="+mn-ea"/>
              </a:rPr>
              <a:t>i</a:t>
            </a:r>
            <a:r>
              <a:rPr kumimoji="1" lang="en-US" altLang="zh-CN" sz="2200" b="1" baseline="-30000" dirty="0" smtClean="0">
                <a:latin typeface="+mn-ea"/>
                <a:ea typeface="+mn-ea"/>
              </a:rPr>
              <a:t>2</a:t>
            </a:r>
            <a:r>
              <a:rPr kumimoji="1" lang="zh-CN" altLang="en-US" sz="2200" b="1" dirty="0" smtClean="0">
                <a:latin typeface="+mn-ea"/>
                <a:ea typeface="+mn-ea"/>
              </a:rPr>
              <a:t>是句型</a:t>
            </a:r>
            <a:r>
              <a:rPr kumimoji="1" lang="en-US" altLang="zh-CN" sz="2200" b="1" dirty="0">
                <a:latin typeface="+mn-ea"/>
                <a:ea typeface="+mn-ea"/>
              </a:rPr>
              <a:t>E</a:t>
            </a:r>
            <a:r>
              <a:rPr kumimoji="1" lang="en-US" altLang="zh-CN" sz="2200" b="1" dirty="0" smtClean="0">
                <a:latin typeface="+mn-ea"/>
                <a:ea typeface="+mn-ea"/>
              </a:rPr>
              <a:t>+</a:t>
            </a:r>
            <a:r>
              <a:rPr kumimoji="1" lang="en-US" altLang="zh-CN" sz="2200" b="1" dirty="0">
                <a:latin typeface="+mn-ea"/>
                <a:ea typeface="+mn-ea"/>
              </a:rPr>
              <a:t> i</a:t>
            </a:r>
            <a:r>
              <a:rPr kumimoji="1" lang="en-US" altLang="zh-CN" sz="2200" b="1" baseline="-30000" dirty="0">
                <a:latin typeface="+mn-ea"/>
                <a:ea typeface="+mn-ea"/>
              </a:rPr>
              <a:t>2 </a:t>
            </a:r>
            <a:r>
              <a:rPr kumimoji="1" lang="en-US" altLang="zh-CN" sz="2200" b="1" dirty="0" smtClean="0">
                <a:latin typeface="+mn-ea"/>
                <a:ea typeface="+mn-ea"/>
              </a:rPr>
              <a:t>* </a:t>
            </a:r>
            <a:r>
              <a:rPr kumimoji="1" lang="en-US" altLang="zh-CN" sz="2200" b="1" dirty="0">
                <a:latin typeface="+mn-ea"/>
                <a:ea typeface="+mn-ea"/>
              </a:rPr>
              <a:t>i</a:t>
            </a:r>
            <a:r>
              <a:rPr kumimoji="1" lang="en-US" altLang="zh-CN" sz="2200" b="1" baseline="-30000" dirty="0">
                <a:latin typeface="+mn-ea"/>
                <a:ea typeface="+mn-ea"/>
              </a:rPr>
              <a:t>3</a:t>
            </a:r>
            <a:r>
              <a:rPr kumimoji="1" lang="zh-CN" altLang="en-US" sz="2200" b="1" dirty="0" smtClean="0">
                <a:latin typeface="+mn-ea"/>
                <a:ea typeface="+mn-ea"/>
              </a:rPr>
              <a:t>的</a:t>
            </a:r>
            <a:r>
              <a:rPr kumimoji="1" lang="zh-CN" altLang="en-US" sz="2200" b="1" dirty="0">
                <a:latin typeface="+mn-ea"/>
                <a:ea typeface="+mn-ea"/>
              </a:rPr>
              <a:t>、相对于非终结符</a:t>
            </a:r>
            <a:r>
              <a:rPr kumimoji="1" lang="en-US" altLang="zh-CN" sz="2200" b="1" dirty="0">
                <a:latin typeface="+mn-ea"/>
                <a:ea typeface="+mn-ea"/>
              </a:rPr>
              <a:t>T</a:t>
            </a:r>
            <a:r>
              <a:rPr kumimoji="1" lang="zh-CN" altLang="en-US" sz="2200" b="1" dirty="0">
                <a:latin typeface="+mn-ea"/>
                <a:ea typeface="+mn-ea"/>
              </a:rPr>
              <a:t>的</a:t>
            </a:r>
            <a:r>
              <a:rPr kumimoji="1" lang="zh-CN" altLang="en-US" sz="2200" b="1" dirty="0" smtClean="0">
                <a:latin typeface="+mn-ea"/>
                <a:ea typeface="+mn-ea"/>
              </a:rPr>
              <a:t>短语，</a:t>
            </a:r>
            <a:r>
              <a:rPr kumimoji="1" lang="en-US" altLang="zh-CN" sz="2200" b="1" dirty="0" smtClean="0">
                <a:latin typeface="+mn-ea"/>
                <a:ea typeface="+mn-ea"/>
              </a:rPr>
              <a:t>F</a:t>
            </a:r>
            <a:r>
              <a:rPr kumimoji="1" lang="zh-CN" altLang="en-US" sz="2200" b="1" dirty="0">
                <a:latin typeface="+mn-ea"/>
                <a:ea typeface="+mn-ea"/>
              </a:rPr>
              <a:t>的直接短语；</a:t>
            </a:r>
          </a:p>
          <a:p>
            <a:pPr algn="l" eaLnBrk="1" hangingPunct="1">
              <a:lnSpc>
                <a:spcPct val="120000"/>
              </a:lnSpc>
              <a:spcBef>
                <a:spcPct val="20000"/>
              </a:spcBef>
            </a:pPr>
            <a:r>
              <a:rPr kumimoji="1" lang="zh-CN" altLang="en-US" sz="2200" b="1" dirty="0" smtClean="0">
                <a:latin typeface="+mn-ea"/>
                <a:ea typeface="+mn-ea"/>
              </a:rPr>
              <a:t>⑶ </a:t>
            </a:r>
            <a:r>
              <a:rPr kumimoji="1" lang="en-US" altLang="zh-CN" sz="2200" b="1" dirty="0">
                <a:latin typeface="+mn-ea"/>
                <a:ea typeface="+mn-ea"/>
              </a:rPr>
              <a:t>i</a:t>
            </a:r>
            <a:r>
              <a:rPr kumimoji="1" lang="en-US" altLang="zh-CN" sz="2200" b="1" baseline="-30000" dirty="0">
                <a:latin typeface="+mn-ea"/>
                <a:ea typeface="+mn-ea"/>
              </a:rPr>
              <a:t>1</a:t>
            </a:r>
            <a:r>
              <a:rPr kumimoji="1" lang="en-US" altLang="zh-CN" sz="2200" b="1" dirty="0">
                <a:latin typeface="+mn-ea"/>
                <a:ea typeface="+mn-ea"/>
              </a:rPr>
              <a:t> </a:t>
            </a:r>
            <a:r>
              <a:rPr kumimoji="1" lang="zh-CN" altLang="en-US" sz="2200" b="1" dirty="0">
                <a:latin typeface="+mn-ea"/>
                <a:ea typeface="+mn-ea"/>
              </a:rPr>
              <a:t>是句型</a:t>
            </a:r>
            <a:r>
              <a:rPr kumimoji="1" lang="en-US" altLang="zh-CN" sz="2200" b="1" dirty="0" err="1">
                <a:latin typeface="+mn-ea"/>
                <a:ea typeface="+mn-ea"/>
              </a:rPr>
              <a:t>i+i</a:t>
            </a:r>
            <a:r>
              <a:rPr kumimoji="1" lang="en-US" altLang="zh-CN" sz="2200" b="1" dirty="0">
                <a:latin typeface="+mn-ea"/>
                <a:ea typeface="+mn-ea"/>
              </a:rPr>
              <a:t>*</a:t>
            </a:r>
            <a:r>
              <a:rPr kumimoji="1" lang="en-US" altLang="zh-CN" sz="2200" b="1" dirty="0" err="1">
                <a:latin typeface="+mn-ea"/>
                <a:ea typeface="+mn-ea"/>
              </a:rPr>
              <a:t>i</a:t>
            </a:r>
            <a:r>
              <a:rPr kumimoji="1" lang="zh-CN" altLang="en-US" sz="2200" b="1" dirty="0">
                <a:latin typeface="+mn-ea"/>
                <a:ea typeface="+mn-ea"/>
              </a:rPr>
              <a:t>的、相对于非终结符</a:t>
            </a:r>
            <a:r>
              <a:rPr kumimoji="1" lang="en-US" altLang="zh-CN" sz="2200" b="1" dirty="0">
                <a:latin typeface="+mn-ea"/>
                <a:ea typeface="+mn-ea"/>
              </a:rPr>
              <a:t>F</a:t>
            </a:r>
            <a:r>
              <a:rPr kumimoji="1" lang="zh-CN" altLang="en-US" sz="2200" b="1" dirty="0">
                <a:latin typeface="+mn-ea"/>
                <a:ea typeface="+mn-ea"/>
              </a:rPr>
              <a:t>的短语、直接短语和句柄。</a:t>
            </a:r>
          </a:p>
        </p:txBody>
      </p:sp>
      <p:sp>
        <p:nvSpPr>
          <p:cNvPr id="10"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句柄举例</a:t>
            </a:r>
            <a:endParaRPr kumimoji="1" lang="zh-CN" altLang="en-US" sz="2800" b="1" dirty="0">
              <a:solidFill>
                <a:srgbClr val="C00000"/>
              </a:solidFill>
              <a:latin typeface="黑体" pitchFamily="49" charset="-122"/>
              <a:ea typeface="黑体" pitchFamily="49" charset="-122"/>
            </a:endParaRP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8600" y="2362200"/>
            <a:ext cx="8229600" cy="3827462"/>
          </a:xfrm>
          <a:prstGeom prst="rect">
            <a:avLst/>
          </a:prstGeom>
          <a:solidFill>
            <a:schemeClr val="accent5">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131" name="Rectangle 3"/>
          <p:cNvSpPr>
            <a:spLocks noChangeArrowheads="1"/>
          </p:cNvSpPr>
          <p:nvPr/>
        </p:nvSpPr>
        <p:spPr bwMode="auto">
          <a:xfrm>
            <a:off x="228600" y="931188"/>
            <a:ext cx="8229600"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indent="595313" algn="l" eaLnBrk="1" hangingPunct="1">
              <a:lnSpc>
                <a:spcPct val="110000"/>
              </a:lnSpc>
              <a:spcBef>
                <a:spcPct val="20000"/>
              </a:spcBef>
            </a:pPr>
            <a:r>
              <a:rPr kumimoji="1" lang="zh-CN" altLang="en-US" sz="2000" b="1" dirty="0">
                <a:latin typeface="宋体" pitchFamily="2" charset="-122"/>
                <a:ea typeface="宋体" pitchFamily="2" charset="-122"/>
              </a:rPr>
              <a:t>从句型的语法树上，可以直观地找出句型的短语。在语法树中相对于每个非空子</a:t>
            </a:r>
            <a:r>
              <a:rPr kumimoji="1" lang="zh-CN" altLang="en-US" sz="2000" b="1" dirty="0" smtClean="0">
                <a:latin typeface="宋体" pitchFamily="2" charset="-122"/>
                <a:ea typeface="宋体" pitchFamily="2" charset="-122"/>
              </a:rPr>
              <a:t>树的根是一个非终结符</a:t>
            </a:r>
            <a:r>
              <a:rPr kumimoji="1" lang="zh-CN" altLang="en-US" sz="2000" b="1" dirty="0">
                <a:latin typeface="宋体" pitchFamily="2" charset="-122"/>
                <a:ea typeface="宋体" pitchFamily="2" charset="-122"/>
              </a:rPr>
              <a:t>，其非空子树叶子结点组成的符号串即为短语。如果子树根与子树叶子结点之间均为父子关系，则该短语还是直接短语。 </a:t>
            </a:r>
          </a:p>
        </p:txBody>
      </p:sp>
      <p:grpSp>
        <p:nvGrpSpPr>
          <p:cNvPr id="2" name="Group 4"/>
          <p:cNvGrpSpPr>
            <a:grpSpLocks/>
          </p:cNvGrpSpPr>
          <p:nvPr/>
        </p:nvGrpSpPr>
        <p:grpSpPr bwMode="auto">
          <a:xfrm>
            <a:off x="6081792" y="1905000"/>
            <a:ext cx="2438400" cy="1008062"/>
            <a:chOff x="-2" y="478"/>
            <a:chExt cx="1998" cy="676"/>
          </a:xfrm>
        </p:grpSpPr>
        <p:grpSp>
          <p:nvGrpSpPr>
            <p:cNvPr id="3" name="Group 5"/>
            <p:cNvGrpSpPr>
              <a:grpSpLocks/>
            </p:cNvGrpSpPr>
            <p:nvPr/>
          </p:nvGrpSpPr>
          <p:grpSpPr bwMode="auto">
            <a:xfrm>
              <a:off x="0" y="480"/>
              <a:ext cx="1994" cy="672"/>
              <a:chOff x="0" y="480"/>
              <a:chExt cx="1994" cy="672"/>
            </a:xfrm>
          </p:grpSpPr>
          <p:sp>
            <p:nvSpPr>
              <p:cNvPr id="48167" name="Rectangle 6"/>
              <p:cNvSpPr>
                <a:spLocks noChangeArrowheads="1"/>
              </p:cNvSpPr>
              <p:nvPr/>
            </p:nvSpPr>
            <p:spPr bwMode="auto">
              <a:xfrm>
                <a:off x="43" y="480"/>
                <a:ext cx="1908" cy="672"/>
              </a:xfrm>
              <a:prstGeom prst="rect">
                <a:avLst/>
              </a:prstGeom>
              <a:solidFill>
                <a:schemeClr val="accent5"/>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just" eaLnBrk="1" hangingPunct="1"/>
                <a:r>
                  <a:rPr kumimoji="1" lang="en-US" altLang="zh-CN" sz="2000" b="1" dirty="0">
                    <a:latin typeface="Times New Roman" pitchFamily="18" charset="0"/>
                  </a:rPr>
                  <a:t>G[E]</a:t>
                </a:r>
                <a:r>
                  <a:rPr kumimoji="1" lang="zh-CN" altLang="en-US" sz="2000" b="1" dirty="0">
                    <a:latin typeface="Times New Roman" pitchFamily="18" charset="0"/>
                  </a:rPr>
                  <a:t>：</a:t>
                </a:r>
                <a:r>
                  <a:rPr kumimoji="1" lang="en-US" altLang="zh-CN" sz="2000" b="1" dirty="0">
                    <a:latin typeface="Times New Roman" pitchFamily="18" charset="0"/>
                  </a:rPr>
                  <a:t>E→E+T︱T</a:t>
                </a:r>
              </a:p>
              <a:p>
                <a:pPr algn="just" eaLnBrk="1" hangingPunct="1"/>
                <a:r>
                  <a:rPr kumimoji="1" lang="en-US" altLang="zh-CN" sz="2000" b="1" dirty="0">
                    <a:latin typeface="Times New Roman" pitchFamily="18" charset="0"/>
                  </a:rPr>
                  <a:t>          T→T*F︱F</a:t>
                </a:r>
              </a:p>
              <a:p>
                <a:pPr algn="just"/>
                <a:r>
                  <a:rPr kumimoji="1" lang="en-US" altLang="zh-CN" sz="2000" b="1" dirty="0">
                    <a:latin typeface="Times New Roman" pitchFamily="18" charset="0"/>
                  </a:rPr>
                  <a:t>          F→(E)︱</a:t>
                </a:r>
                <a:r>
                  <a:rPr kumimoji="1" lang="en-US" altLang="zh-CN" sz="2000" b="1" dirty="0" err="1">
                    <a:latin typeface="Times New Roman" pitchFamily="18" charset="0"/>
                  </a:rPr>
                  <a:t>i</a:t>
                </a:r>
                <a:endParaRPr kumimoji="1" lang="en-US" altLang="zh-CN" sz="2000" b="1" dirty="0">
                  <a:latin typeface="Times New Roman" pitchFamily="18" charset="0"/>
                </a:endParaRPr>
              </a:p>
            </p:txBody>
          </p:sp>
          <p:sp>
            <p:nvSpPr>
              <p:cNvPr id="48168" name="Rectangle 7"/>
              <p:cNvSpPr>
                <a:spLocks noChangeArrowheads="1"/>
              </p:cNvSpPr>
              <p:nvPr/>
            </p:nvSpPr>
            <p:spPr bwMode="auto">
              <a:xfrm>
                <a:off x="0" y="480"/>
                <a:ext cx="1994" cy="672"/>
              </a:xfrm>
              <a:prstGeom prst="rect">
                <a:avLst/>
              </a:prstGeom>
              <a:noFill/>
              <a:ln w="7">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48166" name="Rectangle 8"/>
            <p:cNvSpPr>
              <a:spLocks noChangeArrowheads="1"/>
            </p:cNvSpPr>
            <p:nvPr/>
          </p:nvSpPr>
          <p:spPr bwMode="auto">
            <a:xfrm>
              <a:off x="-2" y="478"/>
              <a:ext cx="1998" cy="676"/>
            </a:xfrm>
            <a:prstGeom prst="rect">
              <a:avLst/>
            </a:prstGeom>
            <a:noFill/>
            <a:ln w="63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48133" name="Text Box 9"/>
          <p:cNvSpPr txBox="1">
            <a:spLocks noChangeArrowheads="1"/>
          </p:cNvSpPr>
          <p:nvPr/>
        </p:nvSpPr>
        <p:spPr bwMode="auto">
          <a:xfrm>
            <a:off x="395288" y="2286000"/>
            <a:ext cx="57150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1266825" indent="-12668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smtClean="0">
                <a:solidFill>
                  <a:srgbClr val="CC6600"/>
                </a:solidFill>
                <a:latin typeface="Times New Roman" pitchFamily="18" charset="0"/>
              </a:rPr>
              <a:t>例</a:t>
            </a:r>
            <a:r>
              <a:rPr kumimoji="1" lang="en-US" altLang="zh-CN" sz="2000" b="1" dirty="0" smtClean="0">
                <a:solidFill>
                  <a:srgbClr val="CC6600"/>
                </a:solidFill>
                <a:latin typeface="Times New Roman" pitchFamily="18" charset="0"/>
              </a:rPr>
              <a:t>2.12   </a:t>
            </a:r>
            <a:r>
              <a:rPr kumimoji="1" lang="zh-CN" altLang="en-US" sz="2000" b="1" dirty="0">
                <a:solidFill>
                  <a:srgbClr val="CC6600"/>
                </a:solidFill>
                <a:latin typeface="Times New Roman" pitchFamily="18" charset="0"/>
              </a:rPr>
              <a:t>设文法</a:t>
            </a:r>
            <a:r>
              <a:rPr kumimoji="1" lang="en-US" altLang="zh-CN" sz="2000" b="1" dirty="0">
                <a:solidFill>
                  <a:srgbClr val="CC6600"/>
                </a:solidFill>
                <a:latin typeface="Times New Roman" pitchFamily="18" charset="0"/>
              </a:rPr>
              <a:t>G[E]</a:t>
            </a:r>
            <a:r>
              <a:rPr kumimoji="1" lang="zh-CN" altLang="en-US" sz="2000" b="1" dirty="0">
                <a:solidFill>
                  <a:srgbClr val="CC6600"/>
                </a:solidFill>
                <a:latin typeface="Times New Roman" pitchFamily="18" charset="0"/>
              </a:rPr>
              <a:t>定义如右，分析句型</a:t>
            </a:r>
            <a:r>
              <a:rPr kumimoji="1" lang="en-US" altLang="zh-CN" sz="2000" b="1" dirty="0" err="1">
                <a:solidFill>
                  <a:srgbClr val="CC6600"/>
                </a:solidFill>
                <a:latin typeface="Times New Roman" pitchFamily="18" charset="0"/>
              </a:rPr>
              <a:t>i+i</a:t>
            </a:r>
            <a:r>
              <a:rPr kumimoji="1" lang="en-US" altLang="zh-CN" sz="2000" b="1" dirty="0">
                <a:solidFill>
                  <a:srgbClr val="CC6600"/>
                </a:solidFill>
                <a:latin typeface="Times New Roman" pitchFamily="18" charset="0"/>
              </a:rPr>
              <a:t>*i</a:t>
            </a:r>
            <a:r>
              <a:rPr kumimoji="1" lang="zh-CN" altLang="en-US" sz="2000" b="1" dirty="0">
                <a:solidFill>
                  <a:srgbClr val="CC6600"/>
                </a:solidFill>
                <a:latin typeface="Times New Roman" pitchFamily="18" charset="0"/>
              </a:rPr>
              <a:t>的短语、直接短语和句柄。</a:t>
            </a:r>
          </a:p>
        </p:txBody>
      </p:sp>
      <p:sp>
        <p:nvSpPr>
          <p:cNvPr id="48134" name="Rectangle 10"/>
          <p:cNvSpPr>
            <a:spLocks noChangeArrowheads="1"/>
          </p:cNvSpPr>
          <p:nvPr/>
        </p:nvSpPr>
        <p:spPr bwMode="auto">
          <a:xfrm>
            <a:off x="3919538" y="2055813"/>
            <a:ext cx="3700462" cy="156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nvGrpSpPr>
          <p:cNvPr id="4" name="Group 11"/>
          <p:cNvGrpSpPr>
            <a:grpSpLocks/>
          </p:cNvGrpSpPr>
          <p:nvPr/>
        </p:nvGrpSpPr>
        <p:grpSpPr bwMode="auto">
          <a:xfrm>
            <a:off x="762000" y="3141663"/>
            <a:ext cx="3276600" cy="2487612"/>
            <a:chOff x="850" y="2139"/>
            <a:chExt cx="1790" cy="1279"/>
          </a:xfrm>
        </p:grpSpPr>
        <p:sp>
          <p:nvSpPr>
            <p:cNvPr id="48140" name="Text Box 12"/>
            <p:cNvSpPr txBox="1">
              <a:spLocks noChangeArrowheads="1"/>
            </p:cNvSpPr>
            <p:nvPr/>
          </p:nvSpPr>
          <p:spPr bwMode="auto">
            <a:xfrm>
              <a:off x="1368" y="2139"/>
              <a:ext cx="32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1</a:t>
              </a:r>
              <a:endParaRPr kumimoji="1" lang="en-US" altLang="zh-CN" sz="2400">
                <a:latin typeface="Tahoma" pitchFamily="34" charset="0"/>
              </a:endParaRPr>
            </a:p>
          </p:txBody>
        </p:sp>
        <p:sp>
          <p:nvSpPr>
            <p:cNvPr id="48141" name="Text Box 13"/>
            <p:cNvSpPr txBox="1">
              <a:spLocks noChangeArrowheads="1"/>
            </p:cNvSpPr>
            <p:nvPr/>
          </p:nvSpPr>
          <p:spPr bwMode="auto">
            <a:xfrm>
              <a:off x="864" y="2407"/>
              <a:ext cx="336"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2</a:t>
              </a:r>
              <a:endParaRPr kumimoji="1" lang="en-US" altLang="zh-CN" sz="2400">
                <a:latin typeface="Tahoma" pitchFamily="34" charset="0"/>
              </a:endParaRPr>
            </a:p>
          </p:txBody>
        </p:sp>
        <p:sp>
          <p:nvSpPr>
            <p:cNvPr id="48142" name="Text Box 14"/>
            <p:cNvSpPr txBox="1">
              <a:spLocks noChangeArrowheads="1"/>
            </p:cNvSpPr>
            <p:nvPr/>
          </p:nvSpPr>
          <p:spPr bwMode="auto">
            <a:xfrm>
              <a:off x="1388" y="2378"/>
              <a:ext cx="183"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3" name="Text Box 15"/>
            <p:cNvSpPr txBox="1">
              <a:spLocks noChangeArrowheads="1"/>
            </p:cNvSpPr>
            <p:nvPr/>
          </p:nvSpPr>
          <p:spPr bwMode="auto">
            <a:xfrm>
              <a:off x="1945" y="2399"/>
              <a:ext cx="31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1</a:t>
              </a:r>
              <a:endParaRPr kumimoji="1" lang="en-US" altLang="zh-CN" sz="2400">
                <a:latin typeface="Tahoma" pitchFamily="34" charset="0"/>
              </a:endParaRPr>
            </a:p>
          </p:txBody>
        </p:sp>
        <p:sp>
          <p:nvSpPr>
            <p:cNvPr id="48144" name="Text Box 16"/>
            <p:cNvSpPr txBox="1">
              <a:spLocks noChangeArrowheads="1"/>
            </p:cNvSpPr>
            <p:nvPr/>
          </p:nvSpPr>
          <p:spPr bwMode="auto">
            <a:xfrm>
              <a:off x="850" y="2676"/>
              <a:ext cx="384"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2</a:t>
              </a:r>
              <a:endParaRPr kumimoji="1" lang="en-US" altLang="zh-CN" sz="2400">
                <a:latin typeface="Tahoma" pitchFamily="34" charset="0"/>
              </a:endParaRPr>
            </a:p>
          </p:txBody>
        </p:sp>
        <p:sp>
          <p:nvSpPr>
            <p:cNvPr id="48145" name="Text Box 17"/>
            <p:cNvSpPr txBox="1">
              <a:spLocks noChangeArrowheads="1"/>
            </p:cNvSpPr>
            <p:nvPr/>
          </p:nvSpPr>
          <p:spPr bwMode="auto">
            <a:xfrm>
              <a:off x="1598" y="2701"/>
              <a:ext cx="32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3</a:t>
              </a:r>
              <a:endParaRPr kumimoji="1" lang="en-US" altLang="zh-CN" sz="2400">
                <a:latin typeface="Tahoma" pitchFamily="34" charset="0"/>
              </a:endParaRPr>
            </a:p>
          </p:txBody>
        </p:sp>
        <p:sp>
          <p:nvSpPr>
            <p:cNvPr id="48146" name="Text Box 18"/>
            <p:cNvSpPr txBox="1">
              <a:spLocks noChangeArrowheads="1"/>
            </p:cNvSpPr>
            <p:nvPr/>
          </p:nvSpPr>
          <p:spPr bwMode="auto">
            <a:xfrm>
              <a:off x="1952" y="2701"/>
              <a:ext cx="184"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7" name="Text Box 19"/>
            <p:cNvSpPr txBox="1">
              <a:spLocks noChangeArrowheads="1"/>
            </p:cNvSpPr>
            <p:nvPr/>
          </p:nvSpPr>
          <p:spPr bwMode="auto">
            <a:xfrm>
              <a:off x="2306" y="2696"/>
              <a:ext cx="33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1</a:t>
              </a:r>
              <a:endParaRPr kumimoji="1" lang="en-US" altLang="zh-CN" sz="2400">
                <a:latin typeface="Tahoma" pitchFamily="34" charset="0"/>
              </a:endParaRPr>
            </a:p>
          </p:txBody>
        </p:sp>
        <p:sp>
          <p:nvSpPr>
            <p:cNvPr id="48148" name="Text Box 20"/>
            <p:cNvSpPr txBox="1">
              <a:spLocks noChangeArrowheads="1"/>
            </p:cNvSpPr>
            <p:nvPr/>
          </p:nvSpPr>
          <p:spPr bwMode="auto">
            <a:xfrm>
              <a:off x="2320" y="2947"/>
              <a:ext cx="28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3</a:t>
              </a:r>
            </a:p>
          </p:txBody>
        </p:sp>
        <p:sp>
          <p:nvSpPr>
            <p:cNvPr id="48149" name="Text Box 21"/>
            <p:cNvSpPr txBox="1">
              <a:spLocks noChangeArrowheads="1"/>
            </p:cNvSpPr>
            <p:nvPr/>
          </p:nvSpPr>
          <p:spPr bwMode="auto">
            <a:xfrm>
              <a:off x="1626" y="2954"/>
              <a:ext cx="34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3</a:t>
              </a:r>
            </a:p>
          </p:txBody>
        </p:sp>
        <p:sp>
          <p:nvSpPr>
            <p:cNvPr id="48150" name="Text Box 22"/>
            <p:cNvSpPr txBox="1">
              <a:spLocks noChangeArrowheads="1"/>
            </p:cNvSpPr>
            <p:nvPr/>
          </p:nvSpPr>
          <p:spPr bwMode="auto">
            <a:xfrm>
              <a:off x="864" y="2928"/>
              <a:ext cx="336"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2</a:t>
              </a:r>
              <a:endParaRPr kumimoji="1" lang="en-US" altLang="zh-CN" sz="2400">
                <a:latin typeface="Tahoma" pitchFamily="34" charset="0"/>
              </a:endParaRPr>
            </a:p>
          </p:txBody>
        </p:sp>
        <p:sp>
          <p:nvSpPr>
            <p:cNvPr id="48151" name="Text Box 23"/>
            <p:cNvSpPr txBox="1">
              <a:spLocks noChangeArrowheads="1"/>
            </p:cNvSpPr>
            <p:nvPr/>
          </p:nvSpPr>
          <p:spPr bwMode="auto">
            <a:xfrm>
              <a:off x="878" y="3188"/>
              <a:ext cx="28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1</a:t>
              </a:r>
            </a:p>
          </p:txBody>
        </p:sp>
        <p:sp>
          <p:nvSpPr>
            <p:cNvPr id="48152" name="Text Box 24"/>
            <p:cNvSpPr txBox="1">
              <a:spLocks noChangeArrowheads="1"/>
            </p:cNvSpPr>
            <p:nvPr/>
          </p:nvSpPr>
          <p:spPr bwMode="auto">
            <a:xfrm>
              <a:off x="1639" y="3205"/>
              <a:ext cx="25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2</a:t>
              </a:r>
            </a:p>
          </p:txBody>
        </p:sp>
        <p:sp>
          <p:nvSpPr>
            <p:cNvPr id="48153" name="Line 25"/>
            <p:cNvSpPr>
              <a:spLocks noChangeShapeType="1"/>
            </p:cNvSpPr>
            <p:nvPr/>
          </p:nvSpPr>
          <p:spPr bwMode="auto">
            <a:xfrm flipH="1">
              <a:off x="1027" y="2340"/>
              <a:ext cx="354" cy="12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54" name="Line 26"/>
            <p:cNvSpPr>
              <a:spLocks noChangeShapeType="1"/>
            </p:cNvSpPr>
            <p:nvPr/>
          </p:nvSpPr>
          <p:spPr bwMode="auto">
            <a:xfrm flipH="1" flipV="1">
              <a:off x="1598" y="2343"/>
              <a:ext cx="354" cy="12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55" name="Line 27"/>
            <p:cNvSpPr>
              <a:spLocks noChangeShapeType="1"/>
            </p:cNvSpPr>
            <p:nvPr/>
          </p:nvSpPr>
          <p:spPr bwMode="auto">
            <a:xfrm>
              <a:off x="1476" y="2340"/>
              <a:ext cx="0" cy="1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56" name="Line 28"/>
            <p:cNvSpPr>
              <a:spLocks noChangeShapeType="1"/>
            </p:cNvSpPr>
            <p:nvPr/>
          </p:nvSpPr>
          <p:spPr bwMode="auto">
            <a:xfrm>
              <a:off x="2040" y="2603"/>
              <a:ext cx="0" cy="1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57" name="Line 29"/>
            <p:cNvSpPr>
              <a:spLocks noChangeShapeType="1"/>
            </p:cNvSpPr>
            <p:nvPr/>
          </p:nvSpPr>
          <p:spPr bwMode="auto">
            <a:xfrm>
              <a:off x="952" y="2612"/>
              <a:ext cx="0" cy="1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58" name="Line 30"/>
            <p:cNvSpPr>
              <a:spLocks noChangeShapeType="1"/>
            </p:cNvSpPr>
            <p:nvPr/>
          </p:nvSpPr>
          <p:spPr bwMode="auto">
            <a:xfrm>
              <a:off x="2394" y="2893"/>
              <a:ext cx="0" cy="1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59" name="Line 31"/>
            <p:cNvSpPr>
              <a:spLocks noChangeShapeType="1"/>
            </p:cNvSpPr>
            <p:nvPr/>
          </p:nvSpPr>
          <p:spPr bwMode="auto">
            <a:xfrm>
              <a:off x="1714" y="2901"/>
              <a:ext cx="0" cy="1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60" name="Line 32"/>
            <p:cNvSpPr>
              <a:spLocks noChangeShapeType="1"/>
            </p:cNvSpPr>
            <p:nvPr/>
          </p:nvSpPr>
          <p:spPr bwMode="auto">
            <a:xfrm>
              <a:off x="952" y="2875"/>
              <a:ext cx="0" cy="1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61" name="Line 33"/>
            <p:cNvSpPr>
              <a:spLocks noChangeShapeType="1"/>
            </p:cNvSpPr>
            <p:nvPr/>
          </p:nvSpPr>
          <p:spPr bwMode="auto">
            <a:xfrm>
              <a:off x="952" y="3111"/>
              <a:ext cx="0" cy="1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62" name="Line 34"/>
            <p:cNvSpPr>
              <a:spLocks noChangeShapeType="1"/>
            </p:cNvSpPr>
            <p:nvPr/>
          </p:nvSpPr>
          <p:spPr bwMode="auto">
            <a:xfrm>
              <a:off x="1714" y="3137"/>
              <a:ext cx="0" cy="10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63" name="Line 35"/>
            <p:cNvSpPr>
              <a:spLocks noChangeShapeType="1"/>
            </p:cNvSpPr>
            <p:nvPr/>
          </p:nvSpPr>
          <p:spPr bwMode="auto">
            <a:xfrm flipH="1">
              <a:off x="1700" y="2601"/>
              <a:ext cx="330" cy="12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8164" name="Line 36"/>
            <p:cNvSpPr>
              <a:spLocks noChangeShapeType="1"/>
            </p:cNvSpPr>
            <p:nvPr/>
          </p:nvSpPr>
          <p:spPr bwMode="auto">
            <a:xfrm flipH="1" flipV="1">
              <a:off x="2061" y="2601"/>
              <a:ext cx="329" cy="12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48136" name="Rectangle 37"/>
          <p:cNvSpPr>
            <a:spLocks noChangeArrowheads="1"/>
          </p:cNvSpPr>
          <p:nvPr/>
        </p:nvSpPr>
        <p:spPr bwMode="auto">
          <a:xfrm>
            <a:off x="1065213" y="2009775"/>
            <a:ext cx="37004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48137" name="Text Box 38"/>
          <p:cNvSpPr txBox="1">
            <a:spLocks noChangeArrowheads="1"/>
          </p:cNvSpPr>
          <p:nvPr/>
        </p:nvSpPr>
        <p:spPr bwMode="auto">
          <a:xfrm flipH="1">
            <a:off x="1066800" y="5656263"/>
            <a:ext cx="25908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i+i*i</a:t>
            </a:r>
            <a:r>
              <a:rPr kumimoji="1" lang="zh-CN" altLang="en-US" sz="2000" b="1">
                <a:latin typeface="Times New Roman" pitchFamily="18" charset="0"/>
              </a:rPr>
              <a:t>语法树</a:t>
            </a:r>
          </a:p>
        </p:txBody>
      </p:sp>
      <p:sp>
        <p:nvSpPr>
          <p:cNvPr id="48138" name="Text Box 39"/>
          <p:cNvSpPr txBox="1">
            <a:spLocks noChangeArrowheads="1"/>
          </p:cNvSpPr>
          <p:nvPr/>
        </p:nvSpPr>
        <p:spPr bwMode="auto">
          <a:xfrm>
            <a:off x="4038600" y="3295650"/>
            <a:ext cx="4724400" cy="2741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zh-CN" altLang="en-US" sz="2000" b="1">
                <a:latin typeface="Times New Roman" pitchFamily="18" charset="0"/>
              </a:rPr>
              <a:t>短语：      </a:t>
            </a:r>
            <a:r>
              <a:rPr kumimoji="1" lang="en-US" altLang="zh-CN" sz="2000" b="1">
                <a:latin typeface="Times New Roman" pitchFamily="18" charset="0"/>
              </a:rPr>
              <a:t>i</a:t>
            </a:r>
            <a:r>
              <a:rPr kumimoji="1" lang="en-US" altLang="zh-CN" sz="2000" b="1" baseline="-20000">
                <a:latin typeface="Times New Roman" pitchFamily="18" charset="0"/>
              </a:rPr>
              <a:t>1</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E</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a:t>
            </a:r>
            <a:r>
              <a:rPr kumimoji="1" lang="en-US" altLang="zh-CN" sz="2000" b="1">
                <a:latin typeface="Times New Roman" pitchFamily="18" charset="0"/>
              </a:rPr>
              <a:t>E</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直接短语：</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句柄：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p:txBody>
      </p:sp>
      <p:sp>
        <p:nvSpPr>
          <p:cNvPr id="48139" name="Line 40"/>
          <p:cNvSpPr>
            <a:spLocks noChangeShapeType="1"/>
          </p:cNvSpPr>
          <p:nvPr/>
        </p:nvSpPr>
        <p:spPr bwMode="auto">
          <a:xfrm>
            <a:off x="533400" y="3065463"/>
            <a:ext cx="7391400"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1"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语法树与短语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句柄举例</a:t>
            </a:r>
            <a:endParaRPr kumimoji="1" lang="zh-CN" altLang="en-US" sz="2800" b="1" dirty="0">
              <a:solidFill>
                <a:srgbClr val="C00000"/>
              </a:solidFill>
              <a:latin typeface="黑体" pitchFamily="49" charset="-122"/>
              <a:ea typeface="黑体" pitchFamily="49" charset="-122"/>
            </a:endParaRPr>
          </a:p>
        </p:txBody>
      </p:sp>
      <p:sp>
        <p:nvSpPr>
          <p:cNvPr id="4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852775"/>
            <a:ext cx="8229600"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latin typeface="宋体" pitchFamily="2" charset="-122"/>
              </a:rPr>
              <a:t>仍然以</a:t>
            </a:r>
            <a:r>
              <a:rPr kumimoji="1" lang="zh-CN" altLang="en-US" sz="2200" b="1" dirty="0" smtClean="0">
                <a:latin typeface="宋体" pitchFamily="2" charset="-122"/>
              </a:rPr>
              <a:t>例</a:t>
            </a:r>
            <a:r>
              <a:rPr kumimoji="1" lang="en-US" altLang="zh-CN" sz="2200" b="1" dirty="0" smtClean="0">
                <a:latin typeface="宋体" pitchFamily="2" charset="-122"/>
              </a:rPr>
              <a:t>2.12</a:t>
            </a:r>
            <a:r>
              <a:rPr kumimoji="1" lang="zh-CN" altLang="en-US" sz="2200" b="1" dirty="0">
                <a:latin typeface="宋体" pitchFamily="2" charset="-122"/>
              </a:rPr>
              <a:t>定义的文法</a:t>
            </a:r>
            <a:r>
              <a:rPr kumimoji="1" lang="en-US" altLang="zh-CN" sz="2200" b="1" dirty="0">
                <a:latin typeface="宋体" pitchFamily="2" charset="-122"/>
              </a:rPr>
              <a:t>G[E]</a:t>
            </a:r>
            <a:r>
              <a:rPr kumimoji="1" lang="zh-CN" altLang="en-US" sz="2200" b="1" dirty="0">
                <a:latin typeface="宋体" pitchFamily="2" charset="-122"/>
              </a:rPr>
              <a:t>为例，给出通过寻找句柄，对符号串 </a:t>
            </a:r>
            <a:r>
              <a:rPr kumimoji="1" lang="en-US" altLang="zh-CN" sz="2200" b="1" dirty="0" err="1">
                <a:latin typeface="宋体" pitchFamily="2" charset="-122"/>
              </a:rPr>
              <a:t>i+i</a:t>
            </a:r>
            <a:r>
              <a:rPr kumimoji="1" lang="en-US" altLang="zh-CN" sz="2200" b="1" dirty="0">
                <a:latin typeface="宋体" pitchFamily="2" charset="-122"/>
              </a:rPr>
              <a:t>*i</a:t>
            </a:r>
            <a:r>
              <a:rPr kumimoji="1" lang="zh-CN" altLang="en-US" sz="2200" b="1" dirty="0">
                <a:latin typeface="宋体" pitchFamily="2" charset="-122"/>
              </a:rPr>
              <a:t>进行归约法</a:t>
            </a:r>
            <a:r>
              <a:rPr kumimoji="1" lang="zh-CN" altLang="en-US" sz="2200" b="1" dirty="0">
                <a:solidFill>
                  <a:schemeClr val="accent2"/>
                </a:solidFill>
                <a:latin typeface="宋体" pitchFamily="2" charset="-122"/>
                <a:hlinkClick r:id="rId2"/>
              </a:rPr>
              <a:t>分析过程</a:t>
            </a:r>
            <a:r>
              <a:rPr kumimoji="1" lang="zh-CN" altLang="en-US" sz="2200" b="1" dirty="0">
                <a:latin typeface="宋体" pitchFamily="2" charset="-122"/>
              </a:rPr>
              <a:t>，说明归约法的基本思想。 </a:t>
            </a:r>
          </a:p>
        </p:txBody>
      </p:sp>
      <p:grpSp>
        <p:nvGrpSpPr>
          <p:cNvPr id="2" name="Group 3"/>
          <p:cNvGrpSpPr>
            <a:grpSpLocks/>
          </p:cNvGrpSpPr>
          <p:nvPr/>
        </p:nvGrpSpPr>
        <p:grpSpPr bwMode="auto">
          <a:xfrm>
            <a:off x="685800" y="1905000"/>
            <a:ext cx="6858000" cy="474663"/>
            <a:chOff x="-2" y="478"/>
            <a:chExt cx="1998" cy="676"/>
          </a:xfrm>
        </p:grpSpPr>
        <p:grpSp>
          <p:nvGrpSpPr>
            <p:cNvPr id="3" name="Group 4"/>
            <p:cNvGrpSpPr>
              <a:grpSpLocks/>
            </p:cNvGrpSpPr>
            <p:nvPr/>
          </p:nvGrpSpPr>
          <p:grpSpPr bwMode="auto">
            <a:xfrm>
              <a:off x="0" y="480"/>
              <a:ext cx="1994" cy="672"/>
              <a:chOff x="0" y="480"/>
              <a:chExt cx="1994" cy="672"/>
            </a:xfrm>
          </p:grpSpPr>
          <p:sp>
            <p:nvSpPr>
              <p:cNvPr id="49186" name="Rectangle 5"/>
              <p:cNvSpPr>
                <a:spLocks noChangeArrowheads="1"/>
              </p:cNvSpPr>
              <p:nvPr/>
            </p:nvSpPr>
            <p:spPr bwMode="auto">
              <a:xfrm>
                <a:off x="43" y="480"/>
                <a:ext cx="1908" cy="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266700" algn="just" eaLnBrk="1" hangingPunct="1"/>
                <a:r>
                  <a:rPr kumimoji="1" lang="en-US" altLang="zh-CN" sz="2400" b="1">
                    <a:latin typeface="Times New Roman" pitchFamily="18" charset="0"/>
                  </a:rPr>
                  <a:t>G[E]</a:t>
                </a:r>
                <a:r>
                  <a:rPr kumimoji="1" lang="zh-CN" altLang="en-US" sz="2400" b="1">
                    <a:latin typeface="Times New Roman" pitchFamily="18" charset="0"/>
                  </a:rPr>
                  <a:t>：</a:t>
                </a:r>
                <a:r>
                  <a:rPr kumimoji="1" lang="en-US" altLang="zh-CN" sz="2400" b="1">
                    <a:latin typeface="Times New Roman" pitchFamily="18" charset="0"/>
                  </a:rPr>
                  <a:t>E</a:t>
                </a:r>
                <a:r>
                  <a:rPr kumimoji="1" lang="en-US" altLang="zh-CN" sz="2400" b="1">
                    <a:latin typeface="宋体" pitchFamily="2" charset="-122"/>
                  </a:rPr>
                  <a:t>→</a:t>
                </a:r>
                <a:r>
                  <a:rPr kumimoji="1" lang="en-US" altLang="zh-CN" sz="2400" b="1">
                    <a:latin typeface="Times New Roman" pitchFamily="18" charset="0"/>
                  </a:rPr>
                  <a:t>E+T</a:t>
                </a:r>
                <a:r>
                  <a:rPr kumimoji="1" lang="en-US" altLang="zh-CN" sz="2400" b="1">
                    <a:latin typeface="宋体" pitchFamily="2" charset="-122"/>
                  </a:rPr>
                  <a:t>︱</a:t>
                </a:r>
                <a:r>
                  <a:rPr kumimoji="1" lang="en-US" altLang="zh-CN" sz="2400" b="1">
                    <a:latin typeface="Times New Roman" pitchFamily="18" charset="0"/>
                  </a:rPr>
                  <a:t>T,  T→T*F︱F,   F→(E)</a:t>
                </a:r>
                <a:r>
                  <a:rPr kumimoji="1" lang="en-US" altLang="zh-CN" sz="1600" b="1">
                    <a:latin typeface="Times New Roman" pitchFamily="18" charset="0"/>
                  </a:rPr>
                  <a:t>︱i</a:t>
                </a:r>
              </a:p>
            </p:txBody>
          </p:sp>
          <p:sp>
            <p:nvSpPr>
              <p:cNvPr id="49187" name="Rectangle 6"/>
              <p:cNvSpPr>
                <a:spLocks noChangeArrowheads="1"/>
              </p:cNvSpPr>
              <p:nvPr/>
            </p:nvSpPr>
            <p:spPr bwMode="auto">
              <a:xfrm>
                <a:off x="0" y="48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49185" name="Rectangle 7"/>
            <p:cNvSpPr>
              <a:spLocks noChangeArrowheads="1"/>
            </p:cNvSpPr>
            <p:nvPr/>
          </p:nvSpPr>
          <p:spPr bwMode="auto">
            <a:xfrm>
              <a:off x="-2" y="478"/>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49156" name="Text Box 8"/>
          <p:cNvSpPr txBox="1">
            <a:spLocks noChangeArrowheads="1"/>
          </p:cNvSpPr>
          <p:nvPr/>
        </p:nvSpPr>
        <p:spPr bwMode="auto">
          <a:xfrm>
            <a:off x="304800" y="5326559"/>
            <a:ext cx="82296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Tahoma" pitchFamily="34" charset="0"/>
              </a:rPr>
              <a:t>分析过程借用了语法树确定句型的句柄，显然是不符合逻辑的。因此，</a:t>
            </a:r>
            <a:r>
              <a:rPr kumimoji="1" lang="zh-CN" altLang="en-US" sz="2200" b="1" dirty="0">
                <a:solidFill>
                  <a:srgbClr val="FF0000"/>
                </a:solidFill>
                <a:latin typeface="Tahoma" pitchFamily="34" charset="0"/>
              </a:rPr>
              <a:t>如何依据文法</a:t>
            </a:r>
            <a:r>
              <a:rPr kumimoji="1" lang="zh-CN" altLang="en-US" sz="2200" b="1" dirty="0">
                <a:solidFill>
                  <a:srgbClr val="FF0000"/>
                </a:solidFill>
                <a:latin typeface="宋体" pitchFamily="2" charset="-122"/>
              </a:rPr>
              <a:t>寻找句柄是归约法的关键问题</a:t>
            </a:r>
            <a:r>
              <a:rPr kumimoji="1" lang="zh-CN" altLang="en-US" sz="2200" b="1" dirty="0">
                <a:latin typeface="宋体" pitchFamily="2" charset="-122"/>
              </a:rPr>
              <a:t>。</a:t>
            </a:r>
          </a:p>
        </p:txBody>
      </p:sp>
      <p:grpSp>
        <p:nvGrpSpPr>
          <p:cNvPr id="4" name="Group 10"/>
          <p:cNvGrpSpPr>
            <a:grpSpLocks/>
          </p:cNvGrpSpPr>
          <p:nvPr/>
        </p:nvGrpSpPr>
        <p:grpSpPr bwMode="auto">
          <a:xfrm>
            <a:off x="2590800" y="2315057"/>
            <a:ext cx="3398152" cy="3018943"/>
            <a:chOff x="1008" y="313"/>
            <a:chExt cx="2093" cy="3473"/>
          </a:xfrm>
        </p:grpSpPr>
        <p:sp>
          <p:nvSpPr>
            <p:cNvPr id="49159" name="Text Box 11"/>
            <p:cNvSpPr txBox="1">
              <a:spLocks noChangeArrowheads="1"/>
            </p:cNvSpPr>
            <p:nvPr/>
          </p:nvSpPr>
          <p:spPr bwMode="auto">
            <a:xfrm>
              <a:off x="2112" y="313"/>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dirty="0">
                  <a:latin typeface="Times New Roman" pitchFamily="18" charset="0"/>
                </a:rPr>
                <a:t>E</a:t>
              </a:r>
            </a:p>
          </p:txBody>
        </p:sp>
        <p:sp>
          <p:nvSpPr>
            <p:cNvPr id="49160" name="Line 12"/>
            <p:cNvSpPr>
              <a:spLocks noChangeShapeType="1"/>
            </p:cNvSpPr>
            <p:nvPr/>
          </p:nvSpPr>
          <p:spPr bwMode="auto">
            <a:xfrm flipH="1">
              <a:off x="1680" y="624"/>
              <a:ext cx="480" cy="336"/>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61" name="Line 13"/>
            <p:cNvSpPr>
              <a:spLocks noChangeShapeType="1"/>
            </p:cNvSpPr>
            <p:nvPr/>
          </p:nvSpPr>
          <p:spPr bwMode="auto">
            <a:xfrm>
              <a:off x="2208" y="677"/>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62" name="Line 14"/>
            <p:cNvSpPr>
              <a:spLocks noChangeShapeType="1"/>
            </p:cNvSpPr>
            <p:nvPr/>
          </p:nvSpPr>
          <p:spPr bwMode="auto">
            <a:xfrm>
              <a:off x="2256" y="624"/>
              <a:ext cx="528" cy="28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63" name="Text Box 15"/>
            <p:cNvSpPr txBox="1">
              <a:spLocks noChangeArrowheads="1"/>
            </p:cNvSpPr>
            <p:nvPr/>
          </p:nvSpPr>
          <p:spPr bwMode="auto">
            <a:xfrm>
              <a:off x="1584" y="912"/>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E</a:t>
              </a:r>
            </a:p>
          </p:txBody>
        </p:sp>
        <p:sp>
          <p:nvSpPr>
            <p:cNvPr id="49164" name="Text Box 16"/>
            <p:cNvSpPr txBox="1">
              <a:spLocks noChangeArrowheads="1"/>
            </p:cNvSpPr>
            <p:nvPr/>
          </p:nvSpPr>
          <p:spPr bwMode="auto">
            <a:xfrm>
              <a:off x="2700" y="864"/>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T</a:t>
              </a:r>
            </a:p>
          </p:txBody>
        </p:sp>
        <p:sp>
          <p:nvSpPr>
            <p:cNvPr id="49165" name="Text Box 17"/>
            <p:cNvSpPr txBox="1">
              <a:spLocks noChangeArrowheads="1"/>
            </p:cNvSpPr>
            <p:nvPr/>
          </p:nvSpPr>
          <p:spPr bwMode="auto">
            <a:xfrm>
              <a:off x="2112" y="965"/>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a:t>
              </a:r>
            </a:p>
          </p:txBody>
        </p:sp>
        <p:sp>
          <p:nvSpPr>
            <p:cNvPr id="49166" name="Line 18"/>
            <p:cNvSpPr>
              <a:spLocks noChangeShapeType="1"/>
            </p:cNvSpPr>
            <p:nvPr/>
          </p:nvSpPr>
          <p:spPr bwMode="auto">
            <a:xfrm>
              <a:off x="1680" y="1258"/>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67" name="Text Box 19"/>
            <p:cNvSpPr txBox="1">
              <a:spLocks noChangeArrowheads="1"/>
            </p:cNvSpPr>
            <p:nvPr/>
          </p:nvSpPr>
          <p:spPr bwMode="auto">
            <a:xfrm>
              <a:off x="1584" y="1489"/>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T</a:t>
              </a:r>
            </a:p>
          </p:txBody>
        </p:sp>
        <p:sp>
          <p:nvSpPr>
            <p:cNvPr id="49168" name="Line 20"/>
            <p:cNvSpPr>
              <a:spLocks noChangeShapeType="1"/>
            </p:cNvSpPr>
            <p:nvPr/>
          </p:nvSpPr>
          <p:spPr bwMode="auto">
            <a:xfrm>
              <a:off x="2801" y="1157"/>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69" name="Text Box 21"/>
            <p:cNvSpPr txBox="1">
              <a:spLocks noChangeArrowheads="1"/>
            </p:cNvSpPr>
            <p:nvPr/>
          </p:nvSpPr>
          <p:spPr bwMode="auto">
            <a:xfrm>
              <a:off x="2717" y="1507"/>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dirty="0">
                  <a:latin typeface="Times New Roman" pitchFamily="18" charset="0"/>
                </a:rPr>
                <a:t>F</a:t>
              </a:r>
            </a:p>
          </p:txBody>
        </p:sp>
        <p:sp>
          <p:nvSpPr>
            <p:cNvPr id="49170" name="Line 22"/>
            <p:cNvSpPr>
              <a:spLocks noChangeShapeType="1"/>
            </p:cNvSpPr>
            <p:nvPr/>
          </p:nvSpPr>
          <p:spPr bwMode="auto">
            <a:xfrm>
              <a:off x="1680" y="1829"/>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71" name="Line 23"/>
            <p:cNvSpPr>
              <a:spLocks noChangeShapeType="1"/>
            </p:cNvSpPr>
            <p:nvPr/>
          </p:nvSpPr>
          <p:spPr bwMode="auto">
            <a:xfrm flipH="1">
              <a:off x="1104" y="1728"/>
              <a:ext cx="528" cy="432"/>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72" name="Line 24"/>
            <p:cNvSpPr>
              <a:spLocks noChangeShapeType="1"/>
            </p:cNvSpPr>
            <p:nvPr/>
          </p:nvSpPr>
          <p:spPr bwMode="auto">
            <a:xfrm>
              <a:off x="1728" y="1728"/>
              <a:ext cx="576" cy="432"/>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73" name="Text Box 25"/>
            <p:cNvSpPr txBox="1">
              <a:spLocks noChangeArrowheads="1"/>
            </p:cNvSpPr>
            <p:nvPr/>
          </p:nvSpPr>
          <p:spPr bwMode="auto">
            <a:xfrm>
              <a:off x="1008" y="2159"/>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T</a:t>
              </a:r>
            </a:p>
          </p:txBody>
        </p:sp>
        <p:sp>
          <p:nvSpPr>
            <p:cNvPr id="49174" name="Text Box 26"/>
            <p:cNvSpPr txBox="1">
              <a:spLocks noChangeArrowheads="1"/>
            </p:cNvSpPr>
            <p:nvPr/>
          </p:nvSpPr>
          <p:spPr bwMode="auto">
            <a:xfrm>
              <a:off x="1536" y="2225"/>
              <a:ext cx="384"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a:t>
              </a:r>
            </a:p>
          </p:txBody>
        </p:sp>
        <p:sp>
          <p:nvSpPr>
            <p:cNvPr id="49175" name="Text Box 27"/>
            <p:cNvSpPr txBox="1">
              <a:spLocks noChangeArrowheads="1"/>
            </p:cNvSpPr>
            <p:nvPr/>
          </p:nvSpPr>
          <p:spPr bwMode="auto">
            <a:xfrm>
              <a:off x="2208" y="2159"/>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dirty="0">
                  <a:latin typeface="Times New Roman" pitchFamily="18" charset="0"/>
                </a:rPr>
                <a:t>F</a:t>
              </a:r>
            </a:p>
          </p:txBody>
        </p:sp>
        <p:sp>
          <p:nvSpPr>
            <p:cNvPr id="49176" name="Line 28"/>
            <p:cNvSpPr>
              <a:spLocks noChangeShapeType="1"/>
            </p:cNvSpPr>
            <p:nvPr/>
          </p:nvSpPr>
          <p:spPr bwMode="auto">
            <a:xfrm>
              <a:off x="2813" y="1794"/>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77" name="Line 29"/>
            <p:cNvSpPr>
              <a:spLocks noChangeShapeType="1"/>
            </p:cNvSpPr>
            <p:nvPr/>
          </p:nvSpPr>
          <p:spPr bwMode="auto">
            <a:xfrm>
              <a:off x="2294" y="2453"/>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78" name="Line 30"/>
            <p:cNvSpPr>
              <a:spLocks noChangeShapeType="1"/>
            </p:cNvSpPr>
            <p:nvPr/>
          </p:nvSpPr>
          <p:spPr bwMode="auto">
            <a:xfrm>
              <a:off x="1104" y="2523"/>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79" name="Text Box 31"/>
            <p:cNvSpPr txBox="1">
              <a:spLocks noChangeArrowheads="1"/>
            </p:cNvSpPr>
            <p:nvPr/>
          </p:nvSpPr>
          <p:spPr bwMode="auto">
            <a:xfrm>
              <a:off x="1008" y="2734"/>
              <a:ext cx="240"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F</a:t>
              </a:r>
            </a:p>
          </p:txBody>
        </p:sp>
        <p:sp>
          <p:nvSpPr>
            <p:cNvPr id="49180" name="Line 32"/>
            <p:cNvSpPr>
              <a:spLocks noChangeShapeType="1"/>
            </p:cNvSpPr>
            <p:nvPr/>
          </p:nvSpPr>
          <p:spPr bwMode="auto">
            <a:xfrm>
              <a:off x="1104" y="3099"/>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p>
          </p:txBody>
        </p:sp>
        <p:sp>
          <p:nvSpPr>
            <p:cNvPr id="49181" name="Text Box 33"/>
            <p:cNvSpPr txBox="1">
              <a:spLocks noChangeArrowheads="1"/>
            </p:cNvSpPr>
            <p:nvPr/>
          </p:nvSpPr>
          <p:spPr bwMode="auto">
            <a:xfrm>
              <a:off x="2717" y="2205"/>
              <a:ext cx="384"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i</a:t>
              </a:r>
              <a:r>
                <a:rPr kumimoji="1" lang="en-US" altLang="zh-CN" b="1" baseline="-25000">
                  <a:latin typeface="Times New Roman" pitchFamily="18" charset="0"/>
                </a:rPr>
                <a:t>3</a:t>
              </a:r>
            </a:p>
          </p:txBody>
        </p:sp>
        <p:sp>
          <p:nvSpPr>
            <p:cNvPr id="49182" name="Text Box 34"/>
            <p:cNvSpPr txBox="1">
              <a:spLocks noChangeArrowheads="1"/>
            </p:cNvSpPr>
            <p:nvPr/>
          </p:nvSpPr>
          <p:spPr bwMode="auto">
            <a:xfrm>
              <a:off x="2208" y="2796"/>
              <a:ext cx="336"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dirty="0">
                  <a:latin typeface="Times New Roman" pitchFamily="18" charset="0"/>
                </a:rPr>
                <a:t>i</a:t>
              </a:r>
              <a:r>
                <a:rPr kumimoji="1" lang="en-US" altLang="zh-CN" b="1" baseline="-25000" dirty="0">
                  <a:latin typeface="Times New Roman" pitchFamily="18" charset="0"/>
                </a:rPr>
                <a:t>2</a:t>
              </a:r>
            </a:p>
          </p:txBody>
        </p:sp>
        <p:sp>
          <p:nvSpPr>
            <p:cNvPr id="49183" name="Text Box 35"/>
            <p:cNvSpPr txBox="1">
              <a:spLocks noChangeArrowheads="1"/>
            </p:cNvSpPr>
            <p:nvPr/>
          </p:nvSpPr>
          <p:spPr bwMode="auto">
            <a:xfrm>
              <a:off x="1008" y="3361"/>
              <a:ext cx="336" cy="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b="1">
                  <a:latin typeface="Times New Roman" pitchFamily="18" charset="0"/>
                </a:rPr>
                <a:t>i</a:t>
              </a:r>
              <a:r>
                <a:rPr kumimoji="1" lang="en-US" altLang="zh-CN" b="1" baseline="-25000">
                  <a:latin typeface="Times New Roman" pitchFamily="18" charset="0"/>
                </a:rPr>
                <a:t>1</a:t>
              </a:r>
            </a:p>
          </p:txBody>
        </p:sp>
      </p:grpSp>
      <p:sp>
        <p:nvSpPr>
          <p:cNvPr id="35"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根据句柄进行归约举例</a:t>
            </a:r>
            <a:endParaRPr kumimoji="1" lang="zh-CN" altLang="en-US" sz="2800" b="1" dirty="0">
              <a:solidFill>
                <a:srgbClr val="C00000"/>
              </a:solidFill>
              <a:latin typeface="黑体" pitchFamily="49" charset="-122"/>
              <a:ea typeface="黑体" pitchFamily="49" charset="-122"/>
            </a:endParaRPr>
          </a:p>
        </p:txBody>
      </p:sp>
      <p:sp>
        <p:nvSpPr>
          <p:cNvPr id="3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ox(in)">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457200" y="990600"/>
            <a:ext cx="8077200" cy="518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300" b="1" dirty="0">
                <a:latin typeface="宋体" pitchFamily="2" charset="-122"/>
              </a:rPr>
              <a:t>在实际应用中，对于文法规则提出了一些限制条件，但这些并没有限制文法的语言描述能力。限制下列 </a:t>
            </a:r>
            <a:r>
              <a:rPr kumimoji="1" lang="en-US" altLang="zh-CN" sz="2300" b="1" dirty="0">
                <a:latin typeface="宋体" pitchFamily="2" charset="-122"/>
              </a:rPr>
              <a:t>3</a:t>
            </a:r>
            <a:r>
              <a:rPr kumimoji="1" lang="zh-CN" altLang="en-US" sz="2300" b="1" dirty="0">
                <a:latin typeface="宋体" pitchFamily="2" charset="-122"/>
              </a:rPr>
              <a:t>种规则的使用</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1</a:t>
            </a:r>
            <a:r>
              <a:rPr kumimoji="1" lang="zh-CN" altLang="en-US" sz="2300" b="1" dirty="0">
                <a:latin typeface="宋体" pitchFamily="2" charset="-122"/>
              </a:rPr>
              <a:t>）</a:t>
            </a:r>
            <a:r>
              <a:rPr kumimoji="1" lang="zh-CN" altLang="en-US" sz="2300" b="1" u="sng" dirty="0">
                <a:solidFill>
                  <a:srgbClr val="FF0000"/>
                </a:solidFill>
                <a:latin typeface="宋体" pitchFamily="2" charset="-122"/>
              </a:rPr>
              <a:t>有害规则</a:t>
            </a:r>
            <a:r>
              <a:rPr kumimoji="1" lang="zh-CN" altLang="en-US" sz="2300" b="1" dirty="0">
                <a:solidFill>
                  <a:srgbClr val="FF0000"/>
                </a:solidFill>
                <a:latin typeface="宋体" pitchFamily="2" charset="-122"/>
              </a:rPr>
              <a:t>  </a:t>
            </a:r>
            <a:r>
              <a:rPr kumimoji="1" lang="zh-CN" altLang="en-US" sz="2300" b="1" dirty="0">
                <a:latin typeface="宋体" pitchFamily="2" charset="-122"/>
              </a:rPr>
              <a:t>形如</a:t>
            </a:r>
            <a:r>
              <a:rPr kumimoji="1" lang="en-US" altLang="zh-CN" sz="2300" b="1" dirty="0">
                <a:latin typeface="宋体" pitchFamily="2" charset="-122"/>
              </a:rPr>
              <a:t>U→U</a:t>
            </a:r>
            <a:r>
              <a:rPr kumimoji="1" lang="zh-CN" altLang="en-US" sz="2300" b="1" dirty="0">
                <a:latin typeface="宋体" pitchFamily="2" charset="-122"/>
              </a:rPr>
              <a:t>的规则，称为</a:t>
            </a:r>
            <a:r>
              <a:rPr kumimoji="1" lang="zh-CN" altLang="en-US" sz="2300" b="1" dirty="0">
                <a:solidFill>
                  <a:srgbClr val="CC6600"/>
                </a:solidFill>
                <a:latin typeface="宋体" pitchFamily="2" charset="-122"/>
              </a:rPr>
              <a:t>有害规则</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2</a:t>
            </a:r>
            <a:r>
              <a:rPr kumimoji="1" lang="zh-CN" altLang="en-US" sz="2300" b="1" dirty="0">
                <a:latin typeface="宋体" pitchFamily="2" charset="-122"/>
              </a:rPr>
              <a:t>）</a:t>
            </a:r>
            <a:r>
              <a:rPr kumimoji="1" lang="zh-CN" altLang="en-US" sz="2300" b="1" u="sng" dirty="0">
                <a:solidFill>
                  <a:srgbClr val="FF0000"/>
                </a:solidFill>
                <a:latin typeface="宋体" pitchFamily="2" charset="-122"/>
              </a:rPr>
              <a:t>不可达规则</a:t>
            </a:r>
            <a:r>
              <a:rPr kumimoji="1" lang="zh-CN" altLang="en-US" sz="2300" b="1" dirty="0">
                <a:solidFill>
                  <a:srgbClr val="FF0000"/>
                </a:solidFill>
                <a:latin typeface="宋体" pitchFamily="2" charset="-122"/>
              </a:rPr>
              <a:t>  </a:t>
            </a:r>
            <a:r>
              <a:rPr kumimoji="1" lang="zh-CN" altLang="en-US" sz="2300" b="1" dirty="0">
                <a:latin typeface="宋体" pitchFamily="2" charset="-122"/>
              </a:rPr>
              <a:t>不在任何规则右部出现的非终结符对应的规则，称为</a:t>
            </a:r>
            <a:r>
              <a:rPr kumimoji="1" lang="zh-CN" altLang="en-US" sz="2300" b="1" dirty="0">
                <a:solidFill>
                  <a:srgbClr val="CC6600"/>
                </a:solidFill>
                <a:latin typeface="宋体" pitchFamily="2" charset="-122"/>
              </a:rPr>
              <a:t>不可达规则</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3</a:t>
            </a:r>
            <a:r>
              <a:rPr kumimoji="1" lang="zh-CN" altLang="en-US" sz="2300" b="1" dirty="0">
                <a:latin typeface="宋体" pitchFamily="2" charset="-122"/>
              </a:rPr>
              <a:t>）</a:t>
            </a:r>
            <a:r>
              <a:rPr kumimoji="1" lang="zh-CN" altLang="en-US" sz="2300" b="1" u="sng" dirty="0">
                <a:solidFill>
                  <a:srgbClr val="FF0000"/>
                </a:solidFill>
                <a:latin typeface="宋体" pitchFamily="2" charset="-122"/>
              </a:rPr>
              <a:t>不可终止规则</a:t>
            </a:r>
            <a:r>
              <a:rPr kumimoji="1" lang="zh-CN" altLang="en-US" sz="2300" b="1" dirty="0">
                <a:solidFill>
                  <a:srgbClr val="FF0000"/>
                </a:solidFill>
                <a:latin typeface="宋体" pitchFamily="2" charset="-122"/>
              </a:rPr>
              <a:t>   </a:t>
            </a:r>
            <a:r>
              <a:rPr kumimoji="1" lang="zh-CN" altLang="en-US" sz="2300" b="1" dirty="0">
                <a:latin typeface="宋体" pitchFamily="2" charset="-122"/>
              </a:rPr>
              <a:t>如果从某非终结符开始，不可能推导出任意终结串来，则该非终结符对应的规则称为</a:t>
            </a:r>
            <a:r>
              <a:rPr kumimoji="1" lang="zh-CN" altLang="en-US" sz="2300" b="1" dirty="0">
                <a:solidFill>
                  <a:srgbClr val="CC6600"/>
                </a:solidFill>
                <a:latin typeface="宋体" pitchFamily="2" charset="-122"/>
              </a:rPr>
              <a:t>不可终止规则</a:t>
            </a:r>
            <a:r>
              <a:rPr kumimoji="1" lang="zh-CN" altLang="en-US" sz="2300" b="1" dirty="0">
                <a:latin typeface="宋体" pitchFamily="2" charset="-122"/>
              </a:rPr>
              <a:t>。</a:t>
            </a:r>
          </a:p>
          <a:p>
            <a:pPr algn="l" eaLnBrk="1" hangingPunct="1">
              <a:lnSpc>
                <a:spcPct val="120000"/>
              </a:lnSpc>
              <a:spcBef>
                <a:spcPct val="30000"/>
              </a:spcBef>
            </a:pPr>
            <a:r>
              <a:rPr kumimoji="1" lang="zh-CN" altLang="en-US" sz="2300" b="1" dirty="0">
                <a:latin typeface="宋体" pitchFamily="2" charset="-122"/>
              </a:rPr>
              <a:t>不含有</a:t>
            </a:r>
            <a:r>
              <a:rPr kumimoji="1" lang="zh-CN" altLang="en-US" sz="2300" b="1" dirty="0">
                <a:solidFill>
                  <a:srgbClr val="CC6600"/>
                </a:solidFill>
                <a:latin typeface="宋体" pitchFamily="2" charset="-122"/>
              </a:rPr>
              <a:t>多余规则</a:t>
            </a:r>
            <a:r>
              <a:rPr kumimoji="1" lang="zh-CN" altLang="en-US" sz="2300" b="1" dirty="0">
                <a:latin typeface="宋体" pitchFamily="2" charset="-122"/>
              </a:rPr>
              <a:t>的文法，称为</a:t>
            </a:r>
            <a:r>
              <a:rPr kumimoji="1" lang="zh-CN" altLang="en-US" sz="2300" b="1" dirty="0">
                <a:solidFill>
                  <a:srgbClr val="CC6600"/>
                </a:solidFill>
                <a:latin typeface="宋体" pitchFamily="2" charset="-122"/>
              </a:rPr>
              <a:t>压缩过的文法</a:t>
            </a:r>
            <a:r>
              <a:rPr kumimoji="1" lang="zh-CN" altLang="en-US" sz="2300" b="1" dirty="0">
                <a:latin typeface="宋体" pitchFamily="2" charset="-122"/>
              </a:rPr>
              <a:t>。在后面讨论的文法时，都假设是压缩过的的文法。 </a:t>
            </a:r>
          </a:p>
        </p:txBody>
      </p:sp>
      <p:sp>
        <p:nvSpPr>
          <p:cNvPr id="50180" name="Rectangle 4"/>
          <p:cNvSpPr>
            <a:spLocks noGrp="1" noChangeArrowheads="1"/>
          </p:cNvSpPr>
          <p:nvPr>
            <p:ph type="title"/>
          </p:nvPr>
        </p:nvSpPr>
        <p:spPr>
          <a:xfrm>
            <a:off x="533400" y="304800"/>
            <a:ext cx="5029200" cy="533400"/>
          </a:xfrm>
        </p:spPr>
        <p:txBody>
          <a:bodyPr/>
          <a:lstStyle/>
          <a:p>
            <a:pPr eaLnBrk="1" hangingPunct="1"/>
            <a:r>
              <a:rPr lang="en-US" altLang="zh-CN" sz="2800" b="1" dirty="0" smtClean="0">
                <a:latin typeface="黑体" pitchFamily="49" charset="-122"/>
                <a:ea typeface="黑体" pitchFamily="49" charset="-122"/>
              </a:rPr>
              <a:t>2.7</a:t>
            </a:r>
            <a:r>
              <a:rPr lang="zh-CN" altLang="en-US" sz="2800" b="1" dirty="0" smtClean="0">
                <a:latin typeface="黑体" pitchFamily="49" charset="-122"/>
                <a:ea typeface="黑体" pitchFamily="49" charset="-122"/>
              </a:rPr>
              <a:t>　文法在实用中的一些说明</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54038" y="608013"/>
            <a:ext cx="8077200" cy="5562600"/>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51203" name="Rectangle 3"/>
          <p:cNvSpPr>
            <a:spLocks noChangeArrowheads="1"/>
          </p:cNvSpPr>
          <p:nvPr/>
        </p:nvSpPr>
        <p:spPr bwMode="auto">
          <a:xfrm>
            <a:off x="685800" y="940713"/>
            <a:ext cx="38100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eaLnBrk="1" hangingPunct="1"/>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2.13  </a:t>
            </a:r>
            <a:r>
              <a:rPr kumimoji="1" lang="zh-CN" altLang="en-US" sz="2200" b="1" dirty="0">
                <a:latin typeface="宋体" pitchFamily="2" charset="-122"/>
                <a:ea typeface="宋体" pitchFamily="2" charset="-122"/>
              </a:rPr>
              <a:t>文法</a:t>
            </a:r>
            <a:r>
              <a:rPr kumimoji="1" lang="en-US" altLang="zh-CN" sz="2200" b="1" dirty="0">
                <a:latin typeface="宋体" pitchFamily="2" charset="-122"/>
                <a:ea typeface="宋体" pitchFamily="2" charset="-122"/>
              </a:rPr>
              <a:t>G</a:t>
            </a:r>
            <a:r>
              <a:rPr kumimoji="1" lang="zh-CN" altLang="en-US" sz="2200" b="1" dirty="0">
                <a:latin typeface="宋体" pitchFamily="2" charset="-122"/>
                <a:ea typeface="宋体" pitchFamily="2" charset="-122"/>
              </a:rPr>
              <a:t>定义如下，</a:t>
            </a:r>
          </a:p>
        </p:txBody>
      </p:sp>
      <p:grpSp>
        <p:nvGrpSpPr>
          <p:cNvPr id="2" name="Group 4"/>
          <p:cNvGrpSpPr>
            <a:grpSpLocks/>
          </p:cNvGrpSpPr>
          <p:nvPr/>
        </p:nvGrpSpPr>
        <p:grpSpPr bwMode="auto">
          <a:xfrm>
            <a:off x="2209800" y="1371600"/>
            <a:ext cx="4419600" cy="2133600"/>
            <a:chOff x="-2" y="382"/>
            <a:chExt cx="1998" cy="580"/>
          </a:xfrm>
          <a:noFill/>
        </p:grpSpPr>
        <p:grpSp>
          <p:nvGrpSpPr>
            <p:cNvPr id="3" name="Group 5"/>
            <p:cNvGrpSpPr>
              <a:grpSpLocks/>
            </p:cNvGrpSpPr>
            <p:nvPr/>
          </p:nvGrpSpPr>
          <p:grpSpPr bwMode="auto">
            <a:xfrm>
              <a:off x="0" y="384"/>
              <a:ext cx="1994" cy="578"/>
              <a:chOff x="0" y="384"/>
              <a:chExt cx="1994" cy="578"/>
            </a:xfrm>
            <a:grpFill/>
          </p:grpSpPr>
          <p:sp>
            <p:nvSpPr>
              <p:cNvPr id="51213" name="Rectangle 6"/>
              <p:cNvSpPr>
                <a:spLocks noChangeArrowheads="1"/>
              </p:cNvSpPr>
              <p:nvPr/>
            </p:nvSpPr>
            <p:spPr bwMode="auto">
              <a:xfrm>
                <a:off x="43" y="384"/>
                <a:ext cx="1908" cy="578"/>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266700" algn="just" eaLnBrk="1" hangingPunct="1">
                  <a:lnSpc>
                    <a:spcPct val="110000"/>
                  </a:lnSpc>
                  <a:spcBef>
                    <a:spcPct val="10000"/>
                  </a:spcBef>
                </a:pPr>
                <a:r>
                  <a:rPr kumimoji="1" lang="en-US" altLang="zh-CN" sz="2200" b="1" dirty="0">
                    <a:latin typeface="宋体" pitchFamily="2" charset="-122"/>
                    <a:ea typeface="宋体" pitchFamily="2" charset="-122"/>
                  </a:rPr>
                  <a:t>G[S]</a:t>
                </a:r>
                <a:r>
                  <a:rPr kumimoji="1" lang="zh-CN" altLang="en-US" sz="2200" b="1" dirty="0" smtClean="0">
                    <a:latin typeface="宋体" pitchFamily="2" charset="-122"/>
                    <a:ea typeface="宋体" pitchFamily="2" charset="-122"/>
                  </a:rPr>
                  <a:t>：     </a:t>
                </a:r>
                <a:r>
                  <a:rPr kumimoji="1" lang="en-US" altLang="zh-CN" sz="2200" b="1" dirty="0" err="1">
                    <a:latin typeface="宋体" pitchFamily="2" charset="-122"/>
                    <a:ea typeface="宋体" pitchFamily="2" charset="-122"/>
                  </a:rPr>
                  <a:t>S→Be</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B→Ce︱Af</a:t>
                </a:r>
                <a:r>
                  <a:rPr kumimoji="1" lang="zh-CN" altLang="en-US" sz="2200" b="1" dirty="0">
                    <a:latin typeface="宋体" pitchFamily="2" charset="-122"/>
                    <a:ea typeface="宋体" pitchFamily="2" charset="-122"/>
                  </a:rPr>
                  <a:t>， </a:t>
                </a:r>
              </a:p>
              <a:p>
                <a:pPr indent="266700" algn="just">
                  <a:lnSpc>
                    <a:spcPct val="110000"/>
                  </a:lnSpc>
                  <a:spcBef>
                    <a:spcPct val="10000"/>
                  </a:spcBef>
                </a:pPr>
                <a:r>
                  <a:rPr kumimoji="1" lang="zh-CN" altLang="en-US"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A→Ae︱e</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C→Cf</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D→f</a:t>
                </a:r>
                <a:endParaRPr kumimoji="1" lang="en-US" altLang="zh-CN" sz="2200" b="1" dirty="0">
                  <a:latin typeface="宋体" pitchFamily="2" charset="-122"/>
                  <a:ea typeface="宋体" pitchFamily="2" charset="-122"/>
                </a:endParaRPr>
              </a:p>
            </p:txBody>
          </p:sp>
          <p:sp>
            <p:nvSpPr>
              <p:cNvPr id="51214" name="Rectangle 7"/>
              <p:cNvSpPr>
                <a:spLocks noChangeArrowheads="1"/>
              </p:cNvSpPr>
              <p:nvPr/>
            </p:nvSpPr>
            <p:spPr bwMode="auto">
              <a:xfrm>
                <a:off x="0" y="384"/>
                <a:ext cx="1994" cy="576"/>
              </a:xfrm>
              <a:prstGeom prst="rect">
                <a:avLst/>
              </a:prstGeom>
              <a:grp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12" name="Rectangle 8"/>
            <p:cNvSpPr>
              <a:spLocks noChangeArrowheads="1"/>
            </p:cNvSpPr>
            <p:nvPr/>
          </p:nvSpPr>
          <p:spPr bwMode="auto">
            <a:xfrm>
              <a:off x="-2" y="382"/>
              <a:ext cx="1998" cy="580"/>
            </a:xfrm>
            <a:prstGeom prst="rect">
              <a:avLst/>
            </a:prstGeom>
            <a:grp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grpSp>
        <p:nvGrpSpPr>
          <p:cNvPr id="4" name="Group 9"/>
          <p:cNvGrpSpPr>
            <a:grpSpLocks/>
          </p:cNvGrpSpPr>
          <p:nvPr/>
        </p:nvGrpSpPr>
        <p:grpSpPr bwMode="auto">
          <a:xfrm>
            <a:off x="2209800" y="4413250"/>
            <a:ext cx="4405313" cy="1454150"/>
            <a:chOff x="-2" y="1344"/>
            <a:chExt cx="1998" cy="484"/>
          </a:xfrm>
        </p:grpSpPr>
        <p:grpSp>
          <p:nvGrpSpPr>
            <p:cNvPr id="5" name="Group 10"/>
            <p:cNvGrpSpPr>
              <a:grpSpLocks/>
            </p:cNvGrpSpPr>
            <p:nvPr/>
          </p:nvGrpSpPr>
          <p:grpSpPr bwMode="auto">
            <a:xfrm>
              <a:off x="0" y="1346"/>
              <a:ext cx="1994" cy="480"/>
              <a:chOff x="0" y="1346"/>
              <a:chExt cx="1994" cy="480"/>
            </a:xfrm>
          </p:grpSpPr>
          <p:sp>
            <p:nvSpPr>
              <p:cNvPr id="51209" name="Rectangle 11"/>
              <p:cNvSpPr>
                <a:spLocks noChangeArrowheads="1"/>
              </p:cNvSpPr>
              <p:nvPr/>
            </p:nvSpPr>
            <p:spPr bwMode="auto">
              <a:xfrm>
                <a:off x="43" y="1346"/>
                <a:ext cx="1908" cy="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indent="266700" algn="just" eaLnBrk="1" hangingPunct="1">
                  <a:lnSpc>
                    <a:spcPct val="110000"/>
                  </a:lnSpc>
                  <a:spcBef>
                    <a:spcPct val="20000"/>
                  </a:spcBef>
                </a:pPr>
                <a:r>
                  <a:rPr kumimoji="1" lang="en-US" altLang="zh-CN" sz="2200" b="1" dirty="0">
                    <a:latin typeface="宋体" pitchFamily="2" charset="-122"/>
                    <a:ea typeface="宋体" pitchFamily="2" charset="-122"/>
                  </a:rPr>
                  <a:t>G′[S]</a:t>
                </a:r>
                <a:r>
                  <a:rPr kumimoji="1" lang="zh-CN" altLang="en-US" sz="2200" b="1" dirty="0" smtClean="0">
                    <a:latin typeface="宋体" pitchFamily="2" charset="-122"/>
                    <a:ea typeface="宋体" pitchFamily="2" charset="-122"/>
                  </a:rPr>
                  <a:t>：   </a:t>
                </a:r>
                <a:r>
                  <a:rPr kumimoji="1" lang="en-US" altLang="zh-CN" sz="2200" b="1" dirty="0" err="1">
                    <a:latin typeface="宋体" pitchFamily="2" charset="-122"/>
                    <a:ea typeface="宋体" pitchFamily="2" charset="-122"/>
                  </a:rPr>
                  <a:t>S→Be</a:t>
                </a:r>
                <a:endParaRPr kumimoji="1" lang="en-US" altLang="zh-CN" sz="2200" b="1" dirty="0">
                  <a:latin typeface="宋体" pitchFamily="2" charset="-122"/>
                  <a:ea typeface="宋体" pitchFamily="2" charset="-122"/>
                </a:endParaRPr>
              </a:p>
              <a:p>
                <a:pPr indent="266700" algn="just">
                  <a:lnSpc>
                    <a:spcPct val="110000"/>
                  </a:lnSpc>
                  <a:spcBef>
                    <a:spcPct val="2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B→Af</a:t>
                </a:r>
                <a:endParaRPr kumimoji="1" lang="en-US" altLang="zh-CN" sz="2200" b="1" dirty="0">
                  <a:latin typeface="宋体" pitchFamily="2" charset="-122"/>
                  <a:ea typeface="宋体" pitchFamily="2" charset="-122"/>
                </a:endParaRPr>
              </a:p>
              <a:p>
                <a:pPr indent="266700" algn="just">
                  <a:lnSpc>
                    <a:spcPct val="110000"/>
                  </a:lnSpc>
                  <a:spcBef>
                    <a:spcPct val="2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A→Ae︱e</a:t>
                </a:r>
                <a:endParaRPr kumimoji="1" lang="en-US" altLang="zh-CN" sz="2200" b="1" dirty="0">
                  <a:latin typeface="宋体" pitchFamily="2" charset="-122"/>
                  <a:ea typeface="宋体" pitchFamily="2" charset="-122"/>
                </a:endParaRPr>
              </a:p>
            </p:txBody>
          </p:sp>
          <p:sp>
            <p:nvSpPr>
              <p:cNvPr id="51210" name="Rectangle 12"/>
              <p:cNvSpPr>
                <a:spLocks noChangeArrowheads="1"/>
              </p:cNvSpPr>
              <p:nvPr/>
            </p:nvSpPr>
            <p:spPr bwMode="auto">
              <a:xfrm>
                <a:off x="0" y="1346"/>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08" name="Rectangle 13"/>
            <p:cNvSpPr>
              <a:spLocks noChangeArrowheads="1"/>
            </p:cNvSpPr>
            <p:nvPr/>
          </p:nvSpPr>
          <p:spPr bwMode="auto">
            <a:xfrm>
              <a:off x="-2" y="1344"/>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06" name="Text Box 14"/>
          <p:cNvSpPr txBox="1">
            <a:spLocks noChangeArrowheads="1"/>
          </p:cNvSpPr>
          <p:nvPr/>
        </p:nvSpPr>
        <p:spPr bwMode="auto">
          <a:xfrm>
            <a:off x="812800" y="3530600"/>
            <a:ext cx="7620000" cy="806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50000"/>
              </a:spcBef>
            </a:pPr>
            <a:r>
              <a:rPr kumimoji="1" lang="zh-CN" altLang="en-US" sz="2200" b="1">
                <a:latin typeface="宋体" pitchFamily="2" charset="-122"/>
              </a:rPr>
              <a:t>显然，</a:t>
            </a:r>
            <a:r>
              <a:rPr kumimoji="1" lang="en-US" altLang="zh-CN" sz="2200" b="1">
                <a:latin typeface="宋体" pitchFamily="2" charset="-122"/>
              </a:rPr>
              <a:t>C→Cf</a:t>
            </a:r>
            <a:r>
              <a:rPr kumimoji="1" lang="zh-CN" altLang="en-US" sz="2200" b="1">
                <a:latin typeface="宋体" pitchFamily="2" charset="-122"/>
              </a:rPr>
              <a:t>是不可终止规则，</a:t>
            </a:r>
            <a:r>
              <a:rPr kumimoji="1" lang="en-US" altLang="zh-CN" sz="2200" b="1">
                <a:latin typeface="宋体" pitchFamily="2" charset="-122"/>
              </a:rPr>
              <a:t>D→f</a:t>
            </a:r>
            <a:r>
              <a:rPr kumimoji="1" lang="zh-CN" altLang="en-US" sz="2200" b="1">
                <a:latin typeface="宋体" pitchFamily="2" charset="-122"/>
              </a:rPr>
              <a:t>是不可达规则。除去这些规则及其相关规则之后，得到的等价文法</a:t>
            </a:r>
            <a:r>
              <a:rPr kumimoji="1" lang="en-US" altLang="zh-CN" sz="2200" b="1">
                <a:latin typeface="宋体" pitchFamily="2" charset="-122"/>
              </a:rPr>
              <a:t>G′</a:t>
            </a:r>
            <a:r>
              <a:rPr kumimoji="1" lang="zh-CN" altLang="en-US" sz="2200" b="1">
                <a:latin typeface="宋体" pitchFamily="2" charset="-122"/>
              </a:rPr>
              <a:t>如下。</a:t>
            </a: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09600" y="304800"/>
            <a:ext cx="22860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b="1" dirty="0">
                <a:solidFill>
                  <a:srgbClr val="C00000"/>
                </a:solidFill>
                <a:latin typeface="黑体" pitchFamily="49" charset="-122"/>
                <a:ea typeface="黑体" pitchFamily="49" charset="-122"/>
              </a:rPr>
              <a:t>ε</a:t>
            </a:r>
            <a:r>
              <a:rPr kumimoji="1" lang="zh-CN" altLang="en-US" sz="2800" b="1" dirty="0">
                <a:solidFill>
                  <a:srgbClr val="C00000"/>
                </a:solidFill>
                <a:latin typeface="黑体" pitchFamily="49" charset="-122"/>
                <a:ea typeface="黑体" pitchFamily="49" charset="-122"/>
              </a:rPr>
              <a:t>规则问题</a:t>
            </a:r>
          </a:p>
        </p:txBody>
      </p:sp>
      <p:sp>
        <p:nvSpPr>
          <p:cNvPr id="52227" name="Text Box 3"/>
          <p:cNvSpPr txBox="1">
            <a:spLocks noChangeArrowheads="1"/>
          </p:cNvSpPr>
          <p:nvPr/>
        </p:nvSpPr>
        <p:spPr bwMode="auto">
          <a:xfrm>
            <a:off x="685800" y="1065372"/>
            <a:ext cx="7696200" cy="3811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在文法设计中，使用</a:t>
            </a:r>
            <a:r>
              <a:rPr kumimoji="1" lang="en-US" altLang="zh-CN" sz="2200" b="1" dirty="0">
                <a:latin typeface="宋体" pitchFamily="2" charset="-122"/>
              </a:rPr>
              <a:t>ε</a:t>
            </a:r>
            <a:r>
              <a:rPr kumimoji="1" lang="zh-CN" altLang="en-US" sz="2200" b="1" dirty="0">
                <a:latin typeface="宋体" pitchFamily="2" charset="-122"/>
              </a:rPr>
              <a:t>规则有时会带来方便，但会导致文法讨论和证明的复杂。</a:t>
            </a:r>
          </a:p>
          <a:p>
            <a:pPr algn="l" eaLnBrk="1" hangingPunct="1">
              <a:lnSpc>
                <a:spcPct val="120000"/>
              </a:lnSpc>
              <a:spcBef>
                <a:spcPct val="50000"/>
              </a:spcBef>
            </a:pPr>
            <a:r>
              <a:rPr kumimoji="1" lang="zh-CN" altLang="en-US" sz="2200" b="1" dirty="0">
                <a:latin typeface="宋体" pitchFamily="2" charset="-122"/>
              </a:rPr>
              <a:t>一个上下文无关文法</a:t>
            </a:r>
            <a:r>
              <a:rPr kumimoji="1" lang="en-US" altLang="zh-CN" sz="2200" b="1" dirty="0">
                <a:latin typeface="宋体" pitchFamily="2" charset="-122"/>
              </a:rPr>
              <a:t>G</a:t>
            </a:r>
            <a:r>
              <a:rPr kumimoji="1" lang="zh-CN" altLang="en-US" sz="2200" b="1" dirty="0">
                <a:latin typeface="宋体" pitchFamily="2" charset="-122"/>
              </a:rPr>
              <a:t>是否必须使用</a:t>
            </a:r>
            <a:r>
              <a:rPr kumimoji="1" lang="en-US" altLang="zh-CN" sz="2200" b="1" dirty="0">
                <a:latin typeface="宋体" pitchFamily="2" charset="-122"/>
              </a:rPr>
              <a:t>ε</a:t>
            </a:r>
            <a:r>
              <a:rPr kumimoji="1" lang="zh-CN" altLang="en-US" sz="2200" b="1" dirty="0">
                <a:latin typeface="宋体" pitchFamily="2" charset="-122"/>
              </a:rPr>
              <a:t>规则，完全取决于文法</a:t>
            </a:r>
            <a:r>
              <a:rPr kumimoji="1" lang="en-US" altLang="zh-CN" sz="2200" b="1" dirty="0">
                <a:latin typeface="宋体" pitchFamily="2" charset="-122"/>
              </a:rPr>
              <a:t>G</a:t>
            </a:r>
            <a:r>
              <a:rPr kumimoji="1" lang="zh-CN" altLang="en-US" sz="2200" b="1" dirty="0">
                <a:latin typeface="宋体" pitchFamily="2" charset="-122"/>
              </a:rPr>
              <a:t>产生的语言</a:t>
            </a:r>
            <a:r>
              <a:rPr kumimoji="1" lang="en-US" altLang="zh-CN" sz="2200" b="1" dirty="0">
                <a:latin typeface="宋体" pitchFamily="2" charset="-122"/>
                <a:sym typeface="Symbol" pitchFamily="18" charset="2"/>
              </a:rPr>
              <a:t>L(G[S])</a:t>
            </a:r>
            <a:r>
              <a:rPr kumimoji="1" lang="zh-CN" altLang="en-US" sz="2200" b="1" dirty="0">
                <a:latin typeface="宋体" pitchFamily="2" charset="-122"/>
              </a:rPr>
              <a:t>中是否含有</a:t>
            </a:r>
            <a:r>
              <a:rPr kumimoji="1" lang="en-US" altLang="zh-CN" sz="2200" b="1" dirty="0">
                <a:latin typeface="宋体" pitchFamily="2" charset="-122"/>
              </a:rPr>
              <a:t>ε</a:t>
            </a:r>
            <a:r>
              <a:rPr kumimoji="1" lang="zh-CN" altLang="en-US" sz="2200" b="1" dirty="0">
                <a:latin typeface="宋体" pitchFamily="2" charset="-122"/>
              </a:rPr>
              <a:t>语句。</a:t>
            </a:r>
          </a:p>
          <a:p>
            <a:pPr algn="l" eaLnBrk="1" hangingPunct="1">
              <a:lnSpc>
                <a:spcPct val="120000"/>
              </a:lnSpc>
              <a:spcBef>
                <a:spcPct val="50000"/>
              </a:spcBef>
            </a:pPr>
            <a:r>
              <a:rPr kumimoji="1" lang="zh-CN" altLang="en-US" sz="2200" b="1" dirty="0">
                <a:latin typeface="宋体" pitchFamily="2" charset="-122"/>
              </a:rPr>
              <a:t>可以证明，如果</a:t>
            </a:r>
            <a:r>
              <a:rPr kumimoji="1" lang="en-US" altLang="zh-CN" sz="2200" b="1" dirty="0" err="1">
                <a:latin typeface="宋体" pitchFamily="2" charset="-122"/>
              </a:rPr>
              <a:t>ε</a:t>
            </a:r>
            <a:r>
              <a:rPr kumimoji="1" lang="en-US" altLang="zh-CN" sz="2200" b="1" dirty="0" err="1">
                <a:latin typeface="宋体" pitchFamily="2" charset="-122"/>
                <a:sym typeface="Symbol" pitchFamily="18" charset="2"/>
              </a:rPr>
              <a:t>L</a:t>
            </a:r>
            <a:r>
              <a:rPr kumimoji="1" lang="en-US" altLang="zh-CN" sz="2200" b="1" dirty="0">
                <a:latin typeface="宋体" pitchFamily="2" charset="-122"/>
                <a:sym typeface="Symbol" pitchFamily="18" charset="2"/>
              </a:rPr>
              <a:t>(G[S]),</a:t>
            </a:r>
            <a:r>
              <a:rPr kumimoji="1" lang="zh-CN" altLang="en-US" sz="2200" b="1" dirty="0">
                <a:latin typeface="宋体" pitchFamily="2" charset="-122"/>
                <a:sym typeface="Symbol" pitchFamily="18" charset="2"/>
              </a:rPr>
              <a:t>则存在一个等价的文法</a:t>
            </a:r>
            <a:r>
              <a:rPr kumimoji="1" lang="en-US" altLang="zh-CN" sz="2200" b="1" dirty="0">
                <a:latin typeface="宋体" pitchFamily="2" charset="-122"/>
                <a:sym typeface="Symbol" pitchFamily="18" charset="2"/>
              </a:rPr>
              <a:t>G’[S’] </a:t>
            </a:r>
            <a:r>
              <a:rPr kumimoji="1" lang="zh-CN" altLang="en-US" sz="2200" b="1" dirty="0">
                <a:latin typeface="宋体" pitchFamily="2" charset="-122"/>
                <a:sym typeface="Symbol" pitchFamily="18" charset="2"/>
              </a:rPr>
              <a:t>，且</a:t>
            </a:r>
            <a:r>
              <a:rPr kumimoji="1" lang="en-US" altLang="zh-CN" sz="2200" b="1" dirty="0">
                <a:latin typeface="宋体" pitchFamily="2" charset="-122"/>
                <a:sym typeface="Symbol" pitchFamily="18" charset="2"/>
              </a:rPr>
              <a:t>G’ </a:t>
            </a:r>
            <a:r>
              <a:rPr kumimoji="1" lang="zh-CN" altLang="en-US" sz="2200" b="1" dirty="0">
                <a:latin typeface="宋体" pitchFamily="2" charset="-122"/>
                <a:sym typeface="Symbol" pitchFamily="18" charset="2"/>
              </a:rPr>
              <a:t>不含</a:t>
            </a:r>
            <a:r>
              <a:rPr kumimoji="1" lang="en-US" altLang="zh-CN" sz="2200" b="1" dirty="0">
                <a:latin typeface="宋体" pitchFamily="2" charset="-122"/>
              </a:rPr>
              <a:t>ε</a:t>
            </a:r>
            <a:r>
              <a:rPr kumimoji="1" lang="zh-CN" altLang="en-US" sz="2200" b="1" dirty="0">
                <a:latin typeface="宋体" pitchFamily="2" charset="-122"/>
              </a:rPr>
              <a:t>规则。</a:t>
            </a:r>
            <a:r>
              <a:rPr kumimoji="1" lang="zh-CN" altLang="en-US" sz="2200" b="1" dirty="0">
                <a:latin typeface="宋体" pitchFamily="2" charset="-122"/>
                <a:sym typeface="Symbol" pitchFamily="18" charset="2"/>
              </a:rPr>
              <a:t> </a:t>
            </a:r>
          </a:p>
          <a:p>
            <a:pPr algn="l" eaLnBrk="1" hangingPunct="1">
              <a:lnSpc>
                <a:spcPct val="120000"/>
              </a:lnSpc>
              <a:spcBef>
                <a:spcPct val="50000"/>
              </a:spcBef>
            </a:pPr>
            <a:r>
              <a:rPr kumimoji="1" lang="zh-CN" altLang="en-US" sz="2200" b="1" dirty="0">
                <a:latin typeface="宋体" pitchFamily="2" charset="-122"/>
              </a:rPr>
              <a:t>如果</a:t>
            </a:r>
            <a:r>
              <a:rPr kumimoji="1" lang="en-US" altLang="zh-CN" sz="2200" b="1" dirty="0">
                <a:latin typeface="宋体" pitchFamily="2" charset="-122"/>
              </a:rPr>
              <a:t>ε</a:t>
            </a:r>
            <a:r>
              <a:rPr kumimoji="1" lang="en-US" altLang="zh-CN" sz="2200" b="1" dirty="0">
                <a:latin typeface="宋体" pitchFamily="2" charset="-122"/>
                <a:sym typeface="Symbol" pitchFamily="18" charset="2"/>
              </a:rPr>
              <a:t> L(G[S]),</a:t>
            </a:r>
            <a:r>
              <a:rPr kumimoji="1" lang="zh-CN" altLang="en-US" sz="2200" b="1" dirty="0">
                <a:latin typeface="宋体" pitchFamily="2" charset="-122"/>
                <a:sym typeface="Symbol" pitchFamily="18" charset="2"/>
              </a:rPr>
              <a:t>则存在一个等价的文法</a:t>
            </a:r>
            <a:r>
              <a:rPr kumimoji="1" lang="en-US" altLang="zh-CN" sz="2200" b="1" dirty="0">
                <a:latin typeface="宋体" pitchFamily="2" charset="-122"/>
                <a:sym typeface="Symbol" pitchFamily="18" charset="2"/>
              </a:rPr>
              <a:t>G’[S’] </a:t>
            </a:r>
            <a:r>
              <a:rPr kumimoji="1" lang="zh-CN" altLang="en-US" sz="2200" b="1" dirty="0">
                <a:latin typeface="宋体" pitchFamily="2" charset="-122"/>
                <a:sym typeface="Symbol" pitchFamily="18" charset="2"/>
              </a:rPr>
              <a:t>，且</a:t>
            </a:r>
            <a:r>
              <a:rPr kumimoji="1" lang="en-US" altLang="zh-CN" sz="2200" b="1" dirty="0">
                <a:latin typeface="宋体" pitchFamily="2" charset="-122"/>
                <a:sym typeface="Symbol" pitchFamily="18" charset="2"/>
              </a:rPr>
              <a:t>G’ </a:t>
            </a:r>
            <a:r>
              <a:rPr kumimoji="1" lang="zh-CN" altLang="en-US" sz="2200" b="1" dirty="0">
                <a:latin typeface="宋体" pitchFamily="2" charset="-122"/>
                <a:sym typeface="Symbol" pitchFamily="18" charset="2"/>
              </a:rPr>
              <a:t>仅含</a:t>
            </a:r>
            <a:r>
              <a:rPr kumimoji="1" lang="en-US" altLang="zh-CN" sz="2200" b="1" dirty="0">
                <a:latin typeface="宋体" pitchFamily="2" charset="-122"/>
                <a:sym typeface="Symbol" pitchFamily="18" charset="2"/>
              </a:rPr>
              <a:t>S’ →</a:t>
            </a:r>
            <a:r>
              <a:rPr kumimoji="1" lang="en-US" altLang="zh-CN" sz="2200" b="1" dirty="0">
                <a:latin typeface="宋体" pitchFamily="2" charset="-122"/>
              </a:rPr>
              <a:t>ε</a:t>
            </a:r>
            <a:r>
              <a:rPr kumimoji="1" lang="zh-CN" altLang="en-US" sz="2200" b="1" dirty="0">
                <a:latin typeface="宋体" pitchFamily="2" charset="-122"/>
              </a:rPr>
              <a:t>的一个空规则。</a:t>
            </a:r>
          </a:p>
        </p:txBody>
      </p:sp>
      <p:sp>
        <p:nvSpPr>
          <p:cNvPr id="52228" name="Text Box 4"/>
          <p:cNvSpPr txBox="1">
            <a:spLocks noChangeArrowheads="1"/>
          </p:cNvSpPr>
          <p:nvPr/>
        </p:nvSpPr>
        <p:spPr bwMode="auto">
          <a:xfrm>
            <a:off x="685800" y="5165725"/>
            <a:ext cx="7315200" cy="446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300" b="1" dirty="0">
                <a:solidFill>
                  <a:srgbClr val="CC6600"/>
                </a:solidFill>
                <a:latin typeface="宋体" pitchFamily="2" charset="-122"/>
              </a:rPr>
              <a:t>提示：使用“代入法”，即可得到</a:t>
            </a:r>
            <a:r>
              <a:rPr kumimoji="1" lang="zh-CN" altLang="en-US" sz="2300" b="1" dirty="0">
                <a:solidFill>
                  <a:srgbClr val="CC6600"/>
                </a:solidFill>
                <a:latin typeface="宋体" pitchFamily="2" charset="-122"/>
                <a:sym typeface="Symbol" pitchFamily="18" charset="2"/>
              </a:rPr>
              <a:t>等价的文法</a:t>
            </a:r>
            <a:r>
              <a:rPr kumimoji="1" lang="en-US" altLang="zh-CN" sz="2300" b="1" dirty="0">
                <a:solidFill>
                  <a:srgbClr val="CC6600"/>
                </a:solidFill>
                <a:latin typeface="宋体" pitchFamily="2" charset="-122"/>
                <a:sym typeface="Symbol" pitchFamily="18" charset="2"/>
              </a:rPr>
              <a:t>G’(S’) </a:t>
            </a: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314980"/>
            <a:ext cx="28956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b="1" dirty="0">
                <a:solidFill>
                  <a:srgbClr val="C00000"/>
                </a:solidFill>
                <a:latin typeface="黑体" pitchFamily="49" charset="-122"/>
                <a:ea typeface="黑体" pitchFamily="49" charset="-122"/>
              </a:rPr>
              <a:t>“</a:t>
            </a:r>
            <a:r>
              <a:rPr kumimoji="1" lang="zh-CN" altLang="en-US" sz="2800" b="1" dirty="0">
                <a:solidFill>
                  <a:srgbClr val="C00000"/>
                </a:solidFill>
                <a:latin typeface="黑体" pitchFamily="49" charset="-122"/>
                <a:ea typeface="黑体" pitchFamily="49" charset="-122"/>
              </a:rPr>
              <a:t>代入法”举例</a:t>
            </a:r>
          </a:p>
        </p:txBody>
      </p:sp>
      <p:sp>
        <p:nvSpPr>
          <p:cNvPr id="53251" name="Text Box 3"/>
          <p:cNvSpPr txBox="1">
            <a:spLocks noChangeArrowheads="1"/>
          </p:cNvSpPr>
          <p:nvPr/>
        </p:nvSpPr>
        <p:spPr bwMode="auto">
          <a:xfrm>
            <a:off x="152400" y="1158875"/>
            <a:ext cx="8382000"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已知文法</a:t>
            </a:r>
            <a:r>
              <a:rPr kumimoji="1" lang="en-US" altLang="zh-CN" sz="2200" b="1" dirty="0">
                <a:latin typeface="宋体" pitchFamily="2" charset="-122"/>
              </a:rPr>
              <a:t>G[S]</a:t>
            </a:r>
            <a:r>
              <a:rPr kumimoji="1" lang="zh-CN" altLang="en-US" sz="2200" b="1" dirty="0">
                <a:latin typeface="宋体" pitchFamily="2" charset="-122"/>
              </a:rPr>
              <a:t>如下。容易看出</a:t>
            </a:r>
            <a:r>
              <a:rPr kumimoji="1" lang="en-US" altLang="zh-CN" sz="2200" b="1" dirty="0">
                <a:latin typeface="宋体" pitchFamily="2" charset="-122"/>
              </a:rPr>
              <a:t>L(G[S])={0,1,+0,+1,-0</a:t>
            </a:r>
            <a:r>
              <a:rPr kumimoji="1" lang="en-US" altLang="zh-CN" sz="2200" b="1" dirty="0" smtClean="0">
                <a:latin typeface="宋体" pitchFamily="2" charset="-122"/>
              </a:rPr>
              <a:t>,-1</a:t>
            </a:r>
            <a:r>
              <a:rPr kumimoji="1" lang="en-US" altLang="zh-CN" sz="2200" b="1" dirty="0">
                <a:latin typeface="宋体" pitchFamily="2" charset="-122"/>
              </a:rPr>
              <a:t>}</a:t>
            </a:r>
            <a:r>
              <a:rPr kumimoji="1" lang="zh-CN" altLang="en-US" sz="2200" b="1" dirty="0">
                <a:latin typeface="宋体" pitchFamily="2" charset="-122"/>
              </a:rPr>
              <a:t>，且</a:t>
            </a:r>
            <a:r>
              <a:rPr kumimoji="1" lang="en-US" altLang="zh-CN" sz="2200" b="1" dirty="0" err="1">
                <a:latin typeface="宋体" pitchFamily="2" charset="-122"/>
              </a:rPr>
              <a:t>ε</a:t>
            </a:r>
            <a:r>
              <a:rPr kumimoji="1" lang="en-US" altLang="zh-CN" sz="2200" b="1" dirty="0" err="1">
                <a:latin typeface="宋体" pitchFamily="2" charset="-122"/>
                <a:sym typeface="Symbol" pitchFamily="18" charset="2"/>
              </a:rPr>
              <a:t>L</a:t>
            </a:r>
            <a:r>
              <a:rPr kumimoji="1" lang="en-US" altLang="zh-CN" sz="2200" b="1" dirty="0">
                <a:latin typeface="宋体" pitchFamily="2" charset="-122"/>
                <a:sym typeface="Symbol" pitchFamily="18" charset="2"/>
              </a:rPr>
              <a:t>(G[S])</a:t>
            </a:r>
            <a:r>
              <a:rPr kumimoji="1" lang="zh-CN" altLang="en-US" sz="2200" b="1" dirty="0">
                <a:latin typeface="宋体" pitchFamily="2" charset="-122"/>
                <a:sym typeface="Symbol" pitchFamily="18" charset="2"/>
              </a:rPr>
              <a:t>。</a:t>
            </a:r>
            <a:endParaRPr kumimoji="1" lang="zh-CN" altLang="en-US" sz="2200" b="1" dirty="0">
              <a:latin typeface="宋体" pitchFamily="2" charset="-122"/>
            </a:endParaRPr>
          </a:p>
        </p:txBody>
      </p:sp>
      <p:sp>
        <p:nvSpPr>
          <p:cNvPr id="53252" name="Text Box 4"/>
          <p:cNvSpPr txBox="1">
            <a:spLocks noChangeArrowheads="1"/>
          </p:cNvSpPr>
          <p:nvPr/>
        </p:nvSpPr>
        <p:spPr bwMode="auto">
          <a:xfrm>
            <a:off x="2895600" y="1955800"/>
            <a:ext cx="3962400" cy="14465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宋体" pitchFamily="2" charset="-122"/>
              </a:rPr>
              <a:t>G[S]</a:t>
            </a:r>
            <a:r>
              <a:rPr kumimoji="1" lang="zh-CN" altLang="en-US" sz="2200" b="1" dirty="0">
                <a:latin typeface="宋体" pitchFamily="2" charset="-122"/>
              </a:rPr>
              <a:t>：</a:t>
            </a:r>
          </a:p>
          <a:p>
            <a:pPr algn="l" eaLnBrk="1" hangingPunct="1"/>
            <a:r>
              <a:rPr kumimoji="1" lang="zh-CN" altLang="en-US" sz="2200" b="1" dirty="0">
                <a:latin typeface="宋体" pitchFamily="2" charset="-122"/>
              </a:rPr>
              <a:t>        </a:t>
            </a:r>
            <a:r>
              <a:rPr kumimoji="1" lang="en-US" altLang="zh-CN" sz="2200" b="1" dirty="0">
                <a:latin typeface="宋体" pitchFamily="2" charset="-122"/>
              </a:rPr>
              <a:t>S→FD</a:t>
            </a:r>
          </a:p>
          <a:p>
            <a:pPr algn="l" eaLnBrk="1" hangingPunct="1"/>
            <a:r>
              <a:rPr kumimoji="1" lang="en-US" altLang="zh-CN" sz="2200" b="1" dirty="0">
                <a:latin typeface="宋体" pitchFamily="2" charset="-122"/>
              </a:rPr>
              <a:t>        F→+∣</a:t>
            </a:r>
            <a:r>
              <a:rPr kumimoji="1" lang="zh-CN" altLang="en-US" sz="2200" b="1" dirty="0">
                <a:latin typeface="宋体" pitchFamily="2" charset="-122"/>
              </a:rPr>
              <a:t>－ ∣ </a:t>
            </a:r>
            <a:r>
              <a:rPr kumimoji="1" lang="en-US" altLang="zh-CN" sz="2200" b="1" dirty="0">
                <a:latin typeface="宋体" pitchFamily="2" charset="-122"/>
              </a:rPr>
              <a:t>ε</a:t>
            </a:r>
          </a:p>
          <a:p>
            <a:pPr algn="l" eaLnBrk="1" hangingPunct="1"/>
            <a:r>
              <a:rPr kumimoji="1" lang="en-US" altLang="zh-CN" sz="2200" b="1" dirty="0">
                <a:latin typeface="宋体" pitchFamily="2" charset="-122"/>
              </a:rPr>
              <a:t>        D→0 ∣1</a:t>
            </a:r>
          </a:p>
        </p:txBody>
      </p:sp>
      <p:sp>
        <p:nvSpPr>
          <p:cNvPr id="53253" name="Text Box 5"/>
          <p:cNvSpPr txBox="1">
            <a:spLocks noChangeArrowheads="1"/>
          </p:cNvSpPr>
          <p:nvPr/>
        </p:nvSpPr>
        <p:spPr bwMode="auto">
          <a:xfrm>
            <a:off x="369888" y="3581400"/>
            <a:ext cx="7935912"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对于右部出现</a:t>
            </a:r>
            <a:r>
              <a:rPr kumimoji="1" lang="en-US" altLang="zh-CN" sz="2200" b="1" dirty="0">
                <a:latin typeface="宋体" pitchFamily="2" charset="-122"/>
              </a:rPr>
              <a:t>F</a:t>
            </a:r>
            <a:r>
              <a:rPr kumimoji="1" lang="zh-CN" altLang="en-US" sz="2200" b="1" dirty="0">
                <a:latin typeface="宋体" pitchFamily="2" charset="-122"/>
              </a:rPr>
              <a:t>的规则，使用</a:t>
            </a:r>
            <a:r>
              <a:rPr kumimoji="1" lang="en-US" altLang="zh-CN" sz="2200" b="1" dirty="0">
                <a:latin typeface="宋体" pitchFamily="2" charset="-122"/>
              </a:rPr>
              <a:t>F</a:t>
            </a:r>
            <a:r>
              <a:rPr kumimoji="1" lang="zh-CN" altLang="en-US" sz="2200" b="1" dirty="0">
                <a:latin typeface="宋体" pitchFamily="2" charset="-122"/>
              </a:rPr>
              <a:t>规则的右部替代其右部出现的</a:t>
            </a:r>
            <a:r>
              <a:rPr kumimoji="1" lang="en-US" altLang="zh-CN" sz="2200" b="1" dirty="0">
                <a:latin typeface="宋体" pitchFamily="2" charset="-122"/>
              </a:rPr>
              <a:t>F </a:t>
            </a:r>
            <a:r>
              <a:rPr kumimoji="1" lang="zh-CN" altLang="en-US" sz="2200" b="1" dirty="0">
                <a:latin typeface="宋体" pitchFamily="2" charset="-122"/>
              </a:rPr>
              <a:t>，之后删除</a:t>
            </a:r>
            <a:r>
              <a:rPr kumimoji="1" lang="en-US" altLang="zh-CN" sz="2200" b="1" dirty="0">
                <a:latin typeface="宋体" pitchFamily="2" charset="-122"/>
              </a:rPr>
              <a:t>F</a:t>
            </a:r>
            <a:r>
              <a:rPr kumimoji="1" lang="zh-CN" altLang="en-US" sz="2200" b="1" dirty="0">
                <a:latin typeface="宋体" pitchFamily="2" charset="-122"/>
              </a:rPr>
              <a:t>的规则，得到等价于</a:t>
            </a:r>
            <a:r>
              <a:rPr kumimoji="1" lang="en-US" altLang="zh-CN" sz="2200" b="1" dirty="0">
                <a:latin typeface="宋体" pitchFamily="2" charset="-122"/>
              </a:rPr>
              <a:t>G[S]</a:t>
            </a:r>
            <a:r>
              <a:rPr kumimoji="1" lang="zh-CN" altLang="en-US" sz="2200" b="1" dirty="0">
                <a:latin typeface="宋体" pitchFamily="2" charset="-122"/>
              </a:rPr>
              <a:t>的文法</a:t>
            </a:r>
            <a:r>
              <a:rPr kumimoji="1" lang="en-US" altLang="zh-CN" sz="2200" b="1" dirty="0" smtClean="0">
                <a:latin typeface="宋体" pitchFamily="2" charset="-122"/>
              </a:rPr>
              <a:t>G</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[S</a:t>
            </a:r>
            <a:r>
              <a:rPr kumimoji="1" lang="en-US" altLang="zh-CN" sz="2200" b="1" dirty="0">
                <a:latin typeface="宋体" pitchFamily="2" charset="-122"/>
              </a:rPr>
              <a:t>]</a:t>
            </a:r>
            <a:r>
              <a:rPr kumimoji="1" lang="zh-CN" altLang="en-US" sz="2200" b="1" dirty="0">
                <a:latin typeface="宋体" pitchFamily="2" charset="-122"/>
              </a:rPr>
              <a:t>如下。</a:t>
            </a:r>
          </a:p>
        </p:txBody>
      </p:sp>
      <p:sp>
        <p:nvSpPr>
          <p:cNvPr id="53254" name="Text Box 6"/>
          <p:cNvSpPr txBox="1">
            <a:spLocks noChangeArrowheads="1"/>
          </p:cNvSpPr>
          <p:nvPr/>
        </p:nvSpPr>
        <p:spPr bwMode="auto">
          <a:xfrm>
            <a:off x="2743200" y="4699000"/>
            <a:ext cx="4191000" cy="1107996"/>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宋体" pitchFamily="2" charset="-122"/>
              </a:rPr>
              <a:t>G[S]</a:t>
            </a:r>
            <a:r>
              <a:rPr kumimoji="1" lang="zh-CN" altLang="en-US" sz="2200" b="1" dirty="0">
                <a:latin typeface="宋体" pitchFamily="2" charset="-122"/>
              </a:rPr>
              <a:t>：</a:t>
            </a:r>
          </a:p>
          <a:p>
            <a:pPr algn="l" eaLnBrk="1" hangingPunct="1"/>
            <a:r>
              <a:rPr kumimoji="1" lang="zh-CN" altLang="en-US" sz="2200" b="1" dirty="0">
                <a:latin typeface="宋体" pitchFamily="2" charset="-122"/>
              </a:rPr>
              <a:t>        </a:t>
            </a:r>
            <a:r>
              <a:rPr kumimoji="1" lang="en-US" altLang="zh-CN" sz="2200" b="1" dirty="0">
                <a:latin typeface="宋体" pitchFamily="2" charset="-122"/>
              </a:rPr>
              <a:t>S→ +D ∣</a:t>
            </a:r>
            <a:r>
              <a:rPr kumimoji="1" lang="zh-CN" altLang="en-US" sz="2200" b="1" dirty="0">
                <a:latin typeface="宋体" pitchFamily="2" charset="-122"/>
              </a:rPr>
              <a:t>－</a:t>
            </a:r>
            <a:r>
              <a:rPr kumimoji="1" lang="en-US" altLang="zh-CN" sz="2200" b="1" dirty="0">
                <a:latin typeface="宋体" pitchFamily="2" charset="-122"/>
              </a:rPr>
              <a:t>D ∣ D </a:t>
            </a:r>
          </a:p>
          <a:p>
            <a:pPr algn="l" eaLnBrk="1" hangingPunct="1"/>
            <a:r>
              <a:rPr kumimoji="1" lang="en-US" altLang="zh-CN" sz="2200" b="1" dirty="0">
                <a:latin typeface="宋体" pitchFamily="2" charset="-122"/>
              </a:rPr>
              <a:t>        D→0 ∣1</a:t>
            </a: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314980"/>
            <a:ext cx="54864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用文法定义高级语言的语法规则</a:t>
            </a:r>
            <a:endParaRPr kumimoji="1" lang="zh-CN" altLang="en-US" sz="2800" b="1" dirty="0">
              <a:solidFill>
                <a:srgbClr val="C00000"/>
              </a:solidFill>
              <a:latin typeface="黑体" pitchFamily="49" charset="-122"/>
              <a:ea typeface="黑体" pitchFamily="49" charset="-122"/>
            </a:endParaRP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
        <p:nvSpPr>
          <p:cNvPr id="2049" name="Rectangle 1"/>
          <p:cNvSpPr>
            <a:spLocks noChangeArrowheads="1"/>
          </p:cNvSpPr>
          <p:nvPr/>
        </p:nvSpPr>
        <p:spPr bwMode="auto">
          <a:xfrm>
            <a:off x="533400" y="1000065"/>
            <a:ext cx="7239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Program →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ExtDefList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ExtDefList→ExtDef</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ExtDefList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ε</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ExtDef→Specifier</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ExtDecList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Specifier</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FunDec</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CompSt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Specifier→</a:t>
            </a:r>
            <a:r>
              <a:rPr kumimoji="0" lang="en-US" altLang="zh-CN" sz="2000" b="1" i="0" u="sng"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int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float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ExtDecList→VarDec</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VarDec</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ExtDecList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VarDec→</a:t>
            </a:r>
            <a:r>
              <a:rPr kumimoji="0" lang="en-US" altLang="zh-CN" sz="2000" b="1" i="0" u="sng" strike="noStrike" cap="none" normalizeH="0" baseline="0" dirty="0" err="1" smtClean="0">
                <a:ln>
                  <a:noFill/>
                </a:ln>
                <a:solidFill>
                  <a:srgbClr val="FF0000"/>
                </a:solidFill>
                <a:effectLst/>
                <a:latin typeface="Times New Roman" pitchFamily="18" charset="0"/>
                <a:ea typeface="宋体" pitchFamily="2" charset="-122"/>
                <a:cs typeface="Times New Roman" pitchFamily="18" charset="0"/>
              </a:rPr>
              <a:t>ID</a:t>
            </a:r>
            <a:endPar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lvl="0" algn="l"/>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FucDec</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lang="en-US" altLang="zh-CN" sz="2000" b="1" dirty="0" smtClean="0">
                <a:solidFill>
                  <a:srgbClr val="FF0000"/>
                </a:solidFill>
                <a:latin typeface="Times New Roman" pitchFamily="18" charset="0"/>
                <a:ea typeface="宋体" pitchFamily="2" charset="-122"/>
                <a:cs typeface="Times New Roman" pitchFamily="18" charset="0"/>
              </a:rPr>
              <a:t> </a:t>
            </a:r>
            <a:r>
              <a:rPr lang="en-US" altLang="zh-CN" sz="2000" b="1" u="sng" dirty="0" smtClean="0">
                <a:solidFill>
                  <a:srgbClr val="FF0000"/>
                </a:solidFill>
                <a:latin typeface="Times New Roman" pitchFamily="18" charset="0"/>
                <a:ea typeface="宋体" pitchFamily="2" charset="-122"/>
                <a:cs typeface="Times New Roman" pitchFamily="18" charset="0"/>
              </a:rPr>
              <a:t>ID</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VarList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lang="en-US" altLang="zh-CN" sz="2000" b="1" u="sng" dirty="0" smtClean="0">
                <a:solidFill>
                  <a:srgbClr val="FF0000"/>
                </a:solidFill>
                <a:latin typeface="Times New Roman" pitchFamily="18" charset="0"/>
                <a:ea typeface="宋体" pitchFamily="2" charset="-122"/>
                <a:cs typeface="Times New Roman" pitchFamily="18" charset="0"/>
              </a:rPr>
              <a:t>ID</a:t>
            </a:r>
            <a:r>
              <a:rPr kumimoji="0" lang="en-US" altLang="zh-CN" sz="2000" b="1" i="0"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VarList→ParamDec</a:t>
            </a:r>
            <a:r>
              <a:rPr kumimoji="0" lang="en-US" altLang="zh-CN" sz="2000" b="1" i="0"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VarList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ParamDec</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ParamDec→Specifier</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VarDec</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smtClean="0">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CompSt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DefList</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StmList</a:t>
            </a:r>
            <a:r>
              <a:rPr kumimoji="0" lang="en-US" altLang="zh-CN" sz="2000" b="1" i="0"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strike="noStrike" cap="none" normalizeH="0" baseline="0" dirty="0" smtClean="0">
                <a:ln>
                  <a:noFill/>
                </a:ln>
                <a:solidFill>
                  <a:srgbClr val="C00000"/>
                </a:solidFill>
                <a:effectLst/>
                <a:latin typeface="+mn-ea"/>
                <a:ea typeface="+mn-ea"/>
                <a:cs typeface="Times New Roman" pitchFamily="18" charset="0"/>
              </a:rPr>
              <a:t>  </a:t>
            </a:r>
            <a:r>
              <a:rPr kumimoji="0" lang="zh-CN" altLang="en-US" sz="2000" b="1" i="0" strike="noStrike" cap="none" normalizeH="0" baseline="0" dirty="0" smtClean="0">
                <a:ln>
                  <a:noFill/>
                </a:ln>
                <a:solidFill>
                  <a:srgbClr val="0070C0"/>
                </a:solidFill>
                <a:effectLst/>
                <a:latin typeface="+mn-ea"/>
                <a:ea typeface="+mn-ea"/>
                <a:cs typeface="Times New Roman" pitchFamily="18" charset="0"/>
              </a:rPr>
              <a:t>注：红色表示终结符，下划线表示多个符号代表一个终结符</a:t>
            </a:r>
            <a:r>
              <a:rPr kumimoji="0" lang="en-US" altLang="zh-CN" sz="2000" b="1" i="0"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Tree>
  </p:cSld>
  <p:clrMapOvr>
    <a:masterClrMapping/>
  </p:clrMapOvr>
  <p:transition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100262" y="1900238"/>
            <a:ext cx="4038600" cy="2306637"/>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195" name="Text Box 4"/>
          <p:cNvSpPr txBox="1">
            <a:spLocks noChangeArrowheads="1"/>
          </p:cNvSpPr>
          <p:nvPr/>
        </p:nvSpPr>
        <p:spPr bwMode="auto">
          <a:xfrm>
            <a:off x="457200" y="981075"/>
            <a:ext cx="7815262"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solidFill>
                  <a:srgbClr val="000000"/>
                </a:solidFill>
                <a:latin typeface="Times New Roman" pitchFamily="18" charset="0"/>
              </a:rPr>
              <a:t>　　考虑句子：“我吃饭”。它的语法成分构成如下，显然是符合中文</a:t>
            </a:r>
            <a:r>
              <a:rPr kumimoji="1" lang="zh-CN" altLang="en-US" sz="2000" b="1" dirty="0" smtClean="0">
                <a:solidFill>
                  <a:srgbClr val="000000"/>
                </a:solidFill>
                <a:latin typeface="Times New Roman" pitchFamily="18" charset="0"/>
              </a:rPr>
              <a:t>语法规则</a:t>
            </a:r>
            <a:r>
              <a:rPr kumimoji="1" lang="en-US" altLang="zh-CN" sz="2000" b="1" dirty="0" smtClean="0">
                <a:solidFill>
                  <a:srgbClr val="000000"/>
                </a:solidFill>
                <a:latin typeface="Times New Roman" pitchFamily="18" charset="0"/>
              </a:rPr>
              <a:t>—</a:t>
            </a:r>
            <a:r>
              <a:rPr kumimoji="1" lang="zh-CN" altLang="en-US" sz="2000" b="1" dirty="0" smtClean="0">
                <a:solidFill>
                  <a:srgbClr val="000000"/>
                </a:solidFill>
                <a:latin typeface="Times New Roman" pitchFamily="18" charset="0"/>
              </a:rPr>
              <a:t>简单句有主谓宾三部分组成。</a:t>
            </a:r>
            <a:endParaRPr kumimoji="1" lang="zh-CN" altLang="en-US" sz="2000" b="1" dirty="0">
              <a:solidFill>
                <a:srgbClr val="000000"/>
              </a:solidFill>
              <a:latin typeface="Times New Roman" pitchFamily="18" charset="0"/>
            </a:endParaRPr>
          </a:p>
        </p:txBody>
      </p:sp>
      <p:grpSp>
        <p:nvGrpSpPr>
          <p:cNvPr id="2" name="Group 5"/>
          <p:cNvGrpSpPr>
            <a:grpSpLocks/>
          </p:cNvGrpSpPr>
          <p:nvPr/>
        </p:nvGrpSpPr>
        <p:grpSpPr bwMode="auto">
          <a:xfrm>
            <a:off x="2176462" y="1895475"/>
            <a:ext cx="3962400" cy="2282825"/>
            <a:chOff x="1584" y="1200"/>
            <a:chExt cx="2496" cy="1438"/>
          </a:xfrm>
        </p:grpSpPr>
        <p:sp>
          <p:nvSpPr>
            <p:cNvPr id="8199" name="Text Box 6"/>
            <p:cNvSpPr txBox="1">
              <a:spLocks noChangeArrowheads="1"/>
            </p:cNvSpPr>
            <p:nvPr/>
          </p:nvSpPr>
          <p:spPr bwMode="auto">
            <a:xfrm>
              <a:off x="1632" y="1584"/>
              <a:ext cx="8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代词</a:t>
              </a:r>
              <a:r>
                <a:rPr kumimoji="1" lang="en-US" altLang="zh-CN" sz="2400">
                  <a:latin typeface="Tahoma" pitchFamily="34" charset="0"/>
                </a:rPr>
                <a:t>&gt;</a:t>
              </a:r>
            </a:p>
          </p:txBody>
        </p:sp>
        <p:sp>
          <p:nvSpPr>
            <p:cNvPr id="99335" name="Text Box 7"/>
            <p:cNvSpPr txBox="1">
              <a:spLocks noChangeArrowheads="1"/>
            </p:cNvSpPr>
            <p:nvPr/>
          </p:nvSpPr>
          <p:spPr bwMode="auto">
            <a:xfrm>
              <a:off x="1584" y="1200"/>
              <a:ext cx="240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C0C0C0"/>
                    </a:outerShdw>
                  </a:effectLst>
                  <a:latin typeface="宋体" pitchFamily="2" charset="-122"/>
                </a:rPr>
                <a:t>我     吃     饭</a:t>
              </a:r>
            </a:p>
          </p:txBody>
        </p:sp>
        <p:sp>
          <p:nvSpPr>
            <p:cNvPr id="8201" name="Text Box 8"/>
            <p:cNvSpPr txBox="1">
              <a:spLocks noChangeArrowheads="1"/>
            </p:cNvSpPr>
            <p:nvPr/>
          </p:nvSpPr>
          <p:spPr bwMode="auto">
            <a:xfrm>
              <a:off x="3250" y="1590"/>
              <a:ext cx="8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名词</a:t>
              </a:r>
              <a:r>
                <a:rPr kumimoji="1" lang="en-US" altLang="zh-CN" sz="2400">
                  <a:latin typeface="Tahoma" pitchFamily="34" charset="0"/>
                </a:rPr>
                <a:t>&gt;</a:t>
              </a:r>
            </a:p>
          </p:txBody>
        </p:sp>
        <p:sp>
          <p:nvSpPr>
            <p:cNvPr id="8202" name="Text Box 9"/>
            <p:cNvSpPr txBox="1">
              <a:spLocks noChangeArrowheads="1"/>
            </p:cNvSpPr>
            <p:nvPr/>
          </p:nvSpPr>
          <p:spPr bwMode="auto">
            <a:xfrm>
              <a:off x="2448" y="1590"/>
              <a:ext cx="8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动词</a:t>
              </a:r>
              <a:r>
                <a:rPr kumimoji="1" lang="en-US" altLang="zh-CN" sz="2400">
                  <a:latin typeface="Tahoma" pitchFamily="34" charset="0"/>
                </a:rPr>
                <a:t>&gt;</a:t>
              </a:r>
            </a:p>
          </p:txBody>
        </p:sp>
        <p:sp>
          <p:nvSpPr>
            <p:cNvPr id="8203" name="Text Box 10"/>
            <p:cNvSpPr txBox="1">
              <a:spLocks noChangeArrowheads="1"/>
            </p:cNvSpPr>
            <p:nvPr/>
          </p:nvSpPr>
          <p:spPr bwMode="auto">
            <a:xfrm>
              <a:off x="1632" y="1954"/>
              <a:ext cx="8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主语</a:t>
              </a:r>
              <a:r>
                <a:rPr kumimoji="1" lang="en-US" altLang="zh-CN" sz="2400">
                  <a:latin typeface="Tahoma" pitchFamily="34" charset="0"/>
                </a:rPr>
                <a:t>&gt;</a:t>
              </a:r>
            </a:p>
          </p:txBody>
        </p:sp>
        <p:sp>
          <p:nvSpPr>
            <p:cNvPr id="8204" name="Text Box 11"/>
            <p:cNvSpPr txBox="1">
              <a:spLocks noChangeArrowheads="1"/>
            </p:cNvSpPr>
            <p:nvPr/>
          </p:nvSpPr>
          <p:spPr bwMode="auto">
            <a:xfrm>
              <a:off x="2414" y="1956"/>
              <a:ext cx="8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谓语</a:t>
              </a:r>
              <a:r>
                <a:rPr kumimoji="1" lang="en-US" altLang="zh-CN" sz="2400">
                  <a:latin typeface="Tahoma" pitchFamily="34" charset="0"/>
                </a:rPr>
                <a:t>&gt;</a:t>
              </a:r>
            </a:p>
          </p:txBody>
        </p:sp>
        <p:sp>
          <p:nvSpPr>
            <p:cNvPr id="8205" name="Text Box 12"/>
            <p:cNvSpPr txBox="1">
              <a:spLocks noChangeArrowheads="1"/>
            </p:cNvSpPr>
            <p:nvPr/>
          </p:nvSpPr>
          <p:spPr bwMode="auto">
            <a:xfrm>
              <a:off x="3264" y="1962"/>
              <a:ext cx="8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宾语</a:t>
              </a:r>
              <a:r>
                <a:rPr kumimoji="1" lang="en-US" altLang="zh-CN" sz="2400">
                  <a:latin typeface="Tahoma" pitchFamily="34" charset="0"/>
                </a:rPr>
                <a:t>&gt;</a:t>
              </a:r>
            </a:p>
          </p:txBody>
        </p:sp>
        <p:sp>
          <p:nvSpPr>
            <p:cNvPr id="8206" name="Text Box 13"/>
            <p:cNvSpPr txBox="1">
              <a:spLocks noChangeArrowheads="1"/>
            </p:cNvSpPr>
            <p:nvPr/>
          </p:nvSpPr>
          <p:spPr bwMode="auto">
            <a:xfrm>
              <a:off x="2385" y="2350"/>
              <a:ext cx="81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句子</a:t>
              </a:r>
              <a:r>
                <a:rPr kumimoji="1" lang="en-US" altLang="zh-CN" sz="2400">
                  <a:latin typeface="Tahoma" pitchFamily="34" charset="0"/>
                </a:rPr>
                <a:t>&gt;</a:t>
              </a:r>
            </a:p>
          </p:txBody>
        </p:sp>
        <p:sp>
          <p:nvSpPr>
            <p:cNvPr id="8207" name="Line 14"/>
            <p:cNvSpPr>
              <a:spLocks noChangeShapeType="1"/>
            </p:cNvSpPr>
            <p:nvPr/>
          </p:nvSpPr>
          <p:spPr bwMode="auto">
            <a:xfrm>
              <a:off x="1968" y="148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08" name="Line 15"/>
            <p:cNvSpPr>
              <a:spLocks noChangeShapeType="1"/>
            </p:cNvSpPr>
            <p:nvPr/>
          </p:nvSpPr>
          <p:spPr bwMode="auto">
            <a:xfrm>
              <a:off x="2784" y="149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09" name="Line 16"/>
            <p:cNvSpPr>
              <a:spLocks noChangeShapeType="1"/>
            </p:cNvSpPr>
            <p:nvPr/>
          </p:nvSpPr>
          <p:spPr bwMode="auto">
            <a:xfrm>
              <a:off x="3600" y="149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0" name="Line 17"/>
            <p:cNvSpPr>
              <a:spLocks noChangeShapeType="1"/>
            </p:cNvSpPr>
            <p:nvPr/>
          </p:nvSpPr>
          <p:spPr bwMode="auto">
            <a:xfrm>
              <a:off x="3614" y="1851"/>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1" name="Line 18"/>
            <p:cNvSpPr>
              <a:spLocks noChangeShapeType="1"/>
            </p:cNvSpPr>
            <p:nvPr/>
          </p:nvSpPr>
          <p:spPr bwMode="auto">
            <a:xfrm>
              <a:off x="2784" y="1845"/>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2" name="Line 19"/>
            <p:cNvSpPr>
              <a:spLocks noChangeShapeType="1"/>
            </p:cNvSpPr>
            <p:nvPr/>
          </p:nvSpPr>
          <p:spPr bwMode="auto">
            <a:xfrm>
              <a:off x="1961" y="184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3" name="Line 20"/>
            <p:cNvSpPr>
              <a:spLocks noChangeShapeType="1"/>
            </p:cNvSpPr>
            <p:nvPr/>
          </p:nvSpPr>
          <p:spPr bwMode="auto">
            <a:xfrm>
              <a:off x="2791" y="2244"/>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4" name="Line 21"/>
            <p:cNvSpPr>
              <a:spLocks noChangeShapeType="1"/>
            </p:cNvSpPr>
            <p:nvPr/>
          </p:nvSpPr>
          <p:spPr bwMode="auto">
            <a:xfrm>
              <a:off x="2016" y="2235"/>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8215" name="Line 22"/>
            <p:cNvSpPr>
              <a:spLocks noChangeShapeType="1"/>
            </p:cNvSpPr>
            <p:nvPr/>
          </p:nvSpPr>
          <p:spPr bwMode="auto">
            <a:xfrm flipH="1">
              <a:off x="3007" y="2247"/>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8197" name="Text Box 23"/>
          <p:cNvSpPr txBox="1">
            <a:spLocks noChangeArrowheads="1"/>
          </p:cNvSpPr>
          <p:nvPr/>
        </p:nvSpPr>
        <p:spPr bwMode="auto">
          <a:xfrm>
            <a:off x="1795462" y="4943475"/>
            <a:ext cx="5932488" cy="115252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r>
              <a:rPr kumimoji="1" lang="zh-CN" altLang="en-US" sz="2000" b="1">
                <a:latin typeface="Times New Roman" pitchFamily="18" charset="0"/>
              </a:rPr>
              <a:t>组成</a:t>
            </a:r>
          </a:p>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r>
              <a:rPr kumimoji="1" lang="zh-CN" altLang="en-US" sz="2000" b="1">
                <a:latin typeface="Times New Roman" pitchFamily="18" charset="0"/>
              </a:rPr>
              <a:t>组成</a:t>
            </a:r>
          </a:p>
          <a:p>
            <a:pPr eaLnBrk="1" hangingPunct="1">
              <a:spcBef>
                <a:spcPct val="50000"/>
              </a:spcBef>
            </a:pPr>
            <a:r>
              <a:rPr kumimoji="1" lang="en-US" altLang="zh-CN" sz="2000" b="1" baseline="30000">
                <a:latin typeface="Times New Roman" pitchFamily="18" charset="0"/>
              </a:rPr>
              <a:t>… … …</a:t>
            </a:r>
          </a:p>
        </p:txBody>
      </p:sp>
      <p:sp>
        <p:nvSpPr>
          <p:cNvPr id="8198" name="Text Box 24"/>
          <p:cNvSpPr txBox="1">
            <a:spLocks noChangeArrowheads="1"/>
          </p:cNvSpPr>
          <p:nvPr/>
        </p:nvSpPr>
        <p:spPr bwMode="auto">
          <a:xfrm>
            <a:off x="1152525" y="4394200"/>
            <a:ext cx="59769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中文语法规则可以采用如下方式陈述：</a:t>
            </a:r>
          </a:p>
        </p:txBody>
      </p:sp>
      <p:sp>
        <p:nvSpPr>
          <p:cNvPr id="24"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314980"/>
            <a:ext cx="4495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用文法定义高级语言（续）</a:t>
            </a:r>
            <a:endParaRPr kumimoji="1" lang="zh-CN" altLang="en-US" sz="2800" b="1" dirty="0">
              <a:solidFill>
                <a:srgbClr val="C00000"/>
              </a:solidFill>
              <a:latin typeface="黑体" pitchFamily="49" charset="-122"/>
              <a:ea typeface="黑体" pitchFamily="49" charset="-122"/>
            </a:endParaRP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50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
        <p:nvSpPr>
          <p:cNvPr id="2049" name="Rectangle 1"/>
          <p:cNvSpPr>
            <a:spLocks noChangeArrowheads="1"/>
          </p:cNvSpPr>
          <p:nvPr/>
        </p:nvSpPr>
        <p:spPr bwMode="auto">
          <a:xfrm>
            <a:off x="304800" y="914400"/>
            <a:ext cx="88392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StmList→Stmt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StmList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ε		</a:t>
            </a:r>
          </a:p>
          <a:p>
            <a:pPr lvl="0" algn="l"/>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Stmt</a:t>
            </a:r>
            <a:r>
              <a:rPr lang="en-US" altLang="zh-CN" sz="2000" b="1" dirty="0" smtClean="0">
                <a:latin typeface="Times New Roman" pitchFamily="18" charset="0"/>
                <a:ea typeface="宋体" pitchFamily="2" charset="-122"/>
                <a:cs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CompSt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return</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if</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Stmt   </a:t>
            </a:r>
          </a:p>
          <a:p>
            <a:pPr lvl="0" algn="l"/>
            <a:r>
              <a:rPr lang="en-US" altLang="zh-CN" sz="2000" b="1" dirty="0" smtClean="0">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000" b="1" u="sng" dirty="0" smtClean="0">
                <a:solidFill>
                  <a:srgbClr val="FF0000"/>
                </a:solidFill>
                <a:latin typeface="Times New Roman" pitchFamily="18" charset="0"/>
                <a:ea typeface="宋体" pitchFamily="2" charset="-122"/>
                <a:cs typeface="Times New Roman" pitchFamily="18" charset="0"/>
              </a:rPr>
              <a:t>if</a:t>
            </a:r>
            <a:r>
              <a:rPr lang="en-US" altLang="zh-CN" sz="2000" b="1" dirty="0" smtClean="0">
                <a:solidFill>
                  <a:srgbClr val="FF0000"/>
                </a:solidFill>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Stmt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else</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Stmt   |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while</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Stmt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DefList→Def</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DefList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ε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Def →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Specifier</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DecList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DecList→Dec</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Dec</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DecList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Dec→VarDec</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VarDec</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Exp     | Exp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&amp;&amp;</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  Exp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&lt;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 Exp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&lt;=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smtClean="0">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 Exp</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&gt;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 Exp</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&gt;=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smtClean="0">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Exp    |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Exp      | Exp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a:t>
            </a:r>
          </a:p>
          <a:p>
            <a:pPr lvl="0" algn="l"/>
            <a:r>
              <a:rPr lang="en-US" altLang="zh-CN" sz="2000" b="1" dirty="0" smtClean="0">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000" b="1" u="sng" dirty="0" smtClean="0">
                <a:solidFill>
                  <a:srgbClr val="FF0000"/>
                </a:solidFill>
                <a:latin typeface="Times New Roman" pitchFamily="18" charset="0"/>
                <a:ea typeface="宋体" pitchFamily="2" charset="-122"/>
                <a:cs typeface="Times New Roman" pitchFamily="18" charset="0"/>
              </a:rPr>
              <a:t>ID</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INT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2000" b="1" i="0" u="sng"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FLOAT</a:t>
            </a:r>
          </a:p>
          <a:p>
            <a:pPr lvl="0" algn="l"/>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 Exp )	        |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Exp            </a:t>
            </a:r>
            <a:r>
              <a:rPr kumimoji="0" lang="en-US" altLang="zh-CN" sz="2000" b="1"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lang="en-US" altLang="zh-CN" sz="2000" b="1" u="sng" dirty="0" smtClean="0">
                <a:solidFill>
                  <a:srgbClr val="FF0000"/>
                </a:solidFill>
                <a:latin typeface="Times New Roman" pitchFamily="18" charset="0"/>
                <a:ea typeface="宋体" pitchFamily="2" charset="-122"/>
                <a:cs typeface="Times New Roman" pitchFamily="18" charset="0"/>
              </a:rPr>
              <a:t>ID</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Args</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lang="en-US" altLang="zh-CN" sz="2000" b="1" u="sng" dirty="0" smtClean="0">
                <a:solidFill>
                  <a:srgbClr val="FF0000"/>
                </a:solidFill>
                <a:latin typeface="Times New Roman" pitchFamily="18" charset="0"/>
                <a:ea typeface="宋体" pitchFamily="2" charset="-122"/>
                <a:cs typeface="Times New Roman" pitchFamily="18" charset="0"/>
              </a:rPr>
              <a:t>ID</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Args→Exp</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Args</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Exp </a:t>
            </a:r>
          </a:p>
        </p:txBody>
      </p:sp>
    </p:spTree>
  </p:cSld>
  <p:clrMapOvr>
    <a:masterClrMapping/>
  </p:clrMapOvr>
  <p:transition advTm="1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09600" y="1219200"/>
            <a:ext cx="8077200" cy="4217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200" b="1" dirty="0" smtClean="0">
                <a:latin typeface="Times New Roman" pitchFamily="18" charset="0"/>
              </a:rPr>
              <a:t>       本章</a:t>
            </a:r>
            <a:r>
              <a:rPr kumimoji="1" lang="zh-CN" altLang="en-US" sz="2200" b="1" dirty="0">
                <a:latin typeface="Times New Roman" pitchFamily="18" charset="0"/>
              </a:rPr>
              <a:t>重点介绍了形式化语言的基本理论、语言形式化描述方法、语言的文法分类与特性、文法与句型分析。</a:t>
            </a:r>
          </a:p>
          <a:p>
            <a:pPr algn="just" eaLnBrk="1" hangingPunct="1">
              <a:lnSpc>
                <a:spcPct val="120000"/>
              </a:lnSpc>
              <a:spcBef>
                <a:spcPct val="30000"/>
              </a:spcBef>
            </a:pPr>
            <a:r>
              <a:rPr kumimoji="1" lang="zh-CN" altLang="en-US" sz="2200" b="1" dirty="0">
                <a:latin typeface="Times New Roman" pitchFamily="18" charset="0"/>
              </a:rPr>
              <a:t>        提出的基本概念有语言、文法、规则、推导、归约、句型、短语、句柄、语法树和语法二义性等。其中，推导是最核心的、关键的概念。重点掌握的内容是</a:t>
            </a:r>
          </a:p>
          <a:p>
            <a:pPr algn="just" eaLnBrk="1" hangingPunct="1">
              <a:lnSpc>
                <a:spcPct val="120000"/>
              </a:lnSpc>
              <a:spcBef>
                <a:spcPct val="30000"/>
              </a:spcBef>
            </a:pPr>
            <a:r>
              <a:rPr kumimoji="1" lang="zh-CN" altLang="en-US" sz="2200" b="1" dirty="0">
                <a:latin typeface="Times New Roman" pitchFamily="18" charset="0"/>
              </a:rPr>
              <a:t>        ① 设计一个已知语言的文法；</a:t>
            </a:r>
          </a:p>
          <a:p>
            <a:pPr algn="just" eaLnBrk="1" hangingPunct="1">
              <a:lnSpc>
                <a:spcPct val="120000"/>
              </a:lnSpc>
              <a:spcBef>
                <a:spcPct val="30000"/>
              </a:spcBef>
            </a:pPr>
            <a:r>
              <a:rPr kumimoji="1" lang="zh-CN" altLang="en-US" sz="2200" b="1" dirty="0">
                <a:latin typeface="Times New Roman" pitchFamily="18" charset="0"/>
              </a:rPr>
              <a:t>        ② 确定已知文法定义的语言；</a:t>
            </a:r>
          </a:p>
          <a:p>
            <a:pPr algn="just" eaLnBrk="1" hangingPunct="1">
              <a:lnSpc>
                <a:spcPct val="120000"/>
              </a:lnSpc>
              <a:spcBef>
                <a:spcPct val="30000"/>
              </a:spcBef>
            </a:pPr>
            <a:r>
              <a:rPr kumimoji="1" lang="zh-CN" altLang="en-US" sz="2200" b="1" dirty="0">
                <a:latin typeface="Times New Roman" pitchFamily="18" charset="0"/>
              </a:rPr>
              <a:t>        ③ 求句型的短语、直接短语和句柄。</a:t>
            </a:r>
          </a:p>
          <a:p>
            <a:pPr algn="just" eaLnBrk="1" hangingPunct="1">
              <a:lnSpc>
                <a:spcPct val="120000"/>
              </a:lnSpc>
              <a:spcBef>
                <a:spcPct val="30000"/>
              </a:spcBef>
            </a:pPr>
            <a:r>
              <a:rPr kumimoji="1" lang="zh-CN" altLang="en-US" sz="2200" b="1" dirty="0">
                <a:latin typeface="Times New Roman" pitchFamily="18" charset="0"/>
              </a:rPr>
              <a:t>        ④ 文法二义性判定。</a:t>
            </a:r>
          </a:p>
        </p:txBody>
      </p:sp>
      <p:sp>
        <p:nvSpPr>
          <p:cNvPr id="3" name="Text Box 2"/>
          <p:cNvSpPr txBox="1">
            <a:spLocks noChangeArrowheads="1"/>
          </p:cNvSpPr>
          <p:nvPr/>
        </p:nvSpPr>
        <p:spPr bwMode="auto">
          <a:xfrm>
            <a:off x="457200" y="314980"/>
            <a:ext cx="28956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本章小结</a:t>
            </a:r>
            <a:endParaRPr kumimoji="1" lang="zh-CN" altLang="en-US" sz="2800" b="1" dirty="0">
              <a:solidFill>
                <a:srgbClr val="C00000"/>
              </a:solidFill>
              <a:latin typeface="黑体" pitchFamily="49" charset="-122"/>
              <a:ea typeface="黑体" pitchFamily="49" charset="-122"/>
            </a:endParaRP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51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71600" y="2209800"/>
            <a:ext cx="6629400" cy="38862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20" name="Rectangle 4"/>
          <p:cNvSpPr>
            <a:spLocks noChangeArrowheads="1"/>
          </p:cNvSpPr>
          <p:nvPr/>
        </p:nvSpPr>
        <p:spPr bwMode="auto">
          <a:xfrm>
            <a:off x="3360738" y="3462338"/>
            <a:ext cx="4279900" cy="71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9221" name="Text Box 5"/>
          <p:cNvSpPr txBox="1">
            <a:spLocks noChangeArrowheads="1"/>
          </p:cNvSpPr>
          <p:nvPr/>
        </p:nvSpPr>
        <p:spPr bwMode="auto">
          <a:xfrm>
            <a:off x="2286000" y="2209800"/>
            <a:ext cx="4724400" cy="392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句子</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&lt;</a:t>
            </a:r>
            <a:r>
              <a:rPr kumimoji="1" lang="zh-CN" altLang="en-US" sz="2000" b="1" dirty="0">
                <a:latin typeface="Tahoma" pitchFamily="34" charset="0"/>
              </a:rPr>
              <a:t>谓语</a:t>
            </a:r>
            <a:r>
              <a:rPr kumimoji="1" lang="en-US" altLang="zh-CN" sz="2000" b="1" dirty="0">
                <a:latin typeface="Tahoma" pitchFamily="34" charset="0"/>
              </a:rPr>
              <a:t>&gt; &lt;</a:t>
            </a:r>
            <a:r>
              <a:rPr kumimoji="1" lang="zh-CN" altLang="en-US" sz="2000" b="1" dirty="0">
                <a:latin typeface="Tahoma" pitchFamily="34" charset="0"/>
              </a:rPr>
              <a:t>宾语</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谓语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宾语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宾语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我</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你</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吃</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做</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饭</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菜</a:t>
            </a:r>
          </a:p>
        </p:txBody>
      </p:sp>
      <p:sp>
        <p:nvSpPr>
          <p:cNvPr id="100358" name="Text Box 6"/>
          <p:cNvSpPr txBox="1">
            <a:spLocks noChangeArrowheads="1"/>
          </p:cNvSpPr>
          <p:nvPr/>
        </p:nvSpPr>
        <p:spPr bwMode="auto">
          <a:xfrm>
            <a:off x="1295400" y="890826"/>
            <a:ext cx="7315200"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spcBef>
                <a:spcPct val="50000"/>
              </a:spcBef>
              <a:defRPr/>
            </a:pPr>
            <a:r>
              <a:rPr kumimoji="1" lang="zh-CN" altLang="en-US" sz="2000" b="1" dirty="0">
                <a:solidFill>
                  <a:srgbClr val="000000"/>
                </a:solidFill>
                <a:latin typeface="+mn-ea"/>
                <a:ea typeface="+mn-ea"/>
              </a:rPr>
              <a:t>约定⑴：符号</a:t>
            </a:r>
            <a:r>
              <a:rPr kumimoji="1" lang="zh-CN" altLang="en-US" sz="2000" b="1" dirty="0">
                <a:solidFill>
                  <a:srgbClr val="FF0000"/>
                </a:solidFill>
                <a:latin typeface="+mn-ea"/>
                <a:ea typeface="+mn-ea"/>
              </a:rPr>
              <a:t>∷＝</a:t>
            </a:r>
            <a:r>
              <a:rPr kumimoji="1" lang="zh-CN" altLang="en-US" sz="2000" b="1" dirty="0">
                <a:solidFill>
                  <a:srgbClr val="000000"/>
                </a:solidFill>
                <a:latin typeface="+mn-ea"/>
                <a:ea typeface="+mn-ea"/>
              </a:rPr>
              <a:t>的意义如下，</a:t>
            </a:r>
          </a:p>
          <a:p>
            <a:pPr eaLnBrk="1" hangingPunct="1">
              <a:spcBef>
                <a:spcPct val="50000"/>
              </a:spcBef>
              <a:defRPr/>
            </a:pPr>
            <a:r>
              <a:rPr kumimoji="1" lang="zh-CN" altLang="en-US" sz="2000" b="1" dirty="0">
                <a:solidFill>
                  <a:srgbClr val="000000"/>
                </a:solidFill>
                <a:effectLst>
                  <a:outerShdw blurRad="38100" dist="38100" dir="2700000" algn="tl">
                    <a:srgbClr val="C0C0C0"/>
                  </a:outerShdw>
                </a:effectLst>
                <a:latin typeface="+mn-ea"/>
                <a:ea typeface="+mn-ea"/>
              </a:rPr>
              <a:t>“</a:t>
            </a:r>
            <a:r>
              <a:rPr kumimoji="1" lang="en-US" altLang="zh-CN" sz="2000" b="1" dirty="0">
                <a:solidFill>
                  <a:srgbClr val="000000"/>
                </a:solidFill>
                <a:effectLst>
                  <a:outerShdw blurRad="38100" dist="38100" dir="2700000" algn="tl">
                    <a:srgbClr val="C0C0C0"/>
                  </a:outerShdw>
                </a:effectLst>
                <a:latin typeface="+mn-ea"/>
                <a:ea typeface="+mn-ea"/>
              </a:rPr>
              <a:t>··· ∷</a:t>
            </a:r>
            <a:r>
              <a:rPr kumimoji="1" lang="zh-CN" altLang="en-US" sz="2000" b="1" dirty="0">
                <a:solidFill>
                  <a:srgbClr val="000000"/>
                </a:solidFill>
                <a:effectLst>
                  <a:outerShdw blurRad="38100" dist="38100" dir="2700000" algn="tl">
                    <a:srgbClr val="C0C0C0"/>
                  </a:outerShdw>
                </a:effectLst>
                <a:latin typeface="+mn-ea"/>
                <a:ea typeface="+mn-ea"/>
              </a:rPr>
              <a:t>＝ </a:t>
            </a:r>
            <a:r>
              <a:rPr kumimoji="1" lang="en-US" altLang="zh-CN" sz="2000" b="1" dirty="0">
                <a:solidFill>
                  <a:srgbClr val="000000"/>
                </a:solidFill>
                <a:effectLst>
                  <a:outerShdw blurRad="38100" dist="38100" dir="2700000" algn="tl">
                    <a:srgbClr val="C0C0C0"/>
                  </a:outerShdw>
                </a:effectLst>
                <a:latin typeface="+mn-ea"/>
                <a:ea typeface="+mn-ea"/>
              </a:rPr>
              <a:t>···” </a:t>
            </a:r>
            <a:r>
              <a:rPr kumimoji="1" lang="zh-CN" altLang="en-US" sz="2000" b="1" dirty="0">
                <a:solidFill>
                  <a:srgbClr val="000000"/>
                </a:solidFill>
                <a:effectLst>
                  <a:outerShdw blurRad="38100" dist="38100" dir="2700000" algn="tl">
                    <a:srgbClr val="C0C0C0"/>
                  </a:outerShdw>
                </a:effectLst>
                <a:latin typeface="+mn-ea"/>
                <a:ea typeface="+mn-ea"/>
              </a:rPr>
              <a:t>表示 “</a:t>
            </a:r>
            <a:r>
              <a:rPr kumimoji="1" lang="en-US" altLang="zh-CN" sz="2000" b="1" dirty="0">
                <a:solidFill>
                  <a:srgbClr val="FF0000"/>
                </a:solidFill>
                <a:effectLst>
                  <a:outerShdw blurRad="38100" dist="38100" dir="2700000" algn="tl">
                    <a:srgbClr val="C0C0C0"/>
                  </a:outerShdw>
                </a:effectLst>
                <a:latin typeface="+mn-ea"/>
                <a:ea typeface="+mn-ea"/>
              </a:rPr>
              <a:t>···</a:t>
            </a:r>
            <a:r>
              <a:rPr kumimoji="1" lang="zh-CN" altLang="en-US" sz="2000" b="1" dirty="0">
                <a:solidFill>
                  <a:srgbClr val="FF0000"/>
                </a:solidFill>
                <a:effectLst>
                  <a:outerShdw blurRad="38100" dist="38100" dir="2700000" algn="tl">
                    <a:srgbClr val="C0C0C0"/>
                  </a:outerShdw>
                </a:effectLst>
                <a:latin typeface="+mn-ea"/>
                <a:ea typeface="+mn-ea"/>
              </a:rPr>
              <a:t>是由</a:t>
            </a:r>
            <a:r>
              <a:rPr kumimoji="1" lang="en-US" altLang="zh-CN" sz="2000" b="1" dirty="0">
                <a:solidFill>
                  <a:srgbClr val="FF0000"/>
                </a:solidFill>
                <a:effectLst>
                  <a:outerShdw blurRad="38100" dist="38100" dir="2700000" algn="tl">
                    <a:srgbClr val="C0C0C0"/>
                  </a:outerShdw>
                </a:effectLst>
                <a:latin typeface="+mn-ea"/>
                <a:ea typeface="+mn-ea"/>
              </a:rPr>
              <a:t>···</a:t>
            </a:r>
            <a:r>
              <a:rPr kumimoji="1" lang="zh-CN" altLang="en-US" sz="2000" b="1" dirty="0">
                <a:solidFill>
                  <a:srgbClr val="FF0000"/>
                </a:solidFill>
                <a:effectLst>
                  <a:outerShdw blurRad="38100" dist="38100" dir="2700000" algn="tl">
                    <a:srgbClr val="C0C0C0"/>
                  </a:outerShdw>
                </a:effectLst>
                <a:latin typeface="+mn-ea"/>
                <a:ea typeface="+mn-ea"/>
              </a:rPr>
              <a:t>组成的</a:t>
            </a:r>
            <a:r>
              <a:rPr kumimoji="1" lang="zh-CN" altLang="en-US" sz="2000" b="1" dirty="0">
                <a:solidFill>
                  <a:srgbClr val="000000"/>
                </a:solidFill>
                <a:effectLst>
                  <a:outerShdw blurRad="38100" dist="38100" dir="2700000" algn="tl">
                    <a:srgbClr val="C0C0C0"/>
                  </a:outerShdw>
                </a:effectLst>
                <a:latin typeface="+mn-ea"/>
                <a:ea typeface="+mn-ea"/>
              </a:rPr>
              <a:t>” 。</a:t>
            </a:r>
          </a:p>
        </p:txBody>
      </p:sp>
      <p:sp>
        <p:nvSpPr>
          <p:cNvPr id="9223" name="Text Box 7"/>
          <p:cNvSpPr txBox="1">
            <a:spLocks noChangeArrowheads="1"/>
          </p:cNvSpPr>
          <p:nvPr/>
        </p:nvSpPr>
        <p:spPr bwMode="auto">
          <a:xfrm>
            <a:off x="1219200" y="1781175"/>
            <a:ext cx="5084956"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rgbClr val="000000"/>
                </a:solidFill>
                <a:latin typeface="+mn-ea"/>
                <a:ea typeface="+mn-ea"/>
              </a:rPr>
              <a:t>语法规则可以形式化描述如下：</a:t>
            </a:r>
            <a:endParaRPr kumimoji="1" lang="zh-CN" altLang="en-US" sz="2000" b="1" dirty="0">
              <a:latin typeface="+mn-ea"/>
              <a:ea typeface="+mn-ea"/>
            </a:endParaRPr>
          </a:p>
        </p:txBody>
      </p:sp>
      <p:sp>
        <p:nvSpPr>
          <p:cNvPr id="9224" name="Rectangle 8"/>
          <p:cNvSpPr>
            <a:spLocks noChangeArrowheads="1"/>
          </p:cNvSpPr>
          <p:nvPr/>
        </p:nvSpPr>
        <p:spPr bwMode="auto">
          <a:xfrm>
            <a:off x="5051425" y="4276725"/>
            <a:ext cx="2960688" cy="1743075"/>
          </a:xfrm>
          <a:prstGeom prst="rect">
            <a:avLst/>
          </a:prstGeom>
          <a:solidFill>
            <a:srgbClr val="0000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25" name="Text Box 9"/>
          <p:cNvSpPr txBox="1">
            <a:spLocks noChangeArrowheads="1"/>
          </p:cNvSpPr>
          <p:nvPr/>
        </p:nvSpPr>
        <p:spPr bwMode="auto">
          <a:xfrm>
            <a:off x="5029200" y="4737100"/>
            <a:ext cx="31242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4651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chemeClr val="bg1"/>
                </a:solidFill>
                <a:latin typeface="Tahoma" pitchFamily="34" charset="0"/>
              </a:rPr>
              <a:t>语法概念加上</a:t>
            </a:r>
            <a:r>
              <a:rPr kumimoji="1" lang="en-US" altLang="zh-CN" sz="2000" b="1" dirty="0">
                <a:solidFill>
                  <a:schemeClr val="bg1"/>
                </a:solidFill>
                <a:latin typeface="Tahoma" pitchFamily="34" charset="0"/>
              </a:rPr>
              <a:t>&lt; </a:t>
            </a:r>
            <a:r>
              <a:rPr kumimoji="1" lang="en-US" altLang="zh-CN" sz="2000" b="1" dirty="0">
                <a:solidFill>
                  <a:schemeClr val="bg1"/>
                </a:solidFill>
                <a:latin typeface="Times New Roman" pitchFamily="18" charset="0"/>
              </a:rPr>
              <a:t>···</a:t>
            </a:r>
            <a:r>
              <a:rPr kumimoji="1" lang="en-US" altLang="zh-CN" sz="2000" b="1" dirty="0">
                <a:solidFill>
                  <a:schemeClr val="bg1"/>
                </a:solidFill>
                <a:latin typeface="Tahoma" pitchFamily="34" charset="0"/>
              </a:rPr>
              <a:t> &gt;</a:t>
            </a:r>
            <a:r>
              <a:rPr kumimoji="1" lang="zh-CN" altLang="en-US" sz="2000" b="1" dirty="0">
                <a:solidFill>
                  <a:schemeClr val="bg1"/>
                </a:solidFill>
                <a:latin typeface="Tahoma" pitchFamily="34" charset="0"/>
              </a:rPr>
              <a:t>表示是可替换部分，目的是与构成语句的</a:t>
            </a:r>
            <a:r>
              <a:rPr kumimoji="1" lang="zh-CN" altLang="en-US" sz="2000" b="1" dirty="0">
                <a:solidFill>
                  <a:schemeClr val="bg1"/>
                </a:solidFill>
                <a:latin typeface="Times New Roman" pitchFamily="18" charset="0"/>
              </a:rPr>
              <a:t>“</a:t>
            </a:r>
            <a:r>
              <a:rPr kumimoji="1" lang="zh-CN" altLang="en-US" sz="2000" b="1" dirty="0">
                <a:solidFill>
                  <a:schemeClr val="bg1"/>
                </a:solidFill>
                <a:latin typeface="Tahoma" pitchFamily="34" charset="0"/>
              </a:rPr>
              <a:t>单词</a:t>
            </a:r>
            <a:r>
              <a:rPr kumimoji="1" lang="zh-CN" altLang="en-US" sz="2000" b="1" dirty="0">
                <a:solidFill>
                  <a:schemeClr val="bg1"/>
                </a:solidFill>
                <a:latin typeface="Times New Roman" pitchFamily="18" charset="0"/>
              </a:rPr>
              <a:t>”</a:t>
            </a:r>
            <a:r>
              <a:rPr kumimoji="1" lang="zh-CN" altLang="en-US" sz="2000" b="1" dirty="0">
                <a:solidFill>
                  <a:schemeClr val="bg1"/>
                </a:solidFill>
                <a:latin typeface="Tahoma" pitchFamily="34" charset="0"/>
              </a:rPr>
              <a:t> 加以区别。</a:t>
            </a:r>
          </a:p>
        </p:txBody>
      </p:sp>
      <p:sp>
        <p:nvSpPr>
          <p:cNvPr id="9226" name="Text Box 10"/>
          <p:cNvSpPr txBox="1">
            <a:spLocks noChangeArrowheads="1"/>
          </p:cNvSpPr>
          <p:nvPr/>
        </p:nvSpPr>
        <p:spPr bwMode="auto">
          <a:xfrm>
            <a:off x="5084763" y="4337050"/>
            <a:ext cx="838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chemeClr val="bg1"/>
                </a:solidFill>
                <a:latin typeface="Tahoma" pitchFamily="34" charset="0"/>
              </a:rPr>
              <a:t>注解：</a:t>
            </a:r>
          </a:p>
        </p:txBody>
      </p:sp>
      <p:sp>
        <p:nvSpPr>
          <p:cNvPr id="1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41488" y="5029200"/>
            <a:ext cx="6792912" cy="7620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1380" name="Rectangle 4"/>
          <p:cNvSpPr>
            <a:spLocks noChangeArrowheads="1"/>
          </p:cNvSpPr>
          <p:nvPr/>
        </p:nvSpPr>
        <p:spPr bwMode="auto">
          <a:xfrm>
            <a:off x="1219200" y="974725"/>
            <a:ext cx="4572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000" b="1" dirty="0">
                <a:solidFill>
                  <a:srgbClr val="000000"/>
                </a:solidFill>
                <a:latin typeface="+mn-ea"/>
                <a:ea typeface="+mn-ea"/>
              </a:rPr>
              <a:t>约定⑵：符号</a:t>
            </a:r>
            <a:r>
              <a:rPr kumimoji="1" lang="en-US" altLang="zh-CN" sz="2000" b="1" dirty="0">
                <a:solidFill>
                  <a:srgbClr val="FF0000"/>
                </a:solidFill>
                <a:latin typeface="+mn-ea"/>
                <a:ea typeface="+mn-ea"/>
              </a:rPr>
              <a:t>︱</a:t>
            </a:r>
            <a:r>
              <a:rPr kumimoji="1" lang="zh-CN" altLang="en-US" sz="2000" b="1" dirty="0">
                <a:solidFill>
                  <a:srgbClr val="000000"/>
                </a:solidFill>
                <a:latin typeface="+mn-ea"/>
                <a:ea typeface="+mn-ea"/>
              </a:rPr>
              <a:t>的表示“</a:t>
            </a:r>
            <a:r>
              <a:rPr kumimoji="1" lang="zh-CN" altLang="en-US" sz="2000" b="1" dirty="0">
                <a:solidFill>
                  <a:srgbClr val="FF0000"/>
                </a:solidFill>
                <a:effectLst>
                  <a:outerShdw blurRad="38100" dist="38100" dir="2700000" algn="tl">
                    <a:srgbClr val="C0C0C0"/>
                  </a:outerShdw>
                </a:effectLst>
                <a:latin typeface="+mn-ea"/>
                <a:ea typeface="+mn-ea"/>
              </a:rPr>
              <a:t>或者</a:t>
            </a:r>
            <a:r>
              <a:rPr kumimoji="1" lang="zh-CN" altLang="en-US" sz="2000" b="1" dirty="0">
                <a:solidFill>
                  <a:srgbClr val="000000"/>
                </a:solidFill>
                <a:latin typeface="+mn-ea"/>
                <a:ea typeface="+mn-ea"/>
              </a:rPr>
              <a:t>”的意义。</a:t>
            </a:r>
          </a:p>
        </p:txBody>
      </p:sp>
      <p:sp>
        <p:nvSpPr>
          <p:cNvPr id="10245" name="Text Box 5"/>
          <p:cNvSpPr txBox="1">
            <a:spLocks noChangeArrowheads="1"/>
          </p:cNvSpPr>
          <p:nvPr/>
        </p:nvSpPr>
        <p:spPr bwMode="auto">
          <a:xfrm>
            <a:off x="1219200" y="1584325"/>
            <a:ext cx="3657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语法规则可以简化描述如下：</a:t>
            </a:r>
          </a:p>
        </p:txBody>
      </p:sp>
      <p:sp>
        <p:nvSpPr>
          <p:cNvPr id="10246" name="Rectangle 6"/>
          <p:cNvSpPr>
            <a:spLocks noChangeArrowheads="1"/>
          </p:cNvSpPr>
          <p:nvPr/>
        </p:nvSpPr>
        <p:spPr bwMode="auto">
          <a:xfrm>
            <a:off x="2551113" y="2084388"/>
            <a:ext cx="4724400" cy="2765425"/>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47" name="Rectangle 7"/>
          <p:cNvSpPr>
            <a:spLocks noChangeArrowheads="1"/>
          </p:cNvSpPr>
          <p:nvPr/>
        </p:nvSpPr>
        <p:spPr bwMode="auto">
          <a:xfrm>
            <a:off x="3549650" y="3579813"/>
            <a:ext cx="4279900" cy="71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sp>
        <p:nvSpPr>
          <p:cNvPr id="101384" name="Text Box 8"/>
          <p:cNvSpPr txBox="1">
            <a:spLocks noChangeArrowheads="1"/>
          </p:cNvSpPr>
          <p:nvPr/>
        </p:nvSpPr>
        <p:spPr bwMode="auto">
          <a:xfrm>
            <a:off x="2601913" y="2106613"/>
            <a:ext cx="4637087" cy="261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句子</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我</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你</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吃</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做</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饭</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菜</a:t>
            </a:r>
          </a:p>
        </p:txBody>
      </p:sp>
      <p:sp>
        <p:nvSpPr>
          <p:cNvPr id="10249" name="Text Box 9"/>
          <p:cNvSpPr txBox="1">
            <a:spLocks noChangeArrowheads="1"/>
          </p:cNvSpPr>
          <p:nvPr/>
        </p:nvSpPr>
        <p:spPr bwMode="auto">
          <a:xfrm>
            <a:off x="2514600" y="5089525"/>
            <a:ext cx="59436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 ︱&lt;</a:t>
            </a:r>
            <a:r>
              <a:rPr kumimoji="1" lang="zh-CN" altLang="en-US" sz="2000" b="1">
                <a:latin typeface="Times New Roman" pitchFamily="18" charset="0"/>
              </a:rPr>
              <a:t>代词</a:t>
            </a:r>
            <a:r>
              <a:rPr kumimoji="1" lang="en-US" altLang="zh-CN" sz="2000" b="1">
                <a:latin typeface="Times New Roman" pitchFamily="18" charset="0"/>
              </a:rPr>
              <a:t>&gt;</a:t>
            </a:r>
            <a:r>
              <a:rPr kumimoji="1" lang="zh-CN" altLang="en-US" sz="2000" b="1">
                <a:latin typeface="Times New Roman" pitchFamily="18" charset="0"/>
              </a:rPr>
              <a:t>是两个规则的简写，仍然表示两个规则。</a:t>
            </a:r>
          </a:p>
        </p:txBody>
      </p:sp>
      <p:sp>
        <p:nvSpPr>
          <p:cNvPr id="10250" name="Text Box 10"/>
          <p:cNvSpPr txBox="1">
            <a:spLocks noChangeArrowheads="1"/>
          </p:cNvSpPr>
          <p:nvPr/>
        </p:nvSpPr>
        <p:spPr bwMode="auto">
          <a:xfrm>
            <a:off x="1795463" y="5051425"/>
            <a:ext cx="914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注解：</a:t>
            </a:r>
          </a:p>
        </p:txBody>
      </p:sp>
      <p:sp>
        <p:nvSpPr>
          <p:cNvPr id="1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09600" y="2240796"/>
            <a:ext cx="7620000" cy="533400"/>
          </a:xfrm>
          <a:prstGeom prst="rect">
            <a:avLst/>
          </a:prstGeom>
          <a:solidFill>
            <a:schemeClr val="accent5">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02403" name="Rectangle 3"/>
          <p:cNvSpPr>
            <a:spLocks noChangeArrowheads="1"/>
          </p:cNvSpPr>
          <p:nvPr/>
        </p:nvSpPr>
        <p:spPr bwMode="auto">
          <a:xfrm>
            <a:off x="685800" y="3048000"/>
            <a:ext cx="7543800" cy="2971800"/>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69" name="Text Box 5"/>
          <p:cNvSpPr txBox="1">
            <a:spLocks noChangeArrowheads="1"/>
          </p:cNvSpPr>
          <p:nvPr/>
        </p:nvSpPr>
        <p:spPr bwMode="auto">
          <a:xfrm>
            <a:off x="566738" y="2696706"/>
            <a:ext cx="6519862"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采用“多步推导过程”，可以表示语法分析过程。</a:t>
            </a:r>
          </a:p>
        </p:txBody>
      </p:sp>
      <p:sp>
        <p:nvSpPr>
          <p:cNvPr id="11270" name="Text Box 6"/>
          <p:cNvSpPr txBox="1">
            <a:spLocks noChangeArrowheads="1"/>
          </p:cNvSpPr>
          <p:nvPr/>
        </p:nvSpPr>
        <p:spPr bwMode="auto">
          <a:xfrm>
            <a:off x="685800" y="883404"/>
            <a:ext cx="54864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000000"/>
                </a:solidFill>
                <a:latin typeface="宋体" pitchFamily="2" charset="-122"/>
              </a:rPr>
              <a:t>约定⑶：符号</a:t>
            </a:r>
            <a:r>
              <a:rPr kumimoji="1" lang="zh-CN" altLang="en-US" sz="2200" b="1" dirty="0">
                <a:solidFill>
                  <a:srgbClr val="FF0000"/>
                </a:solidFill>
                <a:latin typeface="宋体" pitchFamily="2" charset="-122"/>
                <a:sym typeface="Symbol" pitchFamily="18" charset="2"/>
              </a:rPr>
              <a:t></a:t>
            </a:r>
            <a:r>
              <a:rPr kumimoji="1" lang="zh-CN" altLang="en-US" sz="2200" b="1" dirty="0">
                <a:latin typeface="宋体" pitchFamily="2" charset="-122"/>
                <a:sym typeface="Symbol" pitchFamily="18" charset="2"/>
              </a:rPr>
              <a:t>表示</a:t>
            </a:r>
            <a:r>
              <a:rPr kumimoji="1" lang="zh-CN" altLang="en-US" sz="2200" b="1" dirty="0">
                <a:latin typeface="宋体" pitchFamily="2" charset="-122"/>
              </a:rPr>
              <a:t>“</a:t>
            </a:r>
            <a:r>
              <a:rPr kumimoji="1" lang="zh-CN" altLang="en-US" sz="2200" b="1" dirty="0">
                <a:solidFill>
                  <a:srgbClr val="FF0000"/>
                </a:solidFill>
                <a:latin typeface="宋体" pitchFamily="2" charset="-122"/>
              </a:rPr>
              <a:t>推导</a:t>
            </a:r>
            <a:r>
              <a:rPr kumimoji="1" lang="zh-CN" altLang="en-US" sz="2200" b="1" dirty="0">
                <a:latin typeface="宋体" pitchFamily="2" charset="-122"/>
              </a:rPr>
              <a:t>”。</a:t>
            </a:r>
          </a:p>
        </p:txBody>
      </p:sp>
      <p:sp>
        <p:nvSpPr>
          <p:cNvPr id="11271" name="Text Box 7"/>
          <p:cNvSpPr txBox="1">
            <a:spLocks noChangeArrowheads="1"/>
          </p:cNvSpPr>
          <p:nvPr/>
        </p:nvSpPr>
        <p:spPr bwMode="auto">
          <a:xfrm>
            <a:off x="533400" y="1263650"/>
            <a:ext cx="7620000"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444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000066"/>
                </a:solidFill>
                <a:latin typeface="宋体" pitchFamily="2" charset="-122"/>
              </a:rPr>
              <a:t>依据某一个规则，</a:t>
            </a:r>
            <a:r>
              <a:rPr kumimoji="1" lang="zh-CN" altLang="en-US" sz="2200" b="1" dirty="0" smtClean="0">
                <a:solidFill>
                  <a:srgbClr val="000066"/>
                </a:solidFill>
                <a:latin typeface="宋体" pitchFamily="2" charset="-122"/>
              </a:rPr>
              <a:t>将被</a:t>
            </a:r>
            <a:r>
              <a:rPr kumimoji="1" lang="zh-CN" altLang="en-US" sz="2200" b="1" dirty="0">
                <a:solidFill>
                  <a:srgbClr val="000066"/>
                </a:solidFill>
                <a:latin typeface="宋体" pitchFamily="2" charset="-122"/>
              </a:rPr>
              <a:t>替换的内容中出现的某一个与该规则左部相同的部分，用该规则右部替换</a:t>
            </a:r>
            <a:r>
              <a:rPr kumimoji="1" lang="zh-CN" altLang="en-US" sz="2200" b="1" dirty="0" smtClean="0">
                <a:solidFill>
                  <a:srgbClr val="000066"/>
                </a:solidFill>
                <a:latin typeface="宋体" pitchFamily="2" charset="-122"/>
              </a:rPr>
              <a:t>形成另</a:t>
            </a:r>
            <a:r>
              <a:rPr kumimoji="1" lang="zh-CN" altLang="en-US" sz="2200" b="1" dirty="0">
                <a:solidFill>
                  <a:srgbClr val="000066"/>
                </a:solidFill>
                <a:latin typeface="宋体" pitchFamily="2" charset="-122"/>
              </a:rPr>
              <a:t>一个新内容，这个过程叫做一步“推导”。</a:t>
            </a:r>
            <a:r>
              <a:rPr kumimoji="1" lang="zh-CN" altLang="en-US" sz="2200" b="1" dirty="0">
                <a:latin typeface="宋体" pitchFamily="2" charset="-122"/>
              </a:rPr>
              <a:t> </a:t>
            </a:r>
          </a:p>
        </p:txBody>
      </p:sp>
      <p:sp>
        <p:nvSpPr>
          <p:cNvPr id="11272" name="Text Box 8"/>
          <p:cNvSpPr txBox="1">
            <a:spLocks noChangeArrowheads="1"/>
          </p:cNvSpPr>
          <p:nvPr/>
        </p:nvSpPr>
        <p:spPr bwMode="auto">
          <a:xfrm>
            <a:off x="762000" y="3200400"/>
            <a:ext cx="4229100" cy="2587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 </a:t>
            </a:r>
            <a:r>
              <a:rPr kumimoji="1" lang="en-US" altLang="zh-CN" sz="2000" b="1">
                <a:latin typeface="Times New Roman" pitchFamily="18" charset="0"/>
                <a:sym typeface="Symbol" pitchFamily="18" charset="2"/>
              </a:rPr>
              <a:t> </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en-US" altLang="zh-CN" sz="2000" b="1">
                <a:latin typeface="Times New Roman" pitchFamily="18" charset="0"/>
              </a:rPr>
              <a:t>&lt;</a:t>
            </a:r>
            <a:r>
              <a:rPr kumimoji="1" lang="zh-CN" altLang="en-US" sz="2000" b="1">
                <a:latin typeface="Times New Roman" pitchFamily="18" charset="0"/>
              </a:rPr>
              <a:t>代词</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  </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  </a:t>
            </a:r>
            <a:r>
              <a:rPr kumimoji="1" lang="en-US" altLang="zh-CN" sz="2000" b="1">
                <a:latin typeface="Times New Roman" pitchFamily="18" charset="0"/>
              </a:rPr>
              <a:t>&lt;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a:t>
            </a:r>
            <a:r>
              <a:rPr kumimoji="1" lang="en-US" altLang="zh-CN" sz="2000" b="1">
                <a:latin typeface="Times New Roman" pitchFamily="18" charset="0"/>
              </a:rPr>
              <a:t>&lt;</a:t>
            </a:r>
            <a:r>
              <a:rPr kumimoji="1" lang="zh-CN" altLang="en-US" sz="2000" b="1">
                <a:latin typeface="Times New Roman" pitchFamily="18" charset="0"/>
              </a:rPr>
              <a:t>动词</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我吃饭</a:t>
            </a:r>
          </a:p>
        </p:txBody>
      </p:sp>
      <p:grpSp>
        <p:nvGrpSpPr>
          <p:cNvPr id="2" name="Group 9"/>
          <p:cNvGrpSpPr>
            <a:grpSpLocks/>
          </p:cNvGrpSpPr>
          <p:nvPr/>
        </p:nvGrpSpPr>
        <p:grpSpPr bwMode="auto">
          <a:xfrm>
            <a:off x="5638800" y="4337050"/>
            <a:ext cx="2586038" cy="1682750"/>
            <a:chOff x="3651" y="2478"/>
            <a:chExt cx="1629" cy="1060"/>
          </a:xfrm>
        </p:grpSpPr>
        <p:sp>
          <p:nvSpPr>
            <p:cNvPr id="11290" name="Rectangle 10"/>
            <p:cNvSpPr>
              <a:spLocks noChangeArrowheads="1"/>
            </p:cNvSpPr>
            <p:nvPr/>
          </p:nvSpPr>
          <p:spPr bwMode="auto">
            <a:xfrm>
              <a:off x="3696" y="2523"/>
              <a:ext cx="1584" cy="1015"/>
            </a:xfrm>
            <a:prstGeom prst="rect">
              <a:avLst/>
            </a:prstGeom>
            <a:solidFill>
              <a:srgbClr val="00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1" name="Text Box 11"/>
            <p:cNvSpPr txBox="1">
              <a:spLocks noChangeArrowheads="1"/>
            </p:cNvSpPr>
            <p:nvPr/>
          </p:nvSpPr>
          <p:spPr bwMode="auto">
            <a:xfrm>
              <a:off x="3732" y="2861"/>
              <a:ext cx="1461" cy="6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dirty="0">
                  <a:solidFill>
                    <a:schemeClr val="bg1"/>
                  </a:solidFill>
                  <a:latin typeface="宋体" pitchFamily="2" charset="-122"/>
                </a:rPr>
                <a:t>②</a:t>
              </a:r>
              <a:r>
                <a:rPr kumimoji="1" lang="zh-CN" altLang="en-US" sz="2000" b="1" dirty="0">
                  <a:solidFill>
                    <a:schemeClr val="bg1"/>
                  </a:solidFill>
                  <a:latin typeface="宋体" pitchFamily="2" charset="-122"/>
                </a:rPr>
                <a:t>推导起点的不同，导致语法意义上差异的推导结果</a:t>
              </a:r>
            </a:p>
          </p:txBody>
        </p:sp>
        <p:sp>
          <p:nvSpPr>
            <p:cNvPr id="11292" name="Text Box 12"/>
            <p:cNvSpPr txBox="1">
              <a:spLocks noChangeArrowheads="1"/>
            </p:cNvSpPr>
            <p:nvPr/>
          </p:nvSpPr>
          <p:spPr bwMode="auto">
            <a:xfrm>
              <a:off x="3651" y="2478"/>
              <a:ext cx="72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chemeClr val="bg1"/>
                  </a:solidFill>
                  <a:latin typeface="Times New Roman" pitchFamily="18" charset="0"/>
                </a:rPr>
                <a:t>注解</a:t>
              </a:r>
              <a:r>
                <a:rPr kumimoji="1" lang="zh-CN" altLang="en-US" sz="2400" b="1">
                  <a:solidFill>
                    <a:schemeClr val="bg1"/>
                  </a:solidFill>
                  <a:latin typeface="Times New Roman" pitchFamily="18" charset="0"/>
                </a:rPr>
                <a:t>：</a:t>
              </a:r>
            </a:p>
          </p:txBody>
        </p:sp>
        <p:sp>
          <p:nvSpPr>
            <p:cNvPr id="11293" name="Text Box 13"/>
            <p:cNvSpPr txBox="1">
              <a:spLocks noChangeArrowheads="1"/>
            </p:cNvSpPr>
            <p:nvPr/>
          </p:nvSpPr>
          <p:spPr bwMode="auto">
            <a:xfrm>
              <a:off x="3736" y="2676"/>
              <a:ext cx="144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solidFill>
                    <a:schemeClr val="bg1"/>
                  </a:solidFill>
                  <a:latin typeface="宋体" pitchFamily="2" charset="-122"/>
                </a:rPr>
                <a:t>①</a:t>
              </a:r>
              <a:r>
                <a:rPr kumimoji="1" lang="zh-CN" altLang="en-US" sz="2000" b="1">
                  <a:solidFill>
                    <a:schemeClr val="bg1"/>
                  </a:solidFill>
                  <a:latin typeface="宋体" pitchFamily="2" charset="-122"/>
                </a:rPr>
                <a:t>推导过程不唯一</a:t>
              </a:r>
            </a:p>
          </p:txBody>
        </p:sp>
      </p:grpSp>
      <p:sp>
        <p:nvSpPr>
          <p:cNvPr id="11274" name="Text Box 14"/>
          <p:cNvSpPr txBox="1">
            <a:spLocks noChangeArrowheads="1"/>
          </p:cNvSpPr>
          <p:nvPr/>
        </p:nvSpPr>
        <p:spPr bwMode="auto">
          <a:xfrm>
            <a:off x="685800" y="2270125"/>
            <a:ext cx="72390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使用推导符号</a:t>
            </a:r>
            <a:r>
              <a:rPr kumimoji="1" lang="zh-CN" altLang="en-US" sz="2200" b="1" dirty="0">
                <a:latin typeface="宋体" pitchFamily="2" charset="-122"/>
                <a:sym typeface="Symbol" pitchFamily="18" charset="2"/>
              </a:rPr>
              <a:t>，一步推导</a:t>
            </a:r>
            <a:r>
              <a:rPr kumimoji="1" lang="zh-CN" altLang="en-US" sz="2200" dirty="0">
                <a:latin typeface="宋体" pitchFamily="2" charset="-122"/>
                <a:sym typeface="Symbol" pitchFamily="18" charset="2"/>
              </a:rPr>
              <a:t>可以描述成：</a:t>
            </a:r>
            <a:r>
              <a:rPr kumimoji="1" lang="zh-CN" altLang="en-US" sz="2200" b="1" dirty="0">
                <a:latin typeface="宋体" pitchFamily="2" charset="-122"/>
                <a:sym typeface="Symbol" pitchFamily="18" charset="2"/>
              </a:rPr>
              <a:t>原内容新内容</a:t>
            </a:r>
            <a:r>
              <a:rPr kumimoji="1" lang="zh-CN" altLang="en-US" sz="2200" dirty="0">
                <a:latin typeface="宋体" pitchFamily="2" charset="-122"/>
                <a:sym typeface="Symbol" pitchFamily="18" charset="2"/>
              </a:rPr>
              <a:t> </a:t>
            </a:r>
          </a:p>
        </p:txBody>
      </p:sp>
      <p:sp>
        <p:nvSpPr>
          <p:cNvPr id="3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143000" y="2732088"/>
            <a:ext cx="7108825" cy="3309937"/>
          </a:xfrm>
          <a:prstGeom prst="rect">
            <a:avLst/>
          </a:prstGeom>
          <a:solidFill>
            <a:schemeClr val="accent1">
              <a:alpha val="50195"/>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315" name="Text Box 3"/>
          <p:cNvSpPr txBox="1">
            <a:spLocks noChangeArrowheads="1"/>
          </p:cNvSpPr>
          <p:nvPr/>
        </p:nvSpPr>
        <p:spPr bwMode="auto">
          <a:xfrm>
            <a:off x="381000" y="835025"/>
            <a:ext cx="8305800" cy="18054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solidFill>
                  <a:srgbClr val="000000"/>
                </a:solidFill>
                <a:latin typeface="Times New Roman" pitchFamily="18" charset="0"/>
              </a:rPr>
              <a:t>假设将“</a:t>
            </a:r>
            <a:r>
              <a:rPr kumimoji="1" lang="zh-CN" altLang="en-US" sz="2200" b="1" dirty="0">
                <a:solidFill>
                  <a:srgbClr val="FF6600"/>
                </a:solidFill>
                <a:latin typeface="Times New Roman" pitchFamily="18" charset="0"/>
              </a:rPr>
              <a:t>语法概念</a:t>
            </a:r>
            <a:r>
              <a:rPr kumimoji="1" lang="zh-CN" altLang="en-US" sz="2200" b="1" dirty="0">
                <a:latin typeface="Times New Roman" pitchFamily="18" charset="0"/>
              </a:rPr>
              <a:t>”用词</a:t>
            </a:r>
            <a:r>
              <a:rPr kumimoji="1" lang="en-US" altLang="zh-CN" sz="2200" b="1" dirty="0">
                <a:latin typeface="Times New Roman" pitchFamily="18" charset="0"/>
              </a:rPr>
              <a:t>&lt;</a:t>
            </a:r>
            <a:r>
              <a:rPr kumimoji="1" lang="zh-CN" altLang="en-US" sz="2200" b="1" dirty="0">
                <a:latin typeface="Times New Roman" pitchFamily="18" charset="0"/>
              </a:rPr>
              <a:t>句子</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主语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谓语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宾语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代词</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动词</a:t>
            </a:r>
            <a:r>
              <a:rPr kumimoji="1" lang="en-US" altLang="zh-CN" sz="2200" b="1" dirty="0">
                <a:latin typeface="Times New Roman" pitchFamily="18" charset="0"/>
              </a:rPr>
              <a:t>&gt;</a:t>
            </a:r>
            <a:r>
              <a:rPr kumimoji="1" lang="zh-CN" altLang="en-US" sz="2200" b="1" dirty="0">
                <a:latin typeface="Times New Roman" pitchFamily="18" charset="0"/>
              </a:rPr>
              <a:t>和</a:t>
            </a:r>
            <a:r>
              <a:rPr kumimoji="1" lang="en-US" altLang="zh-CN" sz="2200" b="1" dirty="0">
                <a:latin typeface="Times New Roman" pitchFamily="18" charset="0"/>
              </a:rPr>
              <a:t>&lt;</a:t>
            </a:r>
            <a:r>
              <a:rPr kumimoji="1" lang="zh-CN" altLang="en-US" sz="2200" b="1" dirty="0">
                <a:latin typeface="Times New Roman" pitchFamily="18" charset="0"/>
              </a:rPr>
              <a:t>名词</a:t>
            </a:r>
            <a:r>
              <a:rPr kumimoji="1" lang="en-US" altLang="zh-CN" sz="2200" b="1" dirty="0">
                <a:latin typeface="Times New Roman" pitchFamily="18" charset="0"/>
              </a:rPr>
              <a:t>&gt;</a:t>
            </a:r>
            <a:r>
              <a:rPr kumimoji="1" lang="zh-CN" altLang="en-US" sz="2200" b="1" dirty="0">
                <a:latin typeface="Times New Roman" pitchFamily="18" charset="0"/>
              </a:rPr>
              <a:t>，分别用</a:t>
            </a:r>
            <a:r>
              <a:rPr kumimoji="1" lang="en-US" altLang="zh-CN" sz="2200" b="1" dirty="0">
                <a:latin typeface="Times New Roman" pitchFamily="18" charset="0"/>
              </a:rPr>
              <a:t>A</a:t>
            </a:r>
            <a:r>
              <a:rPr kumimoji="1" lang="zh-CN" altLang="en-US" sz="2200" b="1" dirty="0">
                <a:latin typeface="Times New Roman" pitchFamily="18" charset="0"/>
              </a:rPr>
              <a:t>、</a:t>
            </a:r>
            <a:r>
              <a:rPr kumimoji="1" lang="en-US" altLang="zh-CN" sz="2200" b="1" dirty="0">
                <a:latin typeface="Times New Roman" pitchFamily="18" charset="0"/>
              </a:rPr>
              <a:t>B</a:t>
            </a:r>
            <a:r>
              <a:rPr kumimoji="1" lang="zh-CN" altLang="en-US" sz="2200" b="1" dirty="0">
                <a:latin typeface="Times New Roman" pitchFamily="18" charset="0"/>
              </a:rPr>
              <a:t>、</a:t>
            </a:r>
            <a:r>
              <a:rPr kumimoji="1" lang="en-US" altLang="zh-CN" sz="2200" b="1" dirty="0">
                <a:latin typeface="Times New Roman" pitchFamily="18" charset="0"/>
              </a:rPr>
              <a:t>C</a:t>
            </a:r>
            <a:r>
              <a:rPr kumimoji="1" lang="zh-CN" altLang="en-US" sz="2200" b="1" dirty="0">
                <a:latin typeface="Times New Roman" pitchFamily="18" charset="0"/>
              </a:rPr>
              <a:t>、</a:t>
            </a:r>
            <a:r>
              <a:rPr kumimoji="1" lang="en-US" altLang="zh-CN" sz="2200" b="1" dirty="0">
                <a:latin typeface="Times New Roman" pitchFamily="18" charset="0"/>
              </a:rPr>
              <a:t>D</a:t>
            </a:r>
            <a:r>
              <a:rPr kumimoji="1" lang="zh-CN" altLang="en-US" sz="2200" b="1" dirty="0">
                <a:latin typeface="Times New Roman" pitchFamily="18" charset="0"/>
              </a:rPr>
              <a:t>、</a:t>
            </a:r>
            <a:r>
              <a:rPr kumimoji="1" lang="en-US" altLang="zh-CN" sz="2200" b="1" dirty="0">
                <a:latin typeface="Times New Roman" pitchFamily="18" charset="0"/>
              </a:rPr>
              <a:t>E</a:t>
            </a:r>
            <a:r>
              <a:rPr kumimoji="1" lang="zh-CN" altLang="en-US" sz="2200" b="1" dirty="0">
                <a:latin typeface="Times New Roman" pitchFamily="18" charset="0"/>
              </a:rPr>
              <a:t>、</a:t>
            </a:r>
            <a:r>
              <a:rPr kumimoji="1" lang="en-US" altLang="zh-CN" sz="2200" b="1" dirty="0">
                <a:latin typeface="Times New Roman" pitchFamily="18" charset="0"/>
              </a:rPr>
              <a:t>F</a:t>
            </a:r>
            <a:r>
              <a:rPr kumimoji="1" lang="zh-CN" altLang="en-US" sz="2200" b="1" dirty="0">
                <a:latin typeface="Times New Roman" pitchFamily="18" charset="0"/>
              </a:rPr>
              <a:t>和</a:t>
            </a:r>
            <a:r>
              <a:rPr kumimoji="1" lang="en-US" altLang="zh-CN" sz="2200" b="1" dirty="0">
                <a:latin typeface="Times New Roman" pitchFamily="18" charset="0"/>
              </a:rPr>
              <a:t>G</a:t>
            </a:r>
            <a:r>
              <a:rPr kumimoji="1" lang="zh-CN" altLang="en-US" sz="2200" b="1" dirty="0">
                <a:latin typeface="Times New Roman" pitchFamily="18" charset="0"/>
              </a:rPr>
              <a:t>表示，“</a:t>
            </a:r>
            <a:r>
              <a:rPr kumimoji="1" lang="zh-CN" altLang="en-US" sz="2200" b="1" dirty="0">
                <a:solidFill>
                  <a:srgbClr val="FF6600"/>
                </a:solidFill>
                <a:latin typeface="Times New Roman" pitchFamily="18" charset="0"/>
              </a:rPr>
              <a:t>单词</a:t>
            </a:r>
            <a:r>
              <a:rPr kumimoji="1" lang="zh-CN" altLang="en-US" sz="2200" b="1" dirty="0">
                <a:latin typeface="Times New Roman" pitchFamily="18" charset="0"/>
              </a:rPr>
              <a:t>”本身：我、你、吃、做、饭和菜，分别用</a:t>
            </a:r>
            <a:r>
              <a:rPr kumimoji="1" lang="en-US" altLang="zh-CN" sz="2200" b="1" dirty="0">
                <a:latin typeface="Times New Roman" pitchFamily="18" charset="0"/>
              </a:rPr>
              <a:t>a</a:t>
            </a:r>
            <a:r>
              <a:rPr kumimoji="1" lang="zh-CN" altLang="en-US" sz="2200" b="1" dirty="0">
                <a:latin typeface="Times New Roman" pitchFamily="18" charset="0"/>
              </a:rPr>
              <a:t>、</a:t>
            </a:r>
            <a:r>
              <a:rPr kumimoji="1" lang="en-US" altLang="zh-CN" sz="2200" b="1" dirty="0">
                <a:latin typeface="Times New Roman" pitchFamily="18" charset="0"/>
              </a:rPr>
              <a:t>b</a:t>
            </a:r>
            <a:r>
              <a:rPr kumimoji="1" lang="zh-CN" altLang="en-US" sz="2200" b="1" dirty="0">
                <a:latin typeface="Times New Roman" pitchFamily="18" charset="0"/>
              </a:rPr>
              <a:t>、</a:t>
            </a:r>
            <a:r>
              <a:rPr kumimoji="1" lang="en-US" altLang="zh-CN" sz="2200" b="1" dirty="0">
                <a:latin typeface="Times New Roman" pitchFamily="18" charset="0"/>
              </a:rPr>
              <a:t>c</a:t>
            </a:r>
            <a:r>
              <a:rPr kumimoji="1" lang="zh-CN" altLang="en-US" sz="2200" b="1" dirty="0">
                <a:latin typeface="Times New Roman" pitchFamily="18" charset="0"/>
              </a:rPr>
              <a:t>、</a:t>
            </a:r>
            <a:r>
              <a:rPr kumimoji="1" lang="en-US" altLang="zh-CN" sz="2200" b="1" dirty="0">
                <a:latin typeface="Times New Roman" pitchFamily="18" charset="0"/>
              </a:rPr>
              <a:t>d</a:t>
            </a:r>
            <a:r>
              <a:rPr kumimoji="1" lang="zh-CN" altLang="en-US" sz="2200" b="1" dirty="0">
                <a:latin typeface="Times New Roman" pitchFamily="18" charset="0"/>
              </a:rPr>
              <a:t>、</a:t>
            </a:r>
            <a:r>
              <a:rPr kumimoji="1" lang="en-US" altLang="zh-CN" sz="2200" b="1" dirty="0">
                <a:latin typeface="Times New Roman" pitchFamily="18" charset="0"/>
              </a:rPr>
              <a:t>e</a:t>
            </a:r>
            <a:r>
              <a:rPr kumimoji="1" lang="zh-CN" altLang="en-US" sz="2200" b="1" dirty="0">
                <a:latin typeface="Times New Roman" pitchFamily="18" charset="0"/>
              </a:rPr>
              <a:t>和</a:t>
            </a:r>
            <a:r>
              <a:rPr kumimoji="1" lang="en-US" altLang="zh-CN" sz="2200" b="1" dirty="0">
                <a:latin typeface="Times New Roman" pitchFamily="18" charset="0"/>
              </a:rPr>
              <a:t>f</a:t>
            </a:r>
            <a:r>
              <a:rPr kumimoji="1" lang="zh-CN" altLang="en-US" sz="2200" b="1" dirty="0">
                <a:latin typeface="Times New Roman" pitchFamily="18" charset="0"/>
              </a:rPr>
              <a:t>表示，则</a:t>
            </a:r>
            <a:r>
              <a:rPr kumimoji="1" lang="zh-CN" altLang="en-US" sz="2200" b="1" dirty="0">
                <a:solidFill>
                  <a:srgbClr val="000000"/>
                </a:solidFill>
                <a:latin typeface="Times New Roman" pitchFamily="18" charset="0"/>
              </a:rPr>
              <a:t>句子、规则和</a:t>
            </a:r>
            <a:r>
              <a:rPr kumimoji="1" lang="zh-CN" altLang="en-US" sz="2200" b="1" dirty="0">
                <a:latin typeface="Times New Roman" pitchFamily="18" charset="0"/>
              </a:rPr>
              <a:t>推导过程，可以进一步抽象而形式化。 </a:t>
            </a:r>
          </a:p>
        </p:txBody>
      </p:sp>
      <p:grpSp>
        <p:nvGrpSpPr>
          <p:cNvPr id="2" name="Group 4"/>
          <p:cNvGrpSpPr>
            <a:grpSpLocks/>
          </p:cNvGrpSpPr>
          <p:nvPr/>
        </p:nvGrpSpPr>
        <p:grpSpPr bwMode="auto">
          <a:xfrm>
            <a:off x="1219200" y="2743200"/>
            <a:ext cx="6934200" cy="3200400"/>
            <a:chOff x="-2" y="-2"/>
            <a:chExt cx="2617" cy="964"/>
          </a:xfrm>
        </p:grpSpPr>
        <p:grpSp>
          <p:nvGrpSpPr>
            <p:cNvPr id="3" name="Group 5"/>
            <p:cNvGrpSpPr>
              <a:grpSpLocks/>
            </p:cNvGrpSpPr>
            <p:nvPr/>
          </p:nvGrpSpPr>
          <p:grpSpPr bwMode="auto">
            <a:xfrm>
              <a:off x="0" y="0"/>
              <a:ext cx="2613" cy="960"/>
              <a:chOff x="0" y="0"/>
              <a:chExt cx="2613" cy="960"/>
            </a:xfrm>
          </p:grpSpPr>
          <p:grpSp>
            <p:nvGrpSpPr>
              <p:cNvPr id="4" name="Group 6"/>
              <p:cNvGrpSpPr>
                <a:grpSpLocks/>
              </p:cNvGrpSpPr>
              <p:nvPr/>
            </p:nvGrpSpPr>
            <p:grpSpPr bwMode="auto">
              <a:xfrm>
                <a:off x="0" y="0"/>
                <a:ext cx="1373" cy="960"/>
                <a:chOff x="0" y="0"/>
                <a:chExt cx="1373" cy="960"/>
              </a:xfrm>
            </p:grpSpPr>
            <p:sp>
              <p:nvSpPr>
                <p:cNvPr id="13323" name="Rectangle 7"/>
                <p:cNvSpPr>
                  <a:spLocks noChangeArrowheads="1"/>
                </p:cNvSpPr>
                <p:nvPr/>
              </p:nvSpPr>
              <p:spPr bwMode="auto">
                <a:xfrm>
                  <a:off x="43" y="0"/>
                  <a:ext cx="1287" cy="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just" eaLnBrk="1" hangingPunct="1">
                    <a:lnSpc>
                      <a:spcPct val="120000"/>
                    </a:lnSpc>
                    <a:spcBef>
                      <a:spcPct val="10000"/>
                    </a:spcBef>
                  </a:pPr>
                  <a:r>
                    <a:rPr kumimoji="1" lang="zh-CN" altLang="en-US" sz="2000" b="1" dirty="0">
                      <a:latin typeface="Times New Roman" pitchFamily="18" charset="0"/>
                    </a:rPr>
                    <a:t>规则：</a:t>
                  </a:r>
                </a:p>
                <a:p>
                  <a:pPr algn="just" eaLnBrk="1" hangingPunct="1">
                    <a:lnSpc>
                      <a:spcPct val="120000"/>
                    </a:lnSpc>
                    <a:spcBef>
                      <a:spcPct val="10000"/>
                    </a:spcBef>
                  </a:pPr>
                  <a:r>
                    <a:rPr kumimoji="1" lang="zh-CN" altLang="en-US" sz="2000" b="1" dirty="0">
                      <a:latin typeface="Times New Roman" pitchFamily="18" charset="0"/>
                    </a:rPr>
                    <a:t>           </a:t>
                  </a:r>
                  <a:r>
                    <a:rPr kumimoji="1" lang="en-US" altLang="zh-CN" sz="2000" dirty="0">
                      <a:latin typeface="Times New Roman" pitchFamily="18" charset="0"/>
                    </a:rPr>
                    <a:t>A∷</a:t>
                  </a:r>
                  <a:r>
                    <a:rPr kumimoji="1" lang="zh-CN" altLang="en-US" sz="2000" dirty="0">
                      <a:latin typeface="Times New Roman" pitchFamily="18" charset="0"/>
                    </a:rPr>
                    <a:t>＝</a:t>
                  </a:r>
                  <a:r>
                    <a:rPr kumimoji="1" lang="en-US" altLang="zh-CN" sz="2000" dirty="0">
                      <a:latin typeface="Times New Roman" pitchFamily="18" charset="0"/>
                    </a:rPr>
                    <a:t>BCD </a:t>
                  </a:r>
                </a:p>
                <a:p>
                  <a:pPr algn="just">
                    <a:lnSpc>
                      <a:spcPct val="120000"/>
                    </a:lnSpc>
                    <a:spcBef>
                      <a:spcPct val="10000"/>
                    </a:spcBef>
                  </a:pPr>
                  <a:r>
                    <a:rPr kumimoji="1" lang="en-US" altLang="zh-CN" sz="2000" dirty="0">
                      <a:latin typeface="Times New Roman" pitchFamily="18" charset="0"/>
                    </a:rPr>
                    <a:t>           B∷</a:t>
                  </a:r>
                  <a:r>
                    <a:rPr kumimoji="1" lang="zh-CN" altLang="en-US" sz="2000" dirty="0">
                      <a:latin typeface="Times New Roman" pitchFamily="18" charset="0"/>
                    </a:rPr>
                    <a:t>＝</a:t>
                  </a:r>
                  <a:r>
                    <a:rPr kumimoji="1" lang="en-US" altLang="zh-CN" sz="2000" dirty="0">
                      <a:latin typeface="Times New Roman" pitchFamily="18" charset="0"/>
                    </a:rPr>
                    <a:t>G∣E </a:t>
                  </a:r>
                </a:p>
                <a:p>
                  <a:pPr algn="just">
                    <a:lnSpc>
                      <a:spcPct val="120000"/>
                    </a:lnSpc>
                    <a:spcBef>
                      <a:spcPct val="10000"/>
                    </a:spcBef>
                  </a:pPr>
                  <a:r>
                    <a:rPr kumimoji="1" lang="en-US" altLang="zh-CN" sz="2000" dirty="0">
                      <a:latin typeface="Times New Roman" pitchFamily="18" charset="0"/>
                    </a:rPr>
                    <a:t>           C∷</a:t>
                  </a:r>
                  <a:r>
                    <a:rPr kumimoji="1" lang="zh-CN" altLang="en-US" sz="2000" dirty="0">
                      <a:latin typeface="Times New Roman" pitchFamily="18" charset="0"/>
                    </a:rPr>
                    <a:t>＝</a:t>
                  </a:r>
                  <a:r>
                    <a:rPr kumimoji="1" lang="en-US" altLang="zh-CN" sz="2000" dirty="0">
                      <a:latin typeface="Times New Roman" pitchFamily="18" charset="0"/>
                    </a:rPr>
                    <a:t>F </a:t>
                  </a:r>
                </a:p>
                <a:p>
                  <a:pPr algn="just">
                    <a:lnSpc>
                      <a:spcPct val="120000"/>
                    </a:lnSpc>
                    <a:spcBef>
                      <a:spcPct val="10000"/>
                    </a:spcBef>
                  </a:pPr>
                  <a:r>
                    <a:rPr kumimoji="1" lang="en-US" altLang="zh-CN" sz="2000" dirty="0">
                      <a:latin typeface="Times New Roman" pitchFamily="18" charset="0"/>
                    </a:rPr>
                    <a:t>           D∷</a:t>
                  </a:r>
                  <a:r>
                    <a:rPr kumimoji="1" lang="zh-CN" altLang="en-US" sz="2000" dirty="0">
                      <a:latin typeface="Times New Roman" pitchFamily="18" charset="0"/>
                    </a:rPr>
                    <a:t>＝</a:t>
                  </a:r>
                  <a:r>
                    <a:rPr kumimoji="1" lang="en-US" altLang="zh-CN" sz="2000" dirty="0">
                      <a:latin typeface="Times New Roman" pitchFamily="18" charset="0"/>
                    </a:rPr>
                    <a:t>G∣E </a:t>
                  </a:r>
                </a:p>
                <a:p>
                  <a:pPr algn="just">
                    <a:lnSpc>
                      <a:spcPct val="120000"/>
                    </a:lnSpc>
                    <a:spcBef>
                      <a:spcPct val="10000"/>
                    </a:spcBef>
                  </a:pPr>
                  <a:r>
                    <a:rPr kumimoji="1" lang="en-US" altLang="zh-CN" sz="2000" dirty="0">
                      <a:latin typeface="Times New Roman" pitchFamily="18" charset="0"/>
                    </a:rPr>
                    <a:t>           E∷</a:t>
                  </a:r>
                  <a:r>
                    <a:rPr kumimoji="1" lang="zh-CN" altLang="en-US" sz="2000" dirty="0">
                      <a:latin typeface="Times New Roman" pitchFamily="18" charset="0"/>
                    </a:rPr>
                    <a:t>＝</a:t>
                  </a:r>
                  <a:r>
                    <a:rPr kumimoji="1" lang="en-US" altLang="zh-CN" sz="2000" dirty="0">
                      <a:latin typeface="Times New Roman" pitchFamily="18" charset="0"/>
                    </a:rPr>
                    <a:t>a </a:t>
                  </a:r>
                  <a:r>
                    <a:rPr kumimoji="1" lang="en-US" altLang="zh-CN" sz="2000" dirty="0" smtClean="0">
                      <a:latin typeface="Times New Roman" pitchFamily="18" charset="0"/>
                    </a:rPr>
                    <a:t>∣ b</a:t>
                  </a:r>
                  <a:endParaRPr kumimoji="1" lang="en-US" altLang="zh-CN" sz="2000" dirty="0">
                    <a:latin typeface="Times New Roman" pitchFamily="18" charset="0"/>
                  </a:endParaRPr>
                </a:p>
                <a:p>
                  <a:pPr algn="just">
                    <a:lnSpc>
                      <a:spcPct val="120000"/>
                    </a:lnSpc>
                    <a:spcBef>
                      <a:spcPct val="10000"/>
                    </a:spcBef>
                  </a:pPr>
                  <a:r>
                    <a:rPr kumimoji="1" lang="en-US" altLang="zh-CN" sz="2000" dirty="0">
                      <a:latin typeface="Times New Roman" pitchFamily="18" charset="0"/>
                    </a:rPr>
                    <a:t>           F∷</a:t>
                  </a:r>
                  <a:r>
                    <a:rPr kumimoji="1" lang="zh-CN" altLang="en-US" sz="2000" dirty="0">
                      <a:latin typeface="Times New Roman" pitchFamily="18" charset="0"/>
                    </a:rPr>
                    <a:t>＝</a:t>
                  </a:r>
                  <a:r>
                    <a:rPr kumimoji="1" lang="en-US" altLang="zh-CN" sz="2000" dirty="0">
                      <a:latin typeface="Times New Roman" pitchFamily="18" charset="0"/>
                    </a:rPr>
                    <a:t>c </a:t>
                  </a:r>
                  <a:r>
                    <a:rPr kumimoji="1" lang="en-US" altLang="zh-CN" sz="2000" dirty="0" smtClean="0">
                      <a:latin typeface="Times New Roman" pitchFamily="18" charset="0"/>
                    </a:rPr>
                    <a:t>∣ d</a:t>
                  </a:r>
                  <a:endParaRPr kumimoji="1" lang="en-US" altLang="zh-CN" sz="2000" dirty="0">
                    <a:latin typeface="Times New Roman" pitchFamily="18" charset="0"/>
                  </a:endParaRPr>
                </a:p>
                <a:p>
                  <a:pPr algn="just">
                    <a:lnSpc>
                      <a:spcPct val="120000"/>
                    </a:lnSpc>
                    <a:spcBef>
                      <a:spcPct val="10000"/>
                    </a:spcBef>
                  </a:pPr>
                  <a:r>
                    <a:rPr kumimoji="1" lang="en-US" altLang="zh-CN" sz="2000" dirty="0">
                      <a:latin typeface="Times New Roman" pitchFamily="18" charset="0"/>
                    </a:rPr>
                    <a:t>           G∷</a:t>
                  </a:r>
                  <a:r>
                    <a:rPr kumimoji="1" lang="zh-CN" altLang="en-US" sz="2000" dirty="0">
                      <a:latin typeface="Times New Roman" pitchFamily="18" charset="0"/>
                    </a:rPr>
                    <a:t>＝</a:t>
                  </a:r>
                  <a:r>
                    <a:rPr kumimoji="1" lang="en-US" altLang="zh-CN" sz="2000" dirty="0" err="1">
                      <a:latin typeface="Times New Roman" pitchFamily="18" charset="0"/>
                    </a:rPr>
                    <a:t>e∣f</a:t>
                  </a:r>
                  <a:endParaRPr kumimoji="1" lang="en-US" altLang="zh-CN" sz="2000" dirty="0">
                    <a:latin typeface="Times New Roman" pitchFamily="18" charset="0"/>
                  </a:endParaRPr>
                </a:p>
              </p:txBody>
            </p:sp>
            <p:sp>
              <p:nvSpPr>
                <p:cNvPr id="13324" name="Rectangle 8"/>
                <p:cNvSpPr>
                  <a:spLocks noChangeArrowheads="1"/>
                </p:cNvSpPr>
                <p:nvPr/>
              </p:nvSpPr>
              <p:spPr bwMode="auto">
                <a:xfrm>
                  <a:off x="0" y="0"/>
                  <a:ext cx="1373" cy="96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nvGrpSpPr>
              <p:cNvPr id="5" name="Group 9"/>
              <p:cNvGrpSpPr>
                <a:grpSpLocks/>
              </p:cNvGrpSpPr>
              <p:nvPr/>
            </p:nvGrpSpPr>
            <p:grpSpPr bwMode="auto">
              <a:xfrm>
                <a:off x="1373" y="0"/>
                <a:ext cx="1240" cy="960"/>
                <a:chOff x="1373" y="0"/>
                <a:chExt cx="1240" cy="960"/>
              </a:xfrm>
            </p:grpSpPr>
            <p:sp>
              <p:nvSpPr>
                <p:cNvPr id="13321" name="Rectangle 10"/>
                <p:cNvSpPr>
                  <a:spLocks noChangeArrowheads="1"/>
                </p:cNvSpPr>
                <p:nvPr/>
              </p:nvSpPr>
              <p:spPr bwMode="auto">
                <a:xfrm>
                  <a:off x="1416" y="0"/>
                  <a:ext cx="1154" cy="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just" eaLnBrk="1" hangingPunct="1">
                    <a:lnSpc>
                      <a:spcPct val="110000"/>
                    </a:lnSpc>
                    <a:spcBef>
                      <a:spcPct val="20000"/>
                    </a:spcBef>
                  </a:pPr>
                  <a:r>
                    <a:rPr kumimoji="1" lang="zh-CN" altLang="en-US" sz="2000" b="1">
                      <a:latin typeface="Times New Roman" pitchFamily="18" charset="0"/>
                    </a:rPr>
                    <a:t>推导过程：</a:t>
                  </a:r>
                </a:p>
                <a:p>
                  <a:pPr algn="just" eaLnBrk="1" hangingPunct="1">
                    <a:lnSpc>
                      <a:spcPct val="110000"/>
                    </a:lnSpc>
                    <a:spcBef>
                      <a:spcPct val="20000"/>
                    </a:spcBef>
                  </a:pPr>
                  <a:r>
                    <a:rPr kumimoji="1" lang="zh-CN" altLang="en-US" sz="2000" b="1">
                      <a:latin typeface="Times New Roman" pitchFamily="18" charset="0"/>
                    </a:rPr>
                    <a:t>       </a:t>
                  </a:r>
                  <a:r>
                    <a:rPr kumimoji="1" lang="en-US" altLang="zh-CN" sz="2000">
                      <a:latin typeface="Times New Roman" pitchFamily="18" charset="0"/>
                    </a:rPr>
                    <a:t>A </a:t>
                  </a:r>
                  <a:r>
                    <a:rPr kumimoji="1" lang="en-US" altLang="zh-CN" sz="2000">
                      <a:latin typeface="Times New Roman" pitchFamily="18" charset="0"/>
                      <a:sym typeface="Symbol" pitchFamily="18" charset="2"/>
                    </a:rPr>
                    <a:t> </a:t>
                  </a:r>
                  <a:r>
                    <a:rPr kumimoji="1" lang="en-US" altLang="zh-CN" sz="2000">
                      <a:latin typeface="Times New Roman" pitchFamily="18" charset="0"/>
                    </a:rPr>
                    <a:t>BCD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ECD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aFD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acG</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ace</a:t>
                  </a:r>
                  <a:endParaRPr kumimoji="1" lang="en-US" altLang="zh-CN" sz="2000">
                    <a:latin typeface="Times New Roman" pitchFamily="18" charset="0"/>
                    <a:sym typeface="Symbol" pitchFamily="18" charset="2"/>
                  </a:endParaRPr>
                </a:p>
              </p:txBody>
            </p:sp>
            <p:sp>
              <p:nvSpPr>
                <p:cNvPr id="13322" name="Rectangle 11"/>
                <p:cNvSpPr>
                  <a:spLocks noChangeArrowheads="1"/>
                </p:cNvSpPr>
                <p:nvPr/>
              </p:nvSpPr>
              <p:spPr bwMode="auto">
                <a:xfrm>
                  <a:off x="1373" y="0"/>
                  <a:ext cx="1240" cy="960"/>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grpSp>
        <p:sp>
          <p:nvSpPr>
            <p:cNvPr id="13318" name="Rectangle 12"/>
            <p:cNvSpPr>
              <a:spLocks noChangeArrowheads="1"/>
            </p:cNvSpPr>
            <p:nvPr/>
          </p:nvSpPr>
          <p:spPr bwMode="auto">
            <a:xfrm>
              <a:off x="-2" y="-2"/>
              <a:ext cx="2617" cy="964"/>
            </a:xfrm>
            <a:prstGeom prst="rect">
              <a:avLst/>
            </a:prstGeom>
            <a:noFill/>
            <a:ln w="6350">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grpSp>
      <p:sp>
        <p:nvSpPr>
          <p:cNvPr id="13"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自定义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B0F0"/>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8803</TotalTime>
  <Words>6387</Words>
  <Application>Microsoft Office PowerPoint</Application>
  <PresentationFormat>全屏显示(4:3)</PresentationFormat>
  <Paragraphs>650</Paragraphs>
  <Slides>51</Slides>
  <Notes>7</Notes>
  <HiddenSlides>0</HiddenSlides>
  <MMClips>0</MMClips>
  <ScaleCrop>false</ScaleCrop>
  <HeadingPairs>
    <vt:vector size="4" baseType="variant">
      <vt:variant>
        <vt:lpstr>主题</vt:lpstr>
      </vt:variant>
      <vt:variant>
        <vt:i4>2</vt:i4>
      </vt:variant>
      <vt:variant>
        <vt:lpstr>幻灯片标题</vt:lpstr>
      </vt:variant>
      <vt:variant>
        <vt:i4>51</vt:i4>
      </vt:variant>
    </vt:vector>
  </HeadingPairs>
  <TitlesOfParts>
    <vt:vector size="53"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2.2　符号和符号串</vt:lpstr>
      <vt:lpstr>幻灯片 12</vt:lpstr>
      <vt:lpstr>2.2.2　基本运算</vt:lpstr>
      <vt:lpstr>幻灯片 14</vt:lpstr>
      <vt:lpstr>幻灯片 15</vt:lpstr>
      <vt:lpstr>2.3　文法和语言的形式定义</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2.4　文法类型</vt:lpstr>
      <vt:lpstr>幻灯片 28</vt:lpstr>
      <vt:lpstr>幻灯片 29</vt:lpstr>
      <vt:lpstr>幻灯片 30</vt:lpstr>
      <vt:lpstr>幻灯片 31</vt:lpstr>
      <vt:lpstr>2.5　上下无关文法及其语法树</vt:lpstr>
      <vt:lpstr>幻灯片 33</vt:lpstr>
      <vt:lpstr>幻灯片 34</vt:lpstr>
      <vt:lpstr>幻灯片 35</vt:lpstr>
      <vt:lpstr>幻灯片 36</vt:lpstr>
      <vt:lpstr>2.6　句型分析</vt:lpstr>
      <vt:lpstr>2.6.1　自上而下的分析方法</vt:lpstr>
      <vt:lpstr>2.6.1　自上而下的分析方法</vt:lpstr>
      <vt:lpstr>2.6.2　自下而上的分析方法</vt:lpstr>
      <vt:lpstr>幻灯片 41</vt:lpstr>
      <vt:lpstr>幻灯片 42</vt:lpstr>
      <vt:lpstr>幻灯片 43</vt:lpstr>
      <vt:lpstr>幻灯片 44</vt:lpstr>
      <vt:lpstr>2.7　文法在实用中的一些说明</vt:lpstr>
      <vt:lpstr>幻灯片 46</vt:lpstr>
      <vt:lpstr>幻灯片 47</vt:lpstr>
      <vt:lpstr>幻灯片 48</vt:lpstr>
      <vt:lpstr>幻灯片 49</vt:lpstr>
      <vt:lpstr>幻灯片 50</vt:lpstr>
      <vt:lpstr>幻灯片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JOHN ZHU</cp:lastModifiedBy>
  <cp:revision>341</cp:revision>
  <cp:lastPrinted>1601-01-01T00:00:00Z</cp:lastPrinted>
  <dcterms:created xsi:type="dcterms:W3CDTF">1601-01-01T00:00:00Z</dcterms:created>
  <dcterms:modified xsi:type="dcterms:W3CDTF">2018-09-05T14:06:18Z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