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ms-office.activeX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activeX/activeX1.xml" ContentType="application/vnd.ms-office.activeX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49"/>
  </p:notesMasterIdLst>
  <p:handoutMasterIdLst>
    <p:handoutMasterId r:id="rId50"/>
  </p:handoutMasterIdLst>
  <p:sldIdLst>
    <p:sldId id="256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30" r:id="rId42"/>
    <p:sldId id="523" r:id="rId43"/>
    <p:sldId id="524" r:id="rId44"/>
    <p:sldId id="525" r:id="rId45"/>
    <p:sldId id="526" r:id="rId46"/>
    <p:sldId id="527" r:id="rId47"/>
    <p:sldId id="528" r:id="rId48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D60093"/>
    <a:srgbClr val="66FFFF"/>
    <a:srgbClr val="FF3300"/>
    <a:srgbClr val="FF0000"/>
    <a:srgbClr val="FF66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14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8F7513-E931-4DE3-81D8-D7B3C4A943C1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D1DE70-4552-4C8F-B557-2897FA0A3D73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255951-2189-47FF-98D3-5EC9D1571492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8D94E2-F634-4392-8EFE-42041FB44EA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95C1CD-43A9-4D51-87B4-4E7506E53624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1A3D09-1F75-41E6-9F64-8B6016002FF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004C61-87B3-4085-844F-6761466C5F22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B97734-D793-469E-B682-F51C7DEAB925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4D6595-65CE-4B75-A2AA-3719E4BD242F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208CBB-8256-4E04-8E00-4D759D0ACF1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E61334-C360-479D-96D2-4BCE8C245EEC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26F322-1575-4E83-A90D-A366FB65E17B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EE39EB-619D-47A7-97A0-424163AA86B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34A256-2B4B-4129-B90D-184E1B44B35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22CBBD-60A2-49AD-A5D9-1B178A97816C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120DDC-9744-43CF-9B9A-DECEB3905ED4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F84301-6F2F-4D49-BEC2-C63555720F4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26F094-9798-46B4-A4A0-6858EF9145FD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FC3FA7-059B-4F4D-92A5-EE671CBFBE2B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C99423-D92C-4646-9E61-52DE969A2E40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D17022-1766-48B2-937D-893E5D3D201D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D75A60-D7AF-40B2-A379-1937F7664400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180910-1444-41AE-8704-C103F295C54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292136-EF09-4F9B-80D6-95E6C4DD0E5A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2DA1E6-C59B-46EB-9F17-5A605681FC8A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8DE922-E68D-48F5-A058-20FB8AA9B4D7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5CEA1B-78D6-432E-9E44-61CD11BA803F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788229-2CC5-4371-89CE-079164371946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777991-94CE-4C33-BD91-7AAC5292C7FC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E3FEF2-A56D-48A9-920B-3A45094926FF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FD46BF-0E40-45A2-B9E1-D36D6F142D24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EFF053-4131-4F18-8848-BA1DD090E76B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4E81B4-D766-4564-AA4D-8520733607C4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B225D1-AB2B-49CA-93BC-E3B82E6B5D7F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BB1DA8-D648-4A07-9F2E-196EF0D8D360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766A0D-9987-45CF-803F-0202034EC29A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294EB8-C835-4D01-8757-571A06010A5E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37538C-B449-4156-A7A9-2D2B5C89FC6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236C43-EFFE-4674-8381-2BC16505647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B3DDE9-B6F5-489E-8DA1-57054EFD173D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FEA25F-8939-49AA-BA97-A9617D049A5A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D16F0A-E713-40C7-AA3F-80832C4E9D09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34007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05.swf" TargetMode="External"/><Relationship Id="rId4" Type="http://schemas.openxmlformats.org/officeDocument/2006/relationships/hyperlink" Target="04.sw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04.sw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05.sw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08.sw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06.swf" TargetMode="External"/><Relationship Id="rId4" Type="http://schemas.openxmlformats.org/officeDocument/2006/relationships/hyperlink" Target="07.sw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09.sw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10.sw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4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11.sw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12.sw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13.sw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14.sw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15.sw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16.sw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编译原理课程组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52600" y="25146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第</a:t>
            </a:r>
            <a:r>
              <a:rPr lang="en-US" altLang="zh-CN" sz="40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3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章　词法分析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教师：祝建华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877443"/>
            <a:ext cx="7315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3.2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L(r)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L(G)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则称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和文法</a:t>
            </a:r>
            <a:r>
              <a:rPr lang="en-US" altLang="zh-CN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是等价的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80391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设∑上正规式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,P,S)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。其中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＝∑；从形如产生式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S→r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开始，按表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规则进行转换， 直到全部形如产生式， 符合正规文法之规则形式为止，可得到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1778913"/>
            <a:ext cx="350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r→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600200" y="3657600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480"/>
                <a:chOff x="0" y="0"/>
                <a:chExt cx="513" cy="480"/>
              </a:xfrm>
            </p:grpSpPr>
            <p:sp>
              <p:nvSpPr>
                <p:cNvPr id="13350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335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513" y="0"/>
                <a:ext cx="782" cy="480"/>
                <a:chOff x="513" y="0"/>
                <a:chExt cx="782" cy="480"/>
              </a:xfrm>
            </p:grpSpPr>
            <p:sp>
              <p:nvSpPr>
                <p:cNvPr id="13348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A→xy</a:t>
                  </a:r>
                </a:p>
              </p:txBody>
            </p:sp>
            <p:sp>
              <p:nvSpPr>
                <p:cNvPr id="13349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1295" y="0"/>
                <a:ext cx="936" cy="480"/>
                <a:chOff x="1295" y="0"/>
                <a:chExt cx="936" cy="480"/>
              </a:xfrm>
            </p:grpSpPr>
            <p:sp>
              <p:nvSpPr>
                <p:cNvPr id="13346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0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A→xB,B→y</a:t>
                  </a:r>
                </a:p>
              </p:txBody>
            </p:sp>
            <p:sp>
              <p:nvSpPr>
                <p:cNvPr id="13347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0" y="480"/>
                <a:ext cx="513" cy="480"/>
                <a:chOff x="0" y="480"/>
                <a:chExt cx="513" cy="480"/>
              </a:xfrm>
            </p:grpSpPr>
            <p:sp>
              <p:nvSpPr>
                <p:cNvPr id="13344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2</a:t>
                  </a:r>
                </a:p>
                <a:p>
                  <a:pPr algn="ctr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513" y="480"/>
                <a:ext cx="782" cy="1067"/>
                <a:chOff x="513" y="480"/>
                <a:chExt cx="782" cy="1067"/>
              </a:xfrm>
            </p:grpSpPr>
            <p:sp>
              <p:nvSpPr>
                <p:cNvPr id="13342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106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A→x︱y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3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295" y="480"/>
                <a:ext cx="936" cy="1067"/>
                <a:chOff x="1295" y="480"/>
                <a:chExt cx="936" cy="1067"/>
              </a:xfrm>
            </p:grpSpPr>
            <p:sp>
              <p:nvSpPr>
                <p:cNvPr id="13340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1067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A→x, A→ 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1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0" y="960"/>
                <a:ext cx="513" cy="480"/>
                <a:chOff x="0" y="960"/>
                <a:chExt cx="513" cy="480"/>
              </a:xfrm>
            </p:grpSpPr>
            <p:sp>
              <p:nvSpPr>
                <p:cNvPr id="13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9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 dirty="0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3</a:t>
                  </a:r>
                </a:p>
                <a:p>
                  <a:pPr algn="ctr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513" y="487"/>
                <a:ext cx="782" cy="953"/>
                <a:chOff x="513" y="487"/>
                <a:chExt cx="782" cy="953"/>
              </a:xfrm>
            </p:grpSpPr>
            <p:sp>
              <p:nvSpPr>
                <p:cNvPr id="13336" name="Rectangle 46"/>
                <p:cNvSpPr>
                  <a:spLocks noChangeArrowheads="1"/>
                </p:cNvSpPr>
                <p:nvPr/>
              </p:nvSpPr>
              <p:spPr bwMode="auto">
                <a:xfrm>
                  <a:off x="577" y="48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A→x*y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7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>
                <a:grpSpLocks/>
              </p:cNvGrpSpPr>
              <p:nvPr/>
            </p:nvGrpSpPr>
            <p:grpSpPr bwMode="auto">
              <a:xfrm>
                <a:off x="1295" y="431"/>
                <a:ext cx="936" cy="1009"/>
                <a:chOff x="1295" y="431"/>
                <a:chExt cx="936" cy="1009"/>
              </a:xfrm>
            </p:grpSpPr>
            <p:sp>
              <p:nvSpPr>
                <p:cNvPr id="13334" name="Rectangle 47"/>
                <p:cNvSpPr>
                  <a:spLocks noChangeArrowheads="1"/>
                </p:cNvSpPr>
                <p:nvPr/>
              </p:nvSpPr>
              <p:spPr bwMode="auto">
                <a:xfrm>
                  <a:off x="1354" y="431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A→xB, A→y</a:t>
                  </a:r>
                </a:p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B→xB, B→y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5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3332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注：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B∈V</a:t>
                  </a:r>
                  <a:r>
                    <a:rPr lang="en-US" altLang="zh-CN" sz="2000" b="1" baseline="-30000">
                      <a:latin typeface="宋体" pitchFamily="2" charset="-122"/>
                      <a:ea typeface="宋体" pitchFamily="2" charset="-122"/>
                    </a:rPr>
                    <a:t>N 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000" b="1">
                      <a:solidFill>
                        <a:schemeClr val="hlink"/>
                      </a:solidFill>
                      <a:latin typeface="宋体" pitchFamily="2" charset="-122"/>
                      <a:ea typeface="宋体" pitchFamily="2" charset="-122"/>
                    </a:rPr>
                    <a:t>B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为新增非终结符 </a:t>
                  </a:r>
                </a:p>
                <a:p>
                  <a:pPr algn="just"/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3321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3319" name="Rectangle 7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1722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3.2.3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正规式和正规文法之间转换</a:t>
            </a:r>
          </a:p>
        </p:txBody>
      </p:sp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04800" y="833438"/>
            <a:ext cx="8534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>
                <a:latin typeface="+mn-ea"/>
                <a:ea typeface="+mn-ea"/>
              </a:rPr>
              <a:t>例 </a:t>
            </a:r>
            <a:r>
              <a:rPr lang="en-US" altLang="zh-CN" sz="2000" b="1">
                <a:latin typeface="+mn-ea"/>
                <a:ea typeface="+mn-ea"/>
              </a:rPr>
              <a:t>3.2  </a:t>
            </a:r>
            <a:r>
              <a:rPr lang="zh-CN" altLang="en-US" sz="2000" b="1">
                <a:latin typeface="+mn-ea"/>
                <a:ea typeface="+mn-ea"/>
              </a:rPr>
              <a:t>将</a:t>
            </a:r>
            <a:r>
              <a:rPr lang="en-US" altLang="zh-CN" sz="2000" b="1">
                <a:latin typeface="+mn-ea"/>
                <a:ea typeface="+mn-ea"/>
              </a:rPr>
              <a:t>{a,d}</a:t>
            </a:r>
            <a:r>
              <a:rPr lang="zh-CN" altLang="en-US" sz="2000" b="1">
                <a:latin typeface="+mn-ea"/>
                <a:ea typeface="+mn-ea"/>
              </a:rPr>
              <a:t>上的正规式</a:t>
            </a:r>
            <a:r>
              <a:rPr lang="en-US" altLang="zh-CN" sz="2000" b="1">
                <a:latin typeface="+mn-ea"/>
                <a:ea typeface="+mn-ea"/>
              </a:rPr>
              <a:t>a(a︱d)*</a:t>
            </a:r>
            <a:r>
              <a:rPr lang="zh-CN" altLang="en-US" sz="2000" b="1">
                <a:latin typeface="+mn-ea"/>
                <a:ea typeface="+mn-ea"/>
              </a:rPr>
              <a:t>，转换成等价的 正规文法</a:t>
            </a:r>
            <a:r>
              <a:rPr lang="en-US" altLang="zh-CN" sz="2000" b="1">
                <a:latin typeface="+mn-ea"/>
                <a:ea typeface="+mn-ea"/>
              </a:rPr>
              <a:t>G[S]</a:t>
            </a:r>
            <a:r>
              <a:rPr lang="zh-CN" altLang="en-US" sz="2000" b="1">
                <a:latin typeface="+mn-ea"/>
                <a:ea typeface="+mn-ea"/>
              </a:rPr>
              <a:t>。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1000" y="1352550"/>
            <a:ext cx="8152990" cy="2425700"/>
            <a:chOff x="43" y="0"/>
            <a:chExt cx="2187" cy="2112"/>
          </a:xfrm>
        </p:grpSpPr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43" y="0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+mn-ea"/>
                  <a:ea typeface="+mn-ea"/>
                </a:rPr>
                <a:t> </a:t>
              </a:r>
              <a:r>
                <a:rPr lang="en-US" altLang="zh-CN" sz="2000" b="1">
                  <a:latin typeface="+mn-ea"/>
                  <a:ea typeface="+mn-ea"/>
                </a:rPr>
                <a:t>S→a(a︱d)*</a:t>
              </a:r>
            </a:p>
            <a:p>
              <a:pPr algn="just"/>
              <a:endParaRPr lang="en-US" altLang="zh-CN" sz="2000" b="1">
                <a:latin typeface="+mn-ea"/>
                <a:ea typeface="+mn-ea"/>
              </a:endParaRPr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1649" y="0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+mn-ea"/>
                  <a:ea typeface="+mn-ea"/>
                </a:rPr>
                <a:t>（</a:t>
              </a:r>
              <a:r>
                <a:rPr lang="en-US" altLang="zh-CN" sz="2000" b="1">
                  <a:latin typeface="+mn-ea"/>
                  <a:ea typeface="+mn-ea"/>
                </a:rPr>
                <a:t>S→r</a:t>
              </a:r>
              <a:r>
                <a:rPr lang="zh-CN" altLang="en-US" sz="2000" b="1">
                  <a:latin typeface="+mn-ea"/>
                  <a:ea typeface="+mn-ea"/>
                </a:rPr>
                <a:t>）</a:t>
              </a:r>
            </a:p>
            <a:p>
              <a:pPr algn="just"/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43" y="384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+mn-ea"/>
                  <a:ea typeface="+mn-ea"/>
                </a:rPr>
                <a:t> </a:t>
              </a:r>
              <a:r>
                <a:rPr lang="en-US" altLang="zh-CN" sz="2000" b="1">
                  <a:latin typeface="+mn-ea"/>
                  <a:ea typeface="+mn-ea"/>
                </a:rPr>
                <a:t>S→aA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A→(a︱d)*</a:t>
              </a:r>
            </a:p>
            <a:p>
              <a:pPr algn="just"/>
              <a:endParaRPr lang="en-US" altLang="zh-CN" sz="2000" b="1">
                <a:latin typeface="+mn-ea"/>
                <a:ea typeface="+mn-ea"/>
              </a:endParaRPr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1649" y="384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+mn-ea"/>
                  <a:ea typeface="+mn-ea"/>
                </a:rPr>
                <a:t>（规则</a:t>
              </a:r>
              <a:r>
                <a:rPr lang="en-US" altLang="zh-CN" sz="2000" b="1">
                  <a:latin typeface="+mn-ea"/>
                  <a:ea typeface="+mn-ea"/>
                </a:rPr>
                <a:t>1</a:t>
              </a:r>
              <a:r>
                <a:rPr lang="zh-CN" altLang="en-US" sz="2000" b="1">
                  <a:latin typeface="+mn-ea"/>
                  <a:ea typeface="+mn-ea"/>
                </a:rPr>
                <a:t>）</a:t>
              </a:r>
            </a:p>
            <a:p>
              <a:pPr algn="just"/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43" y="768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>
                  <a:latin typeface="+mn-ea"/>
                  <a:ea typeface="+mn-ea"/>
                </a:rPr>
                <a:t>S→aA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A→(a︱d)B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A→ε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 B→(a︱d)B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B→ε</a:t>
              </a:r>
            </a:p>
            <a:p>
              <a:pPr algn="just"/>
              <a:endParaRPr lang="en-US" altLang="zh-CN" sz="2000" b="1">
                <a:latin typeface="+mn-ea"/>
                <a:ea typeface="+mn-ea"/>
              </a:endParaRP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1649" y="768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+mn-ea"/>
                  <a:ea typeface="+mn-ea"/>
                </a:rPr>
                <a:t>（规则</a:t>
              </a:r>
              <a:r>
                <a:rPr lang="en-US" altLang="zh-CN" sz="2000" b="1">
                  <a:latin typeface="+mn-ea"/>
                  <a:ea typeface="+mn-ea"/>
                </a:rPr>
                <a:t>2</a:t>
              </a:r>
              <a:r>
                <a:rPr lang="zh-CN" altLang="en-US" sz="2000" b="1">
                  <a:latin typeface="+mn-ea"/>
                  <a:ea typeface="+mn-ea"/>
                </a:rPr>
                <a:t>）</a:t>
              </a:r>
            </a:p>
            <a:p>
              <a:pPr algn="just"/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43" y="1152"/>
              <a:ext cx="160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>
                  <a:latin typeface="+mn-ea"/>
                  <a:ea typeface="+mn-ea"/>
                </a:rPr>
                <a:t>S→aA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A→aB︱dB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A→ε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B→aB︱dB</a:t>
              </a:r>
              <a:r>
                <a:rPr lang="zh-CN" altLang="en-US" sz="2000" b="1">
                  <a:latin typeface="+mn-ea"/>
                  <a:ea typeface="+mn-ea"/>
                </a:rPr>
                <a:t>，</a:t>
              </a:r>
              <a:r>
                <a:rPr lang="en-US" altLang="zh-CN" sz="2000" b="1">
                  <a:latin typeface="+mn-ea"/>
                  <a:ea typeface="+mn-ea"/>
                </a:rPr>
                <a:t>B→ε</a:t>
              </a:r>
            </a:p>
            <a:p>
              <a:pPr algn="just"/>
              <a:endParaRPr lang="en-US" altLang="zh-CN" sz="2000" b="1">
                <a:latin typeface="+mn-ea"/>
                <a:ea typeface="+mn-ea"/>
              </a:endParaRPr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1649" y="1152"/>
              <a:ext cx="57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+mn-ea"/>
                  <a:ea typeface="+mn-ea"/>
                </a:rPr>
                <a:t>（分配律）</a:t>
              </a:r>
            </a:p>
            <a:p>
              <a:pPr algn="just"/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43" y="1632"/>
              <a:ext cx="2187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+mn-ea"/>
                  <a:ea typeface="+mn-ea"/>
                </a:rPr>
                <a:t>S→aA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 err="1">
                  <a:latin typeface="+mn-ea"/>
                  <a:ea typeface="+mn-ea"/>
                </a:rPr>
                <a:t>A→aB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 </a:t>
              </a:r>
              <a:r>
                <a:rPr lang="en-US" altLang="zh-CN" sz="2000" b="1" dirty="0" err="1">
                  <a:latin typeface="+mn-ea"/>
                  <a:ea typeface="+mn-ea"/>
                </a:rPr>
                <a:t>A→dB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 err="1">
                  <a:latin typeface="+mn-ea"/>
                  <a:ea typeface="+mn-ea"/>
                </a:rPr>
                <a:t>A→ε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 err="1">
                  <a:latin typeface="+mn-ea"/>
                  <a:ea typeface="+mn-ea"/>
                </a:rPr>
                <a:t>B→aB</a:t>
              </a:r>
              <a:r>
                <a:rPr lang="en-US" altLang="zh-CN" sz="2000" b="1" dirty="0">
                  <a:latin typeface="+mn-ea"/>
                  <a:ea typeface="+mn-ea"/>
                </a:rPr>
                <a:t>, B→ dB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 err="1">
                  <a:latin typeface="+mn-ea"/>
                  <a:ea typeface="+mn-ea"/>
                </a:rPr>
                <a:t>B→ε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algn="just" eaLnBrk="1" hangingPunct="1"/>
              <a:endParaRPr lang="en-US" altLang="zh-CN" sz="2000" b="1" dirty="0">
                <a:latin typeface="+mn-ea"/>
                <a:ea typeface="+mn-ea"/>
              </a:endParaRPr>
            </a:p>
            <a:p>
              <a:pPr algn="just"/>
              <a:endParaRPr lang="en-US" altLang="zh-CN" sz="2000" b="1" dirty="0">
                <a:latin typeface="+mn-ea"/>
                <a:ea typeface="+mn-ea"/>
              </a:endParaRPr>
            </a:p>
          </p:txBody>
        </p:sp>
      </p:grpSp>
      <p:sp>
        <p:nvSpPr>
          <p:cNvPr id="14341" name="Text Box 25"/>
          <p:cNvSpPr txBox="1">
            <a:spLocks noChangeArrowheads="1"/>
          </p:cNvSpPr>
          <p:nvPr/>
        </p:nvSpPr>
        <p:spPr bwMode="auto">
          <a:xfrm>
            <a:off x="304800" y="37338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最后得到正规文法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如下：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4114800"/>
            <a:ext cx="7575550" cy="1897062"/>
            <a:chOff x="-2" y="-2"/>
            <a:chExt cx="2191" cy="680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0" y="0"/>
              <a:ext cx="2187" cy="678"/>
              <a:chOff x="0" y="0"/>
              <a:chExt cx="2187" cy="678"/>
            </a:xfrm>
          </p:grpSpPr>
          <p:sp>
            <p:nvSpPr>
              <p:cNvPr id="14345" name="Rectangle 26"/>
              <p:cNvSpPr>
                <a:spLocks noChangeArrowheads="1"/>
              </p:cNvSpPr>
              <p:nvPr/>
            </p:nvSpPr>
            <p:spPr bwMode="auto">
              <a:xfrm>
                <a:off x="43" y="6"/>
                <a:ext cx="2101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666750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+mn-ea"/>
                    <a:ea typeface="+mn-ea"/>
                  </a:rPr>
                  <a:t>G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＝</a:t>
                </a:r>
                <a:r>
                  <a:rPr lang="en-US" altLang="zh-CN" sz="2000" b="1" dirty="0">
                    <a:latin typeface="+mn-ea"/>
                    <a:ea typeface="+mn-ea"/>
                  </a:rPr>
                  <a:t>(V</a:t>
                </a:r>
                <a:r>
                  <a:rPr lang="en-US" altLang="zh-CN" sz="2000" b="1" baseline="-30000" dirty="0">
                    <a:latin typeface="+mn-ea"/>
                    <a:ea typeface="+mn-ea"/>
                  </a:rPr>
                  <a:t>N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>
                    <a:latin typeface="+mn-ea"/>
                    <a:ea typeface="+mn-ea"/>
                  </a:rPr>
                  <a:t>V</a:t>
                </a:r>
                <a:r>
                  <a:rPr lang="en-US" altLang="zh-CN" sz="2000" b="1" baseline="-30000" dirty="0">
                    <a:latin typeface="+mn-ea"/>
                    <a:ea typeface="+mn-ea"/>
                  </a:rPr>
                  <a:t>T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>
                    <a:latin typeface="+mn-ea"/>
                    <a:ea typeface="+mn-ea"/>
                  </a:rPr>
                  <a:t>P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>
                    <a:latin typeface="+mn-ea"/>
                    <a:ea typeface="+mn-ea"/>
                  </a:rPr>
                  <a:t>S)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，其中，</a:t>
                </a:r>
              </a:p>
              <a:p>
                <a:pPr indent="666750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+mn-ea"/>
                    <a:ea typeface="+mn-ea"/>
                  </a:rPr>
                  <a:t>V</a:t>
                </a:r>
                <a:r>
                  <a:rPr lang="en-US" altLang="zh-CN" sz="2000" b="1" baseline="-30000" dirty="0">
                    <a:latin typeface="+mn-ea"/>
                    <a:ea typeface="+mn-ea"/>
                  </a:rPr>
                  <a:t>N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＝</a:t>
                </a:r>
                <a:r>
                  <a:rPr lang="en-US" altLang="zh-CN" sz="2000" b="1" dirty="0">
                    <a:latin typeface="+mn-ea"/>
                    <a:ea typeface="+mn-ea"/>
                  </a:rPr>
                  <a:t>{S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>
                    <a:latin typeface="+mn-ea"/>
                    <a:ea typeface="+mn-ea"/>
                  </a:rPr>
                  <a:t>A</a:t>
                </a:r>
                <a:r>
                  <a:rPr lang="zh-CN" altLang="en-US" sz="2000" b="1" dirty="0">
                    <a:latin typeface="+mn-ea"/>
                    <a:ea typeface="+mn-ea"/>
                  </a:rPr>
                  <a:t> ，</a:t>
                </a:r>
                <a:r>
                  <a:rPr lang="en-US" altLang="zh-CN" sz="2000" b="1" dirty="0">
                    <a:latin typeface="+mn-ea"/>
                    <a:ea typeface="+mn-ea"/>
                  </a:rPr>
                  <a:t>B}</a:t>
                </a: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+mn-ea"/>
                    <a:ea typeface="+mn-ea"/>
                  </a:rPr>
                  <a:t>V</a:t>
                </a:r>
                <a:r>
                  <a:rPr lang="en-US" altLang="zh-CN" sz="2000" b="1" baseline="-30000" dirty="0">
                    <a:latin typeface="+mn-ea"/>
                    <a:ea typeface="+mn-ea"/>
                  </a:rPr>
                  <a:t>T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＝</a:t>
                </a:r>
                <a:r>
                  <a:rPr lang="en-US" altLang="zh-CN" sz="2000" b="1" dirty="0">
                    <a:latin typeface="+mn-ea"/>
                    <a:ea typeface="+mn-ea"/>
                  </a:rPr>
                  <a:t>{a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>
                    <a:latin typeface="+mn-ea"/>
                    <a:ea typeface="+mn-ea"/>
                  </a:rPr>
                  <a:t>d}</a:t>
                </a: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+mn-ea"/>
                    <a:ea typeface="+mn-ea"/>
                  </a:rPr>
                  <a:t> P 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＝</a:t>
                </a:r>
                <a:r>
                  <a:rPr lang="en-US" altLang="zh-CN" sz="2000" b="1" dirty="0">
                    <a:latin typeface="+mn-ea"/>
                    <a:ea typeface="+mn-ea"/>
                  </a:rPr>
                  <a:t>{</a:t>
                </a:r>
                <a:r>
                  <a:rPr lang="en-US" altLang="zh-CN" sz="2000" b="1" dirty="0" err="1">
                    <a:latin typeface="+mn-ea"/>
                    <a:ea typeface="+mn-ea"/>
                  </a:rPr>
                  <a:t>S→aA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 err="1">
                    <a:latin typeface="+mn-ea"/>
                    <a:ea typeface="+mn-ea"/>
                  </a:rPr>
                  <a:t>A→aB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>
                    <a:latin typeface="+mn-ea"/>
                    <a:ea typeface="+mn-ea"/>
                  </a:rPr>
                  <a:t> </a:t>
                </a:r>
                <a:r>
                  <a:rPr lang="en-US" altLang="zh-CN" sz="2000" b="1" dirty="0" err="1">
                    <a:latin typeface="+mn-ea"/>
                    <a:ea typeface="+mn-ea"/>
                  </a:rPr>
                  <a:t>A→dB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 err="1">
                    <a:latin typeface="+mn-ea"/>
                    <a:ea typeface="+mn-ea"/>
                  </a:rPr>
                  <a:t>A→ε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endParaRPr lang="en-US" altLang="zh-CN" sz="2000" b="1" dirty="0">
                  <a:latin typeface="+mn-ea"/>
                  <a:ea typeface="+mn-ea"/>
                </a:endParaRP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+mn-ea"/>
                    <a:ea typeface="+mn-ea"/>
                  </a:rPr>
                  <a:t>   </a:t>
                </a:r>
                <a:r>
                  <a:rPr lang="en-US" altLang="zh-CN" sz="2000" b="1" dirty="0" err="1" smtClean="0">
                    <a:latin typeface="+mn-ea"/>
                    <a:ea typeface="+mn-ea"/>
                  </a:rPr>
                  <a:t>B</a:t>
                </a:r>
                <a:r>
                  <a:rPr lang="en-US" altLang="zh-CN" sz="2000" b="1" dirty="0" err="1">
                    <a:latin typeface="+mn-ea"/>
                    <a:ea typeface="+mn-ea"/>
                  </a:rPr>
                  <a:t>→aB</a:t>
                </a:r>
                <a:r>
                  <a:rPr lang="en-US" altLang="zh-CN" sz="2000" b="1" dirty="0">
                    <a:latin typeface="+mn-ea"/>
                    <a:ea typeface="+mn-ea"/>
                  </a:rPr>
                  <a:t>, B→ dB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000" b="1" dirty="0" err="1">
                    <a:latin typeface="+mn-ea"/>
                    <a:ea typeface="+mn-ea"/>
                  </a:rPr>
                  <a:t>B→ε</a:t>
                </a:r>
                <a:r>
                  <a:rPr lang="en-US" altLang="zh-CN" sz="2000" b="1" dirty="0">
                    <a:latin typeface="+mn-ea"/>
                    <a:ea typeface="+mn-ea"/>
                  </a:rPr>
                  <a:t>     }</a:t>
                </a:r>
              </a:p>
            </p:txBody>
          </p:sp>
          <p:sp>
            <p:nvSpPr>
              <p:cNvPr id="14346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87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>
                  <a:latin typeface="+mn-ea"/>
                  <a:ea typeface="+mn-ea"/>
                </a:endParaRPr>
              </a:p>
            </p:txBody>
          </p:sp>
        </p:grp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-2" y="-2"/>
              <a:ext cx="2191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>
                <a:latin typeface="+mn-ea"/>
                <a:ea typeface="+mn-ea"/>
              </a:endParaRPr>
            </a:p>
          </p:txBody>
        </p:sp>
      </p:grpSp>
      <p:sp>
        <p:nvSpPr>
          <p:cNvPr id="21" name="Rectangle 72"/>
          <p:cNvSpPr txBox="1">
            <a:spLocks noChangeArrowheads="1"/>
          </p:cNvSpPr>
          <p:nvPr/>
        </p:nvSpPr>
        <p:spPr>
          <a:xfrm>
            <a:off x="457200" y="304800"/>
            <a:ext cx="6172200" cy="457200"/>
          </a:xfrm>
          <a:prstGeom prst="rect">
            <a:avLst/>
          </a:prstGeom>
        </p:spPr>
        <p:txBody>
          <a:bodyPr/>
          <a:lstStyle/>
          <a:p>
            <a:pPr lvl="0" algn="l" eaLnBrk="1" hangingPunct="1"/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正规式</a:t>
            </a:r>
            <a:r>
              <a:rPr lang="zh-CN" altLang="en-US" sz="2800" b="1" kern="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转换成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正规文法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73167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基本上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是正规式到正规文法的逆过程，按下列规则将文法处理成只剩下一个开始符号定义的正规式。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371600" y="2746375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543"/>
                <a:chOff x="0" y="0"/>
                <a:chExt cx="513" cy="543"/>
              </a:xfrm>
            </p:grpSpPr>
            <p:sp>
              <p:nvSpPr>
                <p:cNvPr id="15396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63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5397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513" y="0"/>
                <a:ext cx="782" cy="543"/>
                <a:chOff x="513" y="0"/>
                <a:chExt cx="782" cy="543"/>
              </a:xfrm>
            </p:grpSpPr>
            <p:sp>
              <p:nvSpPr>
                <p:cNvPr id="15394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63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A→xB, B→y</a:t>
                  </a:r>
                </a:p>
                <a:p>
                  <a:pPr algn="just" eaLnBrk="1" hangingPunct="1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95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1295" y="0"/>
                <a:ext cx="936" cy="543"/>
                <a:chOff x="1295" y="0"/>
                <a:chExt cx="936" cy="543"/>
              </a:xfrm>
            </p:grpSpPr>
            <p:sp>
              <p:nvSpPr>
                <p:cNvPr id="1539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63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A→xy</a:t>
                  </a:r>
                </a:p>
              </p:txBody>
            </p:sp>
            <p:sp>
              <p:nvSpPr>
                <p:cNvPr id="15393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0" y="480"/>
                <a:ext cx="513" cy="565"/>
                <a:chOff x="0" y="480"/>
                <a:chExt cx="513" cy="565"/>
              </a:xfrm>
            </p:grpSpPr>
            <p:sp>
              <p:nvSpPr>
                <p:cNvPr id="1539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565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2</a:t>
                  </a:r>
                </a:p>
                <a:p>
                  <a:pPr algn="ctr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91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513" y="480"/>
                <a:ext cx="782" cy="565"/>
                <a:chOff x="513" y="480"/>
                <a:chExt cx="782" cy="565"/>
              </a:xfrm>
            </p:grpSpPr>
            <p:sp>
              <p:nvSpPr>
                <p:cNvPr id="15388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565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A→xA︱y</a:t>
                  </a:r>
                </a:p>
              </p:txBody>
            </p:sp>
            <p:sp>
              <p:nvSpPr>
                <p:cNvPr id="15389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295" y="480"/>
                <a:ext cx="936" cy="565"/>
                <a:chOff x="1295" y="480"/>
                <a:chExt cx="936" cy="565"/>
              </a:xfrm>
            </p:grpSpPr>
            <p:sp>
              <p:nvSpPr>
                <p:cNvPr id="15386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565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A→x*y</a:t>
                  </a:r>
                </a:p>
                <a:p>
                  <a:pPr algn="just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7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0" y="960"/>
                <a:ext cx="513" cy="556"/>
                <a:chOff x="0" y="960"/>
                <a:chExt cx="513" cy="556"/>
              </a:xfrm>
            </p:grpSpPr>
            <p:sp>
              <p:nvSpPr>
                <p:cNvPr id="153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036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3</a:t>
                  </a:r>
                </a:p>
                <a:p>
                  <a:pPr algn="ctr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5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513" y="960"/>
                <a:ext cx="782" cy="556"/>
                <a:chOff x="513" y="960"/>
                <a:chExt cx="782" cy="556"/>
              </a:xfrm>
            </p:grpSpPr>
            <p:sp>
              <p:nvSpPr>
                <p:cNvPr id="15382" name="Rectangle 46"/>
                <p:cNvSpPr>
                  <a:spLocks noChangeArrowheads="1"/>
                </p:cNvSpPr>
                <p:nvPr/>
              </p:nvSpPr>
              <p:spPr bwMode="auto">
                <a:xfrm>
                  <a:off x="556" y="1036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 dirty="0" err="1">
                      <a:latin typeface="宋体" pitchFamily="2" charset="-122"/>
                      <a:ea typeface="宋体" pitchFamily="2" charset="-122"/>
                    </a:rPr>
                    <a:t>A→x</a:t>
                  </a:r>
                  <a:r>
                    <a:rPr lang="zh-CN" altLang="en-US" sz="2200" b="1" dirty="0" smtClean="0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200" b="1" dirty="0" smtClean="0">
                      <a:latin typeface="宋体" pitchFamily="2" charset="-122"/>
                      <a:ea typeface="宋体" pitchFamily="2" charset="-122"/>
                    </a:rPr>
                    <a:t>A</a:t>
                  </a:r>
                  <a:r>
                    <a:rPr lang="en-US" altLang="zh-CN" sz="2200" b="1" dirty="0">
                      <a:latin typeface="宋体" pitchFamily="2" charset="-122"/>
                      <a:ea typeface="宋体" pitchFamily="2" charset="-122"/>
                    </a:rPr>
                    <a:t>→ y</a:t>
                  </a:r>
                </a:p>
                <a:p>
                  <a:pPr algn="just"/>
                  <a:endParaRPr lang="en-US" altLang="zh-CN" sz="22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3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>
                <a:grpSpLocks/>
              </p:cNvGrpSpPr>
              <p:nvPr/>
            </p:nvGrpSpPr>
            <p:grpSpPr bwMode="auto">
              <a:xfrm>
                <a:off x="1295" y="960"/>
                <a:ext cx="936" cy="699"/>
                <a:chOff x="1295" y="960"/>
                <a:chExt cx="936" cy="699"/>
              </a:xfrm>
            </p:grpSpPr>
            <p:sp>
              <p:nvSpPr>
                <p:cNvPr id="15380" name="Rectangle 47"/>
                <p:cNvSpPr>
                  <a:spLocks noChangeArrowheads="1"/>
                </p:cNvSpPr>
                <p:nvPr/>
              </p:nvSpPr>
              <p:spPr bwMode="auto">
                <a:xfrm>
                  <a:off x="1338" y="1036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 | y</a:t>
                  </a:r>
                </a:p>
                <a:p>
                  <a:pPr algn="just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537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200" b="1" dirty="0">
                      <a:latin typeface="宋体" pitchFamily="2" charset="-122"/>
                      <a:ea typeface="宋体" pitchFamily="2" charset="-122"/>
                    </a:rPr>
                    <a:t>注意此处规则</a:t>
                  </a:r>
                  <a:r>
                    <a:rPr lang="en-US" altLang="zh-CN" sz="2200" b="1" dirty="0">
                      <a:latin typeface="宋体" pitchFamily="2" charset="-122"/>
                      <a:ea typeface="宋体" pitchFamily="2" charset="-122"/>
                    </a:rPr>
                    <a:t>2</a:t>
                  </a:r>
                  <a:r>
                    <a:rPr lang="zh-CN" altLang="en-US" sz="2200" b="1" dirty="0">
                      <a:latin typeface="宋体" pitchFamily="2" charset="-122"/>
                      <a:ea typeface="宋体" pitchFamily="2" charset="-122"/>
                    </a:rPr>
                    <a:t>与前面的区别，具有单向性。</a:t>
                  </a:r>
                </a:p>
                <a:p>
                  <a:pPr algn="just"/>
                  <a:endParaRPr lang="zh-CN" altLang="en-US" sz="22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7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367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5365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正规文法转换成正规式</a:t>
            </a:r>
          </a:p>
        </p:txBody>
      </p:sp>
      <p:sp>
        <p:nvSpPr>
          <p:cNvPr id="3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143000" y="958096"/>
            <a:ext cx="3657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正规文法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S→aA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S→a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A→</a:t>
            </a:r>
            <a:r>
              <a:rPr lang="en-US" altLang="zh-CN" sz="2000" b="1" dirty="0" err="1" smtClean="0">
                <a:latin typeface="+mn-ea"/>
                <a:ea typeface="+mn-ea"/>
              </a:rPr>
              <a:t>dA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</a:t>
            </a:r>
            <a:r>
              <a:rPr lang="en-US" altLang="zh-CN" sz="2000" b="1" dirty="0">
                <a:latin typeface="+mn-ea"/>
                <a:ea typeface="+mn-ea"/>
              </a:rPr>
              <a:t>,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latin typeface="+mn-ea"/>
                <a:ea typeface="+mn-ea"/>
              </a:rPr>
              <a:t>A→d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-1143000" y="2830512"/>
            <a:ext cx="73167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整理成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 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S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 |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 | </a:t>
            </a:r>
            <a:r>
              <a:rPr lang="en-US" altLang="zh-CN" sz="2000" b="1" dirty="0" err="1">
                <a:latin typeface="+mn-ea"/>
                <a:ea typeface="+mn-ea"/>
              </a:rPr>
              <a:t>dA</a:t>
            </a:r>
            <a:r>
              <a:rPr lang="en-US" altLang="zh-CN" sz="2000" b="1" dirty="0">
                <a:latin typeface="+mn-ea"/>
                <a:ea typeface="+mn-ea"/>
              </a:rPr>
              <a:t> | a | d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-687388" y="3754437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A→(a | d)A | (a | d)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-882316" y="3790950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A→(a | d)*(a | d)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611188" y="3758866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S=a(a | d)*(a | d) | a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-566737" y="4313237"/>
            <a:ext cx="7316787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代数变换：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S=a(a | d)*(a | d) |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</a:rPr>
              <a:t>   =</a:t>
            </a:r>
            <a:r>
              <a:rPr lang="en-US" altLang="zh-CN" sz="2000" b="1" dirty="0">
                <a:latin typeface="+mn-ea"/>
                <a:ea typeface="+mn-ea"/>
              </a:rPr>
              <a:t>a( (a | d)*(a | d) | ε 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         =a(a | d)*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5486401" y="3853696"/>
            <a:ext cx="304799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如何使用规则处理正规文法</a:t>
            </a:r>
            <a:r>
              <a:rPr lang="en-US" altLang="zh-CN" sz="2200" b="1" dirty="0">
                <a:latin typeface="+mn-ea"/>
                <a:ea typeface="+mn-ea"/>
              </a:rPr>
              <a:t>G[A]</a:t>
            </a:r>
            <a:r>
              <a:rPr lang="zh-CN" altLang="en-US" sz="2200" b="1" dirty="0">
                <a:latin typeface="+mn-ea"/>
                <a:ea typeface="+mn-ea"/>
              </a:rPr>
              <a:t>？</a:t>
            </a:r>
            <a:endParaRPr lang="en-US" altLang="zh-CN" sz="22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err="1">
                <a:latin typeface="+mn-ea"/>
                <a:ea typeface="+mn-ea"/>
              </a:rPr>
              <a:t>→aB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A→b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 err="1" smtClean="0">
                <a:latin typeface="+mn-ea"/>
                <a:ea typeface="+mn-ea"/>
              </a:rPr>
              <a:t>B</a:t>
            </a:r>
            <a:r>
              <a:rPr lang="en-US" altLang="zh-CN" sz="2200" b="1" dirty="0" err="1">
                <a:latin typeface="+mn-ea"/>
                <a:ea typeface="+mn-ea"/>
              </a:rPr>
              <a:t>→cA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B→d</a:t>
            </a:r>
            <a:endParaRPr lang="en-US" altLang="zh-CN" sz="2200" b="1" dirty="0">
              <a:latin typeface="+mn-ea"/>
              <a:ea typeface="+mn-ea"/>
            </a:endParaRPr>
          </a:p>
        </p:txBody>
      </p:sp>
      <p:pic>
        <p:nvPicPr>
          <p:cNvPr id="16394" name="Picture 2"/>
          <p:cNvPicPr>
            <a:picLocks noChangeAspect="1" noChangeArrowheads="1"/>
          </p:cNvPicPr>
          <p:nvPr/>
        </p:nvPicPr>
        <p:blipFill>
          <a:blip r:embed="rId3" cstate="print"/>
          <a:srcRect l="28746" t="41319" r="32892" b="34630"/>
          <a:stretch>
            <a:fillRect/>
          </a:stretch>
        </p:blipFill>
        <p:spPr bwMode="auto">
          <a:xfrm>
            <a:off x="4800600" y="990600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正规文法转换成正规式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3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83"/>
          <p:cNvSpPr>
            <a:spLocks noChangeArrowheads="1"/>
          </p:cNvSpPr>
          <p:nvPr/>
        </p:nvSpPr>
        <p:spPr bwMode="auto">
          <a:xfrm>
            <a:off x="1143000" y="1676400"/>
            <a:ext cx="7239000" cy="3276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7413" name="Picture 82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52600"/>
            <a:ext cx="7086600" cy="30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84"/>
          <p:cNvSpPr txBox="1">
            <a:spLocks noChangeArrowheads="1"/>
          </p:cNvSpPr>
          <p:nvPr/>
        </p:nvSpPr>
        <p:spPr bwMode="auto">
          <a:xfrm>
            <a:off x="2514600" y="52578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hlinkClick r:id="rId4"/>
              </a:rPr>
              <a:t>M</a:t>
            </a:r>
            <a:r>
              <a:rPr lang="zh-CN" altLang="en-US" sz="2000" b="1">
                <a:latin typeface="Times New Roman" pitchFamily="18" charset="0"/>
                <a:hlinkClick r:id="rId4"/>
              </a:rPr>
              <a:t>接受的</a:t>
            </a:r>
            <a:r>
              <a:rPr lang="en-US" altLang="zh-CN" sz="2000" b="1">
                <a:latin typeface="Times New Roman" pitchFamily="18" charset="0"/>
                <a:hlinkClick r:id="rId4"/>
              </a:rPr>
              <a:t>aaa</a:t>
            </a:r>
            <a:r>
              <a:rPr lang="zh-CN" altLang="en-US" sz="2000" b="1">
                <a:latin typeface="Times New Roman" pitchFamily="18" charset="0"/>
              </a:rPr>
              <a:t>和</a:t>
            </a:r>
            <a:r>
              <a:rPr lang="en-US" altLang="zh-CN" sz="2000" b="1">
                <a:latin typeface="Times New Roman" pitchFamily="18" charset="0"/>
                <a:hlinkClick r:id="rId5"/>
              </a:rPr>
              <a:t>M</a:t>
            </a:r>
            <a:r>
              <a:rPr lang="zh-CN" altLang="en-US" sz="2000" b="1">
                <a:latin typeface="Times New Roman" pitchFamily="18" charset="0"/>
                <a:hlinkClick r:id="rId5"/>
              </a:rPr>
              <a:t>不接受的</a:t>
            </a:r>
            <a:r>
              <a:rPr lang="en-US" altLang="zh-CN" sz="2000" b="1">
                <a:latin typeface="Times New Roman" pitchFamily="18" charset="0"/>
                <a:hlinkClick r:id="rId5"/>
              </a:rPr>
              <a:t>aba</a:t>
            </a:r>
            <a:r>
              <a:rPr lang="zh-CN" altLang="en-US" sz="2000" b="1">
                <a:latin typeface="Times New Roman" pitchFamily="18" charset="0"/>
              </a:rPr>
              <a:t>的识别过程。</a:t>
            </a:r>
          </a:p>
        </p:txBody>
      </p:sp>
      <p:sp>
        <p:nvSpPr>
          <p:cNvPr id="17415" name="Rectangle 8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0400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有穷自动机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099"/>
          <p:cNvSpPr>
            <a:spLocks noChangeArrowheads="1"/>
          </p:cNvSpPr>
          <p:nvPr/>
        </p:nvSpPr>
        <p:spPr bwMode="auto">
          <a:xfrm>
            <a:off x="228600" y="916257"/>
            <a:ext cx="8229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个确定的有穷自动机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是一个五元组：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M=(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。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其中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endParaRPr lang="zh-CN" altLang="en-US" sz="22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是非空有穷集，每个元素称为状态；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有穷字母表；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K×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映射，称为状态转换函数；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S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，称为开始状态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endParaRPr lang="en-US" altLang="zh-CN" sz="22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Z </a:t>
            </a:r>
            <a:r>
              <a:rPr lang="en-US" altLang="zh-CN" sz="22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，称为结束状态集，或接受状态集。 </a:t>
            </a:r>
          </a:p>
        </p:txBody>
      </p:sp>
      <p:sp>
        <p:nvSpPr>
          <p:cNvPr id="18436" name="Rectangle 4104"/>
          <p:cNvSpPr>
            <a:spLocks noChangeArrowheads="1"/>
          </p:cNvSpPr>
          <p:nvPr/>
        </p:nvSpPr>
        <p:spPr bwMode="auto">
          <a:xfrm>
            <a:off x="3339940" y="4114800"/>
            <a:ext cx="4965860" cy="192049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8437" name="Picture 4105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3796" y="4191000"/>
            <a:ext cx="487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3.3  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81000" y="838200"/>
            <a:ext cx="7924800" cy="10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可以扩充为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 K×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映射，并以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替代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使用。设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，即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0" y="2016125"/>
            <a:ext cx="6324600" cy="1108075"/>
            <a:chOff x="1296" y="1940"/>
            <a:chExt cx="3984" cy="698"/>
          </a:xfrm>
        </p:grpSpPr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1296" y="1940"/>
              <a:ext cx="3984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            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） 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</a:rPr>
                <a:t>      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β=ε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）</a:t>
              </a:r>
            </a:p>
            <a:p>
              <a:pPr algn="l" eaLnBrk="1" hangingPunct="1"/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f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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  <a:sym typeface="Symbol" pitchFamily="18" charset="2"/>
                </a:rPr>
                <a:t>β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</a:p>
            <a:p>
              <a:pPr algn="l"/>
              <a:r>
                <a:rPr lang="zh-CN" altLang="en-US" sz="2200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 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f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a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β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）（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  <a:sym typeface="Symbol" pitchFamily="18" charset="2"/>
                </a:rPr>
                <a:t>β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</a:rPr>
                <a:t>ε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</a:t>
              </a:r>
              <a:endParaRPr lang="zh-CN" altLang="en-US" sz="22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465" name="AutoShape 10"/>
            <p:cNvSpPr>
              <a:spLocks/>
            </p:cNvSpPr>
            <p:nvPr/>
          </p:nvSpPr>
          <p:spPr bwMode="auto">
            <a:xfrm>
              <a:off x="2400" y="2090"/>
              <a:ext cx="132" cy="460"/>
            </a:xfrm>
            <a:prstGeom prst="leftBrace">
              <a:avLst>
                <a:gd name="adj1" fmla="val 29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463" name="Text Box 13"/>
          <p:cNvSpPr txBox="1">
            <a:spLocks noChangeArrowheads="1"/>
          </p:cNvSpPr>
          <p:nvPr/>
        </p:nvSpPr>
        <p:spPr bwMode="auto">
          <a:xfrm>
            <a:off x="5562600" y="3321050"/>
            <a:ext cx="2819400" cy="25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s,a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(f(</a:t>
            </a:r>
            <a:r>
              <a:rPr lang="en-US" altLang="zh-CN" sz="2200" b="1" dirty="0" err="1">
                <a:latin typeface="Times New Roman" pitchFamily="18" charset="0"/>
              </a:rPr>
              <a:t>s,a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u,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(f(</a:t>
            </a:r>
            <a:r>
              <a:rPr lang="en-US" altLang="zh-CN" sz="2200" b="1" dirty="0" err="1">
                <a:latin typeface="Times New Roman" pitchFamily="18" charset="0"/>
              </a:rPr>
              <a:t>u,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a)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q,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 </a:t>
            </a:r>
            <a:endParaRPr lang="en-US" altLang="zh-CN" sz="2200" b="1" dirty="0" smtClean="0">
              <a:latin typeface="Times New Roman" pitchFamily="18" charset="0"/>
              <a:sym typeface="Symbol" pitchFamily="18" charset="2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 =</a:t>
            </a:r>
            <a:r>
              <a:rPr lang="en-US" altLang="zh-CN" sz="2200" b="1" dirty="0">
                <a:latin typeface="Times New Roman" pitchFamily="18" charset="0"/>
              </a:rPr>
              <a:t>f(</a:t>
            </a:r>
            <a:r>
              <a:rPr lang="en-US" altLang="zh-CN" sz="2200" b="1" dirty="0" err="1">
                <a:latin typeface="Times New Roman" pitchFamily="18" charset="0"/>
              </a:rPr>
              <a:t>q,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q</a:t>
            </a:r>
            <a:r>
              <a:rPr lang="en-US" altLang="zh-CN" sz="2200" b="1" dirty="0" err="1">
                <a:latin typeface="Times New Roman" pitchFamily="18" charset="0"/>
              </a:rPr>
              <a:t>Z</a:t>
            </a:r>
            <a:endParaRPr lang="en-US" altLang="zh-CN" sz="2200" b="1" dirty="0">
              <a:latin typeface="Times New Roman" pitchFamily="18" charset="0"/>
            </a:endParaRPr>
          </a:p>
        </p:txBody>
      </p:sp>
      <p:sp>
        <p:nvSpPr>
          <p:cNvPr id="10" name="Rectangle 4104"/>
          <p:cNvSpPr>
            <a:spLocks noChangeArrowheads="1"/>
          </p:cNvSpPr>
          <p:nvPr/>
        </p:nvSpPr>
        <p:spPr bwMode="auto">
          <a:xfrm>
            <a:off x="230688" y="3276600"/>
            <a:ext cx="4417512" cy="276418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1" name="Picture 4105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373785"/>
            <a:ext cx="429982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自动机转换函数的扩充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609600" y="2831940"/>
            <a:ext cx="8077200" cy="26828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CA" altLang="zh-CN" sz="2200" dirty="0">
              <a:latin typeface="+mn-ea"/>
              <a:ea typeface="+mn-ea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772400" cy="174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</a:t>
            </a:r>
            <a:r>
              <a:rPr lang="zh-CN" altLang="en-US" sz="2200" b="1" dirty="0" smtClean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，如果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所接受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或识别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的。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所接受的符号串的集合记为</a:t>
            </a:r>
            <a:r>
              <a:rPr lang="en-US" altLang="zh-CN" sz="2200" b="1" dirty="0">
                <a:latin typeface="+mn-ea"/>
                <a:ea typeface="+mn-ea"/>
              </a:rPr>
              <a:t>L(M)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L(M)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α︱α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2771616"/>
            <a:ext cx="8001000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一个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，以带权有向图</a:t>
            </a:r>
            <a:r>
              <a:rPr lang="en-US" altLang="zh-CN" sz="2200" b="1" dirty="0">
                <a:latin typeface="+mn-ea"/>
                <a:ea typeface="+mn-ea"/>
              </a:rPr>
              <a:t>G=(V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E)</a:t>
            </a:r>
            <a:r>
              <a:rPr lang="zh-CN" altLang="en-US" sz="2200" b="1" dirty="0">
                <a:latin typeface="+mn-ea"/>
                <a:ea typeface="+mn-ea"/>
              </a:rPr>
              <a:t>观点，还可采用图形直观描述：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362200" y="3517741"/>
            <a:ext cx="5029200" cy="198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顶点表示状态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即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K)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加上粗箭头的顶点表示开始状态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双圈顶点表示接受状态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权为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的弧</a:t>
            </a:r>
            <a:r>
              <a:rPr lang="en-US" altLang="zh-CN" sz="2200" b="1" dirty="0">
                <a:latin typeface="+mn-ea"/>
                <a:ea typeface="+mn-ea"/>
              </a:rPr>
              <a:t>&lt;A,B&gt;(∈E)</a:t>
            </a:r>
            <a:r>
              <a:rPr lang="zh-CN" altLang="en-US" sz="2200" b="1" dirty="0">
                <a:latin typeface="+mn-ea"/>
                <a:ea typeface="+mn-ea"/>
              </a:rPr>
              <a:t>表示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A,a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057400" y="5591016"/>
            <a:ext cx="617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f(A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a)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＝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也读作“状态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经过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转换到状态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B”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自动机识别的语言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90"/>
          <p:cNvSpPr>
            <a:spLocks noChangeArrowheads="1"/>
          </p:cNvSpPr>
          <p:nvPr/>
        </p:nvSpPr>
        <p:spPr bwMode="auto">
          <a:xfrm>
            <a:off x="1524000" y="4229100"/>
            <a:ext cx="5715000" cy="14097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1508" name="Rectangle 189"/>
          <p:cNvSpPr>
            <a:spLocks noChangeArrowheads="1"/>
          </p:cNvSpPr>
          <p:nvPr/>
        </p:nvSpPr>
        <p:spPr bwMode="auto">
          <a:xfrm>
            <a:off x="533400" y="3848100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eaLnBrk="1" hangingPunct="1"/>
            <a:r>
              <a:rPr lang="en-US" altLang="zh-CN" sz="2000" b="1">
                <a:latin typeface="Times New Roman" pitchFamily="18" charset="0"/>
              </a:rPr>
              <a:t>DFA M</a:t>
            </a:r>
            <a:r>
              <a:rPr lang="zh-CN" altLang="en-US" sz="2000" b="1">
                <a:latin typeface="Times New Roman" pitchFamily="18" charset="0"/>
              </a:rPr>
              <a:t>的状态图表示如下。 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3200400" y="1371600"/>
            <a:ext cx="5105400" cy="2492375"/>
            <a:chOff x="-2" y="382"/>
            <a:chExt cx="2298" cy="926"/>
          </a:xfrm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0" y="384"/>
              <a:ext cx="2294" cy="922"/>
              <a:chOff x="0" y="384"/>
              <a:chExt cx="2294" cy="922"/>
            </a:xfrm>
          </p:grpSpPr>
          <p:sp>
            <p:nvSpPr>
              <p:cNvPr id="21516" name="Rectangle 193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2208" cy="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193675" algn="just" eaLnBrk="1" hangingPunct="1"/>
                <a:r>
                  <a:rPr lang="en-US" altLang="zh-CN" sz="2000" b="1" dirty="0">
                    <a:latin typeface="Times New Roman" pitchFamily="18" charset="0"/>
                  </a:rPr>
                  <a:t>M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(</a:t>
                </a:r>
                <a:r>
                  <a:rPr lang="en-US" altLang="zh-CN" sz="2000" b="1" dirty="0" err="1">
                    <a:latin typeface="Times New Roman" pitchFamily="18" charset="0"/>
                  </a:rPr>
                  <a:t>K,</a:t>
                </a:r>
                <a:r>
                  <a:rPr lang="en-US" altLang="zh-CN" sz="2000" b="1" dirty="0" err="1">
                    <a:latin typeface="Times New Roman" pitchFamily="18" charset="0"/>
                    <a:sym typeface="Symbol" pitchFamily="18" charset="2"/>
                  </a:rPr>
                  <a:t></a:t>
                </a:r>
                <a:r>
                  <a:rPr lang="en-US" altLang="zh-CN" sz="2000" b="1" dirty="0" err="1">
                    <a:latin typeface="Times New Roman" pitchFamily="18" charset="0"/>
                  </a:rPr>
                  <a:t>,</a:t>
                </a:r>
                <a:r>
                  <a:rPr lang="en-US" altLang="zh-CN" sz="2000" b="1" dirty="0" err="1">
                    <a:latin typeface="Times New Roman" pitchFamily="18" charset="0"/>
                    <a:sym typeface="Symbol" pitchFamily="18" charset="2"/>
                  </a:rPr>
                  <a:t>f,S,Z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indent="193675" algn="just" eaLnBrk="1" hangingPunct="1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其中  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K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Q}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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{a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b}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f:   f(S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   f(S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   f(U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   f(V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f(Q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   f(Q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Z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{Q}</a:t>
                </a:r>
              </a:p>
            </p:txBody>
          </p:sp>
          <p:sp>
            <p:nvSpPr>
              <p:cNvPr id="21517" name="Rectangle 194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294" cy="9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21515" name="Rectangle 195"/>
            <p:cNvSpPr>
              <a:spLocks noChangeArrowheads="1"/>
            </p:cNvSpPr>
            <p:nvPr/>
          </p:nvSpPr>
          <p:spPr bwMode="auto">
            <a:xfrm>
              <a:off x="-2" y="382"/>
              <a:ext cx="2298" cy="92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21510" name="Text Box 196"/>
          <p:cNvSpPr txBox="1">
            <a:spLocks noChangeArrowheads="1"/>
          </p:cNvSpPr>
          <p:nvPr/>
        </p:nvSpPr>
        <p:spPr bwMode="auto">
          <a:xfrm>
            <a:off x="609600" y="865241"/>
            <a:ext cx="7848600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76250"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3.3  DFA M</a:t>
            </a:r>
            <a:r>
              <a:rPr lang="zh-CN" altLang="en-US" sz="2000" b="1" dirty="0">
                <a:latin typeface="Times New Roman" pitchFamily="18" charset="0"/>
              </a:rPr>
              <a:t>定义如下，并转换直观状态图表示，讨论所接受的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符号串</a:t>
            </a:r>
            <a:r>
              <a:rPr lang="zh-CN" altLang="en-US" sz="2000" b="1" dirty="0">
                <a:latin typeface="Times New Roman" pitchFamily="18" charset="0"/>
              </a:rPr>
              <a:t>情况。</a:t>
            </a:r>
          </a:p>
        </p:txBody>
      </p:sp>
      <p:sp>
        <p:nvSpPr>
          <p:cNvPr id="21511" name="Text Box 197"/>
          <p:cNvSpPr txBox="1">
            <a:spLocks noChangeArrowheads="1"/>
          </p:cNvSpPr>
          <p:nvPr/>
        </p:nvSpPr>
        <p:spPr bwMode="auto">
          <a:xfrm>
            <a:off x="2057400" y="56388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hlinkClick r:id="rId3"/>
              </a:rPr>
              <a:t>M</a:t>
            </a:r>
            <a:r>
              <a:rPr lang="zh-CN" altLang="en-US" sz="2000" b="1" dirty="0">
                <a:latin typeface="Times New Roman" pitchFamily="18" charset="0"/>
                <a:hlinkClick r:id="rId3"/>
              </a:rPr>
              <a:t>接受的</a:t>
            </a:r>
            <a:r>
              <a:rPr lang="en-US" altLang="zh-CN" sz="2000" b="1" dirty="0" err="1">
                <a:latin typeface="Times New Roman" pitchFamily="18" charset="0"/>
                <a:hlinkClick r:id="rId3"/>
              </a:rPr>
              <a:t>aaa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  <a:hlinkClick r:id="rId4"/>
              </a:rPr>
              <a:t>M</a:t>
            </a:r>
            <a:r>
              <a:rPr lang="zh-CN" altLang="en-US" sz="2000" b="1" dirty="0">
                <a:latin typeface="Times New Roman" pitchFamily="18" charset="0"/>
                <a:hlinkClick r:id="rId4"/>
              </a:rPr>
              <a:t>不接受的</a:t>
            </a:r>
            <a:r>
              <a:rPr lang="en-US" altLang="zh-CN" sz="2000" b="1" dirty="0" err="1">
                <a:latin typeface="Times New Roman" pitchFamily="18" charset="0"/>
                <a:hlinkClick r:id="rId4"/>
              </a:rPr>
              <a:t>aba</a:t>
            </a:r>
            <a:r>
              <a:rPr lang="zh-CN" altLang="en-US" sz="2000" b="1" dirty="0">
                <a:latin typeface="Times New Roman" pitchFamily="18" charset="0"/>
              </a:rPr>
              <a:t>的识别过程</a:t>
            </a:r>
          </a:p>
        </p:txBody>
      </p:sp>
      <p:sp>
        <p:nvSpPr>
          <p:cNvPr id="21512" name="Rectangle 224"/>
          <p:cNvSpPr>
            <a:spLocks noChangeArrowheads="1"/>
          </p:cNvSpPr>
          <p:nvPr/>
        </p:nvSpPr>
        <p:spPr bwMode="auto">
          <a:xfrm>
            <a:off x="4446588" y="2613025"/>
            <a:ext cx="32178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pic>
        <p:nvPicPr>
          <p:cNvPr id="21513" name="Picture 238" descr="图4_1DFA M的状态图表示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3706" y="4267200"/>
            <a:ext cx="5638800" cy="12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4"/>
          <p:cNvSpPr>
            <a:spLocks noChangeArrowheads="1"/>
          </p:cNvSpPr>
          <p:nvPr/>
        </p:nvSpPr>
        <p:spPr bwMode="auto">
          <a:xfrm>
            <a:off x="1066800" y="4410075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28600" y="960423"/>
            <a:ext cx="8305800" cy="338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个不确定的有穷自动机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是一个五元组：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M=(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其中：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是非空有穷集，每个元素称为状态；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是有穷字母表；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∪{ε}→ρ(K)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映射；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称为状态转换函数，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ρ(K)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之幂集。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，称为开始状态集；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Z</a:t>
            </a:r>
            <a:r>
              <a:rPr lang="en-US" altLang="zh-CN" sz="22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，称为结束状态集，或接受状态集。 </a:t>
            </a:r>
          </a:p>
        </p:txBody>
      </p:sp>
      <p:pic>
        <p:nvPicPr>
          <p:cNvPr id="22533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075" y="4486275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3.5  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755650" y="2422525"/>
            <a:ext cx="7704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本章介绍词法分析阶段的基本原理和技术，主要内容是词法的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种形式描述工具及其相互转换、构造词法分析程序的技术线路。</a:t>
            </a: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3708400" y="1554163"/>
            <a:ext cx="165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027"/>
          <p:cNvSpPr>
            <a:spLocks noChangeArrowheads="1"/>
          </p:cNvSpPr>
          <p:nvPr/>
        </p:nvSpPr>
        <p:spPr bwMode="auto">
          <a:xfrm>
            <a:off x="685800" y="836910"/>
            <a:ext cx="777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3.4  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定义如下，并讨论所接受的符号串情况。 </a:t>
            </a:r>
          </a:p>
        </p:txBody>
      </p:sp>
      <p:grpSp>
        <p:nvGrpSpPr>
          <p:cNvPr id="3" name="Group 1029"/>
          <p:cNvGrpSpPr>
            <a:grpSpLocks/>
          </p:cNvGrpSpPr>
          <p:nvPr/>
        </p:nvGrpSpPr>
        <p:grpSpPr bwMode="auto">
          <a:xfrm>
            <a:off x="685800" y="1234956"/>
            <a:ext cx="7533194" cy="2940580"/>
            <a:chOff x="0" y="0"/>
            <a:chExt cx="2841" cy="946"/>
          </a:xfrm>
        </p:grpSpPr>
        <p:sp>
          <p:nvSpPr>
            <p:cNvPr id="23562" name="Rectangle 1030"/>
            <p:cNvSpPr>
              <a:spLocks noChangeArrowheads="1"/>
            </p:cNvSpPr>
            <p:nvPr/>
          </p:nvSpPr>
          <p:spPr bwMode="auto">
            <a:xfrm>
              <a:off x="43" y="39"/>
              <a:ext cx="2755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193675" algn="l" eaLnBrk="1" hangingPunct="1"/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M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(K,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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S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Z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），其中，</a:t>
              </a:r>
            </a:p>
            <a:p>
              <a:pPr indent="193675" algn="l"/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K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Q}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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{0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:  f(B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{S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Q} f(B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Q}  </a:t>
              </a:r>
              <a:endPara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  <a:p>
              <a:pPr indent="193675" algn="l"/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f(B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}    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{U}     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</a:t>
              </a:r>
            </a:p>
            <a:p>
              <a:pPr indent="193675" algn="l"/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}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</a:t>
              </a:r>
            </a:p>
            <a:p>
              <a:pPr indent="193675" algn="l"/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  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S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{B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}  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Z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{Q}</a:t>
              </a:r>
            </a:p>
          </p:txBody>
        </p:sp>
        <p:sp>
          <p:nvSpPr>
            <p:cNvPr id="23563" name="Rectangle 1031"/>
            <p:cNvSpPr>
              <a:spLocks noChangeArrowheads="1"/>
            </p:cNvSpPr>
            <p:nvPr/>
          </p:nvSpPr>
          <p:spPr bwMode="auto">
            <a:xfrm>
              <a:off x="0" y="0"/>
              <a:ext cx="2841" cy="92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3559" name="Text Box 1033"/>
          <p:cNvSpPr txBox="1">
            <a:spLocks noChangeArrowheads="1"/>
          </p:cNvSpPr>
          <p:nvPr/>
        </p:nvSpPr>
        <p:spPr bwMode="auto">
          <a:xfrm>
            <a:off x="1905000" y="5700792"/>
            <a:ext cx="60198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接受的</a:t>
            </a:r>
            <a:r>
              <a:rPr lang="en-US" altLang="zh-CN" sz="2000" b="1" dirty="0">
                <a:latin typeface="Times New Roman" pitchFamily="18" charset="0"/>
                <a:hlinkClick r:id="rId3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hlinkClick r:id="rId4"/>
              </a:rPr>
              <a:t>012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不接受的</a:t>
            </a:r>
            <a:r>
              <a:rPr lang="en-US" altLang="zh-CN" sz="2000" b="1" dirty="0">
                <a:latin typeface="Times New Roman" pitchFamily="18" charset="0"/>
                <a:hlinkClick r:id="rId5"/>
              </a:rPr>
              <a:t>11</a:t>
            </a:r>
            <a:r>
              <a:rPr lang="zh-CN" altLang="en-US" sz="2000" b="1" dirty="0">
                <a:latin typeface="Times New Roman" pitchFamily="18" charset="0"/>
              </a:rPr>
              <a:t>的识别过程 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914400" y="4197845"/>
            <a:ext cx="7239000" cy="15029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3" name="Picture 23" descr="图4_4NFA M的状态图表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5675" y="4267199"/>
            <a:ext cx="7143750" cy="140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30275"/>
            <a:ext cx="8305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NFA</a:t>
            </a:r>
            <a:r>
              <a:rPr lang="zh-CN" altLang="en-US" sz="2200" b="1" dirty="0">
                <a:latin typeface="+mn-ea"/>
                <a:ea typeface="+mn-ea"/>
              </a:rPr>
              <a:t>转换函数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也可以扩充为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: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ρ(K)×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en-US" altLang="zh-CN" sz="2200" b="1" dirty="0">
                <a:latin typeface="+mn-ea"/>
                <a:ea typeface="+mn-ea"/>
              </a:rPr>
              <a:t>→ρ(K)</a:t>
            </a:r>
            <a:r>
              <a:rPr lang="zh-CN" altLang="en-US" sz="2200" b="1" dirty="0">
                <a:latin typeface="+mn-ea"/>
                <a:ea typeface="+mn-ea"/>
              </a:rPr>
              <a:t>映射，并以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替代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使用。设 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β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zh-CN" altLang="en-US" sz="2200" b="1" dirty="0">
                <a:latin typeface="+mn-ea"/>
                <a:ea typeface="+mn-ea"/>
              </a:rPr>
              <a:t>，即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09738" y="1698625"/>
            <a:ext cx="6748462" cy="1577975"/>
            <a:chOff x="1077" y="798"/>
            <a:chExt cx="3984" cy="99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77" y="798"/>
              <a:ext cx="3984" cy="698"/>
              <a:chOff x="1296" y="1940"/>
              <a:chExt cx="3984" cy="698"/>
            </a:xfrm>
          </p:grpSpPr>
          <p:sp>
            <p:nvSpPr>
              <p:cNvPr id="24587" name="Text Box 6"/>
              <p:cNvSpPr txBox="1">
                <a:spLocks noChangeArrowheads="1"/>
              </p:cNvSpPr>
              <p:nvPr/>
            </p:nvSpPr>
            <p:spPr bwMode="auto">
              <a:xfrm>
                <a:off x="1296" y="1940"/>
                <a:ext cx="3984" cy="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             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M(I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） </a:t>
                </a:r>
                <a:r>
                  <a:rPr lang="zh-CN" altLang="en-US" sz="2200" b="1" dirty="0" smtClean="0">
                    <a:latin typeface="+mn-ea"/>
                    <a:ea typeface="+mn-ea"/>
                  </a:rPr>
                  <a:t>       </a:t>
                </a:r>
                <a:r>
                  <a:rPr lang="en-US" altLang="zh-CN" sz="2200" b="1" dirty="0">
                    <a:latin typeface="+mn-ea"/>
                    <a:ea typeface="+mn-ea"/>
                  </a:rPr>
                  <a:t>(β=ε)</a:t>
                </a:r>
              </a:p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a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β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)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＝</a:t>
                </a:r>
              </a:p>
              <a:p>
                <a:pPr algn="l" eaLnBrk="1" hangingPunct="1"/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             </a:t>
                </a:r>
                <a:r>
                  <a:rPr lang="zh-CN" altLang="en-US" sz="2200" b="1" dirty="0" smtClean="0">
                    <a:latin typeface="+mn-ea"/>
                    <a:ea typeface="+mn-ea"/>
                    <a:sym typeface="Symbol" pitchFamily="18" charset="2"/>
                  </a:rPr>
                  <a:t> </a:t>
                </a:r>
                <a:r>
                  <a:rPr lang="en-US" altLang="zh-CN" sz="2200" b="1" dirty="0" smtClean="0">
                    <a:latin typeface="+mn-ea"/>
                    <a:ea typeface="+mn-ea"/>
                    <a:sym typeface="Symbol" pitchFamily="18" charset="2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M(I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），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β)  (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β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ε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)</a:t>
                </a:r>
                <a:endParaRPr lang="en-US" altLang="zh-CN" sz="2200" b="1" dirty="0">
                  <a:latin typeface="+mn-ea"/>
                  <a:ea typeface="+mn-ea"/>
                </a:endParaRPr>
              </a:p>
            </p:txBody>
          </p:sp>
          <p:sp>
            <p:nvSpPr>
              <p:cNvPr id="24588" name="AutoShape 7"/>
              <p:cNvSpPr>
                <a:spLocks/>
              </p:cNvSpPr>
              <p:nvPr/>
            </p:nvSpPr>
            <p:spPr bwMode="auto">
              <a:xfrm>
                <a:off x="2311" y="2090"/>
                <a:ext cx="132" cy="460"/>
              </a:xfrm>
              <a:prstGeom prst="leftBrace">
                <a:avLst>
                  <a:gd name="adj1" fmla="val 290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CA" altLang="zh-CN" sz="2200" b="1">
                  <a:latin typeface="+mn-ea"/>
                  <a:ea typeface="+mn-ea"/>
                </a:endParaRPr>
              </a:p>
            </p:txBody>
          </p:sp>
        </p:grp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440" y="1456"/>
              <a:ext cx="28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b="1" dirty="0">
                  <a:latin typeface="+mn-ea"/>
                  <a:ea typeface="+mn-ea"/>
                </a:rPr>
                <a:t>其中，</a:t>
              </a:r>
              <a:r>
                <a:rPr lang="en-US" altLang="zh-CN" sz="2200" b="1" dirty="0">
                  <a:latin typeface="+mn-ea"/>
                  <a:ea typeface="+mn-ea"/>
                </a:rPr>
                <a:t>M(I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</a:t>
              </a:r>
              <a:r>
                <a:rPr lang="zh-CN" altLang="en-US" sz="2200" b="1" dirty="0">
                  <a:latin typeface="+mn-ea"/>
                  <a:ea typeface="+mn-ea"/>
                </a:rPr>
                <a:t>＝ ∪ </a:t>
              </a:r>
              <a:r>
                <a:rPr lang="en-US" altLang="zh-CN" sz="2200" b="1" dirty="0">
                  <a:latin typeface="+mn-ea"/>
                  <a:ea typeface="+mn-ea"/>
                </a:rPr>
                <a:t>f(q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 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2600" y="1596"/>
              <a:ext cx="58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kumimoji="0" lang="en-US" altLang="zh-CN" sz="2200" b="1">
                  <a:latin typeface="+mn-ea"/>
                  <a:ea typeface="+mn-ea"/>
                </a:rPr>
                <a:t>q</a:t>
              </a:r>
              <a:r>
                <a:rPr kumimoji="0" lang="en-US" altLang="zh-CN" sz="2200" b="1">
                  <a:latin typeface="+mn-ea"/>
                  <a:ea typeface="+mn-ea"/>
                  <a:sym typeface="Symbol" pitchFamily="18" charset="2"/>
                </a:rPr>
                <a:t></a:t>
              </a:r>
              <a:r>
                <a:rPr kumimoji="0" lang="en-US" altLang="zh-CN" sz="2200" b="1">
                  <a:latin typeface="+mn-ea"/>
                  <a:ea typeface="+mn-ea"/>
                </a:rPr>
                <a:t> I</a:t>
              </a:r>
            </a:p>
          </p:txBody>
        </p:sp>
      </p:grp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6858000" cy="892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({B},012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(M({B},0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({B,U,Q},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12)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                  =</a:t>
            </a:r>
            <a:r>
              <a:rPr lang="en-US" altLang="zh-CN" sz="2000" b="1" dirty="0" smtClean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(M({B,U,Q},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1)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</a:t>
            </a:r>
            <a:r>
              <a:rPr lang="en-US" altLang="zh-CN" sz="2000" b="1" dirty="0">
                <a:latin typeface="Times New Roman" pitchFamily="18" charset="0"/>
              </a:rPr>
              <a:t>M({U,Q},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2)={Q}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914400" y="3581400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4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675" y="3657600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自动机转换函数的扩充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31"/>
          <p:cNvSpPr>
            <a:spLocks noChangeArrowheads="1"/>
          </p:cNvSpPr>
          <p:nvPr/>
        </p:nvSpPr>
        <p:spPr bwMode="auto">
          <a:xfrm>
            <a:off x="457200" y="927100"/>
            <a:ext cx="8229600" cy="180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</a:t>
            </a:r>
            <a:r>
              <a:rPr lang="zh-CN" altLang="en-US" sz="2200" b="1" dirty="0" smtClean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f,S,Z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，如果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α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)∩Z≠Φ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α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的。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所接受的符号串的集合亦记为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，即</a:t>
            </a: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         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＝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{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α︱α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)∩Z≠Φ}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。 </a:t>
            </a:r>
          </a:p>
        </p:txBody>
      </p:sp>
      <p:sp>
        <p:nvSpPr>
          <p:cNvPr id="25606" name="Text Box 1042"/>
          <p:cNvSpPr txBox="1">
            <a:spLocks noChangeArrowheads="1"/>
          </p:cNvSpPr>
          <p:nvPr/>
        </p:nvSpPr>
        <p:spPr bwMode="auto">
          <a:xfrm>
            <a:off x="990600" y="4343400"/>
            <a:ext cx="7696200" cy="17173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∵ 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({B},012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(M({B},0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12)=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({B,U,Q},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12)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   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(M({B,U,Q},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1)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</a:t>
            </a:r>
            <a:r>
              <a:rPr lang="en-US" altLang="zh-CN" sz="2200" b="1" dirty="0">
                <a:latin typeface="+mn-ea"/>
                <a:ea typeface="+mn-ea"/>
              </a:rPr>
              <a:t>M({U,Q},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2)={Q}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({B},012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</a:t>
            </a:r>
            <a:r>
              <a:rPr lang="en-US" altLang="zh-CN" sz="2200" b="1" dirty="0">
                <a:latin typeface="+mn-ea"/>
                <a:ea typeface="+mn-ea"/>
              </a:rPr>
              <a:t>Z≠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Φ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∴ </a:t>
            </a:r>
            <a:r>
              <a:rPr lang="en-US" altLang="zh-CN" sz="2200" b="1" dirty="0">
                <a:latin typeface="+mn-ea"/>
                <a:ea typeface="+mn-ea"/>
              </a:rPr>
              <a:t>012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的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914400" y="2733675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8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675" y="2763381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3.6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自动机识别的语言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8"/>
          <p:cNvSpPr>
            <a:spLocks noChangeArrowheads="1"/>
          </p:cNvSpPr>
          <p:nvPr/>
        </p:nvSpPr>
        <p:spPr bwMode="auto">
          <a:xfrm>
            <a:off x="1219200" y="2026404"/>
            <a:ext cx="7010400" cy="3124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772400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接受相同的符号串的集合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即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是等价的。</a:t>
            </a:r>
          </a:p>
        </p:txBody>
      </p:sp>
      <p:pic>
        <p:nvPicPr>
          <p:cNvPr id="26631" name="Picture 16" descr="图4_8含εNFA M′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6858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7" descr="图4_8DFA M的状态图表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1336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 Box 19"/>
          <p:cNvSpPr txBox="1">
            <a:spLocks noChangeArrowheads="1"/>
          </p:cNvSpPr>
          <p:nvPr/>
        </p:nvSpPr>
        <p:spPr bwMode="auto">
          <a:xfrm>
            <a:off x="1143000" y="5104110"/>
            <a:ext cx="71628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∵L(M)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{0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︱n,m,k≥0}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{0}*{1}*{2}*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∴ 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是等价的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3.7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自动机的等价性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685800" y="975856"/>
            <a:ext cx="7924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　　</a:t>
            </a:r>
            <a:r>
              <a:rPr lang="zh-CN" altLang="en-US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3.8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I,a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定义如下： 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2460625" y="2209342"/>
            <a:ext cx="3733800" cy="761999"/>
            <a:chOff x="1488" y="1804"/>
            <a:chExt cx="2352" cy="480"/>
          </a:xfrm>
        </p:grpSpPr>
        <p:sp>
          <p:nvSpPr>
            <p:cNvPr id="27654" name="Text Box 1028"/>
            <p:cNvSpPr txBox="1">
              <a:spLocks noChangeArrowheads="1"/>
            </p:cNvSpPr>
            <p:nvPr/>
          </p:nvSpPr>
          <p:spPr bwMode="auto">
            <a:xfrm>
              <a:off x="2194" y="2044"/>
              <a:ext cx="62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q </a:t>
              </a:r>
              <a:r>
                <a:rPr lang="en-US" altLang="zh-CN" sz="2200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</a:t>
              </a:r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 I</a:t>
              </a:r>
              <a:endParaRPr lang="en-US" altLang="zh-CN" sz="2200" dirty="0"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  <a:p>
              <a:pPr algn="l"/>
              <a:endParaRPr lang="en-US" altLang="zh-CN" sz="2200" dirty="0"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</p:txBody>
        </p:sp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488" y="1804"/>
              <a:ext cx="2352" cy="342"/>
              <a:chOff x="0" y="281"/>
              <a:chExt cx="1210" cy="342"/>
            </a:xfrm>
          </p:grpSpPr>
          <p:sp>
            <p:nvSpPr>
              <p:cNvPr id="27656" name="Rectangle 1030"/>
              <p:cNvSpPr>
                <a:spLocks noChangeArrowheads="1"/>
              </p:cNvSpPr>
              <p:nvPr/>
            </p:nvSpPr>
            <p:spPr bwMode="auto">
              <a:xfrm>
                <a:off x="0" y="352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7657" name="Rectangle 1031"/>
              <p:cNvSpPr>
                <a:spLocks noChangeArrowheads="1"/>
              </p:cNvSpPr>
              <p:nvPr/>
            </p:nvSpPr>
            <p:spPr bwMode="auto">
              <a:xfrm>
                <a:off x="0" y="281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M(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I,a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＝ ∪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f(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q,a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）</a:t>
                </a:r>
              </a:p>
            </p:txBody>
          </p:sp>
        </p:grpSp>
      </p:grpSp>
      <p:sp>
        <p:nvSpPr>
          <p:cNvPr id="27653" name="Text Box 1032"/>
          <p:cNvSpPr txBox="1">
            <a:spLocks noChangeArrowheads="1"/>
          </p:cNvSpPr>
          <p:nvPr/>
        </p:nvSpPr>
        <p:spPr bwMode="auto">
          <a:xfrm>
            <a:off x="457200" y="2941181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3.9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定义如下：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⑵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(I),ε)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重复⑵，直到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，不再扩大为止。 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状态集合的映射和闭包运算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62000" y="942975"/>
            <a:ext cx="7620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latin typeface="+mn-ea"/>
                <a:ea typeface="+mn-ea"/>
              </a:rPr>
              <a:t>例 </a:t>
            </a:r>
            <a:r>
              <a:rPr lang="en-US" altLang="zh-CN" sz="2000" b="1" dirty="0">
                <a:latin typeface="+mn-ea"/>
                <a:ea typeface="+mn-ea"/>
              </a:rPr>
              <a:t>3.6  </a:t>
            </a:r>
            <a:r>
              <a:rPr lang="zh-CN" altLang="en-US" sz="2000" b="1" dirty="0">
                <a:latin typeface="+mn-ea"/>
                <a:ea typeface="+mn-ea"/>
              </a:rPr>
              <a:t>设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zh-CN" altLang="en-US" sz="2000" b="1" dirty="0">
                <a:latin typeface="+mn-ea"/>
                <a:ea typeface="+mn-ea"/>
              </a:rPr>
              <a:t>＝（</a:t>
            </a:r>
            <a:r>
              <a:rPr lang="en-US" altLang="zh-CN" sz="2000" b="1" dirty="0" err="1">
                <a:latin typeface="+mn-ea"/>
                <a:ea typeface="+mn-ea"/>
              </a:rPr>
              <a:t>K,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000" b="1" dirty="0" err="1">
                <a:latin typeface="+mn-ea"/>
                <a:ea typeface="+mn-ea"/>
              </a:rPr>
              <a:t>,f,S,Z</a:t>
            </a:r>
            <a:r>
              <a:rPr lang="zh-CN" altLang="en-US" sz="2000" b="1" dirty="0">
                <a:latin typeface="+mn-ea"/>
                <a:ea typeface="+mn-ea"/>
              </a:rPr>
              <a:t>）定义如下，给出计算</a:t>
            </a:r>
            <a:r>
              <a:rPr lang="en-US" altLang="zh-CN" sz="2000" b="1" dirty="0" err="1">
                <a:latin typeface="+mn-ea"/>
                <a:ea typeface="+mn-ea"/>
              </a:rPr>
              <a:t>ε_closure</a:t>
            </a:r>
            <a:r>
              <a:rPr lang="en-US" altLang="zh-CN" sz="2000" b="1" dirty="0">
                <a:latin typeface="+mn-ea"/>
                <a:ea typeface="+mn-ea"/>
              </a:rPr>
              <a:t>({3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8})</a:t>
            </a:r>
            <a:r>
              <a:rPr lang="zh-CN" altLang="en-US" sz="2000" b="1" dirty="0">
                <a:latin typeface="+mn-ea"/>
                <a:ea typeface="+mn-ea"/>
              </a:rPr>
              <a:t>过程。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143000" y="1905000"/>
            <a:ext cx="6858000" cy="3352800"/>
            <a:chOff x="720" y="1104"/>
            <a:chExt cx="4320" cy="1824"/>
          </a:xfrm>
        </p:grpSpPr>
        <p:sp>
          <p:nvSpPr>
            <p:cNvPr id="28678" name="Rectangle 66"/>
            <p:cNvSpPr>
              <a:spLocks noChangeArrowheads="1"/>
            </p:cNvSpPr>
            <p:nvPr/>
          </p:nvSpPr>
          <p:spPr bwMode="auto">
            <a:xfrm>
              <a:off x="2187" y="1508"/>
              <a:ext cx="2832" cy="1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en-CA" altLang="zh-CN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1617" y="1914"/>
              <a:ext cx="290" cy="279"/>
              <a:chOff x="3663" y="3452"/>
              <a:chExt cx="450" cy="474"/>
            </a:xfrm>
          </p:grpSpPr>
          <p:sp>
            <p:nvSpPr>
              <p:cNvPr id="28739" name="Oval 65"/>
              <p:cNvSpPr>
                <a:spLocks noChangeArrowheads="1"/>
              </p:cNvSpPr>
              <p:nvPr/>
            </p:nvSpPr>
            <p:spPr bwMode="auto">
              <a:xfrm>
                <a:off x="3663" y="3452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40" name="Text Box 64"/>
              <p:cNvSpPr txBox="1">
                <a:spLocks noChangeArrowheads="1"/>
              </p:cNvSpPr>
              <p:nvPr/>
            </p:nvSpPr>
            <p:spPr bwMode="auto">
              <a:xfrm>
                <a:off x="3678" y="3476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1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4693" y="1938"/>
              <a:ext cx="347" cy="311"/>
              <a:chOff x="9165" y="3419"/>
              <a:chExt cx="540" cy="526"/>
            </a:xfrm>
          </p:grpSpPr>
          <p:grpSp>
            <p:nvGrpSpPr>
              <p:cNvPr id="5" name="Group 60"/>
              <p:cNvGrpSpPr>
                <a:grpSpLocks/>
              </p:cNvGrpSpPr>
              <p:nvPr/>
            </p:nvGrpSpPr>
            <p:grpSpPr bwMode="auto">
              <a:xfrm>
                <a:off x="9165" y="3419"/>
                <a:ext cx="510" cy="526"/>
                <a:chOff x="9165" y="3419"/>
                <a:chExt cx="510" cy="526"/>
              </a:xfrm>
            </p:grpSpPr>
            <p:sp>
              <p:nvSpPr>
                <p:cNvPr id="28737" name="Oval 62"/>
                <p:cNvSpPr>
                  <a:spLocks noChangeArrowheads="1"/>
                </p:cNvSpPr>
                <p:nvPr/>
              </p:nvSpPr>
              <p:spPr bwMode="auto">
                <a:xfrm>
                  <a:off x="9195" y="3456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CA" altLang="zh-CN"/>
                </a:p>
              </p:txBody>
            </p:sp>
            <p:sp>
              <p:nvSpPr>
                <p:cNvPr id="28738" name="Oval 61"/>
                <p:cNvSpPr>
                  <a:spLocks noChangeArrowheads="1"/>
                </p:cNvSpPr>
                <p:nvPr/>
              </p:nvSpPr>
              <p:spPr bwMode="auto">
                <a:xfrm>
                  <a:off x="9165" y="3419"/>
                  <a:ext cx="510" cy="52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CA" altLang="zh-CN"/>
                </a:p>
              </p:txBody>
            </p:sp>
          </p:grpSp>
          <p:sp>
            <p:nvSpPr>
              <p:cNvPr id="28736" name="Text Box 59"/>
              <p:cNvSpPr txBox="1">
                <a:spLocks noChangeArrowheads="1"/>
              </p:cNvSpPr>
              <p:nvPr/>
            </p:nvSpPr>
            <p:spPr bwMode="auto">
              <a:xfrm>
                <a:off x="9165" y="3471"/>
                <a:ext cx="54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10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20" y="1862"/>
              <a:ext cx="538" cy="303"/>
              <a:chOff x="1980" y="3364"/>
              <a:chExt cx="837" cy="515"/>
            </a:xfrm>
          </p:grpSpPr>
          <p:sp>
            <p:nvSpPr>
              <p:cNvPr id="28732" name="Oval 57"/>
              <p:cNvSpPr>
                <a:spLocks noChangeArrowheads="1"/>
              </p:cNvSpPr>
              <p:nvPr/>
            </p:nvSpPr>
            <p:spPr bwMode="auto">
              <a:xfrm>
                <a:off x="2367" y="34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33" name="Text Box 56"/>
              <p:cNvSpPr txBox="1">
                <a:spLocks noChangeArrowheads="1"/>
              </p:cNvSpPr>
              <p:nvPr/>
            </p:nvSpPr>
            <p:spPr bwMode="auto">
              <a:xfrm>
                <a:off x="2382" y="3420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0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  <p:sp>
            <p:nvSpPr>
              <p:cNvPr id="28734" name="Text Box 55"/>
              <p:cNvSpPr txBox="1">
                <a:spLocks noChangeArrowheads="1"/>
              </p:cNvSpPr>
              <p:nvPr/>
            </p:nvSpPr>
            <p:spPr bwMode="auto">
              <a:xfrm>
                <a:off x="1980" y="3364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lang="en-US" altLang="zh-CN" b="1"/>
              </a:p>
              <a:p>
                <a:endParaRPr lang="en-US" altLang="zh-CN" b="1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28682" name="Text Box 53"/>
            <p:cNvSpPr txBox="1">
              <a:spLocks noChangeArrowheads="1"/>
            </p:cNvSpPr>
            <p:nvPr/>
          </p:nvSpPr>
          <p:spPr bwMode="auto">
            <a:xfrm>
              <a:off x="2474" y="1461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683" name="Text Box 52"/>
            <p:cNvSpPr txBox="1">
              <a:spLocks noChangeArrowheads="1"/>
            </p:cNvSpPr>
            <p:nvPr/>
          </p:nvSpPr>
          <p:spPr bwMode="auto">
            <a:xfrm>
              <a:off x="1239" y="1831"/>
              <a:ext cx="26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684" name="Text Box 51"/>
            <p:cNvSpPr txBox="1">
              <a:spLocks noChangeArrowheads="1"/>
            </p:cNvSpPr>
            <p:nvPr/>
          </p:nvSpPr>
          <p:spPr bwMode="auto">
            <a:xfrm>
              <a:off x="1791" y="1672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167" y="1555"/>
              <a:ext cx="289" cy="280"/>
              <a:chOff x="4518" y="2844"/>
              <a:chExt cx="450" cy="474"/>
            </a:xfrm>
          </p:grpSpPr>
          <p:sp>
            <p:nvSpPr>
              <p:cNvPr id="28730" name="Oval 50"/>
              <p:cNvSpPr>
                <a:spLocks noChangeArrowheads="1"/>
              </p:cNvSpPr>
              <p:nvPr/>
            </p:nvSpPr>
            <p:spPr bwMode="auto">
              <a:xfrm>
                <a:off x="4518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31" name="Text Box 49"/>
              <p:cNvSpPr txBox="1">
                <a:spLocks noChangeArrowheads="1"/>
              </p:cNvSpPr>
              <p:nvPr/>
            </p:nvSpPr>
            <p:spPr bwMode="auto">
              <a:xfrm>
                <a:off x="4533" y="2868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2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2186" y="2266"/>
              <a:ext cx="290" cy="280"/>
              <a:chOff x="4548" y="4050"/>
              <a:chExt cx="450" cy="474"/>
            </a:xfrm>
          </p:grpSpPr>
          <p:sp>
            <p:nvSpPr>
              <p:cNvPr id="28728" name="Oval 47"/>
              <p:cNvSpPr>
                <a:spLocks noChangeArrowheads="1"/>
              </p:cNvSpPr>
              <p:nvPr/>
            </p:nvSpPr>
            <p:spPr bwMode="auto">
              <a:xfrm>
                <a:off x="4548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9" name="Text Box 46"/>
              <p:cNvSpPr txBox="1">
                <a:spLocks noChangeArrowheads="1"/>
              </p:cNvSpPr>
              <p:nvPr/>
            </p:nvSpPr>
            <p:spPr bwMode="auto">
              <a:xfrm>
                <a:off x="4563" y="4074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4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813" y="1564"/>
              <a:ext cx="290" cy="280"/>
              <a:chOff x="5583" y="2844"/>
              <a:chExt cx="450" cy="474"/>
            </a:xfrm>
          </p:grpSpPr>
          <p:sp>
            <p:nvSpPr>
              <p:cNvPr id="28726" name="Oval 44"/>
              <p:cNvSpPr>
                <a:spLocks noChangeArrowheads="1"/>
              </p:cNvSpPr>
              <p:nvPr/>
            </p:nvSpPr>
            <p:spPr bwMode="auto">
              <a:xfrm>
                <a:off x="5583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7" name="Text Box 43"/>
              <p:cNvSpPr txBox="1">
                <a:spLocks noChangeArrowheads="1"/>
              </p:cNvSpPr>
              <p:nvPr/>
            </p:nvSpPr>
            <p:spPr bwMode="auto">
              <a:xfrm>
                <a:off x="5598" y="2868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3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2833" y="2275"/>
              <a:ext cx="289" cy="280"/>
              <a:chOff x="5613" y="4050"/>
              <a:chExt cx="450" cy="474"/>
            </a:xfrm>
          </p:grpSpPr>
          <p:sp>
            <p:nvSpPr>
              <p:cNvPr id="28724" name="Oval 41"/>
              <p:cNvSpPr>
                <a:spLocks noChangeArrowheads="1"/>
              </p:cNvSpPr>
              <p:nvPr/>
            </p:nvSpPr>
            <p:spPr bwMode="auto">
              <a:xfrm>
                <a:off x="5613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5" name="Text Box 40"/>
              <p:cNvSpPr txBox="1">
                <a:spLocks noChangeArrowheads="1"/>
              </p:cNvSpPr>
              <p:nvPr/>
            </p:nvSpPr>
            <p:spPr bwMode="auto">
              <a:xfrm>
                <a:off x="5628" y="4074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5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383" y="1959"/>
              <a:ext cx="289" cy="279"/>
              <a:chOff x="6543" y="3453"/>
              <a:chExt cx="450" cy="474"/>
            </a:xfrm>
          </p:grpSpPr>
          <p:sp>
            <p:nvSpPr>
              <p:cNvPr id="28722" name="Oval 38"/>
              <p:cNvSpPr>
                <a:spLocks noChangeArrowheads="1"/>
              </p:cNvSpPr>
              <p:nvPr/>
            </p:nvSpPr>
            <p:spPr bwMode="auto">
              <a:xfrm>
                <a:off x="6543" y="345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3" name="Text Box 37"/>
              <p:cNvSpPr txBox="1">
                <a:spLocks noChangeArrowheads="1"/>
              </p:cNvSpPr>
              <p:nvPr/>
            </p:nvSpPr>
            <p:spPr bwMode="auto">
              <a:xfrm>
                <a:off x="6558" y="347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6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392" y="2643"/>
              <a:ext cx="290" cy="280"/>
              <a:chOff x="6558" y="4599"/>
              <a:chExt cx="450" cy="474"/>
            </a:xfrm>
          </p:grpSpPr>
          <p:sp>
            <p:nvSpPr>
              <p:cNvPr id="28720" name="Oval 35"/>
              <p:cNvSpPr>
                <a:spLocks noChangeArrowheads="1"/>
              </p:cNvSpPr>
              <p:nvPr/>
            </p:nvSpPr>
            <p:spPr bwMode="auto">
              <a:xfrm>
                <a:off x="6558" y="459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1" name="Text Box 34"/>
              <p:cNvSpPr txBox="1">
                <a:spLocks noChangeArrowheads="1"/>
              </p:cNvSpPr>
              <p:nvPr/>
            </p:nvSpPr>
            <p:spPr bwMode="auto">
              <a:xfrm>
                <a:off x="6573" y="462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7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058" y="2648"/>
              <a:ext cx="289" cy="280"/>
              <a:chOff x="7713" y="4623"/>
              <a:chExt cx="450" cy="474"/>
            </a:xfrm>
          </p:grpSpPr>
          <p:sp>
            <p:nvSpPr>
              <p:cNvPr id="28718" name="Oval 32"/>
              <p:cNvSpPr>
                <a:spLocks noChangeArrowheads="1"/>
              </p:cNvSpPr>
              <p:nvPr/>
            </p:nvSpPr>
            <p:spPr bwMode="auto">
              <a:xfrm>
                <a:off x="7713" y="4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19" name="Text Box 31"/>
              <p:cNvSpPr txBox="1">
                <a:spLocks noChangeArrowheads="1"/>
              </p:cNvSpPr>
              <p:nvPr/>
            </p:nvSpPr>
            <p:spPr bwMode="auto">
              <a:xfrm>
                <a:off x="7728" y="464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8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4048" y="1967"/>
              <a:ext cx="290" cy="280"/>
              <a:chOff x="7698" y="3483"/>
              <a:chExt cx="450" cy="474"/>
            </a:xfrm>
          </p:grpSpPr>
          <p:sp>
            <p:nvSpPr>
              <p:cNvPr id="28716" name="Oval 29"/>
              <p:cNvSpPr>
                <a:spLocks noChangeArrowheads="1"/>
              </p:cNvSpPr>
              <p:nvPr/>
            </p:nvSpPr>
            <p:spPr bwMode="auto">
              <a:xfrm>
                <a:off x="7698" y="348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17" name="Text Box 28"/>
              <p:cNvSpPr txBox="1">
                <a:spLocks noChangeArrowheads="1"/>
              </p:cNvSpPr>
              <p:nvPr/>
            </p:nvSpPr>
            <p:spPr bwMode="auto">
              <a:xfrm>
                <a:off x="7713" y="350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9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>
              <a:off x="1268" y="2042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>
              <a:off x="3699" y="2769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4"/>
            <p:cNvSpPr>
              <a:spLocks noChangeShapeType="1"/>
            </p:cNvSpPr>
            <p:nvPr/>
          </p:nvSpPr>
          <p:spPr bwMode="auto">
            <a:xfrm>
              <a:off x="4345" y="2095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455" y="1713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>
              <a:off x="2474" y="2410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1"/>
            <p:cNvSpPr>
              <a:spLocks noChangeShapeType="1"/>
            </p:cNvSpPr>
            <p:nvPr/>
          </p:nvSpPr>
          <p:spPr bwMode="auto">
            <a:xfrm flipV="1">
              <a:off x="1876" y="1739"/>
              <a:ext cx="318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0"/>
            <p:cNvSpPr>
              <a:spLocks noChangeShapeType="1"/>
            </p:cNvSpPr>
            <p:nvPr/>
          </p:nvSpPr>
          <p:spPr bwMode="auto">
            <a:xfrm rot="10800000" flipV="1">
              <a:off x="3111" y="2185"/>
              <a:ext cx="318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19"/>
            <p:cNvSpPr>
              <a:spLocks noChangeShapeType="1"/>
            </p:cNvSpPr>
            <p:nvPr/>
          </p:nvSpPr>
          <p:spPr bwMode="auto">
            <a:xfrm rot="14982955" flipV="1">
              <a:off x="3124" y="1760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18"/>
            <p:cNvSpPr>
              <a:spLocks noChangeShapeType="1"/>
            </p:cNvSpPr>
            <p:nvPr/>
          </p:nvSpPr>
          <p:spPr bwMode="auto">
            <a:xfrm rot="14982955" flipV="1">
              <a:off x="1864" y="2174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7"/>
            <p:cNvSpPr>
              <a:spLocks noChangeShapeType="1"/>
            </p:cNvSpPr>
            <p:nvPr/>
          </p:nvSpPr>
          <p:spPr bwMode="auto">
            <a:xfrm>
              <a:off x="3525" y="222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16"/>
            <p:cNvSpPr>
              <a:spLocks noChangeShapeType="1"/>
            </p:cNvSpPr>
            <p:nvPr/>
          </p:nvSpPr>
          <p:spPr bwMode="auto">
            <a:xfrm>
              <a:off x="4191" y="223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Text Box 15"/>
            <p:cNvSpPr txBox="1">
              <a:spLocks noChangeArrowheads="1"/>
            </p:cNvSpPr>
            <p:nvPr/>
          </p:nvSpPr>
          <p:spPr bwMode="auto">
            <a:xfrm>
              <a:off x="1789" y="2210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5" name="Text Box 14"/>
            <p:cNvSpPr txBox="1">
              <a:spLocks noChangeArrowheads="1"/>
            </p:cNvSpPr>
            <p:nvPr/>
          </p:nvSpPr>
          <p:spPr bwMode="auto">
            <a:xfrm>
              <a:off x="3439" y="2272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6" name="Text Box 13"/>
            <p:cNvSpPr txBox="1">
              <a:spLocks noChangeArrowheads="1"/>
            </p:cNvSpPr>
            <p:nvPr/>
          </p:nvSpPr>
          <p:spPr bwMode="auto">
            <a:xfrm>
              <a:off x="3120" y="1665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7" name="Text Box 12"/>
            <p:cNvSpPr txBox="1">
              <a:spLocks noChangeArrowheads="1"/>
            </p:cNvSpPr>
            <p:nvPr/>
          </p:nvSpPr>
          <p:spPr bwMode="auto">
            <a:xfrm>
              <a:off x="3111" y="2257"/>
              <a:ext cx="29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8" name="Arc 11"/>
            <p:cNvSpPr>
              <a:spLocks/>
            </p:cNvSpPr>
            <p:nvPr/>
          </p:nvSpPr>
          <p:spPr bwMode="auto">
            <a:xfrm flipH="1" flipV="1">
              <a:off x="1110" y="1958"/>
              <a:ext cx="2279" cy="828"/>
            </a:xfrm>
            <a:custGeom>
              <a:avLst/>
              <a:gdLst>
                <a:gd name="T0" fmla="*/ 0 w 22993"/>
                <a:gd name="T1" fmla="*/ 0 h 21600"/>
                <a:gd name="T2" fmla="*/ 0 w 22993"/>
                <a:gd name="T3" fmla="*/ 0 h 21600"/>
                <a:gd name="T4" fmla="*/ 0 w 229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993"/>
                <a:gd name="T10" fmla="*/ 0 h 21600"/>
                <a:gd name="T11" fmla="*/ 22993 w 229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93" h="21600" fill="none" extrusionOk="0">
                  <a:moveTo>
                    <a:pt x="-1" y="111"/>
                  </a:moveTo>
                  <a:cubicBezTo>
                    <a:pt x="728" y="37"/>
                    <a:pt x="1459" y="0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</a:path>
                <a:path w="22993" h="21600" stroke="0" extrusionOk="0">
                  <a:moveTo>
                    <a:pt x="-1" y="111"/>
                  </a:moveTo>
                  <a:cubicBezTo>
                    <a:pt x="728" y="37"/>
                    <a:pt x="1459" y="0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  <a:lnTo>
                    <a:pt x="2192" y="21600"/>
                  </a:lnTo>
                  <a:lnTo>
                    <a:pt x="-1" y="11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Text Box 10"/>
            <p:cNvSpPr txBox="1">
              <a:spLocks noChangeArrowheads="1"/>
            </p:cNvSpPr>
            <p:nvPr/>
          </p:nvSpPr>
          <p:spPr bwMode="auto">
            <a:xfrm>
              <a:off x="1856" y="2615"/>
              <a:ext cx="26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0" name="Text Box 9"/>
            <p:cNvSpPr txBox="1">
              <a:spLocks noChangeArrowheads="1"/>
            </p:cNvSpPr>
            <p:nvPr/>
          </p:nvSpPr>
          <p:spPr bwMode="auto">
            <a:xfrm>
              <a:off x="3699" y="2548"/>
              <a:ext cx="26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143" y="2312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2" name="Text Box 7"/>
            <p:cNvSpPr txBox="1">
              <a:spLocks noChangeArrowheads="1"/>
            </p:cNvSpPr>
            <p:nvPr/>
          </p:nvSpPr>
          <p:spPr bwMode="auto">
            <a:xfrm>
              <a:off x="4336" y="1884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3" name="Text Box 6"/>
            <p:cNvSpPr txBox="1">
              <a:spLocks noChangeArrowheads="1"/>
            </p:cNvSpPr>
            <p:nvPr/>
          </p:nvSpPr>
          <p:spPr bwMode="auto">
            <a:xfrm>
              <a:off x="2474" y="2365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4" name="Arc 5"/>
            <p:cNvSpPr>
              <a:spLocks/>
            </p:cNvSpPr>
            <p:nvPr/>
          </p:nvSpPr>
          <p:spPr bwMode="auto">
            <a:xfrm rot="5400634" flipH="1">
              <a:off x="2044" y="1055"/>
              <a:ext cx="1172" cy="1741"/>
            </a:xfrm>
            <a:custGeom>
              <a:avLst/>
              <a:gdLst>
                <a:gd name="T0" fmla="*/ 0 w 21600"/>
                <a:gd name="T1" fmla="*/ 0 h 37680"/>
                <a:gd name="T2" fmla="*/ 0 w 21600"/>
                <a:gd name="T3" fmla="*/ 0 h 37680"/>
                <a:gd name="T4" fmla="*/ 0 w 21600"/>
                <a:gd name="T5" fmla="*/ 0 h 376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680"/>
                <a:gd name="T11" fmla="*/ 21600 w 21600"/>
                <a:gd name="T12" fmla="*/ 37680 h 37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680" fill="none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</a:path>
                <a:path w="21600" h="37680" stroke="0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  <a:lnTo>
                    <a:pt x="0" y="19116"/>
                  </a:lnTo>
                  <a:lnTo>
                    <a:pt x="10056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Text Box 4"/>
            <p:cNvSpPr txBox="1">
              <a:spLocks noChangeArrowheads="1"/>
            </p:cNvSpPr>
            <p:nvPr/>
          </p:nvSpPr>
          <p:spPr bwMode="auto">
            <a:xfrm>
              <a:off x="2455" y="1104"/>
              <a:ext cx="26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</p:txBody>
        </p:sp>
      </p:grpSp>
      <p:sp>
        <p:nvSpPr>
          <p:cNvPr id="28677" name="Text Box 94"/>
          <p:cNvSpPr txBox="1">
            <a:spLocks noChangeArrowheads="1"/>
          </p:cNvSpPr>
          <p:nvPr/>
        </p:nvSpPr>
        <p:spPr bwMode="auto">
          <a:xfrm>
            <a:off x="2590800" y="56229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计算</a:t>
            </a:r>
            <a:r>
              <a:rPr lang="en-US" altLang="zh-CN" sz="2000" b="1" dirty="0" err="1">
                <a:latin typeface="+mn-ea"/>
                <a:ea typeface="+mn-ea"/>
              </a:rPr>
              <a:t>ε_closure</a:t>
            </a:r>
            <a:r>
              <a:rPr lang="en-US" altLang="zh-CN" sz="2000" b="1" dirty="0">
                <a:latin typeface="+mn-ea"/>
                <a:ea typeface="+mn-ea"/>
              </a:rPr>
              <a:t>({3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8})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过程演示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6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闭包运算举例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9"/>
          <p:cNvSpPr>
            <a:spLocks noChangeArrowheads="1"/>
          </p:cNvSpPr>
          <p:nvPr/>
        </p:nvSpPr>
        <p:spPr bwMode="auto">
          <a:xfrm>
            <a:off x="1069975" y="5030788"/>
            <a:ext cx="1295400" cy="7032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9700" name="Text Box 1026"/>
          <p:cNvSpPr txBox="1">
            <a:spLocks noChangeArrowheads="1"/>
          </p:cNvSpPr>
          <p:nvPr/>
        </p:nvSpPr>
        <p:spPr bwMode="auto">
          <a:xfrm>
            <a:off x="228600" y="914400"/>
            <a:ext cx="8458200" cy="3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则与之等价的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,S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，其中，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ρ(K)(ρ(K)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全部子集之集合称为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之幂集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⑵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(M(q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⑷ S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(S)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⑸ 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q︱q∈K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q∩Z≠Φ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9701" name="Text Box 1028"/>
          <p:cNvSpPr txBox="1">
            <a:spLocks noChangeArrowheads="1"/>
          </p:cNvSpPr>
          <p:nvPr/>
        </p:nvSpPr>
        <p:spPr bwMode="auto">
          <a:xfrm>
            <a:off x="838200" y="4313694"/>
            <a:ext cx="7543800" cy="181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注解：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FA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开始状态不存在路径到达的状态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称为不可达状态。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②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考虑舍弃不可达状态的转换状态之计算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子集法可以简化从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(S)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开始计算。</a:t>
            </a:r>
          </a:p>
        </p:txBody>
      </p:sp>
      <p:sp>
        <p:nvSpPr>
          <p:cNvPr id="29702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762000" y="4923294"/>
            <a:ext cx="7239000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57200" y="866674"/>
            <a:ext cx="79184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 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，子集法得到与其等价的</a:t>
            </a:r>
            <a:r>
              <a:rPr lang="en-US" altLang="zh-CN" sz="2200" b="1" dirty="0">
                <a:latin typeface="+mn-ea"/>
                <a:ea typeface="+mn-ea"/>
              </a:rPr>
              <a:t>DFA 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,S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之具体计算步骤可以是：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① 置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为空集；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② 计算</a:t>
            </a:r>
            <a:r>
              <a:rPr lang="en-US" altLang="zh-CN" sz="2200" b="1" dirty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的开始状态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ε_closure</a:t>
            </a:r>
            <a:r>
              <a:rPr lang="en-US" altLang="zh-CN" sz="2200" b="1" dirty="0">
                <a:latin typeface="+mn-ea"/>
                <a:ea typeface="+mn-ea"/>
              </a:rPr>
              <a:t>(S)</a:t>
            </a:r>
            <a:r>
              <a:rPr lang="zh-CN" altLang="en-US" sz="2200" b="1" dirty="0">
                <a:latin typeface="+mn-ea"/>
                <a:ea typeface="+mn-ea"/>
              </a:rPr>
              <a:t>， 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③ 对于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每一新增状态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，计算出每个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+mn-ea"/>
                <a:ea typeface="+mn-ea"/>
              </a:rPr>
              <a:t>的转换状态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(q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 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ε_closure</a:t>
            </a:r>
            <a:r>
              <a:rPr lang="en-US" altLang="zh-CN" sz="2200" b="1" dirty="0">
                <a:latin typeface="+mn-ea"/>
                <a:ea typeface="+mn-ea"/>
              </a:rPr>
              <a:t>(M(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))</a:t>
            </a:r>
            <a:r>
              <a:rPr lang="zh-CN" altLang="en-US" sz="2200" b="1" dirty="0">
                <a:latin typeface="+mn-ea"/>
                <a:ea typeface="+mn-ea"/>
              </a:rPr>
              <a:t>。如果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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④ 重复③，直到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不再出现新增状态为止；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⑤ 计算接受状态集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q︱q∈K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,q∩Z≠Φ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55750" y="4989969"/>
            <a:ext cx="60198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3.7 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将例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3.6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NFA M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</a:rPr>
              <a:t>K,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,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</a:rPr>
              <a:t>f,S,Z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确定化。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NFA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到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DFA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转换过程演示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0"/>
          <p:cNvSpPr>
            <a:spLocks noChangeArrowheads="1"/>
          </p:cNvSpPr>
          <p:nvPr/>
        </p:nvSpPr>
        <p:spPr bwMode="auto">
          <a:xfrm>
            <a:off x="2362200" y="4648200"/>
            <a:ext cx="4800600" cy="144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1827510"/>
            <a:ext cx="8382000" cy="301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定义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3.10  </a:t>
            </a:r>
            <a:r>
              <a:rPr lang="zh-CN" altLang="en-US" sz="2200" b="1" dirty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),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K,q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K,p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是等价的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记为</a:t>
            </a:r>
            <a:r>
              <a:rPr lang="en-US" altLang="zh-CN" sz="2200" b="1" dirty="0" err="1">
                <a:latin typeface="+mn-ea"/>
                <a:ea typeface="+mn-ea"/>
              </a:rPr>
              <a:t>p≡q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定义为： 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p≡q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 err="1">
                <a:latin typeface="+mn-ea"/>
                <a:ea typeface="+mn-ea"/>
              </a:rPr>
              <a:t>iff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</a:t>
            </a:r>
            <a:r>
              <a:rPr lang="en-US" altLang="zh-CN" sz="2200" b="1" dirty="0">
                <a:latin typeface="+mn-ea"/>
                <a:ea typeface="+mn-ea"/>
              </a:rPr>
              <a:t>*[f(p,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200" b="1" dirty="0">
                <a:latin typeface="+mn-ea"/>
                <a:ea typeface="+mn-ea"/>
              </a:rPr>
              <a:t>f(q,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Z]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状态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等价的二个条件：</a:t>
            </a:r>
            <a:endParaRPr lang="en-US" altLang="zh-CN" sz="2200" b="1" dirty="0">
              <a:latin typeface="+mn-ea"/>
              <a:ea typeface="+mn-ea"/>
              <a:sym typeface="Wingdings" pitchFamily="2" charset="2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一致性条件：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同时是可接受状态或不可接受状态。</a:t>
            </a:r>
            <a:endParaRPr lang="en-US" altLang="zh-CN" sz="2200" b="1" dirty="0">
              <a:latin typeface="+mn-ea"/>
              <a:ea typeface="+mn-ea"/>
              <a:sym typeface="Wingdings" pitchFamily="2" charset="2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		</a:t>
            </a:r>
            <a:r>
              <a:rPr lang="zh-CN" altLang="en-US" sz="2200" b="1" dirty="0" smtClean="0">
                <a:latin typeface="+mn-ea"/>
                <a:ea typeface="+mn-ea"/>
                <a:sym typeface="Wingdings" pitchFamily="2" charset="2"/>
              </a:rPr>
              <a:t>所以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对于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q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 err="1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 </a:t>
            </a:r>
            <a:r>
              <a:rPr lang="zh-CN" altLang="en-US" sz="2200" b="1" dirty="0">
                <a:latin typeface="+mn-ea"/>
                <a:ea typeface="+mn-ea"/>
              </a:rPr>
              <a:t>是不等价的。</a:t>
            </a:r>
            <a:endParaRPr lang="en-US" altLang="zh-CN" sz="2200" b="1" dirty="0">
              <a:latin typeface="+mn-ea"/>
              <a:ea typeface="+mn-ea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蔓延性条件：对所有输入符号，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必须转换到等价的状态中。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57200" y="851277"/>
            <a:ext cx="799031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95313" algn="l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确定有穷自动机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的简化是指寻找与之等价的、状态个数达到最小的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。这样的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，称为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最小化的</a:t>
            </a:r>
            <a:r>
              <a:rPr lang="en-US" altLang="zh-CN" sz="2200" b="1" dirty="0">
                <a:latin typeface="+mn-ea"/>
                <a:ea typeface="+mn-ea"/>
              </a:rPr>
              <a:t>DFA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533400" y="4668047"/>
            <a:ext cx="7924800" cy="10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确定有穷自动机简化基本思想是：计算 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的等价状态，然后将等价状态合并，得到最小化的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592387" y="4833938"/>
            <a:ext cx="449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latin typeface="Times New Roman" pitchFamily="18" charset="0"/>
              </a:rPr>
              <a:t>计算 </a:t>
            </a:r>
            <a:r>
              <a:rPr lang="en-US" altLang="zh-CN" sz="2000" b="1" dirty="0">
                <a:latin typeface="Times New Roman" pitchFamily="18" charset="0"/>
              </a:rPr>
              <a:t>DFA M</a:t>
            </a:r>
            <a:r>
              <a:rPr lang="zh-CN" altLang="en-US" sz="2000" b="1" dirty="0">
                <a:latin typeface="Times New Roman" pitchFamily="18" charset="0"/>
              </a:rPr>
              <a:t>的等价状态方法有两类：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latin typeface="Times New Roman" pitchFamily="18" charset="0"/>
              </a:rPr>
              <a:t>  </a:t>
            </a:r>
            <a:r>
              <a:rPr lang="zh-CN" altLang="en-US" sz="2000" b="1" dirty="0" smtClean="0">
                <a:latin typeface="Times New Roman" pitchFamily="18" charset="0"/>
              </a:rPr>
              <a:t>分割法</a:t>
            </a:r>
            <a:r>
              <a:rPr lang="en-US" altLang="zh-CN" sz="2000" b="1" dirty="0" smtClean="0">
                <a:latin typeface="Times New Roman" pitchFamily="18" charset="0"/>
              </a:rPr>
              <a:t>(</a:t>
            </a:r>
            <a:r>
              <a:rPr lang="zh-CN" altLang="en-US" sz="2000" b="1" dirty="0" smtClean="0">
                <a:latin typeface="Times New Roman" pitchFamily="18" charset="0"/>
              </a:rPr>
              <a:t>教材采用</a:t>
            </a:r>
            <a:r>
              <a:rPr lang="en-US" altLang="zh-CN" sz="2000" b="1" dirty="0" smtClean="0">
                <a:latin typeface="Times New Roman" pitchFamily="18" charset="0"/>
              </a:rPr>
              <a:t>)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                    </a:t>
            </a:r>
            <a:r>
              <a:rPr lang="zh-CN" altLang="en-US" sz="2000" b="1" dirty="0" smtClean="0">
                <a:latin typeface="Times New Roman" pitchFamily="18" charset="0"/>
              </a:rPr>
              <a:t>合并</a:t>
            </a:r>
            <a:r>
              <a:rPr lang="zh-CN" altLang="en-US" sz="2000" b="1" dirty="0">
                <a:latin typeface="Times New Roman" pitchFamily="18" charset="0"/>
              </a:rPr>
              <a:t>法</a:t>
            </a:r>
          </a:p>
        </p:txBody>
      </p:sp>
      <p:sp>
        <p:nvSpPr>
          <p:cNvPr id="31752" name="AutoShape 9"/>
          <p:cNvSpPr>
            <a:spLocks/>
          </p:cNvSpPr>
          <p:nvPr/>
        </p:nvSpPr>
        <p:spPr bwMode="auto">
          <a:xfrm>
            <a:off x="3654425" y="5307013"/>
            <a:ext cx="155575" cy="717550"/>
          </a:xfrm>
          <a:prstGeom prst="leftBrace">
            <a:avLst>
              <a:gd name="adj1" fmla="val 38435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的最小化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50" grpId="0"/>
      <p:bldP spid="31751" grpId="0"/>
      <p:bldP spid="317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09600" y="4724400"/>
            <a:ext cx="17526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确定有穷自动机的最小化方法 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7905750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⑴ </a:t>
            </a:r>
            <a:r>
              <a:rPr lang="zh-CN" altLang="en-US" sz="2200" b="1" dirty="0">
                <a:latin typeface="+mn-ea"/>
                <a:ea typeface="+mn-ea"/>
              </a:rPr>
              <a:t>状态集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zh-CN" altLang="en-US" sz="2200" b="1" dirty="0">
                <a:latin typeface="+mn-ea"/>
                <a:ea typeface="+mn-ea"/>
              </a:rPr>
              <a:t>划分为两个状态子集</a:t>
            </a:r>
            <a:r>
              <a:rPr lang="en-US" altLang="zh-CN" sz="2200" b="1" dirty="0">
                <a:latin typeface="+mn-ea"/>
                <a:ea typeface="+mn-ea"/>
              </a:rPr>
              <a:t>{Z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，记为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en-US" altLang="zh-CN" sz="2200" b="1" dirty="0">
                <a:latin typeface="+mn-ea"/>
                <a:ea typeface="+mn-ea"/>
              </a:rPr>
              <a:t>={Z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⑵ 如果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[M(I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</a:t>
            </a:r>
            <a:r>
              <a:rPr lang="en-US" altLang="zh-CN" sz="2200" b="1" dirty="0">
                <a:latin typeface="+mn-ea"/>
                <a:ea typeface="+mn-ea"/>
              </a:rPr>
              <a:t>J]</a:t>
            </a:r>
            <a:r>
              <a:rPr lang="zh-CN" altLang="en-US" sz="2200" b="1" dirty="0">
                <a:latin typeface="+mn-ea"/>
                <a:ea typeface="+mn-ea"/>
              </a:rPr>
              <a:t>即状态子集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zh-CN" altLang="en-US" sz="2200" b="1" dirty="0">
                <a:latin typeface="+mn-ea"/>
                <a:ea typeface="+mn-ea"/>
              </a:rPr>
              <a:t>中至少存在两个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，使得</a:t>
            </a:r>
            <a:r>
              <a:rPr lang="en-US" altLang="zh-CN" sz="2200" b="1" dirty="0">
                <a:latin typeface="+mn-ea"/>
                <a:ea typeface="+mn-ea"/>
              </a:rPr>
              <a:t>f(p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 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，且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≠J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状态子集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”</a:t>
            </a:r>
            <a:r>
              <a:rPr lang="zh-CN" altLang="en-US" sz="2200" b="1" dirty="0">
                <a:latin typeface="+mn-ea"/>
                <a:ea typeface="+mn-ea"/>
              </a:rPr>
              <a:t>）， 则将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分割成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{r︱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r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[f(r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]}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；重置划分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←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{I})∪{ 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⑶ 置重复⑵，直到满足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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[M(</a:t>
            </a:r>
            <a:r>
              <a:rPr lang="en-US" altLang="zh-CN" sz="2200" b="1" dirty="0" err="1">
                <a:latin typeface="+mn-ea"/>
                <a:ea typeface="+mn-ea"/>
              </a:rPr>
              <a:t>I,a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200" b="1" dirty="0">
                <a:latin typeface="+mn-ea"/>
                <a:ea typeface="+mn-ea"/>
              </a:rPr>
              <a:t> J] </a:t>
            </a:r>
            <a:r>
              <a:rPr lang="zh-CN" altLang="en-US" sz="2200" b="1" dirty="0">
                <a:latin typeface="+mn-ea"/>
                <a:ea typeface="+mn-ea"/>
              </a:rPr>
              <a:t>条件为止；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⑷ 在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基础上，对于划分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的同一个状态子集中的全部状态及其相应的转换函数合并，最后所得即为最小化的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1915751"/>
            <a:ext cx="5334000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3.1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词法分析程序设计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3.2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单词的描述工具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3.3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　有穷自动机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6" action="ppaction://hlinksldjump"/>
              </a:rPr>
              <a:t>3.4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　正规式和有穷自动机的等价性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3.5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　正规文法和有穷自动机间的转换</a:t>
            </a:r>
            <a:endParaRPr lang="en-US" altLang="zh-CN" sz="2400" b="1" dirty="0">
              <a:latin typeface="+mn-ea"/>
              <a:ea typeface="+mn-ea"/>
              <a:hlinkClick r:id="rId8" action="ppaction://hlinksldjump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9" action="ppaction://hlinksldjump"/>
              </a:rPr>
              <a:t>3.6</a:t>
            </a:r>
            <a:r>
              <a:rPr lang="zh-CN" altLang="en-US" sz="2400" b="1" dirty="0">
                <a:latin typeface="+mn-ea"/>
                <a:ea typeface="+mn-ea"/>
                <a:hlinkClick r:id="rId9" action="ppaction://hlinksldjump"/>
              </a:rPr>
              <a:t>　词法分析程序的自动构造工具</a:t>
            </a:r>
            <a:endParaRPr lang="en-US" altLang="zh-CN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94050" y="11636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重点讲解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3000" y="1016913"/>
            <a:ext cx="396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最小化。 </a:t>
            </a:r>
          </a:p>
        </p:txBody>
      </p:sp>
      <p:sp>
        <p:nvSpPr>
          <p:cNvPr id="33796" name="Rectangle 50"/>
          <p:cNvSpPr>
            <a:spLocks noChangeArrowheads="1"/>
          </p:cNvSpPr>
          <p:nvPr/>
        </p:nvSpPr>
        <p:spPr bwMode="auto">
          <a:xfrm>
            <a:off x="4213225" y="2228850"/>
            <a:ext cx="3611563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057400" y="1581150"/>
            <a:ext cx="4953000" cy="4133850"/>
            <a:chOff x="3217" y="2451"/>
            <a:chExt cx="5205" cy="4824"/>
          </a:xfrm>
        </p:grpSpPr>
        <p:sp>
          <p:nvSpPr>
            <p:cNvPr id="33801" name="Oval 49"/>
            <p:cNvSpPr>
              <a:spLocks noChangeAspect="1" noChangeArrowheads="1"/>
            </p:cNvSpPr>
            <p:nvPr/>
          </p:nvSpPr>
          <p:spPr bwMode="auto">
            <a:xfrm>
              <a:off x="3604" y="470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2" name="Text Box 48"/>
            <p:cNvSpPr txBox="1">
              <a:spLocks noChangeAspect="1" noChangeArrowheads="1"/>
            </p:cNvSpPr>
            <p:nvPr/>
          </p:nvSpPr>
          <p:spPr bwMode="auto">
            <a:xfrm>
              <a:off x="3619" y="469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3" name="Oval 47"/>
            <p:cNvSpPr>
              <a:spLocks noChangeAspect="1" noChangeArrowheads="1"/>
            </p:cNvSpPr>
            <p:nvPr/>
          </p:nvSpPr>
          <p:spPr bwMode="auto">
            <a:xfrm>
              <a:off x="7884" y="478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4" name="Oval 46"/>
            <p:cNvSpPr>
              <a:spLocks noChangeAspect="1" noChangeArrowheads="1"/>
            </p:cNvSpPr>
            <p:nvPr/>
          </p:nvSpPr>
          <p:spPr bwMode="auto">
            <a:xfrm>
              <a:off x="7854" y="4743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5" name="Text Box 45"/>
            <p:cNvSpPr txBox="1">
              <a:spLocks noChangeAspect="1" noChangeArrowheads="1"/>
            </p:cNvSpPr>
            <p:nvPr/>
          </p:nvSpPr>
          <p:spPr bwMode="auto">
            <a:xfrm>
              <a:off x="7927" y="4785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7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6" name="Text Box 44"/>
            <p:cNvSpPr txBox="1">
              <a:spLocks noChangeAspect="1" noChangeArrowheads="1"/>
            </p:cNvSpPr>
            <p:nvPr/>
          </p:nvSpPr>
          <p:spPr bwMode="auto">
            <a:xfrm>
              <a:off x="3217" y="4639"/>
              <a:ext cx="53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3807" name="Text Box 43"/>
            <p:cNvSpPr txBox="1">
              <a:spLocks noChangeAspect="1" noChangeArrowheads="1"/>
            </p:cNvSpPr>
            <p:nvPr/>
          </p:nvSpPr>
          <p:spPr bwMode="auto">
            <a:xfrm>
              <a:off x="4657" y="409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8" name="Text Box 42"/>
            <p:cNvSpPr txBox="1">
              <a:spLocks noChangeAspect="1" noChangeArrowheads="1"/>
            </p:cNvSpPr>
            <p:nvPr/>
          </p:nvSpPr>
          <p:spPr bwMode="auto">
            <a:xfrm>
              <a:off x="3802" y="567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b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9" name="Text Box 41"/>
            <p:cNvSpPr txBox="1">
              <a:spLocks noChangeAspect="1" noChangeArrowheads="1"/>
            </p:cNvSpPr>
            <p:nvPr/>
          </p:nvSpPr>
          <p:spPr bwMode="auto">
            <a:xfrm>
              <a:off x="5722" y="256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0" name="Text Box 40"/>
            <p:cNvSpPr txBox="1">
              <a:spLocks noChangeAspect="1" noChangeArrowheads="1"/>
            </p:cNvSpPr>
            <p:nvPr/>
          </p:nvSpPr>
          <p:spPr bwMode="auto">
            <a:xfrm>
              <a:off x="5812" y="588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1" name="Text Box 39"/>
            <p:cNvSpPr txBox="1">
              <a:spLocks noChangeAspect="1" noChangeArrowheads="1"/>
            </p:cNvSpPr>
            <p:nvPr/>
          </p:nvSpPr>
          <p:spPr bwMode="auto">
            <a:xfrm>
              <a:off x="3817" y="359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2" name="Arc 38"/>
            <p:cNvSpPr>
              <a:spLocks noChangeAspect="1"/>
            </p:cNvSpPr>
            <p:nvPr/>
          </p:nvSpPr>
          <p:spPr bwMode="auto">
            <a:xfrm rot="-5371531">
              <a:off x="6629" y="2466"/>
              <a:ext cx="654" cy="62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37"/>
            <p:cNvSpPr txBox="1">
              <a:spLocks noChangeAspect="1" noChangeArrowheads="1"/>
            </p:cNvSpPr>
            <p:nvPr/>
          </p:nvSpPr>
          <p:spPr bwMode="auto">
            <a:xfrm>
              <a:off x="5719" y="355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4" name="Text Box 36"/>
            <p:cNvSpPr txBox="1">
              <a:spLocks noChangeAspect="1" noChangeArrowheads="1"/>
            </p:cNvSpPr>
            <p:nvPr/>
          </p:nvSpPr>
          <p:spPr bwMode="auto">
            <a:xfrm>
              <a:off x="5722" y="682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5" name="Text Box 35"/>
            <p:cNvSpPr txBox="1">
              <a:spLocks noChangeAspect="1" noChangeArrowheads="1"/>
            </p:cNvSpPr>
            <p:nvPr/>
          </p:nvSpPr>
          <p:spPr bwMode="auto">
            <a:xfrm>
              <a:off x="5197" y="515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6" name="Arc 34"/>
            <p:cNvSpPr>
              <a:spLocks noChangeAspect="1"/>
            </p:cNvSpPr>
            <p:nvPr/>
          </p:nvSpPr>
          <p:spPr bwMode="auto">
            <a:xfrm flipV="1">
              <a:off x="5174" y="3162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Text Box 33"/>
            <p:cNvSpPr txBox="1">
              <a:spLocks noChangeAspect="1" noChangeArrowheads="1"/>
            </p:cNvSpPr>
            <p:nvPr/>
          </p:nvSpPr>
          <p:spPr bwMode="auto">
            <a:xfrm>
              <a:off x="7252" y="255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8" name="Text Box 32"/>
            <p:cNvSpPr txBox="1">
              <a:spLocks noChangeAspect="1" noChangeArrowheads="1"/>
            </p:cNvSpPr>
            <p:nvPr/>
          </p:nvSpPr>
          <p:spPr bwMode="auto">
            <a:xfrm>
              <a:off x="4620" y="511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9" name="Text Box 31"/>
            <p:cNvSpPr txBox="1">
              <a:spLocks noChangeAspect="1" noChangeArrowheads="1"/>
            </p:cNvSpPr>
            <p:nvPr/>
          </p:nvSpPr>
          <p:spPr bwMode="auto">
            <a:xfrm>
              <a:off x="7665" y="36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0" name="Oval 30"/>
            <p:cNvSpPr>
              <a:spLocks noChangeAspect="1" noChangeArrowheads="1"/>
            </p:cNvSpPr>
            <p:nvPr/>
          </p:nvSpPr>
          <p:spPr bwMode="auto">
            <a:xfrm>
              <a:off x="4704" y="300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1" name="Oval 29"/>
            <p:cNvSpPr>
              <a:spLocks noChangeAspect="1" noChangeArrowheads="1"/>
            </p:cNvSpPr>
            <p:nvPr/>
          </p:nvSpPr>
          <p:spPr bwMode="auto">
            <a:xfrm>
              <a:off x="4674" y="2970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2" name="Text Box 28"/>
            <p:cNvSpPr txBox="1">
              <a:spLocks noChangeAspect="1" noChangeArrowheads="1"/>
            </p:cNvSpPr>
            <p:nvPr/>
          </p:nvSpPr>
          <p:spPr bwMode="auto">
            <a:xfrm>
              <a:off x="4702" y="3007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6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3" name="Oval 27"/>
            <p:cNvSpPr>
              <a:spLocks noChangeAspect="1" noChangeArrowheads="1"/>
            </p:cNvSpPr>
            <p:nvPr/>
          </p:nvSpPr>
          <p:spPr bwMode="auto">
            <a:xfrm>
              <a:off x="4747" y="624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4" name="Text Box 26"/>
            <p:cNvSpPr txBox="1">
              <a:spLocks noChangeAspect="1" noChangeArrowheads="1"/>
            </p:cNvSpPr>
            <p:nvPr/>
          </p:nvSpPr>
          <p:spPr bwMode="auto">
            <a:xfrm>
              <a:off x="4762" y="624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3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5" name="Oval 25"/>
            <p:cNvSpPr>
              <a:spLocks noChangeAspect="1" noChangeArrowheads="1"/>
            </p:cNvSpPr>
            <p:nvPr/>
          </p:nvSpPr>
          <p:spPr bwMode="auto">
            <a:xfrm>
              <a:off x="6727" y="303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6" name="Text Box 24"/>
            <p:cNvSpPr txBox="1">
              <a:spLocks noChangeAspect="1" noChangeArrowheads="1"/>
            </p:cNvSpPr>
            <p:nvPr/>
          </p:nvSpPr>
          <p:spPr bwMode="auto">
            <a:xfrm>
              <a:off x="6742" y="30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4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7" name="Oval 23"/>
            <p:cNvSpPr>
              <a:spLocks noChangeAspect="1" noChangeArrowheads="1"/>
            </p:cNvSpPr>
            <p:nvPr/>
          </p:nvSpPr>
          <p:spPr bwMode="auto">
            <a:xfrm>
              <a:off x="6592" y="628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8" name="Text Box 22"/>
            <p:cNvSpPr txBox="1">
              <a:spLocks noChangeAspect="1" noChangeArrowheads="1"/>
            </p:cNvSpPr>
            <p:nvPr/>
          </p:nvSpPr>
          <p:spPr bwMode="auto">
            <a:xfrm>
              <a:off x="6637" y="629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2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9" name="Arc 21"/>
            <p:cNvSpPr>
              <a:spLocks noChangeAspect="1"/>
            </p:cNvSpPr>
            <p:nvPr/>
          </p:nvSpPr>
          <p:spPr bwMode="auto">
            <a:xfrm>
              <a:off x="5154" y="2946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Arc 20"/>
            <p:cNvSpPr>
              <a:spLocks noChangeAspect="1"/>
            </p:cNvSpPr>
            <p:nvPr/>
          </p:nvSpPr>
          <p:spPr bwMode="auto">
            <a:xfrm rot="18060515" flipV="1">
              <a:off x="3681" y="3978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Arc 19"/>
            <p:cNvSpPr>
              <a:spLocks noChangeAspect="1"/>
            </p:cNvSpPr>
            <p:nvPr/>
          </p:nvSpPr>
          <p:spPr bwMode="auto">
            <a:xfrm rot="-3539485">
              <a:off x="3544" y="3813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Arc 18"/>
            <p:cNvSpPr>
              <a:spLocks noChangeAspect="1"/>
            </p:cNvSpPr>
            <p:nvPr/>
          </p:nvSpPr>
          <p:spPr bwMode="auto">
            <a:xfrm rot="13874605" flipV="1">
              <a:off x="3758" y="5372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Arc 17"/>
            <p:cNvSpPr>
              <a:spLocks noChangeAspect="1"/>
            </p:cNvSpPr>
            <p:nvPr/>
          </p:nvSpPr>
          <p:spPr bwMode="auto">
            <a:xfrm rot="-7725395">
              <a:off x="3519" y="553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Arc 16"/>
            <p:cNvSpPr>
              <a:spLocks noChangeAspect="1"/>
            </p:cNvSpPr>
            <p:nvPr/>
          </p:nvSpPr>
          <p:spPr bwMode="auto">
            <a:xfrm rot="18504565" flipV="1">
              <a:off x="4921" y="559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Arc 15"/>
            <p:cNvSpPr>
              <a:spLocks noChangeAspect="1"/>
            </p:cNvSpPr>
            <p:nvPr/>
          </p:nvSpPr>
          <p:spPr bwMode="auto">
            <a:xfrm rot="-3095435">
              <a:off x="4828" y="5500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Arc 14"/>
            <p:cNvSpPr>
              <a:spLocks noChangeAspect="1"/>
            </p:cNvSpPr>
            <p:nvPr/>
          </p:nvSpPr>
          <p:spPr bwMode="auto">
            <a:xfrm rot="18504565" flipV="1">
              <a:off x="6758" y="567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Arc 13"/>
            <p:cNvSpPr>
              <a:spLocks noChangeAspect="1"/>
            </p:cNvSpPr>
            <p:nvPr/>
          </p:nvSpPr>
          <p:spPr bwMode="auto">
            <a:xfrm rot="-3095435">
              <a:off x="6601" y="5459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Arc 12"/>
            <p:cNvSpPr>
              <a:spLocks noChangeAspect="1"/>
            </p:cNvSpPr>
            <p:nvPr/>
          </p:nvSpPr>
          <p:spPr bwMode="auto">
            <a:xfrm rot="3270951">
              <a:off x="6790" y="384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Arc 11"/>
            <p:cNvSpPr>
              <a:spLocks noChangeAspect="1"/>
            </p:cNvSpPr>
            <p:nvPr/>
          </p:nvSpPr>
          <p:spPr bwMode="auto">
            <a:xfrm rot="82976" flipV="1">
              <a:off x="5095" y="6439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Arc 10"/>
            <p:cNvSpPr>
              <a:spLocks noChangeAspect="1"/>
            </p:cNvSpPr>
            <p:nvPr/>
          </p:nvSpPr>
          <p:spPr bwMode="auto">
            <a:xfrm rot="11072234" flipV="1">
              <a:off x="6325" y="4630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Text Box 9"/>
            <p:cNvSpPr txBox="1">
              <a:spLocks noChangeAspect="1" noChangeArrowheads="1"/>
            </p:cNvSpPr>
            <p:nvPr/>
          </p:nvSpPr>
          <p:spPr bwMode="auto">
            <a:xfrm>
              <a:off x="6802" y="418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2" name="Text Box 8"/>
            <p:cNvSpPr txBox="1">
              <a:spLocks noChangeAspect="1" noChangeArrowheads="1"/>
            </p:cNvSpPr>
            <p:nvPr/>
          </p:nvSpPr>
          <p:spPr bwMode="auto">
            <a:xfrm>
              <a:off x="6892" y="5181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3" name="Text Box 7"/>
            <p:cNvSpPr txBox="1">
              <a:spLocks noChangeAspect="1" noChangeArrowheads="1"/>
            </p:cNvSpPr>
            <p:nvPr/>
          </p:nvSpPr>
          <p:spPr bwMode="auto">
            <a:xfrm>
              <a:off x="7672" y="582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4" name="Oval 6"/>
            <p:cNvSpPr>
              <a:spLocks noChangeAspect="1" noChangeArrowheads="1"/>
            </p:cNvSpPr>
            <p:nvPr/>
          </p:nvSpPr>
          <p:spPr bwMode="auto">
            <a:xfrm>
              <a:off x="5970" y="467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45" name="Oval 5"/>
            <p:cNvSpPr>
              <a:spLocks noChangeAspect="1" noChangeArrowheads="1"/>
            </p:cNvSpPr>
            <p:nvPr/>
          </p:nvSpPr>
          <p:spPr bwMode="auto">
            <a:xfrm>
              <a:off x="5940" y="4635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46" name="Text Box 4"/>
            <p:cNvSpPr txBox="1">
              <a:spLocks noChangeAspect="1" noChangeArrowheads="1"/>
            </p:cNvSpPr>
            <p:nvPr/>
          </p:nvSpPr>
          <p:spPr bwMode="auto">
            <a:xfrm>
              <a:off x="6013" y="4677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5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</p:grpSp>
      <p:sp>
        <p:nvSpPr>
          <p:cNvPr id="33798" name="Rectangle 73"/>
          <p:cNvSpPr>
            <a:spLocks noChangeArrowheads="1"/>
          </p:cNvSpPr>
          <p:nvPr/>
        </p:nvSpPr>
        <p:spPr bwMode="auto">
          <a:xfrm>
            <a:off x="1371600" y="1801813"/>
            <a:ext cx="3611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33799" name="Text Box 75"/>
          <p:cNvSpPr txBox="1">
            <a:spLocks noChangeArrowheads="1"/>
          </p:cNvSpPr>
          <p:nvPr/>
        </p:nvSpPr>
        <p:spPr bwMode="auto">
          <a:xfrm>
            <a:off x="3352800" y="56388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hlinkClick r:id="rId3"/>
              </a:rPr>
              <a:t>DFA  M</a:t>
            </a:r>
            <a:r>
              <a:rPr lang="zh-CN" altLang="en-US" sz="2000" b="1" dirty="0">
                <a:latin typeface="Times New Roman" pitchFamily="18" charset="0"/>
                <a:hlinkClick r:id="rId3"/>
              </a:rPr>
              <a:t>最小化过程演示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确定有穷自动机的最小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化举例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18"/>
          <p:cNvSpPr txBox="1">
            <a:spLocks noChangeArrowheads="1"/>
          </p:cNvSpPr>
          <p:nvPr/>
        </p:nvSpPr>
        <p:spPr bwMode="auto">
          <a:xfrm>
            <a:off x="889000" y="1219200"/>
            <a:ext cx="73152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3.10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L(r)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则称正规式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4820" name="Rectangle 76"/>
          <p:cNvSpPr>
            <a:spLocks noChangeArrowheads="1"/>
          </p:cNvSpPr>
          <p:nvPr/>
        </p:nvSpPr>
        <p:spPr bwMode="auto">
          <a:xfrm>
            <a:off x="2713394" y="3505200"/>
            <a:ext cx="3353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到正规式的转换方法</a:t>
            </a:r>
            <a:r>
              <a:rPr lang="zh-CN" altLang="en-US" sz="220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4821" name="Text Box 78"/>
          <p:cNvSpPr txBox="1">
            <a:spLocks noChangeArrowheads="1"/>
          </p:cNvSpPr>
          <p:nvPr/>
        </p:nvSpPr>
        <p:spPr bwMode="auto">
          <a:xfrm>
            <a:off x="2844800" y="4030663"/>
            <a:ext cx="3657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正规式到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的转换方法 </a:t>
            </a:r>
          </a:p>
        </p:txBody>
      </p:sp>
      <p:sp>
        <p:nvSpPr>
          <p:cNvPr id="34822" name="Rectangle 79"/>
          <p:cNvSpPr>
            <a:spLocks noChangeArrowheads="1"/>
          </p:cNvSpPr>
          <p:nvPr/>
        </p:nvSpPr>
        <p:spPr bwMode="auto">
          <a:xfrm>
            <a:off x="762000" y="2270125"/>
            <a:ext cx="7696200" cy="104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>
                <a:latin typeface="宋体" pitchFamily="2" charset="-122"/>
                <a:ea typeface="宋体" pitchFamily="2" charset="-122"/>
              </a:rPr>
              <a:t>下面讨论正规式和有穷自动机相互等价转换的方法，由此可以得知，正规式和有穷自动机的语言表达能力是一样的。 </a:t>
            </a:r>
          </a:p>
        </p:txBody>
      </p:sp>
      <p:sp>
        <p:nvSpPr>
          <p:cNvPr id="34823" name="AutoShape 80"/>
          <p:cNvSpPr>
            <a:spLocks/>
          </p:cNvSpPr>
          <p:nvPr/>
        </p:nvSpPr>
        <p:spPr bwMode="auto">
          <a:xfrm>
            <a:off x="2590800" y="3657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825" name="Rectangle 8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11863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正规式和有穷自动机的等价性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04800" y="916359"/>
            <a:ext cx="8153400" cy="357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，则与之等价的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，可以由下列方法构造。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在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上，新增两个状态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作为开始状态和接受状态，且将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指向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，增加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X,ε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)=q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指向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Z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，增加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f(q, ε)=Y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）。这样，得到一个与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等价的、只有唯一开始状态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和唯一接受状态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；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 按下列转换规则，逐步消除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中的状态，直到只剩下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两个状态为止。弧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上符号串，即为等价的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838200" y="4114799"/>
            <a:ext cx="7315200" cy="1905001"/>
            <a:chOff x="2160" y="9723"/>
            <a:chExt cx="7395" cy="2832"/>
          </a:xfrm>
        </p:grpSpPr>
        <p:sp>
          <p:nvSpPr>
            <p:cNvPr id="35846" name="Text Box 4"/>
            <p:cNvSpPr txBox="1">
              <a:spLocks noChangeAspect="1" noChangeArrowheads="1"/>
            </p:cNvSpPr>
            <p:nvPr/>
          </p:nvSpPr>
          <p:spPr bwMode="auto">
            <a:xfrm>
              <a:off x="2160" y="9873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47" name="Text Box 5"/>
            <p:cNvSpPr txBox="1">
              <a:spLocks noChangeAspect="1" noChangeArrowheads="1"/>
            </p:cNvSpPr>
            <p:nvPr/>
          </p:nvSpPr>
          <p:spPr bwMode="auto">
            <a:xfrm>
              <a:off x="2175" y="10786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48" name="Text Box 6"/>
            <p:cNvSpPr txBox="1">
              <a:spLocks noChangeAspect="1" noChangeArrowheads="1"/>
            </p:cNvSpPr>
            <p:nvPr/>
          </p:nvSpPr>
          <p:spPr bwMode="auto">
            <a:xfrm>
              <a:off x="2190" y="12012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9" name="Oval 7"/>
            <p:cNvSpPr>
              <a:spLocks noChangeAspect="1" noChangeArrowheads="1"/>
            </p:cNvSpPr>
            <p:nvPr/>
          </p:nvSpPr>
          <p:spPr bwMode="auto">
            <a:xfrm>
              <a:off x="3315" y="989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0" name="Text Box 8"/>
            <p:cNvSpPr txBox="1">
              <a:spLocks noChangeAspect="1" noChangeArrowheads="1"/>
            </p:cNvSpPr>
            <p:nvPr/>
          </p:nvSpPr>
          <p:spPr bwMode="auto">
            <a:xfrm>
              <a:off x="3345" y="989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1" name="Text Box 9"/>
            <p:cNvSpPr txBox="1">
              <a:spLocks noChangeAspect="1" noChangeArrowheads="1"/>
            </p:cNvSpPr>
            <p:nvPr/>
          </p:nvSpPr>
          <p:spPr bwMode="auto">
            <a:xfrm>
              <a:off x="3780" y="9723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52" name="Arc 10"/>
            <p:cNvSpPr>
              <a:spLocks noChangeAspect="1"/>
            </p:cNvSpPr>
            <p:nvPr/>
          </p:nvSpPr>
          <p:spPr bwMode="auto">
            <a:xfrm rot="-5371531">
              <a:off x="4305" y="11439"/>
              <a:ext cx="654" cy="62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Arc 11"/>
            <p:cNvSpPr>
              <a:spLocks noChangeAspect="1"/>
            </p:cNvSpPr>
            <p:nvPr/>
          </p:nvSpPr>
          <p:spPr bwMode="auto">
            <a:xfrm rot="188904">
              <a:off x="3861" y="10780"/>
              <a:ext cx="1584" cy="430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Oval 12"/>
            <p:cNvSpPr>
              <a:spLocks noChangeAspect="1" noChangeArrowheads="1"/>
            </p:cNvSpPr>
            <p:nvPr/>
          </p:nvSpPr>
          <p:spPr bwMode="auto">
            <a:xfrm>
              <a:off x="4350" y="992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5" name="Text Box 13"/>
            <p:cNvSpPr txBox="1">
              <a:spLocks noChangeAspect="1" noChangeArrowheads="1"/>
            </p:cNvSpPr>
            <p:nvPr/>
          </p:nvSpPr>
          <p:spPr bwMode="auto">
            <a:xfrm>
              <a:off x="4380" y="990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56" name="Oval 14"/>
            <p:cNvSpPr>
              <a:spLocks noChangeAspect="1" noChangeArrowheads="1"/>
            </p:cNvSpPr>
            <p:nvPr/>
          </p:nvSpPr>
          <p:spPr bwMode="auto">
            <a:xfrm>
              <a:off x="5415" y="9933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7" name="Text Box 15"/>
            <p:cNvSpPr txBox="1">
              <a:spLocks noChangeAspect="1" noChangeArrowheads="1"/>
            </p:cNvSpPr>
            <p:nvPr/>
          </p:nvSpPr>
          <p:spPr bwMode="auto">
            <a:xfrm>
              <a:off x="5445" y="993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58" name="Oval 16"/>
            <p:cNvSpPr>
              <a:spLocks noChangeAspect="1" noChangeArrowheads="1"/>
            </p:cNvSpPr>
            <p:nvPr/>
          </p:nvSpPr>
          <p:spPr bwMode="auto">
            <a:xfrm>
              <a:off x="3375" y="120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9" name="Text Box 17"/>
            <p:cNvSpPr txBox="1">
              <a:spLocks noChangeAspect="1" noChangeArrowheads="1"/>
            </p:cNvSpPr>
            <p:nvPr/>
          </p:nvSpPr>
          <p:spPr bwMode="auto">
            <a:xfrm>
              <a:off x="3405" y="1202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60" name="Oval 18"/>
            <p:cNvSpPr>
              <a:spLocks noChangeAspect="1" noChangeArrowheads="1"/>
            </p:cNvSpPr>
            <p:nvPr/>
          </p:nvSpPr>
          <p:spPr bwMode="auto">
            <a:xfrm>
              <a:off x="4410" y="1203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1" name="Text Box 19"/>
            <p:cNvSpPr txBox="1">
              <a:spLocks noChangeAspect="1" noChangeArrowheads="1"/>
            </p:cNvSpPr>
            <p:nvPr/>
          </p:nvSpPr>
          <p:spPr bwMode="auto">
            <a:xfrm>
              <a:off x="4440" y="120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62" name="Oval 20"/>
            <p:cNvSpPr>
              <a:spLocks noChangeAspect="1" noChangeArrowheads="1"/>
            </p:cNvSpPr>
            <p:nvPr/>
          </p:nvSpPr>
          <p:spPr bwMode="auto">
            <a:xfrm>
              <a:off x="5415" y="12045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3" name="Text Box 21"/>
            <p:cNvSpPr txBox="1">
              <a:spLocks noChangeAspect="1" noChangeArrowheads="1"/>
            </p:cNvSpPr>
            <p:nvPr/>
          </p:nvSpPr>
          <p:spPr bwMode="auto">
            <a:xfrm>
              <a:off x="5445" y="12051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64" name="Oval 22"/>
            <p:cNvSpPr>
              <a:spLocks noChangeAspect="1" noChangeArrowheads="1"/>
            </p:cNvSpPr>
            <p:nvPr/>
          </p:nvSpPr>
          <p:spPr bwMode="auto">
            <a:xfrm>
              <a:off x="3375" y="1074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5" name="Text Box 23"/>
            <p:cNvSpPr txBox="1">
              <a:spLocks noChangeAspect="1" noChangeArrowheads="1"/>
            </p:cNvSpPr>
            <p:nvPr/>
          </p:nvSpPr>
          <p:spPr bwMode="auto">
            <a:xfrm>
              <a:off x="3405" y="1074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66" name="Oval 24"/>
            <p:cNvSpPr>
              <a:spLocks noChangeAspect="1" noChangeArrowheads="1"/>
            </p:cNvSpPr>
            <p:nvPr/>
          </p:nvSpPr>
          <p:spPr bwMode="auto">
            <a:xfrm>
              <a:off x="5445" y="1076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7" name="Text Box 25"/>
            <p:cNvSpPr txBox="1">
              <a:spLocks noChangeAspect="1" noChangeArrowheads="1"/>
            </p:cNvSpPr>
            <p:nvPr/>
          </p:nvSpPr>
          <p:spPr bwMode="auto">
            <a:xfrm>
              <a:off x="5475" y="107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68" name="Arc 26"/>
            <p:cNvSpPr>
              <a:spLocks noChangeAspect="1"/>
            </p:cNvSpPr>
            <p:nvPr/>
          </p:nvSpPr>
          <p:spPr bwMode="auto">
            <a:xfrm rot="43005" flipV="1">
              <a:off x="3870" y="10851"/>
              <a:ext cx="1584" cy="430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AutoShape 27"/>
            <p:cNvSpPr>
              <a:spLocks noChangeAspect="1" noChangeArrowheads="1"/>
            </p:cNvSpPr>
            <p:nvPr/>
          </p:nvSpPr>
          <p:spPr bwMode="auto">
            <a:xfrm>
              <a:off x="6120" y="1002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0" name="Line 28"/>
            <p:cNvSpPr>
              <a:spLocks noChangeAspect="1" noChangeShapeType="1"/>
            </p:cNvSpPr>
            <p:nvPr/>
          </p:nvSpPr>
          <p:spPr bwMode="auto">
            <a:xfrm>
              <a:off x="378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29"/>
            <p:cNvSpPr>
              <a:spLocks noChangeAspect="1" noChangeShapeType="1"/>
            </p:cNvSpPr>
            <p:nvPr/>
          </p:nvSpPr>
          <p:spPr bwMode="auto">
            <a:xfrm>
              <a:off x="486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Text Box 30"/>
            <p:cNvSpPr txBox="1">
              <a:spLocks noChangeAspect="1" noChangeArrowheads="1"/>
            </p:cNvSpPr>
            <p:nvPr/>
          </p:nvSpPr>
          <p:spPr bwMode="auto">
            <a:xfrm>
              <a:off x="4845" y="9738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73" name="Oval 31"/>
            <p:cNvSpPr>
              <a:spLocks noChangeAspect="1" noChangeArrowheads="1"/>
            </p:cNvSpPr>
            <p:nvPr/>
          </p:nvSpPr>
          <p:spPr bwMode="auto">
            <a:xfrm>
              <a:off x="6960" y="987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4" name="Text Box 32"/>
            <p:cNvSpPr txBox="1">
              <a:spLocks noChangeAspect="1" noChangeArrowheads="1"/>
            </p:cNvSpPr>
            <p:nvPr/>
          </p:nvSpPr>
          <p:spPr bwMode="auto">
            <a:xfrm>
              <a:off x="6990" y="988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75" name="Text Box 33"/>
            <p:cNvSpPr txBox="1">
              <a:spLocks noChangeAspect="1" noChangeArrowheads="1"/>
            </p:cNvSpPr>
            <p:nvPr/>
          </p:nvSpPr>
          <p:spPr bwMode="auto">
            <a:xfrm>
              <a:off x="7806" y="9757"/>
              <a:ext cx="78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宋体" charset="-122"/>
                </a:rPr>
                <a:t> 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76" name="Oval 34"/>
            <p:cNvSpPr>
              <a:spLocks noChangeAspect="1" noChangeArrowheads="1"/>
            </p:cNvSpPr>
            <p:nvPr/>
          </p:nvSpPr>
          <p:spPr bwMode="auto">
            <a:xfrm>
              <a:off x="9090" y="99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7" name="Text Box 35"/>
            <p:cNvSpPr txBox="1">
              <a:spLocks noChangeAspect="1" noChangeArrowheads="1"/>
            </p:cNvSpPr>
            <p:nvPr/>
          </p:nvSpPr>
          <p:spPr bwMode="auto">
            <a:xfrm>
              <a:off x="9120" y="992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78" name="Text Box 36"/>
            <p:cNvSpPr txBox="1">
              <a:spLocks noChangeAspect="1" noChangeArrowheads="1"/>
            </p:cNvSpPr>
            <p:nvPr/>
          </p:nvSpPr>
          <p:spPr bwMode="auto">
            <a:xfrm>
              <a:off x="4395" y="10894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79" name="Line 37"/>
            <p:cNvSpPr>
              <a:spLocks noChangeAspect="1" noChangeShapeType="1"/>
            </p:cNvSpPr>
            <p:nvPr/>
          </p:nvSpPr>
          <p:spPr bwMode="auto">
            <a:xfrm>
              <a:off x="7440" y="1014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Text Box 38"/>
            <p:cNvSpPr txBox="1">
              <a:spLocks noChangeAspect="1" noChangeArrowheads="1"/>
            </p:cNvSpPr>
            <p:nvPr/>
          </p:nvSpPr>
          <p:spPr bwMode="auto">
            <a:xfrm>
              <a:off x="4395" y="10398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1" name="Text Box 39"/>
            <p:cNvSpPr txBox="1">
              <a:spLocks noChangeAspect="1" noChangeArrowheads="1"/>
            </p:cNvSpPr>
            <p:nvPr/>
          </p:nvSpPr>
          <p:spPr bwMode="auto">
            <a:xfrm>
              <a:off x="3825" y="11880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2" name="Line 40"/>
            <p:cNvSpPr>
              <a:spLocks noChangeAspect="1" noChangeShapeType="1"/>
            </p:cNvSpPr>
            <p:nvPr/>
          </p:nvSpPr>
          <p:spPr bwMode="auto">
            <a:xfrm>
              <a:off x="3855" y="1224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1"/>
            <p:cNvSpPr>
              <a:spLocks noChangeAspect="1" noChangeShapeType="1"/>
            </p:cNvSpPr>
            <p:nvPr/>
          </p:nvSpPr>
          <p:spPr bwMode="auto">
            <a:xfrm>
              <a:off x="4860" y="1226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Text Box 42"/>
            <p:cNvSpPr txBox="1">
              <a:spLocks noChangeAspect="1" noChangeArrowheads="1"/>
            </p:cNvSpPr>
            <p:nvPr/>
          </p:nvSpPr>
          <p:spPr bwMode="auto">
            <a:xfrm>
              <a:off x="4425" y="11367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5" name="Text Box 43"/>
            <p:cNvSpPr txBox="1">
              <a:spLocks noChangeAspect="1" noChangeArrowheads="1"/>
            </p:cNvSpPr>
            <p:nvPr/>
          </p:nvSpPr>
          <p:spPr bwMode="auto">
            <a:xfrm>
              <a:off x="4860" y="11874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3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6" name="Oval 44"/>
            <p:cNvSpPr>
              <a:spLocks noChangeAspect="1" noChangeArrowheads="1"/>
            </p:cNvSpPr>
            <p:nvPr/>
          </p:nvSpPr>
          <p:spPr bwMode="auto">
            <a:xfrm>
              <a:off x="6975" y="1080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87" name="Text Box 45"/>
            <p:cNvSpPr txBox="1">
              <a:spLocks noChangeAspect="1" noChangeArrowheads="1"/>
            </p:cNvSpPr>
            <p:nvPr/>
          </p:nvSpPr>
          <p:spPr bwMode="auto">
            <a:xfrm>
              <a:off x="7005" y="1081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8" name="Text Box 46"/>
            <p:cNvSpPr txBox="1">
              <a:spLocks noChangeAspect="1" noChangeArrowheads="1"/>
            </p:cNvSpPr>
            <p:nvPr/>
          </p:nvSpPr>
          <p:spPr bwMode="auto">
            <a:xfrm>
              <a:off x="7827" y="10676"/>
              <a:ext cx="102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Times New Roman" pitchFamily="18" charset="0"/>
                </a:rPr>
                <a:t>︱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9" name="Oval 47"/>
            <p:cNvSpPr>
              <a:spLocks noChangeAspect="1" noChangeArrowheads="1"/>
            </p:cNvSpPr>
            <p:nvPr/>
          </p:nvSpPr>
          <p:spPr bwMode="auto">
            <a:xfrm>
              <a:off x="9105" y="1084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0" name="Text Box 48"/>
            <p:cNvSpPr txBox="1">
              <a:spLocks noChangeAspect="1" noChangeArrowheads="1"/>
            </p:cNvSpPr>
            <p:nvPr/>
          </p:nvSpPr>
          <p:spPr bwMode="auto">
            <a:xfrm>
              <a:off x="9135" y="1085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91" name="Line 49"/>
            <p:cNvSpPr>
              <a:spLocks noChangeAspect="1" noChangeShapeType="1"/>
            </p:cNvSpPr>
            <p:nvPr/>
          </p:nvSpPr>
          <p:spPr bwMode="auto">
            <a:xfrm>
              <a:off x="7455" y="1107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AutoShape 50"/>
            <p:cNvSpPr>
              <a:spLocks noChangeAspect="1" noChangeArrowheads="1"/>
            </p:cNvSpPr>
            <p:nvPr/>
          </p:nvSpPr>
          <p:spPr bwMode="auto">
            <a:xfrm>
              <a:off x="6135" y="10851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3" name="Oval 51"/>
            <p:cNvSpPr>
              <a:spLocks noChangeAspect="1" noChangeArrowheads="1"/>
            </p:cNvSpPr>
            <p:nvPr/>
          </p:nvSpPr>
          <p:spPr bwMode="auto">
            <a:xfrm>
              <a:off x="6975" y="1205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4" name="Text Box 52"/>
            <p:cNvSpPr txBox="1">
              <a:spLocks noChangeAspect="1" noChangeArrowheads="1"/>
            </p:cNvSpPr>
            <p:nvPr/>
          </p:nvSpPr>
          <p:spPr bwMode="auto">
            <a:xfrm>
              <a:off x="7005" y="1206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95" name="Text Box 53"/>
            <p:cNvSpPr txBox="1">
              <a:spLocks noChangeAspect="1" noChangeArrowheads="1"/>
            </p:cNvSpPr>
            <p:nvPr/>
          </p:nvSpPr>
          <p:spPr bwMode="auto">
            <a:xfrm>
              <a:off x="7827" y="11927"/>
              <a:ext cx="102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r>
                <a:rPr kumimoji="0" lang="en-US" altLang="zh-CN" sz="2000" b="1">
                  <a:latin typeface="Times New Roman" pitchFamily="18" charset="0"/>
                </a:rPr>
                <a:t>*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3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96" name="Oval 54"/>
            <p:cNvSpPr>
              <a:spLocks noChangeAspect="1" noChangeArrowheads="1"/>
            </p:cNvSpPr>
            <p:nvPr/>
          </p:nvSpPr>
          <p:spPr bwMode="auto">
            <a:xfrm>
              <a:off x="9105" y="12099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7" name="Text Box 55"/>
            <p:cNvSpPr txBox="1">
              <a:spLocks noChangeAspect="1" noChangeArrowheads="1"/>
            </p:cNvSpPr>
            <p:nvPr/>
          </p:nvSpPr>
          <p:spPr bwMode="auto">
            <a:xfrm>
              <a:off x="9135" y="1210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98" name="Line 56"/>
            <p:cNvSpPr>
              <a:spLocks noChangeAspect="1" noChangeShapeType="1"/>
            </p:cNvSpPr>
            <p:nvPr/>
          </p:nvSpPr>
          <p:spPr bwMode="auto">
            <a:xfrm>
              <a:off x="7455" y="12321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AutoShape 57"/>
            <p:cNvSpPr>
              <a:spLocks noChangeAspect="1" noChangeArrowheads="1"/>
            </p:cNvSpPr>
            <p:nvPr/>
          </p:nvSpPr>
          <p:spPr bwMode="auto">
            <a:xfrm>
              <a:off x="6135" y="12102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5845" name="Text Box 58"/>
          <p:cNvSpPr txBox="1">
            <a:spLocks noChangeArrowheads="1"/>
          </p:cNvSpPr>
          <p:nvPr/>
        </p:nvSpPr>
        <p:spPr bwMode="auto">
          <a:xfrm>
            <a:off x="1524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到正规式的转换方法 </a:t>
            </a:r>
          </a:p>
        </p:txBody>
      </p:sp>
      <p:sp>
        <p:nvSpPr>
          <p:cNvPr id="6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4876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3.9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求与下列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6868" name="Rectangle 24"/>
          <p:cNvSpPr>
            <a:spLocks noChangeArrowheads="1"/>
          </p:cNvSpPr>
          <p:nvPr/>
        </p:nvSpPr>
        <p:spPr bwMode="auto">
          <a:xfrm>
            <a:off x="3100388" y="2908300"/>
            <a:ext cx="43402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447800" y="2089150"/>
            <a:ext cx="6172200" cy="2406650"/>
            <a:chOff x="3750" y="13575"/>
            <a:chExt cx="4078" cy="1533"/>
          </a:xfrm>
        </p:grpSpPr>
        <p:sp>
          <p:nvSpPr>
            <p:cNvPr id="36871" name="Arc 23"/>
            <p:cNvSpPr>
              <a:spLocks noChangeAspect="1"/>
            </p:cNvSpPr>
            <p:nvPr/>
          </p:nvSpPr>
          <p:spPr bwMode="auto">
            <a:xfrm rot="-5371531">
              <a:off x="5111" y="13596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Text Box 22"/>
            <p:cNvSpPr txBox="1">
              <a:spLocks noChangeAspect="1" noChangeArrowheads="1"/>
            </p:cNvSpPr>
            <p:nvPr/>
          </p:nvSpPr>
          <p:spPr bwMode="auto">
            <a:xfrm>
              <a:off x="5625" y="1357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3" name="Oval 21"/>
            <p:cNvSpPr>
              <a:spLocks noChangeAspect="1" noChangeArrowheads="1"/>
            </p:cNvSpPr>
            <p:nvPr/>
          </p:nvSpPr>
          <p:spPr bwMode="auto">
            <a:xfrm>
              <a:off x="5187" y="14118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4" name="Text Box 20"/>
            <p:cNvSpPr txBox="1">
              <a:spLocks noChangeAspect="1" noChangeArrowheads="1"/>
            </p:cNvSpPr>
            <p:nvPr/>
          </p:nvSpPr>
          <p:spPr bwMode="auto">
            <a:xfrm>
              <a:off x="5202" y="1411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5" name="Text Box 19"/>
            <p:cNvSpPr txBox="1">
              <a:spLocks noChangeAspect="1" noChangeArrowheads="1"/>
            </p:cNvSpPr>
            <p:nvPr/>
          </p:nvSpPr>
          <p:spPr bwMode="auto">
            <a:xfrm>
              <a:off x="5640" y="1459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b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6" name="Oval 18"/>
            <p:cNvSpPr>
              <a:spLocks noChangeAspect="1" noChangeArrowheads="1"/>
            </p:cNvSpPr>
            <p:nvPr/>
          </p:nvSpPr>
          <p:spPr bwMode="auto">
            <a:xfrm>
              <a:off x="4110" y="14147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7" name="Text Box 17"/>
            <p:cNvSpPr txBox="1">
              <a:spLocks noChangeAspect="1" noChangeArrowheads="1"/>
            </p:cNvSpPr>
            <p:nvPr/>
          </p:nvSpPr>
          <p:spPr bwMode="auto">
            <a:xfrm>
              <a:off x="4110" y="1414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8" name="Text Box 16"/>
            <p:cNvSpPr txBox="1">
              <a:spLocks noChangeAspect="1" noChangeArrowheads="1"/>
            </p:cNvSpPr>
            <p:nvPr/>
          </p:nvSpPr>
          <p:spPr bwMode="auto">
            <a:xfrm>
              <a:off x="3750" y="14085"/>
              <a:ext cx="537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6879" name="Text Box 15"/>
            <p:cNvSpPr txBox="1">
              <a:spLocks noChangeAspect="1" noChangeArrowheads="1"/>
            </p:cNvSpPr>
            <p:nvPr/>
          </p:nvSpPr>
          <p:spPr bwMode="auto">
            <a:xfrm>
              <a:off x="4560" y="1399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880" name="Arc 14"/>
            <p:cNvSpPr>
              <a:spLocks noChangeAspect="1"/>
            </p:cNvSpPr>
            <p:nvPr/>
          </p:nvSpPr>
          <p:spPr bwMode="auto">
            <a:xfrm rot="5025806" flipV="1">
              <a:off x="5132" y="14530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3"/>
            <p:cNvSpPr txBox="1">
              <a:spLocks noChangeAspect="1" noChangeArrowheads="1"/>
            </p:cNvSpPr>
            <p:nvPr/>
          </p:nvSpPr>
          <p:spPr bwMode="auto">
            <a:xfrm>
              <a:off x="6735" y="1400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2" name="Oval 12"/>
            <p:cNvSpPr>
              <a:spLocks noChangeAspect="1" noChangeArrowheads="1"/>
            </p:cNvSpPr>
            <p:nvPr/>
          </p:nvSpPr>
          <p:spPr bwMode="auto">
            <a:xfrm>
              <a:off x="7320" y="14125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3" name="Oval 11"/>
            <p:cNvSpPr>
              <a:spLocks noChangeAspect="1" noChangeArrowheads="1"/>
            </p:cNvSpPr>
            <p:nvPr/>
          </p:nvSpPr>
          <p:spPr bwMode="auto">
            <a:xfrm>
              <a:off x="7290" y="14093"/>
              <a:ext cx="510" cy="51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4" name="Text Box 10"/>
            <p:cNvSpPr txBox="1">
              <a:spLocks noChangeAspect="1" noChangeArrowheads="1"/>
            </p:cNvSpPr>
            <p:nvPr/>
          </p:nvSpPr>
          <p:spPr bwMode="auto">
            <a:xfrm>
              <a:off x="7333" y="14160"/>
              <a:ext cx="49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D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5" name="Oval 9"/>
            <p:cNvSpPr>
              <a:spLocks noChangeAspect="1" noChangeArrowheads="1"/>
            </p:cNvSpPr>
            <p:nvPr/>
          </p:nvSpPr>
          <p:spPr bwMode="auto">
            <a:xfrm>
              <a:off x="6240" y="14142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6" name="Text Box 8"/>
            <p:cNvSpPr txBox="1">
              <a:spLocks noChangeAspect="1" noChangeArrowheads="1"/>
            </p:cNvSpPr>
            <p:nvPr/>
          </p:nvSpPr>
          <p:spPr bwMode="auto">
            <a:xfrm>
              <a:off x="6255" y="14139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C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7" name="Text Box 7"/>
            <p:cNvSpPr txBox="1">
              <a:spLocks noChangeAspect="1" noChangeArrowheads="1"/>
            </p:cNvSpPr>
            <p:nvPr/>
          </p:nvSpPr>
          <p:spPr bwMode="auto">
            <a:xfrm>
              <a:off x="5670" y="1399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8" name="Line 6"/>
            <p:cNvSpPr>
              <a:spLocks noChangeAspect="1" noChangeShapeType="1"/>
            </p:cNvSpPr>
            <p:nvPr/>
          </p:nvSpPr>
          <p:spPr bwMode="auto">
            <a:xfrm>
              <a:off x="4576" y="14369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5"/>
            <p:cNvSpPr>
              <a:spLocks noChangeAspect="1" noChangeShapeType="1"/>
            </p:cNvSpPr>
            <p:nvPr/>
          </p:nvSpPr>
          <p:spPr bwMode="auto">
            <a:xfrm>
              <a:off x="562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4"/>
            <p:cNvSpPr>
              <a:spLocks noChangeAspect="1" noChangeShapeType="1"/>
            </p:cNvSpPr>
            <p:nvPr/>
          </p:nvSpPr>
          <p:spPr bwMode="auto">
            <a:xfrm>
              <a:off x="667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0" name="Rectangle 36"/>
          <p:cNvSpPr>
            <a:spLocks noChangeArrowheads="1"/>
          </p:cNvSpPr>
          <p:nvPr/>
        </p:nvSpPr>
        <p:spPr bwMode="auto">
          <a:xfrm>
            <a:off x="2265670" y="5089525"/>
            <a:ext cx="47952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到正规式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转换过程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演示。</a:t>
            </a: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096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到正规式的转换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方法举例 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2"/>
          <p:cNvSpPr>
            <a:spLocks noChangeArrowheads="1"/>
          </p:cNvSpPr>
          <p:nvPr/>
        </p:nvSpPr>
        <p:spPr bwMode="auto">
          <a:xfrm>
            <a:off x="685800" y="5638800"/>
            <a:ext cx="7696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444500" y="304800"/>
            <a:ext cx="4356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正规式到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的转换方法 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57200" y="908050"/>
            <a:ext cx="8077200" cy="31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则与之等价的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，可以由下列方法构造。</a:t>
            </a:r>
          </a:p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新增两个状态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的开始状态和接受状态，且将正规式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上符号串。特别地，如果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Φ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，则保留开始状态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和接受状态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即为所求。</a:t>
            </a:r>
          </a:p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 在⑴基础上，按下列转换规则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逐步增加的状态，直到弧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上剩下单个符号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为止。此刻状态图即为等价的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390650" y="3783012"/>
            <a:ext cx="6686550" cy="1855788"/>
            <a:chOff x="876" y="1824"/>
            <a:chExt cx="4212" cy="1537"/>
          </a:xfrm>
        </p:grpSpPr>
        <p:sp>
          <p:nvSpPr>
            <p:cNvPr id="37898" name="Text Box 6"/>
            <p:cNvSpPr txBox="1">
              <a:spLocks noChangeAspect="1" noChangeArrowheads="1"/>
            </p:cNvSpPr>
            <p:nvPr/>
          </p:nvSpPr>
          <p:spPr bwMode="auto">
            <a:xfrm>
              <a:off x="876" y="1925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899" name="Text Box 7"/>
            <p:cNvSpPr txBox="1">
              <a:spLocks noChangeAspect="1" noChangeArrowheads="1"/>
            </p:cNvSpPr>
            <p:nvPr/>
          </p:nvSpPr>
          <p:spPr bwMode="auto">
            <a:xfrm>
              <a:off x="885" y="2410"/>
              <a:ext cx="52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00" name="Text Box 8"/>
            <p:cNvSpPr txBox="1">
              <a:spLocks noChangeAspect="1" noChangeArrowheads="1"/>
            </p:cNvSpPr>
            <p:nvPr/>
          </p:nvSpPr>
          <p:spPr bwMode="auto">
            <a:xfrm>
              <a:off x="893" y="3062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01" name="Oval 9"/>
            <p:cNvSpPr>
              <a:spLocks noChangeAspect="1" noChangeArrowheads="1"/>
            </p:cNvSpPr>
            <p:nvPr/>
          </p:nvSpPr>
          <p:spPr bwMode="auto">
            <a:xfrm>
              <a:off x="3597" y="1974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2" name="Text Box 10"/>
            <p:cNvSpPr txBox="1">
              <a:spLocks noChangeAspect="1" noChangeArrowheads="1"/>
            </p:cNvSpPr>
            <p:nvPr/>
          </p:nvSpPr>
          <p:spPr bwMode="auto">
            <a:xfrm>
              <a:off x="3615" y="1977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03" name="Text Box 11"/>
            <p:cNvSpPr txBox="1">
              <a:spLocks noChangeAspect="1" noChangeArrowheads="1"/>
            </p:cNvSpPr>
            <p:nvPr/>
          </p:nvSpPr>
          <p:spPr bwMode="auto">
            <a:xfrm>
              <a:off x="3866" y="1884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04" name="Arc 12"/>
            <p:cNvSpPr>
              <a:spLocks noChangeAspect="1"/>
            </p:cNvSpPr>
            <p:nvPr/>
          </p:nvSpPr>
          <p:spPr bwMode="auto">
            <a:xfrm rot="-5371531">
              <a:off x="4191" y="2769"/>
              <a:ext cx="347" cy="360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Arc 13"/>
            <p:cNvSpPr>
              <a:spLocks noChangeAspect="1"/>
            </p:cNvSpPr>
            <p:nvPr/>
          </p:nvSpPr>
          <p:spPr bwMode="auto">
            <a:xfrm rot="188904">
              <a:off x="3913" y="2447"/>
              <a:ext cx="915" cy="228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Oval 14"/>
            <p:cNvSpPr>
              <a:spLocks noChangeAspect="1" noChangeArrowheads="1"/>
            </p:cNvSpPr>
            <p:nvPr/>
          </p:nvSpPr>
          <p:spPr bwMode="auto">
            <a:xfrm>
              <a:off x="4195" y="1991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7" name="Text Box 15"/>
            <p:cNvSpPr txBox="1">
              <a:spLocks noChangeAspect="1" noChangeArrowheads="1"/>
            </p:cNvSpPr>
            <p:nvPr/>
          </p:nvSpPr>
          <p:spPr bwMode="auto">
            <a:xfrm>
              <a:off x="4213" y="198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08" name="Oval 16"/>
            <p:cNvSpPr>
              <a:spLocks noChangeAspect="1" noChangeArrowheads="1"/>
            </p:cNvSpPr>
            <p:nvPr/>
          </p:nvSpPr>
          <p:spPr bwMode="auto">
            <a:xfrm>
              <a:off x="4811" y="199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9" name="Text Box 17"/>
            <p:cNvSpPr txBox="1">
              <a:spLocks noChangeAspect="1" noChangeArrowheads="1"/>
            </p:cNvSpPr>
            <p:nvPr/>
          </p:nvSpPr>
          <p:spPr bwMode="auto">
            <a:xfrm>
              <a:off x="4828" y="199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10" name="Oval 18"/>
            <p:cNvSpPr>
              <a:spLocks noChangeAspect="1" noChangeArrowheads="1"/>
            </p:cNvSpPr>
            <p:nvPr/>
          </p:nvSpPr>
          <p:spPr bwMode="auto">
            <a:xfrm>
              <a:off x="3632" y="3104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1" name="Text Box 19"/>
            <p:cNvSpPr txBox="1">
              <a:spLocks noChangeAspect="1" noChangeArrowheads="1"/>
            </p:cNvSpPr>
            <p:nvPr/>
          </p:nvSpPr>
          <p:spPr bwMode="auto">
            <a:xfrm>
              <a:off x="3649" y="3107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12" name="Oval 20"/>
            <p:cNvSpPr>
              <a:spLocks noChangeAspect="1" noChangeArrowheads="1"/>
            </p:cNvSpPr>
            <p:nvPr/>
          </p:nvSpPr>
          <p:spPr bwMode="auto">
            <a:xfrm>
              <a:off x="4230" y="311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3" name="Text Box 21"/>
            <p:cNvSpPr txBox="1">
              <a:spLocks noChangeAspect="1" noChangeArrowheads="1"/>
            </p:cNvSpPr>
            <p:nvPr/>
          </p:nvSpPr>
          <p:spPr bwMode="auto">
            <a:xfrm>
              <a:off x="4247" y="311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14" name="Oval 22"/>
            <p:cNvSpPr>
              <a:spLocks noChangeAspect="1" noChangeArrowheads="1"/>
            </p:cNvSpPr>
            <p:nvPr/>
          </p:nvSpPr>
          <p:spPr bwMode="auto">
            <a:xfrm>
              <a:off x="4811" y="311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5" name="Text Box 23"/>
            <p:cNvSpPr txBox="1">
              <a:spLocks noChangeAspect="1" noChangeArrowheads="1"/>
            </p:cNvSpPr>
            <p:nvPr/>
          </p:nvSpPr>
          <p:spPr bwMode="auto">
            <a:xfrm>
              <a:off x="4828" y="312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16" name="Oval 24"/>
            <p:cNvSpPr>
              <a:spLocks noChangeAspect="1" noChangeArrowheads="1"/>
            </p:cNvSpPr>
            <p:nvPr/>
          </p:nvSpPr>
          <p:spPr bwMode="auto">
            <a:xfrm>
              <a:off x="3632" y="2425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7" name="Text Box 25"/>
            <p:cNvSpPr txBox="1">
              <a:spLocks noChangeAspect="1" noChangeArrowheads="1"/>
            </p:cNvSpPr>
            <p:nvPr/>
          </p:nvSpPr>
          <p:spPr bwMode="auto">
            <a:xfrm>
              <a:off x="3649" y="242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18" name="Oval 26"/>
            <p:cNvSpPr>
              <a:spLocks noChangeAspect="1" noChangeArrowheads="1"/>
            </p:cNvSpPr>
            <p:nvPr/>
          </p:nvSpPr>
          <p:spPr bwMode="auto">
            <a:xfrm>
              <a:off x="4828" y="2440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9" name="Text Box 27"/>
            <p:cNvSpPr txBox="1">
              <a:spLocks noChangeAspect="1" noChangeArrowheads="1"/>
            </p:cNvSpPr>
            <p:nvPr/>
          </p:nvSpPr>
          <p:spPr bwMode="auto">
            <a:xfrm>
              <a:off x="4845" y="244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20" name="Arc 28"/>
            <p:cNvSpPr>
              <a:spLocks noChangeAspect="1"/>
            </p:cNvSpPr>
            <p:nvPr/>
          </p:nvSpPr>
          <p:spPr bwMode="auto">
            <a:xfrm rot="43005" flipV="1">
              <a:off x="3892" y="2485"/>
              <a:ext cx="915" cy="229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AutoShape 29"/>
            <p:cNvSpPr>
              <a:spLocks noChangeAspect="1" noChangeArrowheads="1"/>
            </p:cNvSpPr>
            <p:nvPr/>
          </p:nvSpPr>
          <p:spPr bwMode="auto">
            <a:xfrm>
              <a:off x="3164" y="2003"/>
              <a:ext cx="312" cy="166"/>
            </a:xfrm>
            <a:prstGeom prst="rightArrow">
              <a:avLst>
                <a:gd name="adj1" fmla="val 50000"/>
                <a:gd name="adj2" fmla="val 469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2" name="Line 30"/>
            <p:cNvSpPr>
              <a:spLocks noChangeAspect="1" noChangeShapeType="1"/>
            </p:cNvSpPr>
            <p:nvPr/>
          </p:nvSpPr>
          <p:spPr bwMode="auto">
            <a:xfrm>
              <a:off x="3866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31"/>
            <p:cNvSpPr>
              <a:spLocks noChangeAspect="1" noChangeShapeType="1"/>
            </p:cNvSpPr>
            <p:nvPr/>
          </p:nvSpPr>
          <p:spPr bwMode="auto">
            <a:xfrm>
              <a:off x="4490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32"/>
            <p:cNvSpPr txBox="1">
              <a:spLocks noChangeAspect="1" noChangeArrowheads="1"/>
            </p:cNvSpPr>
            <p:nvPr/>
          </p:nvSpPr>
          <p:spPr bwMode="auto">
            <a:xfrm>
              <a:off x="4481" y="1892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25" name="Oval 33"/>
            <p:cNvSpPr>
              <a:spLocks noChangeAspect="1" noChangeArrowheads="1"/>
            </p:cNvSpPr>
            <p:nvPr/>
          </p:nvSpPr>
          <p:spPr bwMode="auto">
            <a:xfrm>
              <a:off x="1500" y="192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6" name="Text Box 34"/>
            <p:cNvSpPr txBox="1">
              <a:spLocks noChangeAspect="1" noChangeArrowheads="1"/>
            </p:cNvSpPr>
            <p:nvPr/>
          </p:nvSpPr>
          <p:spPr bwMode="auto">
            <a:xfrm>
              <a:off x="1517" y="1929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27" name="Text Box 35"/>
            <p:cNvSpPr txBox="1">
              <a:spLocks noChangeAspect="1" noChangeArrowheads="1"/>
            </p:cNvSpPr>
            <p:nvPr/>
          </p:nvSpPr>
          <p:spPr bwMode="auto">
            <a:xfrm>
              <a:off x="2037" y="1824"/>
              <a:ext cx="55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just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28" name="Oval 36"/>
            <p:cNvSpPr>
              <a:spLocks noChangeAspect="1" noChangeArrowheads="1"/>
            </p:cNvSpPr>
            <p:nvPr/>
          </p:nvSpPr>
          <p:spPr bwMode="auto">
            <a:xfrm>
              <a:off x="2731" y="194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9" name="Text Box 37"/>
            <p:cNvSpPr txBox="1">
              <a:spLocks noChangeAspect="1" noChangeArrowheads="1"/>
            </p:cNvSpPr>
            <p:nvPr/>
          </p:nvSpPr>
          <p:spPr bwMode="auto">
            <a:xfrm>
              <a:off x="2748" y="195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30" name="Text Box 38"/>
            <p:cNvSpPr txBox="1">
              <a:spLocks noChangeAspect="1" noChangeArrowheads="1"/>
            </p:cNvSpPr>
            <p:nvPr/>
          </p:nvSpPr>
          <p:spPr bwMode="auto">
            <a:xfrm>
              <a:off x="4221" y="2507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1" name="Line 39"/>
            <p:cNvSpPr>
              <a:spLocks noChangeAspect="1" noChangeShapeType="1"/>
            </p:cNvSpPr>
            <p:nvPr/>
          </p:nvSpPr>
          <p:spPr bwMode="auto">
            <a:xfrm>
              <a:off x="1777" y="2067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40"/>
            <p:cNvSpPr txBox="1">
              <a:spLocks noChangeAspect="1" noChangeArrowheads="1"/>
            </p:cNvSpPr>
            <p:nvPr/>
          </p:nvSpPr>
          <p:spPr bwMode="auto">
            <a:xfrm>
              <a:off x="4221" y="2243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3" name="Text Box 41"/>
            <p:cNvSpPr txBox="1">
              <a:spLocks noChangeAspect="1" noChangeArrowheads="1"/>
            </p:cNvSpPr>
            <p:nvPr/>
          </p:nvSpPr>
          <p:spPr bwMode="auto">
            <a:xfrm>
              <a:off x="3875" y="3047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ε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4" name="Line 42"/>
            <p:cNvSpPr>
              <a:spLocks noChangeAspect="1" noChangeShapeType="1"/>
            </p:cNvSpPr>
            <p:nvPr/>
          </p:nvSpPr>
          <p:spPr bwMode="auto">
            <a:xfrm>
              <a:off x="3909" y="3227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Line 43"/>
            <p:cNvSpPr>
              <a:spLocks noChangeAspect="1" noChangeShapeType="1"/>
            </p:cNvSpPr>
            <p:nvPr/>
          </p:nvSpPr>
          <p:spPr bwMode="auto">
            <a:xfrm>
              <a:off x="4490" y="323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Text Box 44"/>
            <p:cNvSpPr txBox="1">
              <a:spLocks noChangeAspect="1" noChangeArrowheads="1"/>
            </p:cNvSpPr>
            <p:nvPr/>
          </p:nvSpPr>
          <p:spPr bwMode="auto">
            <a:xfrm>
              <a:off x="4239" y="2758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7" name="Text Box 45"/>
            <p:cNvSpPr txBox="1">
              <a:spLocks noChangeAspect="1" noChangeArrowheads="1"/>
            </p:cNvSpPr>
            <p:nvPr/>
          </p:nvSpPr>
          <p:spPr bwMode="auto">
            <a:xfrm>
              <a:off x="4481" y="3060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ε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8" name="Oval 46"/>
            <p:cNvSpPr>
              <a:spLocks noChangeAspect="1" noChangeArrowheads="1"/>
            </p:cNvSpPr>
            <p:nvPr/>
          </p:nvSpPr>
          <p:spPr bwMode="auto">
            <a:xfrm>
              <a:off x="1509" y="242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39" name="Text Box 47"/>
            <p:cNvSpPr txBox="1">
              <a:spLocks noChangeAspect="1" noChangeArrowheads="1"/>
            </p:cNvSpPr>
            <p:nvPr/>
          </p:nvSpPr>
          <p:spPr bwMode="auto">
            <a:xfrm>
              <a:off x="1526" y="242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0" name="Text Box 48"/>
            <p:cNvSpPr txBox="1">
              <a:spLocks noChangeAspect="1" noChangeArrowheads="1"/>
            </p:cNvSpPr>
            <p:nvPr/>
          </p:nvSpPr>
          <p:spPr bwMode="auto">
            <a:xfrm>
              <a:off x="2001" y="2352"/>
              <a:ext cx="58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Times New Roman" pitchFamily="18" charset="0"/>
                </a:rPr>
                <a:t>︱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just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41" name="Oval 49"/>
            <p:cNvSpPr>
              <a:spLocks noChangeAspect="1" noChangeArrowheads="1"/>
            </p:cNvSpPr>
            <p:nvPr/>
          </p:nvSpPr>
          <p:spPr bwMode="auto">
            <a:xfrm>
              <a:off x="2739" y="2443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2" name="Text Box 50"/>
            <p:cNvSpPr txBox="1">
              <a:spLocks noChangeAspect="1" noChangeArrowheads="1"/>
            </p:cNvSpPr>
            <p:nvPr/>
          </p:nvSpPr>
          <p:spPr bwMode="auto">
            <a:xfrm>
              <a:off x="2757" y="2446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43" name="Line 51"/>
            <p:cNvSpPr>
              <a:spLocks noChangeAspect="1" noChangeShapeType="1"/>
            </p:cNvSpPr>
            <p:nvPr/>
          </p:nvSpPr>
          <p:spPr bwMode="auto">
            <a:xfrm>
              <a:off x="1786" y="2561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AutoShape 52"/>
            <p:cNvSpPr>
              <a:spLocks noChangeAspect="1" noChangeArrowheads="1"/>
            </p:cNvSpPr>
            <p:nvPr/>
          </p:nvSpPr>
          <p:spPr bwMode="auto">
            <a:xfrm>
              <a:off x="3173" y="2445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5" name="Oval 53"/>
            <p:cNvSpPr>
              <a:spLocks noChangeAspect="1" noChangeArrowheads="1"/>
            </p:cNvSpPr>
            <p:nvPr/>
          </p:nvSpPr>
          <p:spPr bwMode="auto">
            <a:xfrm>
              <a:off x="1509" y="3086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6" name="Text Box 54"/>
            <p:cNvSpPr txBox="1">
              <a:spLocks noChangeAspect="1" noChangeArrowheads="1"/>
            </p:cNvSpPr>
            <p:nvPr/>
          </p:nvSpPr>
          <p:spPr bwMode="auto">
            <a:xfrm>
              <a:off x="1526" y="308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7" name="Text Box 55"/>
            <p:cNvSpPr txBox="1">
              <a:spLocks noChangeAspect="1" noChangeArrowheads="1"/>
            </p:cNvSpPr>
            <p:nvPr/>
          </p:nvSpPr>
          <p:spPr bwMode="auto">
            <a:xfrm>
              <a:off x="2105" y="3001"/>
              <a:ext cx="34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Times New Roman" pitchFamily="18" charset="0"/>
                </a:rPr>
                <a:t>*</a:t>
              </a:r>
            </a:p>
            <a:p>
              <a:pPr algn="just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48" name="Oval 56"/>
            <p:cNvSpPr>
              <a:spLocks noChangeAspect="1" noChangeArrowheads="1"/>
            </p:cNvSpPr>
            <p:nvPr/>
          </p:nvSpPr>
          <p:spPr bwMode="auto">
            <a:xfrm>
              <a:off x="2739" y="3108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9" name="Text Box 57"/>
            <p:cNvSpPr txBox="1">
              <a:spLocks noChangeAspect="1" noChangeArrowheads="1"/>
            </p:cNvSpPr>
            <p:nvPr/>
          </p:nvSpPr>
          <p:spPr bwMode="auto">
            <a:xfrm>
              <a:off x="2757" y="3111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50" name="Line 58"/>
            <p:cNvSpPr>
              <a:spLocks noChangeAspect="1" noChangeShapeType="1"/>
            </p:cNvSpPr>
            <p:nvPr/>
          </p:nvSpPr>
          <p:spPr bwMode="auto">
            <a:xfrm>
              <a:off x="1786" y="3226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AutoShape 59"/>
            <p:cNvSpPr>
              <a:spLocks noChangeAspect="1" noChangeArrowheads="1"/>
            </p:cNvSpPr>
            <p:nvPr/>
          </p:nvSpPr>
          <p:spPr bwMode="auto">
            <a:xfrm>
              <a:off x="3173" y="3110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7896" name="Text Box 60"/>
          <p:cNvSpPr txBox="1">
            <a:spLocks noChangeArrowheads="1"/>
          </p:cNvSpPr>
          <p:nvPr/>
        </p:nvSpPr>
        <p:spPr bwMode="auto">
          <a:xfrm>
            <a:off x="827087" y="5638800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3.10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aa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hlinkClick r:id="rId3"/>
              </a:rPr>
              <a:t>转换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成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6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2296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752475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4.11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L(G)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L(M)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则称正规文法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是等价的。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17" name="Text Box 55"/>
          <p:cNvSpPr txBox="1">
            <a:spLocks noChangeArrowheads="1"/>
          </p:cNvSpPr>
          <p:nvPr/>
        </p:nvSpPr>
        <p:spPr bwMode="auto">
          <a:xfrm>
            <a:off x="990600" y="2590800"/>
            <a:ext cx="7696200" cy="153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下面讨论正规文法和有穷自动机相互等价转换的方法，由此可以得知，正规文法和有穷自动机的语言表达能力是一样的。 </a:t>
            </a:r>
          </a:p>
        </p:txBody>
      </p:sp>
      <p:sp>
        <p:nvSpPr>
          <p:cNvPr id="38918" name="Rectangle 56"/>
          <p:cNvSpPr>
            <a:spLocks noChangeArrowheads="1"/>
          </p:cNvSpPr>
          <p:nvPr/>
        </p:nvSpPr>
        <p:spPr bwMode="auto">
          <a:xfrm>
            <a:off x="2628365" y="4293513"/>
            <a:ext cx="40174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右线性正规文法到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sp>
        <p:nvSpPr>
          <p:cNvPr id="38919" name="Rectangle 57"/>
          <p:cNvSpPr>
            <a:spLocks noChangeArrowheads="1"/>
          </p:cNvSpPr>
          <p:nvPr/>
        </p:nvSpPr>
        <p:spPr bwMode="auto">
          <a:xfrm>
            <a:off x="2656940" y="4826913"/>
            <a:ext cx="40174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左线性正规文法到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sp>
        <p:nvSpPr>
          <p:cNvPr id="38920" name="AutoShape 58"/>
          <p:cNvSpPr>
            <a:spLocks/>
          </p:cNvSpPr>
          <p:nvPr/>
        </p:nvSpPr>
        <p:spPr bwMode="auto">
          <a:xfrm>
            <a:off x="2590800" y="44236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21" name="Rectangle 59"/>
          <p:cNvSpPr>
            <a:spLocks noGrp="1" noChangeArrowheads="1"/>
          </p:cNvSpPr>
          <p:nvPr>
            <p:ph type="title"/>
          </p:nvPr>
        </p:nvSpPr>
        <p:spPr>
          <a:xfrm>
            <a:off x="846138" y="304800"/>
            <a:ext cx="63928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正规文法和有穷自动机间的转换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381000" y="4062731"/>
            <a:ext cx="8153400" cy="1905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+mn-ea"/>
              <a:ea typeface="+mn-ea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533400" y="4138931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 </a:t>
            </a:r>
            <a:r>
              <a:rPr lang="en-US" altLang="zh-CN" sz="2000" b="1" dirty="0">
                <a:latin typeface="+mn-ea"/>
                <a:ea typeface="+mn-ea"/>
              </a:rPr>
              <a:t>3.11  </a:t>
            </a:r>
            <a:r>
              <a:rPr lang="zh-CN" altLang="en-US" sz="2000" b="1" dirty="0">
                <a:latin typeface="+mn-ea"/>
                <a:ea typeface="+mn-ea"/>
              </a:rPr>
              <a:t>将下列右线性正规文法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转换成等价的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4615181"/>
            <a:ext cx="6172200" cy="917575"/>
            <a:chOff x="-2" y="-2"/>
            <a:chExt cx="1998" cy="6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39967" name="Rectangle 3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</a:pPr>
                <a:r>
                  <a:rPr lang="en-US" altLang="zh-CN" sz="2000" b="1">
                    <a:latin typeface="+mn-ea"/>
                    <a:ea typeface="+mn-ea"/>
                  </a:rPr>
                  <a:t>G[Z]</a:t>
                </a:r>
                <a:r>
                  <a:rPr lang="zh-CN" altLang="en-US" sz="2000" b="1">
                    <a:latin typeface="+mn-ea"/>
                    <a:ea typeface="+mn-ea"/>
                  </a:rPr>
                  <a:t>：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1">
                    <a:solidFill>
                      <a:srgbClr val="FF0000"/>
                    </a:solidFill>
                    <a:latin typeface="+mn-ea"/>
                    <a:ea typeface="+mn-ea"/>
                  </a:rPr>
                  <a:t>Z→ 0U︱1V</a:t>
                </a:r>
                <a:r>
                  <a:rPr lang="zh-CN" altLang="en-US" sz="2000" b="1">
                    <a:solidFill>
                      <a:srgbClr val="FF0000"/>
                    </a:solidFill>
                    <a:latin typeface="+mn-ea"/>
                    <a:ea typeface="+mn-ea"/>
                  </a:rPr>
                  <a:t>，</a:t>
                </a:r>
                <a:r>
                  <a:rPr lang="en-US" altLang="zh-CN" sz="2000" b="1">
                    <a:solidFill>
                      <a:srgbClr val="FF00FF"/>
                    </a:solidFill>
                    <a:latin typeface="+mn-ea"/>
                    <a:ea typeface="+mn-ea"/>
                  </a:rPr>
                  <a:t>U→ 1Z ︱1</a:t>
                </a:r>
                <a:r>
                  <a:rPr lang="zh-CN" altLang="en-US" sz="2000" b="1">
                    <a:solidFill>
                      <a:srgbClr val="FF00FF"/>
                    </a:solidFill>
                    <a:latin typeface="+mn-ea"/>
                    <a:ea typeface="+mn-ea"/>
                  </a:rPr>
                  <a:t>，</a:t>
                </a:r>
                <a:r>
                  <a:rPr lang="en-US" altLang="zh-CN" sz="2000" b="1">
                    <a:solidFill>
                      <a:srgbClr val="CC6600"/>
                    </a:solidFill>
                    <a:latin typeface="+mn-ea"/>
                    <a:ea typeface="+mn-ea"/>
                  </a:rPr>
                  <a:t>V→ 0Z ︱0</a:t>
                </a:r>
              </a:p>
            </p:txBody>
          </p:sp>
          <p:sp>
            <p:nvSpPr>
              <p:cNvPr id="3996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>
                  <a:latin typeface="+mn-ea"/>
                  <a:ea typeface="+mn-ea"/>
                </a:endParaRPr>
              </a:p>
            </p:txBody>
          </p:sp>
        </p:grpSp>
        <p:sp>
          <p:nvSpPr>
            <p:cNvPr id="39966" name="Rectangle 6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>
                <a:latin typeface="+mn-ea"/>
                <a:ea typeface="+mn-ea"/>
              </a:endParaRPr>
            </a:p>
          </p:txBody>
        </p:sp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右线性正规文法到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 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762000" y="1041400"/>
            <a:ext cx="76962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3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>
                <a:latin typeface="+mn-ea"/>
                <a:ea typeface="+mn-ea"/>
              </a:rPr>
              <a:t>设右线性正规文法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,P,S)</a:t>
            </a:r>
            <a:r>
              <a:rPr lang="zh-CN" altLang="en-US" sz="2000" b="1" dirty="0">
                <a:latin typeface="+mn-ea"/>
                <a:ea typeface="+mn-ea"/>
              </a:rPr>
              <a:t>，则与之等价的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∪{Z},</a:t>
            </a:r>
            <a:r>
              <a:rPr lang="en-US" altLang="zh-CN" sz="2000" b="1" dirty="0" err="1">
                <a:latin typeface="+mn-ea"/>
                <a:ea typeface="+mn-ea"/>
              </a:rPr>
              <a:t>V</a:t>
            </a:r>
            <a:r>
              <a:rPr lang="en-US" altLang="zh-CN" sz="2000" b="1" baseline="-30000" dirty="0" err="1">
                <a:latin typeface="+mn-ea"/>
                <a:ea typeface="+mn-ea"/>
              </a:rPr>
              <a:t>T</a:t>
            </a:r>
            <a:r>
              <a:rPr lang="en-US" altLang="zh-CN" sz="2000" b="1" dirty="0" err="1">
                <a:latin typeface="+mn-ea"/>
                <a:ea typeface="+mn-ea"/>
              </a:rPr>
              <a:t>,f</a:t>
            </a:r>
            <a:r>
              <a:rPr lang="en-US" altLang="zh-CN" sz="2000" b="1" dirty="0">
                <a:latin typeface="+mn-ea"/>
                <a:ea typeface="+mn-ea"/>
              </a:rPr>
              <a:t>,{S},{Z})</a:t>
            </a:r>
            <a:r>
              <a:rPr lang="zh-CN" altLang="en-US" sz="2000" b="1" dirty="0">
                <a:latin typeface="+mn-ea"/>
                <a:ea typeface="+mn-ea"/>
              </a:rPr>
              <a:t>，其中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∩{Z}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Φ</a:t>
            </a:r>
            <a:r>
              <a:rPr lang="zh-CN" altLang="en-US" sz="2000" b="1" dirty="0">
                <a:latin typeface="+mn-ea"/>
                <a:ea typeface="+mn-ea"/>
              </a:rPr>
              <a:t>，转换函数</a:t>
            </a:r>
            <a:r>
              <a:rPr lang="en-US" altLang="zh-CN" sz="2000" b="1" dirty="0">
                <a:latin typeface="+mn-ea"/>
                <a:ea typeface="+mn-ea"/>
              </a:rPr>
              <a:t>f</a:t>
            </a:r>
            <a:r>
              <a:rPr lang="zh-CN" altLang="en-US" sz="2000" b="1" dirty="0">
                <a:latin typeface="+mn-ea"/>
                <a:ea typeface="+mn-ea"/>
              </a:rPr>
              <a:t>可以由下列方法</a:t>
            </a:r>
            <a:r>
              <a:rPr lang="zh-CN" altLang="en-US" sz="2000" b="1" dirty="0" smtClean="0">
                <a:latin typeface="+mn-ea"/>
                <a:ea typeface="+mn-ea"/>
              </a:rPr>
              <a:t>构造：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）如果</a:t>
            </a:r>
            <a:r>
              <a:rPr lang="en-US" altLang="zh-CN" sz="2000" b="1" dirty="0" err="1">
                <a:latin typeface="+mn-ea"/>
                <a:ea typeface="+mn-ea"/>
              </a:rPr>
              <a:t>A→a∈P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，   则</a:t>
            </a:r>
            <a:r>
              <a:rPr lang="en-US" altLang="zh-CN" sz="2000" b="1" dirty="0">
                <a:latin typeface="+mn-ea"/>
                <a:ea typeface="+mn-ea"/>
              </a:rPr>
              <a:t>f(A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a)=Z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如果</a:t>
            </a:r>
            <a:r>
              <a:rPr lang="en-US" altLang="zh-CN" sz="2000" b="1" dirty="0">
                <a:latin typeface="+mn-ea"/>
                <a:ea typeface="+mn-ea"/>
              </a:rPr>
              <a:t>A→ ε ∈P </a:t>
            </a:r>
            <a:r>
              <a:rPr lang="zh-CN" altLang="en-US" sz="2000" b="1" dirty="0" smtClean="0">
                <a:latin typeface="+mn-ea"/>
                <a:ea typeface="+mn-ea"/>
              </a:rPr>
              <a:t>，则</a:t>
            </a:r>
            <a:r>
              <a:rPr lang="en-US" altLang="zh-CN" sz="2000" b="1" dirty="0">
                <a:latin typeface="+mn-ea"/>
                <a:ea typeface="+mn-ea"/>
              </a:rPr>
              <a:t>f(A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 ε)=Z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）如果</a:t>
            </a:r>
            <a:r>
              <a:rPr lang="en-US" altLang="zh-CN" sz="2000" b="1" dirty="0" err="1">
                <a:latin typeface="+mn-ea"/>
                <a:ea typeface="+mn-ea"/>
              </a:rPr>
              <a:t>A→aB∈</a:t>
            </a:r>
            <a:r>
              <a:rPr lang="en-US" altLang="zh-CN" sz="2000" b="1" dirty="0" err="1" smtClean="0">
                <a:latin typeface="+mn-ea"/>
                <a:ea typeface="+mn-ea"/>
              </a:rPr>
              <a:t>P</a:t>
            </a:r>
            <a:r>
              <a:rPr lang="zh-CN" altLang="en-US" sz="2000" b="1" dirty="0" smtClean="0">
                <a:latin typeface="+mn-ea"/>
                <a:ea typeface="+mn-ea"/>
              </a:rPr>
              <a:t>， 则</a:t>
            </a:r>
            <a:r>
              <a:rPr lang="en-US" altLang="zh-CN" sz="2000" b="1" dirty="0">
                <a:latin typeface="+mn-ea"/>
                <a:ea typeface="+mn-ea"/>
              </a:rPr>
              <a:t>f(A</a:t>
            </a:r>
            <a:r>
              <a:rPr lang="zh-CN" altLang="en-US" sz="2000" b="1" dirty="0" smtClean="0">
                <a:latin typeface="+mn-ea"/>
                <a:ea typeface="+mn-ea"/>
              </a:rPr>
              <a:t>， </a:t>
            </a:r>
            <a:r>
              <a:rPr lang="en-US" altLang="zh-CN" sz="2000" b="1" dirty="0" smtClean="0">
                <a:latin typeface="+mn-ea"/>
                <a:ea typeface="+mn-ea"/>
              </a:rPr>
              <a:t>a</a:t>
            </a:r>
            <a:r>
              <a:rPr lang="en-US" altLang="zh-CN" sz="2000" b="1" dirty="0">
                <a:latin typeface="+mn-ea"/>
                <a:ea typeface="+mn-ea"/>
              </a:rPr>
              <a:t>)=B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39948" name="Oval 14"/>
          <p:cNvSpPr>
            <a:spLocks noChangeArrowheads="1"/>
          </p:cNvSpPr>
          <p:nvPr/>
        </p:nvSpPr>
        <p:spPr bwMode="auto">
          <a:xfrm>
            <a:off x="5877834" y="3556264"/>
            <a:ext cx="501609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>
              <a:latin typeface="+mn-ea"/>
              <a:ea typeface="+mn-ea"/>
            </a:endParaRPr>
          </a:p>
        </p:txBody>
      </p:sp>
      <p:sp>
        <p:nvSpPr>
          <p:cNvPr id="39949" name="Text Box 15"/>
          <p:cNvSpPr txBox="1">
            <a:spLocks noChangeArrowheads="1"/>
          </p:cNvSpPr>
          <p:nvPr/>
        </p:nvSpPr>
        <p:spPr bwMode="auto">
          <a:xfrm>
            <a:off x="5911073" y="3560761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+mn-ea"/>
                <a:ea typeface="+mn-ea"/>
              </a:rPr>
              <a:t>A</a:t>
            </a:r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6507480" y="3429953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+mn-ea"/>
                <a:ea typeface="+mn-ea"/>
              </a:rPr>
              <a:t>a</a:t>
            </a:r>
          </a:p>
          <a:p>
            <a:pPr algn="just"/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39951" name="Oval 17"/>
          <p:cNvSpPr>
            <a:spLocks noChangeArrowheads="1"/>
          </p:cNvSpPr>
          <p:nvPr/>
        </p:nvSpPr>
        <p:spPr bwMode="auto">
          <a:xfrm>
            <a:off x="7452160" y="3541646"/>
            <a:ext cx="503120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>
              <a:latin typeface="+mn-ea"/>
              <a:ea typeface="+mn-ea"/>
            </a:endParaRPr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7485399" y="3547268"/>
            <a:ext cx="453261" cy="35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+mn-ea"/>
                <a:ea typeface="+mn-ea"/>
              </a:rPr>
              <a:t>B</a:t>
            </a:r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6412682" y="3840996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873301" y="2362553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>
              <a:latin typeface="+mn-ea"/>
              <a:ea typeface="+mn-ea"/>
            </a:endParaRP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906540" y="2367050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+mn-ea"/>
                <a:ea typeface="+mn-ea"/>
              </a:rPr>
              <a:t>A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525997" y="2208510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+mn-ea"/>
                <a:ea typeface="+mn-ea"/>
              </a:rPr>
              <a:t>a</a:t>
            </a:r>
          </a:p>
          <a:p>
            <a:pPr algn="just"/>
            <a:endParaRPr kumimoji="0" lang="en-US" altLang="zh-CN" sz="2000" b="1">
              <a:latin typeface="+mn-ea"/>
              <a:ea typeface="+mn-ea"/>
            </a:endParaRP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7502019" y="2337193"/>
            <a:ext cx="453261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+mn-ea"/>
                <a:ea typeface="+mn-ea"/>
              </a:rPr>
              <a:t>Z</a:t>
            </a: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374910" y="2655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381149" y="2333318"/>
            <a:ext cx="569598" cy="409282"/>
            <a:chOff x="6420" y="7778"/>
            <a:chExt cx="510" cy="517"/>
          </a:xfrm>
        </p:grpSpPr>
        <p:sp>
          <p:nvSpPr>
            <p:cNvPr id="39963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>
                <a:latin typeface="+mn-ea"/>
                <a:ea typeface="+mn-ea"/>
              </a:endParaRPr>
            </a:p>
          </p:txBody>
        </p:sp>
        <p:sp>
          <p:nvSpPr>
            <p:cNvPr id="39964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>
                <a:latin typeface="+mn-ea"/>
                <a:ea typeface="+mn-ea"/>
              </a:endParaRPr>
            </a:p>
          </p:txBody>
        </p:sp>
      </p:grpSp>
      <p:sp>
        <p:nvSpPr>
          <p:cNvPr id="39945" name="Rectangle 32"/>
          <p:cNvSpPr>
            <a:spLocks noChangeArrowheads="1"/>
          </p:cNvSpPr>
          <p:nvPr/>
        </p:nvSpPr>
        <p:spPr bwMode="auto">
          <a:xfrm>
            <a:off x="2465661" y="5567681"/>
            <a:ext cx="48349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>
                <a:latin typeface="+mn-ea"/>
                <a:ea typeface="+mn-ea"/>
              </a:rPr>
              <a:t>右线性正规文法</a:t>
            </a:r>
            <a:r>
              <a:rPr lang="en-US" altLang="zh-CN" sz="2000" b="1">
                <a:latin typeface="+mn-ea"/>
                <a:ea typeface="+mn-ea"/>
              </a:rPr>
              <a:t>G</a:t>
            </a:r>
            <a:r>
              <a:rPr lang="zh-CN" altLang="en-US" sz="2000" b="1">
                <a:latin typeface="+mn-ea"/>
                <a:ea typeface="+mn-ea"/>
              </a:rPr>
              <a:t>到</a:t>
            </a:r>
            <a:r>
              <a:rPr lang="en-US" altLang="zh-CN" sz="2000" b="1">
                <a:latin typeface="+mn-ea"/>
                <a:ea typeface="+mn-ea"/>
              </a:rPr>
              <a:t>NFA M</a:t>
            </a:r>
            <a:r>
              <a:rPr lang="zh-CN" altLang="en-US" sz="2000" b="1">
                <a:latin typeface="+mn-ea"/>
                <a:ea typeface="+mn-ea"/>
              </a:rPr>
              <a:t>转换</a:t>
            </a:r>
            <a:r>
              <a:rPr lang="zh-CN" altLang="en-US" sz="2000" b="1">
                <a:latin typeface="+mn-ea"/>
                <a:ea typeface="+mn-ea"/>
                <a:hlinkClick r:id="rId3"/>
              </a:rPr>
              <a:t>过程演示</a:t>
            </a:r>
            <a:r>
              <a:rPr lang="zh-CN" altLang="en-US" sz="2000" b="1">
                <a:latin typeface="+mn-ea"/>
                <a:ea typeface="+mn-ea"/>
              </a:rPr>
              <a:t>。</a:t>
            </a:r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5868174" y="3005039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>
              <a:latin typeface="+mn-ea"/>
              <a:ea typeface="+mn-ea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901413" y="3009536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+mn-ea"/>
                <a:ea typeface="+mn-ea"/>
              </a:rPr>
              <a:t>A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520870" y="2850996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 dirty="0" smtClean="0">
                <a:latin typeface="+mn-ea"/>
                <a:ea typeface="+mn-ea"/>
              </a:rPr>
              <a:t>ε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just"/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7409261" y="2994919"/>
            <a:ext cx="453261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+mn-ea"/>
                <a:ea typeface="+mn-ea"/>
              </a:rPr>
              <a:t>Z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6369783" y="3189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7376022" y="2975804"/>
            <a:ext cx="569598" cy="409282"/>
            <a:chOff x="6420" y="7778"/>
            <a:chExt cx="510" cy="517"/>
          </a:xfrm>
        </p:grpSpPr>
        <p:sp>
          <p:nvSpPr>
            <p:cNvPr id="39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>
                <a:latin typeface="+mn-ea"/>
                <a:ea typeface="+mn-ea"/>
              </a:endParaRPr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>
                <a:latin typeface="+mn-ea"/>
                <a:ea typeface="+mn-ea"/>
              </a:endParaRPr>
            </a:p>
          </p:txBody>
        </p:sp>
      </p:grpSp>
      <p:sp>
        <p:nvSpPr>
          <p:cNvPr id="4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1B05972-9FE9-48ED-B341-54A3121A0F65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4800" y="4178300"/>
            <a:ext cx="8153400" cy="1905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4318000"/>
            <a:ext cx="7239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3.12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将下列左线性正规文法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转换成等价的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4724400"/>
            <a:ext cx="6172200" cy="917575"/>
            <a:chOff x="-2" y="-2"/>
            <a:chExt cx="1998" cy="67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40989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>
                    <a:latin typeface="宋体" pitchFamily="2" charset="-122"/>
                    <a:ea typeface="宋体" pitchFamily="2" charset="-122"/>
                  </a:rPr>
                  <a:t>G[Z]</a:t>
                </a:r>
                <a:r>
                  <a:rPr lang="zh-CN" altLang="en-US" sz="2200" b="1">
                    <a:latin typeface="宋体" pitchFamily="2" charset="-122"/>
                    <a:ea typeface="宋体" pitchFamily="2" charset="-122"/>
                  </a:rPr>
                  <a:t>：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Z→ U0︱V1</a:t>
                </a:r>
                <a:r>
                  <a:rPr lang="zh-CN" altLang="en-US" sz="22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>
                    <a:solidFill>
                      <a:srgbClr val="FF00FF"/>
                    </a:solidFill>
                    <a:latin typeface="宋体" pitchFamily="2" charset="-122"/>
                    <a:ea typeface="宋体" pitchFamily="2" charset="-122"/>
                  </a:rPr>
                  <a:t>U→ Z1 ︱1</a:t>
                </a:r>
                <a:r>
                  <a:rPr lang="zh-CN" altLang="en-US" sz="2200" b="1">
                    <a:solidFill>
                      <a:srgbClr val="FF00FF"/>
                    </a:solidFill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>
                    <a:solidFill>
                      <a:srgbClr val="CC6600"/>
                    </a:solidFill>
                    <a:latin typeface="宋体" pitchFamily="2" charset="-122"/>
                    <a:ea typeface="宋体" pitchFamily="2" charset="-122"/>
                  </a:rPr>
                  <a:t>V→ Z0 ︱0</a:t>
                </a:r>
                <a:r>
                  <a:rPr lang="en-US" altLang="zh-CN" sz="2200" b="1">
                    <a:latin typeface="宋体" pitchFamily="2" charset="-122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4099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40988" name="Rectangle 9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5334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左线性正规文法到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685800" y="1143000"/>
            <a:ext cx="77724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设左线性正规文法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,V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en-US" altLang="zh-CN" sz="2200" b="1" dirty="0">
                <a:latin typeface="+mn-ea"/>
                <a:ea typeface="+mn-ea"/>
              </a:rPr>
              <a:t>,P,S)</a:t>
            </a:r>
            <a:r>
              <a:rPr lang="zh-CN" altLang="en-US" sz="2200" b="1" dirty="0">
                <a:latin typeface="+mn-ea"/>
                <a:ea typeface="+mn-ea"/>
              </a:rPr>
              <a:t>，则与之等价的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∪{A},</a:t>
            </a:r>
            <a:r>
              <a:rPr lang="en-US" altLang="zh-CN" sz="2200" b="1" dirty="0" err="1">
                <a:latin typeface="+mn-ea"/>
                <a:ea typeface="+mn-ea"/>
              </a:rPr>
              <a:t>V</a:t>
            </a:r>
            <a:r>
              <a:rPr lang="en-US" altLang="zh-CN" sz="2200" b="1" baseline="-30000" dirty="0" err="1">
                <a:latin typeface="+mn-ea"/>
                <a:ea typeface="+mn-ea"/>
              </a:rPr>
              <a:t>T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>
                <a:latin typeface="+mn-ea"/>
                <a:ea typeface="+mn-ea"/>
              </a:rPr>
              <a:t>,{A},{S})</a:t>
            </a:r>
            <a:r>
              <a:rPr lang="zh-CN" altLang="en-US" sz="2200" b="1" dirty="0">
                <a:latin typeface="+mn-ea"/>
                <a:ea typeface="+mn-ea"/>
              </a:rPr>
              <a:t>，其中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∩{A}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Φ</a:t>
            </a:r>
            <a:r>
              <a:rPr lang="zh-CN" altLang="en-US" sz="2200" b="1" dirty="0">
                <a:latin typeface="+mn-ea"/>
                <a:ea typeface="+mn-ea"/>
              </a:rPr>
              <a:t>，转换函数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可以由下列方法构造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endParaRPr lang="zh-CN" altLang="en-US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(1)</a:t>
            </a: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B→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smtClean="0">
                <a:latin typeface="+mn-ea"/>
                <a:ea typeface="+mn-ea"/>
              </a:rPr>
              <a:t> ∈P</a:t>
            </a:r>
            <a:r>
              <a:rPr lang="zh-CN" altLang="en-US" sz="2200" b="1" dirty="0" smtClean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f(A</a:t>
            </a:r>
            <a:r>
              <a:rPr lang="zh-CN" altLang="en-US" sz="2200" b="1" dirty="0" smtClean="0">
                <a:latin typeface="+mn-ea"/>
                <a:ea typeface="+mn-ea"/>
              </a:rPr>
              <a:t>， 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</a:rPr>
              <a:t>)=B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endParaRPr lang="en-US" altLang="zh-CN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(2)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</a:t>
            </a:r>
            <a:r>
              <a:rPr lang="en-US" altLang="zh-CN" sz="2200" b="1" dirty="0" err="1" smtClean="0">
                <a:latin typeface="+mn-ea"/>
                <a:ea typeface="+mn-ea"/>
              </a:rPr>
              <a:t>→ε∈P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则</a:t>
            </a:r>
            <a:r>
              <a:rPr lang="en-US" altLang="zh-CN" sz="2200" b="1" dirty="0">
                <a:latin typeface="+mn-ea"/>
                <a:ea typeface="+mn-ea"/>
              </a:rPr>
              <a:t>f(A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ε)=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(3)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B→Ca∈P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f(C</a:t>
            </a:r>
            <a:r>
              <a:rPr lang="zh-CN" altLang="en-US" sz="2200" b="1" dirty="0" smtClean="0">
                <a:latin typeface="+mn-ea"/>
                <a:ea typeface="+mn-ea"/>
              </a:rPr>
              <a:t>， 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</a:rPr>
              <a:t>)=B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0968" name="Rectangle 32"/>
          <p:cNvSpPr>
            <a:spLocks noChangeArrowheads="1"/>
          </p:cNvSpPr>
          <p:nvPr/>
        </p:nvSpPr>
        <p:spPr bwMode="auto">
          <a:xfrm>
            <a:off x="1981200" y="5638800"/>
            <a:ext cx="52966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左线性正规文法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过程演示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40973" name="Oval 47"/>
          <p:cNvSpPr>
            <a:spLocks noChangeArrowheads="1"/>
          </p:cNvSpPr>
          <p:nvPr/>
        </p:nvSpPr>
        <p:spPr bwMode="auto">
          <a:xfrm>
            <a:off x="6157912" y="3651250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74" name="Text Box 46"/>
          <p:cNvSpPr txBox="1">
            <a:spLocks noChangeArrowheads="1"/>
          </p:cNvSpPr>
          <p:nvPr/>
        </p:nvSpPr>
        <p:spPr bwMode="auto">
          <a:xfrm>
            <a:off x="6189662" y="3656013"/>
            <a:ext cx="4254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C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5" name="Text Box 45"/>
          <p:cNvSpPr txBox="1">
            <a:spLocks noChangeArrowheads="1"/>
          </p:cNvSpPr>
          <p:nvPr/>
        </p:nvSpPr>
        <p:spPr bwMode="auto">
          <a:xfrm>
            <a:off x="6802437" y="3516313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宋体" charset="-122"/>
              </a:rPr>
              <a:t>a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</a:rPr>
              <a:t> 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6" name="Oval 44"/>
          <p:cNvSpPr>
            <a:spLocks noChangeArrowheads="1"/>
          </p:cNvSpPr>
          <p:nvPr/>
        </p:nvSpPr>
        <p:spPr bwMode="auto">
          <a:xfrm>
            <a:off x="7605712" y="3660775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77" name="Text Box 43"/>
          <p:cNvSpPr txBox="1">
            <a:spLocks noChangeArrowheads="1"/>
          </p:cNvSpPr>
          <p:nvPr/>
        </p:nvSpPr>
        <p:spPr bwMode="auto">
          <a:xfrm>
            <a:off x="7605712" y="3676650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8" name="Line 42"/>
          <p:cNvSpPr>
            <a:spLocks noChangeShapeType="1"/>
          </p:cNvSpPr>
          <p:nvPr/>
        </p:nvSpPr>
        <p:spPr bwMode="auto">
          <a:xfrm>
            <a:off x="6629399" y="3840163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Oval 41"/>
          <p:cNvSpPr>
            <a:spLocks noChangeArrowheads="1"/>
          </p:cNvSpPr>
          <p:nvPr/>
        </p:nvSpPr>
        <p:spPr bwMode="auto">
          <a:xfrm>
            <a:off x="7605712" y="2443163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80" name="Text Box 40"/>
          <p:cNvSpPr txBox="1">
            <a:spLocks noChangeArrowheads="1"/>
          </p:cNvSpPr>
          <p:nvPr/>
        </p:nvSpPr>
        <p:spPr bwMode="auto">
          <a:xfrm>
            <a:off x="7637462" y="2447925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1" name="Text Box 39"/>
          <p:cNvSpPr txBox="1">
            <a:spLocks noChangeArrowheads="1"/>
          </p:cNvSpPr>
          <p:nvPr/>
        </p:nvSpPr>
        <p:spPr bwMode="auto">
          <a:xfrm>
            <a:off x="6813549" y="2286000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宋体" charset="-122"/>
              </a:rPr>
              <a:t>a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</a:rPr>
              <a:t> 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2" name="Line 38"/>
          <p:cNvSpPr>
            <a:spLocks noChangeShapeType="1"/>
          </p:cNvSpPr>
          <p:nvPr/>
        </p:nvSpPr>
        <p:spPr bwMode="auto">
          <a:xfrm>
            <a:off x="6624636" y="2630488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Oval 36"/>
          <p:cNvSpPr>
            <a:spLocks noChangeArrowheads="1"/>
          </p:cNvSpPr>
          <p:nvPr/>
        </p:nvSpPr>
        <p:spPr bwMode="auto">
          <a:xfrm>
            <a:off x="6127749" y="2470150"/>
            <a:ext cx="4730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85" name="Text Box 35"/>
          <p:cNvSpPr txBox="1">
            <a:spLocks noChangeArrowheads="1"/>
          </p:cNvSpPr>
          <p:nvPr/>
        </p:nvSpPr>
        <p:spPr bwMode="auto">
          <a:xfrm>
            <a:off x="6143624" y="2463800"/>
            <a:ext cx="423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A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6" name="Text Box 34"/>
          <p:cNvSpPr txBox="1">
            <a:spLocks noChangeArrowheads="1"/>
          </p:cNvSpPr>
          <p:nvPr/>
        </p:nvSpPr>
        <p:spPr bwMode="auto">
          <a:xfrm rot="18838856">
            <a:off x="5873749" y="2194093"/>
            <a:ext cx="5349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</a:t>
            </a:r>
            <a:endParaRPr lang="en-US" altLang="zh-CN" sz="2000" b="1"/>
          </a:p>
          <a:p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2" name="Oval 41"/>
          <p:cNvSpPr>
            <a:spLocks noChangeArrowheads="1"/>
          </p:cNvSpPr>
          <p:nvPr/>
        </p:nvSpPr>
        <p:spPr bwMode="auto">
          <a:xfrm>
            <a:off x="7605712" y="2976563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7637462" y="2981325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6813549" y="2819400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 dirty="0" smtClean="0">
                <a:latin typeface="+mn-ea"/>
              </a:rPr>
              <a:t>ε</a:t>
            </a:r>
            <a:endParaRPr lang="en-US" altLang="zh-CN" sz="2000" b="1" dirty="0"/>
          </a:p>
          <a:p>
            <a:r>
              <a:rPr lang="en-US" altLang="zh-CN" sz="2000" b="1" dirty="0">
                <a:latin typeface="Times New Roman" pitchFamily="18" charset="0"/>
              </a:rPr>
              <a:t> </a:t>
            </a:r>
          </a:p>
          <a:p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6624636" y="3163888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6127749" y="3003550"/>
            <a:ext cx="4730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143624" y="2997200"/>
            <a:ext cx="423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A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 rot="18838856">
            <a:off x="5873749" y="2727493"/>
            <a:ext cx="5349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</a:t>
            </a:r>
            <a:endParaRPr lang="en-US" altLang="zh-CN" sz="2000" b="1"/>
          </a:p>
          <a:p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4"/>
          <p:cNvSpPr>
            <a:spLocks noChangeArrowheads="1"/>
          </p:cNvSpPr>
          <p:nvPr/>
        </p:nvSpPr>
        <p:spPr bwMode="auto">
          <a:xfrm>
            <a:off x="304800" y="3733800"/>
            <a:ext cx="81534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到右线性正规文法转换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685800" y="877888"/>
            <a:ext cx="7848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  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，则与之等价的右线性正规文法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,P,S)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，其中规则集转换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可以由下列方法构造：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如果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f(B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B→aC∈P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对接收状态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∈Z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，  增加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→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2509838"/>
            <a:ext cx="6697662" cy="990600"/>
            <a:chOff x="3945" y="5483"/>
            <a:chExt cx="5942" cy="1387"/>
          </a:xfrm>
        </p:grpSpPr>
        <p:sp>
          <p:nvSpPr>
            <p:cNvPr id="42021" name="AutoShape 5"/>
            <p:cNvSpPr>
              <a:spLocks noChangeArrowheads="1"/>
            </p:cNvSpPr>
            <p:nvPr/>
          </p:nvSpPr>
          <p:spPr bwMode="auto">
            <a:xfrm>
              <a:off x="6102" y="644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2" name="Text Box 6"/>
            <p:cNvSpPr txBox="1">
              <a:spLocks noChangeArrowheads="1"/>
            </p:cNvSpPr>
            <p:nvPr/>
          </p:nvSpPr>
          <p:spPr bwMode="auto">
            <a:xfrm>
              <a:off x="6689" y="6390"/>
              <a:ext cx="140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B→aC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23" name="AutoShape 7"/>
            <p:cNvSpPr>
              <a:spLocks noChangeArrowheads="1"/>
            </p:cNvSpPr>
            <p:nvPr/>
          </p:nvSpPr>
          <p:spPr bwMode="auto">
            <a:xfrm>
              <a:off x="6087" y="5687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4" name="Oval 8"/>
            <p:cNvSpPr>
              <a:spLocks noChangeArrowheads="1"/>
            </p:cNvSpPr>
            <p:nvPr/>
          </p:nvSpPr>
          <p:spPr bwMode="auto">
            <a:xfrm>
              <a:off x="3945" y="641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5" name="Text Box 9"/>
            <p:cNvSpPr txBox="1">
              <a:spLocks noChangeArrowheads="1"/>
            </p:cNvSpPr>
            <p:nvPr/>
          </p:nvSpPr>
          <p:spPr bwMode="auto">
            <a:xfrm>
              <a:off x="3975" y="642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560" y="6246"/>
              <a:ext cx="46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a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27" name="Oval 11"/>
            <p:cNvSpPr>
              <a:spLocks noChangeArrowheads="1"/>
            </p:cNvSpPr>
            <p:nvPr/>
          </p:nvSpPr>
          <p:spPr bwMode="auto">
            <a:xfrm>
              <a:off x="5355" y="639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8" name="Text Box 12"/>
            <p:cNvSpPr txBox="1">
              <a:spLocks noChangeArrowheads="1"/>
            </p:cNvSpPr>
            <p:nvPr/>
          </p:nvSpPr>
          <p:spPr bwMode="auto">
            <a:xfrm>
              <a:off x="5385" y="640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29" name="Line 13"/>
            <p:cNvSpPr>
              <a:spLocks noChangeShapeType="1"/>
            </p:cNvSpPr>
            <p:nvPr/>
          </p:nvSpPr>
          <p:spPr bwMode="auto">
            <a:xfrm>
              <a:off x="4425" y="664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Oval 14"/>
            <p:cNvSpPr>
              <a:spLocks noChangeArrowheads="1"/>
            </p:cNvSpPr>
            <p:nvPr/>
          </p:nvSpPr>
          <p:spPr bwMode="auto">
            <a:xfrm>
              <a:off x="3960" y="564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31" name="Text Box 15"/>
            <p:cNvSpPr txBox="1">
              <a:spLocks noChangeArrowheads="1"/>
            </p:cNvSpPr>
            <p:nvPr/>
          </p:nvSpPr>
          <p:spPr bwMode="auto">
            <a:xfrm>
              <a:off x="3990" y="564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32" name="Text Box 16"/>
            <p:cNvSpPr txBox="1">
              <a:spLocks noChangeArrowheads="1"/>
            </p:cNvSpPr>
            <p:nvPr/>
          </p:nvSpPr>
          <p:spPr bwMode="auto">
            <a:xfrm>
              <a:off x="4585" y="5483"/>
              <a:ext cx="41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a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33" name="Text Box 17"/>
            <p:cNvSpPr txBox="1">
              <a:spLocks noChangeArrowheads="1"/>
            </p:cNvSpPr>
            <p:nvPr/>
          </p:nvSpPr>
          <p:spPr bwMode="auto">
            <a:xfrm>
              <a:off x="5340" y="56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34" name="Line 18"/>
            <p:cNvSpPr>
              <a:spLocks noChangeShapeType="1"/>
            </p:cNvSpPr>
            <p:nvPr/>
          </p:nvSpPr>
          <p:spPr bwMode="auto">
            <a:xfrm>
              <a:off x="4410" y="5875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310" y="5606"/>
              <a:ext cx="510" cy="517"/>
              <a:chOff x="6420" y="7778"/>
              <a:chExt cx="510" cy="517"/>
            </a:xfrm>
          </p:grpSpPr>
          <p:sp>
            <p:nvSpPr>
              <p:cNvPr id="42037" name="Oval 20"/>
              <p:cNvSpPr>
                <a:spLocks noChangeArrowheads="1"/>
              </p:cNvSpPr>
              <p:nvPr/>
            </p:nvSpPr>
            <p:spPr bwMode="auto">
              <a:xfrm>
                <a:off x="6450" y="7815"/>
                <a:ext cx="450" cy="45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38" name="Oval 21"/>
              <p:cNvSpPr>
                <a:spLocks noChangeArrowheads="1"/>
              </p:cNvSpPr>
              <p:nvPr/>
            </p:nvSpPr>
            <p:spPr bwMode="auto">
              <a:xfrm>
                <a:off x="6420" y="7778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2036" name="Text Box 22"/>
            <p:cNvSpPr txBox="1">
              <a:spLocks noChangeArrowheads="1"/>
            </p:cNvSpPr>
            <p:nvPr/>
          </p:nvSpPr>
          <p:spPr bwMode="auto">
            <a:xfrm>
              <a:off x="6704" y="5595"/>
              <a:ext cx="318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 err="1">
                  <a:latin typeface="Times New Roman" pitchFamily="18" charset="0"/>
                </a:rPr>
                <a:t>B→aC</a:t>
              </a:r>
              <a:r>
                <a:rPr kumimoji="0" lang="en-US" altLang="zh-CN" sz="2000" b="1" dirty="0">
                  <a:latin typeface="Times New Roman" pitchFamily="18" charset="0"/>
                </a:rPr>
                <a:t>  </a:t>
              </a:r>
              <a:r>
                <a:rPr kumimoji="0" lang="zh-CN" altLang="en-US" sz="2000" b="1" dirty="0">
                  <a:latin typeface="Times New Roman" pitchFamily="18" charset="0"/>
                </a:rPr>
                <a:t>再</a:t>
              </a:r>
              <a:r>
                <a:rPr kumimoji="0" lang="zh-CN" altLang="en-US" sz="2000" b="1" dirty="0" smtClean="0">
                  <a:latin typeface="Times New Roman" pitchFamily="18" charset="0"/>
                </a:rPr>
                <a:t>加</a:t>
              </a:r>
              <a:r>
                <a:rPr lang="en-US" altLang="zh-CN" sz="2000" b="1" dirty="0" err="1">
                  <a:latin typeface="Times New Roman" pitchFamily="18" charset="0"/>
                </a:rPr>
                <a:t>B</a:t>
              </a:r>
              <a:r>
                <a:rPr lang="en-US" altLang="zh-CN" sz="2000" b="1" dirty="0" err="1" smtClean="0">
                  <a:latin typeface="Times New Roman" pitchFamily="18" charset="0"/>
                  <a:sym typeface="Symbol" pitchFamily="18" charset="2"/>
                </a:rPr>
                <a:t>→</a:t>
              </a:r>
              <a:r>
                <a:rPr lang="en-US" altLang="zh-CN" sz="2000" b="1" dirty="0" err="1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zh-CN" altLang="en-US" sz="2000" b="1" dirty="0">
                  <a:latin typeface="Times New Roman" pitchFamily="18" charset="0"/>
                </a:rPr>
                <a:t>或</a:t>
              </a:r>
              <a:r>
                <a:rPr kumimoji="0" lang="en-US" altLang="zh-CN" sz="2000" b="1" dirty="0">
                  <a:latin typeface="Times New Roman" pitchFamily="18" charset="0"/>
                </a:rPr>
                <a:t>  </a:t>
              </a:r>
              <a:r>
                <a:rPr kumimoji="0" lang="en-US" altLang="zh-CN" sz="2000" b="1" dirty="0" err="1">
                  <a:latin typeface="Times New Roman" pitchFamily="18" charset="0"/>
                </a:rPr>
                <a:t>C</a:t>
              </a:r>
              <a:r>
                <a:rPr lang="en-US" altLang="zh-CN" sz="2000" b="1" dirty="0" err="1">
                  <a:latin typeface="Times New Roman" pitchFamily="18" charset="0"/>
                  <a:sym typeface="Symbol" pitchFamily="18" charset="2"/>
                </a:rPr>
                <a:t>→</a:t>
              </a:r>
              <a:r>
                <a:rPr lang="en-US" altLang="zh-CN" sz="2000" b="1" dirty="0" err="1">
                  <a:latin typeface="Times New Roman" pitchFamily="18" charset="0"/>
                </a:rPr>
                <a:t>ε</a:t>
              </a:r>
              <a:endParaRPr kumimoji="0" lang="en-US" altLang="zh-CN" sz="2000" b="1" dirty="0">
                <a:latin typeface="Times New Roman" pitchFamily="18" charset="0"/>
              </a:endParaRPr>
            </a:p>
            <a:p>
              <a:pPr algn="ctr"/>
              <a:endParaRPr kumimoji="0"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41991" name="Text Box 23"/>
          <p:cNvSpPr txBox="1">
            <a:spLocks noChangeArrowheads="1"/>
          </p:cNvSpPr>
          <p:nvPr/>
        </p:nvSpPr>
        <p:spPr bwMode="auto">
          <a:xfrm>
            <a:off x="381000" y="3736975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3.13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转换成等价的右线性正规文法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7200" y="4343400"/>
            <a:ext cx="2819400" cy="1524000"/>
            <a:chOff x="3420" y="12936"/>
            <a:chExt cx="4260" cy="2097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5400" y="12954"/>
              <a:ext cx="450" cy="474"/>
              <a:chOff x="4453" y="12919"/>
              <a:chExt cx="450" cy="474"/>
            </a:xfrm>
          </p:grpSpPr>
          <p:sp>
            <p:nvSpPr>
              <p:cNvPr id="42019" name="Oval 26"/>
              <p:cNvSpPr>
                <a:spLocks noChangeArrowheads="1"/>
              </p:cNvSpPr>
              <p:nvPr/>
            </p:nvSpPr>
            <p:spPr bwMode="auto">
              <a:xfrm>
                <a:off x="4453" y="1291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20" name="Text Box 27"/>
              <p:cNvSpPr txBox="1">
                <a:spLocks noChangeArrowheads="1"/>
              </p:cNvSpPr>
              <p:nvPr/>
            </p:nvSpPr>
            <p:spPr bwMode="auto">
              <a:xfrm>
                <a:off x="4470" y="1294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5445" y="14526"/>
              <a:ext cx="450" cy="493"/>
              <a:chOff x="4425" y="14526"/>
              <a:chExt cx="450" cy="493"/>
            </a:xfrm>
          </p:grpSpPr>
          <p:sp>
            <p:nvSpPr>
              <p:cNvPr id="42017" name="Oval 29"/>
              <p:cNvSpPr>
                <a:spLocks noChangeArrowheads="1"/>
              </p:cNvSpPr>
              <p:nvPr/>
            </p:nvSpPr>
            <p:spPr bwMode="auto">
              <a:xfrm>
                <a:off x="4425" y="145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8" name="Text Box 30"/>
              <p:cNvSpPr txBox="1">
                <a:spLocks noChangeArrowheads="1"/>
              </p:cNvSpPr>
              <p:nvPr/>
            </p:nvSpPr>
            <p:spPr bwMode="auto">
              <a:xfrm>
                <a:off x="4438" y="14569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FFFF"/>
                    </a:solidFill>
                    <a:latin typeface="Times New Roman" pitchFamily="18" charset="0"/>
                  </a:rPr>
                  <a:t>V</a:t>
                </a: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7157" y="13710"/>
              <a:ext cx="523" cy="517"/>
              <a:chOff x="6129" y="13710"/>
              <a:chExt cx="523" cy="517"/>
            </a:xfrm>
          </p:grpSpPr>
          <p:sp>
            <p:nvSpPr>
              <p:cNvPr id="42014" name="Oval 32"/>
              <p:cNvSpPr>
                <a:spLocks noChangeArrowheads="1"/>
              </p:cNvSpPr>
              <p:nvPr/>
            </p:nvSpPr>
            <p:spPr bwMode="auto">
              <a:xfrm>
                <a:off x="6159" y="1374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5" name="Oval 33"/>
              <p:cNvSpPr>
                <a:spLocks noChangeArrowheads="1"/>
              </p:cNvSpPr>
              <p:nvPr/>
            </p:nvSpPr>
            <p:spPr bwMode="auto">
              <a:xfrm>
                <a:off x="6129" y="13710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6" name="Text Box 34"/>
              <p:cNvSpPr txBox="1">
                <a:spLocks noChangeArrowheads="1"/>
              </p:cNvSpPr>
              <p:nvPr/>
            </p:nvSpPr>
            <p:spPr bwMode="auto">
              <a:xfrm>
                <a:off x="6157" y="13747"/>
                <a:ext cx="49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00FF"/>
                    </a:solidFill>
                    <a:latin typeface="Times New Roman" pitchFamily="18" charset="0"/>
                  </a:rPr>
                  <a:t>Z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3420" y="13715"/>
              <a:ext cx="839" cy="515"/>
              <a:chOff x="2431" y="13715"/>
              <a:chExt cx="839" cy="515"/>
            </a:xfrm>
          </p:grpSpPr>
          <p:sp>
            <p:nvSpPr>
              <p:cNvPr id="42011" name="Oval 36"/>
              <p:cNvSpPr>
                <a:spLocks noChangeArrowheads="1"/>
              </p:cNvSpPr>
              <p:nvPr/>
            </p:nvSpPr>
            <p:spPr bwMode="auto">
              <a:xfrm>
                <a:off x="2820" y="1377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2" name="Text Box 37"/>
              <p:cNvSpPr txBox="1">
                <a:spLocks noChangeArrowheads="1"/>
              </p:cNvSpPr>
              <p:nvPr/>
            </p:nvSpPr>
            <p:spPr bwMode="auto">
              <a:xfrm>
                <a:off x="2833" y="13771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42013" name="Text Box 38"/>
              <p:cNvSpPr txBox="1">
                <a:spLocks noChangeArrowheads="1"/>
              </p:cNvSpPr>
              <p:nvPr/>
            </p:nvSpPr>
            <p:spPr bwMode="auto">
              <a:xfrm>
                <a:off x="2431" y="13715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kumimoji="0" lang="en-US" altLang="zh-CN" sz="2000" b="1">
                  <a:latin typeface="Times New Roman" pitchFamily="18" charset="0"/>
                </a:endParaRPr>
              </a:p>
            </p:txBody>
          </p:sp>
        </p:grpSp>
        <p:sp>
          <p:nvSpPr>
            <p:cNvPr id="41999" name="Text Box 39"/>
            <p:cNvSpPr txBox="1">
              <a:spLocks noChangeArrowheads="1"/>
            </p:cNvSpPr>
            <p:nvPr/>
          </p:nvSpPr>
          <p:spPr bwMode="auto">
            <a:xfrm>
              <a:off x="4275" y="1297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0" name="Text Box 40"/>
            <p:cNvSpPr txBox="1">
              <a:spLocks noChangeArrowheads="1"/>
            </p:cNvSpPr>
            <p:nvPr/>
          </p:nvSpPr>
          <p:spPr bwMode="auto">
            <a:xfrm>
              <a:off x="4215" y="145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6585" y="129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2" name="Text Box 42"/>
            <p:cNvSpPr txBox="1">
              <a:spLocks noChangeArrowheads="1"/>
            </p:cNvSpPr>
            <p:nvPr/>
          </p:nvSpPr>
          <p:spPr bwMode="auto">
            <a:xfrm>
              <a:off x="6660" y="1458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3" name="Text Box 43"/>
            <p:cNvSpPr txBox="1">
              <a:spLocks noChangeArrowheads="1"/>
            </p:cNvSpPr>
            <p:nvPr/>
          </p:nvSpPr>
          <p:spPr bwMode="auto">
            <a:xfrm>
              <a:off x="5952" y="1353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4" name="Text Box 44"/>
            <p:cNvSpPr txBox="1">
              <a:spLocks noChangeArrowheads="1"/>
            </p:cNvSpPr>
            <p:nvPr/>
          </p:nvSpPr>
          <p:spPr bwMode="auto">
            <a:xfrm>
              <a:off x="5958" y="140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5" name="Arc 45"/>
            <p:cNvSpPr>
              <a:spLocks/>
            </p:cNvSpPr>
            <p:nvPr/>
          </p:nvSpPr>
          <p:spPr bwMode="auto">
            <a:xfrm rot="10800000" flipV="1">
              <a:off x="5849" y="1413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Arc 46"/>
            <p:cNvSpPr>
              <a:spLocks/>
            </p:cNvSpPr>
            <p:nvPr/>
          </p:nvSpPr>
          <p:spPr bwMode="auto">
            <a:xfrm rot="10800000">
              <a:off x="5834" y="13049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Arc 47"/>
            <p:cNvSpPr>
              <a:spLocks/>
            </p:cNvSpPr>
            <p:nvPr/>
          </p:nvSpPr>
          <p:spPr bwMode="auto">
            <a:xfrm rot="-271187" flipH="1" flipV="1">
              <a:off x="4079" y="14052"/>
              <a:ext cx="132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Arc 48"/>
            <p:cNvSpPr>
              <a:spLocks/>
            </p:cNvSpPr>
            <p:nvPr/>
          </p:nvSpPr>
          <p:spPr bwMode="auto">
            <a:xfrm flipV="1">
              <a:off x="5925" y="1406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Arc 49"/>
            <p:cNvSpPr>
              <a:spLocks/>
            </p:cNvSpPr>
            <p:nvPr/>
          </p:nvSpPr>
          <p:spPr bwMode="auto">
            <a:xfrm flipH="1">
              <a:off x="4050" y="13140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Arc 50"/>
            <p:cNvSpPr>
              <a:spLocks/>
            </p:cNvSpPr>
            <p:nvPr/>
          </p:nvSpPr>
          <p:spPr bwMode="auto">
            <a:xfrm>
              <a:off x="5894" y="13104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3" name="Text Box 52"/>
          <p:cNvSpPr txBox="1">
            <a:spLocks noChangeArrowheads="1"/>
          </p:cNvSpPr>
          <p:nvPr/>
        </p:nvSpPr>
        <p:spPr bwMode="auto">
          <a:xfrm>
            <a:off x="5183188" y="4600575"/>
            <a:ext cx="33512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G[S]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→ 1U︱0V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U</a:t>
            </a:r>
            <a:r>
              <a:rPr lang="en-US" altLang="zh-CN" sz="22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→ 0︱0Z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069406"/>
                </a:solidFill>
                <a:latin typeface="宋体" pitchFamily="2" charset="-122"/>
                <a:ea typeface="宋体" pitchFamily="2" charset="-122"/>
              </a:rPr>
              <a:t>      V→ 1Z ︱1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Z</a:t>
            </a:r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 1U ︱0V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1994" name="Text Box 53"/>
          <p:cNvSpPr txBox="1">
            <a:spLocks noChangeArrowheads="1"/>
          </p:cNvSpPr>
          <p:nvPr/>
        </p:nvSpPr>
        <p:spPr bwMode="auto">
          <a:xfrm>
            <a:off x="3733800" y="4203700"/>
            <a:ext cx="4876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为文法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开始符，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得等价文法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hlinkClick r:id="rId3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77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(1)</a:t>
            </a:r>
            <a:r>
              <a:rPr lang="zh-CN" altLang="en-US" sz="2200" b="1" dirty="0" smtClean="0">
                <a:latin typeface="+mn-ea"/>
                <a:ea typeface="+mn-ea"/>
              </a:rPr>
              <a:t>依据</a:t>
            </a:r>
            <a:r>
              <a:rPr lang="zh-CN" altLang="en-US" sz="2200" b="1" dirty="0">
                <a:latin typeface="+mn-ea"/>
                <a:ea typeface="+mn-ea"/>
              </a:rPr>
              <a:t>给定的源语言之单词集，设计其正规文法或正规式；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(2)</a:t>
            </a:r>
            <a:r>
              <a:rPr lang="zh-CN" altLang="en-US" sz="2200" b="1" dirty="0" smtClean="0">
                <a:latin typeface="+mn-ea"/>
                <a:ea typeface="+mn-ea"/>
              </a:rPr>
              <a:t>之后</a:t>
            </a:r>
            <a:r>
              <a:rPr lang="zh-CN" altLang="en-US" sz="2200" b="1" dirty="0">
                <a:latin typeface="+mn-ea"/>
                <a:ea typeface="+mn-ea"/>
              </a:rPr>
              <a:t>等价地转换成非确定有穷自动机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(3)</a:t>
            </a:r>
            <a:r>
              <a:rPr lang="zh-CN" altLang="en-US" sz="2200" b="1" dirty="0" smtClean="0">
                <a:latin typeface="+mn-ea"/>
                <a:ea typeface="+mn-ea"/>
              </a:rPr>
              <a:t>再通过子集法将其确定化，最终将确定有穷自动机最小化；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(4)</a:t>
            </a:r>
            <a:r>
              <a:rPr lang="zh-CN" altLang="en-US" sz="2200" b="1" dirty="0" smtClean="0">
                <a:latin typeface="+mn-ea"/>
                <a:ea typeface="+mn-ea"/>
              </a:rPr>
              <a:t>最后</a:t>
            </a:r>
            <a:r>
              <a:rPr lang="zh-CN" altLang="en-US" sz="2200" b="1" dirty="0">
                <a:latin typeface="+mn-ea"/>
                <a:ea typeface="+mn-ea"/>
              </a:rPr>
              <a:t>依据最小化确定有穷自动机，设计词法分析程序。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777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1436687" y="4724400"/>
            <a:ext cx="6096000" cy="11430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341687" y="4953000"/>
            <a:ext cx="236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z="2200">
              <a:latin typeface="+mn-ea"/>
              <a:ea typeface="+mn-ea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417887" y="4864100"/>
            <a:ext cx="2133600" cy="76944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68450" y="4826000"/>
            <a:ext cx="1447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语言词法</a:t>
            </a: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</a:rPr>
              <a:t>(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正规式</a:t>
            </a: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07087" y="4810125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词法分析程序</a:t>
            </a: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2884487" y="51689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584825" y="51466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构造词法分析程序的技术线路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2743200" y="3200400"/>
            <a:ext cx="4724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3.1.1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词法分析任务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1527057"/>
            <a:ext cx="7848600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词法分析阶段是编译的第一阶段，它的主要任务是从左至右扫描文本格式的源程序，从基于字符理解的源程序中分离出符合源语言词法的单词，最终转换成基于单词理解的源程序。</a:t>
            </a:r>
          </a:p>
          <a:p>
            <a:pPr indent="584200">
              <a:lnSpc>
                <a:spcPct val="15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zh-CN" altLang="en-US" sz="2200" b="1" dirty="0">
                <a:latin typeface="+mn-ea"/>
                <a:ea typeface="+mn-ea"/>
              </a:rPr>
              <a:t>    输出形式为：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（单词种类，单词）</a:t>
            </a: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单词种类类似于自然语言的词性，由构词规则等因素确定的。</a:t>
            </a: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计算机高级语言一般都有</a:t>
            </a: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关键字、标识符、常数、运算符和定界符</a:t>
            </a:r>
            <a:r>
              <a:rPr lang="zh-CN" altLang="en-US" sz="2200" b="1" dirty="0">
                <a:latin typeface="+mn-ea"/>
                <a:ea typeface="+mn-ea"/>
              </a:rPr>
              <a:t>这</a:t>
            </a:r>
            <a:r>
              <a:rPr lang="en-US" altLang="zh-CN" sz="2200" b="1" dirty="0">
                <a:latin typeface="+mn-ea"/>
                <a:ea typeface="+mn-ea"/>
              </a:rPr>
              <a:t>5</a:t>
            </a:r>
            <a:r>
              <a:rPr lang="zh-CN" altLang="en-US" sz="2200" b="1" dirty="0">
                <a:latin typeface="+mn-ea"/>
                <a:ea typeface="+mn-ea"/>
              </a:rPr>
              <a:t>类单词。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3954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词法分析程序设计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7"/>
          <p:cNvSpPr>
            <a:spLocks noChangeArrowheads="1"/>
          </p:cNvSpPr>
          <p:nvPr/>
        </p:nvSpPr>
        <p:spPr bwMode="auto">
          <a:xfrm>
            <a:off x="4495800" y="452755"/>
            <a:ext cx="4422775" cy="58261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" name="Rectangle 98"/>
          <p:cNvSpPr>
            <a:spLocks noChangeArrowheads="1"/>
          </p:cNvSpPr>
          <p:nvPr/>
        </p:nvSpPr>
        <p:spPr bwMode="auto">
          <a:xfrm>
            <a:off x="381000" y="990600"/>
            <a:ext cx="3810000" cy="5029200"/>
          </a:xfrm>
          <a:prstGeom prst="rect">
            <a:avLst/>
          </a:prstGeom>
          <a:solidFill>
            <a:srgbClr val="75FFDB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38200" y="1143000"/>
            <a:ext cx="2808288" cy="2973388"/>
            <a:chOff x="624" y="1008"/>
            <a:chExt cx="1769" cy="1873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857" y="154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94" y="1546"/>
              <a:ext cx="2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11" y="1559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05" y="258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152" y="1717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rot="1546160">
              <a:off x="624" y="1511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130" y="1574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776" y="1731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479" y="1572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098" y="1572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471" y="258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17" name="Arc 18"/>
            <p:cNvSpPr>
              <a:spLocks/>
            </p:cNvSpPr>
            <p:nvPr/>
          </p:nvSpPr>
          <p:spPr bwMode="auto">
            <a:xfrm flipV="1">
              <a:off x="1008" y="1824"/>
              <a:ext cx="531" cy="903"/>
            </a:xfrm>
            <a:custGeom>
              <a:avLst/>
              <a:gdLst>
                <a:gd name="T0" fmla="*/ 0 w 21600"/>
                <a:gd name="T1" fmla="*/ 0 h 24588"/>
                <a:gd name="T2" fmla="*/ 0 w 21600"/>
                <a:gd name="T3" fmla="*/ 0 h 24588"/>
                <a:gd name="T4" fmla="*/ 0 w 21600"/>
                <a:gd name="T5" fmla="*/ 0 h 24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588"/>
                <a:gd name="T11" fmla="*/ 21600 w 21600"/>
                <a:gd name="T12" fmla="*/ 24588 h 24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588" fill="none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</a:path>
                <a:path w="21600" h="24588" stroke="0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  <a:lnTo>
                    <a:pt x="21600" y="21474"/>
                  </a:lnTo>
                  <a:lnTo>
                    <a:pt x="225" y="245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193" y="146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440" y="10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a,b</a:t>
              </a:r>
            </a:p>
          </p:txBody>
        </p:sp>
        <p:sp>
          <p:nvSpPr>
            <p:cNvPr id="20" name="Arc 21"/>
            <p:cNvSpPr>
              <a:spLocks/>
            </p:cNvSpPr>
            <p:nvPr/>
          </p:nvSpPr>
          <p:spPr bwMode="auto">
            <a:xfrm flipH="1" flipV="1">
              <a:off x="1488" y="1296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823" y="14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515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3" name="Arc 24"/>
            <p:cNvSpPr>
              <a:spLocks/>
            </p:cNvSpPr>
            <p:nvPr/>
          </p:nvSpPr>
          <p:spPr bwMode="auto">
            <a:xfrm flipH="1" flipV="1">
              <a:off x="1474" y="2323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034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2131" y="1605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123" y="2588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769" y="2745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2091" y="2586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816" y="249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2124" y="2619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533400" y="4267200"/>
            <a:ext cx="1981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000" b="1" dirty="0">
                <a:latin typeface="Times New Roman" pitchFamily="18" charset="0"/>
              </a:rPr>
              <a:t>S</a:t>
            </a:r>
            <a:r>
              <a:rPr lang="en-US" altLang="zh-CN" sz="2000" dirty="0">
                <a:latin typeface="Times New Roman" pitchFamily="18" charset="0"/>
              </a:rPr>
              <a:t> – </a:t>
            </a:r>
            <a:r>
              <a:rPr lang="zh-CN" altLang="en-US" sz="2000" b="1" dirty="0">
                <a:latin typeface="Times New Roman" pitchFamily="18" charset="0"/>
              </a:rPr>
              <a:t>单词</a:t>
            </a:r>
            <a:r>
              <a:rPr lang="zh-CN" altLang="en-US" sz="2000" dirty="0">
                <a:latin typeface="Times New Roman" pitchFamily="18" charset="0"/>
              </a:rPr>
              <a:t>  </a:t>
            </a:r>
          </a:p>
          <a:p>
            <a:pPr algn="l" eaLnBrk="1" hangingPunct="1"/>
            <a:r>
              <a:rPr lang="en-US" altLang="zh-CN" sz="2000" b="1" dirty="0">
                <a:latin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</a:rPr>
              <a:t> – </a:t>
            </a:r>
            <a:r>
              <a:rPr lang="zh-CN" altLang="en-US" sz="2000" b="1" dirty="0">
                <a:latin typeface="Times New Roman" pitchFamily="18" charset="0"/>
              </a:rPr>
              <a:t>标识符</a:t>
            </a:r>
          </a:p>
          <a:p>
            <a:pPr algn="l" eaLnBrk="1" hangingPunct="1"/>
            <a:r>
              <a:rPr lang="en-US" altLang="zh-CN" sz="2000" b="1" dirty="0">
                <a:latin typeface="Times New Roman" pitchFamily="18" charset="0"/>
              </a:rPr>
              <a:t>C </a:t>
            </a:r>
            <a:r>
              <a:rPr lang="en-US" altLang="zh-CN" sz="2000" dirty="0">
                <a:latin typeface="Times New Roman" pitchFamily="18" charset="0"/>
              </a:rPr>
              <a:t>– </a:t>
            </a:r>
            <a:r>
              <a:rPr lang="zh-CN" altLang="en-US" sz="2000" b="1" dirty="0">
                <a:latin typeface="Times New Roman" pitchFamily="18" charset="0"/>
              </a:rPr>
              <a:t>无符号整数</a:t>
            </a:r>
          </a:p>
          <a:p>
            <a:pPr algn="l" eaLnBrk="1" hangingPunct="1"/>
            <a:r>
              <a:rPr lang="en-US" altLang="zh-CN" sz="2000" dirty="0">
                <a:latin typeface="Times New Roman" pitchFamily="18" charset="0"/>
              </a:rPr>
              <a:t>a – </a:t>
            </a:r>
            <a:r>
              <a:rPr lang="zh-CN" altLang="en-US" sz="2000" b="1" dirty="0">
                <a:latin typeface="Times New Roman" pitchFamily="18" charset="0"/>
              </a:rPr>
              <a:t>字母</a:t>
            </a:r>
          </a:p>
          <a:p>
            <a:pPr algn="l" eaLnBrk="1" hangingPunct="1"/>
            <a:r>
              <a:rPr lang="en-US" altLang="zh-CN" sz="2000" dirty="0">
                <a:latin typeface="Times New Roman" pitchFamily="18" charset="0"/>
              </a:rPr>
              <a:t>b – </a:t>
            </a:r>
            <a:r>
              <a:rPr lang="zh-CN" altLang="en-US" sz="2000" b="1" dirty="0">
                <a:latin typeface="Times New Roman" pitchFamily="18" charset="0"/>
              </a:rPr>
              <a:t>数字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514600" y="4114800"/>
            <a:ext cx="1905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c –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非字母数字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d –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非数字</a:t>
            </a:r>
          </a:p>
        </p:txBody>
      </p:sp>
      <p:grpSp>
        <p:nvGrpSpPr>
          <p:cNvPr id="33" name="Group 95"/>
          <p:cNvGrpSpPr>
            <a:grpSpLocks/>
          </p:cNvGrpSpPr>
          <p:nvPr/>
        </p:nvGrpSpPr>
        <p:grpSpPr bwMode="auto">
          <a:xfrm>
            <a:off x="4606925" y="487680"/>
            <a:ext cx="4267200" cy="5616575"/>
            <a:chOff x="2736" y="384"/>
            <a:chExt cx="2688" cy="3538"/>
          </a:xfrm>
        </p:grpSpPr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3737" y="384"/>
              <a:ext cx="480" cy="231"/>
              <a:chOff x="3600" y="624"/>
              <a:chExt cx="480" cy="231"/>
            </a:xfrm>
          </p:grpSpPr>
          <p:sp>
            <p:nvSpPr>
              <p:cNvPr id="85" name="AutoShape 36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86" name="Text Box 37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/>
                  <a:t>begin</a:t>
                </a:r>
              </a:p>
            </p:txBody>
          </p:sp>
        </p:grp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3668" y="698"/>
              <a:ext cx="62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/>
                <a:t>初始化</a:t>
              </a:r>
            </a:p>
          </p:txBody>
        </p:sp>
        <p:sp>
          <p:nvSpPr>
            <p:cNvPr id="36" name="Rectangle 40"/>
            <p:cNvSpPr>
              <a:spLocks noChangeArrowheads="1"/>
            </p:cNvSpPr>
            <p:nvPr/>
          </p:nvSpPr>
          <p:spPr bwMode="auto">
            <a:xfrm>
              <a:off x="3551" y="1056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000" b="1"/>
                <a:t>过滤空格</a:t>
              </a: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3558" y="14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3642" y="1782"/>
              <a:ext cx="664" cy="254"/>
              <a:chOff x="3601" y="2174"/>
              <a:chExt cx="664" cy="254"/>
            </a:xfrm>
          </p:grpSpPr>
          <p:sp>
            <p:nvSpPr>
              <p:cNvPr id="83" name="Text Box 42"/>
              <p:cNvSpPr txBox="1">
                <a:spLocks noChangeArrowheads="1"/>
              </p:cNvSpPr>
              <p:nvPr/>
            </p:nvSpPr>
            <p:spPr bwMode="auto">
              <a:xfrm>
                <a:off x="3641" y="2174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/>
                  <a:t>ch=?</a:t>
                </a:r>
              </a:p>
            </p:txBody>
          </p:sp>
          <p:sp>
            <p:nvSpPr>
              <p:cNvPr id="84" name="AutoShape 43"/>
              <p:cNvSpPr>
                <a:spLocks noChangeArrowheads="1"/>
              </p:cNvSpPr>
              <p:nvPr/>
            </p:nvSpPr>
            <p:spPr bwMode="auto">
              <a:xfrm>
                <a:off x="3601" y="2188"/>
                <a:ext cx="658" cy="24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3001" y="2110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2995" y="24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sp>
          <p:nvSpPr>
            <p:cNvPr id="41" name="AutoShape 47"/>
            <p:cNvSpPr>
              <a:spLocks noChangeArrowheads="1"/>
            </p:cNvSpPr>
            <p:nvPr/>
          </p:nvSpPr>
          <p:spPr bwMode="auto">
            <a:xfrm>
              <a:off x="3049" y="2808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3097" y="2849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/>
                <a:t>ch</a:t>
              </a:r>
              <a:r>
                <a:rPr lang="en-US" altLang="zh-CN" sz="2000" dirty="0"/>
                <a:t>=</a:t>
              </a:r>
              <a:r>
                <a:rPr lang="en-US" altLang="zh-CN" sz="2000" dirty="0" err="1"/>
                <a:t>a|b</a:t>
              </a:r>
              <a:endParaRPr lang="en-US" altLang="zh-CN" sz="2000" dirty="0"/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4122" y="21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4109" y="2499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>
              <a:off x="4170" y="2829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4218" y="286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ch=b</a:t>
              </a: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3977" y="65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3977" y="100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3984" y="13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3977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>
              <a:off x="3408" y="1920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4307" y="19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3531" y="190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4224" y="191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>
              <a:off x="4320" y="190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4322" y="174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000" b="1"/>
                <a:t>其它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4656" y="1771"/>
              <a:ext cx="76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/>
                <a:t>报错处理</a:t>
              </a:r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3408" y="240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>
              <a:off x="4526" y="24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3406" y="27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4531" y="27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9"/>
            <p:cNvSpPr>
              <a:spLocks noChangeShapeType="1"/>
            </p:cNvSpPr>
            <p:nvPr/>
          </p:nvSpPr>
          <p:spPr bwMode="auto">
            <a:xfrm>
              <a:off x="2908" y="298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2908" y="226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72"/>
            <p:cNvSpPr>
              <a:spLocks noChangeShapeType="1"/>
            </p:cNvSpPr>
            <p:nvPr/>
          </p:nvSpPr>
          <p:spPr bwMode="auto">
            <a:xfrm>
              <a:off x="291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>
              <a:off x="4894" y="299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74"/>
            <p:cNvSpPr>
              <a:spLocks noChangeShapeType="1"/>
            </p:cNvSpPr>
            <p:nvPr/>
          </p:nvSpPr>
          <p:spPr bwMode="auto">
            <a:xfrm>
              <a:off x="5047" y="227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76"/>
            <p:cNvSpPr>
              <a:spLocks noChangeShapeType="1"/>
            </p:cNvSpPr>
            <p:nvPr/>
          </p:nvSpPr>
          <p:spPr bwMode="auto">
            <a:xfrm flipH="1">
              <a:off x="494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77"/>
            <p:cNvSpPr txBox="1">
              <a:spLocks noChangeArrowheads="1"/>
            </p:cNvSpPr>
            <p:nvPr/>
          </p:nvSpPr>
          <p:spPr bwMode="auto">
            <a:xfrm>
              <a:off x="2736" y="27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5033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3024" y="3242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kind←0</a:t>
              </a:r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4115" y="32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kind←1</a:t>
              </a:r>
            </a:p>
          </p:txBody>
        </p:sp>
        <p:sp>
          <p:nvSpPr>
            <p:cNvPr id="72" name="Line 83"/>
            <p:cNvSpPr>
              <a:spLocks noChangeShapeType="1"/>
            </p:cNvSpPr>
            <p:nvPr/>
          </p:nvSpPr>
          <p:spPr bwMode="auto">
            <a:xfrm>
              <a:off x="3415" y="3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4525" y="32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Text Box 85"/>
            <p:cNvSpPr txBox="1">
              <a:spLocks noChangeArrowheads="1"/>
            </p:cNvSpPr>
            <p:nvPr/>
          </p:nvSpPr>
          <p:spPr bwMode="auto">
            <a:xfrm>
              <a:off x="3455" y="30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75" name="Text Box 86"/>
            <p:cNvSpPr txBox="1">
              <a:spLocks noChangeArrowheads="1"/>
            </p:cNvSpPr>
            <p:nvPr/>
          </p:nvSpPr>
          <p:spPr bwMode="auto">
            <a:xfrm>
              <a:off x="4558" y="3059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76" name="Line 87"/>
            <p:cNvSpPr>
              <a:spLocks noChangeShapeType="1"/>
            </p:cNvSpPr>
            <p:nvPr/>
          </p:nvSpPr>
          <p:spPr bwMode="auto">
            <a:xfrm>
              <a:off x="3429" y="3537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89"/>
            <p:cNvSpPr>
              <a:spLocks noChangeShapeType="1"/>
            </p:cNvSpPr>
            <p:nvPr/>
          </p:nvSpPr>
          <p:spPr bwMode="auto">
            <a:xfrm>
              <a:off x="3436" y="3602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>
              <a:off x="4533" y="3549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91"/>
            <p:cNvSpPr>
              <a:spLocks noChangeShapeType="1"/>
            </p:cNvSpPr>
            <p:nvPr/>
          </p:nvSpPr>
          <p:spPr bwMode="auto">
            <a:xfrm>
              <a:off x="3977" y="363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0" name="Group 92"/>
            <p:cNvGrpSpPr>
              <a:grpSpLocks/>
            </p:cNvGrpSpPr>
            <p:nvPr/>
          </p:nvGrpSpPr>
          <p:grpSpPr bwMode="auto">
            <a:xfrm>
              <a:off x="3744" y="3691"/>
              <a:ext cx="480" cy="231"/>
              <a:chOff x="3600" y="624"/>
              <a:chExt cx="480" cy="231"/>
            </a:xfrm>
          </p:grpSpPr>
          <p:sp>
            <p:nvSpPr>
              <p:cNvPr id="81" name="AutoShape 93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82" name="Text Box 94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/>
                  <a:t>end</a:t>
                </a:r>
              </a:p>
            </p:txBody>
          </p:sp>
        </p:grpSp>
      </p:grpSp>
      <p:sp>
        <p:nvSpPr>
          <p:cNvPr id="87" name="Slide Number Placeholder 1"/>
          <p:cNvSpPr txBox="1">
            <a:spLocks/>
          </p:cNvSpPr>
          <p:nvPr/>
        </p:nvSpPr>
        <p:spPr bwMode="auto">
          <a:xfrm>
            <a:off x="8077200" y="6400801"/>
            <a:ext cx="762000" cy="2286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4E69A6-A377-46B3-B416-5172BFF17452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-3048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根据</a:t>
            </a: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设计词法分析程序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" name="Text Box 20"/>
          <p:cNvSpPr txBox="1">
            <a:spLocks noChangeArrowheads="1"/>
          </p:cNvSpPr>
          <p:nvPr/>
        </p:nvSpPr>
        <p:spPr bwMode="auto">
          <a:xfrm>
            <a:off x="1143000" y="1247001"/>
            <a:ext cx="68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200" dirty="0" smtClean="0"/>
              <a:t>空白符</a:t>
            </a:r>
            <a:endParaRPr lang="en-US" altLang="zh-CN" sz="1200" dirty="0"/>
          </a:p>
        </p:txBody>
      </p:sp>
      <p:sp>
        <p:nvSpPr>
          <p:cNvPr id="90" name="Arc 21"/>
          <p:cNvSpPr>
            <a:spLocks/>
          </p:cNvSpPr>
          <p:nvPr/>
        </p:nvSpPr>
        <p:spPr bwMode="auto">
          <a:xfrm flipH="1" flipV="1">
            <a:off x="1219200" y="1543050"/>
            <a:ext cx="457200" cy="438150"/>
          </a:xfrm>
          <a:custGeom>
            <a:avLst/>
            <a:gdLst>
              <a:gd name="T0" fmla="*/ 0 w 43200"/>
              <a:gd name="T1" fmla="*/ 0 h 41797"/>
              <a:gd name="T2" fmla="*/ 0 w 43200"/>
              <a:gd name="T3" fmla="*/ 0 h 41797"/>
              <a:gd name="T4" fmla="*/ 0 w 43200"/>
              <a:gd name="T5" fmla="*/ 0 h 41797"/>
              <a:gd name="T6" fmla="*/ 0 60000 65536"/>
              <a:gd name="T7" fmla="*/ 0 60000 65536"/>
              <a:gd name="T8" fmla="*/ 0 60000 65536"/>
              <a:gd name="T9" fmla="*/ 0 w 43200"/>
              <a:gd name="T10" fmla="*/ 0 h 41797"/>
              <a:gd name="T11" fmla="*/ 43200 w 43200"/>
              <a:gd name="T12" fmla="*/ 41797 h 417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1797" fill="none" extrusionOk="0">
                <a:moveTo>
                  <a:pt x="29709" y="176"/>
                </a:moveTo>
                <a:cubicBezTo>
                  <a:pt x="37863" y="3479"/>
                  <a:pt x="43200" y="11398"/>
                  <a:pt x="43200" y="20197"/>
                </a:cubicBezTo>
                <a:cubicBezTo>
                  <a:pt x="43200" y="32126"/>
                  <a:pt x="33529" y="41797"/>
                  <a:pt x="21600" y="41797"/>
                </a:cubicBezTo>
                <a:cubicBezTo>
                  <a:pt x="9670" y="41797"/>
                  <a:pt x="0" y="32126"/>
                  <a:pt x="0" y="20197"/>
                </a:cubicBezTo>
                <a:cubicBezTo>
                  <a:pt x="0" y="11222"/>
                  <a:pt x="5549" y="3182"/>
                  <a:pt x="13941" y="0"/>
                </a:cubicBezTo>
              </a:path>
              <a:path w="43200" h="41797" stroke="0" extrusionOk="0">
                <a:moveTo>
                  <a:pt x="29709" y="176"/>
                </a:moveTo>
                <a:cubicBezTo>
                  <a:pt x="37863" y="3479"/>
                  <a:pt x="43200" y="11398"/>
                  <a:pt x="43200" y="20197"/>
                </a:cubicBezTo>
                <a:cubicBezTo>
                  <a:pt x="43200" y="32126"/>
                  <a:pt x="33529" y="41797"/>
                  <a:pt x="21600" y="41797"/>
                </a:cubicBezTo>
                <a:cubicBezTo>
                  <a:pt x="9670" y="41797"/>
                  <a:pt x="0" y="32126"/>
                  <a:pt x="0" y="20197"/>
                </a:cubicBezTo>
                <a:cubicBezTo>
                  <a:pt x="0" y="11222"/>
                  <a:pt x="5549" y="3182"/>
                  <a:pt x="13941" y="0"/>
                </a:cubicBezTo>
                <a:lnTo>
                  <a:pt x="21600" y="20197"/>
                </a:lnTo>
                <a:lnTo>
                  <a:pt x="29709" y="1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hlinkClick r:id="rId3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4676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FLEX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，词法分析程序生成工具，实现词法分析程序的自动生成。</a:t>
            </a:r>
          </a:p>
        </p:txBody>
      </p:sp>
      <p:sp>
        <p:nvSpPr>
          <p:cNvPr id="45061" name="Rectangle 59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7401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词法分析程序的自动构造工具（自学部分）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851025" y="2362200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45063" name="Line 38"/>
          <p:cNvSpPr>
            <a:spLocks noChangeShapeType="1"/>
          </p:cNvSpPr>
          <p:nvPr/>
        </p:nvSpPr>
        <p:spPr bwMode="auto">
          <a:xfrm>
            <a:off x="2859087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064" name="Text Box 44"/>
          <p:cNvSpPr txBox="1">
            <a:spLocks noChangeArrowheads="1"/>
          </p:cNvSpPr>
          <p:nvPr/>
        </p:nvSpPr>
        <p:spPr bwMode="auto">
          <a:xfrm>
            <a:off x="3795712" y="23622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954712" y="2428875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词法分析源程序</a:t>
            </a:r>
          </a:p>
        </p:txBody>
      </p:sp>
      <p:sp>
        <p:nvSpPr>
          <p:cNvPr id="45066" name="Line 38"/>
          <p:cNvSpPr>
            <a:spLocks noChangeShapeType="1"/>
          </p:cNvSpPr>
          <p:nvPr/>
        </p:nvSpPr>
        <p:spPr bwMode="auto">
          <a:xfrm>
            <a:off x="5019675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1851025" y="2605087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Lex.l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954712" y="26050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Lex.yy.c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859087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3795712" y="351472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019675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600200" y="3757612"/>
            <a:ext cx="125888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Lex.yy.c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54712" y="375761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a.exe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59087" y="5022850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3795712" y="4597400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019675" y="50244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06562" y="4840287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输入串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954712" y="4840287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单词符号串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CBB88B-1235-42B5-9216-B46D9432ACB0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11790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461256-84AB-4CE2-AE83-C6D906AB12F0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源程序举例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ontrols>
      <p:control spid="1026" name="TextBox1" r:id="rId2" imgW="8001000" imgH="5105520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699388-7CBA-40E0-BF6D-72C11128F5B3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09600" y="1008062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GNU Flex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 smtClean="0">
                <a:latin typeface="+mn-ea"/>
                <a:ea typeface="+mn-ea"/>
              </a:rPr>
              <a:t> Flex</a:t>
            </a:r>
            <a:r>
              <a:rPr lang="zh-CN" altLang="en-US" sz="2200" b="1" dirty="0">
                <a:latin typeface="+mn-ea"/>
                <a:ea typeface="+mn-ea"/>
              </a:rPr>
              <a:t>的前身是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，由伯克利实验室的</a:t>
            </a:r>
            <a:r>
              <a:rPr lang="en-US" altLang="zh-CN" sz="2200" b="1" dirty="0">
                <a:latin typeface="+mn-ea"/>
                <a:ea typeface="+mn-ea"/>
              </a:rPr>
              <a:t>Vern </a:t>
            </a:r>
            <a:r>
              <a:rPr lang="en-US" altLang="zh-CN" sz="2200" b="1" dirty="0" err="1">
                <a:latin typeface="+mn-ea"/>
                <a:ea typeface="+mn-ea"/>
              </a:rPr>
              <a:t>Paxson</a:t>
            </a:r>
            <a:r>
              <a:rPr lang="zh-CN" altLang="en-US" sz="2200" b="1" dirty="0">
                <a:latin typeface="+mn-ea"/>
                <a:ea typeface="+mn-ea"/>
              </a:rPr>
              <a:t>使用</a:t>
            </a:r>
            <a:r>
              <a:rPr lang="en-US" altLang="zh-CN" sz="2200" b="1" dirty="0">
                <a:latin typeface="+mn-ea"/>
                <a:ea typeface="+mn-ea"/>
              </a:rPr>
              <a:t>C</a:t>
            </a:r>
            <a:r>
              <a:rPr lang="zh-CN" altLang="en-US" sz="2200" b="1" dirty="0">
                <a:latin typeface="+mn-ea"/>
                <a:ea typeface="+mn-ea"/>
              </a:rPr>
              <a:t>语言重写了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，命名为</a:t>
            </a: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Fast  Lexical Analyzer Generator</a:t>
            </a:r>
            <a:r>
              <a:rPr lang="zh-CN" altLang="en-US" sz="2200" b="1" dirty="0">
                <a:latin typeface="+mn-ea"/>
                <a:ea typeface="+mn-ea"/>
              </a:rPr>
              <a:t>）。无论在效率上和稳定性上都优于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。以下为</a:t>
            </a:r>
            <a:r>
              <a:rPr lang="en-US" altLang="zh-CN" sz="2200" b="1" dirty="0">
                <a:latin typeface="+mn-ea"/>
                <a:ea typeface="+mn-ea"/>
              </a:rPr>
              <a:t>windows</a:t>
            </a:r>
            <a:r>
              <a:rPr lang="zh-CN" altLang="en-US" sz="2200" b="1" dirty="0">
                <a:latin typeface="+mn-ea"/>
                <a:ea typeface="+mn-ea"/>
              </a:rPr>
              <a:t>环境下的使用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）对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文件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r>
              <a:rPr lang="zh-CN" altLang="en-US" sz="2200" b="1" dirty="0">
                <a:latin typeface="+mn-ea"/>
                <a:ea typeface="+mn-ea"/>
              </a:rPr>
              <a:t>进行编译，得到词法分析源程序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	flex    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（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</a:rPr>
              <a:t>）</a:t>
            </a:r>
            <a:r>
              <a:rPr lang="zh-CN" altLang="en-US" sz="2200" b="1" dirty="0">
                <a:latin typeface="+mn-ea"/>
                <a:ea typeface="+mn-ea"/>
              </a:rPr>
              <a:t>使用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zh-CN" altLang="en-US" sz="2200" b="1" dirty="0">
                <a:latin typeface="+mn-ea"/>
                <a:ea typeface="+mn-ea"/>
              </a:rPr>
              <a:t>对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zh-CN" altLang="en-US" sz="2200" b="1" dirty="0">
                <a:latin typeface="+mn-ea"/>
                <a:ea typeface="+mn-ea"/>
              </a:rPr>
              <a:t>编译得到词法分析器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 smtClean="0">
                <a:latin typeface="+mn-ea"/>
                <a:ea typeface="+mn-ea"/>
              </a:rPr>
              <a:t>gcc</a:t>
            </a: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en-US" altLang="zh-CN" sz="2200" b="1" dirty="0">
                <a:latin typeface="+mn-ea"/>
                <a:ea typeface="+mn-ea"/>
              </a:rPr>
              <a:t>-o  scanner  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en-US" altLang="zh-CN" sz="2200" b="1" dirty="0">
                <a:latin typeface="+mn-ea"/>
                <a:ea typeface="+mn-ea"/>
              </a:rPr>
              <a:t>  -L fl</a:t>
            </a:r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4660900" y="2227263"/>
            <a:ext cx="291465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sp>
        <p:nvSpPr>
          <p:cNvPr id="47109" name="Rectangle 23"/>
          <p:cNvSpPr>
            <a:spLocks noChangeArrowheads="1"/>
          </p:cNvSpPr>
          <p:nvPr/>
        </p:nvSpPr>
        <p:spPr bwMode="auto">
          <a:xfrm>
            <a:off x="1546225" y="2181225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编译</a:t>
            </a: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09600" y="907152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主要介绍了词法分析程序构造的基本原理和方法，重点讨论了描述语言词法规则的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种描述工具：正规文法、正规式和有穷自动机，以及它们的相互等价地转换方法。转换方法之间关系见下图。 </a:t>
            </a:r>
          </a:p>
        </p:txBody>
      </p:sp>
      <p:sp>
        <p:nvSpPr>
          <p:cNvPr id="48132" name="Rectangle 17"/>
          <p:cNvSpPr>
            <a:spLocks noChangeArrowheads="1"/>
          </p:cNvSpPr>
          <p:nvPr/>
        </p:nvSpPr>
        <p:spPr bwMode="auto">
          <a:xfrm>
            <a:off x="4660900" y="2118777"/>
            <a:ext cx="2914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3" name="Text Box 16"/>
          <p:cNvSpPr txBox="1">
            <a:spLocks noChangeArrowheads="1"/>
          </p:cNvSpPr>
          <p:nvPr/>
        </p:nvSpPr>
        <p:spPr bwMode="auto">
          <a:xfrm>
            <a:off x="3808413" y="2863314"/>
            <a:ext cx="125888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正规式</a:t>
            </a:r>
          </a:p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  <a:p>
            <a:endParaRPr lang="zh-CN" altLang="en-US" sz="22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4" name="Text Box 15"/>
          <p:cNvSpPr txBox="1">
            <a:spLocks noChangeArrowheads="1"/>
          </p:cNvSpPr>
          <p:nvPr/>
        </p:nvSpPr>
        <p:spPr bwMode="auto">
          <a:xfrm>
            <a:off x="1752600" y="3614202"/>
            <a:ext cx="15128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正规文法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  <a:p>
            <a:endParaRPr lang="zh-CN" altLang="en-US" sz="22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5249862" y="3655477"/>
            <a:ext cx="25987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非确定有穷自动机（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3222625" y="4344452"/>
            <a:ext cx="22748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确定有穷自动机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2954338" y="5346164"/>
            <a:ext cx="28146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最小确定有穷自动机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min DFA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3309938" y="3845977"/>
            <a:ext cx="2074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H="1">
            <a:off x="4908550" y="4096802"/>
            <a:ext cx="779463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 flipH="1" flipV="1">
            <a:off x="3006725" y="4084102"/>
            <a:ext cx="7778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1" name="Line 8"/>
          <p:cNvSpPr>
            <a:spLocks noChangeShapeType="1"/>
          </p:cNvSpPr>
          <p:nvPr/>
        </p:nvSpPr>
        <p:spPr bwMode="auto">
          <a:xfrm>
            <a:off x="4346575" y="4990564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2" name="Line 7"/>
          <p:cNvSpPr>
            <a:spLocks noChangeShapeType="1"/>
          </p:cNvSpPr>
          <p:nvPr/>
        </p:nvSpPr>
        <p:spPr bwMode="auto">
          <a:xfrm flipV="1">
            <a:off x="3049588" y="32903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3" name="Line 6"/>
          <p:cNvSpPr>
            <a:spLocks noChangeShapeType="1"/>
          </p:cNvSpPr>
          <p:nvPr/>
        </p:nvSpPr>
        <p:spPr bwMode="auto">
          <a:xfrm flipV="1">
            <a:off x="2790825" y="3218914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4" name="Line 5"/>
          <p:cNvSpPr>
            <a:spLocks noChangeShapeType="1"/>
          </p:cNvSpPr>
          <p:nvPr/>
        </p:nvSpPr>
        <p:spPr bwMode="auto">
          <a:xfrm>
            <a:off x="5103813" y="32141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5" name="Line 4"/>
          <p:cNvSpPr>
            <a:spLocks noChangeShapeType="1"/>
          </p:cNvSpPr>
          <p:nvPr/>
        </p:nvSpPr>
        <p:spPr bwMode="auto">
          <a:xfrm>
            <a:off x="4845050" y="328400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6" name="Rectangle 23"/>
          <p:cNvSpPr>
            <a:spLocks noChangeArrowheads="1"/>
          </p:cNvSpPr>
          <p:nvPr/>
        </p:nvSpPr>
        <p:spPr bwMode="auto">
          <a:xfrm>
            <a:off x="1546225" y="2072739"/>
            <a:ext cx="2914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本章小结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56"/>
          <p:cNvSpPr txBox="1">
            <a:spLocks noChangeArrowheads="1"/>
          </p:cNvSpPr>
          <p:nvPr/>
        </p:nvSpPr>
        <p:spPr bwMode="auto">
          <a:xfrm>
            <a:off x="304800" y="914400"/>
            <a:ext cx="8218488" cy="522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提出的基本概念是正规式、非确定有穷自动机和确定有穷自动机。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构造词法分析程序的技术线路通常是：依据给定的源语言之单词集，设计其正规文法或正规式，之后等价地转换成非确定有穷自动机，再通过子集法将其确定化，最终将确定有穷自动机最小化，最后依据最小化的确定有穷自动机，设计词法分析程序。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重点掌握的内容是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设计一个定义已知语言单词集的正规文法、或正规式、或有穷自动机；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②正规文法、正规式和有穷自动机的相互等价地转换方法；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③正规式运算性质及其应用。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本章小结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8"/>
          <p:cNvSpPr>
            <a:spLocks noChangeArrowheads="1"/>
          </p:cNvSpPr>
          <p:nvPr/>
        </p:nvSpPr>
        <p:spPr bwMode="auto">
          <a:xfrm>
            <a:off x="914400" y="3688596"/>
            <a:ext cx="7315200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28600" y="933929"/>
            <a:ext cx="8458200" cy="28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词法分析程序通常与后阶段语法分析程序接口有下列两种方式。</a:t>
            </a:r>
          </a:p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⑴词法分析程序和语法分析程序各自独立一趟方式。即词法分析程序把字符流的源程序转换成单词流的内部程序形式，供语法分析程序之用。</a:t>
            </a:r>
          </a:p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⑵词法分析程序和语法分析程序合并为一趟方式。即词法分析程序由反复语法分析程序调用，每调用一次从源程序中一个新单词返回给语法分析程序。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62025" y="3764796"/>
            <a:ext cx="7161213" cy="2286000"/>
            <a:chOff x="460" y="2400"/>
            <a:chExt cx="4511" cy="144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1282" y="2400"/>
              <a:ext cx="1310" cy="1391"/>
              <a:chOff x="1282" y="2400"/>
              <a:chExt cx="1310" cy="1391"/>
            </a:xfrm>
          </p:grpSpPr>
          <p:sp>
            <p:nvSpPr>
              <p:cNvPr id="8215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772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宋体" pitchFamily="2" charset="-122"/>
                    <a:ea typeface="宋体" pitchFamily="2" charset="-122"/>
                  </a:rPr>
                  <a:t>词法分析程序</a:t>
                </a:r>
              </a:p>
            </p:txBody>
          </p:sp>
          <p:sp>
            <p:nvSpPr>
              <p:cNvPr id="8216" name="Text Box 11"/>
              <p:cNvSpPr txBox="1">
                <a:spLocks noChangeArrowheads="1"/>
              </p:cNvSpPr>
              <p:nvPr/>
            </p:nvSpPr>
            <p:spPr bwMode="auto">
              <a:xfrm>
                <a:off x="1282" y="3529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语法分析程序</a:t>
                </a:r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577" y="2400"/>
                <a:ext cx="679" cy="260"/>
                <a:chOff x="1529" y="2400"/>
                <a:chExt cx="679" cy="260"/>
              </a:xfrm>
            </p:grpSpPr>
            <p:sp>
              <p:nvSpPr>
                <p:cNvPr id="82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源程序</a:t>
                  </a:r>
                </a:p>
              </p:txBody>
            </p:sp>
            <p:sp>
              <p:nvSpPr>
                <p:cNvPr id="8225" name="Oval 16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453" y="3130"/>
                <a:ext cx="947" cy="257"/>
                <a:chOff x="1453" y="3158"/>
                <a:chExt cx="947" cy="257"/>
              </a:xfrm>
            </p:grpSpPr>
            <p:sp>
              <p:nvSpPr>
                <p:cNvPr id="82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68" y="3158"/>
                  <a:ext cx="9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单词流程序</a:t>
                  </a:r>
                </a:p>
              </p:txBody>
            </p:sp>
            <p:sp>
              <p:nvSpPr>
                <p:cNvPr id="8223" name="Oval 17"/>
                <p:cNvSpPr>
                  <a:spLocks noChangeArrowheads="1"/>
                </p:cNvSpPr>
                <p:nvPr/>
              </p:nvSpPr>
              <p:spPr bwMode="auto">
                <a:xfrm>
                  <a:off x="1453" y="3175"/>
                  <a:ext cx="926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219" name="Line 20"/>
              <p:cNvSpPr>
                <a:spLocks noChangeShapeType="1"/>
              </p:cNvSpPr>
              <p:nvPr/>
            </p:nvSpPr>
            <p:spPr bwMode="auto">
              <a:xfrm>
                <a:off x="1920" y="26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20" name="Line 21"/>
              <p:cNvSpPr>
                <a:spLocks noChangeShapeType="1"/>
              </p:cNvSpPr>
              <p:nvPr/>
            </p:nvSpPr>
            <p:spPr bwMode="auto">
              <a:xfrm>
                <a:off x="1913" y="3045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21" name="Line 22"/>
              <p:cNvSpPr>
                <a:spLocks noChangeShapeType="1"/>
              </p:cNvSpPr>
              <p:nvPr/>
            </p:nvSpPr>
            <p:spPr bwMode="auto">
              <a:xfrm>
                <a:off x="1920" y="33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3634" y="2580"/>
              <a:ext cx="1337" cy="1260"/>
              <a:chOff x="3634" y="2580"/>
              <a:chExt cx="1337" cy="1260"/>
            </a:xfrm>
          </p:grpSpPr>
          <p:sp>
            <p:nvSpPr>
              <p:cNvPr id="8205" name="Text Box 12"/>
              <p:cNvSpPr txBox="1">
                <a:spLocks noChangeArrowheads="1"/>
              </p:cNvSpPr>
              <p:nvPr/>
            </p:nvSpPr>
            <p:spPr bwMode="auto">
              <a:xfrm>
                <a:off x="3634" y="3194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词法分析程序</a:t>
                </a:r>
              </a:p>
            </p:txBody>
          </p:sp>
          <p:sp>
            <p:nvSpPr>
              <p:cNvPr id="8206" name="Text Box 13"/>
              <p:cNvSpPr txBox="1">
                <a:spLocks noChangeArrowheads="1"/>
              </p:cNvSpPr>
              <p:nvPr/>
            </p:nvSpPr>
            <p:spPr bwMode="auto">
              <a:xfrm>
                <a:off x="3648" y="2580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语法分析程序</a:t>
                </a:r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929" y="3580"/>
                <a:ext cx="679" cy="260"/>
                <a:chOff x="1529" y="2400"/>
                <a:chExt cx="679" cy="260"/>
              </a:xfrm>
            </p:grpSpPr>
            <p:sp>
              <p:nvSpPr>
                <p:cNvPr id="821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源程序</a:t>
                  </a:r>
                </a:p>
              </p:txBody>
            </p:sp>
            <p:sp>
              <p:nvSpPr>
                <p:cNvPr id="8214" name="Oval 25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208" name="Line 26"/>
              <p:cNvSpPr>
                <a:spLocks noChangeShapeType="1"/>
              </p:cNvSpPr>
              <p:nvPr/>
            </p:nvSpPr>
            <p:spPr bwMode="auto">
              <a:xfrm>
                <a:off x="4272" y="34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09" name="Line 27"/>
              <p:cNvSpPr>
                <a:spLocks noChangeShapeType="1"/>
              </p:cNvSpPr>
              <p:nvPr/>
            </p:nvSpPr>
            <p:spPr bwMode="auto">
              <a:xfrm>
                <a:off x="4053" y="284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10" name="Line 28"/>
              <p:cNvSpPr>
                <a:spLocks noChangeShapeType="1"/>
              </p:cNvSpPr>
              <p:nvPr/>
            </p:nvSpPr>
            <p:spPr bwMode="auto">
              <a:xfrm flipV="1">
                <a:off x="4534" y="283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11" name="Text Box 30"/>
              <p:cNvSpPr txBox="1">
                <a:spLocks noChangeArrowheads="1"/>
              </p:cNvSpPr>
              <p:nvPr/>
            </p:nvSpPr>
            <p:spPr bwMode="auto">
              <a:xfrm>
                <a:off x="4450" y="2852"/>
                <a:ext cx="5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单词</a:t>
                </a:r>
              </a:p>
            </p:txBody>
          </p:sp>
          <p:sp>
            <p:nvSpPr>
              <p:cNvPr id="8212" name="Text Box 32"/>
              <p:cNvSpPr txBox="1">
                <a:spLocks noChangeArrowheads="1"/>
              </p:cNvSpPr>
              <p:nvPr/>
            </p:nvSpPr>
            <p:spPr bwMode="auto">
              <a:xfrm>
                <a:off x="3655" y="2845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调用</a:t>
                </a:r>
              </a:p>
            </p:txBody>
          </p:sp>
        </p:grp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460" y="240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(1):</a:t>
              </a:r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2807" y="2411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(2):</a:t>
              </a:r>
            </a:p>
          </p:txBody>
        </p:sp>
      </p:grpSp>
      <p:sp>
        <p:nvSpPr>
          <p:cNvPr id="8200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3.1.2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词法分析程序和语法分析程序的接口方式</a:t>
            </a:r>
          </a:p>
        </p:txBody>
      </p:sp>
      <p:sp>
        <p:nvSpPr>
          <p:cNvPr id="3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52"/>
          <p:cNvSpPr>
            <a:spLocks noChangeArrowheads="1"/>
          </p:cNvSpPr>
          <p:nvPr/>
        </p:nvSpPr>
        <p:spPr bwMode="auto">
          <a:xfrm>
            <a:off x="1752599" y="3429000"/>
            <a:ext cx="6086742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0" name="Rectangle 1044"/>
          <p:cNvSpPr>
            <a:spLocks noChangeArrowheads="1"/>
          </p:cNvSpPr>
          <p:nvPr/>
        </p:nvSpPr>
        <p:spPr bwMode="auto">
          <a:xfrm>
            <a:off x="381000" y="914400"/>
            <a:ext cx="81534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基于生成观点、计算观点和识别观点，分别形成了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正规文法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正规式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有穷自动机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种用于描述计算机高级语言词法的工具。本节仅介绍正规文法和正规式以及两者之间的转换方法。 </a:t>
            </a:r>
          </a:p>
        </p:txBody>
      </p:sp>
      <p:sp>
        <p:nvSpPr>
          <p:cNvPr id="9221" name="Text Box 1045"/>
          <p:cNvSpPr txBox="1">
            <a:spLocks noChangeArrowheads="1"/>
          </p:cNvSpPr>
          <p:nvPr/>
        </p:nvSpPr>
        <p:spPr bwMode="auto">
          <a:xfrm>
            <a:off x="469900" y="2240459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3.2.1</a:t>
            </a:r>
            <a:r>
              <a:rPr lang="zh-CN" altLang="en-US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正规文法</a:t>
            </a:r>
          </a:p>
        </p:txBody>
      </p:sp>
      <p:sp>
        <p:nvSpPr>
          <p:cNvPr id="9222" name="Text Box 1046"/>
          <p:cNvSpPr txBox="1">
            <a:spLocks noChangeArrowheads="1"/>
          </p:cNvSpPr>
          <p:nvPr/>
        </p:nvSpPr>
        <p:spPr bwMode="auto">
          <a:xfrm>
            <a:off x="1295400" y="2811959"/>
            <a:ext cx="6934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下面是“标识符”单词的右线性正规文法描述实例。 </a:t>
            </a:r>
          </a:p>
        </p:txBody>
      </p:sp>
      <p:grpSp>
        <p:nvGrpSpPr>
          <p:cNvPr id="2" name="Group 1051"/>
          <p:cNvGrpSpPr>
            <a:grpSpLocks/>
          </p:cNvGrpSpPr>
          <p:nvPr/>
        </p:nvGrpSpPr>
        <p:grpSpPr bwMode="auto">
          <a:xfrm>
            <a:off x="2986088" y="3657600"/>
            <a:ext cx="3643312" cy="1295400"/>
            <a:chOff x="-2" y="-2"/>
            <a:chExt cx="1998" cy="580"/>
          </a:xfrm>
        </p:grpSpPr>
        <p:grpSp>
          <p:nvGrpSpPr>
            <p:cNvPr id="3" name="Group 1049"/>
            <p:cNvGrpSpPr>
              <a:grpSpLocks/>
            </p:cNvGrpSpPr>
            <p:nvPr/>
          </p:nvGrpSpPr>
          <p:grpSpPr bwMode="auto">
            <a:xfrm>
              <a:off x="0" y="0"/>
              <a:ext cx="1994" cy="576"/>
              <a:chOff x="0" y="0"/>
              <a:chExt cx="1994" cy="576"/>
            </a:xfrm>
          </p:grpSpPr>
          <p:sp>
            <p:nvSpPr>
              <p:cNvPr id="9230" name="Rectangle 104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G</a:t>
                </a:r>
                <a:r>
                  <a:rPr lang="en-US" altLang="zh-CN" sz="2200" b="1" baseline="-30000" dirty="0">
                    <a:latin typeface="宋体" pitchFamily="2" charset="-122"/>
                    <a:ea typeface="宋体" pitchFamily="2" charset="-122"/>
                  </a:rPr>
                  <a:t>1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[T]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：</a:t>
                </a:r>
              </a:p>
              <a:p>
                <a:pPr algn="just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T→ 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c︱c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S</a:t>
                </a:r>
              </a:p>
              <a:p>
                <a:pPr algn="just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S→ 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c︱d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︱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cS︱dS</a:t>
                </a:r>
                <a:endParaRPr lang="en-US" altLang="zh-CN" sz="22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9231" name="Rectangle 10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9229" name="Rectangle 1050"/>
            <p:cNvSpPr>
              <a:spLocks noChangeArrowheads="1"/>
            </p:cNvSpPr>
            <p:nvPr/>
          </p:nvSpPr>
          <p:spPr bwMode="auto">
            <a:xfrm>
              <a:off x="-2" y="-2"/>
              <a:ext cx="1998" cy="58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9224" name="Text Box 1053"/>
          <p:cNvSpPr txBox="1">
            <a:spLocks noChangeArrowheads="1"/>
          </p:cNvSpPr>
          <p:nvPr/>
        </p:nvSpPr>
        <p:spPr bwMode="auto">
          <a:xfrm>
            <a:off x="1295400" y="4953000"/>
            <a:ext cx="662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5" name="Text Box 1054"/>
          <p:cNvSpPr txBox="1">
            <a:spLocks noChangeArrowheads="1"/>
          </p:cNvSpPr>
          <p:nvPr/>
        </p:nvSpPr>
        <p:spPr bwMode="auto">
          <a:xfrm>
            <a:off x="1828800" y="5089525"/>
            <a:ext cx="5867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：标识符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：字母数字串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：字母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d: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数字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7" name="Rectangle 1056"/>
          <p:cNvSpPr>
            <a:spLocks noGrp="1" noChangeArrowheads="1"/>
          </p:cNvSpPr>
          <p:nvPr>
            <p:ph type="title"/>
          </p:nvPr>
        </p:nvSpPr>
        <p:spPr>
          <a:xfrm>
            <a:off x="449263" y="304800"/>
            <a:ext cx="7002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单词的形式化描述工具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5"/>
          <p:cNvSpPr txBox="1">
            <a:spLocks noChangeArrowheads="1"/>
          </p:cNvSpPr>
          <p:nvPr/>
        </p:nvSpPr>
        <p:spPr bwMode="auto">
          <a:xfrm>
            <a:off x="533400" y="1182335"/>
            <a:ext cx="8001000" cy="468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基于字母表∑上的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</a:t>
            </a:r>
            <a:r>
              <a:rPr lang="zh-CN" altLang="en-US" sz="2200" b="1" dirty="0" smtClean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式（也称为正则表达式）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定义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的计算值称为正规集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记为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1.ε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L(ε)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{ε}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2. 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L(Ф)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Ф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任何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{a}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是∑上的正规式，则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 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4.2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)∪L(e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704975" indent="-110966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4.3 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)·L(e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4.4 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 </a:t>
            </a:r>
          </a:p>
        </p:txBody>
      </p:sp>
      <p:sp>
        <p:nvSpPr>
          <p:cNvPr id="10245" name="Rectangle 4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8956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3.2.2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正规式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/>
          <p:cNvSpPr>
            <a:spLocks noChangeArrowheads="1"/>
          </p:cNvSpPr>
          <p:nvPr/>
        </p:nvSpPr>
        <p:spPr bwMode="auto">
          <a:xfrm>
            <a:off x="271463" y="952500"/>
            <a:ext cx="8186737" cy="2324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+mn-ea"/>
              <a:ea typeface="+mn-ea"/>
            </a:endParaRPr>
          </a:p>
        </p:txBody>
      </p:sp>
      <p:sp>
        <p:nvSpPr>
          <p:cNvPr id="11268" name="Text Box 1027"/>
          <p:cNvSpPr txBox="1">
            <a:spLocks noChangeArrowheads="1"/>
          </p:cNvSpPr>
          <p:nvPr/>
        </p:nvSpPr>
        <p:spPr bwMode="auto">
          <a:xfrm>
            <a:off x="1109663" y="914400"/>
            <a:ext cx="6566445" cy="225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 </a:t>
            </a:r>
            <a:r>
              <a:rPr lang="en-US" altLang="zh-CN" sz="2000" b="1" dirty="0">
                <a:latin typeface="+mn-ea"/>
                <a:ea typeface="+mn-ea"/>
              </a:rPr>
              <a:t>3.1 </a:t>
            </a:r>
            <a:r>
              <a:rPr lang="zh-CN" altLang="en-US" sz="2000" b="1" dirty="0">
                <a:latin typeface="+mn-ea"/>
                <a:ea typeface="+mn-ea"/>
              </a:rPr>
              <a:t>令∑＝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，则∑上正规式的例子如下，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a︱b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ab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a︱b</a:t>
            </a:r>
            <a:r>
              <a:rPr lang="en-US" altLang="zh-CN" sz="2000" b="1" dirty="0">
                <a:latin typeface="+mn-ea"/>
                <a:ea typeface="+mn-ea"/>
              </a:rPr>
              <a:t>)*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latin typeface="+mn-ea"/>
                <a:ea typeface="+mn-ea"/>
              </a:rPr>
              <a:t>a︱b</a:t>
            </a:r>
            <a:r>
              <a:rPr lang="en-US" altLang="zh-CN" sz="2000" b="1" dirty="0">
                <a:latin typeface="+mn-ea"/>
                <a:ea typeface="+mn-ea"/>
              </a:rPr>
              <a:t>)*a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algn="l" eaLnBrk="1" hangingPunct="1">
              <a:spcBef>
                <a:spcPts val="0"/>
              </a:spcBef>
            </a:pPr>
            <a:r>
              <a:rPr lang="zh-CN" altLang="en-US" sz="2000" b="1" dirty="0">
                <a:latin typeface="+mn-ea"/>
                <a:ea typeface="+mn-ea"/>
              </a:rPr>
              <a:t>且 </a:t>
            </a:r>
            <a:r>
              <a:rPr lang="en-US" altLang="zh-CN" sz="2000" b="1" dirty="0">
                <a:latin typeface="+mn-ea"/>
                <a:ea typeface="+mn-ea"/>
              </a:rPr>
              <a:t>L(a)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{a}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L(</a:t>
            </a:r>
            <a:r>
              <a:rPr lang="en-US" altLang="zh-CN" sz="2000" b="1" dirty="0" err="1">
                <a:latin typeface="+mn-ea"/>
                <a:ea typeface="+mn-ea"/>
              </a:rPr>
              <a:t>a︱b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L(a)∪L(b)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{a}∪{b}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L((</a:t>
            </a:r>
            <a:r>
              <a:rPr lang="en-US" altLang="zh-CN" sz="2000" b="1" dirty="0" err="1">
                <a:latin typeface="+mn-ea"/>
                <a:ea typeface="+mn-ea"/>
              </a:rPr>
              <a:t>a︱b</a:t>
            </a:r>
            <a:r>
              <a:rPr lang="en-US" altLang="zh-CN" sz="2000" b="1" dirty="0">
                <a:latin typeface="+mn-ea"/>
                <a:ea typeface="+mn-ea"/>
              </a:rPr>
              <a:t>)*)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L(L(</a:t>
            </a:r>
            <a:r>
              <a:rPr lang="en-US" altLang="zh-CN" sz="2000" b="1" dirty="0" err="1">
                <a:latin typeface="+mn-ea"/>
                <a:ea typeface="+mn-ea"/>
              </a:rPr>
              <a:t>a︱b</a:t>
            </a:r>
            <a:r>
              <a:rPr lang="en-US" altLang="zh-CN" sz="2000" b="1" dirty="0">
                <a:latin typeface="+mn-ea"/>
                <a:ea typeface="+mn-ea"/>
              </a:rPr>
              <a:t>))*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({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})*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}*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L((</a:t>
            </a:r>
            <a:r>
              <a:rPr lang="en-US" altLang="zh-CN" sz="2000" b="1" dirty="0" err="1">
                <a:latin typeface="+mn-ea"/>
                <a:ea typeface="+mn-ea"/>
              </a:rPr>
              <a:t>a︱b</a:t>
            </a:r>
            <a:r>
              <a:rPr lang="en-US" altLang="zh-CN" sz="2000" b="1" dirty="0">
                <a:latin typeface="+mn-ea"/>
                <a:ea typeface="+mn-ea"/>
              </a:rPr>
              <a:t>)*a)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L((</a:t>
            </a:r>
            <a:r>
              <a:rPr lang="en-US" altLang="zh-CN" sz="2000" b="1" dirty="0" err="1">
                <a:latin typeface="+mn-ea"/>
                <a:ea typeface="+mn-ea"/>
              </a:rPr>
              <a:t>a︱b</a:t>
            </a:r>
            <a:r>
              <a:rPr lang="en-US" altLang="zh-CN" sz="2000" b="1" dirty="0">
                <a:latin typeface="+mn-ea"/>
                <a:ea typeface="+mn-ea"/>
              </a:rPr>
              <a:t>)*)·L(a)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}*{a}</a:t>
            </a:r>
          </a:p>
        </p:txBody>
      </p:sp>
      <p:sp>
        <p:nvSpPr>
          <p:cNvPr id="11269" name="Text Box 1028"/>
          <p:cNvSpPr txBox="1">
            <a:spLocks noChangeArrowheads="1"/>
          </p:cNvSpPr>
          <p:nvPr/>
        </p:nvSpPr>
        <p:spPr bwMode="auto">
          <a:xfrm>
            <a:off x="609600" y="3245604"/>
            <a:ext cx="78486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两个正规式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相等，是指正规式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2 </a:t>
            </a:r>
            <a:r>
              <a:rPr lang="zh-CN" altLang="en-US" sz="2000" b="1" dirty="0">
                <a:latin typeface="+mn-ea"/>
                <a:ea typeface="+mn-ea"/>
              </a:rPr>
              <a:t>计算值相等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即</a:t>
            </a:r>
            <a:r>
              <a:rPr lang="en-US" altLang="zh-CN" sz="2000" b="1" dirty="0">
                <a:latin typeface="+mn-ea"/>
                <a:ea typeface="+mn-ea"/>
              </a:rPr>
              <a:t>L(e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L(e</a:t>
            </a:r>
            <a:r>
              <a:rPr lang="en-US" altLang="zh-CN" sz="2000" b="1" baseline="-2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))</a:t>
            </a:r>
            <a:r>
              <a:rPr lang="zh-CN" altLang="en-US" sz="2000" b="1" dirty="0">
                <a:latin typeface="+mn-ea"/>
                <a:ea typeface="+mn-ea"/>
              </a:rPr>
              <a:t>，记为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20000" dirty="0">
                <a:latin typeface="+mn-ea"/>
                <a:ea typeface="+mn-ea"/>
              </a:rPr>
              <a:t>2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设</a:t>
            </a:r>
            <a:r>
              <a:rPr lang="en-US" altLang="zh-CN" sz="2000" b="1" dirty="0" err="1">
                <a:latin typeface="+mn-ea"/>
                <a:ea typeface="+mn-ea"/>
              </a:rPr>
              <a:t>r,s,t</a:t>
            </a:r>
            <a:r>
              <a:rPr lang="zh-CN" altLang="en-US" sz="2000" b="1" dirty="0">
                <a:latin typeface="+mn-ea"/>
                <a:ea typeface="+mn-ea"/>
              </a:rPr>
              <a:t>为正规式，则正规式有如下定律：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</a:t>
            </a:r>
            <a:r>
              <a:rPr lang="en-US" altLang="zh-CN" sz="2000" b="1" dirty="0">
                <a:latin typeface="+mn-ea"/>
                <a:ea typeface="+mn-ea"/>
              </a:rPr>
              <a:t>1. </a:t>
            </a:r>
            <a:r>
              <a:rPr lang="zh-CN" altLang="en-US" sz="2000" b="1" dirty="0">
                <a:latin typeface="+mn-ea"/>
                <a:ea typeface="+mn-ea"/>
              </a:rPr>
              <a:t>交换律：</a:t>
            </a:r>
            <a:r>
              <a:rPr lang="en-US" altLang="zh-CN" sz="2000" b="1" dirty="0" err="1">
                <a:latin typeface="+mn-ea"/>
                <a:ea typeface="+mn-ea"/>
              </a:rPr>
              <a:t>r︱s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 err="1">
                <a:latin typeface="+mn-ea"/>
                <a:ea typeface="+mn-ea"/>
              </a:rPr>
              <a:t>s︱r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2. </a:t>
            </a:r>
            <a:r>
              <a:rPr lang="zh-CN" altLang="en-US" sz="2000" b="1" dirty="0">
                <a:latin typeface="+mn-ea"/>
                <a:ea typeface="+mn-ea"/>
              </a:rPr>
              <a:t>结合律：（</a:t>
            </a:r>
            <a:r>
              <a:rPr lang="en-US" altLang="zh-CN" sz="2000" b="1" dirty="0" err="1">
                <a:latin typeface="+mn-ea"/>
                <a:ea typeface="+mn-ea"/>
              </a:rPr>
              <a:t>r︱s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︱t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r︱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 err="1">
                <a:latin typeface="+mn-ea"/>
                <a:ea typeface="+mn-ea"/>
              </a:rPr>
              <a:t>s︱t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（</a:t>
            </a:r>
            <a:r>
              <a:rPr lang="en-US" altLang="zh-CN" sz="2000" b="1" dirty="0" err="1">
                <a:latin typeface="+mn-ea"/>
                <a:ea typeface="+mn-ea"/>
              </a:rPr>
              <a:t>r·s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·t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r·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 err="1">
                <a:latin typeface="+mn-ea"/>
                <a:ea typeface="+mn-ea"/>
              </a:rPr>
              <a:t>s·t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</a:t>
            </a:r>
            <a:r>
              <a:rPr lang="en-US" altLang="zh-CN" sz="2000" b="1" dirty="0">
                <a:latin typeface="+mn-ea"/>
                <a:ea typeface="+mn-ea"/>
              </a:rPr>
              <a:t>3. </a:t>
            </a:r>
            <a:r>
              <a:rPr lang="zh-CN" altLang="en-US" sz="2000" b="1" dirty="0">
                <a:latin typeface="+mn-ea"/>
                <a:ea typeface="+mn-ea"/>
              </a:rPr>
              <a:t>分配律：</a:t>
            </a:r>
            <a:r>
              <a:rPr lang="en-US" altLang="zh-CN" sz="2000" b="1" dirty="0">
                <a:latin typeface="+mn-ea"/>
                <a:ea typeface="+mn-ea"/>
              </a:rPr>
              <a:t>r·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 err="1">
                <a:latin typeface="+mn-ea"/>
                <a:ea typeface="+mn-ea"/>
              </a:rPr>
              <a:t>s︱t</a:t>
            </a:r>
            <a:r>
              <a:rPr lang="zh-CN" altLang="en-US" sz="2000" b="1" dirty="0">
                <a:latin typeface="+mn-ea"/>
                <a:ea typeface="+mn-ea"/>
              </a:rPr>
              <a:t>）＝ </a:t>
            </a:r>
            <a:r>
              <a:rPr lang="en-US" altLang="zh-CN" sz="2000" b="1" dirty="0" err="1">
                <a:latin typeface="+mn-ea"/>
                <a:ea typeface="+mn-ea"/>
              </a:rPr>
              <a:t>r·s︱r·t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95313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 err="1">
                <a:latin typeface="+mn-ea"/>
                <a:ea typeface="+mn-ea"/>
              </a:rPr>
              <a:t>s︱t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·r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 err="1">
                <a:latin typeface="+mn-ea"/>
                <a:ea typeface="+mn-ea"/>
              </a:rPr>
              <a:t>s·r︱t·r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685800" y="304800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3.2.2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正规式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3657600" y="1752600"/>
            <a:ext cx="2667000" cy="4937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390900" y="3987800"/>
            <a:ext cx="2633663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D60093"/>
                </a:solidFill>
                <a:latin typeface="黑体" pitchFamily="49" charset="-122"/>
                <a:ea typeface="黑体" pitchFamily="49" charset="-122"/>
              </a:rPr>
              <a:t>正规式应用举例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762000" y="1102108"/>
            <a:ext cx="7525265" cy="222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描述“标识符”单词的正规式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其中，∑＝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a,b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 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字母，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 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L(a(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)*)={a}{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a,b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}*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1295401" y="3616708"/>
            <a:ext cx="6400800" cy="20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描述“整数”单词的正规式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其中，∑＝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,d}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 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*)={+,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ε}{d}{d}*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11437</TotalTime>
  <Words>5000</Words>
  <Application>Microsoft Office PowerPoint</Application>
  <PresentationFormat>全屏显示(4:3)</PresentationFormat>
  <Paragraphs>666</Paragraphs>
  <Slides>46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默认设计模板</vt:lpstr>
      <vt:lpstr>1_默认设计模板</vt:lpstr>
      <vt:lpstr>幻灯片 1</vt:lpstr>
      <vt:lpstr>幻灯片 2</vt:lpstr>
      <vt:lpstr>幻灯片 3</vt:lpstr>
      <vt:lpstr>3.1　词法分析程序设计</vt:lpstr>
      <vt:lpstr>3.1.2　词法分析程序和语法分析程序的接口方式</vt:lpstr>
      <vt:lpstr>3.2　单词的形式化描述工具</vt:lpstr>
      <vt:lpstr>3.2.2　正规式</vt:lpstr>
      <vt:lpstr>幻灯片 8</vt:lpstr>
      <vt:lpstr>幻灯片 9</vt:lpstr>
      <vt:lpstr>3.2.3　正规式和正规文法之间转换</vt:lpstr>
      <vt:lpstr>幻灯片 11</vt:lpstr>
      <vt:lpstr>正规文法转换成正规式</vt:lpstr>
      <vt:lpstr>正规文法转换成正规式</vt:lpstr>
      <vt:lpstr>3.3　有穷自动机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3.4　正规式和有穷自动机的等价性</vt:lpstr>
      <vt:lpstr>幻灯片 32</vt:lpstr>
      <vt:lpstr>幻灯片 33</vt:lpstr>
      <vt:lpstr>幻灯片 34</vt:lpstr>
      <vt:lpstr>3.5　正规文法和有穷自动机间的转换</vt:lpstr>
      <vt:lpstr>幻灯片 36</vt:lpstr>
      <vt:lpstr>幻灯片 37</vt:lpstr>
      <vt:lpstr>幻灯片 38</vt:lpstr>
      <vt:lpstr>幻灯片 39</vt:lpstr>
      <vt:lpstr>幻灯片 40</vt:lpstr>
      <vt:lpstr>3.6　词法分析程序的自动构造工具（自学部分）</vt:lpstr>
      <vt:lpstr>幻灯片 42</vt:lpstr>
      <vt:lpstr>幻灯片 43</vt:lpstr>
      <vt:lpstr>幻灯片 44</vt:lpstr>
      <vt:lpstr>幻灯片 45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JOHN ZHU</cp:lastModifiedBy>
  <cp:revision>360</cp:revision>
  <cp:lastPrinted>1601-01-01T00:00:00Z</cp:lastPrinted>
  <dcterms:created xsi:type="dcterms:W3CDTF">1601-01-01T00:00:00Z</dcterms:created>
  <dcterms:modified xsi:type="dcterms:W3CDTF">2018-04-12T03:35:55Z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