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49"/>
  </p:notesMasterIdLst>
  <p:handoutMasterIdLst>
    <p:handoutMasterId r:id="rId50"/>
  </p:handoutMasterIdLst>
  <p:sldIdLst>
    <p:sldId id="256" r:id="rId3"/>
    <p:sldId id="530" r:id="rId4"/>
    <p:sldId id="531" r:id="rId5"/>
    <p:sldId id="532" r:id="rId6"/>
    <p:sldId id="533" r:id="rId7"/>
    <p:sldId id="534" r:id="rId8"/>
    <p:sldId id="535" r:id="rId9"/>
    <p:sldId id="536" r:id="rId10"/>
    <p:sldId id="537" r:id="rId11"/>
    <p:sldId id="538" r:id="rId12"/>
    <p:sldId id="578" r:id="rId13"/>
    <p:sldId id="539" r:id="rId14"/>
    <p:sldId id="540" r:id="rId15"/>
    <p:sldId id="541" r:id="rId16"/>
    <p:sldId id="542" r:id="rId17"/>
    <p:sldId id="547" r:id="rId18"/>
    <p:sldId id="548" r:id="rId19"/>
    <p:sldId id="549" r:id="rId20"/>
    <p:sldId id="550" r:id="rId21"/>
    <p:sldId id="551" r:id="rId22"/>
    <p:sldId id="552" r:id="rId23"/>
    <p:sldId id="553" r:id="rId24"/>
    <p:sldId id="554" r:id="rId25"/>
    <p:sldId id="555" r:id="rId26"/>
    <p:sldId id="556" r:id="rId27"/>
    <p:sldId id="557" r:id="rId28"/>
    <p:sldId id="558" r:id="rId29"/>
    <p:sldId id="559" r:id="rId30"/>
    <p:sldId id="560" r:id="rId31"/>
    <p:sldId id="561" r:id="rId32"/>
    <p:sldId id="562" r:id="rId33"/>
    <p:sldId id="563" r:id="rId34"/>
    <p:sldId id="564" r:id="rId35"/>
    <p:sldId id="565" r:id="rId36"/>
    <p:sldId id="566" r:id="rId37"/>
    <p:sldId id="567" r:id="rId38"/>
    <p:sldId id="568" r:id="rId39"/>
    <p:sldId id="569" r:id="rId40"/>
    <p:sldId id="570" r:id="rId41"/>
    <p:sldId id="571" r:id="rId42"/>
    <p:sldId id="572" r:id="rId43"/>
    <p:sldId id="573" r:id="rId44"/>
    <p:sldId id="574" r:id="rId45"/>
    <p:sldId id="575" r:id="rId46"/>
    <p:sldId id="576" r:id="rId47"/>
    <p:sldId id="577" r:id="rId48"/>
  </p:sldIdLst>
  <p:sldSz cx="9144000" cy="6858000" type="screen4x3"/>
  <p:notesSz cx="6858000" cy="9144000"/>
  <p:custDataLst>
    <p:tags r:id="rId51"/>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D60093"/>
    <a:srgbClr val="66FFFF"/>
    <a:srgbClr val="FF3300"/>
    <a:srgbClr val="FF0000"/>
    <a:srgbClr val="FF6600"/>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3" d="100"/>
          <a:sy n="63" d="100"/>
        </p:scale>
        <p:origin x="-148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89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ags" Target="tags/tag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 xmlns:p14="http://schemas.microsoft.com/office/powerpoint/2010/main"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 xmlns:p14="http://schemas.microsoft.com/office/powerpoint/2010/main"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0389B4EB-7C5B-4400-A81A-754F8BA64EFE}" type="slidenum">
              <a:rPr lang="en-US" altLang="zh-CN" smtClean="0">
                <a:ea typeface="宋体" charset="-122"/>
              </a:rPr>
              <a:pPr/>
              <a:t>2</a:t>
            </a:fld>
            <a:endParaRPr lang="en-US" altLang="zh-CN" smtClean="0">
              <a:ea typeface="宋体" charset="-122"/>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6AF2F47-155A-472E-933E-CB800F8EFE10}" type="slidenum">
              <a:rPr lang="en-US" altLang="zh-CN" smtClean="0">
                <a:ea typeface="宋体" charset="-122"/>
              </a:rPr>
              <a:pPr/>
              <a:t>11</a:t>
            </a:fld>
            <a:endParaRPr lang="en-US" altLang="zh-CN" smtClean="0">
              <a:ea typeface="宋体" charset="-122"/>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9970A9B-C8AC-4CDE-8683-4D3F7A535CE6}" type="slidenum">
              <a:rPr lang="en-US" altLang="zh-CN" smtClean="0">
                <a:ea typeface="宋体" charset="-122"/>
              </a:rPr>
              <a:pPr/>
              <a:t>12</a:t>
            </a:fld>
            <a:endParaRPr lang="en-US" altLang="zh-CN" smtClean="0">
              <a:ea typeface="宋体" charset="-122"/>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1D9D2FD9-C024-4C55-8ABF-F780A2985F5F}" type="slidenum">
              <a:rPr lang="en-US" altLang="zh-CN" smtClean="0">
                <a:ea typeface="宋体" charset="-122"/>
              </a:rPr>
              <a:pPr/>
              <a:t>13</a:t>
            </a:fld>
            <a:endParaRPr lang="en-US" altLang="zh-CN" smtClean="0">
              <a:ea typeface="宋体" charset="-122"/>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BB22C5D-3CE9-4E52-A4D4-99842F8327EA}" type="slidenum">
              <a:rPr lang="en-US" altLang="zh-CN" smtClean="0">
                <a:ea typeface="宋体" charset="-122"/>
              </a:rPr>
              <a:pPr/>
              <a:t>14</a:t>
            </a:fld>
            <a:endParaRPr lang="en-US" altLang="zh-CN" smtClean="0">
              <a:ea typeface="宋体" charset="-122"/>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8B158E7D-889F-41E7-AC30-7EB38D382221}" type="slidenum">
              <a:rPr lang="en-US" altLang="zh-CN" smtClean="0">
                <a:ea typeface="宋体" charset="-122"/>
              </a:rPr>
              <a:pPr/>
              <a:t>15</a:t>
            </a:fld>
            <a:endParaRPr lang="en-US" altLang="zh-CN" smtClean="0">
              <a:ea typeface="宋体" charset="-122"/>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8CA05AB-5323-42FD-B22D-977A1CF9D7DA}" type="slidenum">
              <a:rPr lang="en-US" altLang="zh-CN" smtClean="0">
                <a:ea typeface="宋体" charset="-122"/>
              </a:rPr>
              <a:pPr/>
              <a:t>16</a:t>
            </a:fld>
            <a:endParaRPr lang="en-US" altLang="zh-CN" smtClean="0">
              <a:ea typeface="宋体" charset="-122"/>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9CFC4C9-A1A3-4D0F-9AE2-86B6DED65BBC}" type="slidenum">
              <a:rPr lang="en-US" altLang="zh-CN" smtClean="0">
                <a:ea typeface="宋体" charset="-122"/>
              </a:rPr>
              <a:pPr/>
              <a:t>17</a:t>
            </a:fld>
            <a:endParaRPr lang="en-US" altLang="zh-CN" smtClean="0">
              <a:ea typeface="宋体"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DDEF8F2-A646-436B-86A6-6433F989E9CA}" type="slidenum">
              <a:rPr lang="en-US" altLang="zh-CN" smtClean="0">
                <a:ea typeface="宋体" charset="-122"/>
              </a:rPr>
              <a:pPr/>
              <a:t>18</a:t>
            </a:fld>
            <a:endParaRPr lang="en-US" altLang="zh-CN" smtClean="0">
              <a:ea typeface="宋体" charset="-122"/>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F0DAFBCF-BC90-4CD9-BF44-02E749497755}" type="slidenum">
              <a:rPr lang="en-US" altLang="zh-CN" smtClean="0">
                <a:ea typeface="宋体" charset="-122"/>
              </a:rPr>
              <a:pPr/>
              <a:t>19</a:t>
            </a:fld>
            <a:endParaRPr lang="en-US" altLang="zh-CN" smtClean="0">
              <a:ea typeface="宋体" charset="-122"/>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17855A3-925B-4097-A000-255BB2C128DB}" type="slidenum">
              <a:rPr lang="en-US" altLang="zh-CN" smtClean="0">
                <a:ea typeface="宋体" charset="-122"/>
              </a:rPr>
              <a:pPr/>
              <a:t>20</a:t>
            </a:fld>
            <a:endParaRPr lang="en-US" altLang="zh-CN" smtClean="0">
              <a:ea typeface="宋体" charset="-122"/>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E6F44C5-1138-4522-88B5-7C9DE29110C1}" type="slidenum">
              <a:rPr lang="en-US" altLang="zh-CN" smtClean="0">
                <a:ea typeface="宋体" charset="-122"/>
              </a:rPr>
              <a:pPr/>
              <a:t>3</a:t>
            </a:fld>
            <a:endParaRPr lang="en-US" altLang="zh-CN" smtClean="0">
              <a:ea typeface="宋体" charset="-122"/>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B16E0928-CF84-4E2D-8367-01F6391B5A57}" type="slidenum">
              <a:rPr lang="en-US" altLang="zh-CN" smtClean="0">
                <a:ea typeface="宋体" charset="-122"/>
              </a:rPr>
              <a:pPr/>
              <a:t>21</a:t>
            </a:fld>
            <a:endParaRPr lang="en-US" altLang="zh-CN" smtClean="0">
              <a:ea typeface="宋体" charset="-122"/>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CD70CB6-7F3F-40B9-A5A6-846C21C1D35F}" type="slidenum">
              <a:rPr lang="en-US" altLang="zh-CN" smtClean="0">
                <a:ea typeface="宋体" charset="-122"/>
              </a:rPr>
              <a:pPr/>
              <a:t>22</a:t>
            </a:fld>
            <a:endParaRPr lang="en-US" altLang="zh-CN" smtClean="0">
              <a:ea typeface="宋体" charset="-122"/>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CB5FA07-B487-4E9E-8FB8-2192A4EDFF2F}" type="slidenum">
              <a:rPr lang="en-US" altLang="zh-CN" smtClean="0">
                <a:ea typeface="宋体" charset="-122"/>
              </a:rPr>
              <a:pPr/>
              <a:t>23</a:t>
            </a:fld>
            <a:endParaRPr lang="en-US" altLang="zh-CN" smtClean="0">
              <a:ea typeface="宋体"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959DA52E-DD35-4D23-A2C7-1A3C22F05375}" type="slidenum">
              <a:rPr lang="en-US" altLang="zh-CN" smtClean="0">
                <a:ea typeface="宋体" charset="-122"/>
              </a:rPr>
              <a:pPr/>
              <a:t>24</a:t>
            </a:fld>
            <a:endParaRPr lang="en-US" altLang="zh-CN" smtClean="0">
              <a:ea typeface="宋体" charset="-122"/>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DC19A508-63AB-4020-86B8-69618710544A}" type="slidenum">
              <a:rPr lang="en-US" altLang="zh-CN" smtClean="0">
                <a:ea typeface="宋体" charset="-122"/>
              </a:rPr>
              <a:pPr/>
              <a:t>25</a:t>
            </a:fld>
            <a:endParaRPr lang="en-US" altLang="zh-CN" smtClean="0">
              <a:ea typeface="宋体"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2F9462B1-C8ED-430F-9325-89E1E9F2D013}" type="slidenum">
              <a:rPr lang="en-US" altLang="zh-CN" smtClean="0">
                <a:ea typeface="宋体" charset="-122"/>
              </a:rPr>
              <a:pPr/>
              <a:t>26</a:t>
            </a:fld>
            <a:endParaRPr lang="en-US" altLang="zh-CN" smtClean="0">
              <a:ea typeface="宋体" charset="-122"/>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31EDA77-2F64-41C1-94F2-5BE61251214F}" type="slidenum">
              <a:rPr lang="en-US" altLang="zh-CN" smtClean="0">
                <a:ea typeface="宋体" charset="-122"/>
              </a:rPr>
              <a:pPr/>
              <a:t>27</a:t>
            </a:fld>
            <a:endParaRPr lang="en-US" altLang="zh-CN" smtClean="0">
              <a:ea typeface="宋体"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6740C4E-6018-43C7-8C89-2D47DCDD5672}" type="slidenum">
              <a:rPr lang="en-US" altLang="zh-CN" smtClean="0">
                <a:ea typeface="宋体" charset="-122"/>
              </a:rPr>
              <a:pPr/>
              <a:t>28</a:t>
            </a:fld>
            <a:endParaRPr lang="en-US" altLang="zh-CN" smtClean="0">
              <a:ea typeface="宋体" charset="-122"/>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66C6F83-FDF7-4EE6-AB2D-5B85392079D7}" type="slidenum">
              <a:rPr lang="en-US" altLang="zh-CN" smtClean="0">
                <a:ea typeface="宋体" charset="-122"/>
              </a:rPr>
              <a:pPr/>
              <a:t>29</a:t>
            </a:fld>
            <a:endParaRPr lang="en-US" altLang="zh-CN" smtClean="0">
              <a:ea typeface="宋体" charset="-122"/>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BCBC972-1210-49D0-8CBE-3B18F010AEB5}" type="slidenum">
              <a:rPr lang="en-US" altLang="zh-CN" smtClean="0">
                <a:ea typeface="宋体" charset="-122"/>
              </a:rPr>
              <a:pPr/>
              <a:t>30</a:t>
            </a:fld>
            <a:endParaRPr lang="en-US" altLang="zh-CN" smtClean="0">
              <a:ea typeface="宋体"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12151B4-984E-4616-8321-BA30F29E07BD}" type="slidenum">
              <a:rPr lang="en-US" altLang="zh-CN" smtClean="0">
                <a:ea typeface="宋体" charset="-122"/>
              </a:rPr>
              <a:pPr/>
              <a:t>4</a:t>
            </a:fld>
            <a:endParaRPr lang="en-US" altLang="zh-CN" smtClean="0">
              <a:ea typeface="宋体" charset="-122"/>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CD20DF7-5E58-4A13-83BC-82448C57AE3A}" type="slidenum">
              <a:rPr lang="en-US" altLang="zh-CN" smtClean="0">
                <a:ea typeface="宋体" charset="-122"/>
              </a:rPr>
              <a:pPr/>
              <a:t>31</a:t>
            </a:fld>
            <a:endParaRPr lang="en-US" altLang="zh-CN" smtClean="0">
              <a:ea typeface="宋体" charset="-122"/>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B872DF51-72B0-4347-B231-01CB20BEDF10}" type="slidenum">
              <a:rPr lang="en-US" altLang="zh-CN" smtClean="0">
                <a:ea typeface="宋体" charset="-122"/>
              </a:rPr>
              <a:pPr/>
              <a:t>32</a:t>
            </a:fld>
            <a:endParaRPr lang="en-US" altLang="zh-CN" smtClean="0">
              <a:ea typeface="宋体" charset="-122"/>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8813EDEF-A773-4EF6-9CE0-C67FC2E2A8CF}" type="slidenum">
              <a:rPr lang="en-US" altLang="zh-CN" smtClean="0">
                <a:ea typeface="宋体" charset="-122"/>
              </a:rPr>
              <a:pPr/>
              <a:t>33</a:t>
            </a:fld>
            <a:endParaRPr lang="en-US" altLang="zh-CN" smtClean="0">
              <a:ea typeface="宋体"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95A9F72-01FA-4457-B9E0-911C889FBDF5}" type="slidenum">
              <a:rPr lang="en-US" altLang="zh-CN" smtClean="0">
                <a:ea typeface="宋体" charset="-122"/>
              </a:rPr>
              <a:pPr/>
              <a:t>34</a:t>
            </a:fld>
            <a:endParaRPr lang="en-US" altLang="zh-CN" smtClean="0">
              <a:ea typeface="宋体" charset="-122"/>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8F45AC88-8F7D-4F44-8729-682B8E15793F}" type="slidenum">
              <a:rPr lang="en-US" altLang="zh-CN" smtClean="0">
                <a:ea typeface="宋体" charset="-122"/>
              </a:rPr>
              <a:pPr/>
              <a:t>35</a:t>
            </a:fld>
            <a:endParaRPr lang="en-US" altLang="zh-CN" smtClean="0">
              <a:ea typeface="宋体" charset="-122"/>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2CD657B-C00A-4881-8A48-013844A1F5CB}" type="slidenum">
              <a:rPr lang="en-US" altLang="zh-CN" smtClean="0">
                <a:ea typeface="宋体" charset="-122"/>
              </a:rPr>
              <a:pPr/>
              <a:t>36</a:t>
            </a:fld>
            <a:endParaRPr lang="en-US" altLang="zh-CN" smtClean="0">
              <a:ea typeface="宋体" charset="-122"/>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1FB4FB6C-66A1-42BB-B91D-ED9531455EFB}" type="slidenum">
              <a:rPr lang="en-US" altLang="zh-CN" smtClean="0">
                <a:ea typeface="宋体" charset="-122"/>
              </a:rPr>
              <a:pPr/>
              <a:t>37</a:t>
            </a:fld>
            <a:endParaRPr lang="en-US" altLang="zh-CN" smtClean="0">
              <a:ea typeface="宋体" charset="-122"/>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622623A3-A9B5-49A3-AAA3-6A7E8672FD96}" type="slidenum">
              <a:rPr lang="en-US" altLang="zh-CN" smtClean="0">
                <a:ea typeface="宋体" charset="-122"/>
              </a:rPr>
              <a:pPr/>
              <a:t>44</a:t>
            </a:fld>
            <a:endParaRPr lang="en-US" altLang="zh-CN" smtClean="0">
              <a:ea typeface="宋体"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200473F2-9BD0-4A23-947D-83DBD6DF1BF0}" type="slidenum">
              <a:rPr lang="en-US" altLang="zh-CN" smtClean="0">
                <a:ea typeface="宋体" charset="-122"/>
              </a:rPr>
              <a:pPr/>
              <a:t>45</a:t>
            </a:fld>
            <a:endParaRPr lang="en-US" altLang="zh-CN" smtClean="0">
              <a:ea typeface="宋体" charset="-122"/>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C9A3837-78BA-43D0-8490-8A1F65447702}" type="slidenum">
              <a:rPr lang="en-US" altLang="zh-CN" smtClean="0">
                <a:ea typeface="宋体" charset="-122"/>
              </a:rPr>
              <a:pPr/>
              <a:t>46</a:t>
            </a:fld>
            <a:endParaRPr lang="en-US" altLang="zh-CN" smtClean="0">
              <a:ea typeface="宋体" charset="-122"/>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26EB79-A147-44CF-B021-9C5AADFE1A18}" type="slidenum">
              <a:rPr lang="en-US" altLang="zh-CN" smtClean="0">
                <a:ea typeface="宋体" charset="-122"/>
              </a:rPr>
              <a:pPr/>
              <a:t>5</a:t>
            </a:fld>
            <a:endParaRPr lang="en-US" altLang="zh-CN" smtClean="0">
              <a:ea typeface="宋体" charset="-122"/>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648078A-67E5-4D53-8E37-920A42DE9C87}" type="slidenum">
              <a:rPr lang="en-US" altLang="zh-CN" smtClean="0">
                <a:ea typeface="宋体" charset="-122"/>
              </a:rPr>
              <a:pPr/>
              <a:t>6</a:t>
            </a:fld>
            <a:endParaRPr lang="en-US" altLang="zh-CN" smtClean="0">
              <a:ea typeface="宋体" charset="-122"/>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04DFAFF-55E2-4A30-86A3-013B6E2D7BB6}" type="slidenum">
              <a:rPr lang="en-US" altLang="zh-CN" smtClean="0">
                <a:ea typeface="宋体" charset="-122"/>
              </a:rPr>
              <a:pPr/>
              <a:t>7</a:t>
            </a:fld>
            <a:endParaRPr lang="en-US" altLang="zh-CN" smtClean="0">
              <a:ea typeface="宋体" charset="-122"/>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E5C1A21-9443-4376-A695-BB62B7D963CD}" type="slidenum">
              <a:rPr lang="en-US" altLang="zh-CN" smtClean="0">
                <a:ea typeface="宋体" charset="-122"/>
              </a:rPr>
              <a:pPr/>
              <a:t>8</a:t>
            </a:fld>
            <a:endParaRPr lang="en-US" altLang="zh-CN" smtClean="0">
              <a:ea typeface="宋体" charset="-122"/>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D9E81E2-2BDE-466B-BF17-C17DC3B5319B}" type="slidenum">
              <a:rPr lang="en-US" altLang="zh-CN" smtClean="0">
                <a:ea typeface="宋体" charset="-122"/>
              </a:rPr>
              <a:pPr/>
              <a:t>9</a:t>
            </a:fld>
            <a:endParaRPr lang="en-US" altLang="zh-CN" smtClean="0">
              <a:ea typeface="宋体" charset="-122"/>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6AF2F47-155A-472E-933E-CB800F8EFE10}" type="slidenum">
              <a:rPr lang="en-US" altLang="zh-CN" smtClean="0">
                <a:ea typeface="宋体" charset="-122"/>
              </a:rPr>
              <a:pPr/>
              <a:t>10</a:t>
            </a:fld>
            <a:endParaRPr lang="en-US" altLang="zh-CN" smtClean="0">
              <a:ea typeface="宋体" charset="-122"/>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29281680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 xmlns:p14="http://schemas.microsoft.com/office/powerpoint/2010/main"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 xmlns:p14="http://schemas.microsoft.com/office/powerpoint/2010/main"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 xmlns:p14="http://schemas.microsoft.com/office/powerpoint/2010/main" val="30183248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 xmlns:p14="http://schemas.microsoft.com/office/powerpoint/2010/main" val="18035734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53340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28600" y="10668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477000"/>
            <a:ext cx="2133600" cy="244475"/>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7000"/>
            <a:ext cx="2133600" cy="244475"/>
          </a:xfrm>
          <a:prstGeom prst="rect">
            <a:avLst/>
          </a:prstGeom>
          <a:ln/>
        </p:spPr>
        <p:txBody>
          <a:bodyPr/>
          <a:lstStyle>
            <a:lvl1pPr>
              <a:defRPr/>
            </a:lvl1pPr>
          </a:lstStyle>
          <a:p>
            <a:pPr>
              <a:defRPr/>
            </a:pPr>
            <a:endParaRPr lang="zh-CN" altLang="zh-CN"/>
          </a:p>
        </p:txBody>
      </p:sp>
    </p:spTree>
    <p:extLst>
      <p:ext uri="{BB962C8B-B14F-4D97-AF65-F5344CB8AC3E}">
        <p14:creationId xmlns="" xmlns:p14="http://schemas.microsoft.com/office/powerpoint/2010/main" val="33400737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 xmlns:p14="http://schemas.microsoft.com/office/powerpoint/2010/main"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 xmlns:p14="http://schemas.microsoft.com/office/powerpoint/2010/main"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 xmlns:p14="http://schemas.microsoft.com/office/powerpoint/2010/main"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 xmlns:p14="http://schemas.microsoft.com/office/powerpoint/2010/main"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 xmlns:p14="http://schemas.microsoft.com/office/powerpoint/2010/main"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smtClean="0"/>
          </a:p>
          <a:p>
            <a:endParaRPr lang="en-US" altLang="zh-CN" dirty="0"/>
          </a:p>
        </p:txBody>
      </p:sp>
    </p:spTree>
    <p:extLst>
      <p:ext uri="{BB962C8B-B14F-4D97-AF65-F5344CB8AC3E}">
        <p14:creationId xmlns="" xmlns:p14="http://schemas.microsoft.com/office/powerpoint/2010/main" val="35294302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 xmlns:p14="http://schemas.microsoft.com/office/powerpoint/2010/main"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 xmlns:p14="http://schemas.microsoft.com/office/powerpoint/2010/main"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 xmlns:p14="http://schemas.microsoft.com/office/powerpoint/2010/main"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 xmlns:p14="http://schemas.microsoft.com/office/powerpoint/2010/main"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 xmlns:p14="http://schemas.microsoft.com/office/powerpoint/2010/main"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 xmlns:p14="http://schemas.microsoft.com/office/powerpoint/2010/main"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 xmlns:p14="http://schemas.microsoft.com/office/powerpoint/2010/main" val="21483729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 xmlns:p14="http://schemas.microsoft.com/office/powerpoint/2010/main" val="34105087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 xmlns:p14="http://schemas.microsoft.com/office/powerpoint/2010/main"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 xmlns:p14="http://schemas.microsoft.com/office/powerpoint/2010/main" val="13367154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 xmlns:p14="http://schemas.microsoft.com/office/powerpoint/2010/main" val="123165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 xmlns:p14="http://schemas.microsoft.com/office/powerpoint/2010/main"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 xmlns:p14="http://schemas.microsoft.com/office/powerpoint/2010/main"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hyperlink" Target="17.swf"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18.swf"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30.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24.xml"/><Relationship Id="rId5" Type="http://schemas.openxmlformats.org/officeDocument/2006/relationships/slide" Target="slide13.xml"/><Relationship Id="rId4" Type="http://schemas.openxmlformats.org/officeDocument/2006/relationships/slide" Target="slide16.xml"/><Relationship Id="rId9" Type="http://schemas.openxmlformats.org/officeDocument/2006/relationships/slide" Target="slide4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22.swf"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23.swf"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066800" y="2667000"/>
            <a:ext cx="7315200" cy="762000"/>
          </a:xfrm>
        </p:spPr>
        <p:txBody>
          <a:bodyPr/>
          <a:lstStyle/>
          <a:p>
            <a:pPr algn="ctr" eaLnBrk="1" hangingPunct="1"/>
            <a:r>
              <a:rPr lang="zh-CN" altLang="en-US" sz="4000" b="1" dirty="0" smtClean="0">
                <a:latin typeface="+mn-ea"/>
                <a:ea typeface="+mn-ea"/>
              </a:rPr>
              <a:t>第</a:t>
            </a:r>
            <a:r>
              <a:rPr lang="en-US" altLang="zh-CN" sz="4000" b="1" dirty="0" smtClean="0">
                <a:latin typeface="+mn-ea"/>
                <a:ea typeface="+mn-ea"/>
              </a:rPr>
              <a:t>4</a:t>
            </a:r>
            <a:r>
              <a:rPr lang="zh-CN" altLang="en-US" sz="4000" b="1" dirty="0" smtClean="0">
                <a:latin typeface="+mn-ea"/>
                <a:ea typeface="+mn-ea"/>
              </a:rPr>
              <a:t>章　自顶向下语法分析方法 </a:t>
            </a:r>
          </a:p>
        </p:txBody>
      </p:sp>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smtClean="0">
                <a:latin typeface="黑体" pitchFamily="49" charset="-122"/>
                <a:ea typeface="黑体" pitchFamily="49" charset="-122"/>
              </a:rPr>
              <a:t>编 译 原 理 课 程 组</a:t>
            </a: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smtClean="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9" name="Rectangle 4"/>
          <p:cNvSpPr>
            <a:spLocks noChangeArrowheads="1"/>
          </p:cNvSpPr>
          <p:nvPr/>
        </p:nvSpPr>
        <p:spPr bwMode="auto">
          <a:xfrm>
            <a:off x="-304800" y="1066800"/>
            <a:ext cx="4343400" cy="707886"/>
          </a:xfrm>
          <a:prstGeom prst="rect">
            <a:avLst/>
          </a:prstGeom>
          <a:noFill/>
          <a:ln w="9525">
            <a:noFill/>
            <a:miter lim="800000"/>
            <a:headEnd/>
            <a:tailEnd/>
          </a:ln>
        </p:spPr>
        <p:txBody>
          <a:bodyPr>
            <a:spAutoFit/>
          </a:bodyPr>
          <a:lstStyle/>
          <a:p>
            <a:r>
              <a:rPr lang="zh-CN" altLang="en-US" sz="4000" b="1" dirty="0">
                <a:solidFill>
                  <a:srgbClr val="FF0000"/>
                </a:solidFill>
                <a:latin typeface="+mn-ea"/>
                <a:ea typeface="+mn-ea"/>
              </a:rPr>
              <a:t>编译原理</a:t>
            </a:r>
          </a:p>
        </p:txBody>
      </p:sp>
      <p:sp>
        <p:nvSpPr>
          <p:cNvPr id="10" name="Rectangle 2"/>
          <p:cNvSpPr txBox="1">
            <a:spLocks noChangeArrowheads="1"/>
          </p:cNvSpPr>
          <p:nvPr/>
        </p:nvSpPr>
        <p:spPr bwMode="auto">
          <a:xfrm>
            <a:off x="3200400" y="4876800"/>
            <a:ext cx="54102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3200" b="1" kern="0" dirty="0" smtClean="0">
                <a:solidFill>
                  <a:srgbClr val="0000FF"/>
                </a:solidFill>
                <a:latin typeface="+mn-ea"/>
                <a:ea typeface="+mn-ea"/>
                <a:cs typeface="+mj-cs"/>
              </a:rPr>
              <a:t>主讲教师：祝建华</a:t>
            </a:r>
            <a:r>
              <a:rPr kumimoji="0" lang="zh-CN" altLang="en-US" sz="3200" b="1" i="0" u="none" strike="noStrike" kern="0" cap="none" spc="0" normalizeH="0" baseline="0" noProof="0" dirty="0" smtClean="0">
                <a:ln>
                  <a:noFill/>
                </a:ln>
                <a:solidFill>
                  <a:srgbClr val="0000FF"/>
                </a:solidFill>
                <a:effectLst/>
                <a:uLnTx/>
                <a:uFillTx/>
                <a:latin typeface="+mn-ea"/>
                <a:ea typeface="+mn-ea"/>
                <a:cs typeface="+mj-cs"/>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28600" y="3701498"/>
            <a:ext cx="8686800" cy="2394502"/>
          </a:xfrm>
          <a:prstGeom prst="rect">
            <a:avLst/>
          </a:prstGeom>
          <a:noFill/>
          <a:ln w="9525">
            <a:noFill/>
            <a:miter lim="800000"/>
            <a:headEnd/>
            <a:tailEnd/>
          </a:ln>
        </p:spPr>
        <p:txBody>
          <a:bodyPr wrap="square">
            <a:spAutoFit/>
          </a:bodyPr>
          <a:lstStyle/>
          <a:p>
            <a:pPr algn="l">
              <a:lnSpc>
                <a:spcPct val="120000"/>
              </a:lnSpc>
              <a:spcBef>
                <a:spcPct val="20000"/>
              </a:spcBef>
            </a:pPr>
            <a:r>
              <a:rPr lang="en-US" altLang="zh-CN" sz="2200" b="1" dirty="0" smtClean="0">
                <a:latin typeface="+mn-ea"/>
                <a:ea typeface="+mn-ea"/>
              </a:rPr>
              <a:t>  </a:t>
            </a:r>
            <a:r>
              <a:rPr lang="zh-CN" altLang="en-US" sz="2200" b="1" dirty="0" smtClean="0">
                <a:latin typeface="+mn-ea"/>
                <a:ea typeface="+mn-ea"/>
              </a:rPr>
              <a:t>一般形式：</a:t>
            </a:r>
            <a:endParaRPr lang="en-US" altLang="zh-CN" sz="2200" b="1" dirty="0" smtClean="0">
              <a:latin typeface="+mn-ea"/>
              <a:ea typeface="+mn-ea"/>
            </a:endParaRPr>
          </a:p>
          <a:p>
            <a:pPr algn="l">
              <a:lnSpc>
                <a:spcPct val="120000"/>
              </a:lnSpc>
              <a:spcBef>
                <a:spcPct val="20000"/>
              </a:spcBef>
            </a:pPr>
            <a:r>
              <a:rPr lang="en-US" altLang="zh-CN" sz="2200" b="1" dirty="0" smtClean="0">
                <a:latin typeface="+mn-ea"/>
                <a:ea typeface="+mn-ea"/>
              </a:rPr>
              <a:t>   </a:t>
            </a:r>
            <a:r>
              <a:rPr lang="zh-CN" altLang="en-US" sz="2200" b="1" dirty="0" smtClean="0">
                <a:latin typeface="+mn-ea"/>
                <a:ea typeface="+mn-ea"/>
              </a:rPr>
              <a:t>输 入 串：    </a:t>
            </a:r>
            <a:r>
              <a:rPr lang="en-US" altLang="zh-CN" sz="2200" b="1" dirty="0" smtClean="0">
                <a:latin typeface="+mn-ea"/>
                <a:ea typeface="+mn-ea"/>
              </a:rPr>
              <a:t>a</a:t>
            </a:r>
            <a:r>
              <a:rPr lang="en-US" altLang="zh-CN" sz="2200" b="1" baseline="-25000" dirty="0" smtClean="0">
                <a:latin typeface="+mn-ea"/>
                <a:ea typeface="+mn-ea"/>
              </a:rPr>
              <a:t>1</a:t>
            </a:r>
            <a:r>
              <a:rPr lang="en-US" altLang="zh-CN" sz="2200" b="1" dirty="0" smtClean="0">
                <a:latin typeface="+mn-ea"/>
                <a:ea typeface="+mn-ea"/>
              </a:rPr>
              <a:t>a</a:t>
            </a:r>
            <a:r>
              <a:rPr lang="en-US" altLang="zh-CN" sz="2200" b="1" baseline="-25000" dirty="0" smtClean="0">
                <a:latin typeface="+mn-ea"/>
                <a:ea typeface="+mn-ea"/>
              </a:rPr>
              <a:t>2</a:t>
            </a:r>
            <a:r>
              <a:rPr lang="en-US" altLang="zh-CN" sz="2200" b="1" dirty="0" smtClean="0">
                <a:latin typeface="+mn-ea"/>
                <a:ea typeface="+mn-ea"/>
              </a:rPr>
              <a:t>……a</a:t>
            </a:r>
            <a:r>
              <a:rPr lang="en-US" altLang="zh-CN" sz="2200" b="1" baseline="-25000" dirty="0" smtClean="0">
                <a:latin typeface="+mn-ea"/>
                <a:ea typeface="+mn-ea"/>
              </a:rPr>
              <a:t>i-1 </a:t>
            </a:r>
            <a:r>
              <a:rPr lang="en-US" altLang="zh-CN" sz="2200" b="1" dirty="0" err="1" smtClean="0">
                <a:solidFill>
                  <a:srgbClr val="FF0000"/>
                </a:solidFill>
                <a:latin typeface="+mn-ea"/>
                <a:ea typeface="+mn-ea"/>
              </a:rPr>
              <a:t>a</a:t>
            </a:r>
            <a:r>
              <a:rPr lang="en-US" altLang="zh-CN" sz="2200" b="1" baseline="-25000" dirty="0" err="1" smtClean="0">
                <a:solidFill>
                  <a:srgbClr val="FF0000"/>
                </a:solidFill>
                <a:latin typeface="+mn-ea"/>
                <a:ea typeface="+mn-ea"/>
              </a:rPr>
              <a:t>i</a:t>
            </a:r>
            <a:r>
              <a:rPr lang="en-US" altLang="zh-CN" sz="2200" b="1" dirty="0" smtClean="0">
                <a:latin typeface="+mn-ea"/>
                <a:ea typeface="+mn-ea"/>
              </a:rPr>
              <a:t>……a</a:t>
            </a:r>
            <a:r>
              <a:rPr lang="en-US" altLang="zh-CN" sz="2200" b="1" baseline="-25000" dirty="0" smtClean="0">
                <a:latin typeface="+mn-ea"/>
                <a:ea typeface="+mn-ea"/>
              </a:rPr>
              <a:t>n</a:t>
            </a:r>
            <a:r>
              <a:rPr lang="en-US" altLang="zh-CN" sz="2200" b="1" dirty="0" smtClean="0">
                <a:latin typeface="+mn-ea"/>
                <a:ea typeface="+mn-ea"/>
              </a:rPr>
              <a:t> </a:t>
            </a:r>
          </a:p>
          <a:p>
            <a:pPr algn="l">
              <a:lnSpc>
                <a:spcPct val="120000"/>
              </a:lnSpc>
              <a:spcBef>
                <a:spcPct val="20000"/>
              </a:spcBef>
            </a:pPr>
            <a:r>
              <a:rPr lang="en-US" altLang="zh-CN" sz="2200" b="1" dirty="0" smtClean="0">
                <a:latin typeface="+mn-ea"/>
                <a:ea typeface="+mn-ea"/>
              </a:rPr>
              <a:t>   </a:t>
            </a:r>
            <a:r>
              <a:rPr lang="zh-CN" altLang="en-US" sz="2200" b="1" dirty="0" smtClean="0">
                <a:latin typeface="+mn-ea"/>
                <a:ea typeface="+mn-ea"/>
              </a:rPr>
              <a:t>句型推导：</a:t>
            </a:r>
            <a:r>
              <a:rPr lang="en-US" altLang="zh-CN" sz="2200" b="1" dirty="0" smtClean="0">
                <a:latin typeface="+mn-ea"/>
                <a:ea typeface="+mn-ea"/>
              </a:rPr>
              <a:t>S</a:t>
            </a:r>
            <a:r>
              <a:rPr lang="en-US" altLang="zh-CN" sz="2200" b="1" dirty="0" smtClean="0">
                <a:latin typeface="+mn-ea"/>
                <a:ea typeface="+mn-ea"/>
                <a:sym typeface="Symbol" pitchFamily="18" charset="2"/>
              </a:rPr>
              <a:t></a:t>
            </a:r>
            <a:r>
              <a:rPr lang="en-US" altLang="zh-CN" sz="2200" b="1" dirty="0" smtClean="0">
                <a:latin typeface="+mn-ea"/>
                <a:ea typeface="+mn-ea"/>
              </a:rPr>
              <a:t> a</a:t>
            </a:r>
            <a:r>
              <a:rPr lang="en-US" altLang="zh-CN" sz="2200" b="1" baseline="-25000" dirty="0" smtClean="0">
                <a:latin typeface="+mn-ea"/>
                <a:ea typeface="+mn-ea"/>
              </a:rPr>
              <a:t>1</a:t>
            </a:r>
            <a:r>
              <a:rPr lang="en-US" altLang="zh-CN" sz="2200" b="1" dirty="0" smtClean="0">
                <a:latin typeface="+mn-ea"/>
                <a:ea typeface="+mn-ea"/>
              </a:rPr>
              <a:t>a</a:t>
            </a:r>
            <a:r>
              <a:rPr lang="en-US" altLang="zh-CN" sz="2200" b="1" baseline="-25000" dirty="0" smtClean="0">
                <a:latin typeface="+mn-ea"/>
                <a:ea typeface="+mn-ea"/>
              </a:rPr>
              <a:t>2</a:t>
            </a:r>
            <a:r>
              <a:rPr lang="en-US" altLang="zh-CN" sz="2200" b="1" dirty="0" smtClean="0">
                <a:latin typeface="+mn-ea"/>
                <a:ea typeface="+mn-ea"/>
              </a:rPr>
              <a:t>……a</a:t>
            </a:r>
            <a:r>
              <a:rPr lang="en-US" altLang="zh-CN" sz="2200" b="1" baseline="-25000" dirty="0" smtClean="0">
                <a:latin typeface="+mn-ea"/>
                <a:ea typeface="+mn-ea"/>
              </a:rPr>
              <a:t>i-1 </a:t>
            </a:r>
            <a:r>
              <a:rPr lang="en-US" altLang="zh-CN" sz="2200" b="1" dirty="0" err="1" smtClean="0">
                <a:solidFill>
                  <a:srgbClr val="FF0000"/>
                </a:solidFill>
                <a:latin typeface="+mn-ea"/>
                <a:ea typeface="+mn-ea"/>
              </a:rPr>
              <a:t>A</a:t>
            </a:r>
            <a:r>
              <a:rPr lang="en-US" altLang="zh-CN" sz="2200" b="1" dirty="0" err="1" smtClean="0">
                <a:latin typeface="+mn-ea"/>
                <a:ea typeface="+mn-ea"/>
              </a:rPr>
              <a:t>β</a:t>
            </a:r>
            <a:endParaRPr lang="en-US" altLang="zh-CN" sz="2200" b="1" dirty="0" smtClean="0">
              <a:latin typeface="+mn-ea"/>
              <a:ea typeface="+mn-ea"/>
            </a:endParaRPr>
          </a:p>
          <a:p>
            <a:pPr algn="l">
              <a:lnSpc>
                <a:spcPct val="120000"/>
              </a:lnSpc>
              <a:spcBef>
                <a:spcPct val="20000"/>
              </a:spcBef>
            </a:pPr>
            <a:r>
              <a:rPr lang="en-US" altLang="zh-CN" sz="2200" b="1" dirty="0" smtClean="0">
                <a:latin typeface="+mn-ea"/>
                <a:ea typeface="+mn-ea"/>
              </a:rPr>
              <a:t>   </a:t>
            </a:r>
            <a:r>
              <a:rPr lang="zh-CN" altLang="en-US" sz="2200" b="1" dirty="0" smtClean="0">
                <a:latin typeface="+mn-ea"/>
                <a:ea typeface="+mn-ea"/>
              </a:rPr>
              <a:t>如果使用空规则，意味着需要：</a:t>
            </a:r>
            <a:r>
              <a:rPr lang="en-US" altLang="zh-CN" sz="2200" b="1" dirty="0" smtClean="0">
                <a:latin typeface="+mn-ea"/>
                <a:ea typeface="+mn-ea"/>
              </a:rPr>
              <a:t>β</a:t>
            </a:r>
            <a:r>
              <a:rPr lang="en-US" altLang="zh-CN" sz="2200" b="1" dirty="0" smtClean="0">
                <a:latin typeface="+mn-ea"/>
                <a:ea typeface="+mn-ea"/>
                <a:sym typeface="Symbol" pitchFamily="18" charset="2"/>
              </a:rPr>
              <a:t> </a:t>
            </a:r>
            <a:r>
              <a:rPr lang="en-US" altLang="zh-CN" sz="2200" b="1" dirty="0" smtClean="0">
                <a:latin typeface="+mn-ea"/>
                <a:ea typeface="+mn-ea"/>
              </a:rPr>
              <a:t> </a:t>
            </a:r>
            <a:r>
              <a:rPr lang="en-US" altLang="zh-CN" sz="2200" b="1" dirty="0" err="1" smtClean="0">
                <a:latin typeface="+mn-ea"/>
                <a:ea typeface="+mn-ea"/>
              </a:rPr>
              <a:t>a</a:t>
            </a:r>
            <a:r>
              <a:rPr lang="en-US" altLang="zh-CN" sz="2200" b="1" baseline="-25000" dirty="0" err="1" smtClean="0">
                <a:latin typeface="+mn-ea"/>
                <a:ea typeface="+mn-ea"/>
              </a:rPr>
              <a:t>i</a:t>
            </a:r>
            <a:r>
              <a:rPr lang="en-US" altLang="zh-CN" sz="2200" b="1" dirty="0" smtClean="0">
                <a:latin typeface="+mn-ea"/>
                <a:ea typeface="+mn-ea"/>
              </a:rPr>
              <a:t>……a</a:t>
            </a:r>
            <a:r>
              <a:rPr lang="en-US" altLang="zh-CN" sz="2200" b="1" baseline="-25000" dirty="0" smtClean="0">
                <a:latin typeface="+mn-ea"/>
                <a:ea typeface="+mn-ea"/>
              </a:rPr>
              <a:t>n</a:t>
            </a:r>
          </a:p>
          <a:p>
            <a:pPr algn="l">
              <a:lnSpc>
                <a:spcPct val="120000"/>
              </a:lnSpc>
              <a:spcBef>
                <a:spcPct val="20000"/>
              </a:spcBef>
            </a:pPr>
            <a:r>
              <a:rPr lang="en-US" altLang="zh-CN" sz="2200" b="1" dirty="0" smtClean="0">
                <a:latin typeface="+mn-ea"/>
                <a:ea typeface="+mn-ea"/>
              </a:rPr>
              <a:t>   </a:t>
            </a:r>
            <a:r>
              <a:rPr lang="zh-CN" altLang="en-US" sz="2200" b="1" dirty="0" smtClean="0">
                <a:latin typeface="+mn-ea"/>
                <a:ea typeface="+mn-ea"/>
              </a:rPr>
              <a:t>则有句型：</a:t>
            </a:r>
            <a:r>
              <a:rPr lang="en-US" altLang="zh-CN" sz="2200" b="1" dirty="0" smtClean="0">
                <a:latin typeface="+mn-ea"/>
                <a:ea typeface="+mn-ea"/>
              </a:rPr>
              <a:t>    S</a:t>
            </a:r>
            <a:r>
              <a:rPr lang="en-US" altLang="zh-CN" sz="2200" b="1" dirty="0" smtClean="0">
                <a:latin typeface="+mn-ea"/>
                <a:ea typeface="+mn-ea"/>
                <a:sym typeface="Symbol" pitchFamily="18" charset="2"/>
              </a:rPr>
              <a:t></a:t>
            </a:r>
            <a:r>
              <a:rPr lang="en-US" altLang="zh-CN" sz="2200" b="1" dirty="0" smtClean="0">
                <a:latin typeface="+mn-ea"/>
                <a:ea typeface="+mn-ea"/>
              </a:rPr>
              <a:t> a</a:t>
            </a:r>
            <a:r>
              <a:rPr lang="en-US" altLang="zh-CN" sz="2200" b="1" baseline="-25000" dirty="0" smtClean="0">
                <a:latin typeface="+mn-ea"/>
                <a:ea typeface="+mn-ea"/>
              </a:rPr>
              <a:t>1</a:t>
            </a:r>
            <a:r>
              <a:rPr lang="en-US" altLang="zh-CN" sz="2200" b="1" dirty="0" smtClean="0">
                <a:latin typeface="+mn-ea"/>
                <a:ea typeface="+mn-ea"/>
              </a:rPr>
              <a:t>a</a:t>
            </a:r>
            <a:r>
              <a:rPr lang="en-US" altLang="zh-CN" sz="2200" b="1" baseline="-25000" dirty="0" smtClean="0">
                <a:latin typeface="+mn-ea"/>
                <a:ea typeface="+mn-ea"/>
              </a:rPr>
              <a:t>2</a:t>
            </a:r>
            <a:r>
              <a:rPr lang="en-US" altLang="zh-CN" sz="2200" b="1" dirty="0" smtClean="0">
                <a:latin typeface="+mn-ea"/>
                <a:ea typeface="+mn-ea"/>
              </a:rPr>
              <a:t>……a</a:t>
            </a:r>
            <a:r>
              <a:rPr lang="en-US" altLang="zh-CN" sz="2200" b="1" baseline="-25000" dirty="0" smtClean="0">
                <a:latin typeface="+mn-ea"/>
                <a:ea typeface="+mn-ea"/>
              </a:rPr>
              <a:t>i-1 </a:t>
            </a:r>
            <a:r>
              <a:rPr lang="en-US" altLang="zh-CN" sz="2200" b="1" dirty="0" smtClean="0">
                <a:latin typeface="+mn-ea"/>
                <a:ea typeface="+mn-ea"/>
              </a:rPr>
              <a:t>A </a:t>
            </a:r>
            <a:r>
              <a:rPr lang="en-US" altLang="zh-CN" sz="2200" b="1" dirty="0" err="1" smtClean="0">
                <a:solidFill>
                  <a:srgbClr val="FF0000"/>
                </a:solidFill>
                <a:latin typeface="+mn-ea"/>
                <a:ea typeface="+mn-ea"/>
              </a:rPr>
              <a:t>a</a:t>
            </a:r>
            <a:r>
              <a:rPr lang="en-US" altLang="zh-CN" sz="2200" b="1" baseline="-25000" dirty="0" err="1" smtClean="0">
                <a:solidFill>
                  <a:srgbClr val="FF0000"/>
                </a:solidFill>
                <a:latin typeface="+mn-ea"/>
                <a:ea typeface="+mn-ea"/>
              </a:rPr>
              <a:t>i</a:t>
            </a:r>
            <a:r>
              <a:rPr lang="en-US" altLang="zh-CN" sz="2200" b="1" dirty="0" smtClean="0">
                <a:latin typeface="+mn-ea"/>
                <a:ea typeface="+mn-ea"/>
              </a:rPr>
              <a:t>……a</a:t>
            </a:r>
            <a:r>
              <a:rPr lang="en-US" altLang="zh-CN" sz="2200" b="1" baseline="-25000" dirty="0" smtClean="0">
                <a:latin typeface="+mn-ea"/>
                <a:ea typeface="+mn-ea"/>
              </a:rPr>
              <a:t>n</a:t>
            </a:r>
            <a:endParaRPr lang="en-US" altLang="zh-CN" sz="2200" b="1" dirty="0">
              <a:latin typeface="+mn-ea"/>
              <a:ea typeface="+mn-ea"/>
            </a:endParaRPr>
          </a:p>
        </p:txBody>
      </p:sp>
      <p:sp>
        <p:nvSpPr>
          <p:cNvPr id="12292" name="Text Box 4"/>
          <p:cNvSpPr txBox="1">
            <a:spLocks noChangeArrowheads="1"/>
          </p:cNvSpPr>
          <p:nvPr/>
        </p:nvSpPr>
        <p:spPr bwMode="auto">
          <a:xfrm>
            <a:off x="2286000" y="4536321"/>
            <a:ext cx="381000" cy="430887"/>
          </a:xfrm>
          <a:prstGeom prst="rect">
            <a:avLst/>
          </a:prstGeom>
          <a:noFill/>
          <a:ln w="9525">
            <a:noFill/>
            <a:miter lim="800000"/>
            <a:headEnd/>
            <a:tailEnd/>
          </a:ln>
        </p:spPr>
        <p:txBody>
          <a:bodyPr>
            <a:spAutoFit/>
          </a:bodyPr>
          <a:lstStyle/>
          <a:p>
            <a:pPr algn="l">
              <a:spcBef>
                <a:spcPct val="50000"/>
              </a:spcBef>
            </a:pPr>
            <a:r>
              <a:rPr lang="en-US" altLang="zh-CN" sz="2200" dirty="0">
                <a:latin typeface="+mn-ea"/>
                <a:ea typeface="+mn-ea"/>
              </a:rPr>
              <a:t>*</a:t>
            </a:r>
          </a:p>
        </p:txBody>
      </p:sp>
      <p:sp>
        <p:nvSpPr>
          <p:cNvPr id="12296" name="Text Box 1031"/>
          <p:cNvSpPr txBox="1">
            <a:spLocks noChangeArrowheads="1"/>
          </p:cNvSpPr>
          <p:nvPr/>
        </p:nvSpPr>
        <p:spPr bwMode="auto">
          <a:xfrm>
            <a:off x="77788" y="914400"/>
            <a:ext cx="8609012" cy="2834622"/>
          </a:xfrm>
          <a:prstGeom prst="rect">
            <a:avLst/>
          </a:prstGeom>
          <a:noFill/>
          <a:ln w="9525">
            <a:noFill/>
            <a:miter lim="800000"/>
            <a:headEnd/>
            <a:tailEnd/>
          </a:ln>
        </p:spPr>
        <p:txBody>
          <a:bodyPr wrap="square">
            <a:spAutoFit/>
          </a:bodyPr>
          <a:lstStyle/>
          <a:p>
            <a:pPr algn="l">
              <a:spcBef>
                <a:spcPct val="10000"/>
              </a:spcBef>
            </a:pPr>
            <a:r>
              <a:rPr lang="zh-CN" altLang="en-US" sz="2200" b="1" dirty="0" smtClean="0">
                <a:latin typeface="+mn-ea"/>
                <a:ea typeface="+mn-ea"/>
              </a:rPr>
              <a:t>    在最左推导中，一旦句型的最左非终结符</a:t>
            </a:r>
            <a:r>
              <a:rPr lang="en-US" altLang="zh-CN" sz="2200" b="1" dirty="0" smtClean="0">
                <a:latin typeface="+mn-ea"/>
                <a:ea typeface="+mn-ea"/>
              </a:rPr>
              <a:t>A</a:t>
            </a:r>
            <a:r>
              <a:rPr lang="zh-CN" altLang="en-US" sz="2200" b="1" dirty="0" smtClean="0">
                <a:latin typeface="+mn-ea"/>
                <a:ea typeface="+mn-ea"/>
              </a:rPr>
              <a:t>，</a:t>
            </a:r>
            <a:r>
              <a:rPr lang="zh-CN" altLang="en-US" sz="2200" b="1" dirty="0" smtClean="0">
                <a:latin typeface="+mn-ea"/>
                <a:ea typeface="+mn-ea"/>
                <a:sym typeface="Symbol" pitchFamily="18" charset="2"/>
              </a:rPr>
              <a:t>除空规则外，其它所有规则都不可能推导出由输入符（假定为</a:t>
            </a:r>
            <a:r>
              <a:rPr lang="en-US" altLang="zh-CN" sz="2200" b="1" dirty="0" err="1" smtClean="0">
                <a:latin typeface="+mn-ea"/>
              </a:rPr>
              <a:t>a</a:t>
            </a:r>
            <a:r>
              <a:rPr lang="en-US" altLang="zh-CN" sz="2200" b="1" baseline="-25000" dirty="0" err="1" smtClean="0">
                <a:latin typeface="+mn-ea"/>
              </a:rPr>
              <a:t>i</a:t>
            </a:r>
            <a:r>
              <a:rPr lang="en-US" altLang="zh-CN" sz="2200" b="1" baseline="-25000" dirty="0" smtClean="0">
                <a:latin typeface="+mn-ea"/>
              </a:rPr>
              <a:t> </a:t>
            </a:r>
            <a:r>
              <a:rPr lang="zh-CN" altLang="en-US" sz="2200" b="1" dirty="0" smtClean="0">
                <a:latin typeface="+mn-ea"/>
                <a:ea typeface="+mn-ea"/>
                <a:sym typeface="Symbol" pitchFamily="18" charset="2"/>
              </a:rPr>
              <a:t>）开头的符号序列，这时使用</a:t>
            </a:r>
            <a:r>
              <a:rPr lang="zh-CN" altLang="en-US" sz="2200" b="1" dirty="0" smtClean="0">
                <a:latin typeface="+mn-ea"/>
                <a:ea typeface="+mn-ea"/>
              </a:rPr>
              <a:t>空规则，</a:t>
            </a:r>
            <a:r>
              <a:rPr lang="zh-CN" altLang="en-US" sz="2200" b="1" dirty="0">
                <a:latin typeface="+mn-ea"/>
                <a:ea typeface="+mn-ea"/>
              </a:rPr>
              <a:t>意味着将</a:t>
            </a:r>
            <a:r>
              <a:rPr lang="zh-CN" altLang="en-US" sz="2200" b="1" dirty="0" smtClean="0">
                <a:latin typeface="+mn-ea"/>
                <a:ea typeface="+mn-ea"/>
              </a:rPr>
              <a:t>匹配</a:t>
            </a:r>
            <a:r>
              <a:rPr lang="en-US" altLang="zh-CN" sz="2200" b="1" dirty="0" err="1" smtClean="0">
                <a:latin typeface="+mn-ea"/>
              </a:rPr>
              <a:t>a</a:t>
            </a:r>
            <a:r>
              <a:rPr lang="en-US" altLang="zh-CN" sz="2200" b="1" baseline="-25000" dirty="0" err="1" smtClean="0">
                <a:latin typeface="+mn-ea"/>
              </a:rPr>
              <a:t>i</a:t>
            </a:r>
            <a:r>
              <a:rPr lang="zh-CN" altLang="en-US" sz="2200" b="1" dirty="0" smtClean="0">
                <a:latin typeface="+mn-ea"/>
                <a:ea typeface="+mn-ea"/>
              </a:rPr>
              <a:t>的</a:t>
            </a:r>
            <a:r>
              <a:rPr lang="zh-CN" altLang="en-US" sz="2200" b="1" dirty="0">
                <a:latin typeface="+mn-ea"/>
                <a:ea typeface="+mn-ea"/>
              </a:rPr>
              <a:t>工作交给了句型</a:t>
            </a:r>
            <a:r>
              <a:rPr lang="en-US" altLang="zh-CN" sz="2200" b="1" dirty="0">
                <a:latin typeface="+mn-ea"/>
                <a:ea typeface="+mn-ea"/>
              </a:rPr>
              <a:t>A</a:t>
            </a:r>
            <a:r>
              <a:rPr lang="zh-CN" altLang="en-US" sz="2200" b="1" dirty="0">
                <a:latin typeface="+mn-ea"/>
                <a:ea typeface="+mn-ea"/>
              </a:rPr>
              <a:t>之后的部分</a:t>
            </a:r>
            <a:r>
              <a:rPr lang="zh-CN" altLang="en-US" sz="2200" b="1" dirty="0" smtClean="0">
                <a:latin typeface="+mn-ea"/>
                <a:ea typeface="+mn-ea"/>
              </a:rPr>
              <a:t>，也就是</a:t>
            </a:r>
            <a:r>
              <a:rPr lang="zh-CN" altLang="en-US" sz="2200" b="1" dirty="0">
                <a:latin typeface="+mn-ea"/>
                <a:ea typeface="+mn-ea"/>
              </a:rPr>
              <a:t>后面这部分要能推导出</a:t>
            </a:r>
            <a:r>
              <a:rPr lang="zh-CN" altLang="en-US" sz="2200" b="1" dirty="0" smtClean="0">
                <a:latin typeface="+mn-ea"/>
                <a:ea typeface="+mn-ea"/>
              </a:rPr>
              <a:t>以</a:t>
            </a:r>
            <a:r>
              <a:rPr lang="en-US" altLang="zh-CN" sz="2200" b="1" dirty="0" err="1" smtClean="0">
                <a:latin typeface="+mn-ea"/>
              </a:rPr>
              <a:t>a</a:t>
            </a:r>
            <a:r>
              <a:rPr lang="en-US" altLang="zh-CN" sz="2200" b="1" baseline="-25000" dirty="0" err="1" smtClean="0">
                <a:latin typeface="+mn-ea"/>
              </a:rPr>
              <a:t>i</a:t>
            </a:r>
            <a:r>
              <a:rPr lang="zh-CN" altLang="en-US" sz="2200" b="1" dirty="0" smtClean="0">
                <a:latin typeface="+mn-ea"/>
                <a:ea typeface="+mn-ea"/>
              </a:rPr>
              <a:t>开头</a:t>
            </a:r>
            <a:r>
              <a:rPr lang="zh-CN" altLang="en-US" sz="2200" b="1" dirty="0">
                <a:latin typeface="+mn-ea"/>
                <a:ea typeface="+mn-ea"/>
              </a:rPr>
              <a:t>的符号串才有可能匹配成功</a:t>
            </a:r>
            <a:r>
              <a:rPr lang="zh-CN" altLang="en-US" sz="2200" b="1" dirty="0" smtClean="0">
                <a:latin typeface="+mn-ea"/>
                <a:ea typeface="+mn-ea"/>
              </a:rPr>
              <a:t>。 </a:t>
            </a:r>
            <a:endParaRPr lang="en-US" altLang="zh-CN" sz="2200" b="1" dirty="0" smtClean="0">
              <a:latin typeface="+mn-ea"/>
              <a:ea typeface="+mn-ea"/>
            </a:endParaRPr>
          </a:p>
          <a:p>
            <a:pPr algn="l">
              <a:spcBef>
                <a:spcPct val="10000"/>
              </a:spcBef>
            </a:pPr>
            <a:r>
              <a:rPr lang="en-US" altLang="zh-CN" sz="2200" b="1" dirty="0" smtClean="0">
                <a:latin typeface="+mn-ea"/>
                <a:ea typeface="+mn-ea"/>
              </a:rPr>
              <a:t>    </a:t>
            </a:r>
            <a:r>
              <a:rPr lang="zh-CN" altLang="en-US" sz="2200" b="1" dirty="0" smtClean="0">
                <a:latin typeface="+mn-ea"/>
                <a:ea typeface="+mn-ea"/>
              </a:rPr>
              <a:t>如果</a:t>
            </a:r>
            <a:r>
              <a:rPr lang="zh-CN" altLang="en-US" sz="2200" b="1" dirty="0">
                <a:latin typeface="+mn-ea"/>
                <a:ea typeface="+mn-ea"/>
              </a:rPr>
              <a:t>输入符号</a:t>
            </a:r>
            <a:r>
              <a:rPr lang="en-US" altLang="zh-CN" sz="2200" b="1" dirty="0">
                <a:latin typeface="+mn-ea"/>
                <a:ea typeface="+mn-ea"/>
              </a:rPr>
              <a:t>d</a:t>
            </a:r>
            <a:r>
              <a:rPr lang="zh-CN" altLang="en-US" sz="2200" b="1" dirty="0">
                <a:latin typeface="+mn-ea"/>
                <a:ea typeface="+mn-ea"/>
              </a:rPr>
              <a:t>能在某个句型中能出现在</a:t>
            </a:r>
            <a:r>
              <a:rPr lang="en-US" altLang="zh-CN" sz="2200" b="1" dirty="0">
                <a:latin typeface="+mn-ea"/>
                <a:ea typeface="+mn-ea"/>
              </a:rPr>
              <a:t>A</a:t>
            </a:r>
            <a:r>
              <a:rPr lang="zh-CN" altLang="en-US" sz="2200" b="1" dirty="0">
                <a:latin typeface="+mn-ea"/>
                <a:ea typeface="+mn-ea"/>
              </a:rPr>
              <a:t>的后面，可以使用了</a:t>
            </a:r>
            <a:r>
              <a:rPr lang="en-US" altLang="zh-CN" sz="2200" b="1" dirty="0">
                <a:latin typeface="+mn-ea"/>
                <a:ea typeface="+mn-ea"/>
              </a:rPr>
              <a:t>A</a:t>
            </a:r>
            <a:r>
              <a:rPr lang="zh-CN" altLang="en-US" sz="2200" b="1" dirty="0">
                <a:latin typeface="+mn-ea"/>
                <a:ea typeface="+mn-ea"/>
              </a:rPr>
              <a:t>的空规则再继续分析，否则即使使用了</a:t>
            </a:r>
            <a:r>
              <a:rPr lang="en-US" altLang="zh-CN" sz="2200" b="1" dirty="0">
                <a:latin typeface="+mn-ea"/>
                <a:ea typeface="+mn-ea"/>
              </a:rPr>
              <a:t>A</a:t>
            </a:r>
            <a:r>
              <a:rPr lang="zh-CN" altLang="en-US" sz="2200" b="1" dirty="0">
                <a:latin typeface="+mn-ea"/>
                <a:ea typeface="+mn-ea"/>
              </a:rPr>
              <a:t>的空规则，后面的推导也不可能匹配</a:t>
            </a:r>
            <a:r>
              <a:rPr lang="zh-CN" altLang="en-US" sz="2200" b="1" dirty="0" smtClean="0">
                <a:latin typeface="+mn-ea"/>
                <a:ea typeface="+mn-ea"/>
              </a:rPr>
              <a:t>。所以需要对文法进行分析，文法的所有句型中，任意一个非终结符后可能出现的终结符的集合。</a:t>
            </a:r>
            <a:endParaRPr lang="en-US" altLang="zh-CN" sz="2200" b="1" dirty="0">
              <a:latin typeface="+mn-ea"/>
              <a:ea typeface="+mn-ea"/>
            </a:endParaRPr>
          </a:p>
        </p:txBody>
      </p:sp>
      <p:sp>
        <p:nvSpPr>
          <p:cNvPr id="12297" name="灯片编号占位符 1"/>
          <p:cNvSpPr>
            <a:spLocks noGrp="1"/>
          </p:cNvSpPr>
          <p:nvPr>
            <p:ph type="sldNum" sz="quarter" idx="12"/>
          </p:nvPr>
        </p:nvSpPr>
        <p:spPr>
          <a:noFill/>
        </p:spPr>
        <p:txBody>
          <a:bodyPr/>
          <a:lstStyle/>
          <a:p>
            <a:fld id="{4C4A3559-15B5-461F-BC1E-18D1A585AC2B}" type="slidenum">
              <a:rPr lang="en-US" altLang="zh-CN" smtClean="0">
                <a:ea typeface="宋体" charset="-122"/>
              </a:rPr>
              <a:pPr/>
              <a:t>10</a:t>
            </a:fld>
            <a:endParaRPr lang="en-US" altLang="zh-CN" smtClean="0">
              <a:ea typeface="宋体" charset="-122"/>
            </a:endParaRPr>
          </a:p>
        </p:txBody>
      </p:sp>
      <p:sp>
        <p:nvSpPr>
          <p:cNvPr id="10"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kern="0" noProof="0" dirty="0" smtClean="0">
                <a:solidFill>
                  <a:srgbClr val="0000FF"/>
                </a:solidFill>
                <a:latin typeface="Times New Roman" pitchFamily="18" charset="0"/>
                <a:ea typeface="黑体" pitchFamily="2" charset="-122"/>
                <a:cs typeface="+mj-cs"/>
              </a:rPr>
              <a:t>FOLLOW</a:t>
            </a:r>
            <a:r>
              <a:rPr lang="zh-CN" altLang="en-US" sz="2800" b="1" kern="0" noProof="0" dirty="0" smtClean="0">
                <a:solidFill>
                  <a:srgbClr val="0000FF"/>
                </a:solidFill>
                <a:latin typeface="Times New Roman" pitchFamily="18" charset="0"/>
                <a:ea typeface="黑体" pitchFamily="2" charset="-122"/>
                <a:cs typeface="+mj-cs"/>
              </a:rPr>
              <a:t>集的定义</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
        <p:nvSpPr>
          <p:cNvPr id="11" name="Text Box 4"/>
          <p:cNvSpPr txBox="1">
            <a:spLocks noChangeArrowheads="1"/>
          </p:cNvSpPr>
          <p:nvPr/>
        </p:nvSpPr>
        <p:spPr bwMode="auto">
          <a:xfrm>
            <a:off x="5058906" y="5040015"/>
            <a:ext cx="381000" cy="430887"/>
          </a:xfrm>
          <a:prstGeom prst="rect">
            <a:avLst/>
          </a:prstGeom>
          <a:noFill/>
          <a:ln w="9525">
            <a:noFill/>
            <a:miter lim="800000"/>
            <a:headEnd/>
            <a:tailEnd/>
          </a:ln>
        </p:spPr>
        <p:txBody>
          <a:bodyPr>
            <a:spAutoFit/>
          </a:bodyPr>
          <a:lstStyle/>
          <a:p>
            <a:pPr algn="l">
              <a:spcBef>
                <a:spcPct val="50000"/>
              </a:spcBef>
            </a:pPr>
            <a:r>
              <a:rPr lang="en-US" altLang="zh-CN" sz="2200" dirty="0">
                <a:latin typeface="+mn-ea"/>
                <a:ea typeface="+mn-ea"/>
              </a:rPr>
              <a:t>*</a:t>
            </a:r>
          </a:p>
        </p:txBody>
      </p:sp>
      <p:sp>
        <p:nvSpPr>
          <p:cNvPr id="12" name="Text Box 4"/>
          <p:cNvSpPr txBox="1">
            <a:spLocks noChangeArrowheads="1"/>
          </p:cNvSpPr>
          <p:nvPr/>
        </p:nvSpPr>
        <p:spPr bwMode="auto">
          <a:xfrm>
            <a:off x="2819400" y="5481717"/>
            <a:ext cx="381000" cy="430887"/>
          </a:xfrm>
          <a:prstGeom prst="rect">
            <a:avLst/>
          </a:prstGeom>
          <a:noFill/>
          <a:ln w="9525">
            <a:noFill/>
            <a:miter lim="800000"/>
            <a:headEnd/>
            <a:tailEnd/>
          </a:ln>
        </p:spPr>
        <p:txBody>
          <a:bodyPr>
            <a:spAutoFit/>
          </a:bodyPr>
          <a:lstStyle/>
          <a:p>
            <a:pPr algn="l">
              <a:spcBef>
                <a:spcPct val="50000"/>
              </a:spcBef>
            </a:pPr>
            <a:r>
              <a:rPr lang="en-US" altLang="zh-CN" sz="2200" dirty="0">
                <a:latin typeface="+mn-ea"/>
                <a:ea typeface="+mn-ea"/>
              </a:rPr>
              <a: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28600" y="1143000"/>
            <a:ext cx="8686800" cy="1446550"/>
          </a:xfrm>
          <a:prstGeom prst="rect">
            <a:avLst/>
          </a:prstGeom>
          <a:noFill/>
          <a:ln w="9525">
            <a:noFill/>
            <a:miter lim="800000"/>
            <a:headEnd/>
            <a:tailEnd/>
          </a:ln>
        </p:spPr>
        <p:txBody>
          <a:bodyPr wrap="square">
            <a:spAutoFit/>
          </a:bodyPr>
          <a:lstStyle/>
          <a:p>
            <a:pPr algn="l">
              <a:lnSpc>
                <a:spcPct val="120000"/>
              </a:lnSpc>
              <a:spcBef>
                <a:spcPct val="20000"/>
              </a:spcBef>
            </a:pPr>
            <a:r>
              <a:rPr lang="zh-CN" altLang="en-US" sz="2200" b="1" dirty="0">
                <a:latin typeface="+mn-ea"/>
                <a:ea typeface="+mn-ea"/>
              </a:rPr>
              <a:t>定义 </a:t>
            </a:r>
            <a:r>
              <a:rPr lang="en-US" altLang="zh-CN" sz="2200" b="1" dirty="0">
                <a:latin typeface="+mn-ea"/>
                <a:ea typeface="+mn-ea"/>
              </a:rPr>
              <a:t>4</a:t>
            </a:r>
            <a:r>
              <a:rPr lang="en-US" altLang="zh-CN" sz="2200" b="1" dirty="0" smtClean="0">
                <a:latin typeface="+mn-ea"/>
                <a:ea typeface="+mn-ea"/>
              </a:rPr>
              <a:t>.2  </a:t>
            </a:r>
            <a:r>
              <a:rPr lang="zh-CN" altLang="en-US" sz="2200" b="1" dirty="0">
                <a:latin typeface="+mn-ea"/>
                <a:ea typeface="+mn-ea"/>
              </a:rPr>
              <a:t>设文法</a:t>
            </a:r>
            <a:r>
              <a:rPr lang="en-US" altLang="zh-CN" sz="2200" b="1" dirty="0">
                <a:latin typeface="+mn-ea"/>
                <a:ea typeface="+mn-ea"/>
              </a:rPr>
              <a:t>G</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en-US" altLang="zh-CN" sz="2200" b="1" dirty="0">
                <a:latin typeface="+mn-ea"/>
                <a:ea typeface="+mn-ea"/>
              </a:rPr>
              <a:t>,V</a:t>
            </a:r>
            <a:r>
              <a:rPr lang="en-US" altLang="zh-CN" sz="2200" b="1" baseline="-30000" dirty="0">
                <a:latin typeface="+mn-ea"/>
                <a:ea typeface="+mn-ea"/>
              </a:rPr>
              <a:t>T</a:t>
            </a:r>
            <a:r>
              <a:rPr lang="en-US" altLang="zh-CN" sz="2200" b="1" dirty="0">
                <a:latin typeface="+mn-ea"/>
                <a:ea typeface="+mn-ea"/>
              </a:rPr>
              <a:t>,P,S)</a:t>
            </a:r>
            <a:r>
              <a:rPr lang="zh-CN" altLang="en-US" sz="2200" b="1" dirty="0">
                <a:latin typeface="+mn-ea"/>
                <a:ea typeface="+mn-ea"/>
              </a:rPr>
              <a:t>，则</a:t>
            </a:r>
          </a:p>
          <a:p>
            <a:pPr algn="l">
              <a:lnSpc>
                <a:spcPct val="120000"/>
              </a:lnSpc>
              <a:spcBef>
                <a:spcPct val="20000"/>
              </a:spcBef>
            </a:pPr>
            <a:r>
              <a:rPr lang="zh-CN" altLang="en-US" sz="2200" b="1" dirty="0">
                <a:latin typeface="+mn-ea"/>
                <a:ea typeface="+mn-ea"/>
              </a:rPr>
              <a:t>    </a:t>
            </a:r>
            <a:r>
              <a:rPr lang="en-US" altLang="zh-CN" sz="2200" b="1" dirty="0">
                <a:solidFill>
                  <a:srgbClr val="FF6600"/>
                </a:solidFill>
                <a:latin typeface="+mn-ea"/>
                <a:ea typeface="+mn-ea"/>
              </a:rPr>
              <a:t>FOLLOW(A)</a:t>
            </a:r>
            <a:r>
              <a:rPr lang="zh-CN" altLang="en-US" sz="2200" b="1" dirty="0">
                <a:latin typeface="+mn-ea"/>
                <a:ea typeface="+mn-ea"/>
              </a:rPr>
              <a:t>＝</a:t>
            </a:r>
            <a:r>
              <a:rPr lang="en-US" altLang="zh-CN" sz="2200" b="1" dirty="0">
                <a:latin typeface="+mn-ea"/>
                <a:ea typeface="+mn-ea"/>
              </a:rPr>
              <a:t>{</a:t>
            </a:r>
            <a:r>
              <a:rPr lang="en-US" altLang="zh-CN" sz="2200" b="1" dirty="0" err="1">
                <a:latin typeface="+mn-ea"/>
                <a:ea typeface="+mn-ea"/>
              </a:rPr>
              <a:t>a︱S</a:t>
            </a:r>
            <a:r>
              <a:rPr lang="en-US" altLang="zh-CN" sz="2200" b="1" dirty="0" err="1">
                <a:latin typeface="+mn-ea"/>
                <a:ea typeface="+mn-ea"/>
                <a:sym typeface="Symbol" pitchFamily="18" charset="2"/>
              </a:rPr>
              <a:t></a:t>
            </a:r>
            <a:r>
              <a:rPr lang="en-US" altLang="zh-CN" sz="2200" b="1" dirty="0" err="1">
                <a:latin typeface="+mn-ea"/>
                <a:ea typeface="+mn-ea"/>
              </a:rPr>
              <a:t>αAβ,A∈V</a:t>
            </a:r>
            <a:r>
              <a:rPr lang="en-US" altLang="zh-CN" sz="2200" b="1" baseline="-30000" dirty="0" err="1">
                <a:latin typeface="+mn-ea"/>
                <a:ea typeface="+mn-ea"/>
              </a:rPr>
              <a:t>N</a:t>
            </a:r>
            <a:r>
              <a:rPr lang="en-US" altLang="zh-CN" sz="2200" b="1" dirty="0">
                <a:latin typeface="+mn-ea"/>
                <a:ea typeface="+mn-ea"/>
              </a:rPr>
              <a:t>, </a:t>
            </a:r>
            <a:r>
              <a:rPr lang="en-US" altLang="zh-CN" sz="2200" b="1" dirty="0" err="1">
                <a:latin typeface="+mn-ea"/>
                <a:ea typeface="+mn-ea"/>
              </a:rPr>
              <a:t>a∈FIRST</a:t>
            </a:r>
            <a:r>
              <a:rPr lang="en-US" altLang="zh-CN" sz="2200" b="1" dirty="0">
                <a:latin typeface="+mn-ea"/>
                <a:ea typeface="+mn-ea"/>
              </a:rPr>
              <a:t>(β),</a:t>
            </a:r>
            <a:r>
              <a:rPr lang="en-US" altLang="zh-CN" sz="2200" b="1" dirty="0" err="1">
                <a:latin typeface="+mn-ea"/>
                <a:ea typeface="+mn-ea"/>
              </a:rPr>
              <a:t>α,β∈V</a:t>
            </a:r>
            <a:r>
              <a:rPr lang="en-US" altLang="zh-CN" sz="2200" b="1" dirty="0">
                <a:latin typeface="+mn-ea"/>
                <a:ea typeface="+mn-ea"/>
              </a:rPr>
              <a:t>*}</a:t>
            </a:r>
          </a:p>
          <a:p>
            <a:pPr algn="l">
              <a:lnSpc>
                <a:spcPct val="120000"/>
              </a:lnSpc>
              <a:spcBef>
                <a:spcPct val="20000"/>
              </a:spcBef>
            </a:pPr>
            <a:r>
              <a:rPr lang="zh-CN" altLang="en-US" sz="2200" b="1" dirty="0">
                <a:latin typeface="+mn-ea"/>
                <a:ea typeface="+mn-ea"/>
              </a:rPr>
              <a:t>（或者：</a:t>
            </a:r>
            <a:r>
              <a:rPr lang="en-US" altLang="zh-CN" sz="2200" b="1" dirty="0">
                <a:latin typeface="+mn-ea"/>
                <a:ea typeface="+mn-ea"/>
              </a:rPr>
              <a:t>FOLLOW(A</a:t>
            </a:r>
            <a:r>
              <a:rPr lang="zh-CN" altLang="en-US" sz="2200" b="1" dirty="0">
                <a:latin typeface="+mn-ea"/>
                <a:ea typeface="+mn-ea"/>
              </a:rPr>
              <a:t>）＝</a:t>
            </a:r>
            <a:r>
              <a:rPr lang="en-US" altLang="zh-CN" sz="2200" b="1" dirty="0">
                <a:latin typeface="+mn-ea"/>
                <a:ea typeface="+mn-ea"/>
              </a:rPr>
              <a:t>{</a:t>
            </a:r>
            <a:r>
              <a:rPr lang="en-US" altLang="zh-CN" sz="2200" b="1" dirty="0" err="1">
                <a:latin typeface="+mn-ea"/>
                <a:ea typeface="+mn-ea"/>
              </a:rPr>
              <a:t>a︱S</a:t>
            </a: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a:latin typeface="+mn-ea"/>
                <a:ea typeface="+mn-ea"/>
              </a:rPr>
              <a:t>···</a:t>
            </a:r>
            <a:r>
              <a:rPr lang="en-US" altLang="zh-CN" sz="2200" b="1" dirty="0" err="1">
                <a:latin typeface="+mn-ea"/>
                <a:ea typeface="+mn-ea"/>
              </a:rPr>
              <a:t>Aa</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A∈V</a:t>
            </a:r>
            <a:r>
              <a:rPr lang="en-US" altLang="zh-CN" sz="2200" b="1" baseline="-30000" dirty="0">
                <a:latin typeface="+mn-ea"/>
                <a:ea typeface="+mn-ea"/>
              </a:rPr>
              <a:t>N</a:t>
            </a:r>
            <a:r>
              <a:rPr lang="zh-CN" altLang="en-US" sz="2200" b="1" dirty="0">
                <a:latin typeface="+mn-ea"/>
                <a:ea typeface="+mn-ea"/>
              </a:rPr>
              <a:t>，</a:t>
            </a:r>
            <a:r>
              <a:rPr lang="en-US" altLang="zh-CN" sz="2200" b="1" dirty="0" err="1">
                <a:latin typeface="+mn-ea"/>
                <a:ea typeface="+mn-ea"/>
              </a:rPr>
              <a:t>a∈V</a:t>
            </a:r>
            <a:r>
              <a:rPr lang="en-US" altLang="zh-CN" sz="2200" b="1" baseline="-30000" dirty="0" err="1">
                <a:latin typeface="+mn-ea"/>
                <a:ea typeface="+mn-ea"/>
              </a:rPr>
              <a:t>T</a:t>
            </a:r>
            <a:r>
              <a:rPr lang="en-US" altLang="zh-CN" sz="2200" b="1" dirty="0">
                <a:latin typeface="+mn-ea"/>
                <a:ea typeface="+mn-ea"/>
              </a:rPr>
              <a:t> }</a:t>
            </a:r>
            <a:r>
              <a:rPr lang="zh-CN" altLang="en-US" sz="2200" b="1" dirty="0">
                <a:latin typeface="+mn-ea"/>
                <a:ea typeface="+mn-ea"/>
              </a:rPr>
              <a:t>）</a:t>
            </a:r>
          </a:p>
        </p:txBody>
      </p:sp>
      <p:sp>
        <p:nvSpPr>
          <p:cNvPr id="12291" name="Text Box 3"/>
          <p:cNvSpPr txBox="1">
            <a:spLocks noChangeArrowheads="1"/>
          </p:cNvSpPr>
          <p:nvPr/>
        </p:nvSpPr>
        <p:spPr bwMode="auto">
          <a:xfrm>
            <a:off x="3886200" y="1978089"/>
            <a:ext cx="381000" cy="430887"/>
          </a:xfrm>
          <a:prstGeom prst="rect">
            <a:avLst/>
          </a:prstGeom>
          <a:noFill/>
          <a:ln w="9525">
            <a:noFill/>
            <a:miter lim="800000"/>
            <a:headEnd/>
            <a:tailEnd/>
          </a:ln>
        </p:spPr>
        <p:txBody>
          <a:bodyPr>
            <a:spAutoFit/>
          </a:bodyPr>
          <a:lstStyle/>
          <a:p>
            <a:pPr algn="l">
              <a:spcBef>
                <a:spcPct val="50000"/>
              </a:spcBef>
            </a:pPr>
            <a:r>
              <a:rPr lang="en-US" altLang="zh-CN" sz="2200" dirty="0">
                <a:latin typeface="+mn-ea"/>
                <a:ea typeface="+mn-ea"/>
              </a:rPr>
              <a:t>*</a:t>
            </a:r>
          </a:p>
        </p:txBody>
      </p:sp>
      <p:sp>
        <p:nvSpPr>
          <p:cNvPr id="12292" name="Text Box 4"/>
          <p:cNvSpPr txBox="1">
            <a:spLocks noChangeArrowheads="1"/>
          </p:cNvSpPr>
          <p:nvPr/>
        </p:nvSpPr>
        <p:spPr bwMode="auto">
          <a:xfrm>
            <a:off x="3124200" y="1519599"/>
            <a:ext cx="381000" cy="430887"/>
          </a:xfrm>
          <a:prstGeom prst="rect">
            <a:avLst/>
          </a:prstGeom>
          <a:noFill/>
          <a:ln w="9525">
            <a:noFill/>
            <a:miter lim="800000"/>
            <a:headEnd/>
            <a:tailEnd/>
          </a:ln>
        </p:spPr>
        <p:txBody>
          <a:bodyPr>
            <a:spAutoFit/>
          </a:bodyPr>
          <a:lstStyle/>
          <a:p>
            <a:pPr algn="l">
              <a:spcBef>
                <a:spcPct val="50000"/>
              </a:spcBef>
            </a:pPr>
            <a:r>
              <a:rPr lang="en-US" altLang="zh-CN" sz="2200" dirty="0">
                <a:latin typeface="+mn-ea"/>
                <a:ea typeface="+mn-ea"/>
              </a:rPr>
              <a:t>*</a:t>
            </a:r>
          </a:p>
        </p:txBody>
      </p:sp>
      <p:sp>
        <p:nvSpPr>
          <p:cNvPr id="12293" name="Rectangle 27"/>
          <p:cNvSpPr>
            <a:spLocks noChangeArrowheads="1"/>
          </p:cNvSpPr>
          <p:nvPr/>
        </p:nvSpPr>
        <p:spPr bwMode="auto">
          <a:xfrm>
            <a:off x="409574" y="3822771"/>
            <a:ext cx="8050483" cy="1743012"/>
          </a:xfrm>
          <a:prstGeom prst="rect">
            <a:avLst/>
          </a:prstGeom>
          <a:solidFill>
            <a:srgbClr val="CCCCFF">
              <a:alpha val="50195"/>
            </a:srgbClr>
          </a:solidFill>
          <a:ln w="9525">
            <a:noFill/>
            <a:miter lim="800000"/>
            <a:headEnd/>
            <a:tailEnd/>
          </a:ln>
        </p:spPr>
        <p:txBody>
          <a:bodyPr wrap="none" anchor="ctr"/>
          <a:lstStyle/>
          <a:p>
            <a:pPr algn="l"/>
            <a:endParaRPr lang="zh-CN" altLang="en-US" sz="2200">
              <a:latin typeface="+mn-ea"/>
              <a:ea typeface="+mn-ea"/>
            </a:endParaRPr>
          </a:p>
        </p:txBody>
      </p:sp>
      <p:sp>
        <p:nvSpPr>
          <p:cNvPr id="12294" name="Text Box 28"/>
          <p:cNvSpPr txBox="1">
            <a:spLocks noChangeArrowheads="1"/>
          </p:cNvSpPr>
          <p:nvPr/>
        </p:nvSpPr>
        <p:spPr bwMode="auto">
          <a:xfrm>
            <a:off x="304800" y="3752130"/>
            <a:ext cx="8229600" cy="1886670"/>
          </a:xfrm>
          <a:prstGeom prst="rect">
            <a:avLst/>
          </a:prstGeom>
          <a:solidFill>
            <a:schemeClr val="accent5"/>
          </a:solidFill>
          <a:ln w="9525">
            <a:noFill/>
            <a:miter lim="800000"/>
            <a:headEnd/>
            <a:tailEnd/>
          </a:ln>
        </p:spPr>
        <p:txBody>
          <a:bodyPr wrap="square">
            <a:spAutoFit/>
          </a:bodyPr>
          <a:lstStyle/>
          <a:p>
            <a:pPr indent="519113" algn="l">
              <a:lnSpc>
                <a:spcPct val="120000"/>
              </a:lnSpc>
              <a:spcBef>
                <a:spcPct val="50000"/>
              </a:spcBef>
            </a:pPr>
            <a:r>
              <a:rPr lang="en-US" altLang="zh-CN" sz="2200" b="1" dirty="0">
                <a:solidFill>
                  <a:srgbClr val="CC6600"/>
                </a:solidFill>
                <a:latin typeface="+mn-ea"/>
                <a:ea typeface="+mn-ea"/>
              </a:rPr>
              <a:t>FOLLOW(A)</a:t>
            </a:r>
            <a:r>
              <a:rPr lang="zh-CN" altLang="en-US" sz="2200" b="1" dirty="0">
                <a:solidFill>
                  <a:srgbClr val="CC6600"/>
                </a:solidFill>
                <a:latin typeface="+mn-ea"/>
                <a:ea typeface="+mn-ea"/>
              </a:rPr>
              <a:t>是由任意</a:t>
            </a:r>
            <a:r>
              <a:rPr lang="zh-CN" altLang="en-US" sz="2200" b="1" dirty="0">
                <a:solidFill>
                  <a:schemeClr val="hlink"/>
                </a:solidFill>
                <a:latin typeface="+mn-ea"/>
                <a:ea typeface="+mn-ea"/>
              </a:rPr>
              <a:t>句型</a:t>
            </a:r>
            <a:r>
              <a:rPr lang="zh-CN" altLang="en-US" sz="2200" b="1" dirty="0">
                <a:solidFill>
                  <a:srgbClr val="CC6600"/>
                </a:solidFill>
                <a:latin typeface="+mn-ea"/>
                <a:ea typeface="+mn-ea"/>
              </a:rPr>
              <a:t>中紧邻非终结符号</a:t>
            </a:r>
            <a:r>
              <a:rPr lang="en-US" altLang="zh-CN" sz="2200" b="1" dirty="0">
                <a:solidFill>
                  <a:srgbClr val="CC6600"/>
                </a:solidFill>
                <a:latin typeface="+mn-ea"/>
                <a:ea typeface="+mn-ea"/>
              </a:rPr>
              <a:t>A</a:t>
            </a:r>
            <a:r>
              <a:rPr lang="zh-CN" altLang="en-US" sz="2200" b="1" dirty="0">
                <a:solidFill>
                  <a:srgbClr val="CC6600"/>
                </a:solidFill>
                <a:latin typeface="+mn-ea"/>
                <a:ea typeface="+mn-ea"/>
              </a:rPr>
              <a:t>之后出现的终结符号</a:t>
            </a:r>
            <a:r>
              <a:rPr lang="en-US" altLang="zh-CN" sz="2200" b="1" dirty="0">
                <a:solidFill>
                  <a:srgbClr val="CC6600"/>
                </a:solidFill>
                <a:latin typeface="+mn-ea"/>
                <a:ea typeface="+mn-ea"/>
              </a:rPr>
              <a:t>a</a:t>
            </a:r>
            <a:r>
              <a:rPr lang="zh-CN" altLang="en-US" sz="2200" b="1" dirty="0">
                <a:solidFill>
                  <a:srgbClr val="CC6600"/>
                </a:solidFill>
                <a:latin typeface="+mn-ea"/>
                <a:ea typeface="+mn-ea"/>
              </a:rPr>
              <a:t>组成的集合</a:t>
            </a:r>
            <a:r>
              <a:rPr lang="zh-CN" altLang="en-US" sz="2200" b="1" dirty="0" smtClean="0">
                <a:solidFill>
                  <a:srgbClr val="CC6600"/>
                </a:solidFill>
                <a:latin typeface="+mn-ea"/>
                <a:ea typeface="+mn-ea"/>
              </a:rPr>
              <a:t>。</a:t>
            </a:r>
            <a:endParaRPr lang="en-US" altLang="zh-CN" sz="2200" b="1" dirty="0" smtClean="0">
              <a:solidFill>
                <a:srgbClr val="CC6600"/>
              </a:solidFill>
              <a:latin typeface="+mn-ea"/>
              <a:ea typeface="+mn-ea"/>
            </a:endParaRPr>
          </a:p>
          <a:p>
            <a:pPr indent="519113" algn="l">
              <a:lnSpc>
                <a:spcPct val="120000"/>
              </a:lnSpc>
              <a:spcBef>
                <a:spcPct val="50000"/>
              </a:spcBef>
            </a:pPr>
            <a:r>
              <a:rPr lang="zh-CN" altLang="en-US" sz="2200" b="1" dirty="0" smtClean="0">
                <a:solidFill>
                  <a:srgbClr val="CC6600"/>
                </a:solidFill>
                <a:latin typeface="+mn-ea"/>
                <a:ea typeface="+mn-ea"/>
              </a:rPr>
              <a:t>如果对非终结符</a:t>
            </a:r>
            <a:r>
              <a:rPr lang="en-US" altLang="zh-CN" sz="2200" b="1" dirty="0" smtClean="0">
                <a:solidFill>
                  <a:srgbClr val="CC6600"/>
                </a:solidFill>
                <a:latin typeface="+mn-ea"/>
                <a:ea typeface="+mn-ea"/>
              </a:rPr>
              <a:t>A</a:t>
            </a:r>
            <a:r>
              <a:rPr lang="zh-CN" altLang="en-US" sz="2200" b="1" dirty="0" smtClean="0">
                <a:solidFill>
                  <a:srgbClr val="CC6600"/>
                </a:solidFill>
                <a:latin typeface="+mn-ea"/>
                <a:ea typeface="+mn-ea"/>
              </a:rPr>
              <a:t>，有一条空规则，则</a:t>
            </a:r>
            <a:r>
              <a:rPr lang="en-US" altLang="zh-CN" sz="2200" b="1" dirty="0" smtClean="0">
                <a:solidFill>
                  <a:srgbClr val="CC6600"/>
                </a:solidFill>
                <a:latin typeface="+mn-ea"/>
                <a:ea typeface="+mn-ea"/>
              </a:rPr>
              <a:t>A</a:t>
            </a:r>
            <a:r>
              <a:rPr lang="zh-CN" altLang="en-US" sz="2200" b="1" dirty="0" smtClean="0">
                <a:solidFill>
                  <a:srgbClr val="CC6600"/>
                </a:solidFill>
                <a:latin typeface="+mn-ea"/>
                <a:ea typeface="+mn-ea"/>
              </a:rPr>
              <a:t>的</a:t>
            </a:r>
            <a:r>
              <a:rPr lang="en-US" altLang="zh-CN" sz="2200" b="1" dirty="0" smtClean="0">
                <a:solidFill>
                  <a:srgbClr val="CC6600"/>
                </a:solidFill>
                <a:latin typeface="+mn-ea"/>
                <a:ea typeface="+mn-ea"/>
              </a:rPr>
              <a:t>FOLLOW</a:t>
            </a:r>
            <a:r>
              <a:rPr lang="zh-CN" altLang="en-US" sz="2200" b="1" dirty="0" smtClean="0">
                <a:solidFill>
                  <a:srgbClr val="CC6600"/>
                </a:solidFill>
                <a:latin typeface="+mn-ea"/>
                <a:ea typeface="+mn-ea"/>
              </a:rPr>
              <a:t>集合和</a:t>
            </a:r>
            <a:r>
              <a:rPr lang="en-US" altLang="zh-CN" sz="2200" b="1" dirty="0" smtClean="0">
                <a:solidFill>
                  <a:srgbClr val="CC6600"/>
                </a:solidFill>
                <a:latin typeface="+mn-ea"/>
                <a:ea typeface="+mn-ea"/>
              </a:rPr>
              <a:t>A</a:t>
            </a:r>
            <a:r>
              <a:rPr lang="zh-CN" altLang="en-US" sz="2200" b="1" dirty="0" smtClean="0">
                <a:solidFill>
                  <a:srgbClr val="CC6600"/>
                </a:solidFill>
                <a:latin typeface="+mn-ea"/>
                <a:ea typeface="+mn-ea"/>
              </a:rPr>
              <a:t>的非空右部的</a:t>
            </a:r>
            <a:r>
              <a:rPr lang="en-US" altLang="zh-CN" sz="2200" b="1" dirty="0" smtClean="0">
                <a:solidFill>
                  <a:srgbClr val="CC6600"/>
                </a:solidFill>
                <a:latin typeface="+mn-ea"/>
                <a:ea typeface="+mn-ea"/>
              </a:rPr>
              <a:t>FIRST</a:t>
            </a:r>
            <a:r>
              <a:rPr lang="zh-CN" altLang="en-US" sz="2200" b="1" dirty="0" smtClean="0">
                <a:solidFill>
                  <a:srgbClr val="CC6600"/>
                </a:solidFill>
                <a:latin typeface="+mn-ea"/>
                <a:ea typeface="+mn-ea"/>
              </a:rPr>
              <a:t>集合两两相交为空，</a:t>
            </a:r>
            <a:r>
              <a:rPr lang="zh-CN" altLang="en-US" sz="2200" b="1" dirty="0" smtClean="0">
                <a:solidFill>
                  <a:srgbClr val="CC6600"/>
                </a:solidFill>
                <a:latin typeface="宋体" pitchFamily="2" charset="-122"/>
                <a:ea typeface="宋体" pitchFamily="2" charset="-122"/>
              </a:rPr>
              <a:t>可以使用确定的最左推导。</a:t>
            </a:r>
            <a:endParaRPr lang="zh-CN" altLang="en-US" sz="2200" b="1" dirty="0">
              <a:solidFill>
                <a:srgbClr val="CC6600"/>
              </a:solidFill>
              <a:latin typeface="+mn-ea"/>
              <a:ea typeface="+mn-ea"/>
            </a:endParaRPr>
          </a:p>
        </p:txBody>
      </p:sp>
      <p:sp>
        <p:nvSpPr>
          <p:cNvPr id="12297" name="灯片编号占位符 1"/>
          <p:cNvSpPr>
            <a:spLocks noGrp="1"/>
          </p:cNvSpPr>
          <p:nvPr>
            <p:ph type="sldNum" sz="quarter" idx="12"/>
          </p:nvPr>
        </p:nvSpPr>
        <p:spPr>
          <a:noFill/>
        </p:spPr>
        <p:txBody>
          <a:bodyPr/>
          <a:lstStyle/>
          <a:p>
            <a:fld id="{4C4A3559-15B5-461F-BC1E-18D1A585AC2B}" type="slidenum">
              <a:rPr lang="en-US" altLang="zh-CN" smtClean="0">
                <a:ea typeface="宋体" charset="-122"/>
              </a:rPr>
              <a:pPr/>
              <a:t>11</a:t>
            </a:fld>
            <a:endParaRPr lang="en-US" altLang="zh-CN" smtClean="0">
              <a:ea typeface="宋体" charset="-122"/>
            </a:endParaRPr>
          </a:p>
        </p:txBody>
      </p:sp>
      <p:sp>
        <p:nvSpPr>
          <p:cNvPr id="10"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kern="0" noProof="0" dirty="0" smtClean="0">
                <a:solidFill>
                  <a:srgbClr val="0000FF"/>
                </a:solidFill>
                <a:latin typeface="Times New Roman" pitchFamily="18" charset="0"/>
                <a:ea typeface="黑体" pitchFamily="2" charset="-122"/>
                <a:cs typeface="+mj-cs"/>
              </a:rPr>
              <a:t>FOLLOW</a:t>
            </a:r>
            <a:r>
              <a:rPr lang="zh-CN" altLang="en-US" sz="2800" b="1" kern="0" noProof="0" dirty="0" smtClean="0">
                <a:solidFill>
                  <a:srgbClr val="0000FF"/>
                </a:solidFill>
                <a:latin typeface="Times New Roman" pitchFamily="18" charset="0"/>
                <a:ea typeface="黑体" pitchFamily="2" charset="-122"/>
                <a:cs typeface="+mj-cs"/>
              </a:rPr>
              <a:t>集的定义</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
        <p:nvSpPr>
          <p:cNvPr id="11" name="Text Box 1028"/>
          <p:cNvSpPr txBox="1">
            <a:spLocks noChangeArrowheads="1"/>
          </p:cNvSpPr>
          <p:nvPr/>
        </p:nvSpPr>
        <p:spPr bwMode="auto">
          <a:xfrm>
            <a:off x="762000" y="2514600"/>
            <a:ext cx="3352800" cy="1006429"/>
          </a:xfrm>
          <a:prstGeom prst="rect">
            <a:avLst/>
          </a:prstGeom>
          <a:noFill/>
          <a:ln w="9525">
            <a:noFill/>
            <a:miter lim="800000"/>
            <a:headEnd/>
            <a:tailEnd/>
          </a:ln>
        </p:spPr>
        <p:txBody>
          <a:bodyPr wrap="square">
            <a:spAutoFit/>
          </a:bodyPr>
          <a:lstStyle/>
          <a:p>
            <a:pPr algn="just">
              <a:lnSpc>
                <a:spcPct val="130000"/>
              </a:lnSpc>
              <a:spcBef>
                <a:spcPct val="10000"/>
              </a:spcBef>
            </a:pPr>
            <a:r>
              <a:rPr lang="en-US" altLang="zh-CN" sz="2200" b="1" dirty="0">
                <a:latin typeface="+mn-ea"/>
                <a:ea typeface="+mn-ea"/>
              </a:rPr>
              <a:t>G3[S]</a:t>
            </a:r>
            <a:r>
              <a:rPr lang="zh-CN" altLang="en-US" sz="2200" b="1" dirty="0">
                <a:latin typeface="+mn-ea"/>
                <a:ea typeface="+mn-ea"/>
              </a:rPr>
              <a:t>：</a:t>
            </a:r>
            <a:r>
              <a:rPr lang="en-US" altLang="zh-CN" sz="2200" b="1" dirty="0" err="1">
                <a:latin typeface="+mn-ea"/>
                <a:ea typeface="+mn-ea"/>
              </a:rPr>
              <a:t>S→aA︱d</a:t>
            </a:r>
            <a:endParaRPr lang="en-US" altLang="zh-CN" sz="2200" b="1" dirty="0">
              <a:latin typeface="+mn-ea"/>
              <a:ea typeface="+mn-ea"/>
            </a:endParaRPr>
          </a:p>
          <a:p>
            <a:pPr algn="just">
              <a:lnSpc>
                <a:spcPct val="130000"/>
              </a:lnSpc>
              <a:spcBef>
                <a:spcPct val="10000"/>
              </a:spcBef>
            </a:pPr>
            <a:r>
              <a:rPr lang="en-US" altLang="zh-CN" sz="2200" b="1" dirty="0">
                <a:latin typeface="+mn-ea"/>
                <a:ea typeface="+mn-ea"/>
              </a:rPr>
              <a:t>       </a:t>
            </a:r>
            <a:r>
              <a:rPr lang="en-US" altLang="zh-CN" sz="2200" b="1" dirty="0" err="1" smtClean="0">
                <a:latin typeface="+mn-ea"/>
                <a:ea typeface="+mn-ea"/>
              </a:rPr>
              <a:t>A</a:t>
            </a:r>
            <a:r>
              <a:rPr lang="en-US" altLang="zh-CN" sz="2200" b="1" dirty="0" err="1">
                <a:latin typeface="+mn-ea"/>
                <a:ea typeface="+mn-ea"/>
              </a:rPr>
              <a:t>→bAS︱ε</a:t>
            </a:r>
            <a:r>
              <a:rPr lang="en-US" altLang="zh-CN" sz="2200" b="1" dirty="0">
                <a:latin typeface="+mn-ea"/>
                <a:ea typeface="+mn-ea"/>
              </a:rPr>
              <a:t>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1028"/>
          <p:cNvSpPr txBox="1">
            <a:spLocks noChangeArrowheads="1"/>
          </p:cNvSpPr>
          <p:nvPr/>
        </p:nvSpPr>
        <p:spPr bwMode="auto">
          <a:xfrm>
            <a:off x="609600" y="928609"/>
            <a:ext cx="4953000" cy="1480405"/>
          </a:xfrm>
          <a:prstGeom prst="rect">
            <a:avLst/>
          </a:prstGeom>
          <a:noFill/>
          <a:ln w="9525">
            <a:noFill/>
            <a:miter lim="800000"/>
            <a:headEnd/>
            <a:tailEnd/>
          </a:ln>
        </p:spPr>
        <p:txBody>
          <a:bodyPr wrap="square">
            <a:spAutoFit/>
          </a:bodyPr>
          <a:lstStyle/>
          <a:p>
            <a:pPr algn="just">
              <a:lnSpc>
                <a:spcPct val="130000"/>
              </a:lnSpc>
              <a:spcBef>
                <a:spcPct val="10000"/>
              </a:spcBef>
            </a:pPr>
            <a:r>
              <a:rPr lang="zh-CN" altLang="en-US" sz="2200" b="1" dirty="0" smtClean="0">
                <a:latin typeface="+mn-ea"/>
                <a:ea typeface="+mn-ea"/>
              </a:rPr>
              <a:t>例</a:t>
            </a:r>
            <a:r>
              <a:rPr lang="en-US" altLang="zh-CN" sz="2200" b="1" dirty="0" smtClean="0">
                <a:latin typeface="+mn-ea"/>
                <a:ea typeface="+mn-ea"/>
              </a:rPr>
              <a:t>4.4  G4[S</a:t>
            </a:r>
            <a:r>
              <a:rPr lang="en-US" altLang="zh-CN" sz="2200" b="1" dirty="0">
                <a:latin typeface="+mn-ea"/>
                <a:ea typeface="+mn-ea"/>
              </a:rPr>
              <a:t>]</a:t>
            </a:r>
            <a:r>
              <a:rPr lang="zh-CN" altLang="en-US" sz="2200" b="1" dirty="0">
                <a:latin typeface="+mn-ea"/>
                <a:ea typeface="+mn-ea"/>
              </a:rPr>
              <a:t>：</a:t>
            </a:r>
            <a:r>
              <a:rPr lang="en-US" altLang="zh-CN" sz="2200" b="1" dirty="0" err="1">
                <a:latin typeface="+mn-ea"/>
                <a:ea typeface="+mn-ea"/>
              </a:rPr>
              <a:t>S→aA︱d</a:t>
            </a:r>
            <a:endParaRPr lang="en-US" altLang="zh-CN" sz="2200" b="1" dirty="0">
              <a:latin typeface="+mn-ea"/>
              <a:ea typeface="+mn-ea"/>
            </a:endParaRPr>
          </a:p>
          <a:p>
            <a:pPr algn="just">
              <a:lnSpc>
                <a:spcPct val="130000"/>
              </a:lnSpc>
              <a:spcBef>
                <a:spcPct val="10000"/>
              </a:spcBef>
            </a:pPr>
            <a:r>
              <a:rPr lang="en-US" altLang="zh-CN" sz="2200" b="1" dirty="0">
                <a:latin typeface="+mn-ea"/>
                <a:ea typeface="+mn-ea"/>
              </a:rPr>
              <a:t>       </a:t>
            </a:r>
            <a:r>
              <a:rPr lang="en-US" altLang="zh-CN" sz="2200" b="1" dirty="0" smtClean="0">
                <a:latin typeface="+mn-ea"/>
                <a:ea typeface="+mn-ea"/>
              </a:rPr>
              <a:t>       </a:t>
            </a:r>
            <a:r>
              <a:rPr lang="en-US" altLang="zh-CN" sz="2200" b="1" dirty="0" err="1">
                <a:latin typeface="+mn-ea"/>
                <a:ea typeface="+mn-ea"/>
              </a:rPr>
              <a:t>A→bAS︱B</a:t>
            </a:r>
            <a:endParaRPr lang="en-US" altLang="zh-CN" sz="2200" b="1" dirty="0">
              <a:latin typeface="+mn-ea"/>
              <a:ea typeface="+mn-ea"/>
            </a:endParaRPr>
          </a:p>
          <a:p>
            <a:pPr algn="just">
              <a:lnSpc>
                <a:spcPct val="130000"/>
              </a:lnSpc>
              <a:spcBef>
                <a:spcPct val="10000"/>
              </a:spcBef>
            </a:pPr>
            <a:r>
              <a:rPr lang="en-US" altLang="zh-CN" sz="2200" b="1" dirty="0">
                <a:latin typeface="+mn-ea"/>
                <a:ea typeface="+mn-ea"/>
              </a:rPr>
              <a:t>          </a:t>
            </a:r>
            <a:r>
              <a:rPr lang="en-US" altLang="zh-CN" sz="2200" b="1" dirty="0" smtClean="0">
                <a:latin typeface="+mn-ea"/>
                <a:ea typeface="+mn-ea"/>
              </a:rPr>
              <a:t>    </a:t>
            </a:r>
            <a:r>
              <a:rPr lang="en-US" altLang="zh-CN" sz="2200" b="1" dirty="0" err="1">
                <a:latin typeface="+mn-ea"/>
                <a:ea typeface="+mn-ea"/>
              </a:rPr>
              <a:t>B→c</a:t>
            </a:r>
            <a:r>
              <a:rPr lang="en-US" altLang="zh-CN" sz="2200" b="1" dirty="0">
                <a:latin typeface="+mn-ea"/>
                <a:ea typeface="+mn-ea"/>
              </a:rPr>
              <a:t>︱ ε</a:t>
            </a:r>
          </a:p>
        </p:txBody>
      </p:sp>
      <p:sp>
        <p:nvSpPr>
          <p:cNvPr id="13317" name="Text Box 1029"/>
          <p:cNvSpPr txBox="1">
            <a:spLocks noChangeArrowheads="1"/>
          </p:cNvSpPr>
          <p:nvPr/>
        </p:nvSpPr>
        <p:spPr bwMode="auto">
          <a:xfrm>
            <a:off x="800100" y="2449525"/>
            <a:ext cx="3048000" cy="430887"/>
          </a:xfrm>
          <a:prstGeom prst="rect">
            <a:avLst/>
          </a:prstGeom>
          <a:noFill/>
          <a:ln w="9525">
            <a:noFill/>
            <a:miter lim="800000"/>
            <a:headEnd/>
            <a:tailEnd/>
          </a:ln>
        </p:spPr>
        <p:txBody>
          <a:bodyPr>
            <a:spAutoFit/>
          </a:bodyPr>
          <a:lstStyle/>
          <a:p>
            <a:pPr algn="just">
              <a:spcBef>
                <a:spcPct val="10000"/>
              </a:spcBef>
            </a:pPr>
            <a:r>
              <a:rPr lang="zh-CN" altLang="en-US" sz="2200" b="1">
                <a:latin typeface="+mn-ea"/>
                <a:ea typeface="+mn-ea"/>
              </a:rPr>
              <a:t>（</a:t>
            </a:r>
            <a:r>
              <a:rPr lang="en-US" altLang="zh-CN" sz="2200" b="1">
                <a:latin typeface="+mn-ea"/>
                <a:ea typeface="+mn-ea"/>
              </a:rPr>
              <a:t>1</a:t>
            </a:r>
            <a:r>
              <a:rPr lang="zh-CN" altLang="en-US" sz="2200" b="1">
                <a:latin typeface="+mn-ea"/>
                <a:ea typeface="+mn-ea"/>
              </a:rPr>
              <a:t>）输入串：</a:t>
            </a:r>
            <a:r>
              <a:rPr lang="en-US" altLang="zh-CN" sz="2200" b="1">
                <a:solidFill>
                  <a:srgbClr val="002060"/>
                </a:solidFill>
                <a:latin typeface="+mn-ea"/>
                <a:ea typeface="+mn-ea"/>
              </a:rPr>
              <a:t>a </a:t>
            </a:r>
            <a:r>
              <a:rPr lang="en-US" altLang="zh-CN" sz="2200" b="1">
                <a:latin typeface="+mn-ea"/>
                <a:ea typeface="+mn-ea"/>
              </a:rPr>
              <a:t>c</a:t>
            </a:r>
          </a:p>
        </p:txBody>
      </p:sp>
      <p:sp>
        <p:nvSpPr>
          <p:cNvPr id="13319" name="Text Box 1031"/>
          <p:cNvSpPr txBox="1">
            <a:spLocks noChangeArrowheads="1"/>
          </p:cNvSpPr>
          <p:nvPr/>
        </p:nvSpPr>
        <p:spPr bwMode="auto">
          <a:xfrm>
            <a:off x="800100" y="4005263"/>
            <a:ext cx="8164513" cy="430887"/>
          </a:xfrm>
          <a:prstGeom prst="rect">
            <a:avLst/>
          </a:prstGeom>
          <a:noFill/>
          <a:ln w="9525">
            <a:noFill/>
            <a:miter lim="800000"/>
            <a:headEnd/>
            <a:tailEnd/>
          </a:ln>
        </p:spPr>
        <p:txBody>
          <a:bodyPr>
            <a:spAutoFit/>
          </a:bodyPr>
          <a:lstStyle/>
          <a:p>
            <a:pPr algn="just">
              <a:spcBef>
                <a:spcPct val="10000"/>
              </a:spcBef>
            </a:pPr>
            <a:r>
              <a:rPr lang="zh-CN" altLang="en-US" sz="2200" b="1">
                <a:latin typeface="+mn-ea"/>
                <a:ea typeface="+mn-ea"/>
              </a:rPr>
              <a:t>（</a:t>
            </a:r>
            <a:r>
              <a:rPr lang="en-US" altLang="zh-CN" sz="2200" b="1">
                <a:latin typeface="+mn-ea"/>
                <a:ea typeface="+mn-ea"/>
              </a:rPr>
              <a:t>2</a:t>
            </a:r>
            <a:r>
              <a:rPr lang="zh-CN" altLang="en-US" sz="2200" b="1">
                <a:latin typeface="+mn-ea"/>
                <a:ea typeface="+mn-ea"/>
              </a:rPr>
              <a:t>）输入串</a:t>
            </a:r>
            <a:r>
              <a:rPr lang="zh-CN" altLang="en-US" sz="2200" b="1">
                <a:solidFill>
                  <a:srgbClr val="002060"/>
                </a:solidFill>
                <a:latin typeface="+mn-ea"/>
                <a:ea typeface="+mn-ea"/>
              </a:rPr>
              <a:t>：</a:t>
            </a:r>
            <a:r>
              <a:rPr lang="en-US" altLang="zh-CN" sz="2200" b="1">
                <a:solidFill>
                  <a:srgbClr val="002060"/>
                </a:solidFill>
                <a:latin typeface="+mn-ea"/>
                <a:ea typeface="+mn-ea"/>
              </a:rPr>
              <a:t>abd</a:t>
            </a:r>
          </a:p>
        </p:txBody>
      </p:sp>
      <p:sp>
        <p:nvSpPr>
          <p:cNvPr id="2" name="Line 1033"/>
          <p:cNvSpPr>
            <a:spLocks noChangeShapeType="1"/>
          </p:cNvSpPr>
          <p:nvPr/>
        </p:nvSpPr>
        <p:spPr bwMode="auto">
          <a:xfrm>
            <a:off x="606425" y="2286000"/>
            <a:ext cx="8001000" cy="0"/>
          </a:xfrm>
          <a:prstGeom prst="line">
            <a:avLst/>
          </a:prstGeom>
          <a:noFill/>
          <a:ln w="9525">
            <a:solidFill>
              <a:schemeClr val="tx1"/>
            </a:solidFill>
            <a:prstDash val="sysDot"/>
            <a:miter lim="800000"/>
            <a:headEnd/>
            <a:tailEnd/>
          </a:ln>
        </p:spPr>
        <p:txBody>
          <a:bodyPr wrap="none"/>
          <a:lstStyle/>
          <a:p>
            <a:endParaRPr lang="zh-CN" altLang="en-US" sz="2200">
              <a:latin typeface="+mn-ea"/>
              <a:ea typeface="+mn-ea"/>
            </a:endParaRPr>
          </a:p>
        </p:txBody>
      </p:sp>
      <p:sp>
        <p:nvSpPr>
          <p:cNvPr id="13320" name="Line 1034"/>
          <p:cNvSpPr>
            <a:spLocks noChangeShapeType="1"/>
          </p:cNvSpPr>
          <p:nvPr/>
        </p:nvSpPr>
        <p:spPr bwMode="auto">
          <a:xfrm>
            <a:off x="609600" y="4029075"/>
            <a:ext cx="8001000" cy="0"/>
          </a:xfrm>
          <a:prstGeom prst="line">
            <a:avLst/>
          </a:prstGeom>
          <a:noFill/>
          <a:ln w="9525">
            <a:solidFill>
              <a:schemeClr val="tx1"/>
            </a:solidFill>
            <a:prstDash val="sysDot"/>
            <a:miter lim="800000"/>
            <a:headEnd/>
            <a:tailEnd/>
          </a:ln>
        </p:spPr>
        <p:txBody>
          <a:bodyPr wrap="none"/>
          <a:lstStyle/>
          <a:p>
            <a:endParaRPr lang="zh-CN" altLang="en-US" sz="2200">
              <a:latin typeface="+mn-ea"/>
              <a:ea typeface="+mn-ea"/>
            </a:endParaRPr>
          </a:p>
        </p:txBody>
      </p:sp>
      <p:sp>
        <p:nvSpPr>
          <p:cNvPr id="13328" name="AutoShape 1040"/>
          <p:cNvSpPr>
            <a:spLocks noChangeArrowheads="1"/>
          </p:cNvSpPr>
          <p:nvPr/>
        </p:nvSpPr>
        <p:spPr bwMode="auto">
          <a:xfrm>
            <a:off x="5334000" y="1204913"/>
            <a:ext cx="2819400" cy="1081087"/>
          </a:xfrm>
          <a:prstGeom prst="wedgeRoundRectCallout">
            <a:avLst>
              <a:gd name="adj1" fmla="val -130818"/>
              <a:gd name="adj2" fmla="val 125628"/>
              <a:gd name="adj3" fmla="val 16667"/>
            </a:avLst>
          </a:prstGeom>
          <a:solidFill>
            <a:schemeClr val="accent5">
              <a:alpha val="50195"/>
            </a:schemeClr>
          </a:solidFill>
          <a:ln w="9525">
            <a:noFill/>
            <a:miter lim="800000"/>
            <a:headEnd/>
            <a:tailEnd/>
          </a:ln>
        </p:spPr>
        <p:txBody>
          <a:bodyPr/>
          <a:lstStyle/>
          <a:p>
            <a:r>
              <a:rPr lang="en-US" altLang="zh-CN" sz="2000" b="1" dirty="0" err="1">
                <a:latin typeface="+mn-ea"/>
                <a:ea typeface="+mn-ea"/>
              </a:rPr>
              <a:t>bAS</a:t>
            </a:r>
            <a:r>
              <a:rPr lang="en-US" altLang="zh-CN" sz="2000" b="1" dirty="0">
                <a:latin typeface="+mn-ea"/>
                <a:ea typeface="+mn-ea"/>
              </a:rPr>
              <a:t> </a:t>
            </a:r>
            <a:r>
              <a:rPr lang="en-US" altLang="zh-CN" sz="2000" b="1" dirty="0">
                <a:latin typeface="+mn-ea"/>
                <a:ea typeface="+mn-ea"/>
                <a:sym typeface="Symbol" pitchFamily="18" charset="2"/>
              </a:rPr>
              <a:t></a:t>
            </a:r>
            <a:r>
              <a:rPr lang="en-US" altLang="zh-CN" sz="2000" b="1" dirty="0">
                <a:solidFill>
                  <a:srgbClr val="FF0000"/>
                </a:solidFill>
                <a:latin typeface="+mn-ea"/>
                <a:ea typeface="+mn-ea"/>
                <a:sym typeface="Symbol" pitchFamily="18" charset="2"/>
              </a:rPr>
              <a:t>c</a:t>
            </a:r>
            <a:r>
              <a:rPr lang="en-US" altLang="zh-CN" sz="2000" b="1" dirty="0">
                <a:latin typeface="+mn-ea"/>
                <a:ea typeface="+mn-ea"/>
              </a:rPr>
              <a:t>…</a:t>
            </a:r>
          </a:p>
          <a:p>
            <a:pPr algn="l"/>
            <a:r>
              <a:rPr lang="en-US" altLang="zh-CN" sz="2000" b="1" dirty="0" smtClean="0">
                <a:latin typeface="+mn-ea"/>
                <a:ea typeface="+mn-ea"/>
              </a:rPr>
              <a:t>     B</a:t>
            </a:r>
            <a:r>
              <a:rPr lang="en-US" altLang="zh-CN" sz="2000" b="1" dirty="0" smtClean="0">
                <a:latin typeface="+mn-ea"/>
                <a:ea typeface="+mn-ea"/>
                <a:sym typeface="Symbol" pitchFamily="18" charset="2"/>
              </a:rPr>
              <a:t> </a:t>
            </a:r>
            <a:r>
              <a:rPr lang="en-US" altLang="zh-CN" sz="2000" b="1" dirty="0" smtClean="0">
                <a:latin typeface="+mn-ea"/>
                <a:ea typeface="+mn-ea"/>
              </a:rPr>
              <a:t>ε</a:t>
            </a:r>
          </a:p>
          <a:p>
            <a:pPr algn="l"/>
            <a:r>
              <a:rPr lang="en-US" altLang="zh-CN" sz="2000" b="1" dirty="0" smtClean="0">
                <a:latin typeface="+mn-ea"/>
                <a:ea typeface="+mn-ea"/>
              </a:rPr>
              <a:t>     B</a:t>
            </a:r>
            <a:r>
              <a:rPr lang="en-US" altLang="zh-CN" sz="2000" b="1" dirty="0" smtClean="0">
                <a:latin typeface="+mn-ea"/>
                <a:ea typeface="+mn-ea"/>
                <a:sym typeface="Symbol" pitchFamily="18" charset="2"/>
              </a:rPr>
              <a:t>  </a:t>
            </a:r>
            <a:r>
              <a:rPr lang="en-US" altLang="zh-CN" sz="2000" b="1" dirty="0" smtClean="0">
                <a:latin typeface="+mn-ea"/>
                <a:ea typeface="+mn-ea"/>
              </a:rPr>
              <a:t>c</a:t>
            </a:r>
            <a:endParaRPr lang="en-US" altLang="zh-CN" sz="2000" b="1" dirty="0">
              <a:latin typeface="+mn-ea"/>
              <a:ea typeface="+mn-ea"/>
            </a:endParaRPr>
          </a:p>
        </p:txBody>
      </p:sp>
      <p:sp>
        <p:nvSpPr>
          <p:cNvPr id="13329" name="Text Box 1041"/>
          <p:cNvSpPr txBox="1">
            <a:spLocks noChangeArrowheads="1"/>
          </p:cNvSpPr>
          <p:nvPr/>
        </p:nvSpPr>
        <p:spPr bwMode="auto">
          <a:xfrm>
            <a:off x="6552823" y="1099383"/>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13330" name="Text Box 1042"/>
          <p:cNvSpPr txBox="1">
            <a:spLocks noChangeArrowheads="1"/>
          </p:cNvSpPr>
          <p:nvPr/>
        </p:nvSpPr>
        <p:spPr bwMode="auto">
          <a:xfrm>
            <a:off x="6248400" y="1474113"/>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13331" name="Text Box 1043"/>
          <p:cNvSpPr txBox="1">
            <a:spLocks noChangeArrowheads="1"/>
          </p:cNvSpPr>
          <p:nvPr/>
        </p:nvSpPr>
        <p:spPr bwMode="auto">
          <a:xfrm>
            <a:off x="6507996" y="1250196"/>
            <a:ext cx="457200" cy="430887"/>
          </a:xfrm>
          <a:prstGeom prst="rect">
            <a:avLst/>
          </a:prstGeom>
          <a:noFill/>
          <a:ln w="9525">
            <a:noFill/>
            <a:miter lim="800000"/>
            <a:headEnd/>
            <a:tailEnd/>
          </a:ln>
        </p:spPr>
        <p:txBody>
          <a:bodyPr>
            <a:spAutoFit/>
          </a:bodyPr>
          <a:lstStyle/>
          <a:p>
            <a:pPr>
              <a:spcBef>
                <a:spcPct val="50000"/>
              </a:spcBef>
            </a:pPr>
            <a:r>
              <a:rPr lang="zh-CN" altLang="en-US" sz="2200" b="1" dirty="0">
                <a:latin typeface="+mn-ea"/>
                <a:ea typeface="+mn-ea"/>
              </a:rPr>
              <a:t>／</a:t>
            </a:r>
          </a:p>
        </p:txBody>
      </p:sp>
      <p:sp>
        <p:nvSpPr>
          <p:cNvPr id="13338" name="Text Box 1042"/>
          <p:cNvSpPr txBox="1">
            <a:spLocks noChangeArrowheads="1"/>
          </p:cNvSpPr>
          <p:nvPr/>
        </p:nvSpPr>
        <p:spPr bwMode="auto">
          <a:xfrm>
            <a:off x="6262608" y="1813302"/>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27" name="Text Box 1028"/>
          <p:cNvSpPr txBox="1">
            <a:spLocks noChangeArrowheads="1"/>
          </p:cNvSpPr>
          <p:nvPr/>
        </p:nvSpPr>
        <p:spPr bwMode="auto">
          <a:xfrm>
            <a:off x="685800" y="3070237"/>
            <a:ext cx="1654175"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mn-ea"/>
                <a:ea typeface="+mn-ea"/>
              </a:rPr>
              <a:t>推   导：</a:t>
            </a:r>
            <a:r>
              <a:rPr lang="en-US" altLang="zh-CN" sz="2200" b="1" dirty="0">
                <a:latin typeface="+mn-ea"/>
                <a:ea typeface="+mn-ea"/>
              </a:rPr>
              <a:t>S </a:t>
            </a:r>
          </a:p>
        </p:txBody>
      </p:sp>
      <p:sp>
        <p:nvSpPr>
          <p:cNvPr id="28" name="Text Box 1028"/>
          <p:cNvSpPr txBox="1">
            <a:spLocks noChangeArrowheads="1"/>
          </p:cNvSpPr>
          <p:nvPr/>
        </p:nvSpPr>
        <p:spPr bwMode="auto">
          <a:xfrm>
            <a:off x="2124074" y="3057537"/>
            <a:ext cx="1152526"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a </a:t>
            </a:r>
            <a:r>
              <a:rPr lang="en-US" altLang="zh-CN" sz="2200" b="1" dirty="0" err="1">
                <a:latin typeface="+mn-ea"/>
                <a:ea typeface="+mn-ea"/>
              </a:rPr>
              <a:t>A</a:t>
            </a:r>
            <a:endParaRPr lang="en-US" altLang="zh-CN" sz="2200" b="1" dirty="0">
              <a:latin typeface="+mn-ea"/>
              <a:ea typeface="+mn-ea"/>
            </a:endParaRPr>
          </a:p>
        </p:txBody>
      </p:sp>
      <p:sp>
        <p:nvSpPr>
          <p:cNvPr id="29" name="Text Box 1028"/>
          <p:cNvSpPr txBox="1">
            <a:spLocks noChangeArrowheads="1"/>
          </p:cNvSpPr>
          <p:nvPr/>
        </p:nvSpPr>
        <p:spPr bwMode="auto">
          <a:xfrm>
            <a:off x="3087687" y="3057537"/>
            <a:ext cx="1592263" cy="498598"/>
          </a:xfrm>
          <a:prstGeom prst="rect">
            <a:avLst/>
          </a:prstGeom>
          <a:noFill/>
          <a:ln w="9525">
            <a:noFill/>
            <a:miter lim="800000"/>
            <a:headEnd/>
            <a:tailEnd/>
          </a:ln>
        </p:spPr>
        <p:txBody>
          <a:bodyPr>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a:solidFill>
                  <a:srgbClr val="FF0000"/>
                </a:solidFill>
                <a:latin typeface="+mn-ea"/>
                <a:ea typeface="+mn-ea"/>
              </a:rPr>
              <a:t> a  </a:t>
            </a:r>
            <a:r>
              <a:rPr lang="en-US" altLang="zh-CN" sz="2200" b="1" dirty="0">
                <a:latin typeface="+mn-ea"/>
                <a:ea typeface="+mn-ea"/>
              </a:rPr>
              <a:t>B </a:t>
            </a:r>
          </a:p>
        </p:txBody>
      </p:sp>
      <p:sp>
        <p:nvSpPr>
          <p:cNvPr id="30" name="Text Box 1028"/>
          <p:cNvSpPr txBox="1">
            <a:spLocks noChangeArrowheads="1"/>
          </p:cNvSpPr>
          <p:nvPr/>
        </p:nvSpPr>
        <p:spPr bwMode="auto">
          <a:xfrm>
            <a:off x="4322762" y="3057537"/>
            <a:ext cx="1544638"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a:solidFill>
                  <a:srgbClr val="FF0000"/>
                </a:solidFill>
                <a:latin typeface="+mn-ea"/>
                <a:ea typeface="+mn-ea"/>
              </a:rPr>
              <a:t>a  c</a:t>
            </a:r>
            <a:endParaRPr lang="en-US" altLang="zh-CN" sz="2200" b="1" dirty="0">
              <a:latin typeface="+mn-ea"/>
              <a:ea typeface="+mn-ea"/>
            </a:endParaRPr>
          </a:p>
        </p:txBody>
      </p:sp>
      <p:sp>
        <p:nvSpPr>
          <p:cNvPr id="32" name="Text Box 1030"/>
          <p:cNvSpPr txBox="1">
            <a:spLocks noChangeArrowheads="1"/>
          </p:cNvSpPr>
          <p:nvPr/>
        </p:nvSpPr>
        <p:spPr bwMode="auto">
          <a:xfrm>
            <a:off x="6011863" y="2636838"/>
            <a:ext cx="2952750" cy="1141851"/>
          </a:xfrm>
          <a:prstGeom prst="rect">
            <a:avLst/>
          </a:prstGeom>
          <a:noFill/>
          <a:ln w="9525">
            <a:noFill/>
            <a:miter lim="800000"/>
            <a:headEnd/>
            <a:tailEnd/>
          </a:ln>
        </p:spPr>
        <p:txBody>
          <a:bodyPr>
            <a:spAutoFit/>
          </a:bodyPr>
          <a:lstStyle/>
          <a:p>
            <a:pPr algn="just">
              <a:spcBef>
                <a:spcPct val="10000"/>
              </a:spcBef>
            </a:pPr>
            <a:r>
              <a:rPr lang="zh-CN" altLang="en-US" sz="2200" b="1" dirty="0">
                <a:solidFill>
                  <a:srgbClr val="FF0000"/>
                </a:solidFill>
                <a:latin typeface="+mn-ea"/>
                <a:ea typeface="+mn-ea"/>
              </a:rPr>
              <a:t>只能选择规则：</a:t>
            </a:r>
            <a:r>
              <a:rPr lang="en-US" altLang="zh-CN" sz="2200" b="1" dirty="0">
                <a:solidFill>
                  <a:srgbClr val="FF0000"/>
                </a:solidFill>
                <a:latin typeface="+mn-ea"/>
                <a:ea typeface="+mn-ea"/>
              </a:rPr>
              <a:t> A→B</a:t>
            </a:r>
          </a:p>
          <a:p>
            <a:pPr algn="just">
              <a:spcBef>
                <a:spcPct val="10000"/>
              </a:spcBef>
            </a:pPr>
            <a:r>
              <a:rPr lang="zh-CN" altLang="en-US" sz="2200" b="1" dirty="0">
                <a:solidFill>
                  <a:srgbClr val="FF0000"/>
                </a:solidFill>
                <a:latin typeface="+mn-ea"/>
                <a:ea typeface="+mn-ea"/>
              </a:rPr>
              <a:t>由</a:t>
            </a:r>
            <a:r>
              <a:rPr lang="en-US" altLang="zh-CN" sz="2200" b="1" dirty="0">
                <a:solidFill>
                  <a:srgbClr val="FF0000"/>
                </a:solidFill>
                <a:latin typeface="+mn-ea"/>
                <a:ea typeface="+mn-ea"/>
              </a:rPr>
              <a:t>B</a:t>
            </a:r>
            <a:r>
              <a:rPr lang="zh-CN" altLang="en-US" sz="2200" b="1" dirty="0" smtClean="0">
                <a:solidFill>
                  <a:srgbClr val="FF0000"/>
                </a:solidFill>
                <a:latin typeface="+mn-ea"/>
                <a:ea typeface="+mn-ea"/>
              </a:rPr>
              <a:t>的</a:t>
            </a:r>
            <a:r>
              <a:rPr lang="en-US" altLang="zh-CN" sz="2200" b="1" dirty="0" smtClean="0">
                <a:solidFill>
                  <a:srgbClr val="FF0000"/>
                </a:solidFill>
                <a:latin typeface="+mn-ea"/>
                <a:ea typeface="+mn-ea"/>
              </a:rPr>
              <a:t>FIRST</a:t>
            </a:r>
            <a:r>
              <a:rPr lang="zh-CN" altLang="en-US" sz="2200" b="1" dirty="0" smtClean="0">
                <a:solidFill>
                  <a:srgbClr val="FF0000"/>
                </a:solidFill>
                <a:latin typeface="+mn-ea"/>
                <a:ea typeface="+mn-ea"/>
              </a:rPr>
              <a:t>集</a:t>
            </a:r>
            <a:r>
              <a:rPr lang="zh-CN" altLang="en-US" sz="2200" b="1" dirty="0">
                <a:solidFill>
                  <a:srgbClr val="FF0000"/>
                </a:solidFill>
                <a:latin typeface="+mn-ea"/>
                <a:ea typeface="+mn-ea"/>
              </a:rPr>
              <a:t>确定选规则</a:t>
            </a:r>
            <a:endParaRPr lang="en-US" altLang="zh-CN" sz="2200" b="1" dirty="0">
              <a:solidFill>
                <a:srgbClr val="FF0000"/>
              </a:solidFill>
              <a:latin typeface="+mn-ea"/>
              <a:ea typeface="+mn-ea"/>
            </a:endParaRPr>
          </a:p>
        </p:txBody>
      </p:sp>
      <p:sp>
        <p:nvSpPr>
          <p:cNvPr id="33" name="Text Box 1031"/>
          <p:cNvSpPr txBox="1">
            <a:spLocks noChangeArrowheads="1"/>
          </p:cNvSpPr>
          <p:nvPr/>
        </p:nvSpPr>
        <p:spPr bwMode="auto">
          <a:xfrm>
            <a:off x="5408613" y="5084763"/>
            <a:ext cx="3700462" cy="803297"/>
          </a:xfrm>
          <a:prstGeom prst="rect">
            <a:avLst/>
          </a:prstGeom>
          <a:noFill/>
          <a:ln w="9525">
            <a:noFill/>
            <a:miter lim="800000"/>
            <a:headEnd/>
            <a:tailEnd/>
          </a:ln>
        </p:spPr>
        <p:txBody>
          <a:bodyPr>
            <a:spAutoFit/>
          </a:bodyPr>
          <a:lstStyle/>
          <a:p>
            <a:pPr algn="just">
              <a:spcBef>
                <a:spcPct val="10000"/>
              </a:spcBef>
            </a:pPr>
            <a:r>
              <a:rPr lang="zh-CN" altLang="en-US" sz="2200" b="1">
                <a:solidFill>
                  <a:srgbClr val="FF0000"/>
                </a:solidFill>
                <a:latin typeface="+mn-ea"/>
                <a:ea typeface="+mn-ea"/>
              </a:rPr>
              <a:t>只能选择规则：</a:t>
            </a:r>
            <a:r>
              <a:rPr lang="en-US" altLang="zh-CN" sz="2200" b="1">
                <a:solidFill>
                  <a:srgbClr val="FF0000"/>
                </a:solidFill>
                <a:latin typeface="+mn-ea"/>
                <a:ea typeface="+mn-ea"/>
              </a:rPr>
              <a:t> A→B</a:t>
            </a:r>
          </a:p>
          <a:p>
            <a:pPr algn="just">
              <a:spcBef>
                <a:spcPct val="10000"/>
              </a:spcBef>
            </a:pPr>
            <a:r>
              <a:rPr lang="zh-CN" altLang="en-US" sz="2200" b="1">
                <a:solidFill>
                  <a:srgbClr val="FF0000"/>
                </a:solidFill>
                <a:latin typeface="+mn-ea"/>
                <a:ea typeface="+mn-ea"/>
              </a:rPr>
              <a:t>由</a:t>
            </a:r>
            <a:r>
              <a:rPr lang="en-US" altLang="zh-CN" sz="2200" b="1">
                <a:solidFill>
                  <a:srgbClr val="FF0000"/>
                </a:solidFill>
                <a:latin typeface="+mn-ea"/>
                <a:ea typeface="+mn-ea"/>
              </a:rPr>
              <a:t>A</a:t>
            </a:r>
            <a:r>
              <a:rPr lang="zh-CN" altLang="en-US" sz="2200" b="1">
                <a:solidFill>
                  <a:srgbClr val="FF0000"/>
                </a:solidFill>
                <a:latin typeface="+mn-ea"/>
                <a:ea typeface="+mn-ea"/>
              </a:rPr>
              <a:t>的</a:t>
            </a:r>
            <a:r>
              <a:rPr lang="en-US" altLang="zh-CN" sz="2200" b="1">
                <a:solidFill>
                  <a:srgbClr val="FF0000"/>
                </a:solidFill>
                <a:latin typeface="+mn-ea"/>
                <a:ea typeface="+mn-ea"/>
              </a:rPr>
              <a:t>FOLLOW</a:t>
            </a:r>
            <a:r>
              <a:rPr lang="zh-CN" altLang="en-US" sz="2200" b="1">
                <a:solidFill>
                  <a:srgbClr val="FF0000"/>
                </a:solidFill>
                <a:latin typeface="+mn-ea"/>
                <a:ea typeface="+mn-ea"/>
              </a:rPr>
              <a:t>集确定选规则</a:t>
            </a:r>
            <a:r>
              <a:rPr lang="en-US" altLang="zh-CN" sz="2200" b="1">
                <a:latin typeface="+mn-ea"/>
                <a:ea typeface="+mn-ea"/>
              </a:rPr>
              <a:t> </a:t>
            </a:r>
          </a:p>
        </p:txBody>
      </p:sp>
      <p:sp>
        <p:nvSpPr>
          <p:cNvPr id="34" name="Text Box 1028"/>
          <p:cNvSpPr txBox="1">
            <a:spLocks noChangeArrowheads="1"/>
          </p:cNvSpPr>
          <p:nvPr/>
        </p:nvSpPr>
        <p:spPr bwMode="auto">
          <a:xfrm>
            <a:off x="381000" y="4624388"/>
            <a:ext cx="2030413"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mn-ea"/>
                <a:ea typeface="+mn-ea"/>
              </a:rPr>
              <a:t>推   导：</a:t>
            </a:r>
            <a:r>
              <a:rPr lang="en-US" altLang="zh-CN" sz="2200" b="1" dirty="0">
                <a:latin typeface="+mn-ea"/>
                <a:ea typeface="+mn-ea"/>
              </a:rPr>
              <a:t>S </a:t>
            </a:r>
          </a:p>
        </p:txBody>
      </p:sp>
      <p:sp>
        <p:nvSpPr>
          <p:cNvPr id="35" name="Text Box 1028"/>
          <p:cNvSpPr txBox="1">
            <a:spLocks noChangeArrowheads="1"/>
          </p:cNvSpPr>
          <p:nvPr/>
        </p:nvSpPr>
        <p:spPr bwMode="auto">
          <a:xfrm>
            <a:off x="1981200" y="4611688"/>
            <a:ext cx="137160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a </a:t>
            </a:r>
            <a:r>
              <a:rPr lang="en-US" altLang="zh-CN" sz="2200" b="1" dirty="0" err="1">
                <a:latin typeface="+mn-ea"/>
                <a:ea typeface="+mn-ea"/>
              </a:rPr>
              <a:t>A</a:t>
            </a:r>
            <a:endParaRPr lang="en-US" altLang="zh-CN" sz="2200" b="1" dirty="0">
              <a:latin typeface="+mn-ea"/>
              <a:ea typeface="+mn-ea"/>
            </a:endParaRPr>
          </a:p>
        </p:txBody>
      </p:sp>
      <p:sp>
        <p:nvSpPr>
          <p:cNvPr id="36" name="Text Box 1028"/>
          <p:cNvSpPr txBox="1">
            <a:spLocks noChangeArrowheads="1"/>
          </p:cNvSpPr>
          <p:nvPr/>
        </p:nvSpPr>
        <p:spPr bwMode="auto">
          <a:xfrm>
            <a:off x="2981325" y="4611688"/>
            <a:ext cx="2047875"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smtClean="0">
                <a:solidFill>
                  <a:srgbClr val="FF0000"/>
                </a:solidFill>
                <a:latin typeface="+mn-ea"/>
                <a:ea typeface="+mn-ea"/>
              </a:rPr>
              <a:t>a b </a:t>
            </a:r>
            <a:r>
              <a:rPr lang="en-US" altLang="zh-CN" sz="2200" b="1" dirty="0" smtClean="0">
                <a:latin typeface="+mn-ea"/>
                <a:ea typeface="+mn-ea"/>
              </a:rPr>
              <a:t>A </a:t>
            </a:r>
            <a:r>
              <a:rPr lang="en-US" altLang="zh-CN" sz="2200" b="1" dirty="0">
                <a:latin typeface="+mn-ea"/>
                <a:ea typeface="+mn-ea"/>
              </a:rPr>
              <a:t>S </a:t>
            </a:r>
          </a:p>
        </p:txBody>
      </p:sp>
      <p:sp>
        <p:nvSpPr>
          <p:cNvPr id="37" name="Text Box 1028"/>
          <p:cNvSpPr txBox="1">
            <a:spLocks noChangeArrowheads="1"/>
          </p:cNvSpPr>
          <p:nvPr/>
        </p:nvSpPr>
        <p:spPr bwMode="auto">
          <a:xfrm>
            <a:off x="4819650" y="4611688"/>
            <a:ext cx="196215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smtClean="0">
                <a:latin typeface="+mn-ea"/>
                <a:ea typeface="+mn-ea"/>
                <a:sym typeface="Symbol" pitchFamily="18" charset="2"/>
              </a:rPr>
              <a:t> </a:t>
            </a:r>
            <a:r>
              <a:rPr lang="en-US" altLang="zh-CN" sz="2200" b="1" dirty="0">
                <a:solidFill>
                  <a:srgbClr val="FF0000"/>
                </a:solidFill>
                <a:latin typeface="+mn-ea"/>
                <a:ea typeface="+mn-ea"/>
              </a:rPr>
              <a:t>a  b </a:t>
            </a:r>
            <a:r>
              <a:rPr lang="en-US" altLang="zh-CN" sz="2200" b="1" dirty="0">
                <a:latin typeface="+mn-ea"/>
                <a:ea typeface="+mn-ea"/>
              </a:rPr>
              <a:t> S</a:t>
            </a:r>
          </a:p>
        </p:txBody>
      </p:sp>
      <p:sp>
        <p:nvSpPr>
          <p:cNvPr id="38" name="Text Box 1028"/>
          <p:cNvSpPr txBox="1">
            <a:spLocks noChangeArrowheads="1"/>
          </p:cNvSpPr>
          <p:nvPr/>
        </p:nvSpPr>
        <p:spPr bwMode="auto">
          <a:xfrm>
            <a:off x="6359525" y="4611688"/>
            <a:ext cx="2022475" cy="498598"/>
          </a:xfrm>
          <a:prstGeom prst="rect">
            <a:avLst/>
          </a:prstGeom>
          <a:noFill/>
          <a:ln w="9525">
            <a:noFill/>
            <a:miter lim="800000"/>
            <a:headEnd/>
            <a:tailEnd/>
          </a:ln>
        </p:spPr>
        <p:txBody>
          <a:bodyPr>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a:solidFill>
                  <a:srgbClr val="FF0000"/>
                </a:solidFill>
                <a:latin typeface="+mn-ea"/>
                <a:ea typeface="+mn-ea"/>
              </a:rPr>
              <a:t>a  b  </a:t>
            </a:r>
            <a:r>
              <a:rPr lang="en-US" altLang="zh-CN" sz="2200" b="1" dirty="0">
                <a:latin typeface="+mn-ea"/>
                <a:ea typeface="+mn-ea"/>
              </a:rPr>
              <a:t>d </a:t>
            </a:r>
          </a:p>
        </p:txBody>
      </p:sp>
      <p:sp>
        <p:nvSpPr>
          <p:cNvPr id="39" name="AutoShape 1040"/>
          <p:cNvSpPr>
            <a:spLocks noChangeArrowheads="1"/>
          </p:cNvSpPr>
          <p:nvPr/>
        </p:nvSpPr>
        <p:spPr bwMode="auto">
          <a:xfrm>
            <a:off x="5715001" y="3357563"/>
            <a:ext cx="3321050" cy="1295400"/>
          </a:xfrm>
          <a:prstGeom prst="wedgeRoundRectCallout">
            <a:avLst>
              <a:gd name="adj1" fmla="val -89427"/>
              <a:gd name="adj2" fmla="val 50057"/>
              <a:gd name="adj3" fmla="val 16667"/>
            </a:avLst>
          </a:prstGeom>
          <a:solidFill>
            <a:schemeClr val="accent5">
              <a:alpha val="50195"/>
            </a:schemeClr>
          </a:solidFill>
          <a:ln w="9525">
            <a:noFill/>
            <a:miter lim="800000"/>
            <a:headEnd/>
            <a:tailEnd/>
          </a:ln>
        </p:spPr>
        <p:txBody>
          <a:bodyPr/>
          <a:lstStyle/>
          <a:p>
            <a:pPr algn="l"/>
            <a:r>
              <a:rPr lang="en-US" altLang="zh-CN" sz="2000" b="1">
                <a:latin typeface="+mn-ea"/>
                <a:ea typeface="+mn-ea"/>
              </a:rPr>
              <a:t>bAS </a:t>
            </a:r>
            <a:r>
              <a:rPr lang="en-US" altLang="zh-CN" sz="2000" b="1">
                <a:latin typeface="+mn-ea"/>
                <a:ea typeface="+mn-ea"/>
                <a:sym typeface="Symbol" pitchFamily="18" charset="2"/>
              </a:rPr>
              <a:t></a:t>
            </a:r>
            <a:r>
              <a:rPr lang="en-US" altLang="zh-CN" sz="2000" b="1">
                <a:latin typeface="+mn-ea"/>
                <a:ea typeface="+mn-ea"/>
              </a:rPr>
              <a:t>b…</a:t>
            </a:r>
          </a:p>
          <a:p>
            <a:pPr algn="l"/>
            <a:r>
              <a:rPr lang="en-US" altLang="zh-CN" sz="2000" b="1">
                <a:latin typeface="+mn-ea"/>
                <a:ea typeface="+mn-ea"/>
              </a:rPr>
              <a:t>d∈FOLLOW</a:t>
            </a:r>
            <a:r>
              <a:rPr lang="zh-CN" altLang="en-US" sz="2000" b="1">
                <a:latin typeface="+mn-ea"/>
                <a:ea typeface="+mn-ea"/>
              </a:rPr>
              <a:t>（</a:t>
            </a:r>
            <a:r>
              <a:rPr lang="en-US" altLang="zh-CN" sz="2000" b="1">
                <a:latin typeface="+mn-ea"/>
                <a:ea typeface="+mn-ea"/>
              </a:rPr>
              <a:t>A</a:t>
            </a:r>
            <a:r>
              <a:rPr lang="zh-CN" altLang="en-US" sz="2000" b="1">
                <a:latin typeface="+mn-ea"/>
                <a:ea typeface="+mn-ea"/>
              </a:rPr>
              <a:t>）</a:t>
            </a:r>
            <a:endParaRPr lang="en-US" altLang="zh-CN" sz="2000" b="1">
              <a:latin typeface="+mn-ea"/>
              <a:ea typeface="+mn-ea"/>
            </a:endParaRPr>
          </a:p>
          <a:p>
            <a:pPr algn="l"/>
            <a:r>
              <a:rPr lang="en-US" altLang="zh-CN" sz="2000" b="1">
                <a:latin typeface="+mn-ea"/>
                <a:ea typeface="+mn-ea"/>
              </a:rPr>
              <a:t>B</a:t>
            </a:r>
            <a:r>
              <a:rPr lang="en-US" altLang="zh-CN" sz="2000" b="1">
                <a:latin typeface="+mn-ea"/>
                <a:ea typeface="+mn-ea"/>
                <a:sym typeface="Symbol" pitchFamily="18" charset="2"/>
              </a:rPr>
              <a:t>  </a:t>
            </a:r>
            <a:r>
              <a:rPr lang="en-US" altLang="zh-CN" sz="2000" b="1">
                <a:latin typeface="+mn-ea"/>
                <a:ea typeface="+mn-ea"/>
              </a:rPr>
              <a:t>ε</a:t>
            </a:r>
          </a:p>
          <a:p>
            <a:pPr algn="l"/>
            <a:r>
              <a:rPr lang="en-US" altLang="zh-CN" sz="2000" b="1">
                <a:latin typeface="+mn-ea"/>
                <a:ea typeface="+mn-ea"/>
              </a:rPr>
              <a:t>B</a:t>
            </a:r>
            <a:r>
              <a:rPr lang="en-US" altLang="zh-CN" sz="2000" b="1">
                <a:latin typeface="+mn-ea"/>
                <a:ea typeface="+mn-ea"/>
                <a:sym typeface="Symbol" pitchFamily="18" charset="2"/>
              </a:rPr>
              <a:t>  </a:t>
            </a:r>
            <a:r>
              <a:rPr lang="en-US" altLang="zh-CN" sz="2000" b="1">
                <a:latin typeface="+mn-ea"/>
                <a:ea typeface="+mn-ea"/>
              </a:rPr>
              <a:t>c</a:t>
            </a:r>
          </a:p>
        </p:txBody>
      </p:sp>
      <p:sp>
        <p:nvSpPr>
          <p:cNvPr id="40" name="Text Box 1041"/>
          <p:cNvSpPr txBox="1">
            <a:spLocks noChangeArrowheads="1"/>
          </p:cNvSpPr>
          <p:nvPr/>
        </p:nvSpPr>
        <p:spPr bwMode="auto">
          <a:xfrm>
            <a:off x="6248400" y="3276600"/>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41" name="Text Box 1042"/>
          <p:cNvSpPr txBox="1">
            <a:spLocks noChangeArrowheads="1"/>
          </p:cNvSpPr>
          <p:nvPr/>
        </p:nvSpPr>
        <p:spPr bwMode="auto">
          <a:xfrm>
            <a:off x="6019800" y="4247237"/>
            <a:ext cx="381000" cy="430887"/>
          </a:xfrm>
          <a:prstGeom prst="rect">
            <a:avLst/>
          </a:prstGeom>
          <a:noFill/>
          <a:ln w="9525">
            <a:noFill/>
            <a:miter lim="800000"/>
            <a:headEnd/>
            <a:tailEnd/>
          </a:ln>
        </p:spPr>
        <p:txBody>
          <a:bodyPr>
            <a:spAutoFit/>
          </a:bodyPr>
          <a:lstStyle/>
          <a:p>
            <a:pPr>
              <a:spcBef>
                <a:spcPct val="50000"/>
              </a:spcBef>
            </a:pPr>
            <a:r>
              <a:rPr lang="en-US" altLang="zh-CN" sz="2200">
                <a:latin typeface="+mn-ea"/>
                <a:ea typeface="+mn-ea"/>
              </a:rPr>
              <a:t>*</a:t>
            </a:r>
          </a:p>
        </p:txBody>
      </p:sp>
      <p:sp>
        <p:nvSpPr>
          <p:cNvPr id="43" name="Text Box 1042"/>
          <p:cNvSpPr txBox="1">
            <a:spLocks noChangeArrowheads="1"/>
          </p:cNvSpPr>
          <p:nvPr/>
        </p:nvSpPr>
        <p:spPr bwMode="auto">
          <a:xfrm>
            <a:off x="6019800" y="3912275"/>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31"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0000FF"/>
                </a:solidFill>
                <a:latin typeface="Times New Roman" pitchFamily="18" charset="0"/>
                <a:ea typeface="黑体" pitchFamily="2" charset="-122"/>
                <a:cs typeface="+mj-cs"/>
              </a:rPr>
              <a:t>最左推导举例</a:t>
            </a:r>
            <a:r>
              <a:rPr lang="en-US" altLang="zh-CN" sz="2800" b="1" kern="0" dirty="0" smtClean="0">
                <a:solidFill>
                  <a:srgbClr val="0000FF"/>
                </a:solidFill>
                <a:latin typeface="Times New Roman" pitchFamily="18" charset="0"/>
                <a:ea typeface="黑体" pitchFamily="2" charset="-122"/>
                <a:cs typeface="+mj-cs"/>
              </a:rPr>
              <a:t>4</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
        <p:nvSpPr>
          <p:cNvPr id="42"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12</a:t>
            </a:fld>
            <a:endParaRPr lang="en-US" altLang="zh-CN" dirty="0" smtClean="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box(in)">
                                      <p:cBhvr>
                                        <p:cTn id="7" dur="500"/>
                                        <p:tgtEl>
                                          <p:spTgt spid="1331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ox(in)">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ox(in)">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3328"/>
                                        </p:tgtEl>
                                        <p:attrNameLst>
                                          <p:attrName>style.visibility</p:attrName>
                                        </p:attrNameLst>
                                      </p:cBhvr>
                                      <p:to>
                                        <p:strVal val="visible"/>
                                      </p:to>
                                    </p:set>
                                    <p:animEffect transition="in" filter="box(in)">
                                      <p:cBhvr>
                                        <p:cTn id="20" dur="500"/>
                                        <p:tgtEl>
                                          <p:spTgt spid="13328"/>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3329"/>
                                        </p:tgtEl>
                                        <p:attrNameLst>
                                          <p:attrName>style.visibility</p:attrName>
                                        </p:attrNameLst>
                                      </p:cBhvr>
                                      <p:to>
                                        <p:strVal val="visible"/>
                                      </p:to>
                                    </p:set>
                                    <p:animEffect transition="in" filter="box(in)">
                                      <p:cBhvr>
                                        <p:cTn id="23" dur="500"/>
                                        <p:tgtEl>
                                          <p:spTgt spid="13329"/>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3330"/>
                                        </p:tgtEl>
                                        <p:attrNameLst>
                                          <p:attrName>style.visibility</p:attrName>
                                        </p:attrNameLst>
                                      </p:cBhvr>
                                      <p:to>
                                        <p:strVal val="visible"/>
                                      </p:to>
                                    </p:set>
                                    <p:animEffect transition="in" filter="box(in)">
                                      <p:cBhvr>
                                        <p:cTn id="26" dur="500"/>
                                        <p:tgtEl>
                                          <p:spTgt spid="13330"/>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3331"/>
                                        </p:tgtEl>
                                        <p:attrNameLst>
                                          <p:attrName>style.visibility</p:attrName>
                                        </p:attrNameLst>
                                      </p:cBhvr>
                                      <p:to>
                                        <p:strVal val="visible"/>
                                      </p:to>
                                    </p:set>
                                    <p:animEffect transition="in" filter="box(in)">
                                      <p:cBhvr>
                                        <p:cTn id="29" dur="500"/>
                                        <p:tgtEl>
                                          <p:spTgt spid="13331"/>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3338"/>
                                        </p:tgtEl>
                                        <p:attrNameLst>
                                          <p:attrName>style.visibility</p:attrName>
                                        </p:attrNameLst>
                                      </p:cBhvr>
                                      <p:to>
                                        <p:strVal val="visible"/>
                                      </p:to>
                                    </p:set>
                                    <p:animEffect transition="in" filter="box(in)">
                                      <p:cBhvr>
                                        <p:cTn id="32" dur="500"/>
                                        <p:tgtEl>
                                          <p:spTgt spid="1333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ox(in)">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par>
                                <p:cTn id="43" presetID="4" presetClass="exit" presetSubtype="16" fill="hold" grpId="1" nodeType="withEffect">
                                  <p:stCondLst>
                                    <p:cond delay="0"/>
                                  </p:stCondLst>
                                  <p:childTnLst>
                                    <p:animEffect transition="out" filter="box(in)">
                                      <p:cBhvr>
                                        <p:cTn id="44" dur="500"/>
                                        <p:tgtEl>
                                          <p:spTgt spid="13328"/>
                                        </p:tgtEl>
                                      </p:cBhvr>
                                    </p:animEffect>
                                    <p:set>
                                      <p:cBhvr>
                                        <p:cTn id="45" dur="1" fill="hold">
                                          <p:stCondLst>
                                            <p:cond delay="499"/>
                                          </p:stCondLst>
                                        </p:cTn>
                                        <p:tgtEl>
                                          <p:spTgt spid="13328"/>
                                        </p:tgtEl>
                                        <p:attrNameLst>
                                          <p:attrName>style.visibility</p:attrName>
                                        </p:attrNameLst>
                                      </p:cBhvr>
                                      <p:to>
                                        <p:strVal val="hidden"/>
                                      </p:to>
                                    </p:set>
                                  </p:childTnLst>
                                </p:cTn>
                              </p:par>
                              <p:par>
                                <p:cTn id="46" presetID="4" presetClass="exit" presetSubtype="16" fill="hold" grpId="1" nodeType="withEffect">
                                  <p:stCondLst>
                                    <p:cond delay="0"/>
                                  </p:stCondLst>
                                  <p:childTnLst>
                                    <p:animEffect transition="out" filter="box(in)">
                                      <p:cBhvr>
                                        <p:cTn id="47" dur="500"/>
                                        <p:tgtEl>
                                          <p:spTgt spid="13329"/>
                                        </p:tgtEl>
                                      </p:cBhvr>
                                    </p:animEffect>
                                    <p:set>
                                      <p:cBhvr>
                                        <p:cTn id="48" dur="1" fill="hold">
                                          <p:stCondLst>
                                            <p:cond delay="499"/>
                                          </p:stCondLst>
                                        </p:cTn>
                                        <p:tgtEl>
                                          <p:spTgt spid="13329"/>
                                        </p:tgtEl>
                                        <p:attrNameLst>
                                          <p:attrName>style.visibility</p:attrName>
                                        </p:attrNameLst>
                                      </p:cBhvr>
                                      <p:to>
                                        <p:strVal val="hidden"/>
                                      </p:to>
                                    </p:set>
                                  </p:childTnLst>
                                </p:cTn>
                              </p:par>
                              <p:par>
                                <p:cTn id="49" presetID="4" presetClass="exit" presetSubtype="16" fill="hold" grpId="1" nodeType="withEffect">
                                  <p:stCondLst>
                                    <p:cond delay="0"/>
                                  </p:stCondLst>
                                  <p:childTnLst>
                                    <p:animEffect transition="out" filter="box(in)">
                                      <p:cBhvr>
                                        <p:cTn id="50" dur="500"/>
                                        <p:tgtEl>
                                          <p:spTgt spid="13330"/>
                                        </p:tgtEl>
                                      </p:cBhvr>
                                    </p:animEffect>
                                    <p:set>
                                      <p:cBhvr>
                                        <p:cTn id="51" dur="1" fill="hold">
                                          <p:stCondLst>
                                            <p:cond delay="499"/>
                                          </p:stCondLst>
                                        </p:cTn>
                                        <p:tgtEl>
                                          <p:spTgt spid="13330"/>
                                        </p:tgtEl>
                                        <p:attrNameLst>
                                          <p:attrName>style.visibility</p:attrName>
                                        </p:attrNameLst>
                                      </p:cBhvr>
                                      <p:to>
                                        <p:strVal val="hidden"/>
                                      </p:to>
                                    </p:set>
                                  </p:childTnLst>
                                </p:cTn>
                              </p:par>
                              <p:par>
                                <p:cTn id="52" presetID="4" presetClass="exit" presetSubtype="16" fill="hold" grpId="1" nodeType="withEffect">
                                  <p:stCondLst>
                                    <p:cond delay="0"/>
                                  </p:stCondLst>
                                  <p:childTnLst>
                                    <p:animEffect transition="out" filter="box(in)">
                                      <p:cBhvr>
                                        <p:cTn id="53" dur="500"/>
                                        <p:tgtEl>
                                          <p:spTgt spid="13331"/>
                                        </p:tgtEl>
                                      </p:cBhvr>
                                    </p:animEffect>
                                    <p:set>
                                      <p:cBhvr>
                                        <p:cTn id="54" dur="1" fill="hold">
                                          <p:stCondLst>
                                            <p:cond delay="499"/>
                                          </p:stCondLst>
                                        </p:cTn>
                                        <p:tgtEl>
                                          <p:spTgt spid="13331"/>
                                        </p:tgtEl>
                                        <p:attrNameLst>
                                          <p:attrName>style.visibility</p:attrName>
                                        </p:attrNameLst>
                                      </p:cBhvr>
                                      <p:to>
                                        <p:strVal val="hidden"/>
                                      </p:to>
                                    </p:set>
                                  </p:childTnLst>
                                </p:cTn>
                              </p:par>
                              <p:par>
                                <p:cTn id="55" presetID="4" presetClass="exit" presetSubtype="16" fill="hold" grpId="1" nodeType="withEffect">
                                  <p:stCondLst>
                                    <p:cond delay="0"/>
                                  </p:stCondLst>
                                  <p:childTnLst>
                                    <p:animEffect transition="out" filter="box(in)">
                                      <p:cBhvr>
                                        <p:cTn id="56" dur="500"/>
                                        <p:tgtEl>
                                          <p:spTgt spid="13338"/>
                                        </p:tgtEl>
                                      </p:cBhvr>
                                    </p:animEffect>
                                    <p:set>
                                      <p:cBhvr>
                                        <p:cTn id="57" dur="1" fill="hold">
                                          <p:stCondLst>
                                            <p:cond delay="499"/>
                                          </p:stCondLst>
                                        </p:cTn>
                                        <p:tgtEl>
                                          <p:spTgt spid="13338"/>
                                        </p:tgtEl>
                                        <p:attrNameLst>
                                          <p:attrName>style.visibility</p:attrName>
                                        </p:attrNameLst>
                                      </p:cBhvr>
                                      <p:to>
                                        <p:strVal val="hidden"/>
                                      </p:to>
                                    </p:set>
                                  </p:childTnLst>
                                </p:cTn>
                              </p:par>
                            </p:childTnLst>
                          </p:cTn>
                        </p:par>
                        <p:par>
                          <p:cTn id="58" fill="hold">
                            <p:stCondLst>
                              <p:cond delay="500"/>
                            </p:stCondLst>
                            <p:childTnLst>
                              <p:par>
                                <p:cTn id="59" presetID="4" presetClass="exit" presetSubtype="16" fill="hold" grpId="1" nodeType="afterEffect">
                                  <p:stCondLst>
                                    <p:cond delay="0"/>
                                  </p:stCondLst>
                                  <p:childTnLst>
                                    <p:animEffect transition="out" filter="box(in)">
                                      <p:cBhvr>
                                        <p:cTn id="60" dur="500"/>
                                        <p:tgtEl>
                                          <p:spTgt spid="32"/>
                                        </p:tgtEl>
                                      </p:cBhvr>
                                    </p:animEffect>
                                    <p:set>
                                      <p:cBhvr>
                                        <p:cTn id="61" dur="1" fill="hold">
                                          <p:stCondLst>
                                            <p:cond delay="499"/>
                                          </p:stCondLst>
                                        </p:cTn>
                                        <p:tgtEl>
                                          <p:spTgt spid="32"/>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box(in)">
                                      <p:cBhvr>
                                        <p:cTn id="66" dur="500"/>
                                        <p:tgtEl>
                                          <p:spTgt spid="30"/>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box(in)">
                                      <p:cBhvr>
                                        <p:cTn id="71" dur="500"/>
                                        <p:tgtEl>
                                          <p:spTgt spid="34"/>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13319"/>
                                        </p:tgtEl>
                                        <p:attrNameLst>
                                          <p:attrName>style.visibility</p:attrName>
                                        </p:attrNameLst>
                                      </p:cBhvr>
                                      <p:to>
                                        <p:strVal val="visible"/>
                                      </p:to>
                                    </p:set>
                                    <p:animEffect transition="in" filter="box(in)">
                                      <p:cBhvr>
                                        <p:cTn id="74" dur="500"/>
                                        <p:tgtEl>
                                          <p:spTgt spid="13319"/>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box(in)">
                                      <p:cBhvr>
                                        <p:cTn id="79" dur="500"/>
                                        <p:tgtEl>
                                          <p:spTgt spid="35"/>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box(in)">
                                      <p:cBhvr>
                                        <p:cTn id="84" dur="500"/>
                                        <p:tgtEl>
                                          <p:spTgt spid="36"/>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grpId="0"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box(in)">
                                      <p:cBhvr>
                                        <p:cTn id="89" dur="500"/>
                                        <p:tgtEl>
                                          <p:spTgt spid="39"/>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box(in)">
                                      <p:cBhvr>
                                        <p:cTn id="92" dur="500"/>
                                        <p:tgtEl>
                                          <p:spTgt spid="40"/>
                                        </p:tgtEl>
                                      </p:cBhvr>
                                    </p:animEffect>
                                  </p:childTnLst>
                                </p:cTn>
                              </p:par>
                              <p:par>
                                <p:cTn id="93" presetID="4" presetClass="entr" presetSubtype="16"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box(in)">
                                      <p:cBhvr>
                                        <p:cTn id="95" dur="500"/>
                                        <p:tgtEl>
                                          <p:spTgt spid="41"/>
                                        </p:tgtEl>
                                      </p:cBhvr>
                                    </p:animEffect>
                                  </p:childTnLst>
                                </p:cTn>
                              </p:par>
                              <p:par>
                                <p:cTn id="96" presetID="4" presetClass="entr" presetSubtype="16"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box(in)">
                                      <p:cBhvr>
                                        <p:cTn id="98" dur="500"/>
                                        <p:tgtEl>
                                          <p:spTgt spid="43"/>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grpId="0" nodeType="click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box(in)">
                                      <p:cBhvr>
                                        <p:cTn id="103" dur="500"/>
                                        <p:tgtEl>
                                          <p:spTgt spid="33"/>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grpId="0" nodeType="click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box(in)">
                                      <p:cBhvr>
                                        <p:cTn id="108" dur="500"/>
                                        <p:tgtEl>
                                          <p:spTgt spid="37"/>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grpId="0" nodeType="clickEffect">
                                  <p:stCondLst>
                                    <p:cond delay="0"/>
                                  </p:stCondLst>
                                  <p:childTnLst>
                                    <p:set>
                                      <p:cBhvr>
                                        <p:cTn id="112" dur="1" fill="hold">
                                          <p:stCondLst>
                                            <p:cond delay="0"/>
                                          </p:stCondLst>
                                        </p:cTn>
                                        <p:tgtEl>
                                          <p:spTgt spid="38"/>
                                        </p:tgtEl>
                                        <p:attrNameLst>
                                          <p:attrName>style.visibility</p:attrName>
                                        </p:attrNameLst>
                                      </p:cBhvr>
                                      <p:to>
                                        <p:strVal val="visible"/>
                                      </p:to>
                                    </p:set>
                                    <p:animEffect transition="in" filter="box(in)">
                                      <p:cBhvr>
                                        <p:cTn id="1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9" grpId="0"/>
      <p:bldP spid="13328" grpId="0" animBg="1"/>
      <p:bldP spid="13328" grpId="1" animBg="1"/>
      <p:bldP spid="13329" grpId="0"/>
      <p:bldP spid="13329" grpId="1"/>
      <p:bldP spid="13330" grpId="0"/>
      <p:bldP spid="13330" grpId="1"/>
      <p:bldP spid="13331" grpId="0"/>
      <p:bldP spid="13331" grpId="1"/>
      <p:bldP spid="13338" grpId="0"/>
      <p:bldP spid="13338" grpId="1"/>
      <p:bldP spid="27" grpId="0"/>
      <p:bldP spid="28" grpId="0"/>
      <p:bldP spid="29" grpId="0"/>
      <p:bldP spid="30" grpId="0"/>
      <p:bldP spid="32" grpId="0"/>
      <p:bldP spid="32" grpId="1"/>
      <p:bldP spid="33" grpId="0"/>
      <p:bldP spid="34" grpId="0"/>
      <p:bldP spid="35" grpId="0"/>
      <p:bldP spid="36" grpId="0"/>
      <p:bldP spid="37" grpId="0"/>
      <p:bldP spid="38" grpId="0"/>
      <p:bldP spid="39" grpId="0" animBg="1"/>
      <p:bldP spid="40" grpId="0"/>
      <p:bldP spid="41"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5"/>
          <p:cNvSpPr txBox="1">
            <a:spLocks noChangeArrowheads="1"/>
          </p:cNvSpPr>
          <p:nvPr/>
        </p:nvSpPr>
        <p:spPr bwMode="auto">
          <a:xfrm>
            <a:off x="481012" y="2514600"/>
            <a:ext cx="7672388" cy="430887"/>
          </a:xfrm>
          <a:prstGeom prst="rect">
            <a:avLst/>
          </a:prstGeom>
          <a:noFill/>
          <a:ln w="9525">
            <a:noFill/>
            <a:miter lim="800000"/>
            <a:headEnd/>
            <a:tailEnd/>
          </a:ln>
        </p:spPr>
        <p:txBody>
          <a:bodyPr wrap="square">
            <a:spAutoFit/>
          </a:bodyPr>
          <a:lstStyle/>
          <a:p>
            <a:pPr>
              <a:spcBef>
                <a:spcPct val="50000"/>
              </a:spcBef>
            </a:pPr>
            <a:r>
              <a:rPr lang="zh-CN" altLang="en-US" sz="2200" b="1" dirty="0">
                <a:latin typeface="+mn-ea"/>
                <a:ea typeface="+mn-ea"/>
              </a:rPr>
              <a:t>定义 </a:t>
            </a:r>
            <a:r>
              <a:rPr lang="en-US" altLang="zh-CN" sz="2200" b="1" dirty="0">
                <a:latin typeface="+mn-ea"/>
                <a:ea typeface="+mn-ea"/>
              </a:rPr>
              <a:t>4.3 </a:t>
            </a:r>
            <a:r>
              <a:rPr lang="zh-CN" altLang="en-US" sz="2200" b="1" dirty="0">
                <a:latin typeface="+mn-ea"/>
                <a:ea typeface="+mn-ea"/>
              </a:rPr>
              <a:t>设文法</a:t>
            </a:r>
            <a:r>
              <a:rPr lang="en-US" altLang="zh-CN" sz="2200" b="1" dirty="0">
                <a:latin typeface="+mn-ea"/>
                <a:ea typeface="+mn-ea"/>
              </a:rPr>
              <a:t>G</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en-US" altLang="zh-CN" sz="2200" b="1" dirty="0">
                <a:latin typeface="+mn-ea"/>
                <a:ea typeface="+mn-ea"/>
              </a:rPr>
              <a:t>,V</a:t>
            </a:r>
            <a:r>
              <a:rPr lang="en-US" altLang="zh-CN" sz="2200" b="1" baseline="-30000" dirty="0">
                <a:latin typeface="+mn-ea"/>
                <a:ea typeface="+mn-ea"/>
              </a:rPr>
              <a:t>T</a:t>
            </a:r>
            <a:r>
              <a:rPr lang="en-US" altLang="zh-CN" sz="2200" b="1" dirty="0">
                <a:latin typeface="+mn-ea"/>
                <a:ea typeface="+mn-ea"/>
              </a:rPr>
              <a:t>,P,S)</a:t>
            </a:r>
            <a:r>
              <a:rPr lang="zh-CN" altLang="en-US" sz="2200" b="1" dirty="0">
                <a:latin typeface="+mn-ea"/>
                <a:ea typeface="+mn-ea"/>
              </a:rPr>
              <a:t>，</a:t>
            </a:r>
            <a:r>
              <a:rPr lang="en-US" altLang="zh-CN" sz="2200" b="1" dirty="0">
                <a:latin typeface="+mn-ea"/>
                <a:ea typeface="+mn-ea"/>
              </a:rPr>
              <a:t>A∈V</a:t>
            </a:r>
            <a:r>
              <a:rPr lang="en-US" altLang="zh-CN" sz="2200" b="1" baseline="-30000" dirty="0">
                <a:latin typeface="+mn-ea"/>
                <a:ea typeface="+mn-ea"/>
              </a:rPr>
              <a:t>N </a:t>
            </a:r>
            <a:r>
              <a:rPr lang="zh-CN" altLang="en-US" sz="2200" b="1" dirty="0">
                <a:latin typeface="+mn-ea"/>
                <a:ea typeface="+mn-ea"/>
              </a:rPr>
              <a:t>，</a:t>
            </a:r>
            <a:r>
              <a:rPr lang="en-US" altLang="zh-CN" sz="2200" b="1" dirty="0" err="1">
                <a:latin typeface="+mn-ea"/>
                <a:ea typeface="+mn-ea"/>
              </a:rPr>
              <a:t>A→α∈P</a:t>
            </a:r>
            <a:r>
              <a:rPr lang="zh-CN" altLang="en-US" sz="2200" b="1" dirty="0">
                <a:latin typeface="+mn-ea"/>
                <a:ea typeface="+mn-ea"/>
              </a:rPr>
              <a:t>，则 </a:t>
            </a:r>
          </a:p>
        </p:txBody>
      </p:sp>
      <p:sp>
        <p:nvSpPr>
          <p:cNvPr id="14340" name="Text Box 20"/>
          <p:cNvSpPr txBox="1">
            <a:spLocks noChangeArrowheads="1"/>
          </p:cNvSpPr>
          <p:nvPr/>
        </p:nvSpPr>
        <p:spPr bwMode="auto">
          <a:xfrm>
            <a:off x="481012" y="3367088"/>
            <a:ext cx="2409825" cy="430887"/>
          </a:xfrm>
          <a:prstGeom prst="rect">
            <a:avLst/>
          </a:prstGeom>
          <a:noFill/>
          <a:ln w="9525">
            <a:noFill/>
            <a:miter lim="800000"/>
            <a:headEnd/>
            <a:tailEnd/>
          </a:ln>
        </p:spPr>
        <p:txBody>
          <a:bodyPr>
            <a:spAutoFit/>
          </a:bodyPr>
          <a:lstStyle/>
          <a:p>
            <a:pPr>
              <a:spcBef>
                <a:spcPct val="50000"/>
              </a:spcBef>
            </a:pPr>
            <a:r>
              <a:rPr lang="en-US" altLang="zh-CN" sz="2200" b="1">
                <a:solidFill>
                  <a:srgbClr val="FF6600"/>
                </a:solidFill>
                <a:latin typeface="+mn-ea"/>
                <a:ea typeface="+mn-ea"/>
                <a:sym typeface="Symbol" pitchFamily="18" charset="2"/>
              </a:rPr>
              <a:t>SELECT(A→α)</a:t>
            </a:r>
            <a:r>
              <a:rPr lang="en-US" altLang="zh-CN" sz="2200" b="1">
                <a:latin typeface="+mn-ea"/>
                <a:ea typeface="+mn-ea"/>
                <a:sym typeface="Symbol" pitchFamily="18" charset="2"/>
              </a:rPr>
              <a:t>=</a:t>
            </a:r>
            <a:endParaRPr lang="en-US" altLang="zh-CN" sz="2200" b="1">
              <a:latin typeface="+mn-ea"/>
              <a:ea typeface="+mn-ea"/>
            </a:endParaRPr>
          </a:p>
        </p:txBody>
      </p:sp>
      <p:sp>
        <p:nvSpPr>
          <p:cNvPr id="14341" name="Text Box 21"/>
          <p:cNvSpPr txBox="1">
            <a:spLocks noChangeArrowheads="1"/>
          </p:cNvSpPr>
          <p:nvPr/>
        </p:nvSpPr>
        <p:spPr bwMode="auto">
          <a:xfrm>
            <a:off x="2798762" y="3143250"/>
            <a:ext cx="5811838" cy="430887"/>
          </a:xfrm>
          <a:prstGeom prst="rect">
            <a:avLst/>
          </a:prstGeom>
          <a:noFill/>
          <a:ln w="9525">
            <a:noFill/>
            <a:miter lim="800000"/>
            <a:headEnd/>
            <a:tailEnd/>
          </a:ln>
        </p:spPr>
        <p:txBody>
          <a:bodyPr wrap="square">
            <a:spAutoFit/>
          </a:bodyPr>
          <a:lstStyle/>
          <a:p>
            <a:pPr algn="l">
              <a:spcBef>
                <a:spcPct val="50000"/>
              </a:spcBef>
            </a:pPr>
            <a:r>
              <a:rPr lang="en-US" altLang="zh-CN" sz="2200" b="1" dirty="0">
                <a:latin typeface="+mn-ea"/>
                <a:ea typeface="+mn-ea"/>
              </a:rPr>
              <a:t>FIRST(α</a:t>
            </a:r>
            <a:r>
              <a:rPr lang="zh-CN" altLang="en-US" sz="2200" b="1" dirty="0" smtClean="0">
                <a:latin typeface="+mn-ea"/>
                <a:ea typeface="+mn-ea"/>
              </a:rPr>
              <a:t>）                    </a:t>
            </a:r>
            <a:r>
              <a:rPr lang="en-US" altLang="zh-CN" sz="2200" b="1" dirty="0">
                <a:latin typeface="+mn-ea"/>
                <a:ea typeface="+mn-ea"/>
              </a:rPr>
              <a:t>(</a:t>
            </a:r>
            <a:r>
              <a:rPr lang="en-US" altLang="zh-CN" sz="2200" b="1" dirty="0" err="1">
                <a:latin typeface="+mn-ea"/>
                <a:ea typeface="+mn-ea"/>
              </a:rPr>
              <a:t>α</a:t>
            </a:r>
            <a:r>
              <a:rPr lang="en-US" altLang="zh-CN" sz="2200" b="1" dirty="0" err="1">
                <a:latin typeface="+mn-ea"/>
                <a:ea typeface="+mn-ea"/>
                <a:sym typeface="Symbol" pitchFamily="18" charset="2"/>
              </a:rPr>
              <a:t></a:t>
            </a:r>
            <a:r>
              <a:rPr lang="en-US" altLang="zh-CN" sz="2200" b="1" dirty="0" err="1">
                <a:latin typeface="+mn-ea"/>
                <a:ea typeface="+mn-ea"/>
              </a:rPr>
              <a:t>ε</a:t>
            </a:r>
            <a:r>
              <a:rPr lang="en-US" altLang="zh-CN" sz="2200" b="1" dirty="0">
                <a:latin typeface="+mn-ea"/>
                <a:ea typeface="+mn-ea"/>
                <a:sym typeface="Symbol" pitchFamily="18" charset="2"/>
              </a:rPr>
              <a:t>)</a:t>
            </a:r>
          </a:p>
        </p:txBody>
      </p:sp>
      <p:sp>
        <p:nvSpPr>
          <p:cNvPr id="14342" name="Text Box 22"/>
          <p:cNvSpPr txBox="1">
            <a:spLocks noChangeArrowheads="1"/>
          </p:cNvSpPr>
          <p:nvPr/>
        </p:nvSpPr>
        <p:spPr bwMode="auto">
          <a:xfrm>
            <a:off x="2733674" y="3660775"/>
            <a:ext cx="5648325" cy="430887"/>
          </a:xfrm>
          <a:prstGeom prst="rect">
            <a:avLst/>
          </a:prstGeom>
          <a:noFill/>
          <a:ln w="9525">
            <a:noFill/>
            <a:miter lim="800000"/>
            <a:headEnd/>
            <a:tailEnd/>
          </a:ln>
        </p:spPr>
        <p:txBody>
          <a:bodyPr wrap="square">
            <a:spAutoFit/>
          </a:bodyPr>
          <a:lstStyle/>
          <a:p>
            <a:pPr algn="l">
              <a:spcBef>
                <a:spcPct val="50000"/>
              </a:spcBef>
            </a:pPr>
            <a:r>
              <a:rPr lang="en-US" altLang="zh-CN" sz="2200" b="1" dirty="0">
                <a:latin typeface="+mn-ea"/>
                <a:ea typeface="+mn-ea"/>
                <a:sym typeface="Symbol" pitchFamily="18" charset="2"/>
              </a:rPr>
              <a:t>(FIRST(α)</a:t>
            </a:r>
            <a:r>
              <a:rPr lang="zh-CN" altLang="en-US" sz="2200" b="1" dirty="0">
                <a:latin typeface="+mn-ea"/>
                <a:ea typeface="+mn-ea"/>
                <a:sym typeface="Symbol" pitchFamily="18" charset="2"/>
              </a:rPr>
              <a:t>－</a:t>
            </a:r>
            <a:r>
              <a:rPr lang="en-US" altLang="zh-CN" sz="2200" b="1" dirty="0">
                <a:latin typeface="+mn-ea"/>
                <a:ea typeface="+mn-ea"/>
                <a:sym typeface="Symbol" pitchFamily="18" charset="2"/>
              </a:rPr>
              <a:t>{ε})∪FOLLOW(A</a:t>
            </a:r>
            <a:r>
              <a:rPr lang="en-US" altLang="zh-CN" sz="2200" b="1" dirty="0" smtClean="0">
                <a:latin typeface="+mn-ea"/>
                <a:ea typeface="+mn-ea"/>
                <a:sym typeface="Symbol" pitchFamily="18" charset="2"/>
              </a:rPr>
              <a:t>)  (</a:t>
            </a:r>
            <a:r>
              <a:rPr lang="en-US" altLang="zh-CN" sz="2200" b="1" dirty="0" err="1">
                <a:latin typeface="+mn-ea"/>
                <a:ea typeface="+mn-ea"/>
                <a:sym typeface="Symbol" pitchFamily="18" charset="2"/>
              </a:rPr>
              <a:t>α</a:t>
            </a:r>
            <a:r>
              <a:rPr lang="en-US" altLang="zh-CN" sz="2200" b="1" dirty="0" err="1">
                <a:latin typeface="+mn-ea"/>
                <a:ea typeface="+mn-ea"/>
              </a:rPr>
              <a:t>ε</a:t>
            </a:r>
            <a:r>
              <a:rPr lang="en-US" altLang="zh-CN" sz="2200" b="1" dirty="0">
                <a:latin typeface="+mn-ea"/>
                <a:ea typeface="+mn-ea"/>
                <a:sym typeface="Symbol" pitchFamily="18" charset="2"/>
              </a:rPr>
              <a:t>)</a:t>
            </a:r>
          </a:p>
        </p:txBody>
      </p:sp>
      <p:sp>
        <p:nvSpPr>
          <p:cNvPr id="14343" name="AutoShape 24"/>
          <p:cNvSpPr>
            <a:spLocks/>
          </p:cNvSpPr>
          <p:nvPr/>
        </p:nvSpPr>
        <p:spPr bwMode="auto">
          <a:xfrm>
            <a:off x="2754312" y="3338592"/>
            <a:ext cx="76200" cy="609600"/>
          </a:xfrm>
          <a:prstGeom prst="leftBrace">
            <a:avLst>
              <a:gd name="adj1" fmla="val 66667"/>
              <a:gd name="adj2" fmla="val 50000"/>
            </a:avLst>
          </a:prstGeom>
          <a:noFill/>
          <a:ln w="31750">
            <a:solidFill>
              <a:schemeClr val="tx1"/>
            </a:solidFill>
            <a:miter lim="800000"/>
            <a:headEnd/>
            <a:tailEnd/>
          </a:ln>
        </p:spPr>
        <p:txBody>
          <a:bodyPr wrap="none" anchor="ctr"/>
          <a:lstStyle/>
          <a:p>
            <a:endParaRPr lang="zh-CN" altLang="en-US" sz="2200">
              <a:latin typeface="+mn-ea"/>
              <a:ea typeface="+mn-ea"/>
            </a:endParaRPr>
          </a:p>
        </p:txBody>
      </p:sp>
      <p:sp>
        <p:nvSpPr>
          <p:cNvPr id="14344" name="Rectangle 25"/>
          <p:cNvSpPr>
            <a:spLocks noChangeArrowheads="1"/>
          </p:cNvSpPr>
          <p:nvPr/>
        </p:nvSpPr>
        <p:spPr bwMode="auto">
          <a:xfrm>
            <a:off x="609600" y="4800600"/>
            <a:ext cx="7780338" cy="914400"/>
          </a:xfrm>
          <a:prstGeom prst="rect">
            <a:avLst/>
          </a:prstGeom>
          <a:solidFill>
            <a:srgbClr val="CCCCFF">
              <a:alpha val="50195"/>
            </a:srgbClr>
          </a:solidFill>
          <a:ln w="9525">
            <a:noFill/>
            <a:miter lim="800000"/>
            <a:headEnd/>
            <a:tailEnd/>
          </a:ln>
        </p:spPr>
        <p:txBody>
          <a:bodyPr wrap="none" anchor="ctr"/>
          <a:lstStyle/>
          <a:p>
            <a:endParaRPr lang="zh-CN" altLang="en-US" sz="2200">
              <a:latin typeface="+mn-ea"/>
              <a:ea typeface="+mn-ea"/>
            </a:endParaRPr>
          </a:p>
        </p:txBody>
      </p:sp>
      <p:sp>
        <p:nvSpPr>
          <p:cNvPr id="33818" name="Text Box 26"/>
          <p:cNvSpPr txBox="1">
            <a:spLocks noChangeArrowheads="1"/>
          </p:cNvSpPr>
          <p:nvPr/>
        </p:nvSpPr>
        <p:spPr bwMode="auto">
          <a:xfrm>
            <a:off x="658813" y="4724400"/>
            <a:ext cx="7673975" cy="910186"/>
          </a:xfrm>
          <a:prstGeom prst="rect">
            <a:avLst/>
          </a:prstGeom>
          <a:noFill/>
          <a:ln w="9525">
            <a:noFill/>
            <a:miter lim="800000"/>
            <a:headEnd/>
            <a:tailEnd/>
          </a:ln>
          <a:effectLst/>
        </p:spPr>
        <p:txBody>
          <a:bodyPr>
            <a:spAutoFit/>
          </a:bodyPr>
          <a:lstStyle/>
          <a:p>
            <a:pPr indent="519113" algn="l">
              <a:lnSpc>
                <a:spcPct val="130000"/>
              </a:lnSpc>
              <a:spcBef>
                <a:spcPct val="50000"/>
              </a:spcBef>
              <a:defRPr/>
            </a:pPr>
            <a:r>
              <a:rPr lang="en-US" altLang="zh-CN" sz="2200" b="1" dirty="0">
                <a:solidFill>
                  <a:srgbClr val="CC6600"/>
                </a:solidFill>
                <a:latin typeface="+mn-ea"/>
                <a:ea typeface="+mn-ea"/>
                <a:sym typeface="Symbol" pitchFamily="18" charset="2"/>
              </a:rPr>
              <a:t>SELECT(</a:t>
            </a:r>
            <a:r>
              <a:rPr lang="en-US" altLang="zh-CN" sz="2200" b="1" dirty="0" err="1">
                <a:solidFill>
                  <a:srgbClr val="CC6600"/>
                </a:solidFill>
                <a:latin typeface="+mn-ea"/>
                <a:ea typeface="+mn-ea"/>
                <a:sym typeface="Symbol" pitchFamily="18" charset="2"/>
              </a:rPr>
              <a:t>A→α</a:t>
            </a:r>
            <a:r>
              <a:rPr lang="en-US" altLang="zh-CN" sz="2200" b="1" dirty="0">
                <a:solidFill>
                  <a:srgbClr val="CC6600"/>
                </a:solidFill>
                <a:latin typeface="+mn-ea"/>
                <a:ea typeface="+mn-ea"/>
                <a:sym typeface="Symbol" pitchFamily="18" charset="2"/>
              </a:rPr>
              <a:t>)</a:t>
            </a:r>
            <a:r>
              <a:rPr lang="zh-CN" altLang="en-US" sz="2200" b="1" dirty="0">
                <a:solidFill>
                  <a:srgbClr val="CC6600"/>
                </a:solidFill>
                <a:latin typeface="+mn-ea"/>
                <a:ea typeface="+mn-ea"/>
                <a:sym typeface="Symbol" pitchFamily="18" charset="2"/>
              </a:rPr>
              <a:t>称为规则</a:t>
            </a:r>
            <a:r>
              <a:rPr lang="en-US" altLang="zh-CN" sz="2200" b="1" dirty="0" err="1">
                <a:solidFill>
                  <a:srgbClr val="CC6600"/>
                </a:solidFill>
                <a:latin typeface="+mn-ea"/>
                <a:ea typeface="+mn-ea"/>
                <a:sym typeface="Symbol" pitchFamily="18" charset="2"/>
              </a:rPr>
              <a:t>A→α</a:t>
            </a:r>
            <a:r>
              <a:rPr lang="zh-CN" altLang="en-US" sz="2200" b="1" dirty="0">
                <a:solidFill>
                  <a:srgbClr val="CC6600"/>
                </a:solidFill>
                <a:latin typeface="+mn-ea"/>
                <a:ea typeface="+mn-ea"/>
                <a:sym typeface="Symbol" pitchFamily="18" charset="2"/>
              </a:rPr>
              <a:t>的选择集。它</a:t>
            </a:r>
            <a:r>
              <a:rPr lang="zh-CN" altLang="en-US" sz="2200" b="1" dirty="0">
                <a:solidFill>
                  <a:srgbClr val="CC6600"/>
                </a:solidFill>
                <a:effectLst>
                  <a:outerShdw blurRad="38100" dist="38100" dir="2700000" algn="tl">
                    <a:srgbClr val="C0C0C0"/>
                  </a:outerShdw>
                </a:effectLst>
                <a:latin typeface="+mn-ea"/>
                <a:ea typeface="+mn-ea"/>
              </a:rPr>
              <a:t>是</a:t>
            </a:r>
            <a:r>
              <a:rPr lang="en-US" altLang="zh-CN" sz="2200" b="1" dirty="0">
                <a:solidFill>
                  <a:srgbClr val="CC6600"/>
                </a:solidFill>
                <a:effectLst>
                  <a:outerShdw blurRad="38100" dist="38100" dir="2700000" algn="tl">
                    <a:srgbClr val="C0C0C0"/>
                  </a:outerShdw>
                </a:effectLst>
                <a:latin typeface="+mn-ea"/>
                <a:ea typeface="+mn-ea"/>
              </a:rPr>
              <a:t>FIRST(α)</a:t>
            </a:r>
            <a:r>
              <a:rPr lang="zh-CN" altLang="en-US" sz="2200" b="1" dirty="0">
                <a:solidFill>
                  <a:srgbClr val="CC6600"/>
                </a:solidFill>
                <a:effectLst>
                  <a:outerShdw blurRad="38100" dist="38100" dir="2700000" algn="tl">
                    <a:srgbClr val="C0C0C0"/>
                  </a:outerShdw>
                </a:effectLst>
                <a:latin typeface="+mn-ea"/>
                <a:ea typeface="+mn-ea"/>
              </a:rPr>
              <a:t>和</a:t>
            </a:r>
            <a:r>
              <a:rPr lang="en-US" altLang="zh-CN" sz="2200" b="1" dirty="0">
                <a:solidFill>
                  <a:srgbClr val="CC6600"/>
                </a:solidFill>
                <a:latin typeface="+mn-ea"/>
                <a:ea typeface="+mn-ea"/>
              </a:rPr>
              <a:t>FOLLOW(A)</a:t>
            </a:r>
            <a:r>
              <a:rPr lang="zh-CN" altLang="en-US" sz="2200" b="1" dirty="0">
                <a:solidFill>
                  <a:srgbClr val="CC6600"/>
                </a:solidFill>
                <a:latin typeface="+mn-ea"/>
                <a:ea typeface="+mn-ea"/>
              </a:rPr>
              <a:t>组成，是</a:t>
            </a:r>
            <a:r>
              <a:rPr lang="zh-CN" altLang="en-US" sz="2200" b="1" dirty="0">
                <a:solidFill>
                  <a:srgbClr val="CC6600"/>
                </a:solidFill>
                <a:effectLst>
                  <a:outerShdw blurRad="38100" dist="38100" dir="2700000" algn="tl">
                    <a:srgbClr val="C0C0C0"/>
                  </a:outerShdw>
                </a:effectLst>
                <a:latin typeface="+mn-ea"/>
                <a:ea typeface="+mn-ea"/>
              </a:rPr>
              <a:t>终结符号集</a:t>
            </a:r>
            <a:r>
              <a:rPr lang="en-US" altLang="zh-CN" sz="2200" b="1" dirty="0">
                <a:solidFill>
                  <a:srgbClr val="CC6600"/>
                </a:solidFill>
                <a:latin typeface="+mn-ea"/>
                <a:ea typeface="+mn-ea"/>
              </a:rPr>
              <a:t>V</a:t>
            </a:r>
            <a:r>
              <a:rPr lang="en-US" altLang="zh-CN" sz="2200" b="1" baseline="-6000" dirty="0">
                <a:solidFill>
                  <a:srgbClr val="CC6600"/>
                </a:solidFill>
                <a:latin typeface="+mn-ea"/>
                <a:ea typeface="+mn-ea"/>
              </a:rPr>
              <a:t>T</a:t>
            </a:r>
            <a:r>
              <a:rPr lang="zh-CN" altLang="en-US" sz="2200" b="1" dirty="0">
                <a:solidFill>
                  <a:srgbClr val="CC6600"/>
                </a:solidFill>
                <a:effectLst>
                  <a:outerShdw blurRad="38100" dist="38100" dir="2700000" algn="tl">
                    <a:srgbClr val="C0C0C0"/>
                  </a:outerShdw>
                </a:effectLst>
                <a:latin typeface="+mn-ea"/>
                <a:ea typeface="+mn-ea"/>
              </a:rPr>
              <a:t>的子集。</a:t>
            </a:r>
          </a:p>
        </p:txBody>
      </p:sp>
      <p:sp>
        <p:nvSpPr>
          <p:cNvPr id="14346" name="Text Box 28"/>
          <p:cNvSpPr txBox="1">
            <a:spLocks noChangeArrowheads="1"/>
          </p:cNvSpPr>
          <p:nvPr/>
        </p:nvSpPr>
        <p:spPr bwMode="auto">
          <a:xfrm>
            <a:off x="457200" y="1125538"/>
            <a:ext cx="8023225" cy="1257204"/>
          </a:xfrm>
          <a:prstGeom prst="rect">
            <a:avLst/>
          </a:prstGeom>
          <a:noFill/>
          <a:ln w="9525">
            <a:noFill/>
            <a:miter lim="800000"/>
            <a:headEnd/>
            <a:tailEnd/>
          </a:ln>
        </p:spPr>
        <p:txBody>
          <a:bodyPr>
            <a:spAutoFit/>
          </a:bodyPr>
          <a:lstStyle/>
          <a:p>
            <a:pPr indent="519113" algn="l">
              <a:lnSpc>
                <a:spcPct val="120000"/>
              </a:lnSpc>
              <a:spcBef>
                <a:spcPct val="50000"/>
              </a:spcBef>
            </a:pPr>
            <a:r>
              <a:rPr lang="zh-CN" altLang="en-US" sz="2200" b="1" dirty="0">
                <a:solidFill>
                  <a:srgbClr val="CC6600"/>
                </a:solidFill>
                <a:latin typeface="+mn-ea"/>
                <a:ea typeface="+mn-ea"/>
              </a:rPr>
              <a:t>使用统一的方法来选择使用规则，即当某规则右部能推导出空时，将其</a:t>
            </a:r>
            <a:r>
              <a:rPr lang="en-US" altLang="zh-CN" sz="2200" b="1" dirty="0">
                <a:solidFill>
                  <a:srgbClr val="CC6600"/>
                </a:solidFill>
                <a:latin typeface="+mn-ea"/>
                <a:ea typeface="+mn-ea"/>
              </a:rPr>
              <a:t>FIRST</a:t>
            </a:r>
            <a:r>
              <a:rPr lang="zh-CN" altLang="en-US" sz="2200" b="1" dirty="0">
                <a:solidFill>
                  <a:srgbClr val="CC6600"/>
                </a:solidFill>
                <a:latin typeface="+mn-ea"/>
                <a:ea typeface="+mn-ea"/>
              </a:rPr>
              <a:t>和</a:t>
            </a:r>
            <a:r>
              <a:rPr lang="en-US" altLang="zh-CN" sz="2200" b="1" dirty="0">
                <a:solidFill>
                  <a:srgbClr val="CC6600"/>
                </a:solidFill>
                <a:latin typeface="+mn-ea"/>
                <a:ea typeface="+mn-ea"/>
              </a:rPr>
              <a:t>FOLLOW</a:t>
            </a:r>
            <a:r>
              <a:rPr lang="zh-CN" altLang="en-US" sz="2200" b="1" dirty="0">
                <a:solidFill>
                  <a:srgbClr val="CC6600"/>
                </a:solidFill>
                <a:latin typeface="+mn-ea"/>
                <a:ea typeface="+mn-ea"/>
              </a:rPr>
              <a:t>这</a:t>
            </a:r>
            <a:r>
              <a:rPr lang="en-US" altLang="zh-CN" sz="2200" b="1" dirty="0">
                <a:solidFill>
                  <a:srgbClr val="CC6600"/>
                </a:solidFill>
                <a:latin typeface="+mn-ea"/>
                <a:ea typeface="+mn-ea"/>
              </a:rPr>
              <a:t>2</a:t>
            </a:r>
            <a:r>
              <a:rPr lang="zh-CN" altLang="en-US" sz="2200" b="1" dirty="0">
                <a:solidFill>
                  <a:srgbClr val="CC6600"/>
                </a:solidFill>
                <a:latin typeface="+mn-ea"/>
                <a:ea typeface="+mn-ea"/>
              </a:rPr>
              <a:t>个集合合并考虑，以确定在什么情况下选择该规则。</a:t>
            </a:r>
          </a:p>
        </p:txBody>
      </p:sp>
      <p:sp>
        <p:nvSpPr>
          <p:cNvPr id="14347" name="Text Box 29"/>
          <p:cNvSpPr txBox="1">
            <a:spLocks noChangeArrowheads="1"/>
          </p:cNvSpPr>
          <p:nvPr/>
        </p:nvSpPr>
        <p:spPr bwMode="auto">
          <a:xfrm>
            <a:off x="7467600" y="3048000"/>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14348" name="Text Box 30"/>
          <p:cNvSpPr txBox="1">
            <a:spLocks noChangeArrowheads="1"/>
          </p:cNvSpPr>
          <p:nvPr/>
        </p:nvSpPr>
        <p:spPr bwMode="auto">
          <a:xfrm>
            <a:off x="7391400" y="3548063"/>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14349" name="Text Box 31"/>
          <p:cNvSpPr txBox="1">
            <a:spLocks noChangeArrowheads="1"/>
          </p:cNvSpPr>
          <p:nvPr/>
        </p:nvSpPr>
        <p:spPr bwMode="auto">
          <a:xfrm>
            <a:off x="7467600" y="3159125"/>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14"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kern="0" dirty="0" smtClean="0">
                <a:solidFill>
                  <a:srgbClr val="0000FF"/>
                </a:solidFill>
                <a:latin typeface="Times New Roman" pitchFamily="18" charset="0"/>
                <a:ea typeface="黑体" pitchFamily="2" charset="-122"/>
                <a:cs typeface="+mj-cs"/>
              </a:rPr>
              <a:t>SELECT</a:t>
            </a:r>
            <a:r>
              <a:rPr lang="zh-CN" altLang="en-US" sz="2800" b="1" kern="0" noProof="0" dirty="0" smtClean="0">
                <a:solidFill>
                  <a:srgbClr val="0000FF"/>
                </a:solidFill>
                <a:latin typeface="Times New Roman" pitchFamily="18" charset="0"/>
                <a:ea typeface="黑体" pitchFamily="2" charset="-122"/>
                <a:cs typeface="+mj-cs"/>
              </a:rPr>
              <a:t>集的定义</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
        <p:nvSpPr>
          <p:cNvPr id="15"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13</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2"/>
          </p:nvPr>
        </p:nvSpPr>
        <p:spPr>
          <a:noFill/>
        </p:spPr>
        <p:txBody>
          <a:bodyPr/>
          <a:lstStyle/>
          <a:p>
            <a:fld id="{CA63F7A3-1304-471F-8EC1-95E17FBB66B7}" type="slidenum">
              <a:rPr lang="en-US" altLang="zh-CN" smtClean="0">
                <a:ea typeface="宋体" charset="-122"/>
              </a:rPr>
              <a:pPr/>
              <a:t>14</a:t>
            </a:fld>
            <a:endParaRPr lang="en-US" altLang="zh-CN" smtClean="0">
              <a:ea typeface="宋体" charset="-122"/>
            </a:endParaRPr>
          </a:p>
        </p:txBody>
      </p:sp>
      <p:sp>
        <p:nvSpPr>
          <p:cNvPr id="15363" name="Text Box 2"/>
          <p:cNvSpPr txBox="1">
            <a:spLocks noChangeArrowheads="1"/>
          </p:cNvSpPr>
          <p:nvPr/>
        </p:nvSpPr>
        <p:spPr bwMode="auto">
          <a:xfrm>
            <a:off x="533400" y="907363"/>
            <a:ext cx="7696200" cy="1988237"/>
          </a:xfrm>
          <a:prstGeom prst="rect">
            <a:avLst/>
          </a:prstGeom>
          <a:noFill/>
          <a:ln w="9525">
            <a:noFill/>
            <a:miter lim="800000"/>
            <a:headEnd/>
            <a:tailEnd/>
          </a:ln>
        </p:spPr>
        <p:txBody>
          <a:bodyPr>
            <a:spAutoFit/>
          </a:bodyPr>
          <a:lstStyle/>
          <a:p>
            <a:pPr marL="660400" indent="-660400">
              <a:lnSpc>
                <a:spcPct val="130000"/>
              </a:lnSpc>
              <a:spcBef>
                <a:spcPct val="20000"/>
              </a:spcBef>
            </a:pPr>
            <a:r>
              <a:rPr lang="zh-CN" altLang="en-US" sz="2200" b="1" dirty="0">
                <a:latin typeface="+mn-ea"/>
                <a:ea typeface="+mn-ea"/>
              </a:rPr>
              <a:t>定义 </a:t>
            </a:r>
            <a:r>
              <a:rPr lang="en-US" altLang="zh-CN" sz="2200" b="1" dirty="0">
                <a:latin typeface="+mn-ea"/>
                <a:ea typeface="+mn-ea"/>
              </a:rPr>
              <a:t>4.4  </a:t>
            </a:r>
            <a:r>
              <a:rPr lang="zh-CN" altLang="en-US" sz="2200" b="1" dirty="0">
                <a:latin typeface="+mn-ea"/>
                <a:ea typeface="+mn-ea"/>
              </a:rPr>
              <a:t>文法</a:t>
            </a:r>
            <a:r>
              <a:rPr lang="en-US" altLang="zh-CN" sz="2200" b="1" dirty="0">
                <a:latin typeface="+mn-ea"/>
                <a:ea typeface="+mn-ea"/>
              </a:rPr>
              <a:t>G</a:t>
            </a:r>
            <a:r>
              <a:rPr lang="zh-CN" altLang="en-US" sz="2200" b="1" dirty="0">
                <a:latin typeface="+mn-ea"/>
                <a:ea typeface="+mn-ea"/>
              </a:rPr>
              <a:t>是</a:t>
            </a:r>
            <a:r>
              <a:rPr lang="en-US" altLang="zh-CN" sz="2200" b="1" dirty="0">
                <a:solidFill>
                  <a:srgbClr val="FF6600"/>
                </a:solidFill>
                <a:latin typeface="+mn-ea"/>
                <a:ea typeface="+mn-ea"/>
              </a:rPr>
              <a:t>LL(1)</a:t>
            </a:r>
            <a:r>
              <a:rPr lang="zh-CN" altLang="en-US" sz="2200" b="1" dirty="0">
                <a:solidFill>
                  <a:srgbClr val="FF6600"/>
                </a:solidFill>
                <a:latin typeface="+mn-ea"/>
                <a:ea typeface="+mn-ea"/>
              </a:rPr>
              <a:t>文法</a:t>
            </a:r>
            <a:r>
              <a:rPr lang="zh-CN" altLang="en-US" sz="2200" b="1" dirty="0">
                <a:latin typeface="+mn-ea"/>
                <a:ea typeface="+mn-ea"/>
              </a:rPr>
              <a:t>的充分必要条件是文法</a:t>
            </a:r>
            <a:r>
              <a:rPr lang="en-US" altLang="zh-CN" sz="2200" b="1" dirty="0">
                <a:latin typeface="+mn-ea"/>
                <a:ea typeface="+mn-ea"/>
              </a:rPr>
              <a:t>G</a:t>
            </a:r>
            <a:r>
              <a:rPr lang="zh-CN" altLang="en-US" sz="2200" b="1" dirty="0">
                <a:latin typeface="+mn-ea"/>
                <a:ea typeface="+mn-ea"/>
              </a:rPr>
              <a:t>每个</a:t>
            </a:r>
            <a:r>
              <a:rPr lang="en-US" altLang="zh-CN" sz="2200" b="1" dirty="0">
                <a:latin typeface="+mn-ea"/>
                <a:ea typeface="+mn-ea"/>
              </a:rPr>
              <a:t>U→α</a:t>
            </a:r>
            <a:r>
              <a:rPr lang="en-US" altLang="zh-CN" sz="2200" b="1" baseline="-30000" dirty="0">
                <a:latin typeface="+mn-ea"/>
                <a:ea typeface="+mn-ea"/>
              </a:rPr>
              <a:t>1</a:t>
            </a:r>
            <a:r>
              <a:rPr lang="en-US" altLang="zh-CN" sz="2200" b="1" dirty="0">
                <a:latin typeface="+mn-ea"/>
                <a:ea typeface="+mn-ea"/>
              </a:rPr>
              <a:t>︱α</a:t>
            </a:r>
            <a:r>
              <a:rPr lang="en-US" altLang="zh-CN" sz="2200" b="1" baseline="-30000" dirty="0">
                <a:latin typeface="+mn-ea"/>
                <a:ea typeface="+mn-ea"/>
              </a:rPr>
              <a:t>2</a:t>
            </a:r>
            <a:r>
              <a:rPr lang="en-US" altLang="zh-CN" sz="2200" b="1" dirty="0">
                <a:latin typeface="+mn-ea"/>
                <a:ea typeface="+mn-ea"/>
              </a:rPr>
              <a:t>︱···︱</a:t>
            </a:r>
            <a:r>
              <a:rPr lang="en-US" altLang="zh-CN" sz="2200" b="1" dirty="0" err="1">
                <a:latin typeface="+mn-ea"/>
                <a:ea typeface="+mn-ea"/>
              </a:rPr>
              <a:t>α</a:t>
            </a:r>
            <a:r>
              <a:rPr lang="en-US" altLang="zh-CN" sz="2200" b="1" baseline="-30000" dirty="0" err="1">
                <a:latin typeface="+mn-ea"/>
                <a:ea typeface="+mn-ea"/>
              </a:rPr>
              <a:t>n</a:t>
            </a:r>
            <a:r>
              <a:rPr lang="zh-CN" altLang="en-US" sz="2200" b="1" dirty="0">
                <a:latin typeface="+mn-ea"/>
                <a:ea typeface="+mn-ea"/>
              </a:rPr>
              <a:t>规则，满足下列条件：</a:t>
            </a:r>
          </a:p>
          <a:p>
            <a:pPr marL="660400" indent="-660400" algn="ctr">
              <a:lnSpc>
                <a:spcPct val="130000"/>
              </a:lnSpc>
              <a:spcBef>
                <a:spcPct val="20000"/>
              </a:spcBef>
            </a:pPr>
            <a:r>
              <a:rPr lang="en-US" altLang="zh-CN" sz="2200" b="1" dirty="0">
                <a:latin typeface="+mn-ea"/>
                <a:ea typeface="+mn-ea"/>
              </a:rPr>
              <a:t>SELECT(</a:t>
            </a:r>
            <a:r>
              <a:rPr lang="en-US" altLang="zh-CN" sz="2200" b="1" dirty="0" err="1">
                <a:latin typeface="+mn-ea"/>
                <a:ea typeface="+mn-ea"/>
              </a:rPr>
              <a:t>U→α</a:t>
            </a:r>
            <a:r>
              <a:rPr lang="en-US" altLang="zh-CN" sz="2200" b="1" baseline="-10000" dirty="0" err="1">
                <a:latin typeface="+mn-ea"/>
                <a:ea typeface="+mn-ea"/>
              </a:rPr>
              <a:t>i</a:t>
            </a:r>
            <a:r>
              <a:rPr lang="en-US" altLang="zh-CN" sz="2200" b="1" dirty="0">
                <a:latin typeface="+mn-ea"/>
                <a:ea typeface="+mn-ea"/>
              </a:rPr>
              <a:t>)∩SELECT(</a:t>
            </a:r>
            <a:r>
              <a:rPr lang="en-US" altLang="zh-CN" sz="2200" b="1" dirty="0" err="1">
                <a:latin typeface="+mn-ea"/>
                <a:ea typeface="+mn-ea"/>
              </a:rPr>
              <a:t>U→α</a:t>
            </a:r>
            <a:r>
              <a:rPr lang="en-US" altLang="zh-CN" sz="2200" b="1" baseline="-10000" dirty="0" err="1">
                <a:latin typeface="+mn-ea"/>
                <a:ea typeface="+mn-ea"/>
              </a:rPr>
              <a:t>j</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Φ</a:t>
            </a:r>
          </a:p>
          <a:p>
            <a:pPr marL="660400" indent="-660400" algn="ctr">
              <a:lnSpc>
                <a:spcPct val="130000"/>
              </a:lnSpc>
              <a:spcBef>
                <a:spcPct val="20000"/>
              </a:spcBef>
            </a:pPr>
            <a:r>
              <a:rPr lang="zh-CN" altLang="en-US" sz="2200" b="1" dirty="0">
                <a:latin typeface="+mn-ea"/>
                <a:ea typeface="+mn-ea"/>
              </a:rPr>
              <a:t>（</a:t>
            </a:r>
            <a:r>
              <a:rPr lang="en-US" altLang="zh-CN" sz="2200" b="1" dirty="0" err="1">
                <a:latin typeface="+mn-ea"/>
                <a:ea typeface="+mn-ea"/>
              </a:rPr>
              <a:t>i≠j</a:t>
            </a:r>
            <a:r>
              <a:rPr lang="en-US" altLang="zh-CN" sz="2200" b="1" dirty="0">
                <a:latin typeface="+mn-ea"/>
                <a:ea typeface="+mn-ea"/>
              </a:rPr>
              <a:t> </a:t>
            </a:r>
            <a:r>
              <a:rPr lang="zh-CN" altLang="en-US" sz="2200" b="1" dirty="0">
                <a:latin typeface="+mn-ea"/>
                <a:ea typeface="+mn-ea"/>
              </a:rPr>
              <a:t>，</a:t>
            </a:r>
            <a:r>
              <a:rPr lang="en-US" altLang="zh-CN" sz="2200" b="1" dirty="0">
                <a:latin typeface="+mn-ea"/>
                <a:ea typeface="+mn-ea"/>
              </a:rPr>
              <a:t>1≤i≤n</a:t>
            </a:r>
            <a:r>
              <a:rPr lang="zh-CN" altLang="en-US" sz="2200" b="1" dirty="0">
                <a:latin typeface="+mn-ea"/>
                <a:ea typeface="+mn-ea"/>
              </a:rPr>
              <a:t>，</a:t>
            </a:r>
            <a:r>
              <a:rPr lang="en-US" altLang="zh-CN" sz="2200" b="1" dirty="0">
                <a:latin typeface="+mn-ea"/>
                <a:ea typeface="+mn-ea"/>
              </a:rPr>
              <a:t>1≤j≤n</a:t>
            </a:r>
            <a:r>
              <a:rPr lang="zh-CN" altLang="en-US" sz="2200" b="1" dirty="0">
                <a:latin typeface="+mn-ea"/>
                <a:ea typeface="+mn-ea"/>
              </a:rPr>
              <a:t>） </a:t>
            </a:r>
          </a:p>
        </p:txBody>
      </p:sp>
      <p:sp>
        <p:nvSpPr>
          <p:cNvPr id="15364" name="Rectangle 3"/>
          <p:cNvSpPr>
            <a:spLocks noChangeArrowheads="1"/>
          </p:cNvSpPr>
          <p:nvPr/>
        </p:nvSpPr>
        <p:spPr bwMode="auto">
          <a:xfrm>
            <a:off x="381000" y="2971800"/>
            <a:ext cx="4330700" cy="430887"/>
          </a:xfrm>
          <a:prstGeom prst="rect">
            <a:avLst/>
          </a:prstGeom>
          <a:noFill/>
          <a:ln w="9525">
            <a:noFill/>
            <a:miter lim="800000"/>
            <a:headEnd/>
            <a:tailEnd/>
          </a:ln>
        </p:spPr>
        <p:txBody>
          <a:bodyPr>
            <a:spAutoFit/>
          </a:bodyPr>
          <a:lstStyle/>
          <a:p>
            <a:r>
              <a:rPr lang="zh-CN" altLang="en-US" sz="2200" b="1" dirty="0">
                <a:latin typeface="+mn-ea"/>
                <a:ea typeface="+mn-ea"/>
              </a:rPr>
              <a:t>确定的自顶向下语法分析思想：</a:t>
            </a:r>
          </a:p>
        </p:txBody>
      </p:sp>
      <p:sp>
        <p:nvSpPr>
          <p:cNvPr id="15365" name="Text Box 6"/>
          <p:cNvSpPr txBox="1">
            <a:spLocks noChangeArrowheads="1"/>
          </p:cNvSpPr>
          <p:nvPr/>
        </p:nvSpPr>
        <p:spPr bwMode="auto">
          <a:xfrm>
            <a:off x="381000" y="3429000"/>
            <a:ext cx="8196263" cy="2191369"/>
          </a:xfrm>
          <a:prstGeom prst="rect">
            <a:avLst/>
          </a:prstGeom>
          <a:noFill/>
          <a:ln w="9525">
            <a:noFill/>
            <a:miter lim="800000"/>
            <a:headEnd/>
            <a:tailEnd/>
          </a:ln>
        </p:spPr>
        <p:txBody>
          <a:bodyPr wrap="square">
            <a:spAutoFit/>
          </a:bodyPr>
          <a:lstStyle/>
          <a:p>
            <a:pPr indent="595313" algn="l">
              <a:lnSpc>
                <a:spcPct val="120000"/>
              </a:lnSpc>
              <a:spcBef>
                <a:spcPct val="20000"/>
              </a:spcBef>
            </a:pPr>
            <a:r>
              <a:rPr lang="zh-CN" altLang="en-US" sz="2200" b="1" dirty="0">
                <a:latin typeface="+mn-ea"/>
                <a:ea typeface="+mn-ea"/>
              </a:rPr>
              <a:t>假定文法</a:t>
            </a:r>
            <a:r>
              <a:rPr lang="en-US" altLang="zh-CN" sz="2200" b="1" dirty="0">
                <a:latin typeface="+mn-ea"/>
                <a:ea typeface="+mn-ea"/>
              </a:rPr>
              <a:t>G</a:t>
            </a:r>
            <a:r>
              <a:rPr lang="zh-CN" altLang="en-US" sz="2200" b="1" dirty="0">
                <a:latin typeface="+mn-ea"/>
                <a:ea typeface="+mn-ea"/>
              </a:rPr>
              <a:t>是</a:t>
            </a:r>
            <a:r>
              <a:rPr lang="en-US" altLang="zh-CN" sz="2200" b="1" dirty="0">
                <a:latin typeface="+mn-ea"/>
                <a:ea typeface="+mn-ea"/>
              </a:rPr>
              <a:t>LL(1)</a:t>
            </a:r>
            <a:r>
              <a:rPr lang="zh-CN" altLang="en-US" sz="2200" b="1" dirty="0">
                <a:latin typeface="+mn-ea"/>
                <a:ea typeface="+mn-ea"/>
              </a:rPr>
              <a:t>文法，在</a:t>
            </a:r>
            <a:r>
              <a:rPr lang="en-US" altLang="zh-CN" sz="2200" b="1" dirty="0" err="1">
                <a:latin typeface="+mn-ea"/>
                <a:ea typeface="+mn-ea"/>
              </a:rPr>
              <a:t>S</a:t>
            </a:r>
            <a:r>
              <a:rPr lang="en-US" altLang="zh-CN" sz="2200" b="1" dirty="0" err="1">
                <a:latin typeface="+mn-ea"/>
                <a:ea typeface="+mn-ea"/>
                <a:sym typeface="Symbol" pitchFamily="18" charset="2"/>
              </a:rPr>
              <a:t></a:t>
            </a:r>
            <a:r>
              <a:rPr lang="en-US" altLang="zh-CN" sz="2200" b="1" dirty="0" err="1">
                <a:latin typeface="+mn-ea"/>
                <a:ea typeface="+mn-ea"/>
              </a:rPr>
              <a:t>α</a:t>
            </a:r>
            <a:r>
              <a:rPr lang="en-US" altLang="zh-CN" sz="2200" b="1" dirty="0">
                <a:latin typeface="+mn-ea"/>
                <a:ea typeface="+mn-ea"/>
              </a:rPr>
              <a:t> </a:t>
            </a:r>
            <a:r>
              <a:rPr lang="zh-CN" altLang="en-US" sz="2200" b="1" dirty="0">
                <a:latin typeface="+mn-ea"/>
                <a:ea typeface="+mn-ea"/>
              </a:rPr>
              <a:t>最左推导过程中，遇到选用</a:t>
            </a:r>
            <a:r>
              <a:rPr lang="en-US" altLang="zh-CN" sz="2200" b="1" dirty="0">
                <a:latin typeface="+mn-ea"/>
                <a:ea typeface="+mn-ea"/>
              </a:rPr>
              <a:t>U</a:t>
            </a:r>
            <a:r>
              <a:rPr lang="zh-CN" altLang="en-US" sz="2200" b="1" dirty="0">
                <a:latin typeface="+mn-ea"/>
                <a:ea typeface="+mn-ea"/>
              </a:rPr>
              <a:t>规则时，如果输入串</a:t>
            </a:r>
            <a:r>
              <a:rPr lang="en-US" altLang="zh-CN" sz="2200" b="1" dirty="0">
                <a:latin typeface="+mn-ea"/>
                <a:ea typeface="+mn-ea"/>
              </a:rPr>
              <a:t>α </a:t>
            </a:r>
            <a:r>
              <a:rPr lang="zh-CN" altLang="en-US" sz="2200" b="1" dirty="0">
                <a:latin typeface="+mn-ea"/>
                <a:ea typeface="+mn-ea"/>
              </a:rPr>
              <a:t>的当前符号</a:t>
            </a:r>
            <a:r>
              <a:rPr lang="en-US" altLang="zh-CN" sz="2200" b="1" dirty="0">
                <a:latin typeface="+mn-ea"/>
                <a:ea typeface="+mn-ea"/>
              </a:rPr>
              <a:t>a</a:t>
            </a:r>
            <a:r>
              <a:rPr lang="zh-CN" altLang="en-US" sz="2200" b="1" dirty="0">
                <a:latin typeface="+mn-ea"/>
                <a:ea typeface="+mn-ea"/>
              </a:rPr>
              <a:t>，属于某个</a:t>
            </a:r>
            <a:r>
              <a:rPr lang="en-US" altLang="zh-CN" sz="2200" b="1" dirty="0">
                <a:latin typeface="+mn-ea"/>
                <a:ea typeface="+mn-ea"/>
              </a:rPr>
              <a:t>U</a:t>
            </a:r>
            <a:r>
              <a:rPr lang="zh-CN" altLang="en-US" sz="2200" b="1" dirty="0">
                <a:latin typeface="+mn-ea"/>
                <a:ea typeface="+mn-ea"/>
              </a:rPr>
              <a:t>规则的 </a:t>
            </a:r>
            <a:r>
              <a:rPr lang="en-US" altLang="zh-CN" sz="2200" b="1" dirty="0">
                <a:latin typeface="+mn-ea"/>
                <a:ea typeface="+mn-ea"/>
              </a:rPr>
              <a:t>SELECT(</a:t>
            </a:r>
            <a:r>
              <a:rPr lang="en-US" altLang="zh-CN" sz="2200" b="1" dirty="0" err="1">
                <a:latin typeface="+mn-ea"/>
                <a:ea typeface="+mn-ea"/>
              </a:rPr>
              <a:t>U→α</a:t>
            </a:r>
            <a:r>
              <a:rPr lang="en-US" altLang="zh-CN" sz="2200" b="1" baseline="-10000" dirty="0" err="1">
                <a:latin typeface="+mn-ea"/>
                <a:ea typeface="+mn-ea"/>
              </a:rPr>
              <a:t>i</a:t>
            </a:r>
            <a:r>
              <a:rPr lang="en-US" altLang="zh-CN" sz="2200" b="1" dirty="0">
                <a:latin typeface="+mn-ea"/>
                <a:ea typeface="+mn-ea"/>
              </a:rPr>
              <a:t>)</a:t>
            </a:r>
            <a:r>
              <a:rPr lang="zh-CN" altLang="en-US" sz="2200" b="1" dirty="0">
                <a:latin typeface="+mn-ea"/>
                <a:ea typeface="+mn-ea"/>
              </a:rPr>
              <a:t>，则采用</a:t>
            </a:r>
            <a:r>
              <a:rPr lang="en-US" altLang="zh-CN" sz="2200" b="1" dirty="0" err="1">
                <a:latin typeface="+mn-ea"/>
                <a:ea typeface="+mn-ea"/>
              </a:rPr>
              <a:t>U→α</a:t>
            </a:r>
            <a:r>
              <a:rPr lang="en-US" altLang="zh-CN" sz="2200" b="1" baseline="-10000" dirty="0" err="1">
                <a:latin typeface="+mn-ea"/>
                <a:ea typeface="+mn-ea"/>
              </a:rPr>
              <a:t>i</a:t>
            </a:r>
            <a:r>
              <a:rPr lang="zh-CN" altLang="en-US" sz="2200" b="1" dirty="0">
                <a:latin typeface="+mn-ea"/>
                <a:ea typeface="+mn-ea"/>
              </a:rPr>
              <a:t>进行唯一可能正确的推导。</a:t>
            </a:r>
          </a:p>
          <a:p>
            <a:pPr indent="595313" algn="l">
              <a:lnSpc>
                <a:spcPct val="120000"/>
              </a:lnSpc>
              <a:spcBef>
                <a:spcPct val="20000"/>
              </a:spcBef>
            </a:pPr>
            <a:r>
              <a:rPr lang="zh-CN" altLang="en-US" sz="2200" b="1" dirty="0">
                <a:latin typeface="+mn-ea"/>
                <a:ea typeface="+mn-ea"/>
              </a:rPr>
              <a:t>如果当前符号</a:t>
            </a:r>
            <a:r>
              <a:rPr lang="en-US" altLang="zh-CN" sz="2200" b="1" dirty="0">
                <a:latin typeface="+mn-ea"/>
                <a:ea typeface="+mn-ea"/>
              </a:rPr>
              <a:t>a</a:t>
            </a:r>
            <a:r>
              <a:rPr lang="zh-CN" altLang="en-US" sz="2200" b="1" dirty="0">
                <a:latin typeface="+mn-ea"/>
                <a:ea typeface="+mn-ea"/>
              </a:rPr>
              <a:t>，不属于任何一个</a:t>
            </a:r>
            <a:r>
              <a:rPr lang="en-US" altLang="zh-CN" sz="2200" b="1" dirty="0">
                <a:latin typeface="+mn-ea"/>
                <a:ea typeface="+mn-ea"/>
              </a:rPr>
              <a:t>U</a:t>
            </a:r>
            <a:r>
              <a:rPr lang="zh-CN" altLang="en-US" sz="2200" b="1" dirty="0">
                <a:latin typeface="+mn-ea"/>
                <a:ea typeface="+mn-ea"/>
              </a:rPr>
              <a:t>规则的 </a:t>
            </a:r>
            <a:r>
              <a:rPr lang="en-US" altLang="zh-CN" sz="2200" b="1" dirty="0">
                <a:latin typeface="+mn-ea"/>
                <a:ea typeface="+mn-ea"/>
              </a:rPr>
              <a:t>SELECT(</a:t>
            </a:r>
            <a:r>
              <a:rPr lang="en-US" altLang="zh-CN" sz="2200" b="1" dirty="0" err="1">
                <a:latin typeface="+mn-ea"/>
                <a:ea typeface="+mn-ea"/>
              </a:rPr>
              <a:t>U→α</a:t>
            </a:r>
            <a:r>
              <a:rPr lang="en-US" altLang="zh-CN" sz="2200" b="1" baseline="-10000" dirty="0" err="1">
                <a:latin typeface="+mn-ea"/>
                <a:ea typeface="+mn-ea"/>
              </a:rPr>
              <a:t>i</a:t>
            </a:r>
            <a:r>
              <a:rPr lang="en-US" altLang="zh-CN" sz="2200" b="1" dirty="0">
                <a:latin typeface="+mn-ea"/>
                <a:ea typeface="+mn-ea"/>
              </a:rPr>
              <a:t>)</a:t>
            </a:r>
            <a:r>
              <a:rPr lang="zh-CN" altLang="en-US" sz="2200" b="1" dirty="0">
                <a:latin typeface="+mn-ea"/>
                <a:ea typeface="+mn-ea"/>
              </a:rPr>
              <a:t>，则结束推导，同时断定</a:t>
            </a:r>
            <a:r>
              <a:rPr lang="en-US" altLang="zh-CN" sz="2200" b="1" dirty="0">
                <a:latin typeface="+mn-ea"/>
                <a:ea typeface="+mn-ea"/>
              </a:rPr>
              <a:t>α</a:t>
            </a:r>
            <a:r>
              <a:rPr lang="zh-CN" altLang="en-US" sz="2200" b="1" dirty="0">
                <a:latin typeface="+mn-ea"/>
                <a:ea typeface="+mn-ea"/>
              </a:rPr>
              <a:t>不是文法</a:t>
            </a:r>
            <a:r>
              <a:rPr lang="en-US" altLang="zh-CN" sz="2200" b="1" dirty="0">
                <a:latin typeface="+mn-ea"/>
                <a:ea typeface="+mn-ea"/>
              </a:rPr>
              <a:t>G</a:t>
            </a:r>
            <a:r>
              <a:rPr lang="zh-CN" altLang="en-US" sz="2200" b="1" dirty="0">
                <a:latin typeface="+mn-ea"/>
                <a:ea typeface="+mn-ea"/>
              </a:rPr>
              <a:t>的句子。</a:t>
            </a:r>
          </a:p>
        </p:txBody>
      </p:sp>
      <p:sp>
        <p:nvSpPr>
          <p:cNvPr id="15366" name="Text Box 7"/>
          <p:cNvSpPr txBox="1">
            <a:spLocks noChangeArrowheads="1"/>
          </p:cNvSpPr>
          <p:nvPr/>
        </p:nvSpPr>
        <p:spPr bwMode="auto">
          <a:xfrm>
            <a:off x="395208" y="4301117"/>
            <a:ext cx="7924800" cy="1717393"/>
          </a:xfrm>
          <a:prstGeom prst="rect">
            <a:avLst/>
          </a:prstGeom>
          <a:solidFill>
            <a:schemeClr val="accent5"/>
          </a:solidFill>
          <a:ln w="9525">
            <a:noFill/>
            <a:miter lim="800000"/>
            <a:headEnd/>
            <a:tailEnd/>
          </a:ln>
        </p:spPr>
        <p:txBody>
          <a:bodyPr wrap="square">
            <a:spAutoFit/>
          </a:bodyPr>
          <a:lstStyle/>
          <a:p>
            <a:pPr indent="508000" algn="l">
              <a:lnSpc>
                <a:spcPct val="120000"/>
              </a:lnSpc>
              <a:spcBef>
                <a:spcPct val="50000"/>
              </a:spcBef>
            </a:pPr>
            <a:r>
              <a:rPr lang="zh-CN" altLang="en-US" sz="2200" b="1" dirty="0">
                <a:latin typeface="+mn-ea"/>
                <a:ea typeface="+mn-ea"/>
              </a:rPr>
              <a:t>确定的自顶向下语法分析不必穷举所有的推导过程，避免了回溯现象，极大地提高了语法分析的效率。这里“确定的”意指选择规则的确定性。这类分析法，也称为不带回溯的自顶向下语法分析。</a:t>
            </a:r>
          </a:p>
        </p:txBody>
      </p:sp>
      <p:sp>
        <p:nvSpPr>
          <p:cNvPr id="15367" name="Text Box 5"/>
          <p:cNvSpPr txBox="1">
            <a:spLocks noChangeArrowheads="1"/>
          </p:cNvSpPr>
          <p:nvPr/>
        </p:nvSpPr>
        <p:spPr bwMode="auto">
          <a:xfrm>
            <a:off x="4556502" y="3307596"/>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8"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kern="0" noProof="0" dirty="0" smtClean="0">
                <a:solidFill>
                  <a:srgbClr val="0000FF"/>
                </a:solidFill>
                <a:latin typeface="Times New Roman" pitchFamily="18" charset="0"/>
                <a:ea typeface="黑体" pitchFamily="2" charset="-122"/>
                <a:cs typeface="+mj-cs"/>
              </a:rPr>
              <a:t>LL(1)</a:t>
            </a:r>
            <a:r>
              <a:rPr lang="zh-CN" altLang="en-US" sz="2800" b="1" kern="0" noProof="0" dirty="0" smtClean="0">
                <a:solidFill>
                  <a:srgbClr val="0000FF"/>
                </a:solidFill>
                <a:latin typeface="Times New Roman" pitchFamily="18" charset="0"/>
                <a:ea typeface="黑体" pitchFamily="2" charset="-122"/>
                <a:cs typeface="+mj-cs"/>
              </a:rPr>
              <a:t>文法的定义</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box(in)">
                                      <p:cBhvr>
                                        <p:cTn id="7"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a:spLocks noGrp="1"/>
          </p:cNvSpPr>
          <p:nvPr>
            <p:ph type="sldNum" sz="quarter" idx="12"/>
          </p:nvPr>
        </p:nvSpPr>
        <p:spPr>
          <a:noFill/>
        </p:spPr>
        <p:txBody>
          <a:bodyPr/>
          <a:lstStyle/>
          <a:p>
            <a:fld id="{E17E74D1-784B-48AD-9210-9F91B686FBB7}" type="slidenum">
              <a:rPr lang="en-US" altLang="zh-CN" smtClean="0">
                <a:ea typeface="宋体" charset="-122"/>
              </a:rPr>
              <a:pPr/>
              <a:t>15</a:t>
            </a:fld>
            <a:endParaRPr lang="en-US" altLang="zh-CN" dirty="0" smtClean="0">
              <a:ea typeface="宋体" charset="-122"/>
            </a:endParaRPr>
          </a:p>
        </p:txBody>
      </p:sp>
      <p:sp>
        <p:nvSpPr>
          <p:cNvPr id="16387" name="Text Box 18"/>
          <p:cNvSpPr txBox="1">
            <a:spLocks noChangeArrowheads="1"/>
          </p:cNvSpPr>
          <p:nvPr/>
        </p:nvSpPr>
        <p:spPr bwMode="auto">
          <a:xfrm>
            <a:off x="838200" y="5250359"/>
            <a:ext cx="3335337" cy="769441"/>
          </a:xfrm>
          <a:prstGeom prst="rect">
            <a:avLst/>
          </a:prstGeom>
          <a:noFill/>
          <a:ln w="9525">
            <a:noFill/>
            <a:miter lim="800000"/>
            <a:headEnd/>
            <a:tailEnd/>
          </a:ln>
        </p:spPr>
        <p:txBody>
          <a:bodyPr wrap="square">
            <a:spAutoFit/>
          </a:bodyPr>
          <a:lstStyle/>
          <a:p>
            <a:pPr algn="just"/>
            <a:r>
              <a:rPr lang="zh-CN" altLang="en-US" sz="2200" b="1" dirty="0">
                <a:latin typeface="+mn-ea"/>
                <a:ea typeface="+mn-ea"/>
              </a:rPr>
              <a:t>输入串</a:t>
            </a:r>
            <a:r>
              <a:rPr lang="zh-CN" altLang="en-US" sz="2200" b="1" dirty="0" smtClean="0">
                <a:latin typeface="+mn-ea"/>
                <a:ea typeface="+mn-ea"/>
              </a:rPr>
              <a:t>：</a:t>
            </a:r>
            <a:endParaRPr lang="en-US" altLang="zh-CN" sz="2200" b="1" dirty="0">
              <a:latin typeface="+mn-ea"/>
              <a:ea typeface="+mn-ea"/>
            </a:endParaRPr>
          </a:p>
          <a:p>
            <a:pPr algn="just"/>
            <a:r>
              <a:rPr lang="zh-CN" altLang="en-US" sz="2200" b="1" dirty="0" smtClean="0">
                <a:latin typeface="+mn-ea"/>
                <a:ea typeface="+mn-ea"/>
              </a:rPr>
              <a:t>推  </a:t>
            </a:r>
            <a:r>
              <a:rPr lang="zh-CN" altLang="en-US" sz="2200" b="1" dirty="0">
                <a:latin typeface="+mn-ea"/>
                <a:ea typeface="+mn-ea"/>
              </a:rPr>
              <a:t>导：</a:t>
            </a:r>
            <a:r>
              <a:rPr lang="en-US" altLang="zh-CN" sz="2200" b="1" dirty="0">
                <a:latin typeface="+mn-ea"/>
                <a:ea typeface="+mn-ea"/>
              </a:rPr>
              <a:t>S</a:t>
            </a:r>
          </a:p>
        </p:txBody>
      </p:sp>
      <p:sp>
        <p:nvSpPr>
          <p:cNvPr id="16388" name="Rectangle 19"/>
          <p:cNvSpPr>
            <a:spLocks noChangeArrowheads="1"/>
          </p:cNvSpPr>
          <p:nvPr/>
        </p:nvSpPr>
        <p:spPr bwMode="auto">
          <a:xfrm>
            <a:off x="685800" y="4800600"/>
            <a:ext cx="2438400" cy="430887"/>
          </a:xfrm>
          <a:prstGeom prst="rect">
            <a:avLst/>
          </a:prstGeom>
          <a:noFill/>
          <a:ln w="9525">
            <a:noFill/>
            <a:miter lim="800000"/>
            <a:headEnd/>
            <a:tailEnd/>
          </a:ln>
        </p:spPr>
        <p:txBody>
          <a:bodyPr wrap="square">
            <a:spAutoFit/>
          </a:bodyPr>
          <a:lstStyle/>
          <a:p>
            <a:r>
              <a:rPr lang="zh-CN" altLang="en-US" sz="2200" b="1" dirty="0">
                <a:solidFill>
                  <a:srgbClr val="CC6600"/>
                </a:solidFill>
                <a:latin typeface="+mn-ea"/>
                <a:ea typeface="+mn-ea"/>
              </a:rPr>
              <a:t>语法分析过程：</a:t>
            </a:r>
          </a:p>
        </p:txBody>
      </p:sp>
      <p:sp>
        <p:nvSpPr>
          <p:cNvPr id="16389" name="Text Box 20"/>
          <p:cNvSpPr txBox="1">
            <a:spLocks noChangeArrowheads="1"/>
          </p:cNvSpPr>
          <p:nvPr/>
        </p:nvSpPr>
        <p:spPr bwMode="auto">
          <a:xfrm>
            <a:off x="5334000" y="4547681"/>
            <a:ext cx="2895600" cy="938719"/>
          </a:xfrm>
          <a:prstGeom prst="rect">
            <a:avLst/>
          </a:prstGeom>
          <a:solidFill>
            <a:schemeClr val="accent5"/>
          </a:solidFill>
          <a:ln w="9525">
            <a:noFill/>
            <a:miter lim="800000"/>
            <a:headEnd/>
            <a:tailEnd/>
          </a:ln>
        </p:spPr>
        <p:txBody>
          <a:bodyPr wrap="square">
            <a:spAutoFit/>
          </a:bodyPr>
          <a:lstStyle/>
          <a:p>
            <a:pPr algn="l">
              <a:spcBef>
                <a:spcPct val="50000"/>
              </a:spcBef>
            </a:pPr>
            <a:r>
              <a:rPr lang="en-US" altLang="zh-CN" sz="2200" dirty="0">
                <a:latin typeface="+mn-ea"/>
                <a:ea typeface="+mn-ea"/>
              </a:rPr>
              <a:t>∵p∈ SELECT(</a:t>
            </a:r>
            <a:r>
              <a:rPr lang="en-US" altLang="zh-CN" sz="2200" dirty="0" err="1">
                <a:latin typeface="+mn-ea"/>
                <a:ea typeface="+mn-ea"/>
              </a:rPr>
              <a:t>S→pA</a:t>
            </a:r>
            <a:r>
              <a:rPr lang="en-US" altLang="zh-CN" sz="2200" dirty="0" smtClean="0">
                <a:latin typeface="+mn-ea"/>
                <a:ea typeface="+mn-ea"/>
              </a:rPr>
              <a:t>)</a:t>
            </a:r>
          </a:p>
          <a:p>
            <a:pPr algn="l">
              <a:spcBef>
                <a:spcPct val="50000"/>
              </a:spcBef>
            </a:pPr>
            <a:r>
              <a:rPr lang="en-US" altLang="zh-CN" sz="2200" b="1" dirty="0" smtClean="0">
                <a:latin typeface="+mn-ea"/>
                <a:ea typeface="+mn-ea"/>
              </a:rPr>
              <a:t> </a:t>
            </a:r>
            <a:r>
              <a:rPr lang="en-US" altLang="zh-CN" sz="2200" b="1" dirty="0">
                <a:latin typeface="+mn-ea"/>
                <a:ea typeface="+mn-ea"/>
              </a:rPr>
              <a:t>∴</a:t>
            </a:r>
            <a:r>
              <a:rPr lang="zh-CN" altLang="en-US" sz="2200" b="1" dirty="0">
                <a:latin typeface="+mn-ea"/>
                <a:ea typeface="+mn-ea"/>
              </a:rPr>
              <a:t>选择</a:t>
            </a:r>
            <a:r>
              <a:rPr lang="en-US" altLang="zh-CN" sz="2200" dirty="0" err="1">
                <a:latin typeface="+mn-ea"/>
                <a:ea typeface="+mn-ea"/>
              </a:rPr>
              <a:t>S→pA</a:t>
            </a:r>
            <a:endParaRPr lang="en-US" altLang="zh-CN" sz="2200" dirty="0">
              <a:latin typeface="+mn-ea"/>
              <a:ea typeface="+mn-ea"/>
            </a:endParaRPr>
          </a:p>
        </p:txBody>
      </p:sp>
      <p:sp>
        <p:nvSpPr>
          <p:cNvPr id="16390" name="Text Box 21"/>
          <p:cNvSpPr txBox="1">
            <a:spLocks noChangeArrowheads="1"/>
          </p:cNvSpPr>
          <p:nvPr/>
        </p:nvSpPr>
        <p:spPr bwMode="auto">
          <a:xfrm>
            <a:off x="381000" y="930275"/>
            <a:ext cx="8001000" cy="850939"/>
          </a:xfrm>
          <a:prstGeom prst="rect">
            <a:avLst/>
          </a:prstGeom>
          <a:noFill/>
          <a:ln w="9525">
            <a:noFill/>
            <a:miter lim="800000"/>
            <a:headEnd/>
            <a:tailEnd/>
          </a:ln>
        </p:spPr>
        <p:txBody>
          <a:bodyPr wrap="square">
            <a:spAutoFit/>
          </a:bodyPr>
          <a:lstStyle/>
          <a:p>
            <a:pPr indent="476250" algn="l">
              <a:lnSpc>
                <a:spcPct val="120000"/>
              </a:lnSpc>
              <a:spcBef>
                <a:spcPct val="20000"/>
              </a:spcBef>
            </a:pPr>
            <a:r>
              <a:rPr lang="zh-CN" altLang="en-US" sz="2200" b="1" dirty="0">
                <a:latin typeface="+mn-ea"/>
                <a:ea typeface="+mn-ea"/>
              </a:rPr>
              <a:t>例</a:t>
            </a:r>
            <a:r>
              <a:rPr lang="en-US" altLang="zh-CN" sz="2200" b="1" dirty="0">
                <a:latin typeface="+mn-ea"/>
                <a:ea typeface="+mn-ea"/>
              </a:rPr>
              <a:t>4.1  </a:t>
            </a:r>
            <a:r>
              <a:rPr lang="zh-CN" altLang="en-US" sz="2200" b="1" dirty="0">
                <a:latin typeface="+mn-ea"/>
                <a:ea typeface="+mn-ea"/>
              </a:rPr>
              <a:t>设文法</a:t>
            </a:r>
            <a:r>
              <a:rPr lang="en-US" altLang="zh-CN" sz="2200" b="1" dirty="0">
                <a:latin typeface="+mn-ea"/>
                <a:ea typeface="+mn-ea"/>
              </a:rPr>
              <a:t>G1[S]</a:t>
            </a:r>
            <a:r>
              <a:rPr lang="zh-CN" altLang="en-US" sz="2200" b="1" dirty="0">
                <a:latin typeface="+mn-ea"/>
                <a:ea typeface="+mn-ea"/>
              </a:rPr>
              <a:t>定义如下，考察输入串</a:t>
            </a:r>
            <a:r>
              <a:rPr lang="en-US" altLang="zh-CN" sz="2200" b="1" dirty="0" err="1">
                <a:latin typeface="+mn-ea"/>
                <a:ea typeface="+mn-ea"/>
              </a:rPr>
              <a:t>pccadd</a:t>
            </a:r>
            <a:r>
              <a:rPr lang="zh-CN" altLang="en-US" sz="2200" b="1" dirty="0">
                <a:latin typeface="+mn-ea"/>
                <a:ea typeface="+mn-ea"/>
              </a:rPr>
              <a:t>的确定的自顶向下语法分析过程。 </a:t>
            </a:r>
          </a:p>
        </p:txBody>
      </p:sp>
      <p:grpSp>
        <p:nvGrpSpPr>
          <p:cNvPr id="2" name="Group 22"/>
          <p:cNvGrpSpPr>
            <a:grpSpLocks/>
          </p:cNvGrpSpPr>
          <p:nvPr/>
        </p:nvGrpSpPr>
        <p:grpSpPr bwMode="auto">
          <a:xfrm>
            <a:off x="1295400" y="1678055"/>
            <a:ext cx="6019800" cy="381000"/>
            <a:chOff x="-2" y="-2"/>
            <a:chExt cx="1998" cy="580"/>
          </a:xfrm>
        </p:grpSpPr>
        <p:grpSp>
          <p:nvGrpSpPr>
            <p:cNvPr id="3" name="Group 23"/>
            <p:cNvGrpSpPr>
              <a:grpSpLocks/>
            </p:cNvGrpSpPr>
            <p:nvPr/>
          </p:nvGrpSpPr>
          <p:grpSpPr bwMode="auto">
            <a:xfrm>
              <a:off x="0" y="0"/>
              <a:ext cx="1994" cy="576"/>
              <a:chOff x="0" y="0"/>
              <a:chExt cx="1994" cy="576"/>
            </a:xfrm>
          </p:grpSpPr>
          <p:sp>
            <p:nvSpPr>
              <p:cNvPr id="16395" name="Rectangle 24"/>
              <p:cNvSpPr>
                <a:spLocks noChangeArrowheads="1"/>
              </p:cNvSpPr>
              <p:nvPr/>
            </p:nvSpPr>
            <p:spPr bwMode="auto">
              <a:xfrm>
                <a:off x="43" y="0"/>
                <a:ext cx="1908" cy="576"/>
              </a:xfrm>
              <a:prstGeom prst="rect">
                <a:avLst/>
              </a:prstGeom>
              <a:noFill/>
              <a:ln w="9525">
                <a:noFill/>
                <a:miter lim="800000"/>
                <a:headEnd/>
                <a:tailEnd/>
              </a:ln>
            </p:spPr>
            <p:txBody>
              <a:bodyPr/>
              <a:lstStyle/>
              <a:p>
                <a:r>
                  <a:rPr lang="en-US" altLang="zh-CN" sz="2200" b="1" dirty="0">
                    <a:latin typeface="+mn-ea"/>
                    <a:ea typeface="+mn-ea"/>
                  </a:rPr>
                  <a:t>G1[S]</a:t>
                </a:r>
                <a:r>
                  <a:rPr lang="zh-CN" altLang="en-US" sz="2200" b="1" dirty="0">
                    <a:latin typeface="+mn-ea"/>
                    <a:ea typeface="+mn-ea"/>
                  </a:rPr>
                  <a:t>：</a:t>
                </a:r>
                <a:r>
                  <a:rPr lang="en-US" altLang="zh-CN" sz="2200" b="1" dirty="0" err="1">
                    <a:latin typeface="+mn-ea"/>
                    <a:ea typeface="+mn-ea"/>
                  </a:rPr>
                  <a:t>S→pA︱qB</a:t>
                </a:r>
                <a:r>
                  <a:rPr lang="zh-CN" altLang="en-US" sz="2200" b="1" dirty="0">
                    <a:latin typeface="+mn-ea"/>
                    <a:ea typeface="+mn-ea"/>
                  </a:rPr>
                  <a:t>，</a:t>
                </a:r>
                <a:r>
                  <a:rPr lang="en-US" altLang="zh-CN" sz="2200" b="1" dirty="0" err="1">
                    <a:latin typeface="+mn-ea"/>
                    <a:ea typeface="+mn-ea"/>
                  </a:rPr>
                  <a:t>A→cAd︱a</a:t>
                </a:r>
                <a:r>
                  <a:rPr lang="zh-CN" altLang="en-US" sz="2200" b="1" dirty="0">
                    <a:latin typeface="+mn-ea"/>
                    <a:ea typeface="+mn-ea"/>
                  </a:rPr>
                  <a:t>，</a:t>
                </a:r>
                <a:r>
                  <a:rPr lang="en-US" altLang="zh-CN" sz="2200" b="1" dirty="0" err="1">
                    <a:latin typeface="+mn-ea"/>
                    <a:ea typeface="+mn-ea"/>
                  </a:rPr>
                  <a:t>B→dB︱b</a:t>
                </a:r>
                <a:endParaRPr lang="en-US" altLang="zh-CN" sz="2200" b="1" dirty="0">
                  <a:latin typeface="+mn-ea"/>
                  <a:ea typeface="+mn-ea"/>
                </a:endParaRPr>
              </a:p>
            </p:txBody>
          </p:sp>
          <p:sp>
            <p:nvSpPr>
              <p:cNvPr id="16396" name="Rectangle 25"/>
              <p:cNvSpPr>
                <a:spLocks noChangeArrowheads="1"/>
              </p:cNvSpPr>
              <p:nvPr/>
            </p:nvSpPr>
            <p:spPr bwMode="auto">
              <a:xfrm>
                <a:off x="0" y="0"/>
                <a:ext cx="1994" cy="576"/>
              </a:xfrm>
              <a:prstGeom prst="rect">
                <a:avLst/>
              </a:prstGeom>
              <a:noFill/>
              <a:ln w="7">
                <a:solidFill>
                  <a:srgbClr val="A0A0A0"/>
                </a:solidFill>
                <a:miter lim="800000"/>
                <a:headEnd/>
                <a:tailEnd/>
              </a:ln>
            </p:spPr>
            <p:txBody>
              <a:bodyPr wrap="none"/>
              <a:lstStyle/>
              <a:p>
                <a:endParaRPr lang="zh-CN" altLang="en-US" sz="2200">
                  <a:latin typeface="+mn-ea"/>
                  <a:ea typeface="+mn-ea"/>
                </a:endParaRPr>
              </a:p>
            </p:txBody>
          </p:sp>
        </p:grpSp>
        <p:sp>
          <p:nvSpPr>
            <p:cNvPr id="16394" name="Rectangle 26"/>
            <p:cNvSpPr>
              <a:spLocks noChangeArrowheads="1"/>
            </p:cNvSpPr>
            <p:nvPr/>
          </p:nvSpPr>
          <p:spPr bwMode="auto">
            <a:xfrm>
              <a:off x="-2" y="-2"/>
              <a:ext cx="1998" cy="580"/>
            </a:xfrm>
            <a:prstGeom prst="rect">
              <a:avLst/>
            </a:prstGeom>
            <a:noFill/>
            <a:ln w="6350">
              <a:solidFill>
                <a:srgbClr val="A0A0A0"/>
              </a:solidFill>
              <a:miter lim="800000"/>
              <a:headEnd/>
              <a:tailEnd/>
            </a:ln>
          </p:spPr>
          <p:txBody>
            <a:bodyPr wrap="none"/>
            <a:lstStyle/>
            <a:p>
              <a:endParaRPr lang="zh-CN" altLang="en-US" sz="2200">
                <a:latin typeface="+mn-ea"/>
                <a:ea typeface="+mn-ea"/>
              </a:endParaRPr>
            </a:p>
          </p:txBody>
        </p:sp>
      </p:grpSp>
      <p:sp>
        <p:nvSpPr>
          <p:cNvPr id="16392" name="Text Box 27"/>
          <p:cNvSpPr txBox="1">
            <a:spLocks noChangeArrowheads="1"/>
          </p:cNvSpPr>
          <p:nvPr/>
        </p:nvSpPr>
        <p:spPr bwMode="auto">
          <a:xfrm>
            <a:off x="1219200" y="2135255"/>
            <a:ext cx="6934200" cy="2665345"/>
          </a:xfrm>
          <a:prstGeom prst="rect">
            <a:avLst/>
          </a:prstGeom>
          <a:noFill/>
          <a:ln w="9525">
            <a:noFill/>
            <a:miter lim="800000"/>
            <a:headEnd/>
            <a:tailEnd/>
          </a:ln>
        </p:spPr>
        <p:txBody>
          <a:bodyPr wrap="square">
            <a:spAutoFit/>
          </a:bodyPr>
          <a:lstStyle/>
          <a:p>
            <a:pPr algn="l">
              <a:spcBef>
                <a:spcPct val="10000"/>
              </a:spcBef>
            </a:pPr>
            <a:r>
              <a:rPr lang="en-US" altLang="zh-CN" sz="2200" b="1" dirty="0">
                <a:latin typeface="+mn-ea"/>
                <a:ea typeface="+mn-ea"/>
              </a:rPr>
              <a:t>∵  SELECT(</a:t>
            </a:r>
            <a:r>
              <a:rPr lang="en-US" altLang="zh-CN" sz="2200" b="1" dirty="0" err="1">
                <a:latin typeface="+mn-ea"/>
                <a:ea typeface="+mn-ea"/>
              </a:rPr>
              <a:t>S→pA</a:t>
            </a:r>
            <a:r>
              <a:rPr lang="en-US" altLang="zh-CN" sz="2200" b="1" dirty="0">
                <a:latin typeface="+mn-ea"/>
                <a:ea typeface="+mn-ea"/>
              </a:rPr>
              <a:t>)={p} ,  SELECT(S→ </a:t>
            </a:r>
            <a:r>
              <a:rPr lang="en-US" altLang="zh-CN" sz="2200" b="1" dirty="0" err="1">
                <a:latin typeface="+mn-ea"/>
                <a:ea typeface="+mn-ea"/>
              </a:rPr>
              <a:t>qB</a:t>
            </a:r>
            <a:r>
              <a:rPr lang="en-US" altLang="zh-CN" sz="2200" b="1" dirty="0">
                <a:latin typeface="+mn-ea"/>
                <a:ea typeface="+mn-ea"/>
              </a:rPr>
              <a:t>)={q}</a:t>
            </a:r>
          </a:p>
          <a:p>
            <a:pPr algn="l">
              <a:spcBef>
                <a:spcPct val="10000"/>
              </a:spcBef>
            </a:pPr>
            <a:r>
              <a:rPr lang="en-US" altLang="zh-CN" sz="2200" b="1" dirty="0">
                <a:latin typeface="+mn-ea"/>
                <a:ea typeface="+mn-ea"/>
              </a:rPr>
              <a:t>   </a:t>
            </a:r>
            <a:r>
              <a:rPr lang="en-US" altLang="zh-CN" sz="2200" b="1" dirty="0" smtClean="0">
                <a:latin typeface="+mn-ea"/>
                <a:ea typeface="+mn-ea"/>
              </a:rPr>
              <a:t> </a:t>
            </a:r>
            <a:r>
              <a:rPr lang="en-US" altLang="zh-CN" sz="2200" b="1" dirty="0">
                <a:latin typeface="+mn-ea"/>
                <a:ea typeface="+mn-ea"/>
              </a:rPr>
              <a:t>SELECT(</a:t>
            </a:r>
            <a:r>
              <a:rPr lang="en-US" altLang="zh-CN" sz="2200" b="1" dirty="0" err="1">
                <a:latin typeface="+mn-ea"/>
                <a:ea typeface="+mn-ea"/>
              </a:rPr>
              <a:t>A→cAd</a:t>
            </a:r>
            <a:r>
              <a:rPr lang="en-US" altLang="zh-CN" sz="2200" b="1" dirty="0">
                <a:latin typeface="+mn-ea"/>
                <a:ea typeface="+mn-ea"/>
              </a:rPr>
              <a:t>)={c} , SELECT(</a:t>
            </a:r>
            <a:r>
              <a:rPr lang="en-US" altLang="zh-CN" sz="2200" b="1" dirty="0" err="1">
                <a:latin typeface="+mn-ea"/>
                <a:ea typeface="+mn-ea"/>
              </a:rPr>
              <a:t>A→a</a:t>
            </a:r>
            <a:r>
              <a:rPr lang="en-US" altLang="zh-CN" sz="2200" b="1" dirty="0">
                <a:latin typeface="+mn-ea"/>
                <a:ea typeface="+mn-ea"/>
              </a:rPr>
              <a:t>)={a}</a:t>
            </a:r>
          </a:p>
          <a:p>
            <a:pPr algn="l">
              <a:spcBef>
                <a:spcPct val="10000"/>
              </a:spcBef>
            </a:pPr>
            <a:r>
              <a:rPr lang="en-US" altLang="zh-CN" sz="2200" b="1" dirty="0">
                <a:latin typeface="+mn-ea"/>
                <a:ea typeface="+mn-ea"/>
              </a:rPr>
              <a:t>   </a:t>
            </a:r>
            <a:r>
              <a:rPr lang="en-US" altLang="zh-CN" sz="2200" b="1" dirty="0" smtClean="0">
                <a:latin typeface="+mn-ea"/>
                <a:ea typeface="+mn-ea"/>
              </a:rPr>
              <a:t> </a:t>
            </a:r>
            <a:r>
              <a:rPr lang="en-US" altLang="zh-CN" sz="2200" b="1" dirty="0">
                <a:latin typeface="+mn-ea"/>
                <a:ea typeface="+mn-ea"/>
              </a:rPr>
              <a:t>SELECT(</a:t>
            </a:r>
            <a:r>
              <a:rPr lang="en-US" altLang="zh-CN" sz="2200" b="1" dirty="0" err="1">
                <a:latin typeface="+mn-ea"/>
                <a:ea typeface="+mn-ea"/>
              </a:rPr>
              <a:t>B→dB</a:t>
            </a:r>
            <a:r>
              <a:rPr lang="en-US" altLang="zh-CN" sz="2200" b="1" dirty="0">
                <a:latin typeface="+mn-ea"/>
                <a:ea typeface="+mn-ea"/>
              </a:rPr>
              <a:t>)={d} ,  SELECT(</a:t>
            </a:r>
            <a:r>
              <a:rPr lang="en-US" altLang="zh-CN" sz="2200" b="1" dirty="0" err="1">
                <a:latin typeface="+mn-ea"/>
                <a:ea typeface="+mn-ea"/>
              </a:rPr>
              <a:t>B→b</a:t>
            </a:r>
            <a:r>
              <a:rPr lang="en-US" altLang="zh-CN" sz="2200" b="1" dirty="0">
                <a:latin typeface="+mn-ea"/>
                <a:ea typeface="+mn-ea"/>
              </a:rPr>
              <a:t>)={b}</a:t>
            </a:r>
          </a:p>
          <a:p>
            <a:pPr algn="l">
              <a:spcBef>
                <a:spcPct val="10000"/>
              </a:spcBef>
            </a:pPr>
            <a:r>
              <a:rPr lang="en-US" altLang="zh-CN" sz="2200" b="1" dirty="0">
                <a:latin typeface="+mn-ea"/>
                <a:ea typeface="+mn-ea"/>
              </a:rPr>
              <a:t>∴ SELECT(</a:t>
            </a:r>
            <a:r>
              <a:rPr lang="en-US" altLang="zh-CN" sz="2200" b="1" dirty="0" err="1">
                <a:latin typeface="+mn-ea"/>
                <a:ea typeface="+mn-ea"/>
              </a:rPr>
              <a:t>S→pA</a:t>
            </a:r>
            <a:r>
              <a:rPr lang="en-US" altLang="zh-CN" sz="2200" b="1" dirty="0">
                <a:latin typeface="+mn-ea"/>
                <a:ea typeface="+mn-ea"/>
              </a:rPr>
              <a:t>)∩SELECT(S→ </a:t>
            </a:r>
            <a:r>
              <a:rPr lang="en-US" altLang="zh-CN" sz="2200" b="1" dirty="0" err="1">
                <a:latin typeface="+mn-ea"/>
                <a:ea typeface="+mn-ea"/>
              </a:rPr>
              <a:t>qB</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Φ  </a:t>
            </a:r>
          </a:p>
          <a:p>
            <a:pPr algn="l">
              <a:spcBef>
                <a:spcPct val="10000"/>
              </a:spcBef>
            </a:pPr>
            <a:r>
              <a:rPr lang="en-US" altLang="zh-CN" sz="2200" b="1" dirty="0">
                <a:latin typeface="+mn-ea"/>
                <a:ea typeface="+mn-ea"/>
              </a:rPr>
              <a:t>     SELECT(</a:t>
            </a:r>
            <a:r>
              <a:rPr lang="en-US" altLang="zh-CN" sz="2200" b="1" dirty="0" err="1">
                <a:latin typeface="+mn-ea"/>
                <a:ea typeface="+mn-ea"/>
              </a:rPr>
              <a:t>A→cAd</a:t>
            </a:r>
            <a:r>
              <a:rPr lang="en-US" altLang="zh-CN" sz="2200" b="1" dirty="0">
                <a:latin typeface="+mn-ea"/>
                <a:ea typeface="+mn-ea"/>
              </a:rPr>
              <a:t>)∩SELECT(</a:t>
            </a:r>
            <a:r>
              <a:rPr lang="en-US" altLang="zh-CN" sz="2200" b="1" dirty="0" err="1">
                <a:latin typeface="+mn-ea"/>
                <a:ea typeface="+mn-ea"/>
              </a:rPr>
              <a:t>A→a</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Φ</a:t>
            </a:r>
          </a:p>
          <a:p>
            <a:pPr algn="l">
              <a:spcBef>
                <a:spcPct val="10000"/>
              </a:spcBef>
            </a:pPr>
            <a:r>
              <a:rPr lang="en-US" altLang="zh-CN" sz="2200" b="1" dirty="0">
                <a:latin typeface="+mn-ea"/>
                <a:ea typeface="+mn-ea"/>
              </a:rPr>
              <a:t>     SELECT(</a:t>
            </a:r>
            <a:r>
              <a:rPr lang="en-US" altLang="zh-CN" sz="2200" b="1" dirty="0" err="1">
                <a:latin typeface="+mn-ea"/>
                <a:ea typeface="+mn-ea"/>
              </a:rPr>
              <a:t>B→dB</a:t>
            </a:r>
            <a:r>
              <a:rPr lang="en-US" altLang="zh-CN" sz="2200" b="1" dirty="0">
                <a:latin typeface="+mn-ea"/>
                <a:ea typeface="+mn-ea"/>
              </a:rPr>
              <a:t>)∩SELECT(</a:t>
            </a:r>
            <a:r>
              <a:rPr lang="en-US" altLang="zh-CN" sz="2200" b="1" dirty="0" err="1">
                <a:latin typeface="+mn-ea"/>
                <a:ea typeface="+mn-ea"/>
              </a:rPr>
              <a:t>B→b</a:t>
            </a:r>
            <a:r>
              <a:rPr lang="en-US" altLang="zh-CN" sz="2200" b="1" dirty="0">
                <a:latin typeface="+mn-ea"/>
                <a:ea typeface="+mn-ea"/>
              </a:rPr>
              <a:t>) </a:t>
            </a:r>
            <a:r>
              <a:rPr lang="zh-CN" altLang="en-US" sz="2200" b="1" dirty="0">
                <a:latin typeface="+mn-ea"/>
                <a:ea typeface="+mn-ea"/>
              </a:rPr>
              <a:t>＝</a:t>
            </a:r>
            <a:r>
              <a:rPr lang="en-US" altLang="zh-CN" sz="2200" b="1" dirty="0">
                <a:latin typeface="+mn-ea"/>
                <a:ea typeface="+mn-ea"/>
              </a:rPr>
              <a:t>Φ</a:t>
            </a:r>
          </a:p>
          <a:p>
            <a:pPr algn="l">
              <a:spcBef>
                <a:spcPct val="10000"/>
              </a:spcBef>
            </a:pPr>
            <a:r>
              <a:rPr lang="zh-CN" altLang="en-US" sz="2200" b="1" dirty="0">
                <a:latin typeface="+mn-ea"/>
                <a:ea typeface="+mn-ea"/>
              </a:rPr>
              <a:t>即文法</a:t>
            </a:r>
            <a:r>
              <a:rPr lang="en-US" altLang="zh-CN" sz="2200" b="1" dirty="0">
                <a:latin typeface="+mn-ea"/>
                <a:ea typeface="+mn-ea"/>
              </a:rPr>
              <a:t>G1[S]</a:t>
            </a:r>
            <a:r>
              <a:rPr lang="zh-CN" altLang="en-US" sz="2200" b="1" dirty="0">
                <a:latin typeface="+mn-ea"/>
                <a:ea typeface="+mn-ea"/>
              </a:rPr>
              <a:t>是</a:t>
            </a:r>
            <a:r>
              <a:rPr lang="en-US" altLang="zh-CN" sz="2200" b="1" dirty="0">
                <a:latin typeface="+mn-ea"/>
                <a:ea typeface="+mn-ea"/>
              </a:rPr>
              <a:t>LL(1)</a:t>
            </a:r>
            <a:r>
              <a:rPr lang="zh-CN" altLang="en-US" sz="2200" b="1" dirty="0">
                <a:latin typeface="+mn-ea"/>
                <a:ea typeface="+mn-ea"/>
              </a:rPr>
              <a:t>文法。</a:t>
            </a:r>
          </a:p>
        </p:txBody>
      </p:sp>
      <p:sp>
        <p:nvSpPr>
          <p:cNvPr id="13" name="Text Box 12"/>
          <p:cNvSpPr txBox="1">
            <a:spLocks noChangeArrowheads="1"/>
          </p:cNvSpPr>
          <p:nvPr/>
        </p:nvSpPr>
        <p:spPr bwMode="auto">
          <a:xfrm>
            <a:off x="2133600" y="5593596"/>
            <a:ext cx="1295400" cy="430887"/>
          </a:xfrm>
          <a:prstGeom prst="rect">
            <a:avLst/>
          </a:prstGeom>
          <a:noFill/>
          <a:ln w="9525">
            <a:noFill/>
            <a:miter lim="800000"/>
            <a:headEnd/>
            <a:tailEnd/>
          </a:ln>
        </p:spPr>
        <p:txBody>
          <a:bodyPr wrap="square">
            <a:spAutoFit/>
          </a:bodyPr>
          <a:lstStyle/>
          <a:p>
            <a:pPr algn="just"/>
            <a:r>
              <a:rPr lang="en-US" altLang="zh-CN" sz="2200" b="1" dirty="0" smtClean="0">
                <a:latin typeface="+mn-ea"/>
                <a:ea typeface="+mn-ea"/>
                <a:sym typeface="Symbol" pitchFamily="18" charset="2"/>
              </a:rPr>
              <a:t></a:t>
            </a:r>
            <a:r>
              <a:rPr lang="en-US" altLang="zh-CN" sz="2200" b="1" dirty="0" err="1">
                <a:latin typeface="+mn-ea"/>
                <a:ea typeface="+mn-ea"/>
              </a:rPr>
              <a:t>p</a:t>
            </a:r>
            <a:r>
              <a:rPr lang="en-US" altLang="zh-CN" sz="2200" b="1" dirty="0" err="1">
                <a:solidFill>
                  <a:srgbClr val="FF0000"/>
                </a:solidFill>
                <a:latin typeface="+mn-ea"/>
                <a:ea typeface="+mn-ea"/>
              </a:rPr>
              <a:t>A</a:t>
            </a:r>
            <a:r>
              <a:rPr lang="en-US" altLang="zh-CN" sz="2200" b="1" dirty="0">
                <a:latin typeface="+mn-ea"/>
                <a:ea typeface="+mn-ea"/>
              </a:rPr>
              <a:t> </a:t>
            </a:r>
          </a:p>
        </p:txBody>
      </p:sp>
      <p:sp>
        <p:nvSpPr>
          <p:cNvPr id="14" name="Text Box 18"/>
          <p:cNvSpPr txBox="1">
            <a:spLocks noChangeArrowheads="1"/>
          </p:cNvSpPr>
          <p:nvPr/>
        </p:nvSpPr>
        <p:spPr bwMode="auto">
          <a:xfrm>
            <a:off x="1998663" y="5181600"/>
            <a:ext cx="1257953" cy="430887"/>
          </a:xfrm>
          <a:prstGeom prst="rect">
            <a:avLst/>
          </a:prstGeom>
          <a:noFill/>
          <a:ln w="9525">
            <a:noFill/>
            <a:miter lim="800000"/>
            <a:headEnd/>
            <a:tailEnd/>
          </a:ln>
        </p:spPr>
        <p:txBody>
          <a:bodyPr wrap="square">
            <a:spAutoFit/>
          </a:bodyPr>
          <a:lstStyle/>
          <a:p>
            <a:pPr algn="just"/>
            <a:r>
              <a:rPr lang="en-US" altLang="zh-CN" sz="2200" b="1" dirty="0" err="1" smtClean="0">
                <a:latin typeface="+mn-ea"/>
                <a:ea typeface="+mn-ea"/>
              </a:rPr>
              <a:t>pccadd</a:t>
            </a:r>
            <a:endParaRPr lang="en-US" altLang="zh-CN" sz="2200" b="1" dirty="0">
              <a:latin typeface="+mn-ea"/>
              <a:ea typeface="+mn-ea"/>
            </a:endParaRPr>
          </a:p>
        </p:txBody>
      </p:sp>
      <p:sp>
        <p:nvSpPr>
          <p:cNvPr id="15" name="Text Box 14"/>
          <p:cNvSpPr txBox="1">
            <a:spLocks noChangeArrowheads="1"/>
          </p:cNvSpPr>
          <p:nvPr/>
        </p:nvSpPr>
        <p:spPr bwMode="auto">
          <a:xfrm>
            <a:off x="5295900" y="4547681"/>
            <a:ext cx="3086100" cy="938719"/>
          </a:xfrm>
          <a:prstGeom prst="rect">
            <a:avLst/>
          </a:prstGeom>
          <a:solidFill>
            <a:schemeClr val="accent5"/>
          </a:solidFill>
          <a:ln w="9525">
            <a:noFill/>
            <a:miter lim="800000"/>
            <a:headEnd/>
            <a:tailEnd/>
          </a:ln>
        </p:spPr>
        <p:txBody>
          <a:bodyPr wrap="square">
            <a:spAutoFit/>
          </a:bodyPr>
          <a:lstStyle/>
          <a:p>
            <a:pPr algn="l">
              <a:spcBef>
                <a:spcPct val="50000"/>
              </a:spcBef>
            </a:pPr>
            <a:r>
              <a:rPr lang="en-US" altLang="zh-CN" sz="2200" dirty="0">
                <a:latin typeface="+mn-ea"/>
                <a:ea typeface="+mn-ea"/>
              </a:rPr>
              <a:t>∵c∈ SELECT(</a:t>
            </a:r>
            <a:r>
              <a:rPr lang="en-US" altLang="zh-CN" sz="2200" dirty="0" err="1">
                <a:latin typeface="+mn-ea"/>
                <a:ea typeface="+mn-ea"/>
              </a:rPr>
              <a:t>A→cAd</a:t>
            </a:r>
            <a:r>
              <a:rPr lang="en-US" altLang="zh-CN" sz="2200" dirty="0">
                <a:latin typeface="+mn-ea"/>
                <a:ea typeface="+mn-ea"/>
              </a:rPr>
              <a:t>)</a:t>
            </a:r>
            <a:r>
              <a:rPr lang="en-US" altLang="zh-CN" sz="2200" b="1" dirty="0">
                <a:latin typeface="+mn-ea"/>
                <a:ea typeface="+mn-ea"/>
              </a:rPr>
              <a:t> </a:t>
            </a:r>
            <a:endParaRPr lang="en-US" altLang="zh-CN" sz="2200" b="1" dirty="0" smtClean="0">
              <a:latin typeface="+mn-ea"/>
              <a:ea typeface="+mn-ea"/>
            </a:endParaRPr>
          </a:p>
          <a:p>
            <a:pPr algn="l">
              <a:spcBef>
                <a:spcPct val="50000"/>
              </a:spcBef>
            </a:pPr>
            <a:r>
              <a:rPr lang="en-US" altLang="zh-CN" sz="2200" b="1" dirty="0" smtClean="0">
                <a:latin typeface="+mn-ea"/>
                <a:ea typeface="+mn-ea"/>
              </a:rPr>
              <a:t>∴</a:t>
            </a:r>
            <a:r>
              <a:rPr lang="zh-CN" altLang="en-US" sz="2200" b="1" dirty="0">
                <a:latin typeface="+mn-ea"/>
                <a:ea typeface="+mn-ea"/>
              </a:rPr>
              <a:t>选择</a:t>
            </a:r>
            <a:r>
              <a:rPr lang="en-US" altLang="zh-CN" sz="2200" dirty="0" err="1">
                <a:latin typeface="+mn-ea"/>
                <a:ea typeface="+mn-ea"/>
              </a:rPr>
              <a:t>A→cAd</a:t>
            </a:r>
            <a:endParaRPr lang="en-US" altLang="zh-CN" sz="2200" dirty="0">
              <a:latin typeface="+mn-ea"/>
              <a:ea typeface="+mn-ea"/>
            </a:endParaRPr>
          </a:p>
        </p:txBody>
      </p:sp>
      <p:sp>
        <p:nvSpPr>
          <p:cNvPr id="16" name="Text Box 12"/>
          <p:cNvSpPr txBox="1">
            <a:spLocks noChangeArrowheads="1"/>
          </p:cNvSpPr>
          <p:nvPr/>
        </p:nvSpPr>
        <p:spPr bwMode="auto">
          <a:xfrm>
            <a:off x="2735442" y="5593596"/>
            <a:ext cx="1447800" cy="430887"/>
          </a:xfrm>
          <a:prstGeom prst="rect">
            <a:avLst/>
          </a:prstGeom>
          <a:noFill/>
          <a:ln w="9525">
            <a:noFill/>
            <a:miter lim="800000"/>
            <a:headEnd/>
            <a:tailEnd/>
          </a:ln>
        </p:spPr>
        <p:txBody>
          <a:bodyPr wrap="square">
            <a:spAutoFit/>
          </a:bodyPr>
          <a:lstStyle/>
          <a:p>
            <a:pPr algn="just"/>
            <a:r>
              <a:rPr lang="en-US" altLang="zh-CN" sz="2200" b="1" dirty="0" smtClean="0">
                <a:latin typeface="+mn-ea"/>
                <a:ea typeface="+mn-ea"/>
                <a:sym typeface="Symbol" pitchFamily="18" charset="2"/>
              </a:rPr>
              <a:t></a:t>
            </a:r>
            <a:r>
              <a:rPr lang="en-US" altLang="zh-CN" sz="2200" b="1" dirty="0" err="1" smtClean="0">
                <a:latin typeface="+mn-ea"/>
                <a:ea typeface="+mn-ea"/>
              </a:rPr>
              <a:t>pc</a:t>
            </a:r>
            <a:r>
              <a:rPr lang="en-US" altLang="zh-CN" sz="2200" b="1" dirty="0" err="1" smtClean="0">
                <a:solidFill>
                  <a:srgbClr val="FF0000"/>
                </a:solidFill>
                <a:latin typeface="+mn-ea"/>
                <a:ea typeface="+mn-ea"/>
              </a:rPr>
              <a:t>A</a:t>
            </a:r>
            <a:r>
              <a:rPr lang="en-US" altLang="zh-CN" sz="2200" b="1" dirty="0" err="1" smtClean="0">
                <a:latin typeface="+mn-ea"/>
                <a:ea typeface="+mn-ea"/>
              </a:rPr>
              <a:t>d</a:t>
            </a:r>
            <a:r>
              <a:rPr lang="en-US" altLang="zh-CN" sz="2200" b="1" dirty="0" smtClean="0">
                <a:latin typeface="+mn-ea"/>
                <a:ea typeface="+mn-ea"/>
              </a:rPr>
              <a:t> </a:t>
            </a:r>
            <a:endParaRPr lang="en-US" altLang="zh-CN" sz="2200" b="1" dirty="0">
              <a:latin typeface="+mn-ea"/>
              <a:ea typeface="+mn-ea"/>
            </a:endParaRPr>
          </a:p>
        </p:txBody>
      </p:sp>
      <p:sp>
        <p:nvSpPr>
          <p:cNvPr id="17" name="Text Box 14"/>
          <p:cNvSpPr txBox="1">
            <a:spLocks noChangeArrowheads="1"/>
          </p:cNvSpPr>
          <p:nvPr/>
        </p:nvSpPr>
        <p:spPr bwMode="auto">
          <a:xfrm>
            <a:off x="5257800" y="4547681"/>
            <a:ext cx="3086100" cy="938719"/>
          </a:xfrm>
          <a:prstGeom prst="rect">
            <a:avLst/>
          </a:prstGeom>
          <a:solidFill>
            <a:schemeClr val="accent5"/>
          </a:solidFill>
          <a:ln w="9525">
            <a:noFill/>
            <a:miter lim="800000"/>
            <a:headEnd/>
            <a:tailEnd/>
          </a:ln>
        </p:spPr>
        <p:txBody>
          <a:bodyPr wrap="square">
            <a:spAutoFit/>
          </a:bodyPr>
          <a:lstStyle/>
          <a:p>
            <a:pPr algn="l">
              <a:spcBef>
                <a:spcPct val="50000"/>
              </a:spcBef>
            </a:pPr>
            <a:r>
              <a:rPr lang="en-US" altLang="zh-CN" sz="2200" dirty="0">
                <a:latin typeface="+mn-ea"/>
                <a:ea typeface="+mn-ea"/>
              </a:rPr>
              <a:t>∵c∈ SELECT(</a:t>
            </a:r>
            <a:r>
              <a:rPr lang="en-US" altLang="zh-CN" sz="2200" dirty="0" err="1">
                <a:latin typeface="+mn-ea"/>
                <a:ea typeface="+mn-ea"/>
              </a:rPr>
              <a:t>A→cAd</a:t>
            </a:r>
            <a:r>
              <a:rPr lang="en-US" altLang="zh-CN" sz="2200" dirty="0">
                <a:latin typeface="+mn-ea"/>
                <a:ea typeface="+mn-ea"/>
              </a:rPr>
              <a:t>)</a:t>
            </a:r>
            <a:r>
              <a:rPr lang="en-US" altLang="zh-CN" sz="2200" b="1" dirty="0">
                <a:latin typeface="+mn-ea"/>
                <a:ea typeface="+mn-ea"/>
              </a:rPr>
              <a:t> </a:t>
            </a:r>
            <a:endParaRPr lang="en-US" altLang="zh-CN" sz="2200" b="1" dirty="0" smtClean="0">
              <a:latin typeface="+mn-ea"/>
              <a:ea typeface="+mn-ea"/>
            </a:endParaRPr>
          </a:p>
          <a:p>
            <a:pPr algn="l">
              <a:spcBef>
                <a:spcPct val="50000"/>
              </a:spcBef>
            </a:pPr>
            <a:r>
              <a:rPr lang="en-US" altLang="zh-CN" sz="2200" b="1" dirty="0" smtClean="0">
                <a:latin typeface="+mn-ea"/>
                <a:ea typeface="+mn-ea"/>
              </a:rPr>
              <a:t>∴</a:t>
            </a:r>
            <a:r>
              <a:rPr lang="zh-CN" altLang="en-US" sz="2200" b="1" dirty="0">
                <a:latin typeface="+mn-ea"/>
                <a:ea typeface="+mn-ea"/>
              </a:rPr>
              <a:t>选择</a:t>
            </a:r>
            <a:r>
              <a:rPr lang="en-US" altLang="zh-CN" sz="2200" dirty="0" err="1">
                <a:latin typeface="+mn-ea"/>
                <a:ea typeface="+mn-ea"/>
              </a:rPr>
              <a:t>A→cAd</a:t>
            </a:r>
            <a:endParaRPr lang="en-US" altLang="zh-CN" sz="2200" dirty="0">
              <a:latin typeface="+mn-ea"/>
              <a:ea typeface="+mn-ea"/>
            </a:endParaRPr>
          </a:p>
        </p:txBody>
      </p:sp>
      <p:sp>
        <p:nvSpPr>
          <p:cNvPr id="18" name="Text Box 12"/>
          <p:cNvSpPr txBox="1">
            <a:spLocks noChangeArrowheads="1"/>
          </p:cNvSpPr>
          <p:nvPr/>
        </p:nvSpPr>
        <p:spPr bwMode="auto">
          <a:xfrm>
            <a:off x="3657600" y="5593596"/>
            <a:ext cx="1447800" cy="430887"/>
          </a:xfrm>
          <a:prstGeom prst="rect">
            <a:avLst/>
          </a:prstGeom>
          <a:noFill/>
          <a:ln w="9525">
            <a:noFill/>
            <a:miter lim="800000"/>
            <a:headEnd/>
            <a:tailEnd/>
          </a:ln>
        </p:spPr>
        <p:txBody>
          <a:bodyPr wrap="square">
            <a:spAutoFit/>
          </a:bodyPr>
          <a:lstStyle/>
          <a:p>
            <a:pPr algn="just"/>
            <a:r>
              <a:rPr lang="en-US" altLang="zh-CN" sz="2200" b="1" dirty="0" smtClean="0">
                <a:latin typeface="+mn-ea"/>
                <a:ea typeface="+mn-ea"/>
                <a:sym typeface="Symbol" pitchFamily="18" charset="2"/>
              </a:rPr>
              <a:t></a:t>
            </a:r>
            <a:r>
              <a:rPr lang="en-US" altLang="zh-CN" sz="2200" b="1" dirty="0" err="1" smtClean="0">
                <a:latin typeface="+mn-ea"/>
                <a:ea typeface="+mn-ea"/>
              </a:rPr>
              <a:t>pcc</a:t>
            </a:r>
            <a:r>
              <a:rPr lang="en-US" altLang="zh-CN" sz="2200" b="1" dirty="0" err="1" smtClean="0">
                <a:solidFill>
                  <a:srgbClr val="FF0000"/>
                </a:solidFill>
                <a:latin typeface="+mn-ea"/>
                <a:ea typeface="+mn-ea"/>
              </a:rPr>
              <a:t>A</a:t>
            </a:r>
            <a:r>
              <a:rPr lang="en-US" altLang="zh-CN" sz="2200" b="1" dirty="0" err="1" smtClean="0">
                <a:latin typeface="+mn-ea"/>
                <a:ea typeface="+mn-ea"/>
              </a:rPr>
              <a:t>dd</a:t>
            </a:r>
            <a:r>
              <a:rPr lang="en-US" altLang="zh-CN" sz="2200" b="1" dirty="0" smtClean="0">
                <a:latin typeface="+mn-ea"/>
                <a:ea typeface="+mn-ea"/>
              </a:rPr>
              <a:t> </a:t>
            </a:r>
            <a:endParaRPr lang="en-US" altLang="zh-CN" sz="2200" b="1" dirty="0">
              <a:latin typeface="+mn-ea"/>
              <a:ea typeface="+mn-ea"/>
            </a:endParaRPr>
          </a:p>
        </p:txBody>
      </p:sp>
      <p:sp>
        <p:nvSpPr>
          <p:cNvPr id="19" name="Text Box 1044"/>
          <p:cNvSpPr txBox="1">
            <a:spLocks noChangeArrowheads="1"/>
          </p:cNvSpPr>
          <p:nvPr/>
        </p:nvSpPr>
        <p:spPr bwMode="auto">
          <a:xfrm>
            <a:off x="5257800" y="4523362"/>
            <a:ext cx="3048000" cy="938719"/>
          </a:xfrm>
          <a:prstGeom prst="rect">
            <a:avLst/>
          </a:prstGeom>
          <a:solidFill>
            <a:schemeClr val="accent5"/>
          </a:solidFill>
          <a:ln w="9525">
            <a:noFill/>
            <a:miter lim="800000"/>
            <a:headEnd/>
            <a:tailEnd/>
          </a:ln>
        </p:spPr>
        <p:txBody>
          <a:bodyPr wrap="square">
            <a:spAutoFit/>
          </a:bodyPr>
          <a:lstStyle/>
          <a:p>
            <a:pPr algn="l">
              <a:spcBef>
                <a:spcPct val="50000"/>
              </a:spcBef>
            </a:pPr>
            <a:r>
              <a:rPr lang="en-US" altLang="zh-CN" sz="2200" dirty="0" smtClean="0">
                <a:latin typeface="+mn-ea"/>
                <a:ea typeface="+mn-ea"/>
              </a:rPr>
              <a:t>∵a∈ </a:t>
            </a:r>
            <a:r>
              <a:rPr lang="en-US" altLang="zh-CN" sz="2200" dirty="0">
                <a:latin typeface="+mn-ea"/>
                <a:ea typeface="+mn-ea"/>
              </a:rPr>
              <a:t>SELECT(A→ a ) </a:t>
            </a:r>
            <a:endParaRPr lang="en-US" altLang="zh-CN" sz="2200" dirty="0" smtClean="0">
              <a:latin typeface="+mn-ea"/>
              <a:ea typeface="+mn-ea"/>
            </a:endParaRPr>
          </a:p>
          <a:p>
            <a:pPr algn="l">
              <a:spcBef>
                <a:spcPct val="50000"/>
              </a:spcBef>
            </a:pPr>
            <a:r>
              <a:rPr lang="en-US" altLang="zh-CN" sz="2200" dirty="0" smtClean="0">
                <a:latin typeface="+mn-ea"/>
                <a:ea typeface="+mn-ea"/>
              </a:rPr>
              <a:t>∴</a:t>
            </a:r>
            <a:r>
              <a:rPr lang="zh-CN" altLang="en-US" sz="2200" b="1" dirty="0">
                <a:latin typeface="+mn-ea"/>
                <a:ea typeface="+mn-ea"/>
              </a:rPr>
              <a:t>选择</a:t>
            </a:r>
            <a:r>
              <a:rPr lang="en-US" altLang="zh-CN" sz="2200" dirty="0">
                <a:latin typeface="+mn-ea"/>
                <a:ea typeface="+mn-ea"/>
              </a:rPr>
              <a:t>A→ a</a:t>
            </a:r>
          </a:p>
        </p:txBody>
      </p:sp>
      <p:sp>
        <p:nvSpPr>
          <p:cNvPr id="20" name="Text Box 12"/>
          <p:cNvSpPr txBox="1">
            <a:spLocks noChangeArrowheads="1"/>
          </p:cNvSpPr>
          <p:nvPr/>
        </p:nvSpPr>
        <p:spPr bwMode="auto">
          <a:xfrm>
            <a:off x="4876800" y="5593596"/>
            <a:ext cx="1447800" cy="430887"/>
          </a:xfrm>
          <a:prstGeom prst="rect">
            <a:avLst/>
          </a:prstGeom>
          <a:noFill/>
          <a:ln w="9525">
            <a:noFill/>
            <a:miter lim="800000"/>
            <a:headEnd/>
            <a:tailEnd/>
          </a:ln>
        </p:spPr>
        <p:txBody>
          <a:bodyPr wrap="square">
            <a:spAutoFit/>
          </a:bodyPr>
          <a:lstStyle/>
          <a:p>
            <a:pPr algn="just"/>
            <a:r>
              <a:rPr lang="en-US" altLang="zh-CN" sz="2200" b="1" dirty="0" smtClean="0">
                <a:latin typeface="+mn-ea"/>
                <a:ea typeface="+mn-ea"/>
                <a:sym typeface="Symbol" pitchFamily="18" charset="2"/>
              </a:rPr>
              <a:t></a:t>
            </a:r>
            <a:r>
              <a:rPr lang="en-US" altLang="zh-CN" sz="2200" b="1" dirty="0" err="1" smtClean="0">
                <a:latin typeface="+mn-ea"/>
                <a:ea typeface="+mn-ea"/>
              </a:rPr>
              <a:t>pccadd</a:t>
            </a:r>
            <a:r>
              <a:rPr lang="en-US" altLang="zh-CN" sz="2200" b="1" dirty="0" smtClean="0">
                <a:latin typeface="+mn-ea"/>
                <a:ea typeface="+mn-ea"/>
              </a:rPr>
              <a:t> </a:t>
            </a:r>
            <a:endParaRPr lang="en-US" altLang="zh-CN" sz="2200" b="1" dirty="0">
              <a:latin typeface="+mn-ea"/>
              <a:ea typeface="+mn-ea"/>
            </a:endParaRPr>
          </a:p>
        </p:txBody>
      </p:sp>
      <p:sp>
        <p:nvSpPr>
          <p:cNvPr id="21"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kern="0" noProof="0" dirty="0" smtClean="0">
                <a:solidFill>
                  <a:srgbClr val="0000FF"/>
                </a:solidFill>
                <a:latin typeface="Times New Roman" pitchFamily="18" charset="0"/>
                <a:ea typeface="黑体" pitchFamily="2" charset="-122"/>
                <a:cs typeface="+mj-cs"/>
              </a:rPr>
              <a:t>LL(1)</a:t>
            </a:r>
            <a:r>
              <a:rPr lang="zh-CN" altLang="en-US" sz="2800" b="1" kern="0" noProof="0" dirty="0" smtClean="0">
                <a:solidFill>
                  <a:srgbClr val="0000FF"/>
                </a:solidFill>
                <a:latin typeface="Times New Roman" pitchFamily="18" charset="0"/>
                <a:ea typeface="黑体" pitchFamily="2" charset="-122"/>
                <a:cs typeface="+mj-cs"/>
              </a:rPr>
              <a:t>文法的</a:t>
            </a:r>
            <a:r>
              <a:rPr lang="zh-CN" altLang="en-US" sz="2800" b="1" kern="0" dirty="0" smtClean="0">
                <a:solidFill>
                  <a:srgbClr val="0000FF"/>
                </a:solidFill>
                <a:latin typeface="Times New Roman" pitchFamily="18" charset="0"/>
                <a:ea typeface="黑体" pitchFamily="2" charset="-122"/>
                <a:cs typeface="+mj-cs"/>
              </a:rPr>
              <a:t>句型分析举例</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box(in)">
                                      <p:cBhvr>
                                        <p:cTn id="7" dur="500"/>
                                        <p:tgtEl>
                                          <p:spTgt spid="1638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par>
                          <p:cTn id="13" fill="hold">
                            <p:stCondLst>
                              <p:cond delay="500"/>
                            </p:stCondLst>
                            <p:childTnLst>
                              <p:par>
                                <p:cTn id="14" presetID="4" presetClass="exit" presetSubtype="16" fill="hold" grpId="1" nodeType="afterEffect">
                                  <p:stCondLst>
                                    <p:cond delay="0"/>
                                  </p:stCondLst>
                                  <p:childTnLst>
                                    <p:animEffect transition="out" filter="box(in)">
                                      <p:cBhvr>
                                        <p:cTn id="15" dur="500"/>
                                        <p:tgtEl>
                                          <p:spTgt spid="16389"/>
                                        </p:tgtEl>
                                      </p:cBhvr>
                                    </p:animEffect>
                                    <p:set>
                                      <p:cBhvr>
                                        <p:cTn id="16" dur="1" fill="hold">
                                          <p:stCondLst>
                                            <p:cond delay="499"/>
                                          </p:stCondLst>
                                        </p:cTn>
                                        <p:tgtEl>
                                          <p:spTgt spid="16389"/>
                                        </p:tgtEl>
                                        <p:attrNameLst>
                                          <p:attrName>style.visibility</p:attrName>
                                        </p:attrNameLst>
                                      </p:cBhvr>
                                      <p:to>
                                        <p:strVal val="hidden"/>
                                      </p:to>
                                    </p:set>
                                  </p:childTnLst>
                                </p:cTn>
                              </p:par>
                            </p:childTnLst>
                          </p:cTn>
                        </p:par>
                        <p:par>
                          <p:cTn id="17" fill="hold">
                            <p:stCondLst>
                              <p:cond delay="1000"/>
                            </p:stCondLst>
                            <p:childTnLst>
                              <p:par>
                                <p:cTn id="18" presetID="0" presetClass="path" presetSubtype="0" accel="50000" decel="50000" fill="hold" grpId="0" nodeType="afterEffect">
                                  <p:stCondLst>
                                    <p:cond delay="0"/>
                                  </p:stCondLst>
                                  <p:childTnLst>
                                    <p:animMotion origin="layout" path="M 0.00174 4.04624E-6 L 0.04341 4.04624E-6 " pathEditMode="relative" rAng="0" ptsTypes="AA">
                                      <p:cBhvr>
                                        <p:cTn id="19" dur="500" fill="hold"/>
                                        <p:tgtEl>
                                          <p:spTgt spid="14"/>
                                        </p:tgtEl>
                                        <p:attrNameLst>
                                          <p:attrName>ppt_x</p:attrName>
                                          <p:attrName>ppt_y</p:attrName>
                                        </p:attrNameLst>
                                      </p:cBhvr>
                                      <p:rCtr x="21" y="0"/>
                                    </p:animMotion>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ox(in)">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xit" presetSubtype="16" fill="hold" grpId="1" nodeType="clickEffect">
                                  <p:stCondLst>
                                    <p:cond delay="0"/>
                                  </p:stCondLst>
                                  <p:childTnLst>
                                    <p:animEffect transition="out" filter="box(in)">
                                      <p:cBhvr>
                                        <p:cTn id="33" dur="500"/>
                                        <p:tgtEl>
                                          <p:spTgt spid="15"/>
                                        </p:tgtEl>
                                      </p:cBhvr>
                                    </p:animEffect>
                                    <p:set>
                                      <p:cBhvr>
                                        <p:cTn id="34" dur="1" fill="hold">
                                          <p:stCondLst>
                                            <p:cond delay="499"/>
                                          </p:stCondLst>
                                        </p:cTn>
                                        <p:tgtEl>
                                          <p:spTgt spid="15"/>
                                        </p:tgtEl>
                                        <p:attrNameLst>
                                          <p:attrName>style.visibility</p:attrName>
                                        </p:attrNameLst>
                                      </p:cBhvr>
                                      <p:to>
                                        <p:strVal val="hidden"/>
                                      </p:to>
                                    </p:set>
                                  </p:childTnLst>
                                </p:cTn>
                              </p:par>
                            </p:childTnLst>
                          </p:cTn>
                        </p:par>
                        <p:par>
                          <p:cTn id="35" fill="hold">
                            <p:stCondLst>
                              <p:cond delay="500"/>
                            </p:stCondLst>
                            <p:childTnLst>
                              <p:par>
                                <p:cTn id="36" presetID="0" presetClass="path" presetSubtype="0" accel="50000" decel="50000" fill="hold" grpId="1" nodeType="afterEffect">
                                  <p:stCondLst>
                                    <p:cond delay="0"/>
                                  </p:stCondLst>
                                  <p:childTnLst>
                                    <p:animMotion origin="layout" path="M 0.04149 -0.00024 L 0.10816 -0.00024 " pathEditMode="relative" rAng="0" ptsTypes="AA">
                                      <p:cBhvr>
                                        <p:cTn id="37" dur="2000" fill="hold"/>
                                        <p:tgtEl>
                                          <p:spTgt spid="14"/>
                                        </p:tgtEl>
                                        <p:attrNameLst>
                                          <p:attrName>ppt_x</p:attrName>
                                          <p:attrName>ppt_y</p:attrName>
                                        </p:attrNameLst>
                                      </p:cBhvr>
                                      <p:rCtr x="33" y="0"/>
                                    </p:animMotion>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in)">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ox(in)">
                                      <p:cBhvr>
                                        <p:cTn id="47" dur="500"/>
                                        <p:tgtEl>
                                          <p:spTgt spid="18"/>
                                        </p:tgtEl>
                                      </p:cBhvr>
                                    </p:animEffect>
                                  </p:childTnLst>
                                </p:cTn>
                              </p:par>
                            </p:childTnLst>
                          </p:cTn>
                        </p:par>
                        <p:par>
                          <p:cTn id="48" fill="hold">
                            <p:stCondLst>
                              <p:cond delay="500"/>
                            </p:stCondLst>
                            <p:childTnLst>
                              <p:par>
                                <p:cTn id="49" presetID="4" presetClass="exit" presetSubtype="16" fill="hold" grpId="1" nodeType="afterEffect">
                                  <p:stCondLst>
                                    <p:cond delay="0"/>
                                  </p:stCondLst>
                                  <p:childTnLst>
                                    <p:animEffect transition="out" filter="box(in)">
                                      <p:cBhvr>
                                        <p:cTn id="50" dur="500"/>
                                        <p:tgtEl>
                                          <p:spTgt spid="17"/>
                                        </p:tgtEl>
                                      </p:cBhvr>
                                    </p:animEffect>
                                    <p:set>
                                      <p:cBhvr>
                                        <p:cTn id="51" dur="1" fill="hold">
                                          <p:stCondLst>
                                            <p:cond delay="499"/>
                                          </p:stCondLst>
                                        </p:cTn>
                                        <p:tgtEl>
                                          <p:spTgt spid="17"/>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grpId="2" nodeType="clickEffect">
                                  <p:stCondLst>
                                    <p:cond delay="0"/>
                                  </p:stCondLst>
                                  <p:childTnLst>
                                    <p:animMotion origin="layout" path="M 0.11128 4.04624E-6 L 0.21128 4.04624E-6 " pathEditMode="relative" rAng="0" ptsTypes="AA">
                                      <p:cBhvr>
                                        <p:cTn id="55" dur="2000" fill="hold"/>
                                        <p:tgtEl>
                                          <p:spTgt spid="14"/>
                                        </p:tgtEl>
                                        <p:attrNameLst>
                                          <p:attrName>ppt_x</p:attrName>
                                          <p:attrName>ppt_y</p:attrName>
                                        </p:attrNameLst>
                                      </p:cBhvr>
                                      <p:rCtr x="50" y="0"/>
                                    </p:animMotion>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box(in)">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box(in)">
                                      <p:cBhvr>
                                        <p:cTn id="6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nimBg="1"/>
      <p:bldP spid="16389" grpId="1" animBg="1"/>
      <p:bldP spid="13" grpId="0"/>
      <p:bldP spid="14" grpId="0"/>
      <p:bldP spid="14" grpId="1"/>
      <p:bldP spid="14" grpId="2"/>
      <p:bldP spid="15" grpId="0" animBg="1"/>
      <p:bldP spid="15" grpId="1" animBg="1"/>
      <p:bldP spid="16" grpId="0"/>
      <p:bldP spid="17" grpId="0" animBg="1"/>
      <p:bldP spid="17" grpId="1" animBg="1"/>
      <p:bldP spid="18" grpId="0"/>
      <p:bldP spid="19" grpId="0" animBg="1"/>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13"/>
          <p:cNvSpPr>
            <a:spLocks noGrp="1" noChangeArrowheads="1"/>
          </p:cNvSpPr>
          <p:nvPr>
            <p:ph type="title"/>
          </p:nvPr>
        </p:nvSpPr>
        <p:spPr>
          <a:xfrm>
            <a:off x="406400" y="304800"/>
            <a:ext cx="3962400" cy="533400"/>
          </a:xfrm>
        </p:spPr>
        <p:txBody>
          <a:bodyPr/>
          <a:lstStyle/>
          <a:p>
            <a:pPr eaLnBrk="1" hangingPunct="1"/>
            <a:r>
              <a:rPr lang="en-US" altLang="zh-CN" sz="2800" b="1" dirty="0" smtClean="0">
                <a:solidFill>
                  <a:srgbClr val="0000FF"/>
                </a:solidFill>
                <a:latin typeface="黑体" pitchFamily="49" charset="-122"/>
                <a:ea typeface="黑体" pitchFamily="49" charset="-122"/>
              </a:rPr>
              <a:t>4.2</a:t>
            </a:r>
            <a:r>
              <a:rPr lang="zh-CN" altLang="en-US" sz="2800" b="1" dirty="0" smtClean="0">
                <a:solidFill>
                  <a:srgbClr val="0000FF"/>
                </a:solidFill>
                <a:latin typeface="黑体" pitchFamily="49" charset="-122"/>
                <a:ea typeface="黑体" pitchFamily="49" charset="-122"/>
              </a:rPr>
              <a:t>　</a:t>
            </a:r>
            <a:r>
              <a:rPr lang="en-US" altLang="zh-CN" sz="2800" b="1" dirty="0" smtClean="0">
                <a:solidFill>
                  <a:srgbClr val="0000FF"/>
                </a:solidFill>
                <a:latin typeface="黑体" pitchFamily="49" charset="-122"/>
                <a:ea typeface="黑体" pitchFamily="49" charset="-122"/>
              </a:rPr>
              <a:t>LL(1)</a:t>
            </a:r>
            <a:r>
              <a:rPr lang="zh-CN" altLang="en-US" sz="2800" b="1" dirty="0" smtClean="0">
                <a:solidFill>
                  <a:srgbClr val="0000FF"/>
                </a:solidFill>
                <a:latin typeface="黑体" pitchFamily="49" charset="-122"/>
                <a:ea typeface="黑体" pitchFamily="49" charset="-122"/>
              </a:rPr>
              <a:t>文法的判别</a:t>
            </a:r>
          </a:p>
        </p:txBody>
      </p:sp>
      <p:sp>
        <p:nvSpPr>
          <p:cNvPr id="21508" name="Text Box 10"/>
          <p:cNvSpPr txBox="1">
            <a:spLocks noChangeArrowheads="1"/>
          </p:cNvSpPr>
          <p:nvPr/>
        </p:nvSpPr>
        <p:spPr bwMode="auto">
          <a:xfrm>
            <a:off x="381000" y="2971800"/>
            <a:ext cx="4724400" cy="430887"/>
          </a:xfrm>
          <a:prstGeom prst="rect">
            <a:avLst/>
          </a:prstGeom>
          <a:noFill/>
          <a:ln w="9525">
            <a:noFill/>
            <a:miter lim="800000"/>
            <a:headEnd/>
            <a:tailEnd/>
          </a:ln>
        </p:spPr>
        <p:txBody>
          <a:bodyPr>
            <a:spAutoFit/>
          </a:bodyPr>
          <a:lstStyle/>
          <a:p>
            <a:pPr>
              <a:spcBef>
                <a:spcPct val="50000"/>
              </a:spcBef>
            </a:pPr>
            <a:r>
              <a:rPr lang="en-US" altLang="zh-CN" sz="2200" b="1" dirty="0">
                <a:solidFill>
                  <a:srgbClr val="CC0099"/>
                </a:solidFill>
                <a:latin typeface="+mn-ea"/>
                <a:ea typeface="+mn-ea"/>
              </a:rPr>
              <a:t>4.2.1</a:t>
            </a:r>
            <a:r>
              <a:rPr lang="zh-CN" altLang="en-US" sz="2200" b="1" dirty="0">
                <a:solidFill>
                  <a:srgbClr val="CC0099"/>
                </a:solidFill>
                <a:latin typeface="+mn-ea"/>
                <a:ea typeface="+mn-ea"/>
              </a:rPr>
              <a:t>　计算可推导</a:t>
            </a:r>
            <a:r>
              <a:rPr lang="en-US" altLang="zh-CN" sz="2200" b="1" dirty="0">
                <a:solidFill>
                  <a:srgbClr val="CC0099"/>
                </a:solidFill>
                <a:latin typeface="+mn-ea"/>
                <a:ea typeface="+mn-ea"/>
              </a:rPr>
              <a:t>ε</a:t>
            </a:r>
            <a:r>
              <a:rPr lang="zh-CN" altLang="en-US" sz="2200" b="1" dirty="0">
                <a:solidFill>
                  <a:srgbClr val="CC0099"/>
                </a:solidFill>
                <a:latin typeface="+mn-ea"/>
                <a:ea typeface="+mn-ea"/>
              </a:rPr>
              <a:t>的非终结符 </a:t>
            </a:r>
          </a:p>
        </p:txBody>
      </p:sp>
      <p:sp>
        <p:nvSpPr>
          <p:cNvPr id="21509" name="Text Box 11"/>
          <p:cNvSpPr txBox="1">
            <a:spLocks noChangeArrowheads="1"/>
          </p:cNvSpPr>
          <p:nvPr/>
        </p:nvSpPr>
        <p:spPr bwMode="auto">
          <a:xfrm>
            <a:off x="381000" y="1066800"/>
            <a:ext cx="8077200" cy="1809726"/>
          </a:xfrm>
          <a:prstGeom prst="rect">
            <a:avLst/>
          </a:prstGeom>
          <a:noFill/>
          <a:ln w="9525">
            <a:noFill/>
            <a:miter lim="800000"/>
            <a:headEnd/>
            <a:tailEnd/>
          </a:ln>
        </p:spPr>
        <p:txBody>
          <a:bodyPr>
            <a:spAutoFit/>
          </a:bodyPr>
          <a:lstStyle/>
          <a:p>
            <a:pPr indent="573088" algn="l">
              <a:lnSpc>
                <a:spcPct val="130000"/>
              </a:lnSpc>
              <a:spcBef>
                <a:spcPct val="50000"/>
              </a:spcBef>
            </a:pPr>
            <a:r>
              <a:rPr lang="zh-CN" altLang="en-US" sz="2200" b="1" dirty="0">
                <a:latin typeface="+mn-ea"/>
                <a:ea typeface="+mn-ea"/>
              </a:rPr>
              <a:t>采用确定的自顶向下语法分析方法，必须判别文法是否是</a:t>
            </a:r>
            <a:r>
              <a:rPr lang="en-US" altLang="zh-CN" sz="2200" b="1" dirty="0">
                <a:latin typeface="+mn-ea"/>
                <a:ea typeface="+mn-ea"/>
              </a:rPr>
              <a:t>LL(1</a:t>
            </a:r>
            <a:r>
              <a:rPr lang="zh-CN" altLang="en-US" sz="2200" b="1" dirty="0">
                <a:latin typeface="+mn-ea"/>
                <a:ea typeface="+mn-ea"/>
              </a:rPr>
              <a:t>）。判别的实质是</a:t>
            </a:r>
            <a:r>
              <a:rPr lang="en-US" altLang="zh-CN" sz="2200" b="1" dirty="0">
                <a:latin typeface="+mn-ea"/>
                <a:ea typeface="+mn-ea"/>
              </a:rPr>
              <a:t>SELECT</a:t>
            </a:r>
            <a:r>
              <a:rPr lang="zh-CN" altLang="en-US" sz="2200" b="1" dirty="0">
                <a:latin typeface="+mn-ea"/>
                <a:ea typeface="+mn-ea"/>
              </a:rPr>
              <a:t>集的计算，</a:t>
            </a:r>
            <a:r>
              <a:rPr lang="en-US" altLang="zh-CN" sz="2200" b="1" dirty="0">
                <a:latin typeface="+mn-ea"/>
                <a:ea typeface="+mn-ea"/>
              </a:rPr>
              <a:t>SELECT</a:t>
            </a:r>
            <a:r>
              <a:rPr lang="zh-CN" altLang="en-US" sz="2200" b="1" dirty="0">
                <a:latin typeface="+mn-ea"/>
                <a:ea typeface="+mn-ea"/>
              </a:rPr>
              <a:t>集的计算又归结于可推导</a:t>
            </a:r>
            <a:r>
              <a:rPr lang="en-US" altLang="zh-CN" sz="2200" b="1" dirty="0">
                <a:latin typeface="+mn-ea"/>
                <a:ea typeface="+mn-ea"/>
              </a:rPr>
              <a:t>ε</a:t>
            </a:r>
            <a:r>
              <a:rPr lang="zh-CN" altLang="en-US" sz="2200" b="1" dirty="0">
                <a:latin typeface="+mn-ea"/>
                <a:ea typeface="+mn-ea"/>
              </a:rPr>
              <a:t>的非终结符的计算、 </a:t>
            </a:r>
            <a:r>
              <a:rPr lang="en-US" altLang="zh-CN" sz="2200" b="1" dirty="0">
                <a:latin typeface="+mn-ea"/>
                <a:ea typeface="+mn-ea"/>
              </a:rPr>
              <a:t>FIRST</a:t>
            </a:r>
            <a:r>
              <a:rPr lang="zh-CN" altLang="en-US" sz="2200" b="1" dirty="0">
                <a:latin typeface="+mn-ea"/>
                <a:ea typeface="+mn-ea"/>
              </a:rPr>
              <a:t>集的计算和</a:t>
            </a:r>
            <a:r>
              <a:rPr lang="en-US" altLang="zh-CN" sz="2200" b="1" dirty="0">
                <a:latin typeface="+mn-ea"/>
                <a:ea typeface="+mn-ea"/>
              </a:rPr>
              <a:t>FOLLLOW</a:t>
            </a:r>
            <a:r>
              <a:rPr lang="zh-CN" altLang="en-US" sz="2200" b="1" dirty="0">
                <a:latin typeface="+mn-ea"/>
                <a:ea typeface="+mn-ea"/>
              </a:rPr>
              <a:t>集的计算。 </a:t>
            </a:r>
          </a:p>
        </p:txBody>
      </p:sp>
      <p:sp>
        <p:nvSpPr>
          <p:cNvPr id="21510" name="Text Box 12"/>
          <p:cNvSpPr txBox="1">
            <a:spLocks noChangeArrowheads="1"/>
          </p:cNvSpPr>
          <p:nvPr/>
        </p:nvSpPr>
        <p:spPr bwMode="auto">
          <a:xfrm>
            <a:off x="457200" y="3505200"/>
            <a:ext cx="8153400" cy="2571473"/>
          </a:xfrm>
          <a:prstGeom prst="rect">
            <a:avLst/>
          </a:prstGeom>
          <a:noFill/>
          <a:ln w="9525">
            <a:noFill/>
            <a:miter lim="800000"/>
            <a:headEnd/>
            <a:tailEnd/>
          </a:ln>
        </p:spPr>
        <p:txBody>
          <a:bodyPr>
            <a:spAutoFit/>
          </a:bodyPr>
          <a:lstStyle/>
          <a:p>
            <a:pPr indent="595313" algn="l">
              <a:lnSpc>
                <a:spcPct val="150000"/>
              </a:lnSpc>
              <a:spcBef>
                <a:spcPct val="50000"/>
              </a:spcBef>
            </a:pPr>
            <a:r>
              <a:rPr lang="zh-CN" altLang="en-US" sz="2200" b="1">
                <a:latin typeface="+mn-ea"/>
                <a:ea typeface="+mn-ea"/>
              </a:rPr>
              <a:t>对于一个文法，很容易证明以下事实：如果非终结符规则的每个右部至少含有一个终结符，则该非终结符不可以推导出</a:t>
            </a:r>
            <a:r>
              <a:rPr lang="en-US" altLang="zh-CN" sz="2200" b="1">
                <a:latin typeface="+mn-ea"/>
                <a:ea typeface="+mn-ea"/>
              </a:rPr>
              <a:t>ε</a:t>
            </a:r>
            <a:r>
              <a:rPr lang="zh-CN" altLang="en-US" sz="2200" b="1">
                <a:latin typeface="+mn-ea"/>
                <a:ea typeface="+mn-ea"/>
              </a:rPr>
              <a:t>；如果非终结符规则的某个右部，或者是</a:t>
            </a:r>
            <a:r>
              <a:rPr lang="en-US" altLang="zh-CN" sz="2200" b="1">
                <a:latin typeface="+mn-ea"/>
                <a:ea typeface="+mn-ea"/>
              </a:rPr>
              <a:t>ε</a:t>
            </a:r>
            <a:r>
              <a:rPr lang="zh-CN" altLang="en-US" sz="2200" b="1">
                <a:latin typeface="+mn-ea"/>
                <a:ea typeface="+mn-ea"/>
              </a:rPr>
              <a:t>，或者是均能推导出</a:t>
            </a:r>
            <a:r>
              <a:rPr lang="en-US" altLang="zh-CN" sz="2200" b="1">
                <a:latin typeface="+mn-ea"/>
                <a:ea typeface="+mn-ea"/>
              </a:rPr>
              <a:t>ε</a:t>
            </a:r>
            <a:r>
              <a:rPr lang="zh-CN" altLang="en-US" sz="2200" b="1">
                <a:latin typeface="+mn-ea"/>
                <a:ea typeface="+mn-ea"/>
              </a:rPr>
              <a:t>的非终结符串组成，则该非终结符能推导出</a:t>
            </a:r>
            <a:r>
              <a:rPr lang="en-US" altLang="zh-CN" sz="2200" b="1">
                <a:latin typeface="+mn-ea"/>
                <a:ea typeface="+mn-ea"/>
              </a:rPr>
              <a:t>ε</a:t>
            </a:r>
            <a:r>
              <a:rPr lang="zh-CN" altLang="en-US" sz="2200" b="1">
                <a:latin typeface="+mn-ea"/>
                <a:ea typeface="+mn-ea"/>
              </a:rPr>
              <a:t>。据此，可推导</a:t>
            </a:r>
            <a:r>
              <a:rPr lang="en-US" altLang="zh-CN" sz="2200" b="1">
                <a:latin typeface="+mn-ea"/>
                <a:ea typeface="+mn-ea"/>
              </a:rPr>
              <a:t>ε</a:t>
            </a:r>
            <a:r>
              <a:rPr lang="zh-CN" altLang="en-US" sz="2200" b="1">
                <a:latin typeface="+mn-ea"/>
                <a:ea typeface="+mn-ea"/>
              </a:rPr>
              <a:t>的非终结符计算方法如下。 </a:t>
            </a:r>
          </a:p>
        </p:txBody>
      </p:sp>
      <p:sp>
        <p:nvSpPr>
          <p:cNvPr id="8" name="灯片编号占位符 1"/>
          <p:cNvSpPr>
            <a:spLocks noGrp="1"/>
          </p:cNvSpPr>
          <p:nvPr>
            <p:ph type="sldNum" sz="quarter" idx="12"/>
          </p:nvPr>
        </p:nvSpPr>
        <p:spPr>
          <a:xfrm>
            <a:off x="6477000" y="6248400"/>
            <a:ext cx="2133600" cy="244475"/>
          </a:xfrm>
          <a:noFill/>
        </p:spPr>
        <p:txBody>
          <a:bodyPr/>
          <a:lstStyle/>
          <a:p>
            <a:fld id="{E17E74D1-784B-48AD-9210-9F91B686FBB7}" type="slidenum">
              <a:rPr lang="en-US" altLang="zh-CN" smtClean="0">
                <a:ea typeface="宋体" charset="-122"/>
              </a:rPr>
              <a:pPr/>
              <a:t>16</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a:spLocks noGrp="1"/>
          </p:cNvSpPr>
          <p:nvPr>
            <p:ph type="sldNum" sz="quarter" idx="12"/>
          </p:nvPr>
        </p:nvSpPr>
        <p:spPr>
          <a:noFill/>
        </p:spPr>
        <p:txBody>
          <a:bodyPr/>
          <a:lstStyle/>
          <a:p>
            <a:fld id="{DB6A4A9C-D786-4216-8D0B-7C03B54FD474}" type="slidenum">
              <a:rPr lang="en-US" altLang="zh-CN" smtClean="0">
                <a:ea typeface="宋体" charset="-122"/>
              </a:rPr>
              <a:pPr/>
              <a:t>17</a:t>
            </a:fld>
            <a:endParaRPr lang="en-US" altLang="zh-CN" smtClean="0">
              <a:ea typeface="宋体" charset="-122"/>
            </a:endParaRPr>
          </a:p>
        </p:txBody>
      </p:sp>
      <p:sp>
        <p:nvSpPr>
          <p:cNvPr id="22531" name="Text Box 1026"/>
          <p:cNvSpPr txBox="1">
            <a:spLocks noChangeArrowheads="1"/>
          </p:cNvSpPr>
          <p:nvPr/>
        </p:nvSpPr>
        <p:spPr bwMode="auto">
          <a:xfrm>
            <a:off x="242808" y="860763"/>
            <a:ext cx="8305800" cy="4391972"/>
          </a:xfrm>
          <a:prstGeom prst="rect">
            <a:avLst/>
          </a:prstGeom>
          <a:noFill/>
          <a:ln w="9525">
            <a:noFill/>
            <a:miter lim="800000"/>
            <a:headEnd/>
            <a:tailEnd/>
          </a:ln>
        </p:spPr>
        <p:txBody>
          <a:bodyPr wrap="square">
            <a:spAutoFit/>
          </a:bodyPr>
          <a:lstStyle/>
          <a:p>
            <a:pPr algn="l">
              <a:lnSpc>
                <a:spcPct val="110000"/>
              </a:lnSpc>
              <a:spcBef>
                <a:spcPct val="10000"/>
              </a:spcBef>
            </a:pPr>
            <a:r>
              <a:rPr lang="zh-CN" altLang="en-US" sz="2200" b="1" dirty="0">
                <a:latin typeface="+mn-ea"/>
                <a:ea typeface="+mn-ea"/>
              </a:rPr>
              <a:t>设文法</a:t>
            </a:r>
            <a:r>
              <a:rPr lang="en-US" altLang="zh-CN" sz="2200" b="1" dirty="0">
                <a:latin typeface="+mn-ea"/>
                <a:ea typeface="+mn-ea"/>
              </a:rPr>
              <a:t>G</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a:t>
            </a:r>
            <a:r>
              <a:rPr lang="en-US" altLang="zh-CN" sz="2200" b="1" dirty="0">
                <a:latin typeface="+mn-ea"/>
                <a:ea typeface="+mn-ea"/>
              </a:rPr>
              <a:t>P</a:t>
            </a:r>
            <a:r>
              <a:rPr lang="zh-CN" altLang="en-US" sz="2200" b="1" dirty="0">
                <a:latin typeface="+mn-ea"/>
                <a:ea typeface="+mn-ea"/>
              </a:rPr>
              <a:t>，</a:t>
            </a:r>
            <a:r>
              <a:rPr lang="en-US" altLang="zh-CN" sz="2200" b="1" dirty="0">
                <a:latin typeface="+mn-ea"/>
                <a:ea typeface="+mn-ea"/>
              </a:rPr>
              <a:t>S</a:t>
            </a:r>
            <a:r>
              <a:rPr lang="zh-CN" altLang="en-US" sz="2200" b="1" dirty="0">
                <a:latin typeface="+mn-ea"/>
                <a:ea typeface="+mn-ea"/>
              </a:rPr>
              <a:t>），计算步骤是：</a:t>
            </a:r>
          </a:p>
          <a:p>
            <a:pPr algn="l">
              <a:lnSpc>
                <a:spcPct val="110000"/>
              </a:lnSpc>
              <a:spcBef>
                <a:spcPct val="10000"/>
              </a:spcBef>
            </a:pPr>
            <a:r>
              <a:rPr lang="zh-CN" altLang="en-US" sz="2200" b="1" dirty="0">
                <a:latin typeface="+mn-ea"/>
                <a:ea typeface="+mn-ea"/>
              </a:rPr>
              <a:t>　　⑴ </a:t>
            </a:r>
            <a:r>
              <a:rPr lang="en-US" altLang="zh-CN" sz="2200" b="1" dirty="0" smtClean="0">
                <a:latin typeface="+mn-ea"/>
                <a:ea typeface="+mn-ea"/>
              </a:rPr>
              <a:t>X</a:t>
            </a:r>
            <a:r>
              <a:rPr lang="en-US" altLang="zh-CN" sz="2200" b="1" dirty="0">
                <a:latin typeface="+mn-ea"/>
                <a:ea typeface="+mn-ea"/>
              </a:rPr>
              <a:t>[]</a:t>
            </a:r>
            <a:r>
              <a:rPr lang="zh-CN" altLang="en-US" sz="2200" b="1" dirty="0">
                <a:latin typeface="+mn-ea"/>
                <a:ea typeface="+mn-ea"/>
              </a:rPr>
              <a:t>的每个数组元素置初值为“未定”；</a:t>
            </a:r>
          </a:p>
          <a:p>
            <a:pPr algn="l">
              <a:lnSpc>
                <a:spcPct val="110000"/>
              </a:lnSpc>
              <a:spcBef>
                <a:spcPct val="10000"/>
              </a:spcBef>
            </a:pPr>
            <a:r>
              <a:rPr lang="zh-CN" altLang="en-US" sz="2200" b="1" dirty="0">
                <a:latin typeface="+mn-ea"/>
                <a:ea typeface="+mn-ea"/>
              </a:rPr>
              <a:t>　　</a:t>
            </a:r>
            <a:r>
              <a:rPr lang="zh-CN" altLang="en-US" sz="2200" b="1" dirty="0">
                <a:solidFill>
                  <a:srgbClr val="0070C0"/>
                </a:solidFill>
                <a:latin typeface="+mn-ea"/>
                <a:ea typeface="+mn-ea"/>
              </a:rPr>
              <a:t>⑵ 删除</a:t>
            </a:r>
            <a:r>
              <a:rPr lang="zh-CN" altLang="en-US" sz="2200" b="1" dirty="0" smtClean="0">
                <a:solidFill>
                  <a:srgbClr val="0070C0"/>
                </a:solidFill>
                <a:latin typeface="+mn-ea"/>
                <a:ea typeface="+mn-ea"/>
              </a:rPr>
              <a:t>规则所有</a:t>
            </a:r>
            <a:r>
              <a:rPr lang="zh-CN" altLang="en-US" sz="2200" b="1" dirty="0">
                <a:solidFill>
                  <a:srgbClr val="0070C0"/>
                </a:solidFill>
                <a:latin typeface="+mn-ea"/>
                <a:ea typeface="+mn-ea"/>
              </a:rPr>
              <a:t>右部至少含有一个终结符的规则。若删除后某非终结符</a:t>
            </a:r>
            <a:r>
              <a:rPr lang="en-US" altLang="zh-CN" sz="2200" b="1" dirty="0">
                <a:solidFill>
                  <a:srgbClr val="0070C0"/>
                </a:solidFill>
                <a:latin typeface="+mn-ea"/>
                <a:ea typeface="+mn-ea"/>
              </a:rPr>
              <a:t>A</a:t>
            </a:r>
            <a:r>
              <a:rPr lang="zh-CN" altLang="en-US" sz="2200" b="1" dirty="0">
                <a:solidFill>
                  <a:srgbClr val="0070C0"/>
                </a:solidFill>
                <a:latin typeface="+mn-ea"/>
                <a:ea typeface="+mn-ea"/>
              </a:rPr>
              <a:t>的所有</a:t>
            </a:r>
            <a:r>
              <a:rPr lang="zh-CN" altLang="en-US" sz="2200" b="1" dirty="0" smtClean="0">
                <a:solidFill>
                  <a:srgbClr val="0070C0"/>
                </a:solidFill>
                <a:latin typeface="+mn-ea"/>
                <a:ea typeface="+mn-ea"/>
              </a:rPr>
              <a:t>规则都被</a:t>
            </a:r>
            <a:r>
              <a:rPr lang="zh-CN" altLang="en-US" sz="2200" b="1" dirty="0">
                <a:solidFill>
                  <a:srgbClr val="0070C0"/>
                </a:solidFill>
                <a:latin typeface="+mn-ea"/>
                <a:ea typeface="+mn-ea"/>
              </a:rPr>
              <a:t>删除，置</a:t>
            </a:r>
            <a:r>
              <a:rPr lang="en-US" altLang="zh-CN" sz="2200" b="1" dirty="0">
                <a:solidFill>
                  <a:srgbClr val="0070C0"/>
                </a:solidFill>
                <a:latin typeface="+mn-ea"/>
                <a:ea typeface="+mn-ea"/>
              </a:rPr>
              <a:t>X[A]</a:t>
            </a:r>
            <a:r>
              <a:rPr lang="zh-CN" altLang="en-US" sz="2200" b="1" dirty="0">
                <a:solidFill>
                  <a:srgbClr val="0070C0"/>
                </a:solidFill>
                <a:latin typeface="+mn-ea"/>
                <a:ea typeface="+mn-ea"/>
              </a:rPr>
              <a:t>为“否”；</a:t>
            </a:r>
          </a:p>
          <a:p>
            <a:pPr algn="l">
              <a:lnSpc>
                <a:spcPct val="110000"/>
              </a:lnSpc>
              <a:spcBef>
                <a:spcPct val="10000"/>
              </a:spcBef>
            </a:pPr>
            <a:r>
              <a:rPr lang="zh-CN" altLang="en-US" sz="2200" b="1" dirty="0">
                <a:solidFill>
                  <a:srgbClr val="0070C0"/>
                </a:solidFill>
                <a:latin typeface="+mn-ea"/>
                <a:ea typeface="+mn-ea"/>
              </a:rPr>
              <a:t>　　⑶ </a:t>
            </a:r>
            <a:r>
              <a:rPr lang="zh-CN" altLang="en-US" sz="2200" b="1" dirty="0" smtClean="0">
                <a:solidFill>
                  <a:srgbClr val="0070C0"/>
                </a:solidFill>
                <a:latin typeface="+mn-ea"/>
                <a:ea typeface="+mn-ea"/>
              </a:rPr>
              <a:t>对所</a:t>
            </a:r>
            <a:r>
              <a:rPr lang="zh-CN" altLang="en-US" sz="2200" b="1" dirty="0">
                <a:solidFill>
                  <a:srgbClr val="0070C0"/>
                </a:solidFill>
                <a:latin typeface="+mn-ea"/>
                <a:ea typeface="+mn-ea"/>
              </a:rPr>
              <a:t>有空规则</a:t>
            </a:r>
            <a:r>
              <a:rPr lang="zh-CN" altLang="en-US" sz="2200" b="1" dirty="0" smtClean="0">
                <a:solidFill>
                  <a:srgbClr val="0070C0"/>
                </a:solidFill>
                <a:latin typeface="+mn-ea"/>
                <a:ea typeface="+mn-ea"/>
              </a:rPr>
              <a:t>（</a:t>
            </a:r>
            <a:r>
              <a:rPr lang="en-US" altLang="zh-CN" sz="2200" b="1" dirty="0" err="1" smtClean="0">
                <a:solidFill>
                  <a:srgbClr val="0070C0"/>
                </a:solidFill>
                <a:latin typeface="+mn-ea"/>
                <a:ea typeface="+mn-ea"/>
              </a:rPr>
              <a:t>A→ε</a:t>
            </a:r>
            <a:r>
              <a:rPr lang="zh-CN" altLang="en-US" sz="2200" b="1" dirty="0" smtClean="0">
                <a:solidFill>
                  <a:srgbClr val="0070C0"/>
                </a:solidFill>
                <a:latin typeface="+mn-ea"/>
                <a:ea typeface="+mn-ea"/>
              </a:rPr>
              <a:t>），</a:t>
            </a:r>
            <a:r>
              <a:rPr lang="zh-CN" altLang="en-US" sz="2200" b="1" dirty="0">
                <a:solidFill>
                  <a:srgbClr val="0070C0"/>
                </a:solidFill>
                <a:latin typeface="+mn-ea"/>
                <a:ea typeface="+mn-ea"/>
              </a:rPr>
              <a:t>置</a:t>
            </a:r>
            <a:r>
              <a:rPr lang="en-US" altLang="zh-CN" sz="2200" b="1" dirty="0">
                <a:solidFill>
                  <a:srgbClr val="0070C0"/>
                </a:solidFill>
                <a:latin typeface="+mn-ea"/>
                <a:ea typeface="+mn-ea"/>
              </a:rPr>
              <a:t>X[A]</a:t>
            </a:r>
            <a:r>
              <a:rPr lang="zh-CN" altLang="en-US" sz="2200" b="1" dirty="0">
                <a:solidFill>
                  <a:srgbClr val="0070C0"/>
                </a:solidFill>
                <a:latin typeface="+mn-ea"/>
                <a:ea typeface="+mn-ea"/>
              </a:rPr>
              <a:t>为“是”，并删除左部为</a:t>
            </a:r>
            <a:r>
              <a:rPr lang="en-US" altLang="zh-CN" sz="2200" b="1" dirty="0">
                <a:solidFill>
                  <a:srgbClr val="0070C0"/>
                </a:solidFill>
                <a:latin typeface="+mn-ea"/>
                <a:ea typeface="+mn-ea"/>
              </a:rPr>
              <a:t>A</a:t>
            </a:r>
            <a:r>
              <a:rPr lang="zh-CN" altLang="en-US" sz="2200" b="1" dirty="0">
                <a:solidFill>
                  <a:srgbClr val="0070C0"/>
                </a:solidFill>
                <a:latin typeface="+mn-ea"/>
                <a:ea typeface="+mn-ea"/>
              </a:rPr>
              <a:t>所有规则；</a:t>
            </a:r>
          </a:p>
          <a:p>
            <a:pPr algn="l">
              <a:lnSpc>
                <a:spcPct val="110000"/>
              </a:lnSpc>
              <a:spcBef>
                <a:spcPct val="10000"/>
              </a:spcBef>
            </a:pPr>
            <a:r>
              <a:rPr lang="zh-CN" altLang="en-US" sz="2200" b="1" dirty="0">
                <a:latin typeface="+mn-ea"/>
                <a:ea typeface="+mn-ea"/>
              </a:rPr>
              <a:t>　　</a:t>
            </a:r>
            <a:r>
              <a:rPr lang="zh-CN" altLang="en-US" sz="2200" b="1" dirty="0" smtClean="0">
                <a:latin typeface="+mn-ea"/>
                <a:ea typeface="+mn-ea"/>
              </a:rPr>
              <a:t>⑷ 如果非终结符</a:t>
            </a:r>
            <a:r>
              <a:rPr lang="en-US" altLang="zh-CN" sz="2200" b="1" dirty="0" smtClean="0">
                <a:latin typeface="+mn-ea"/>
                <a:ea typeface="+mn-ea"/>
              </a:rPr>
              <a:t>A</a:t>
            </a:r>
            <a:r>
              <a:rPr lang="zh-CN" altLang="en-US" sz="2200" b="1" dirty="0" smtClean="0">
                <a:latin typeface="+mn-ea"/>
                <a:ea typeface="+mn-ea"/>
              </a:rPr>
              <a:t>的某规则右部均由</a:t>
            </a:r>
            <a:r>
              <a:rPr lang="en-US" altLang="zh-CN" sz="2200" b="1" dirty="0" smtClean="0">
                <a:latin typeface="+mn-ea"/>
                <a:ea typeface="+mn-ea"/>
              </a:rPr>
              <a:t>X[]</a:t>
            </a:r>
            <a:r>
              <a:rPr lang="zh-CN" altLang="en-US" sz="2200" b="1" dirty="0" smtClean="0">
                <a:latin typeface="+mn-ea"/>
                <a:ea typeface="+mn-ea"/>
              </a:rPr>
              <a:t>标记为“是”的非终结符组成，</a:t>
            </a:r>
            <a:r>
              <a:rPr lang="zh-CN" altLang="en-US" sz="2200" b="1" dirty="0">
                <a:latin typeface="+mn-ea"/>
                <a:ea typeface="+mn-ea"/>
              </a:rPr>
              <a:t>置</a:t>
            </a:r>
            <a:r>
              <a:rPr lang="en-US" altLang="zh-CN" sz="2200" b="1" dirty="0">
                <a:latin typeface="+mn-ea"/>
                <a:ea typeface="+mn-ea"/>
              </a:rPr>
              <a:t>X[A]</a:t>
            </a:r>
            <a:r>
              <a:rPr lang="zh-CN" altLang="en-US" sz="2200" b="1" dirty="0">
                <a:latin typeface="+mn-ea"/>
                <a:ea typeface="+mn-ea"/>
              </a:rPr>
              <a:t>为“是”，并删除左部为</a:t>
            </a:r>
            <a:r>
              <a:rPr lang="en-US" altLang="zh-CN" sz="2200" b="1" dirty="0">
                <a:latin typeface="+mn-ea"/>
                <a:ea typeface="+mn-ea"/>
              </a:rPr>
              <a:t>A</a:t>
            </a:r>
            <a:r>
              <a:rPr lang="zh-CN" altLang="en-US" sz="2200" b="1" dirty="0">
                <a:latin typeface="+mn-ea"/>
                <a:ea typeface="+mn-ea"/>
              </a:rPr>
              <a:t>所有规则； </a:t>
            </a:r>
          </a:p>
          <a:p>
            <a:pPr algn="l">
              <a:lnSpc>
                <a:spcPct val="110000"/>
              </a:lnSpc>
              <a:spcBef>
                <a:spcPct val="10000"/>
              </a:spcBef>
            </a:pPr>
            <a:r>
              <a:rPr lang="zh-CN" altLang="en-US" sz="2200" b="1" dirty="0">
                <a:latin typeface="+mn-ea"/>
                <a:ea typeface="+mn-ea"/>
              </a:rPr>
              <a:t>　　⑸ </a:t>
            </a:r>
            <a:r>
              <a:rPr lang="zh-CN" altLang="en-US" sz="2200" b="1" dirty="0" smtClean="0">
                <a:latin typeface="+mn-ea"/>
                <a:ea typeface="+mn-ea"/>
              </a:rPr>
              <a:t>删除右部含有</a:t>
            </a:r>
            <a:r>
              <a:rPr lang="en-US" altLang="zh-CN" sz="2200" b="1" dirty="0" smtClean="0">
                <a:latin typeface="+mn-ea"/>
                <a:ea typeface="+mn-ea"/>
              </a:rPr>
              <a:t>X[]</a:t>
            </a:r>
            <a:r>
              <a:rPr lang="zh-CN" altLang="en-US" sz="2200" b="1" dirty="0" smtClean="0">
                <a:latin typeface="+mn-ea"/>
                <a:ea typeface="+mn-ea"/>
              </a:rPr>
              <a:t>标记为“否”的非终结符的规则，若删除后某非终结符</a:t>
            </a:r>
            <a:r>
              <a:rPr lang="en-US" altLang="zh-CN" sz="2200" b="1" dirty="0" smtClean="0">
                <a:latin typeface="+mn-ea"/>
                <a:ea typeface="+mn-ea"/>
              </a:rPr>
              <a:t>A</a:t>
            </a:r>
            <a:r>
              <a:rPr lang="zh-CN" altLang="en-US" sz="2200" b="1" dirty="0" smtClean="0">
                <a:latin typeface="+mn-ea"/>
                <a:ea typeface="+mn-ea"/>
              </a:rPr>
              <a:t>的所有规则被删除，置</a:t>
            </a:r>
            <a:r>
              <a:rPr lang="en-US" altLang="zh-CN" sz="2200" b="1" dirty="0" smtClean="0">
                <a:latin typeface="+mn-ea"/>
                <a:ea typeface="+mn-ea"/>
              </a:rPr>
              <a:t>X[A]</a:t>
            </a:r>
            <a:r>
              <a:rPr lang="zh-CN" altLang="en-US" sz="2200" b="1" dirty="0" smtClean="0">
                <a:latin typeface="+mn-ea"/>
                <a:ea typeface="+mn-ea"/>
              </a:rPr>
              <a:t>为“否”；</a:t>
            </a:r>
            <a:endParaRPr lang="zh-CN" altLang="en-US" sz="2200" b="1" dirty="0">
              <a:latin typeface="+mn-ea"/>
              <a:ea typeface="+mn-ea"/>
            </a:endParaRPr>
          </a:p>
          <a:p>
            <a:pPr algn="l">
              <a:lnSpc>
                <a:spcPct val="110000"/>
              </a:lnSpc>
              <a:spcBef>
                <a:spcPct val="10000"/>
              </a:spcBef>
            </a:pPr>
            <a:r>
              <a:rPr lang="zh-CN" altLang="en-US" sz="2200" b="1" dirty="0">
                <a:latin typeface="+mn-ea"/>
                <a:ea typeface="+mn-ea"/>
              </a:rPr>
              <a:t>　　⑹ 重复⑷、⑸，直到</a:t>
            </a:r>
            <a:r>
              <a:rPr lang="en-US" altLang="zh-CN" sz="2200" b="1" dirty="0">
                <a:latin typeface="+mn-ea"/>
                <a:ea typeface="+mn-ea"/>
              </a:rPr>
              <a:t>X[]</a:t>
            </a:r>
            <a:r>
              <a:rPr lang="zh-CN" altLang="en-US" sz="2200" b="1" dirty="0">
                <a:latin typeface="+mn-ea"/>
                <a:ea typeface="+mn-ea"/>
              </a:rPr>
              <a:t>不再变化为止。</a:t>
            </a:r>
          </a:p>
        </p:txBody>
      </p:sp>
      <p:sp>
        <p:nvSpPr>
          <p:cNvPr id="22532" name="Rectangle 1027"/>
          <p:cNvSpPr>
            <a:spLocks noChangeArrowheads="1"/>
          </p:cNvSpPr>
          <p:nvPr/>
        </p:nvSpPr>
        <p:spPr bwMode="auto">
          <a:xfrm>
            <a:off x="259596" y="5134876"/>
            <a:ext cx="8153400" cy="978729"/>
          </a:xfrm>
          <a:prstGeom prst="rect">
            <a:avLst/>
          </a:prstGeom>
          <a:solidFill>
            <a:srgbClr val="CCCCFF"/>
          </a:solidFill>
          <a:ln w="9525">
            <a:noFill/>
            <a:miter lim="800000"/>
            <a:headEnd/>
            <a:tailEnd/>
          </a:ln>
        </p:spPr>
        <p:txBody>
          <a:bodyPr wrap="square">
            <a:spAutoFit/>
          </a:bodyPr>
          <a:lstStyle/>
          <a:p>
            <a:pPr indent="487363" algn="l">
              <a:lnSpc>
                <a:spcPct val="120000"/>
              </a:lnSpc>
              <a:spcBef>
                <a:spcPct val="10000"/>
              </a:spcBef>
            </a:pPr>
            <a:r>
              <a:rPr lang="en-US" altLang="zh-CN" sz="1600" b="1" dirty="0">
                <a:latin typeface="+mn-ea"/>
                <a:ea typeface="+mn-ea"/>
              </a:rPr>
              <a:t>X[]</a:t>
            </a:r>
            <a:r>
              <a:rPr lang="zh-CN" altLang="en-US" sz="1600" b="1" dirty="0">
                <a:latin typeface="+mn-ea"/>
                <a:ea typeface="+mn-ea"/>
              </a:rPr>
              <a:t>是一个非终结符为下标、元素个数为</a:t>
            </a:r>
            <a:r>
              <a:rPr lang="en-US" altLang="zh-CN" sz="1600" b="1" dirty="0">
                <a:latin typeface="+mn-ea"/>
                <a:ea typeface="+mn-ea"/>
              </a:rPr>
              <a:t>︱V</a:t>
            </a:r>
            <a:r>
              <a:rPr lang="en-US" altLang="zh-CN" sz="1600" b="1" baseline="-30000" dirty="0">
                <a:latin typeface="+mn-ea"/>
                <a:ea typeface="+mn-ea"/>
              </a:rPr>
              <a:t>N</a:t>
            </a:r>
            <a:r>
              <a:rPr lang="en-US" altLang="zh-CN" sz="1600" b="1" dirty="0">
                <a:latin typeface="+mn-ea"/>
                <a:ea typeface="+mn-ea"/>
              </a:rPr>
              <a:t>︱</a:t>
            </a:r>
            <a:r>
              <a:rPr lang="zh-CN" altLang="en-US" sz="1600" b="1" dirty="0">
                <a:latin typeface="+mn-ea"/>
                <a:ea typeface="+mn-ea"/>
              </a:rPr>
              <a:t>的一维数组。数组元素</a:t>
            </a:r>
            <a:r>
              <a:rPr lang="en-US" altLang="zh-CN" sz="1600" b="1" dirty="0">
                <a:latin typeface="+mn-ea"/>
                <a:ea typeface="+mn-ea"/>
              </a:rPr>
              <a:t>X[A]</a:t>
            </a:r>
            <a:r>
              <a:rPr lang="zh-CN" altLang="en-US" sz="1600" b="1" dirty="0">
                <a:latin typeface="+mn-ea"/>
                <a:ea typeface="+mn-ea"/>
              </a:rPr>
              <a:t>取值为“未定”、“否”和“是”，分别表示非终结符</a:t>
            </a:r>
            <a:r>
              <a:rPr lang="en-US" altLang="zh-CN" sz="1600" b="1" dirty="0">
                <a:latin typeface="+mn-ea"/>
                <a:ea typeface="+mn-ea"/>
              </a:rPr>
              <a:t>A</a:t>
            </a:r>
            <a:r>
              <a:rPr lang="zh-CN" altLang="en-US" sz="1600" b="1" dirty="0">
                <a:latin typeface="+mn-ea"/>
                <a:ea typeface="+mn-ea"/>
              </a:rPr>
              <a:t>还不确定能否可推导</a:t>
            </a:r>
            <a:r>
              <a:rPr lang="en-US" altLang="zh-CN" sz="1600" b="1" dirty="0">
                <a:latin typeface="+mn-ea"/>
                <a:ea typeface="+mn-ea"/>
              </a:rPr>
              <a:t>ε</a:t>
            </a:r>
            <a:r>
              <a:rPr lang="zh-CN" altLang="en-US" sz="1600" b="1" dirty="0">
                <a:latin typeface="+mn-ea"/>
                <a:ea typeface="+mn-ea"/>
              </a:rPr>
              <a:t>、确定不可推导</a:t>
            </a:r>
            <a:r>
              <a:rPr lang="en-US" altLang="zh-CN" sz="1600" b="1" dirty="0">
                <a:latin typeface="+mn-ea"/>
                <a:ea typeface="+mn-ea"/>
              </a:rPr>
              <a:t>ε</a:t>
            </a:r>
            <a:r>
              <a:rPr lang="zh-CN" altLang="en-US" sz="1600" b="1" dirty="0">
                <a:latin typeface="+mn-ea"/>
                <a:ea typeface="+mn-ea"/>
              </a:rPr>
              <a:t>和确定可推导</a:t>
            </a:r>
            <a:r>
              <a:rPr lang="en-US" altLang="zh-CN" sz="1600" b="1" dirty="0">
                <a:latin typeface="+mn-ea"/>
                <a:ea typeface="+mn-ea"/>
              </a:rPr>
              <a:t>ε</a:t>
            </a:r>
            <a:r>
              <a:rPr lang="zh-CN" altLang="en-US" sz="1600" b="1" dirty="0">
                <a:latin typeface="+mn-ea"/>
                <a:ea typeface="+mn-ea"/>
              </a:rPr>
              <a:t>。</a:t>
            </a:r>
          </a:p>
        </p:txBody>
      </p:sp>
      <p:sp>
        <p:nvSpPr>
          <p:cNvPr id="5" name="Text Box 10"/>
          <p:cNvSpPr txBox="1">
            <a:spLocks noChangeArrowheads="1"/>
          </p:cNvSpPr>
          <p:nvPr/>
        </p:nvSpPr>
        <p:spPr bwMode="auto">
          <a:xfrm>
            <a:off x="228600" y="304800"/>
            <a:ext cx="5715000" cy="523220"/>
          </a:xfrm>
          <a:prstGeom prst="rect">
            <a:avLst/>
          </a:prstGeom>
          <a:noFill/>
          <a:ln w="9525">
            <a:noFill/>
            <a:miter lim="800000"/>
            <a:headEnd/>
            <a:tailEnd/>
          </a:ln>
        </p:spPr>
        <p:txBody>
          <a:bodyPr wrap="square">
            <a:spAutoFit/>
          </a:bodyPr>
          <a:lstStyle/>
          <a:p>
            <a:pPr>
              <a:spcBef>
                <a:spcPct val="50000"/>
              </a:spcBef>
            </a:pPr>
            <a:r>
              <a:rPr lang="en-US" altLang="zh-CN" sz="2800" b="1" dirty="0">
                <a:solidFill>
                  <a:srgbClr val="CC0099"/>
                </a:solidFill>
                <a:latin typeface="黑体" pitchFamily="49" charset="-122"/>
                <a:ea typeface="黑体" pitchFamily="49" charset="-122"/>
              </a:rPr>
              <a:t>4.2.1</a:t>
            </a:r>
            <a:r>
              <a:rPr lang="zh-CN" altLang="en-US" sz="2800" b="1" dirty="0">
                <a:solidFill>
                  <a:srgbClr val="CC0099"/>
                </a:solidFill>
                <a:latin typeface="黑体" pitchFamily="49" charset="-122"/>
                <a:ea typeface="黑体" pitchFamily="49" charset="-122"/>
              </a:rPr>
              <a:t>　计算可推导</a:t>
            </a:r>
            <a:r>
              <a:rPr lang="en-US" altLang="zh-CN" sz="2800" b="1" dirty="0">
                <a:solidFill>
                  <a:srgbClr val="CC0099"/>
                </a:solidFill>
                <a:latin typeface="黑体" pitchFamily="49" charset="-122"/>
                <a:ea typeface="黑体" pitchFamily="49" charset="-122"/>
              </a:rPr>
              <a:t>ε</a:t>
            </a:r>
            <a:r>
              <a:rPr lang="zh-CN" altLang="en-US" sz="2800" b="1" dirty="0">
                <a:solidFill>
                  <a:srgbClr val="CC0099"/>
                </a:solidFill>
                <a:latin typeface="黑体" pitchFamily="49" charset="-122"/>
                <a:ea typeface="黑体" pitchFamily="49" charset="-122"/>
              </a:rPr>
              <a:t>的非终结符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2" name="Rectangle 1036"/>
          <p:cNvSpPr>
            <a:spLocks noGrp="1" noChangeArrowheads="1"/>
          </p:cNvSpPr>
          <p:nvPr>
            <p:ph type="title"/>
          </p:nvPr>
        </p:nvSpPr>
        <p:spPr>
          <a:xfrm>
            <a:off x="533400" y="304800"/>
            <a:ext cx="4724400" cy="533400"/>
          </a:xfrm>
        </p:spPr>
        <p:txBody>
          <a:bodyPr/>
          <a:lstStyle/>
          <a:p>
            <a:pPr eaLnBrk="1" hangingPunct="1"/>
            <a:r>
              <a:rPr lang="en-US" altLang="zh-CN" sz="2800" b="1" dirty="0" smtClean="0">
                <a:solidFill>
                  <a:srgbClr val="CC0099"/>
                </a:solidFill>
                <a:latin typeface="黑体" pitchFamily="49" charset="-122"/>
                <a:ea typeface="黑体" pitchFamily="49" charset="-122"/>
              </a:rPr>
              <a:t>4.2.2</a:t>
            </a:r>
            <a:r>
              <a:rPr lang="zh-CN" altLang="en-US" sz="2800" b="1" dirty="0" smtClean="0">
                <a:solidFill>
                  <a:srgbClr val="CC0099"/>
                </a:solidFill>
                <a:latin typeface="黑体" pitchFamily="49" charset="-122"/>
                <a:ea typeface="黑体" pitchFamily="49" charset="-122"/>
              </a:rPr>
              <a:t>　计算</a:t>
            </a:r>
            <a:r>
              <a:rPr lang="en-US" altLang="zh-CN" sz="2800" b="1" dirty="0" smtClean="0">
                <a:solidFill>
                  <a:srgbClr val="CC0099"/>
                </a:solidFill>
                <a:latin typeface="黑体" pitchFamily="49" charset="-122"/>
                <a:ea typeface="黑体" pitchFamily="49" charset="-122"/>
              </a:rPr>
              <a:t>FIRST(X)</a:t>
            </a:r>
            <a:r>
              <a:rPr lang="zh-CN" altLang="en-US" sz="2800" b="1" dirty="0" smtClean="0">
                <a:solidFill>
                  <a:srgbClr val="CC0099"/>
                </a:solidFill>
                <a:latin typeface="黑体" pitchFamily="49" charset="-122"/>
                <a:ea typeface="黑体" pitchFamily="49" charset="-122"/>
              </a:rPr>
              <a:t>集</a:t>
            </a:r>
          </a:p>
        </p:txBody>
      </p:sp>
      <p:sp>
        <p:nvSpPr>
          <p:cNvPr id="23555" name="Text Box 1029"/>
          <p:cNvSpPr txBox="1">
            <a:spLocks noChangeArrowheads="1"/>
          </p:cNvSpPr>
          <p:nvPr/>
        </p:nvSpPr>
        <p:spPr bwMode="auto">
          <a:xfrm>
            <a:off x="228600" y="969077"/>
            <a:ext cx="8382000" cy="5035225"/>
          </a:xfrm>
          <a:prstGeom prst="rect">
            <a:avLst/>
          </a:prstGeom>
          <a:noFill/>
          <a:ln w="9525">
            <a:noFill/>
            <a:miter lim="800000"/>
            <a:headEnd/>
            <a:tailEnd/>
          </a:ln>
        </p:spPr>
        <p:txBody>
          <a:bodyPr wrap="square">
            <a:spAutoFit/>
          </a:bodyPr>
          <a:lstStyle/>
          <a:p>
            <a:pPr indent="465138" algn="l">
              <a:spcBef>
                <a:spcPct val="40000"/>
              </a:spcBef>
            </a:pPr>
            <a:r>
              <a:rPr lang="zh-CN" altLang="en-US" sz="2200" b="1" dirty="0">
                <a:latin typeface="+mn-ea"/>
                <a:ea typeface="+mn-ea"/>
              </a:rPr>
              <a:t>设文法</a:t>
            </a:r>
            <a:r>
              <a:rPr lang="en-US" altLang="zh-CN" sz="2200" b="1" dirty="0">
                <a:latin typeface="+mn-ea"/>
                <a:ea typeface="+mn-ea"/>
              </a:rPr>
              <a:t>G</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a:t>
            </a:r>
            <a:r>
              <a:rPr lang="en-US" altLang="zh-CN" sz="2200" b="1" dirty="0">
                <a:latin typeface="+mn-ea"/>
                <a:ea typeface="+mn-ea"/>
              </a:rPr>
              <a:t>P</a:t>
            </a:r>
            <a:r>
              <a:rPr lang="zh-CN" altLang="en-US" sz="2200" b="1" dirty="0">
                <a:latin typeface="+mn-ea"/>
                <a:ea typeface="+mn-ea"/>
              </a:rPr>
              <a:t>，</a:t>
            </a:r>
            <a:r>
              <a:rPr lang="en-US" altLang="zh-CN" sz="2200" b="1" dirty="0">
                <a:latin typeface="+mn-ea"/>
                <a:ea typeface="+mn-ea"/>
              </a:rPr>
              <a:t>S</a:t>
            </a:r>
            <a:r>
              <a:rPr lang="zh-CN" altLang="en-US" sz="2200" b="1" dirty="0">
                <a:latin typeface="+mn-ea"/>
                <a:ea typeface="+mn-ea"/>
              </a:rPr>
              <a:t>），</a:t>
            </a:r>
            <a:r>
              <a:rPr lang="en-US" altLang="zh-CN" sz="2200" b="1" dirty="0">
                <a:latin typeface="+mn-ea"/>
                <a:ea typeface="+mn-ea"/>
              </a:rPr>
              <a:t>X∈V</a:t>
            </a:r>
            <a:r>
              <a:rPr lang="en-US" altLang="zh-CN" sz="2200" b="1" baseline="-30000" dirty="0">
                <a:latin typeface="+mn-ea"/>
                <a:ea typeface="+mn-ea"/>
              </a:rPr>
              <a:t>N</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 </a:t>
            </a:r>
            <a:r>
              <a:rPr lang="en-US" altLang="zh-CN" sz="2200" b="1" dirty="0">
                <a:latin typeface="+mn-ea"/>
                <a:ea typeface="+mn-ea"/>
              </a:rPr>
              <a:t>FIRST(X)</a:t>
            </a:r>
            <a:r>
              <a:rPr lang="zh-CN" altLang="en-US" sz="2200" b="1" dirty="0">
                <a:latin typeface="+mn-ea"/>
                <a:ea typeface="+mn-ea"/>
              </a:rPr>
              <a:t>初值为空集。计算</a:t>
            </a:r>
            <a:r>
              <a:rPr lang="en-US" altLang="zh-CN" sz="2200" b="1" dirty="0">
                <a:latin typeface="+mn-ea"/>
                <a:ea typeface="+mn-ea"/>
              </a:rPr>
              <a:t>FIRST(X)</a:t>
            </a:r>
            <a:r>
              <a:rPr lang="zh-CN" altLang="en-US" sz="2200" b="1" dirty="0">
                <a:latin typeface="+mn-ea"/>
                <a:ea typeface="+mn-ea"/>
              </a:rPr>
              <a:t>集步骤是</a:t>
            </a:r>
            <a:r>
              <a:rPr lang="zh-CN" altLang="en-US" sz="2200" b="1" dirty="0" smtClean="0">
                <a:latin typeface="+mn-ea"/>
                <a:ea typeface="+mn-ea"/>
              </a:rPr>
              <a:t>：</a:t>
            </a:r>
            <a:endParaRPr lang="en-US" altLang="zh-CN" sz="2200" b="1" dirty="0" smtClean="0">
              <a:latin typeface="+mn-ea"/>
              <a:ea typeface="+mn-ea"/>
            </a:endParaRPr>
          </a:p>
          <a:p>
            <a:pPr indent="185738" algn="l">
              <a:spcBef>
                <a:spcPct val="40000"/>
              </a:spcBef>
            </a:pPr>
            <a:r>
              <a:rPr lang="zh-CN" altLang="en-US" sz="2200" b="1" dirty="0" smtClean="0">
                <a:latin typeface="+mn-ea"/>
                <a:ea typeface="+mn-ea"/>
              </a:rPr>
              <a:t>⑴ </a:t>
            </a:r>
            <a:r>
              <a:rPr lang="zh-CN" altLang="en-US" sz="2200" b="1" dirty="0">
                <a:latin typeface="+mn-ea"/>
                <a:ea typeface="+mn-ea"/>
              </a:rPr>
              <a:t>对于所有终结符号</a:t>
            </a:r>
            <a:r>
              <a:rPr lang="en-US" altLang="zh-CN" sz="2200" b="1" dirty="0">
                <a:latin typeface="+mn-ea"/>
                <a:ea typeface="+mn-ea"/>
              </a:rPr>
              <a:t>X</a:t>
            </a:r>
            <a:r>
              <a:rPr lang="zh-CN" altLang="en-US" sz="2200" b="1" dirty="0">
                <a:latin typeface="+mn-ea"/>
                <a:ea typeface="+mn-ea"/>
              </a:rPr>
              <a:t>，</a:t>
            </a:r>
            <a:r>
              <a:rPr lang="en-US" altLang="zh-CN" sz="2200" b="1" dirty="0">
                <a:latin typeface="+mn-ea"/>
                <a:ea typeface="+mn-ea"/>
              </a:rPr>
              <a:t>FIRST(X)</a:t>
            </a:r>
            <a:r>
              <a:rPr lang="zh-CN" altLang="en-US" sz="2200" b="1" dirty="0">
                <a:latin typeface="+mn-ea"/>
                <a:ea typeface="+mn-ea"/>
              </a:rPr>
              <a:t>＝</a:t>
            </a:r>
            <a:r>
              <a:rPr lang="en-US" altLang="zh-CN" sz="2200" b="1" dirty="0">
                <a:latin typeface="+mn-ea"/>
                <a:ea typeface="+mn-ea"/>
              </a:rPr>
              <a:t>{X};</a:t>
            </a:r>
          </a:p>
          <a:p>
            <a:pPr indent="185738" algn="l">
              <a:spcBef>
                <a:spcPct val="40000"/>
              </a:spcBef>
            </a:pPr>
            <a:r>
              <a:rPr lang="en-US" altLang="zh-CN" sz="2200" b="1" dirty="0">
                <a:latin typeface="+mn-ea"/>
                <a:ea typeface="+mn-ea"/>
              </a:rPr>
              <a:t>⑵ </a:t>
            </a:r>
            <a:r>
              <a:rPr lang="zh-CN" altLang="en-US" sz="2200" b="1" dirty="0">
                <a:latin typeface="+mn-ea"/>
                <a:ea typeface="+mn-ea"/>
              </a:rPr>
              <a:t>对于所有空规则</a:t>
            </a:r>
            <a:r>
              <a:rPr lang="en-US" altLang="zh-CN" sz="2200" b="1" dirty="0" err="1">
                <a:latin typeface="+mn-ea"/>
                <a:ea typeface="+mn-ea"/>
              </a:rPr>
              <a:t>X→ε</a:t>
            </a:r>
            <a:r>
              <a:rPr lang="zh-CN" altLang="en-US" sz="2200" b="1" dirty="0">
                <a:latin typeface="+mn-ea"/>
                <a:ea typeface="+mn-ea"/>
              </a:rPr>
              <a:t>，</a:t>
            </a:r>
            <a:r>
              <a:rPr lang="en-US" altLang="zh-CN" sz="2200" b="1" dirty="0">
                <a:latin typeface="+mn-ea"/>
                <a:ea typeface="+mn-ea"/>
              </a:rPr>
              <a:t>FIRST(X)∪</a:t>
            </a:r>
            <a:r>
              <a:rPr lang="zh-CN" altLang="en-US" sz="2200" b="1" dirty="0">
                <a:latin typeface="+mn-ea"/>
                <a:ea typeface="+mn-ea"/>
              </a:rPr>
              <a:t>＝</a:t>
            </a:r>
            <a:r>
              <a:rPr lang="en-US" altLang="zh-CN" sz="2200" b="1" dirty="0">
                <a:latin typeface="+mn-ea"/>
                <a:ea typeface="+mn-ea"/>
              </a:rPr>
              <a:t>{ε};</a:t>
            </a:r>
          </a:p>
          <a:p>
            <a:pPr indent="185738" algn="l">
              <a:spcBef>
                <a:spcPct val="40000"/>
              </a:spcBef>
            </a:pPr>
            <a:r>
              <a:rPr lang="en-US" altLang="zh-CN" sz="2200" b="1" dirty="0">
                <a:latin typeface="+mn-ea"/>
                <a:ea typeface="+mn-ea"/>
              </a:rPr>
              <a:t>⑶ </a:t>
            </a:r>
            <a:r>
              <a:rPr lang="zh-CN" altLang="en-US" sz="2200" b="1" dirty="0">
                <a:latin typeface="+mn-ea"/>
                <a:ea typeface="+mn-ea"/>
              </a:rPr>
              <a:t>对于所有形如</a:t>
            </a:r>
            <a:r>
              <a:rPr lang="en-US" altLang="zh-CN" sz="2200" b="1" dirty="0" err="1">
                <a:latin typeface="+mn-ea"/>
                <a:ea typeface="+mn-ea"/>
              </a:rPr>
              <a:t>X→</a:t>
            </a:r>
            <a:r>
              <a:rPr lang="en-US" altLang="zh-CN" sz="2200" b="1" dirty="0" err="1" smtClean="0">
                <a:latin typeface="+mn-ea"/>
                <a:ea typeface="+mn-ea"/>
              </a:rPr>
              <a:t>a</a:t>
            </a:r>
            <a:r>
              <a:rPr lang="en-US" altLang="zh-CN" sz="2200" b="1" dirty="0" smtClean="0">
                <a:latin typeface="+mn-ea"/>
                <a:ea typeface="+mn-ea"/>
              </a:rPr>
              <a:t>···</a:t>
            </a:r>
            <a:r>
              <a:rPr lang="zh-CN" altLang="en-US" sz="2200" b="1" dirty="0" smtClean="0">
                <a:latin typeface="+mn-ea"/>
                <a:ea typeface="+mn-ea"/>
              </a:rPr>
              <a:t>规则</a:t>
            </a:r>
            <a:r>
              <a:rPr lang="zh-CN" altLang="en-US" sz="2200" b="1" dirty="0">
                <a:latin typeface="+mn-ea"/>
                <a:ea typeface="+mn-ea"/>
              </a:rPr>
              <a:t>，且</a:t>
            </a:r>
            <a:r>
              <a:rPr lang="en-US" altLang="zh-CN" sz="2200" b="1" dirty="0" err="1">
                <a:latin typeface="+mn-ea"/>
                <a:ea typeface="+mn-ea"/>
              </a:rPr>
              <a:t>a∈V</a:t>
            </a:r>
            <a:r>
              <a:rPr lang="en-US" altLang="zh-CN" sz="2200" b="1" baseline="-30000" dirty="0" err="1">
                <a:latin typeface="+mn-ea"/>
                <a:ea typeface="+mn-ea"/>
              </a:rPr>
              <a:t>T</a:t>
            </a:r>
            <a:r>
              <a:rPr lang="zh-CN" altLang="en-US" sz="2200" b="1" dirty="0">
                <a:latin typeface="+mn-ea"/>
                <a:ea typeface="+mn-ea"/>
              </a:rPr>
              <a:t>，</a:t>
            </a:r>
            <a:r>
              <a:rPr lang="en-US" altLang="zh-CN" sz="2200" b="1" dirty="0">
                <a:latin typeface="+mn-ea"/>
                <a:ea typeface="+mn-ea"/>
              </a:rPr>
              <a:t>FIRST(X)∪</a:t>
            </a:r>
            <a:r>
              <a:rPr lang="zh-CN" altLang="en-US" sz="2200" b="1" dirty="0">
                <a:latin typeface="+mn-ea"/>
                <a:ea typeface="+mn-ea"/>
              </a:rPr>
              <a:t>＝</a:t>
            </a:r>
            <a:r>
              <a:rPr lang="en-US" altLang="zh-CN" sz="2200" b="1" dirty="0">
                <a:latin typeface="+mn-ea"/>
                <a:ea typeface="+mn-ea"/>
              </a:rPr>
              <a:t>{a}; </a:t>
            </a:r>
          </a:p>
          <a:p>
            <a:pPr indent="185738" algn="l">
              <a:spcBef>
                <a:spcPct val="40000"/>
              </a:spcBef>
            </a:pPr>
            <a:r>
              <a:rPr lang="en-US" altLang="zh-CN" sz="2200" b="1" dirty="0">
                <a:latin typeface="+mn-ea"/>
                <a:ea typeface="+mn-ea"/>
              </a:rPr>
              <a:t>⑷ </a:t>
            </a:r>
            <a:r>
              <a:rPr lang="zh-CN" altLang="en-US" sz="2200" b="1" dirty="0">
                <a:latin typeface="+mn-ea"/>
                <a:ea typeface="+mn-ea"/>
              </a:rPr>
              <a:t>对于所有形如</a:t>
            </a:r>
            <a:r>
              <a:rPr lang="en-US" altLang="zh-CN" sz="2200" b="1" dirty="0">
                <a:latin typeface="+mn-ea"/>
                <a:ea typeface="+mn-ea"/>
              </a:rPr>
              <a:t>X→Y</a:t>
            </a:r>
            <a:r>
              <a:rPr lang="en-US" altLang="zh-CN" sz="2200" b="1" baseline="-30000" dirty="0">
                <a:latin typeface="+mn-ea"/>
                <a:ea typeface="+mn-ea"/>
              </a:rPr>
              <a:t>1</a:t>
            </a:r>
            <a:r>
              <a:rPr lang="en-US" altLang="zh-CN" sz="2200" b="1" dirty="0">
                <a:latin typeface="+mn-ea"/>
                <a:ea typeface="+mn-ea"/>
              </a:rPr>
              <a:t>Y</a:t>
            </a:r>
            <a:r>
              <a:rPr lang="en-US" altLang="zh-CN" sz="2200" b="1" baseline="-30000" dirty="0">
                <a:latin typeface="+mn-ea"/>
                <a:ea typeface="+mn-ea"/>
              </a:rPr>
              <a:t>2</a:t>
            </a:r>
            <a:r>
              <a:rPr lang="en-US" altLang="zh-CN" sz="2200" b="1" dirty="0">
                <a:latin typeface="+mn-ea"/>
                <a:ea typeface="+mn-ea"/>
              </a:rPr>
              <a:t>···</a:t>
            </a:r>
            <a:r>
              <a:rPr lang="en-US" altLang="zh-CN" sz="2200" b="1" dirty="0" err="1">
                <a:latin typeface="+mn-ea"/>
                <a:ea typeface="+mn-ea"/>
              </a:rPr>
              <a:t>Y</a:t>
            </a:r>
            <a:r>
              <a:rPr lang="en-US" altLang="zh-CN" sz="2200" b="1" baseline="-30000" dirty="0" err="1">
                <a:latin typeface="+mn-ea"/>
                <a:ea typeface="+mn-ea"/>
              </a:rPr>
              <a:t>n</a:t>
            </a:r>
            <a:r>
              <a:rPr lang="zh-CN" altLang="en-US" sz="2200" b="1" dirty="0">
                <a:latin typeface="+mn-ea"/>
                <a:ea typeface="+mn-ea"/>
              </a:rPr>
              <a:t>规则， </a:t>
            </a:r>
          </a:p>
          <a:p>
            <a:pPr indent="185738" algn="l">
              <a:spcBef>
                <a:spcPct val="40000"/>
              </a:spcBef>
            </a:pPr>
            <a:r>
              <a:rPr lang="zh-CN" altLang="en-US" sz="2200" b="1" dirty="0" smtClean="0">
                <a:latin typeface="+mn-ea"/>
                <a:ea typeface="+mn-ea"/>
              </a:rPr>
              <a:t>  如果</a:t>
            </a:r>
            <a:r>
              <a:rPr lang="en-US" altLang="zh-CN" sz="2200" b="1" dirty="0">
                <a:latin typeface="+mn-ea"/>
                <a:ea typeface="+mn-ea"/>
              </a:rPr>
              <a:t>Y</a:t>
            </a:r>
            <a:r>
              <a:rPr lang="en-US" altLang="zh-CN" sz="2200" b="1" baseline="-30000" dirty="0">
                <a:latin typeface="+mn-ea"/>
                <a:ea typeface="+mn-ea"/>
              </a:rPr>
              <a:t>1</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Y</a:t>
            </a:r>
            <a:r>
              <a:rPr lang="en-US" altLang="zh-CN" sz="2200" b="1" baseline="-30000" dirty="0">
                <a:latin typeface="+mn-ea"/>
                <a:ea typeface="+mn-ea"/>
              </a:rPr>
              <a:t>2</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Y</a:t>
            </a:r>
            <a:r>
              <a:rPr lang="en-US" altLang="zh-CN" sz="2200" b="1" baseline="-30000" dirty="0">
                <a:latin typeface="+mn-ea"/>
                <a:ea typeface="+mn-ea"/>
              </a:rPr>
              <a:t>i-1</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err="1">
                <a:latin typeface="+mn-ea"/>
                <a:ea typeface="+mn-ea"/>
              </a:rPr>
              <a:t>i</a:t>
            </a:r>
            <a:r>
              <a:rPr lang="zh-CN" altLang="en-US" sz="2200" b="1" dirty="0">
                <a:latin typeface="+mn-ea"/>
                <a:ea typeface="+mn-ea"/>
              </a:rPr>
              <a:t>＜</a:t>
            </a:r>
            <a:r>
              <a:rPr lang="en-US" altLang="zh-CN" sz="2200" b="1" dirty="0">
                <a:latin typeface="+mn-ea"/>
                <a:ea typeface="+mn-ea"/>
              </a:rPr>
              <a:t>=n</a:t>
            </a:r>
            <a:r>
              <a:rPr lang="zh-CN" altLang="en-US" sz="2200" b="1" dirty="0">
                <a:latin typeface="+mn-ea"/>
                <a:ea typeface="+mn-ea"/>
              </a:rPr>
              <a:t>）</a:t>
            </a:r>
            <a:r>
              <a:rPr lang="en-US" altLang="zh-CN" sz="2200" b="1" dirty="0">
                <a:latin typeface="+mn-ea"/>
                <a:ea typeface="+mn-ea"/>
              </a:rPr>
              <a:t>, </a:t>
            </a:r>
            <a:r>
              <a:rPr lang="zh-CN" altLang="en-US" sz="2200" b="1" dirty="0" smtClean="0">
                <a:latin typeface="+mn-ea"/>
                <a:ea typeface="+mn-ea"/>
              </a:rPr>
              <a:t>则   </a:t>
            </a:r>
            <a:endParaRPr lang="en-US" altLang="zh-CN" sz="2200" b="1" dirty="0" smtClean="0">
              <a:latin typeface="+mn-ea"/>
              <a:ea typeface="+mn-ea"/>
            </a:endParaRPr>
          </a:p>
          <a:p>
            <a:pPr indent="185738" algn="l">
              <a:spcBef>
                <a:spcPct val="40000"/>
              </a:spcBef>
            </a:pPr>
            <a:r>
              <a:rPr lang="en-US" altLang="zh-CN" sz="2200" b="1" dirty="0" smtClean="0">
                <a:latin typeface="+mn-ea"/>
                <a:ea typeface="+mn-ea"/>
              </a:rPr>
              <a:t>  FIRST(X)∪</a:t>
            </a:r>
            <a:r>
              <a:rPr lang="zh-CN" altLang="en-US" sz="2200" b="1" dirty="0">
                <a:latin typeface="+mn-ea"/>
                <a:ea typeface="+mn-ea"/>
              </a:rPr>
              <a:t>＝（</a:t>
            </a:r>
            <a:r>
              <a:rPr lang="en-US" altLang="zh-CN" sz="2200" b="1" dirty="0">
                <a:latin typeface="+mn-ea"/>
                <a:ea typeface="+mn-ea"/>
              </a:rPr>
              <a:t>FIRST(Y</a:t>
            </a:r>
            <a:r>
              <a:rPr lang="en-US" altLang="zh-CN" sz="2200" b="1" baseline="-30000" dirty="0">
                <a:latin typeface="+mn-ea"/>
                <a:ea typeface="+mn-ea"/>
              </a:rPr>
              <a:t>1</a:t>
            </a:r>
            <a:r>
              <a:rPr lang="en-US" altLang="zh-CN" sz="2200" b="1" dirty="0">
                <a:latin typeface="+mn-ea"/>
                <a:ea typeface="+mn-ea"/>
              </a:rPr>
              <a:t>)∪FIRST(Y</a:t>
            </a:r>
            <a:r>
              <a:rPr lang="en-US" altLang="zh-CN" sz="2200" b="1" baseline="-30000" dirty="0">
                <a:latin typeface="+mn-ea"/>
                <a:ea typeface="+mn-ea"/>
              </a:rPr>
              <a:t>2</a:t>
            </a:r>
            <a:r>
              <a:rPr lang="en-US" altLang="zh-CN" sz="2200" b="1" dirty="0" smtClean="0">
                <a:latin typeface="+mn-ea"/>
                <a:ea typeface="+mn-ea"/>
              </a:rPr>
              <a:t>)…∪</a:t>
            </a:r>
            <a:r>
              <a:rPr lang="en-US" altLang="zh-CN" sz="2200" b="1" dirty="0">
                <a:latin typeface="+mn-ea"/>
                <a:ea typeface="+mn-ea"/>
              </a:rPr>
              <a:t>FIRST(Y</a:t>
            </a:r>
            <a:r>
              <a:rPr lang="en-US" altLang="zh-CN" sz="2200" b="1" baseline="-10000" dirty="0">
                <a:latin typeface="+mn-ea"/>
                <a:ea typeface="+mn-ea"/>
              </a:rPr>
              <a:t>i</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{ε};</a:t>
            </a:r>
          </a:p>
          <a:p>
            <a:pPr indent="185738" algn="l">
              <a:spcBef>
                <a:spcPct val="40000"/>
              </a:spcBef>
            </a:pPr>
            <a:r>
              <a:rPr lang="en-US" altLang="zh-CN" sz="2200" b="1" dirty="0">
                <a:latin typeface="+mn-ea"/>
                <a:ea typeface="+mn-ea"/>
              </a:rPr>
              <a:t>  </a:t>
            </a:r>
            <a:r>
              <a:rPr lang="zh-CN" altLang="en-US" sz="2200" b="1" dirty="0" smtClean="0">
                <a:latin typeface="+mn-ea"/>
                <a:ea typeface="+mn-ea"/>
              </a:rPr>
              <a:t>如果</a:t>
            </a:r>
            <a:r>
              <a:rPr lang="en-US" altLang="zh-CN" sz="2200" b="1" dirty="0">
                <a:latin typeface="+mn-ea"/>
                <a:ea typeface="+mn-ea"/>
              </a:rPr>
              <a:t>Y</a:t>
            </a:r>
            <a:r>
              <a:rPr lang="en-US" altLang="zh-CN" sz="2200" b="1" baseline="-30000" dirty="0">
                <a:latin typeface="+mn-ea"/>
                <a:ea typeface="+mn-ea"/>
              </a:rPr>
              <a:t>1</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Y</a:t>
            </a:r>
            <a:r>
              <a:rPr lang="en-US" altLang="zh-CN" sz="2200" b="1" baseline="-30000" dirty="0">
                <a:latin typeface="+mn-ea"/>
                <a:ea typeface="+mn-ea"/>
              </a:rPr>
              <a:t>2</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err="1">
                <a:latin typeface="+mn-ea"/>
                <a:ea typeface="+mn-ea"/>
              </a:rPr>
              <a:t>Y</a:t>
            </a:r>
            <a:r>
              <a:rPr lang="en-US" altLang="zh-CN" sz="2200" b="1" baseline="-30000" dirty="0" err="1">
                <a:latin typeface="+mn-ea"/>
                <a:ea typeface="+mn-ea"/>
              </a:rPr>
              <a:t>n</a:t>
            </a:r>
            <a:r>
              <a:rPr lang="en-US" altLang="zh-CN" sz="2200" b="1" dirty="0" err="1">
                <a:latin typeface="+mn-ea"/>
                <a:ea typeface="+mn-ea"/>
                <a:sym typeface="Symbol" pitchFamily="18" charset="2"/>
              </a:rPr>
              <a:t></a:t>
            </a:r>
            <a:r>
              <a:rPr lang="en-US" altLang="zh-CN" sz="2200" b="1" dirty="0" err="1">
                <a:latin typeface="+mn-ea"/>
                <a:ea typeface="+mn-ea"/>
              </a:rPr>
              <a:t>ε</a:t>
            </a:r>
            <a:r>
              <a:rPr lang="en-US" altLang="zh-CN" sz="2200" b="1" dirty="0">
                <a:latin typeface="+mn-ea"/>
                <a:ea typeface="+mn-ea"/>
              </a:rPr>
              <a:t>  </a:t>
            </a:r>
            <a:r>
              <a:rPr lang="zh-CN" altLang="en-US" sz="2200" b="1" dirty="0">
                <a:latin typeface="+mn-ea"/>
                <a:ea typeface="+mn-ea"/>
              </a:rPr>
              <a:t>则</a:t>
            </a:r>
          </a:p>
          <a:p>
            <a:pPr indent="185738" algn="l">
              <a:spcBef>
                <a:spcPct val="40000"/>
              </a:spcBef>
            </a:pPr>
            <a:r>
              <a:rPr lang="zh-CN" altLang="en-US" sz="2200" b="1" dirty="0">
                <a:latin typeface="+mn-ea"/>
                <a:ea typeface="+mn-ea"/>
              </a:rPr>
              <a:t>  </a:t>
            </a:r>
            <a:r>
              <a:rPr lang="en-US" altLang="zh-CN" sz="2200" b="1" dirty="0" smtClean="0">
                <a:latin typeface="+mn-ea"/>
                <a:ea typeface="+mn-ea"/>
              </a:rPr>
              <a:t>FIRST(X</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(FIRST(Y</a:t>
            </a:r>
            <a:r>
              <a:rPr lang="en-US" altLang="zh-CN" sz="2200" b="1" baseline="-30000" dirty="0">
                <a:latin typeface="+mn-ea"/>
                <a:ea typeface="+mn-ea"/>
              </a:rPr>
              <a:t>1</a:t>
            </a:r>
            <a:r>
              <a:rPr lang="en-US" altLang="zh-CN" sz="2200" b="1" dirty="0">
                <a:latin typeface="+mn-ea"/>
                <a:ea typeface="+mn-ea"/>
              </a:rPr>
              <a:t>)∪FIRST(Y</a:t>
            </a:r>
            <a:r>
              <a:rPr lang="en-US" altLang="zh-CN" sz="2200" b="1" baseline="-30000" dirty="0">
                <a:latin typeface="+mn-ea"/>
                <a:ea typeface="+mn-ea"/>
              </a:rPr>
              <a:t>2</a:t>
            </a:r>
            <a:r>
              <a:rPr lang="en-US" altLang="zh-CN" sz="2200" b="1" dirty="0" smtClean="0">
                <a:latin typeface="+mn-ea"/>
                <a:ea typeface="+mn-ea"/>
              </a:rPr>
              <a:t>)…∪</a:t>
            </a:r>
            <a:r>
              <a:rPr lang="en-US" altLang="zh-CN" sz="2200" b="1" dirty="0">
                <a:latin typeface="+mn-ea"/>
                <a:ea typeface="+mn-ea"/>
              </a:rPr>
              <a:t>FIRST(Y</a:t>
            </a:r>
            <a:r>
              <a:rPr lang="en-US" altLang="zh-CN" sz="2200" b="1" baseline="-30000" dirty="0">
                <a:latin typeface="+mn-ea"/>
                <a:ea typeface="+mn-ea"/>
              </a:rPr>
              <a:t>i</a:t>
            </a:r>
            <a:r>
              <a:rPr lang="en-US" altLang="zh-CN" sz="2200" b="1" dirty="0">
                <a:latin typeface="+mn-ea"/>
                <a:ea typeface="+mn-ea"/>
              </a:rPr>
              <a:t>))∪{ε};</a:t>
            </a:r>
          </a:p>
          <a:p>
            <a:pPr indent="185738" algn="l">
              <a:spcBef>
                <a:spcPct val="40000"/>
              </a:spcBef>
            </a:pPr>
            <a:r>
              <a:rPr lang="en-US" altLang="zh-CN" sz="2200" b="1" dirty="0">
                <a:latin typeface="+mn-ea"/>
                <a:ea typeface="+mn-ea"/>
              </a:rPr>
              <a:t>⑸ </a:t>
            </a:r>
            <a:r>
              <a:rPr lang="zh-CN" altLang="en-US" sz="2200" b="1" dirty="0">
                <a:latin typeface="+mn-ea"/>
                <a:ea typeface="+mn-ea"/>
              </a:rPr>
              <a:t>重复⑷，直到</a:t>
            </a:r>
            <a:r>
              <a:rPr lang="en-US" altLang="zh-CN" sz="2200" b="1" dirty="0">
                <a:latin typeface="+mn-ea"/>
                <a:ea typeface="+mn-ea"/>
              </a:rPr>
              <a:t>FIRST()</a:t>
            </a:r>
            <a:r>
              <a:rPr lang="zh-CN" altLang="en-US" sz="2200" b="1" dirty="0">
                <a:latin typeface="+mn-ea"/>
                <a:ea typeface="+mn-ea"/>
              </a:rPr>
              <a:t>不再扩大为止。 </a:t>
            </a:r>
          </a:p>
        </p:txBody>
      </p:sp>
      <p:sp>
        <p:nvSpPr>
          <p:cNvPr id="23556" name="Text Box 1030"/>
          <p:cNvSpPr txBox="1">
            <a:spLocks noChangeArrowheads="1"/>
          </p:cNvSpPr>
          <p:nvPr/>
        </p:nvSpPr>
        <p:spPr bwMode="auto">
          <a:xfrm>
            <a:off x="1539875" y="3647778"/>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23557" name="Text Box 1031"/>
          <p:cNvSpPr txBox="1">
            <a:spLocks noChangeArrowheads="1"/>
          </p:cNvSpPr>
          <p:nvPr/>
        </p:nvSpPr>
        <p:spPr bwMode="auto">
          <a:xfrm>
            <a:off x="2590800" y="3647778"/>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23558" name="Text Box 1032"/>
          <p:cNvSpPr txBox="1">
            <a:spLocks noChangeArrowheads="1"/>
          </p:cNvSpPr>
          <p:nvPr/>
        </p:nvSpPr>
        <p:spPr bwMode="auto">
          <a:xfrm>
            <a:off x="5029200" y="3647778"/>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23559" name="Text Box 1033"/>
          <p:cNvSpPr txBox="1">
            <a:spLocks noChangeArrowheads="1"/>
          </p:cNvSpPr>
          <p:nvPr/>
        </p:nvSpPr>
        <p:spPr bwMode="auto">
          <a:xfrm>
            <a:off x="1992313" y="4410075"/>
            <a:ext cx="381000" cy="457200"/>
          </a:xfrm>
          <a:prstGeom prst="rect">
            <a:avLst/>
          </a:prstGeom>
          <a:noFill/>
          <a:ln w="9525">
            <a:noFill/>
            <a:miter lim="800000"/>
            <a:headEnd/>
            <a:tailEnd/>
          </a:ln>
        </p:spPr>
        <p:txBody>
          <a:bodyPr>
            <a:spAutoFit/>
          </a:bodyPr>
          <a:lstStyle/>
          <a:p>
            <a:pPr>
              <a:spcBef>
                <a:spcPct val="50000"/>
              </a:spcBef>
            </a:pPr>
            <a:r>
              <a:rPr lang="en-US" altLang="zh-CN"/>
              <a:t>*</a:t>
            </a:r>
          </a:p>
        </p:txBody>
      </p:sp>
      <p:sp>
        <p:nvSpPr>
          <p:cNvPr id="23560" name="Text Box 1034"/>
          <p:cNvSpPr txBox="1">
            <a:spLocks noChangeArrowheads="1"/>
          </p:cNvSpPr>
          <p:nvPr/>
        </p:nvSpPr>
        <p:spPr bwMode="auto">
          <a:xfrm>
            <a:off x="2928938" y="4418013"/>
            <a:ext cx="381000" cy="457200"/>
          </a:xfrm>
          <a:prstGeom prst="rect">
            <a:avLst/>
          </a:prstGeom>
          <a:noFill/>
          <a:ln w="9525">
            <a:noFill/>
            <a:miter lim="800000"/>
            <a:headEnd/>
            <a:tailEnd/>
          </a:ln>
        </p:spPr>
        <p:txBody>
          <a:bodyPr>
            <a:spAutoFit/>
          </a:bodyPr>
          <a:lstStyle/>
          <a:p>
            <a:pPr>
              <a:spcBef>
                <a:spcPct val="50000"/>
              </a:spcBef>
            </a:pPr>
            <a:r>
              <a:rPr lang="en-US" altLang="zh-CN"/>
              <a:t>*</a:t>
            </a:r>
          </a:p>
        </p:txBody>
      </p:sp>
      <p:sp>
        <p:nvSpPr>
          <p:cNvPr id="23561" name="Text Box 1035"/>
          <p:cNvSpPr txBox="1">
            <a:spLocks noChangeArrowheads="1"/>
          </p:cNvSpPr>
          <p:nvPr/>
        </p:nvSpPr>
        <p:spPr bwMode="auto">
          <a:xfrm>
            <a:off x="4357688" y="4419600"/>
            <a:ext cx="381000" cy="457200"/>
          </a:xfrm>
          <a:prstGeom prst="rect">
            <a:avLst/>
          </a:prstGeom>
          <a:noFill/>
          <a:ln w="9525">
            <a:noFill/>
            <a:miter lim="800000"/>
            <a:headEnd/>
            <a:tailEnd/>
          </a:ln>
        </p:spPr>
        <p:txBody>
          <a:bodyPr>
            <a:spAutoFit/>
          </a:bodyPr>
          <a:lstStyle/>
          <a:p>
            <a:pPr>
              <a:spcBef>
                <a:spcPct val="50000"/>
              </a:spcBef>
            </a:pPr>
            <a:r>
              <a:rPr lang="en-US" altLang="zh-CN"/>
              <a:t>*</a:t>
            </a:r>
          </a:p>
        </p:txBody>
      </p:sp>
      <p:sp>
        <p:nvSpPr>
          <p:cNvPr id="11"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18</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09600" y="381000"/>
            <a:ext cx="3810000" cy="533400"/>
          </a:xfrm>
        </p:spPr>
        <p:txBody>
          <a:bodyPr/>
          <a:lstStyle/>
          <a:p>
            <a:pPr eaLnBrk="1" hangingPunct="1"/>
            <a:r>
              <a:rPr lang="en-US" altLang="zh-CN" sz="2800" b="1" dirty="0" smtClean="0">
                <a:solidFill>
                  <a:srgbClr val="CC0099"/>
                </a:solidFill>
                <a:latin typeface="Times New Roman" pitchFamily="18" charset="0"/>
                <a:ea typeface="黑体" pitchFamily="2" charset="-122"/>
              </a:rPr>
              <a:t>4.2.3</a:t>
            </a:r>
            <a:r>
              <a:rPr lang="zh-CN" altLang="en-US" sz="2800" b="1" dirty="0" smtClean="0">
                <a:solidFill>
                  <a:srgbClr val="CC0099"/>
                </a:solidFill>
                <a:latin typeface="Times New Roman" pitchFamily="18" charset="0"/>
                <a:ea typeface="黑体" pitchFamily="2" charset="-122"/>
              </a:rPr>
              <a:t>　计算</a:t>
            </a:r>
            <a:r>
              <a:rPr lang="en-US" altLang="zh-CN" sz="2800" b="1" dirty="0" smtClean="0">
                <a:solidFill>
                  <a:srgbClr val="CC0099"/>
                </a:solidFill>
                <a:latin typeface="Times New Roman" pitchFamily="18" charset="0"/>
                <a:ea typeface="黑体" pitchFamily="2" charset="-122"/>
              </a:rPr>
              <a:t>FIRST(α)</a:t>
            </a:r>
            <a:r>
              <a:rPr lang="zh-CN" altLang="en-US" sz="2800" b="1" dirty="0" smtClean="0">
                <a:solidFill>
                  <a:srgbClr val="CC0099"/>
                </a:solidFill>
                <a:latin typeface="Times New Roman" pitchFamily="18" charset="0"/>
                <a:ea typeface="黑体" pitchFamily="2" charset="-122"/>
              </a:rPr>
              <a:t>集</a:t>
            </a:r>
          </a:p>
        </p:txBody>
      </p:sp>
      <p:sp>
        <p:nvSpPr>
          <p:cNvPr id="24580" name="Text Box 4"/>
          <p:cNvSpPr txBox="1">
            <a:spLocks noChangeArrowheads="1"/>
          </p:cNvSpPr>
          <p:nvPr/>
        </p:nvSpPr>
        <p:spPr bwMode="auto">
          <a:xfrm>
            <a:off x="228600" y="1066800"/>
            <a:ext cx="8153400" cy="4662815"/>
          </a:xfrm>
          <a:prstGeom prst="rect">
            <a:avLst/>
          </a:prstGeom>
          <a:noFill/>
          <a:ln w="9525">
            <a:noFill/>
            <a:miter lim="800000"/>
            <a:headEnd/>
            <a:tailEnd/>
          </a:ln>
        </p:spPr>
        <p:txBody>
          <a:bodyPr wrap="square">
            <a:spAutoFit/>
          </a:bodyPr>
          <a:lstStyle/>
          <a:p>
            <a:pPr indent="476250" algn="l">
              <a:lnSpc>
                <a:spcPct val="150000"/>
              </a:lnSpc>
              <a:spcBef>
                <a:spcPct val="30000"/>
              </a:spcBef>
            </a:pPr>
            <a:r>
              <a:rPr lang="zh-CN" altLang="en-US" sz="2200" b="1" dirty="0">
                <a:latin typeface="+mn-ea"/>
                <a:ea typeface="+mn-ea"/>
              </a:rPr>
              <a:t>设文法</a:t>
            </a:r>
            <a:r>
              <a:rPr lang="en-US" altLang="zh-CN" sz="2200" b="1" dirty="0">
                <a:latin typeface="+mn-ea"/>
                <a:ea typeface="+mn-ea"/>
              </a:rPr>
              <a:t>G</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a:t>
            </a:r>
            <a:r>
              <a:rPr lang="en-US" altLang="zh-CN" sz="2200" b="1" dirty="0">
                <a:latin typeface="+mn-ea"/>
                <a:ea typeface="+mn-ea"/>
              </a:rPr>
              <a:t>P</a:t>
            </a:r>
            <a:r>
              <a:rPr lang="zh-CN" altLang="en-US" sz="2200" b="1" dirty="0">
                <a:latin typeface="+mn-ea"/>
                <a:ea typeface="+mn-ea"/>
              </a:rPr>
              <a:t>，</a:t>
            </a:r>
            <a:r>
              <a:rPr lang="en-US" altLang="zh-CN" sz="2200" b="1" dirty="0">
                <a:latin typeface="+mn-ea"/>
                <a:ea typeface="+mn-ea"/>
              </a:rPr>
              <a:t>S</a:t>
            </a:r>
            <a:r>
              <a:rPr lang="zh-CN" altLang="en-US" sz="2200" b="1" dirty="0">
                <a:latin typeface="+mn-ea"/>
                <a:ea typeface="+mn-ea"/>
              </a:rPr>
              <a:t>），已知</a:t>
            </a:r>
            <a:r>
              <a:rPr lang="en-US" altLang="zh-CN" sz="2200" b="1" dirty="0">
                <a:latin typeface="+mn-ea"/>
                <a:ea typeface="+mn-ea"/>
              </a:rPr>
              <a:t>FIRST(X)</a:t>
            </a:r>
            <a:r>
              <a:rPr lang="zh-CN" altLang="en-US" sz="2200" b="1" dirty="0">
                <a:latin typeface="+mn-ea"/>
                <a:ea typeface="+mn-ea"/>
              </a:rPr>
              <a:t>（</a:t>
            </a:r>
            <a:r>
              <a:rPr lang="en-US" altLang="zh-CN" sz="2200" b="1" dirty="0">
                <a:latin typeface="+mn-ea"/>
                <a:ea typeface="+mn-ea"/>
              </a:rPr>
              <a:t>X∈V</a:t>
            </a:r>
            <a:r>
              <a:rPr lang="en-US" altLang="zh-CN" sz="2200" b="1" baseline="-30000" dirty="0">
                <a:latin typeface="+mn-ea"/>
                <a:ea typeface="+mn-ea"/>
              </a:rPr>
              <a:t>N</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a:t>
            </a:r>
            <a:r>
              <a:rPr lang="en-US" altLang="zh-CN" sz="2200" b="1" dirty="0">
                <a:latin typeface="+mn-ea"/>
                <a:ea typeface="+mn-ea"/>
              </a:rPr>
              <a:t>α</a:t>
            </a:r>
            <a:r>
              <a:rPr lang="zh-CN" altLang="en-US" sz="2200" b="1" dirty="0">
                <a:latin typeface="+mn-ea"/>
                <a:ea typeface="+mn-ea"/>
              </a:rPr>
              <a:t>＝</a:t>
            </a:r>
            <a:r>
              <a:rPr lang="en-US" altLang="zh-CN" sz="2200" b="1" dirty="0">
                <a:latin typeface="+mn-ea"/>
                <a:ea typeface="+mn-ea"/>
              </a:rPr>
              <a:t>Y</a:t>
            </a:r>
            <a:r>
              <a:rPr lang="en-US" altLang="zh-CN" sz="2200" b="1" baseline="-30000" dirty="0">
                <a:latin typeface="+mn-ea"/>
                <a:ea typeface="+mn-ea"/>
              </a:rPr>
              <a:t>1</a:t>
            </a:r>
            <a:r>
              <a:rPr lang="en-US" altLang="zh-CN" sz="2200" b="1" dirty="0">
                <a:latin typeface="+mn-ea"/>
                <a:ea typeface="+mn-ea"/>
              </a:rPr>
              <a:t> Y</a:t>
            </a:r>
            <a:r>
              <a:rPr lang="en-US" altLang="zh-CN" sz="2200" b="1" baseline="-30000" dirty="0">
                <a:latin typeface="+mn-ea"/>
                <a:ea typeface="+mn-ea"/>
              </a:rPr>
              <a:t>2</a:t>
            </a:r>
            <a:r>
              <a:rPr lang="en-US" altLang="zh-CN" sz="2200" b="1" dirty="0">
                <a:latin typeface="+mn-ea"/>
                <a:ea typeface="+mn-ea"/>
              </a:rPr>
              <a:t>···</a:t>
            </a:r>
            <a:r>
              <a:rPr lang="en-US" altLang="zh-CN" sz="2200" b="1" dirty="0" err="1">
                <a:latin typeface="+mn-ea"/>
                <a:ea typeface="+mn-ea"/>
              </a:rPr>
              <a:t>Y</a:t>
            </a:r>
            <a:r>
              <a:rPr lang="en-US" altLang="zh-CN" sz="2200" b="1" baseline="-30000" dirty="0" err="1">
                <a:latin typeface="+mn-ea"/>
                <a:ea typeface="+mn-ea"/>
              </a:rPr>
              <a:t>n</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a:t>
            </a:r>
            <a:r>
              <a:rPr lang="en-US" altLang="zh-CN" sz="2200" b="1" dirty="0">
                <a:latin typeface="+mn-ea"/>
                <a:ea typeface="+mn-ea"/>
              </a:rPr>
              <a:t>FIRST(α)</a:t>
            </a:r>
            <a:r>
              <a:rPr lang="zh-CN" altLang="en-US" sz="2200" b="1" dirty="0">
                <a:latin typeface="+mn-ea"/>
                <a:ea typeface="+mn-ea"/>
              </a:rPr>
              <a:t>初值为空集。计算</a:t>
            </a:r>
            <a:r>
              <a:rPr lang="en-US" altLang="zh-CN" sz="2200" b="1" dirty="0">
                <a:latin typeface="+mn-ea"/>
                <a:ea typeface="+mn-ea"/>
              </a:rPr>
              <a:t>FIRST(α)</a:t>
            </a:r>
            <a:r>
              <a:rPr lang="zh-CN" altLang="en-US" sz="2200" b="1" dirty="0">
                <a:latin typeface="+mn-ea"/>
                <a:ea typeface="+mn-ea"/>
              </a:rPr>
              <a:t>集的方法</a:t>
            </a:r>
            <a:r>
              <a:rPr lang="zh-CN" altLang="en-US" sz="2200" b="1" dirty="0" smtClean="0">
                <a:latin typeface="+mn-ea"/>
                <a:ea typeface="+mn-ea"/>
              </a:rPr>
              <a:t>是：</a:t>
            </a:r>
            <a:endParaRPr lang="en-US" altLang="zh-CN" sz="2200" b="1" dirty="0" smtClean="0">
              <a:latin typeface="+mn-ea"/>
              <a:ea typeface="+mn-ea"/>
            </a:endParaRPr>
          </a:p>
          <a:p>
            <a:pPr indent="476250" algn="l">
              <a:lnSpc>
                <a:spcPct val="150000"/>
              </a:lnSpc>
              <a:spcBef>
                <a:spcPct val="30000"/>
              </a:spcBef>
            </a:pPr>
            <a:r>
              <a:rPr lang="zh-CN" altLang="en-US" sz="2200" b="1" dirty="0" smtClean="0">
                <a:latin typeface="+mn-ea"/>
                <a:ea typeface="+mn-ea"/>
              </a:rPr>
              <a:t>如果 </a:t>
            </a:r>
            <a:r>
              <a:rPr lang="en-US" altLang="zh-CN" sz="2200" b="1" dirty="0" smtClean="0">
                <a:latin typeface="+mn-ea"/>
                <a:ea typeface="+mn-ea"/>
              </a:rPr>
              <a:t>Y</a:t>
            </a:r>
            <a:r>
              <a:rPr lang="en-US" altLang="zh-CN" sz="2200" b="1" baseline="-30000" dirty="0" smtClean="0">
                <a:latin typeface="+mn-ea"/>
                <a:ea typeface="+mn-ea"/>
              </a:rPr>
              <a:t>1</a:t>
            </a:r>
            <a:r>
              <a:rPr lang="en-US" altLang="zh-CN" sz="2200" b="1" dirty="0" smtClean="0">
                <a:latin typeface="+mn-ea"/>
                <a:ea typeface="+mn-ea"/>
              </a:rPr>
              <a:t> </a:t>
            </a:r>
            <a:r>
              <a:rPr lang="zh-CN" altLang="en-US" sz="2200" b="1" dirty="0" smtClean="0">
                <a:latin typeface="+mn-ea"/>
                <a:ea typeface="+mn-ea"/>
              </a:rPr>
              <a:t>为终结符</a:t>
            </a:r>
            <a:r>
              <a:rPr lang="en-US" altLang="zh-CN" sz="2200" b="1" dirty="0" smtClean="0">
                <a:latin typeface="+mn-ea"/>
                <a:ea typeface="+mn-ea"/>
              </a:rPr>
              <a:t>,</a:t>
            </a:r>
            <a:r>
              <a:rPr lang="zh-CN" altLang="en-US" sz="2200" b="1" dirty="0" smtClean="0">
                <a:latin typeface="+mn-ea"/>
                <a:ea typeface="+mn-ea"/>
              </a:rPr>
              <a:t>则 </a:t>
            </a:r>
            <a:r>
              <a:rPr lang="en-US" altLang="zh-CN" sz="2200" b="1" dirty="0" smtClean="0">
                <a:latin typeface="+mn-ea"/>
                <a:ea typeface="+mn-ea"/>
              </a:rPr>
              <a:t>FIRST(α</a:t>
            </a:r>
            <a:r>
              <a:rPr lang="zh-CN" altLang="en-US" sz="2200" b="1" dirty="0" smtClean="0">
                <a:latin typeface="+mn-ea"/>
                <a:ea typeface="+mn-ea"/>
              </a:rPr>
              <a:t>）＝</a:t>
            </a:r>
            <a:r>
              <a:rPr lang="en-US" altLang="zh-CN" sz="2200" b="1" dirty="0" smtClean="0">
                <a:latin typeface="+mn-ea"/>
                <a:ea typeface="+mn-ea"/>
              </a:rPr>
              <a:t>{ Y</a:t>
            </a:r>
            <a:r>
              <a:rPr lang="en-US" altLang="zh-CN" sz="2200" b="1" baseline="-30000" dirty="0" smtClean="0">
                <a:latin typeface="+mn-ea"/>
                <a:ea typeface="+mn-ea"/>
              </a:rPr>
              <a:t>1</a:t>
            </a:r>
            <a:r>
              <a:rPr lang="en-US" altLang="zh-CN" sz="2200" b="1" dirty="0" smtClean="0">
                <a:latin typeface="+mn-ea"/>
                <a:ea typeface="+mn-ea"/>
              </a:rPr>
              <a:t>}</a:t>
            </a:r>
            <a:r>
              <a:rPr lang="zh-CN" altLang="en-US" sz="2200" b="1" dirty="0" smtClean="0">
                <a:latin typeface="+mn-ea"/>
                <a:ea typeface="+mn-ea"/>
              </a:rPr>
              <a:t>；</a:t>
            </a:r>
          </a:p>
          <a:p>
            <a:pPr indent="476250" algn="just">
              <a:lnSpc>
                <a:spcPct val="150000"/>
              </a:lnSpc>
              <a:spcBef>
                <a:spcPct val="30000"/>
              </a:spcBef>
            </a:pPr>
            <a:r>
              <a:rPr lang="zh-CN" altLang="en-US" sz="2200" b="1" dirty="0" smtClean="0">
                <a:latin typeface="+mn-ea"/>
                <a:ea typeface="+mn-ea"/>
              </a:rPr>
              <a:t>如果 </a:t>
            </a:r>
            <a:r>
              <a:rPr lang="en-US" altLang="zh-CN" sz="2200" b="1" dirty="0">
                <a:latin typeface="+mn-ea"/>
                <a:ea typeface="+mn-ea"/>
              </a:rPr>
              <a:t>Y</a:t>
            </a:r>
            <a:r>
              <a:rPr lang="en-US" altLang="zh-CN" sz="2200" b="1" baseline="-30000" dirty="0">
                <a:latin typeface="+mn-ea"/>
                <a:ea typeface="+mn-ea"/>
              </a:rPr>
              <a:t>1</a:t>
            </a: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Y</a:t>
            </a:r>
            <a:r>
              <a:rPr lang="en-US" altLang="zh-CN" sz="2200" b="1" baseline="-30000" dirty="0">
                <a:latin typeface="+mn-ea"/>
                <a:ea typeface="+mn-ea"/>
              </a:rPr>
              <a:t>2</a:t>
            </a: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smtClean="0">
                <a:latin typeface="+mn-ea"/>
                <a:ea typeface="+mn-ea"/>
              </a:rPr>
              <a:t>Y</a:t>
            </a:r>
            <a:r>
              <a:rPr lang="en-US" altLang="zh-CN" sz="2200" b="1" baseline="-30000" dirty="0" smtClean="0">
                <a:latin typeface="+mn-ea"/>
                <a:ea typeface="+mn-ea"/>
              </a:rPr>
              <a:t>i-1</a:t>
            </a:r>
            <a:r>
              <a:rPr lang="en-US" altLang="zh-CN" sz="2200" b="1" dirty="0" smtClean="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ε(1</a:t>
            </a:r>
            <a:r>
              <a:rPr lang="zh-CN" altLang="en-US" sz="2200" b="1" dirty="0">
                <a:latin typeface="+mn-ea"/>
                <a:ea typeface="+mn-ea"/>
              </a:rPr>
              <a:t>＜</a:t>
            </a:r>
            <a:r>
              <a:rPr lang="en-US" altLang="zh-CN" sz="2200" b="1" dirty="0" err="1">
                <a:latin typeface="+mn-ea"/>
                <a:ea typeface="+mn-ea"/>
              </a:rPr>
              <a:t>i</a:t>
            </a:r>
            <a:r>
              <a:rPr lang="zh-CN" altLang="en-US" sz="2200" b="1" dirty="0" smtClean="0">
                <a:latin typeface="+mn-ea"/>
                <a:ea typeface="+mn-ea"/>
              </a:rPr>
              <a:t>＜</a:t>
            </a:r>
            <a:r>
              <a:rPr lang="en-US" altLang="zh-CN" sz="2200" b="1" dirty="0" smtClean="0">
                <a:latin typeface="+mn-ea"/>
                <a:ea typeface="+mn-ea"/>
              </a:rPr>
              <a:t>=n</a:t>
            </a:r>
            <a:r>
              <a:rPr lang="en-US" altLang="zh-CN" sz="2200" b="1" dirty="0">
                <a:latin typeface="+mn-ea"/>
                <a:ea typeface="+mn-ea"/>
              </a:rPr>
              <a:t>)</a:t>
            </a:r>
            <a:r>
              <a:rPr lang="zh-CN" altLang="en-US" sz="2200" b="1" dirty="0">
                <a:latin typeface="+mn-ea"/>
                <a:ea typeface="+mn-ea"/>
              </a:rPr>
              <a:t>，则</a:t>
            </a:r>
          </a:p>
          <a:p>
            <a:pPr indent="476250" algn="just">
              <a:lnSpc>
                <a:spcPct val="150000"/>
              </a:lnSpc>
              <a:spcBef>
                <a:spcPct val="30000"/>
              </a:spcBef>
            </a:pPr>
            <a:r>
              <a:rPr lang="en-US" altLang="zh-CN" sz="2200" b="1" dirty="0" smtClean="0">
                <a:latin typeface="+mn-ea"/>
                <a:ea typeface="+mn-ea"/>
              </a:rPr>
              <a:t>FIRST(α</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(FIRST(Y</a:t>
            </a:r>
            <a:r>
              <a:rPr lang="en-US" altLang="zh-CN" sz="2200" b="1" baseline="-30000" dirty="0">
                <a:latin typeface="+mn-ea"/>
                <a:ea typeface="+mn-ea"/>
              </a:rPr>
              <a:t>1</a:t>
            </a:r>
            <a:r>
              <a:rPr lang="en-US" altLang="zh-CN" sz="2200" b="1" dirty="0">
                <a:latin typeface="+mn-ea"/>
                <a:ea typeface="+mn-ea"/>
              </a:rPr>
              <a:t>)∪FIRST(Y</a:t>
            </a:r>
            <a:r>
              <a:rPr lang="en-US" altLang="zh-CN" sz="2200" b="1" baseline="-30000" dirty="0">
                <a:latin typeface="+mn-ea"/>
                <a:ea typeface="+mn-ea"/>
              </a:rPr>
              <a:t>2</a:t>
            </a:r>
            <a:r>
              <a:rPr lang="en-US" altLang="zh-CN" sz="2200" b="1" dirty="0" smtClean="0">
                <a:latin typeface="+mn-ea"/>
                <a:ea typeface="+mn-ea"/>
              </a:rPr>
              <a:t>)…∪</a:t>
            </a:r>
            <a:r>
              <a:rPr lang="en-US" altLang="zh-CN" sz="2200" b="1" dirty="0">
                <a:latin typeface="+mn-ea"/>
                <a:ea typeface="+mn-ea"/>
              </a:rPr>
              <a:t>FIRST(Y</a:t>
            </a:r>
            <a:r>
              <a:rPr lang="en-US" altLang="zh-CN" sz="2200" b="1" baseline="-30000" dirty="0">
                <a:latin typeface="+mn-ea"/>
                <a:ea typeface="+mn-ea"/>
              </a:rPr>
              <a:t>i</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{ε};</a:t>
            </a:r>
          </a:p>
          <a:p>
            <a:pPr indent="476250" algn="just">
              <a:lnSpc>
                <a:spcPct val="150000"/>
              </a:lnSpc>
              <a:spcBef>
                <a:spcPct val="30000"/>
              </a:spcBef>
            </a:pPr>
            <a:r>
              <a:rPr lang="zh-CN" altLang="en-US" sz="2200" b="1" dirty="0" smtClean="0">
                <a:latin typeface="+mn-ea"/>
                <a:ea typeface="+mn-ea"/>
              </a:rPr>
              <a:t>如果 </a:t>
            </a:r>
            <a:r>
              <a:rPr lang="en-US" altLang="zh-CN" sz="2200" b="1" dirty="0">
                <a:latin typeface="+mn-ea"/>
                <a:ea typeface="+mn-ea"/>
              </a:rPr>
              <a:t>Y</a:t>
            </a:r>
            <a:r>
              <a:rPr lang="en-US" altLang="zh-CN" sz="2200" b="1" baseline="-30000" dirty="0">
                <a:latin typeface="+mn-ea"/>
                <a:ea typeface="+mn-ea"/>
              </a:rPr>
              <a:t>1</a:t>
            </a: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Y</a:t>
            </a:r>
            <a:r>
              <a:rPr lang="en-US" altLang="zh-CN" sz="2200" b="1" baseline="-30000" dirty="0">
                <a:latin typeface="+mn-ea"/>
                <a:ea typeface="+mn-ea"/>
              </a:rPr>
              <a:t>2</a:t>
            </a: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err="1">
                <a:latin typeface="+mn-ea"/>
                <a:ea typeface="+mn-ea"/>
              </a:rPr>
              <a:t>Y</a:t>
            </a:r>
            <a:r>
              <a:rPr lang="en-US" altLang="zh-CN" sz="2200" b="1" baseline="-30000" dirty="0" err="1">
                <a:latin typeface="+mn-ea"/>
                <a:ea typeface="+mn-ea"/>
              </a:rPr>
              <a:t>n</a:t>
            </a: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latin typeface="+mn-ea"/>
                <a:ea typeface="+mn-ea"/>
              </a:rPr>
              <a:t>ε </a:t>
            </a:r>
            <a:r>
              <a:rPr lang="zh-CN" altLang="en-US" sz="2200" b="1" dirty="0">
                <a:latin typeface="+mn-ea"/>
                <a:ea typeface="+mn-ea"/>
              </a:rPr>
              <a:t>则</a:t>
            </a:r>
          </a:p>
          <a:p>
            <a:pPr indent="476250" algn="just">
              <a:lnSpc>
                <a:spcPct val="150000"/>
              </a:lnSpc>
              <a:spcBef>
                <a:spcPct val="30000"/>
              </a:spcBef>
            </a:pPr>
            <a:r>
              <a:rPr lang="en-US" altLang="zh-CN" sz="2200" b="1" dirty="0" smtClean="0">
                <a:latin typeface="+mn-ea"/>
                <a:ea typeface="+mn-ea"/>
              </a:rPr>
              <a:t>FIRST(α</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(FIRST(Y</a:t>
            </a:r>
            <a:r>
              <a:rPr lang="en-US" altLang="zh-CN" sz="2200" b="1" baseline="-30000" dirty="0">
                <a:latin typeface="+mn-ea"/>
                <a:ea typeface="+mn-ea"/>
              </a:rPr>
              <a:t>1</a:t>
            </a:r>
            <a:r>
              <a:rPr lang="en-US" altLang="zh-CN" sz="2200" b="1" dirty="0">
                <a:latin typeface="+mn-ea"/>
                <a:ea typeface="+mn-ea"/>
              </a:rPr>
              <a:t>)∪FIRST(Y</a:t>
            </a:r>
            <a:r>
              <a:rPr lang="en-US" altLang="zh-CN" sz="2200" b="1" baseline="-30000" dirty="0">
                <a:latin typeface="+mn-ea"/>
                <a:ea typeface="+mn-ea"/>
              </a:rPr>
              <a:t>2</a:t>
            </a:r>
            <a:r>
              <a:rPr lang="en-US" altLang="zh-CN" sz="2200" b="1" dirty="0" smtClean="0">
                <a:latin typeface="+mn-ea"/>
                <a:ea typeface="+mn-ea"/>
              </a:rPr>
              <a:t>)…∪</a:t>
            </a:r>
            <a:r>
              <a:rPr lang="en-US" altLang="zh-CN" sz="2200" b="1" dirty="0">
                <a:latin typeface="+mn-ea"/>
                <a:ea typeface="+mn-ea"/>
              </a:rPr>
              <a:t>FIRST(</a:t>
            </a:r>
            <a:r>
              <a:rPr lang="en-US" altLang="zh-CN" sz="2200" b="1" dirty="0" err="1">
                <a:latin typeface="+mn-ea"/>
                <a:ea typeface="+mn-ea"/>
              </a:rPr>
              <a:t>Y</a:t>
            </a:r>
            <a:r>
              <a:rPr lang="en-US" altLang="zh-CN" sz="2200" b="1" baseline="-30000" dirty="0" err="1">
                <a:latin typeface="+mn-ea"/>
                <a:ea typeface="+mn-ea"/>
              </a:rPr>
              <a:t>n</a:t>
            </a:r>
            <a:r>
              <a:rPr lang="en-US" altLang="zh-CN" sz="2200" b="1" dirty="0">
                <a:latin typeface="+mn-ea"/>
                <a:ea typeface="+mn-ea"/>
              </a:rPr>
              <a:t>))∪{ε}</a:t>
            </a:r>
            <a:r>
              <a:rPr lang="zh-CN" altLang="en-US" sz="2200" b="1" dirty="0">
                <a:latin typeface="+mn-ea"/>
                <a:ea typeface="+mn-ea"/>
              </a:rPr>
              <a:t>。</a:t>
            </a:r>
          </a:p>
        </p:txBody>
      </p:sp>
      <p:sp>
        <p:nvSpPr>
          <p:cNvPr id="24581" name="Text Box 5"/>
          <p:cNvSpPr txBox="1">
            <a:spLocks noChangeArrowheads="1"/>
          </p:cNvSpPr>
          <p:nvPr/>
        </p:nvSpPr>
        <p:spPr bwMode="auto">
          <a:xfrm>
            <a:off x="1783596" y="3330575"/>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24582" name="Text Box 6"/>
          <p:cNvSpPr txBox="1">
            <a:spLocks noChangeArrowheads="1"/>
          </p:cNvSpPr>
          <p:nvPr/>
        </p:nvSpPr>
        <p:spPr bwMode="auto">
          <a:xfrm>
            <a:off x="3048000" y="3352800"/>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24583" name="Text Box 7"/>
          <p:cNvSpPr txBox="1">
            <a:spLocks noChangeArrowheads="1"/>
          </p:cNvSpPr>
          <p:nvPr/>
        </p:nvSpPr>
        <p:spPr bwMode="auto">
          <a:xfrm>
            <a:off x="5562600" y="3349625"/>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11" name="Text Box 5"/>
          <p:cNvSpPr txBox="1">
            <a:spLocks noChangeArrowheads="1"/>
          </p:cNvSpPr>
          <p:nvPr/>
        </p:nvSpPr>
        <p:spPr bwMode="auto">
          <a:xfrm>
            <a:off x="1783596" y="4549775"/>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12" name="Text Box 6"/>
          <p:cNvSpPr txBox="1">
            <a:spLocks noChangeArrowheads="1"/>
          </p:cNvSpPr>
          <p:nvPr/>
        </p:nvSpPr>
        <p:spPr bwMode="auto">
          <a:xfrm>
            <a:off x="3048000" y="4572000"/>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13" name="Text Box 7"/>
          <p:cNvSpPr txBox="1">
            <a:spLocks noChangeArrowheads="1"/>
          </p:cNvSpPr>
          <p:nvPr/>
        </p:nvSpPr>
        <p:spPr bwMode="auto">
          <a:xfrm>
            <a:off x="5334000" y="4568825"/>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14"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19</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p:cNvSpPr>
            <a:spLocks noGrp="1"/>
          </p:cNvSpPr>
          <p:nvPr>
            <p:ph type="sldNum" sz="quarter" idx="12"/>
          </p:nvPr>
        </p:nvSpPr>
        <p:spPr>
          <a:noFill/>
        </p:spPr>
        <p:txBody>
          <a:bodyPr/>
          <a:lstStyle/>
          <a:p>
            <a:fld id="{E607D601-17A9-4B77-811E-6C632A93E9AB}" type="slidenum">
              <a:rPr lang="en-US" altLang="zh-CN" smtClean="0">
                <a:ea typeface="宋体" charset="-122"/>
              </a:rPr>
              <a:pPr/>
              <a:t>2</a:t>
            </a:fld>
            <a:endParaRPr lang="en-US" altLang="zh-CN" smtClean="0">
              <a:ea typeface="宋体" charset="-122"/>
            </a:endParaRPr>
          </a:p>
        </p:txBody>
      </p:sp>
      <p:sp>
        <p:nvSpPr>
          <p:cNvPr id="4099" name="Rectangle 31"/>
          <p:cNvSpPr>
            <a:spLocks noChangeArrowheads="1"/>
          </p:cNvSpPr>
          <p:nvPr/>
        </p:nvSpPr>
        <p:spPr bwMode="auto">
          <a:xfrm>
            <a:off x="762000" y="2041525"/>
            <a:ext cx="7824788" cy="3248582"/>
          </a:xfrm>
          <a:prstGeom prst="rect">
            <a:avLst/>
          </a:prstGeom>
          <a:noFill/>
          <a:ln w="9525">
            <a:noFill/>
            <a:miter lim="800000"/>
            <a:headEnd/>
            <a:tailEnd/>
          </a:ln>
        </p:spPr>
        <p:txBody>
          <a:bodyPr>
            <a:spAutoFit/>
          </a:bodyPr>
          <a:lstStyle/>
          <a:p>
            <a:pPr indent="606425" algn="l">
              <a:lnSpc>
                <a:spcPct val="150000"/>
              </a:lnSpc>
              <a:spcBef>
                <a:spcPct val="50000"/>
              </a:spcBef>
            </a:pPr>
            <a:r>
              <a:rPr lang="zh-CN" altLang="en-US" sz="2200" b="1" dirty="0">
                <a:latin typeface="+mn-ea"/>
                <a:ea typeface="+mn-ea"/>
              </a:rPr>
              <a:t>本章研究自顶向下语法分析方法</a:t>
            </a:r>
            <a:r>
              <a:rPr lang="en-US" altLang="zh-CN" sz="2200" b="1" dirty="0">
                <a:latin typeface="+mn-ea"/>
                <a:ea typeface="+mn-ea"/>
              </a:rPr>
              <a:t>(</a:t>
            </a:r>
            <a:r>
              <a:rPr lang="zh-CN" altLang="en-US" sz="2200" b="1" dirty="0">
                <a:latin typeface="+mn-ea"/>
                <a:ea typeface="+mn-ea"/>
              </a:rPr>
              <a:t>即推导法</a:t>
            </a:r>
            <a:r>
              <a:rPr lang="en-US" altLang="zh-CN" sz="2200" b="1" dirty="0">
                <a:latin typeface="+mn-ea"/>
                <a:ea typeface="+mn-ea"/>
              </a:rPr>
              <a:t>)</a:t>
            </a:r>
            <a:r>
              <a:rPr lang="zh-CN" altLang="en-US" sz="2200" b="1" dirty="0">
                <a:latin typeface="+mn-ea"/>
                <a:ea typeface="+mn-ea"/>
              </a:rPr>
              <a:t>，它分为不确定的语法分析方法和确定的语法分析方法两类。</a:t>
            </a:r>
          </a:p>
          <a:p>
            <a:pPr indent="606425" algn="l">
              <a:lnSpc>
                <a:spcPct val="150000"/>
              </a:lnSpc>
              <a:spcBef>
                <a:spcPct val="50000"/>
              </a:spcBef>
            </a:pPr>
            <a:r>
              <a:rPr lang="zh-CN" altLang="en-US" sz="2200" b="1" dirty="0">
                <a:latin typeface="+mn-ea"/>
                <a:ea typeface="+mn-ea"/>
              </a:rPr>
              <a:t>主要介绍确定的自顶向下语法分析方法，重点讨论这类分析方法应满足“文法是</a:t>
            </a:r>
            <a:r>
              <a:rPr lang="en-US" altLang="zh-CN" sz="2200" b="1" dirty="0">
                <a:latin typeface="+mn-ea"/>
                <a:ea typeface="+mn-ea"/>
              </a:rPr>
              <a:t>LL(1)</a:t>
            </a:r>
            <a:r>
              <a:rPr lang="zh-CN" altLang="en-US" sz="2200" b="1" dirty="0">
                <a:latin typeface="+mn-ea"/>
                <a:ea typeface="+mn-ea"/>
              </a:rPr>
              <a:t>文法”的这个适用条件、</a:t>
            </a:r>
            <a:r>
              <a:rPr lang="en-US" altLang="zh-CN" sz="2200" b="1" dirty="0">
                <a:latin typeface="+mn-ea"/>
                <a:ea typeface="+mn-ea"/>
              </a:rPr>
              <a:t>LL(1) </a:t>
            </a:r>
            <a:r>
              <a:rPr lang="zh-CN" altLang="en-US" sz="2200" b="1" dirty="0">
                <a:latin typeface="+mn-ea"/>
                <a:ea typeface="+mn-ea"/>
              </a:rPr>
              <a:t>文法判别、构造方法以及这类分析方法的两种实现技术：递归子程序法和</a:t>
            </a:r>
            <a:r>
              <a:rPr lang="en-US" altLang="zh-CN" sz="2200" b="1" dirty="0">
                <a:latin typeface="+mn-ea"/>
                <a:ea typeface="+mn-ea"/>
              </a:rPr>
              <a:t>LL(1)</a:t>
            </a:r>
            <a:r>
              <a:rPr lang="zh-CN" altLang="en-US" sz="2200" b="1" dirty="0">
                <a:latin typeface="+mn-ea"/>
                <a:ea typeface="+mn-ea"/>
              </a:rPr>
              <a:t>预测法。 </a:t>
            </a:r>
          </a:p>
        </p:txBody>
      </p:sp>
      <p:sp>
        <p:nvSpPr>
          <p:cNvPr id="4100" name="Text Box 34"/>
          <p:cNvSpPr txBox="1">
            <a:spLocks noChangeArrowheads="1"/>
          </p:cNvSpPr>
          <p:nvPr/>
        </p:nvSpPr>
        <p:spPr bwMode="auto">
          <a:xfrm>
            <a:off x="3775075" y="1309688"/>
            <a:ext cx="1654175" cy="519112"/>
          </a:xfrm>
          <a:prstGeom prst="rect">
            <a:avLst/>
          </a:prstGeom>
          <a:noFill/>
          <a:ln w="9525">
            <a:noFill/>
            <a:miter lim="800000"/>
            <a:headEnd/>
            <a:tailEnd/>
          </a:ln>
        </p:spPr>
        <p:txBody>
          <a:bodyPr>
            <a:spAutoFit/>
          </a:bodyPr>
          <a:lstStyle/>
          <a:p>
            <a:pPr>
              <a:spcBef>
                <a:spcPct val="50000"/>
              </a:spcBef>
            </a:pPr>
            <a:r>
              <a:rPr lang="zh-CN" altLang="en-US" sz="2800" b="1">
                <a:solidFill>
                  <a:srgbClr val="800000"/>
                </a:solidFill>
              </a:rPr>
              <a:t>内容摘要</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14"/>
          <p:cNvSpPr>
            <a:spLocks noGrp="1" noChangeArrowheads="1"/>
          </p:cNvSpPr>
          <p:nvPr>
            <p:ph type="title"/>
          </p:nvPr>
        </p:nvSpPr>
        <p:spPr>
          <a:xfrm>
            <a:off x="471408" y="288012"/>
            <a:ext cx="3962400" cy="533400"/>
          </a:xfrm>
        </p:spPr>
        <p:txBody>
          <a:bodyPr/>
          <a:lstStyle/>
          <a:p>
            <a:pPr eaLnBrk="1" hangingPunct="1"/>
            <a:r>
              <a:rPr lang="en-US" altLang="zh-CN" sz="2800" b="1" dirty="0" smtClean="0">
                <a:solidFill>
                  <a:srgbClr val="CC0099"/>
                </a:solidFill>
                <a:latin typeface="黑体" pitchFamily="49" charset="-122"/>
                <a:ea typeface="黑体" pitchFamily="49" charset="-122"/>
              </a:rPr>
              <a:t>4.2.4</a:t>
            </a:r>
            <a:r>
              <a:rPr lang="zh-CN" altLang="en-US" sz="2800" b="1" dirty="0" smtClean="0">
                <a:solidFill>
                  <a:srgbClr val="CC0099"/>
                </a:solidFill>
                <a:latin typeface="黑体" pitchFamily="49" charset="-122"/>
                <a:ea typeface="黑体" pitchFamily="49" charset="-122"/>
              </a:rPr>
              <a:t>　计算</a:t>
            </a:r>
            <a:r>
              <a:rPr lang="en-US" altLang="zh-CN" sz="2800" b="1" dirty="0" smtClean="0">
                <a:solidFill>
                  <a:srgbClr val="CC0099"/>
                </a:solidFill>
                <a:latin typeface="黑体" pitchFamily="49" charset="-122"/>
                <a:ea typeface="黑体" pitchFamily="49" charset="-122"/>
              </a:rPr>
              <a:t>FOLLOW</a:t>
            </a:r>
            <a:r>
              <a:rPr lang="zh-CN" altLang="en-US" sz="2800" b="1" dirty="0" smtClean="0">
                <a:solidFill>
                  <a:srgbClr val="CC0099"/>
                </a:solidFill>
                <a:latin typeface="黑体" pitchFamily="49" charset="-122"/>
                <a:ea typeface="黑体" pitchFamily="49" charset="-122"/>
              </a:rPr>
              <a:t>集</a:t>
            </a:r>
          </a:p>
        </p:txBody>
      </p:sp>
      <p:sp>
        <p:nvSpPr>
          <p:cNvPr id="25603" name="Text Box 12"/>
          <p:cNvSpPr txBox="1">
            <a:spLocks noChangeArrowheads="1"/>
          </p:cNvSpPr>
          <p:nvPr/>
        </p:nvSpPr>
        <p:spPr bwMode="auto">
          <a:xfrm>
            <a:off x="457200" y="1143000"/>
            <a:ext cx="8077200" cy="4222694"/>
          </a:xfrm>
          <a:prstGeom prst="rect">
            <a:avLst/>
          </a:prstGeom>
          <a:noFill/>
          <a:ln w="9525">
            <a:noFill/>
            <a:miter lim="800000"/>
            <a:headEnd/>
            <a:tailEnd/>
          </a:ln>
        </p:spPr>
        <p:txBody>
          <a:bodyPr>
            <a:spAutoFit/>
          </a:bodyPr>
          <a:lstStyle/>
          <a:p>
            <a:pPr indent="476250" algn="l">
              <a:lnSpc>
                <a:spcPct val="130000"/>
              </a:lnSpc>
              <a:spcBef>
                <a:spcPct val="30000"/>
              </a:spcBef>
            </a:pPr>
            <a:r>
              <a:rPr lang="zh-CN" altLang="en-US" sz="2200" b="1" dirty="0">
                <a:latin typeface="+mn-ea"/>
                <a:ea typeface="+mn-ea"/>
              </a:rPr>
              <a:t>设文法</a:t>
            </a:r>
            <a:r>
              <a:rPr lang="en-US" altLang="zh-CN" sz="2200" b="1" dirty="0">
                <a:latin typeface="+mn-ea"/>
                <a:ea typeface="+mn-ea"/>
              </a:rPr>
              <a:t>G</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N</a:t>
            </a:r>
            <a:r>
              <a:rPr lang="zh-CN" altLang="en-US" sz="2200" b="1" dirty="0">
                <a:latin typeface="+mn-ea"/>
                <a:ea typeface="+mn-ea"/>
              </a:rPr>
              <a:t>，</a:t>
            </a:r>
            <a:r>
              <a:rPr lang="en-US" altLang="zh-CN" sz="2200" b="1" dirty="0">
                <a:latin typeface="+mn-ea"/>
                <a:ea typeface="+mn-ea"/>
              </a:rPr>
              <a:t>V</a:t>
            </a:r>
            <a:r>
              <a:rPr lang="en-US" altLang="zh-CN" sz="2200" b="1" baseline="-30000" dirty="0">
                <a:latin typeface="+mn-ea"/>
                <a:ea typeface="+mn-ea"/>
              </a:rPr>
              <a:t>T</a:t>
            </a:r>
            <a:r>
              <a:rPr lang="zh-CN" altLang="en-US" sz="2200" b="1" dirty="0">
                <a:latin typeface="+mn-ea"/>
                <a:ea typeface="+mn-ea"/>
              </a:rPr>
              <a:t>，</a:t>
            </a:r>
            <a:r>
              <a:rPr lang="en-US" altLang="zh-CN" sz="2200" b="1" dirty="0">
                <a:latin typeface="+mn-ea"/>
                <a:ea typeface="+mn-ea"/>
              </a:rPr>
              <a:t>P</a:t>
            </a:r>
            <a:r>
              <a:rPr lang="zh-CN" altLang="en-US" sz="2200" b="1" dirty="0">
                <a:latin typeface="+mn-ea"/>
                <a:ea typeface="+mn-ea"/>
              </a:rPr>
              <a:t>，</a:t>
            </a:r>
            <a:r>
              <a:rPr lang="en-US" altLang="zh-CN" sz="2200" b="1" dirty="0">
                <a:latin typeface="+mn-ea"/>
                <a:ea typeface="+mn-ea"/>
              </a:rPr>
              <a:t>S</a:t>
            </a:r>
            <a:r>
              <a:rPr lang="zh-CN" altLang="en-US" sz="2200" b="1" dirty="0">
                <a:latin typeface="+mn-ea"/>
                <a:ea typeface="+mn-ea"/>
              </a:rPr>
              <a:t>）。</a:t>
            </a:r>
            <a:r>
              <a:rPr lang="en-US" altLang="zh-CN" sz="2200" b="1" dirty="0">
                <a:latin typeface="+mn-ea"/>
                <a:ea typeface="+mn-ea"/>
              </a:rPr>
              <a:t>X∈V</a:t>
            </a:r>
            <a:r>
              <a:rPr lang="en-US" altLang="zh-CN" sz="2200" b="1" baseline="-30000" dirty="0">
                <a:latin typeface="+mn-ea"/>
                <a:ea typeface="+mn-ea"/>
              </a:rPr>
              <a:t>N</a:t>
            </a:r>
            <a:r>
              <a:rPr lang="en-US" altLang="zh-CN" sz="2200" b="1" dirty="0">
                <a:latin typeface="+mn-ea"/>
                <a:ea typeface="+mn-ea"/>
              </a:rPr>
              <a:t> </a:t>
            </a:r>
            <a:r>
              <a:rPr lang="zh-CN" altLang="en-US" sz="2200" b="1" dirty="0">
                <a:latin typeface="+mn-ea"/>
                <a:ea typeface="+mn-ea"/>
              </a:rPr>
              <a:t>，</a:t>
            </a:r>
            <a:r>
              <a:rPr lang="en-US" altLang="zh-CN" sz="2200" b="1" dirty="0">
                <a:latin typeface="+mn-ea"/>
                <a:ea typeface="+mn-ea"/>
              </a:rPr>
              <a:t>FOLLOW(X)</a:t>
            </a:r>
            <a:r>
              <a:rPr lang="zh-CN" altLang="en-US" sz="2200" b="1" dirty="0">
                <a:latin typeface="+mn-ea"/>
                <a:ea typeface="+mn-ea"/>
              </a:rPr>
              <a:t>初值为空集。计算</a:t>
            </a:r>
            <a:r>
              <a:rPr lang="en-US" altLang="zh-CN" sz="2200" b="1" dirty="0">
                <a:latin typeface="+mn-ea"/>
                <a:ea typeface="+mn-ea"/>
              </a:rPr>
              <a:t>FOLLOW(X</a:t>
            </a:r>
            <a:r>
              <a:rPr lang="zh-CN" altLang="en-US" sz="2200" b="1" dirty="0">
                <a:latin typeface="+mn-ea"/>
                <a:ea typeface="+mn-ea"/>
              </a:rPr>
              <a:t>）步骤是：</a:t>
            </a:r>
          </a:p>
          <a:p>
            <a:pPr indent="476250" algn="l">
              <a:lnSpc>
                <a:spcPct val="130000"/>
              </a:lnSpc>
              <a:spcBef>
                <a:spcPct val="30000"/>
              </a:spcBef>
            </a:pPr>
            <a:r>
              <a:rPr lang="zh-CN" altLang="en-US" sz="2200" b="1" dirty="0">
                <a:latin typeface="+mn-ea"/>
                <a:ea typeface="+mn-ea"/>
              </a:rPr>
              <a:t>⑴ 置</a:t>
            </a:r>
            <a:r>
              <a:rPr lang="en-US" altLang="zh-CN" sz="2200" b="1" dirty="0">
                <a:latin typeface="+mn-ea"/>
                <a:ea typeface="+mn-ea"/>
              </a:rPr>
              <a:t>FOLLOW(S)</a:t>
            </a:r>
            <a:r>
              <a:rPr lang="zh-CN" altLang="en-US" sz="2200" b="1" dirty="0">
                <a:latin typeface="+mn-ea"/>
                <a:ea typeface="+mn-ea"/>
              </a:rPr>
              <a:t>＝</a:t>
            </a:r>
            <a:r>
              <a:rPr lang="en-US" altLang="zh-CN" sz="2200" b="1" dirty="0">
                <a:latin typeface="+mn-ea"/>
                <a:ea typeface="+mn-ea"/>
              </a:rPr>
              <a:t>{#}</a:t>
            </a:r>
          </a:p>
          <a:p>
            <a:pPr indent="476250" algn="l">
              <a:lnSpc>
                <a:spcPct val="130000"/>
              </a:lnSpc>
              <a:spcBef>
                <a:spcPct val="30000"/>
              </a:spcBef>
            </a:pPr>
            <a:r>
              <a:rPr lang="en-US" altLang="zh-CN" sz="2200" b="1" dirty="0">
                <a:latin typeface="+mn-ea"/>
                <a:ea typeface="+mn-ea"/>
              </a:rPr>
              <a:t>⑵ </a:t>
            </a:r>
            <a:r>
              <a:rPr lang="zh-CN" altLang="en-US" sz="2200" b="1" dirty="0">
                <a:latin typeface="+mn-ea"/>
                <a:ea typeface="+mn-ea"/>
              </a:rPr>
              <a:t>对所有规则，按下列情况分别计算：</a:t>
            </a:r>
          </a:p>
          <a:p>
            <a:pPr indent="476250" algn="l">
              <a:lnSpc>
                <a:spcPct val="130000"/>
              </a:lnSpc>
              <a:spcBef>
                <a:spcPct val="30000"/>
              </a:spcBef>
            </a:pPr>
            <a:r>
              <a:rPr lang="zh-CN" altLang="en-US" sz="2200" b="1" dirty="0" smtClean="0">
                <a:latin typeface="+mn-ea"/>
                <a:ea typeface="+mn-ea"/>
              </a:rPr>
              <a:t>   如果</a:t>
            </a:r>
            <a:r>
              <a:rPr lang="en-US" altLang="zh-CN" sz="2200" b="1" dirty="0" err="1">
                <a:latin typeface="+mn-ea"/>
                <a:ea typeface="+mn-ea"/>
              </a:rPr>
              <a:t>A→αBβ</a:t>
            </a:r>
            <a:r>
              <a:rPr lang="zh-CN" altLang="en-US" sz="2200" b="1" dirty="0">
                <a:latin typeface="+mn-ea"/>
                <a:ea typeface="+mn-ea"/>
              </a:rPr>
              <a:t>规则，且</a:t>
            </a:r>
            <a:r>
              <a:rPr lang="en-US" altLang="zh-CN" sz="2200" b="1" dirty="0">
                <a:latin typeface="+mn-ea"/>
                <a:ea typeface="+mn-ea"/>
              </a:rPr>
              <a:t>B∈V</a:t>
            </a:r>
            <a:r>
              <a:rPr lang="en-US" altLang="zh-CN" sz="2200" b="1" baseline="-30000" dirty="0">
                <a:latin typeface="+mn-ea"/>
                <a:ea typeface="+mn-ea"/>
              </a:rPr>
              <a:t>N</a:t>
            </a:r>
            <a:r>
              <a:rPr lang="zh-CN" altLang="en-US" sz="2200" b="1" dirty="0" smtClean="0">
                <a:latin typeface="+mn-ea"/>
                <a:ea typeface="+mn-ea"/>
              </a:rPr>
              <a:t>，</a:t>
            </a:r>
            <a:endParaRPr lang="en-US" altLang="zh-CN" sz="2200" b="1" dirty="0" smtClean="0">
              <a:latin typeface="+mn-ea"/>
              <a:ea typeface="+mn-ea"/>
            </a:endParaRPr>
          </a:p>
          <a:p>
            <a:pPr indent="476250" algn="l">
              <a:lnSpc>
                <a:spcPct val="130000"/>
              </a:lnSpc>
              <a:spcBef>
                <a:spcPct val="30000"/>
              </a:spcBef>
            </a:pPr>
            <a:r>
              <a:rPr lang="en-US" altLang="zh-CN" sz="2200" b="1" dirty="0" smtClean="0">
                <a:latin typeface="+mn-ea"/>
                <a:ea typeface="+mn-ea"/>
              </a:rPr>
              <a:t>   </a:t>
            </a:r>
            <a:r>
              <a:rPr lang="zh-CN" altLang="en-US" sz="2200" b="1" dirty="0" smtClean="0">
                <a:latin typeface="+mn-ea"/>
                <a:ea typeface="+mn-ea"/>
              </a:rPr>
              <a:t>则：</a:t>
            </a:r>
            <a:r>
              <a:rPr lang="en-US" altLang="zh-CN" sz="2200" b="1" dirty="0" smtClean="0">
                <a:latin typeface="+mn-ea"/>
                <a:ea typeface="+mn-ea"/>
              </a:rPr>
              <a:t>FOLLOW(B</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FIRST(β)</a:t>
            </a:r>
            <a:r>
              <a:rPr lang="zh-CN" altLang="en-US" sz="2200" b="1" dirty="0">
                <a:latin typeface="+mn-ea"/>
                <a:ea typeface="+mn-ea"/>
              </a:rPr>
              <a:t>－</a:t>
            </a:r>
            <a:r>
              <a:rPr lang="en-US" altLang="zh-CN" sz="2200" b="1" dirty="0">
                <a:latin typeface="+mn-ea"/>
                <a:ea typeface="+mn-ea"/>
              </a:rPr>
              <a:t>{ε}</a:t>
            </a:r>
            <a:r>
              <a:rPr lang="zh-CN" altLang="en-US" sz="2200" b="1" dirty="0">
                <a:latin typeface="+mn-ea"/>
                <a:ea typeface="+mn-ea"/>
              </a:rPr>
              <a:t>）；</a:t>
            </a:r>
          </a:p>
          <a:p>
            <a:pPr indent="476250" algn="l">
              <a:lnSpc>
                <a:spcPct val="130000"/>
              </a:lnSpc>
              <a:spcBef>
                <a:spcPct val="30000"/>
              </a:spcBef>
            </a:pPr>
            <a:r>
              <a:rPr lang="zh-CN" altLang="en-US" sz="2200" b="1" dirty="0">
                <a:latin typeface="+mn-ea"/>
                <a:ea typeface="+mn-ea"/>
              </a:rPr>
              <a:t>如果</a:t>
            </a:r>
            <a:r>
              <a:rPr lang="en-US" altLang="zh-CN" sz="2200" b="1" dirty="0" err="1">
                <a:latin typeface="+mn-ea"/>
                <a:ea typeface="+mn-ea"/>
              </a:rPr>
              <a:t>β</a:t>
            </a:r>
            <a:r>
              <a:rPr lang="en-US" altLang="zh-CN" sz="2200" b="1" dirty="0" err="1">
                <a:latin typeface="+mn-ea"/>
                <a:ea typeface="+mn-ea"/>
                <a:sym typeface="Symbol" pitchFamily="18" charset="2"/>
              </a:rPr>
              <a:t></a:t>
            </a:r>
            <a:r>
              <a:rPr lang="en-US" altLang="zh-CN" sz="2200" b="1" dirty="0" err="1">
                <a:latin typeface="+mn-ea"/>
                <a:ea typeface="+mn-ea"/>
              </a:rPr>
              <a:t>ε</a:t>
            </a:r>
            <a:r>
              <a:rPr lang="zh-CN" altLang="en-US" sz="2200" b="1" dirty="0">
                <a:latin typeface="+mn-ea"/>
                <a:ea typeface="+mn-ea"/>
              </a:rPr>
              <a:t>，则</a:t>
            </a:r>
            <a:r>
              <a:rPr lang="en-US" altLang="zh-CN" sz="2200" b="1" dirty="0">
                <a:latin typeface="+mn-ea"/>
                <a:ea typeface="+mn-ea"/>
              </a:rPr>
              <a:t>FOLLOW(B)∪</a:t>
            </a:r>
            <a:r>
              <a:rPr lang="zh-CN" altLang="en-US" sz="2200" b="1" dirty="0">
                <a:latin typeface="+mn-ea"/>
                <a:ea typeface="+mn-ea"/>
              </a:rPr>
              <a:t>＝</a:t>
            </a:r>
            <a:r>
              <a:rPr lang="en-US" altLang="zh-CN" sz="2200" b="1" dirty="0">
                <a:latin typeface="+mn-ea"/>
                <a:ea typeface="+mn-ea"/>
              </a:rPr>
              <a:t>FOLLOW(A)</a:t>
            </a:r>
            <a:r>
              <a:rPr lang="zh-CN" altLang="en-US" sz="2200" b="1" dirty="0">
                <a:latin typeface="+mn-ea"/>
                <a:ea typeface="+mn-ea"/>
              </a:rPr>
              <a:t>；</a:t>
            </a:r>
          </a:p>
          <a:p>
            <a:pPr indent="476250" algn="l">
              <a:lnSpc>
                <a:spcPct val="130000"/>
              </a:lnSpc>
              <a:spcBef>
                <a:spcPct val="30000"/>
              </a:spcBef>
            </a:pPr>
            <a:r>
              <a:rPr lang="zh-CN" altLang="en-US" sz="2200" b="1" dirty="0">
                <a:latin typeface="+mn-ea"/>
                <a:ea typeface="+mn-ea"/>
              </a:rPr>
              <a:t>⑶ 重复</a:t>
            </a:r>
            <a:r>
              <a:rPr lang="en-US" altLang="zh-CN" sz="2200" b="1" dirty="0">
                <a:latin typeface="+mn-ea"/>
                <a:ea typeface="+mn-ea"/>
              </a:rPr>
              <a:t>(2)</a:t>
            </a:r>
            <a:r>
              <a:rPr lang="zh-CN" altLang="en-US" sz="2200" b="1" dirty="0">
                <a:latin typeface="+mn-ea"/>
                <a:ea typeface="+mn-ea"/>
              </a:rPr>
              <a:t>，直到</a:t>
            </a:r>
            <a:r>
              <a:rPr lang="en-US" altLang="zh-CN" sz="2200" b="1" dirty="0">
                <a:latin typeface="+mn-ea"/>
                <a:ea typeface="+mn-ea"/>
              </a:rPr>
              <a:t>FOLLOW()</a:t>
            </a:r>
            <a:r>
              <a:rPr lang="zh-CN" altLang="en-US" sz="2200" b="1" dirty="0">
                <a:latin typeface="+mn-ea"/>
                <a:ea typeface="+mn-ea"/>
              </a:rPr>
              <a:t>不再扩大为止。 </a:t>
            </a:r>
          </a:p>
        </p:txBody>
      </p:sp>
      <p:sp>
        <p:nvSpPr>
          <p:cNvPr id="25604" name="Text Box 13"/>
          <p:cNvSpPr txBox="1">
            <a:spLocks noChangeArrowheads="1"/>
          </p:cNvSpPr>
          <p:nvPr/>
        </p:nvSpPr>
        <p:spPr bwMode="auto">
          <a:xfrm>
            <a:off x="1828800" y="4267200"/>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6"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20</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p:cNvSpPr>
            <a:spLocks noGrp="1"/>
          </p:cNvSpPr>
          <p:nvPr>
            <p:ph type="sldNum" sz="quarter" idx="12"/>
          </p:nvPr>
        </p:nvSpPr>
        <p:spPr>
          <a:noFill/>
        </p:spPr>
        <p:txBody>
          <a:bodyPr/>
          <a:lstStyle/>
          <a:p>
            <a:fld id="{6D6F945C-EBFB-43F6-8187-611768DD5B71}" type="slidenum">
              <a:rPr lang="en-US" altLang="zh-CN" smtClean="0">
                <a:ea typeface="宋体" charset="-122"/>
              </a:rPr>
              <a:pPr/>
              <a:t>21</a:t>
            </a:fld>
            <a:endParaRPr lang="en-US" altLang="zh-CN" smtClean="0">
              <a:ea typeface="宋体" charset="-122"/>
            </a:endParaRPr>
          </a:p>
        </p:txBody>
      </p:sp>
      <p:sp>
        <p:nvSpPr>
          <p:cNvPr id="26627" name="Text Box 4"/>
          <p:cNvSpPr txBox="1">
            <a:spLocks noChangeArrowheads="1"/>
          </p:cNvSpPr>
          <p:nvPr/>
        </p:nvSpPr>
        <p:spPr bwMode="auto">
          <a:xfrm>
            <a:off x="182106" y="914400"/>
            <a:ext cx="8047494" cy="430887"/>
          </a:xfrm>
          <a:prstGeom prst="rect">
            <a:avLst/>
          </a:prstGeom>
          <a:noFill/>
          <a:ln w="9525">
            <a:noFill/>
            <a:miter lim="800000"/>
            <a:headEnd/>
            <a:tailEnd/>
          </a:ln>
        </p:spPr>
        <p:txBody>
          <a:bodyPr wrap="square">
            <a:spAutoFit/>
          </a:bodyPr>
          <a:lstStyle/>
          <a:p>
            <a:pPr>
              <a:spcBef>
                <a:spcPct val="50000"/>
              </a:spcBef>
            </a:pPr>
            <a:r>
              <a:rPr lang="zh-CN" altLang="en-US" sz="2200" b="1" dirty="0">
                <a:latin typeface="+mn-ea"/>
                <a:ea typeface="+mn-ea"/>
              </a:rPr>
              <a:t>例</a:t>
            </a:r>
            <a:r>
              <a:rPr lang="en-US" altLang="zh-CN" sz="2200" b="1" dirty="0">
                <a:latin typeface="+mn-ea"/>
                <a:ea typeface="+mn-ea"/>
              </a:rPr>
              <a:t>4.5 </a:t>
            </a:r>
            <a:r>
              <a:rPr lang="zh-CN" altLang="en-US" sz="2200" b="1" dirty="0">
                <a:latin typeface="+mn-ea"/>
                <a:ea typeface="+mn-ea"/>
              </a:rPr>
              <a:t>设文法</a:t>
            </a:r>
            <a:r>
              <a:rPr lang="en-US" altLang="zh-CN" sz="2200" b="1" dirty="0">
                <a:latin typeface="+mn-ea"/>
                <a:ea typeface="+mn-ea"/>
              </a:rPr>
              <a:t>G[S]</a:t>
            </a:r>
            <a:r>
              <a:rPr lang="zh-CN" altLang="en-US" sz="2200" b="1" dirty="0">
                <a:latin typeface="+mn-ea"/>
                <a:ea typeface="+mn-ea"/>
              </a:rPr>
              <a:t>定义如下，判别</a:t>
            </a:r>
            <a:r>
              <a:rPr lang="en-US" altLang="zh-CN" sz="2200" b="1" dirty="0">
                <a:latin typeface="+mn-ea"/>
                <a:ea typeface="+mn-ea"/>
              </a:rPr>
              <a:t>G[S]</a:t>
            </a:r>
            <a:r>
              <a:rPr lang="zh-CN" altLang="en-US" sz="2200" b="1" dirty="0">
                <a:latin typeface="+mn-ea"/>
                <a:ea typeface="+mn-ea"/>
              </a:rPr>
              <a:t>是否是</a:t>
            </a:r>
            <a:r>
              <a:rPr lang="en-US" altLang="zh-CN" sz="2200" b="1" dirty="0">
                <a:latin typeface="+mn-ea"/>
                <a:ea typeface="+mn-ea"/>
              </a:rPr>
              <a:t>L </a:t>
            </a:r>
            <a:r>
              <a:rPr lang="en-US" altLang="zh-CN" sz="2200" b="1" dirty="0" err="1">
                <a:latin typeface="+mn-ea"/>
                <a:ea typeface="+mn-ea"/>
              </a:rPr>
              <a:t>L</a:t>
            </a:r>
            <a:r>
              <a:rPr lang="en-US" altLang="zh-CN" sz="2200" b="1" dirty="0">
                <a:latin typeface="+mn-ea"/>
                <a:ea typeface="+mn-ea"/>
              </a:rPr>
              <a:t>(1)</a:t>
            </a:r>
            <a:r>
              <a:rPr lang="zh-CN" altLang="en-US" sz="2200" b="1" dirty="0">
                <a:latin typeface="+mn-ea"/>
                <a:ea typeface="+mn-ea"/>
              </a:rPr>
              <a:t>文法。 </a:t>
            </a:r>
          </a:p>
        </p:txBody>
      </p:sp>
      <p:sp>
        <p:nvSpPr>
          <p:cNvPr id="26628" name="Text Box 5"/>
          <p:cNvSpPr txBox="1">
            <a:spLocks noChangeArrowheads="1"/>
          </p:cNvSpPr>
          <p:nvPr/>
        </p:nvSpPr>
        <p:spPr bwMode="auto">
          <a:xfrm>
            <a:off x="283706" y="3200400"/>
            <a:ext cx="4114800" cy="396875"/>
          </a:xfrm>
          <a:prstGeom prst="rect">
            <a:avLst/>
          </a:prstGeom>
          <a:noFill/>
          <a:ln w="9525">
            <a:noFill/>
            <a:miter lim="800000"/>
            <a:headEnd/>
            <a:tailEnd/>
          </a:ln>
        </p:spPr>
        <p:txBody>
          <a:bodyPr>
            <a:spAutoFit/>
          </a:bodyPr>
          <a:lstStyle/>
          <a:p>
            <a:pPr>
              <a:spcBef>
                <a:spcPct val="50000"/>
              </a:spcBef>
            </a:pPr>
            <a:r>
              <a:rPr lang="en-US" altLang="zh-CN" sz="2000" b="1" dirty="0">
                <a:latin typeface="+mn-ea"/>
                <a:ea typeface="+mn-ea"/>
              </a:rPr>
              <a:t>1</a:t>
            </a:r>
            <a:r>
              <a:rPr lang="zh-CN" altLang="en-US" sz="2000" b="1" dirty="0">
                <a:latin typeface="+mn-ea"/>
                <a:ea typeface="+mn-ea"/>
              </a:rPr>
              <a:t>．</a:t>
            </a:r>
            <a:r>
              <a:rPr lang="zh-CN" altLang="en-US" sz="2000" b="1" dirty="0">
                <a:latin typeface="+mn-ea"/>
                <a:ea typeface="+mn-ea"/>
                <a:hlinkClick r:id="rId3"/>
              </a:rPr>
              <a:t>计算可推出</a:t>
            </a:r>
            <a:r>
              <a:rPr lang="en-US" altLang="zh-CN" sz="2000" b="1" dirty="0">
                <a:latin typeface="+mn-ea"/>
                <a:ea typeface="+mn-ea"/>
                <a:hlinkClick r:id="rId3"/>
              </a:rPr>
              <a:t>ε</a:t>
            </a:r>
            <a:r>
              <a:rPr lang="zh-CN" altLang="en-US" sz="2000" b="1" dirty="0">
                <a:latin typeface="+mn-ea"/>
                <a:ea typeface="+mn-ea"/>
                <a:hlinkClick r:id="rId3"/>
              </a:rPr>
              <a:t>非终结符号 </a:t>
            </a:r>
            <a:endParaRPr lang="zh-CN" altLang="en-US" sz="2000" b="1" dirty="0">
              <a:latin typeface="+mn-ea"/>
              <a:ea typeface="+mn-ea"/>
            </a:endParaRPr>
          </a:p>
        </p:txBody>
      </p:sp>
      <p:grpSp>
        <p:nvGrpSpPr>
          <p:cNvPr id="2" name="Group 287"/>
          <p:cNvGrpSpPr>
            <a:grpSpLocks/>
          </p:cNvGrpSpPr>
          <p:nvPr/>
        </p:nvGrpSpPr>
        <p:grpSpPr bwMode="auto">
          <a:xfrm>
            <a:off x="1553706" y="3657600"/>
            <a:ext cx="5181600" cy="762000"/>
            <a:chOff x="-2" y="-2"/>
            <a:chExt cx="1726" cy="964"/>
          </a:xfrm>
        </p:grpSpPr>
        <p:grpSp>
          <p:nvGrpSpPr>
            <p:cNvPr id="3" name="Group 285"/>
            <p:cNvGrpSpPr>
              <a:grpSpLocks/>
            </p:cNvGrpSpPr>
            <p:nvPr/>
          </p:nvGrpSpPr>
          <p:grpSpPr bwMode="auto">
            <a:xfrm>
              <a:off x="0" y="0"/>
              <a:ext cx="1722" cy="960"/>
              <a:chOff x="0" y="0"/>
              <a:chExt cx="1722" cy="960"/>
            </a:xfrm>
          </p:grpSpPr>
          <p:grpSp>
            <p:nvGrpSpPr>
              <p:cNvPr id="4" name="Group 266"/>
              <p:cNvGrpSpPr>
                <a:grpSpLocks/>
              </p:cNvGrpSpPr>
              <p:nvPr/>
            </p:nvGrpSpPr>
            <p:grpSpPr bwMode="auto">
              <a:xfrm>
                <a:off x="0" y="0"/>
                <a:ext cx="341" cy="480"/>
                <a:chOff x="0" y="0"/>
                <a:chExt cx="341" cy="480"/>
              </a:xfrm>
            </p:grpSpPr>
            <p:sp>
              <p:nvSpPr>
                <p:cNvPr id="26720" name="Rectangle 255"/>
                <p:cNvSpPr>
                  <a:spLocks noChangeArrowheads="1"/>
                </p:cNvSpPr>
                <p:nvPr/>
              </p:nvSpPr>
              <p:spPr bwMode="auto">
                <a:xfrm>
                  <a:off x="43" y="0"/>
                  <a:ext cx="255" cy="480"/>
                </a:xfrm>
                <a:prstGeom prst="rect">
                  <a:avLst/>
                </a:prstGeom>
                <a:noFill/>
                <a:ln w="9525">
                  <a:noFill/>
                  <a:miter lim="800000"/>
                  <a:headEnd/>
                  <a:tailEnd/>
                </a:ln>
              </p:spPr>
              <p:txBody>
                <a:bodyPr/>
                <a:lstStyle/>
                <a:p>
                  <a:pPr algn="ctr"/>
                  <a:r>
                    <a:rPr lang="en-US" altLang="zh-CN" sz="1800" b="1">
                      <a:latin typeface="+mn-ea"/>
                      <a:ea typeface="+mn-ea"/>
                    </a:rPr>
                    <a:t>S</a:t>
                  </a:r>
                </a:p>
              </p:txBody>
            </p:sp>
            <p:sp>
              <p:nvSpPr>
                <p:cNvPr id="26721" name="Rectangle 265"/>
                <p:cNvSpPr>
                  <a:spLocks noChangeArrowheads="1"/>
                </p:cNvSpPr>
                <p:nvPr/>
              </p:nvSpPr>
              <p:spPr bwMode="auto">
                <a:xfrm>
                  <a:off x="0" y="0"/>
                  <a:ext cx="34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5" name="Group 268"/>
              <p:cNvGrpSpPr>
                <a:grpSpLocks/>
              </p:cNvGrpSpPr>
              <p:nvPr/>
            </p:nvGrpSpPr>
            <p:grpSpPr bwMode="auto">
              <a:xfrm>
                <a:off x="341" y="0"/>
                <a:ext cx="344" cy="480"/>
                <a:chOff x="341" y="0"/>
                <a:chExt cx="344" cy="480"/>
              </a:xfrm>
            </p:grpSpPr>
            <p:sp>
              <p:nvSpPr>
                <p:cNvPr id="26718" name="Rectangle 256"/>
                <p:cNvSpPr>
                  <a:spLocks noChangeArrowheads="1"/>
                </p:cNvSpPr>
                <p:nvPr/>
              </p:nvSpPr>
              <p:spPr bwMode="auto">
                <a:xfrm>
                  <a:off x="384" y="0"/>
                  <a:ext cx="258" cy="480"/>
                </a:xfrm>
                <a:prstGeom prst="rect">
                  <a:avLst/>
                </a:prstGeom>
                <a:noFill/>
                <a:ln w="9525">
                  <a:noFill/>
                  <a:miter lim="800000"/>
                  <a:headEnd/>
                  <a:tailEnd/>
                </a:ln>
              </p:spPr>
              <p:txBody>
                <a:bodyPr/>
                <a:lstStyle/>
                <a:p>
                  <a:pPr algn="ctr"/>
                  <a:r>
                    <a:rPr lang="en-US" altLang="zh-CN" sz="1800" b="1">
                      <a:latin typeface="+mn-ea"/>
                      <a:ea typeface="+mn-ea"/>
                    </a:rPr>
                    <a:t>A</a:t>
                  </a:r>
                </a:p>
                <a:p>
                  <a:pPr algn="ctr" eaLnBrk="0" hangingPunct="0"/>
                  <a:endParaRPr lang="en-US" altLang="zh-CN" sz="1800" b="1">
                    <a:latin typeface="+mn-ea"/>
                    <a:ea typeface="+mn-ea"/>
                  </a:endParaRPr>
                </a:p>
              </p:txBody>
            </p:sp>
            <p:sp>
              <p:nvSpPr>
                <p:cNvPr id="26719" name="Rectangle 267"/>
                <p:cNvSpPr>
                  <a:spLocks noChangeArrowheads="1"/>
                </p:cNvSpPr>
                <p:nvPr/>
              </p:nvSpPr>
              <p:spPr bwMode="auto">
                <a:xfrm>
                  <a:off x="341" y="0"/>
                  <a:ext cx="344"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6" name="Group 270"/>
              <p:cNvGrpSpPr>
                <a:grpSpLocks/>
              </p:cNvGrpSpPr>
              <p:nvPr/>
            </p:nvGrpSpPr>
            <p:grpSpPr bwMode="auto">
              <a:xfrm>
                <a:off x="685" y="0"/>
                <a:ext cx="349" cy="480"/>
                <a:chOff x="685" y="0"/>
                <a:chExt cx="349" cy="480"/>
              </a:xfrm>
            </p:grpSpPr>
            <p:sp>
              <p:nvSpPr>
                <p:cNvPr id="26716" name="Rectangle 257"/>
                <p:cNvSpPr>
                  <a:spLocks noChangeArrowheads="1"/>
                </p:cNvSpPr>
                <p:nvPr/>
              </p:nvSpPr>
              <p:spPr bwMode="auto">
                <a:xfrm>
                  <a:off x="728" y="0"/>
                  <a:ext cx="263" cy="480"/>
                </a:xfrm>
                <a:prstGeom prst="rect">
                  <a:avLst/>
                </a:prstGeom>
                <a:noFill/>
                <a:ln w="9525">
                  <a:noFill/>
                  <a:miter lim="800000"/>
                  <a:headEnd/>
                  <a:tailEnd/>
                </a:ln>
              </p:spPr>
              <p:txBody>
                <a:bodyPr/>
                <a:lstStyle/>
                <a:p>
                  <a:pPr algn="ctr"/>
                  <a:r>
                    <a:rPr lang="en-US" altLang="zh-CN" sz="1800" b="1">
                      <a:latin typeface="+mn-ea"/>
                      <a:ea typeface="+mn-ea"/>
                    </a:rPr>
                    <a:t>B</a:t>
                  </a:r>
                </a:p>
                <a:p>
                  <a:pPr algn="ctr" eaLnBrk="0" hangingPunct="0"/>
                  <a:endParaRPr lang="en-US" altLang="zh-CN" sz="1800" b="1">
                    <a:latin typeface="+mn-ea"/>
                    <a:ea typeface="+mn-ea"/>
                  </a:endParaRPr>
                </a:p>
              </p:txBody>
            </p:sp>
            <p:sp>
              <p:nvSpPr>
                <p:cNvPr id="26717" name="Rectangle 269"/>
                <p:cNvSpPr>
                  <a:spLocks noChangeArrowheads="1"/>
                </p:cNvSpPr>
                <p:nvPr/>
              </p:nvSpPr>
              <p:spPr bwMode="auto">
                <a:xfrm>
                  <a:off x="685" y="0"/>
                  <a:ext cx="349"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7" name="Group 272"/>
              <p:cNvGrpSpPr>
                <a:grpSpLocks/>
              </p:cNvGrpSpPr>
              <p:nvPr/>
            </p:nvGrpSpPr>
            <p:grpSpPr bwMode="auto">
              <a:xfrm>
                <a:off x="1034" y="0"/>
                <a:ext cx="344" cy="480"/>
                <a:chOff x="1034" y="0"/>
                <a:chExt cx="344" cy="480"/>
              </a:xfrm>
            </p:grpSpPr>
            <p:sp>
              <p:nvSpPr>
                <p:cNvPr id="26714" name="Rectangle 258"/>
                <p:cNvSpPr>
                  <a:spLocks noChangeArrowheads="1"/>
                </p:cNvSpPr>
                <p:nvPr/>
              </p:nvSpPr>
              <p:spPr bwMode="auto">
                <a:xfrm>
                  <a:off x="1077" y="0"/>
                  <a:ext cx="258" cy="480"/>
                </a:xfrm>
                <a:prstGeom prst="rect">
                  <a:avLst/>
                </a:prstGeom>
                <a:noFill/>
                <a:ln w="9525">
                  <a:noFill/>
                  <a:miter lim="800000"/>
                  <a:headEnd/>
                  <a:tailEnd/>
                </a:ln>
              </p:spPr>
              <p:txBody>
                <a:bodyPr/>
                <a:lstStyle/>
                <a:p>
                  <a:pPr algn="ctr"/>
                  <a:r>
                    <a:rPr lang="en-US" altLang="zh-CN" sz="1800" b="1">
                      <a:latin typeface="+mn-ea"/>
                      <a:ea typeface="+mn-ea"/>
                    </a:rPr>
                    <a:t>C</a:t>
                  </a:r>
                </a:p>
                <a:p>
                  <a:pPr algn="ctr" eaLnBrk="0" hangingPunct="0"/>
                  <a:endParaRPr lang="en-US" altLang="zh-CN" sz="1800" b="1">
                    <a:latin typeface="+mn-ea"/>
                    <a:ea typeface="+mn-ea"/>
                  </a:endParaRPr>
                </a:p>
              </p:txBody>
            </p:sp>
            <p:sp>
              <p:nvSpPr>
                <p:cNvPr id="26715" name="Rectangle 271"/>
                <p:cNvSpPr>
                  <a:spLocks noChangeArrowheads="1"/>
                </p:cNvSpPr>
                <p:nvPr/>
              </p:nvSpPr>
              <p:spPr bwMode="auto">
                <a:xfrm>
                  <a:off x="1034" y="0"/>
                  <a:ext cx="344"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8" name="Group 274"/>
              <p:cNvGrpSpPr>
                <a:grpSpLocks/>
              </p:cNvGrpSpPr>
              <p:nvPr/>
            </p:nvGrpSpPr>
            <p:grpSpPr bwMode="auto">
              <a:xfrm>
                <a:off x="1378" y="0"/>
                <a:ext cx="344" cy="480"/>
                <a:chOff x="1378" y="0"/>
                <a:chExt cx="344" cy="480"/>
              </a:xfrm>
            </p:grpSpPr>
            <p:sp>
              <p:nvSpPr>
                <p:cNvPr id="26712" name="Rectangle 259"/>
                <p:cNvSpPr>
                  <a:spLocks noChangeArrowheads="1"/>
                </p:cNvSpPr>
                <p:nvPr/>
              </p:nvSpPr>
              <p:spPr bwMode="auto">
                <a:xfrm>
                  <a:off x="1421" y="0"/>
                  <a:ext cx="258" cy="480"/>
                </a:xfrm>
                <a:prstGeom prst="rect">
                  <a:avLst/>
                </a:prstGeom>
                <a:noFill/>
                <a:ln w="9525">
                  <a:noFill/>
                  <a:miter lim="800000"/>
                  <a:headEnd/>
                  <a:tailEnd/>
                </a:ln>
              </p:spPr>
              <p:txBody>
                <a:bodyPr/>
                <a:lstStyle/>
                <a:p>
                  <a:pPr algn="ctr"/>
                  <a:r>
                    <a:rPr lang="en-US" altLang="zh-CN" sz="1800" b="1">
                      <a:latin typeface="+mn-ea"/>
                      <a:ea typeface="+mn-ea"/>
                    </a:rPr>
                    <a:t>D</a:t>
                  </a:r>
                </a:p>
                <a:p>
                  <a:pPr algn="ctr" eaLnBrk="0" hangingPunct="0"/>
                  <a:endParaRPr lang="en-US" altLang="zh-CN" sz="1800" b="1">
                    <a:latin typeface="+mn-ea"/>
                    <a:ea typeface="+mn-ea"/>
                  </a:endParaRPr>
                </a:p>
              </p:txBody>
            </p:sp>
            <p:sp>
              <p:nvSpPr>
                <p:cNvPr id="26713" name="Rectangle 273"/>
                <p:cNvSpPr>
                  <a:spLocks noChangeArrowheads="1"/>
                </p:cNvSpPr>
                <p:nvPr/>
              </p:nvSpPr>
              <p:spPr bwMode="auto">
                <a:xfrm>
                  <a:off x="1378" y="0"/>
                  <a:ext cx="344"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9" name="Group 276"/>
              <p:cNvGrpSpPr>
                <a:grpSpLocks/>
              </p:cNvGrpSpPr>
              <p:nvPr/>
            </p:nvGrpSpPr>
            <p:grpSpPr bwMode="auto">
              <a:xfrm>
                <a:off x="0" y="480"/>
                <a:ext cx="341" cy="480"/>
                <a:chOff x="0" y="480"/>
                <a:chExt cx="341" cy="480"/>
              </a:xfrm>
            </p:grpSpPr>
            <p:sp>
              <p:nvSpPr>
                <p:cNvPr id="26710" name="Rectangle 260"/>
                <p:cNvSpPr>
                  <a:spLocks noChangeArrowheads="1"/>
                </p:cNvSpPr>
                <p:nvPr/>
              </p:nvSpPr>
              <p:spPr bwMode="auto">
                <a:xfrm>
                  <a:off x="43" y="480"/>
                  <a:ext cx="255" cy="480"/>
                </a:xfrm>
                <a:prstGeom prst="rect">
                  <a:avLst/>
                </a:prstGeom>
                <a:noFill/>
                <a:ln w="9525">
                  <a:noFill/>
                  <a:miter lim="800000"/>
                  <a:headEnd/>
                  <a:tailEnd/>
                </a:ln>
              </p:spPr>
              <p:txBody>
                <a:bodyPr/>
                <a:lstStyle/>
                <a:p>
                  <a:pPr algn="ctr"/>
                  <a:r>
                    <a:rPr lang="zh-CN" altLang="en-US" sz="1800" b="1">
                      <a:latin typeface="+mn-ea"/>
                      <a:ea typeface="+mn-ea"/>
                    </a:rPr>
                    <a:t>是</a:t>
                  </a:r>
                </a:p>
                <a:p>
                  <a:pPr algn="ctr" eaLnBrk="0" hangingPunct="0"/>
                  <a:endParaRPr lang="en-US" altLang="zh-CN" sz="1800" b="1">
                    <a:latin typeface="+mn-ea"/>
                    <a:ea typeface="+mn-ea"/>
                  </a:endParaRPr>
                </a:p>
              </p:txBody>
            </p:sp>
            <p:sp>
              <p:nvSpPr>
                <p:cNvPr id="26711" name="Rectangle 275"/>
                <p:cNvSpPr>
                  <a:spLocks noChangeArrowheads="1"/>
                </p:cNvSpPr>
                <p:nvPr/>
              </p:nvSpPr>
              <p:spPr bwMode="auto">
                <a:xfrm>
                  <a:off x="0" y="480"/>
                  <a:ext cx="34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0" name="Group 278"/>
              <p:cNvGrpSpPr>
                <a:grpSpLocks/>
              </p:cNvGrpSpPr>
              <p:nvPr/>
            </p:nvGrpSpPr>
            <p:grpSpPr bwMode="auto">
              <a:xfrm>
                <a:off x="341" y="480"/>
                <a:ext cx="344" cy="480"/>
                <a:chOff x="341" y="480"/>
                <a:chExt cx="344" cy="480"/>
              </a:xfrm>
            </p:grpSpPr>
            <p:sp>
              <p:nvSpPr>
                <p:cNvPr id="26708" name="Rectangle 261"/>
                <p:cNvSpPr>
                  <a:spLocks noChangeArrowheads="1"/>
                </p:cNvSpPr>
                <p:nvPr/>
              </p:nvSpPr>
              <p:spPr bwMode="auto">
                <a:xfrm>
                  <a:off x="384" y="480"/>
                  <a:ext cx="258" cy="480"/>
                </a:xfrm>
                <a:prstGeom prst="rect">
                  <a:avLst/>
                </a:prstGeom>
                <a:noFill/>
                <a:ln w="9525">
                  <a:noFill/>
                  <a:miter lim="800000"/>
                  <a:headEnd/>
                  <a:tailEnd/>
                </a:ln>
              </p:spPr>
              <p:txBody>
                <a:bodyPr/>
                <a:lstStyle/>
                <a:p>
                  <a:pPr algn="ctr"/>
                  <a:r>
                    <a:rPr lang="zh-CN" altLang="en-US" sz="1800" b="1">
                      <a:latin typeface="+mn-ea"/>
                      <a:ea typeface="+mn-ea"/>
                    </a:rPr>
                    <a:t>是</a:t>
                  </a:r>
                </a:p>
                <a:p>
                  <a:pPr algn="ctr" eaLnBrk="0" hangingPunct="0"/>
                  <a:endParaRPr lang="en-US" altLang="zh-CN" sz="1800" b="1">
                    <a:latin typeface="+mn-ea"/>
                    <a:ea typeface="+mn-ea"/>
                  </a:endParaRPr>
                </a:p>
              </p:txBody>
            </p:sp>
            <p:sp>
              <p:nvSpPr>
                <p:cNvPr id="26709" name="Rectangle 277"/>
                <p:cNvSpPr>
                  <a:spLocks noChangeArrowheads="1"/>
                </p:cNvSpPr>
                <p:nvPr/>
              </p:nvSpPr>
              <p:spPr bwMode="auto">
                <a:xfrm>
                  <a:off x="341" y="480"/>
                  <a:ext cx="344"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1" name="Group 280"/>
              <p:cNvGrpSpPr>
                <a:grpSpLocks/>
              </p:cNvGrpSpPr>
              <p:nvPr/>
            </p:nvGrpSpPr>
            <p:grpSpPr bwMode="auto">
              <a:xfrm>
                <a:off x="685" y="480"/>
                <a:ext cx="349" cy="480"/>
                <a:chOff x="685" y="480"/>
                <a:chExt cx="349" cy="480"/>
              </a:xfrm>
            </p:grpSpPr>
            <p:sp>
              <p:nvSpPr>
                <p:cNvPr id="26706" name="Rectangle 262"/>
                <p:cNvSpPr>
                  <a:spLocks noChangeArrowheads="1"/>
                </p:cNvSpPr>
                <p:nvPr/>
              </p:nvSpPr>
              <p:spPr bwMode="auto">
                <a:xfrm>
                  <a:off x="728" y="480"/>
                  <a:ext cx="263" cy="480"/>
                </a:xfrm>
                <a:prstGeom prst="rect">
                  <a:avLst/>
                </a:prstGeom>
                <a:noFill/>
                <a:ln w="9525">
                  <a:noFill/>
                  <a:miter lim="800000"/>
                  <a:headEnd/>
                  <a:tailEnd/>
                </a:ln>
              </p:spPr>
              <p:txBody>
                <a:bodyPr/>
                <a:lstStyle/>
                <a:p>
                  <a:pPr algn="ctr"/>
                  <a:r>
                    <a:rPr lang="zh-CN" altLang="en-US" sz="1800" b="1">
                      <a:latin typeface="+mn-ea"/>
                      <a:ea typeface="+mn-ea"/>
                    </a:rPr>
                    <a:t>是</a:t>
                  </a:r>
                </a:p>
                <a:p>
                  <a:pPr algn="ctr" eaLnBrk="0" hangingPunct="0"/>
                  <a:endParaRPr lang="en-US" altLang="zh-CN" sz="1800" b="1">
                    <a:latin typeface="+mn-ea"/>
                    <a:ea typeface="+mn-ea"/>
                  </a:endParaRPr>
                </a:p>
              </p:txBody>
            </p:sp>
            <p:sp>
              <p:nvSpPr>
                <p:cNvPr id="26707" name="Rectangle 279"/>
                <p:cNvSpPr>
                  <a:spLocks noChangeArrowheads="1"/>
                </p:cNvSpPr>
                <p:nvPr/>
              </p:nvSpPr>
              <p:spPr bwMode="auto">
                <a:xfrm>
                  <a:off x="685" y="480"/>
                  <a:ext cx="349"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 name="Group 282"/>
              <p:cNvGrpSpPr>
                <a:grpSpLocks/>
              </p:cNvGrpSpPr>
              <p:nvPr/>
            </p:nvGrpSpPr>
            <p:grpSpPr bwMode="auto">
              <a:xfrm>
                <a:off x="1034" y="480"/>
                <a:ext cx="344" cy="480"/>
                <a:chOff x="1034" y="480"/>
                <a:chExt cx="344" cy="480"/>
              </a:xfrm>
            </p:grpSpPr>
            <p:sp>
              <p:nvSpPr>
                <p:cNvPr id="26704" name="Rectangle 263"/>
                <p:cNvSpPr>
                  <a:spLocks noChangeArrowheads="1"/>
                </p:cNvSpPr>
                <p:nvPr/>
              </p:nvSpPr>
              <p:spPr bwMode="auto">
                <a:xfrm>
                  <a:off x="1077" y="480"/>
                  <a:ext cx="258" cy="480"/>
                </a:xfrm>
                <a:prstGeom prst="rect">
                  <a:avLst/>
                </a:prstGeom>
                <a:noFill/>
                <a:ln w="9525">
                  <a:noFill/>
                  <a:miter lim="800000"/>
                  <a:headEnd/>
                  <a:tailEnd/>
                </a:ln>
              </p:spPr>
              <p:txBody>
                <a:bodyPr/>
                <a:lstStyle/>
                <a:p>
                  <a:pPr algn="ctr"/>
                  <a:r>
                    <a:rPr lang="zh-CN" altLang="en-US" sz="1800" b="1">
                      <a:latin typeface="+mn-ea"/>
                      <a:ea typeface="+mn-ea"/>
                    </a:rPr>
                    <a:t>否</a:t>
                  </a:r>
                </a:p>
                <a:p>
                  <a:pPr algn="ctr" eaLnBrk="0" hangingPunct="0"/>
                  <a:endParaRPr lang="en-US" altLang="zh-CN" sz="1800" b="1">
                    <a:latin typeface="+mn-ea"/>
                    <a:ea typeface="+mn-ea"/>
                  </a:endParaRPr>
                </a:p>
              </p:txBody>
            </p:sp>
            <p:sp>
              <p:nvSpPr>
                <p:cNvPr id="26705" name="Rectangle 281"/>
                <p:cNvSpPr>
                  <a:spLocks noChangeArrowheads="1"/>
                </p:cNvSpPr>
                <p:nvPr/>
              </p:nvSpPr>
              <p:spPr bwMode="auto">
                <a:xfrm>
                  <a:off x="1034" y="480"/>
                  <a:ext cx="344"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 name="Group 284"/>
              <p:cNvGrpSpPr>
                <a:grpSpLocks/>
              </p:cNvGrpSpPr>
              <p:nvPr/>
            </p:nvGrpSpPr>
            <p:grpSpPr bwMode="auto">
              <a:xfrm>
                <a:off x="1378" y="480"/>
                <a:ext cx="344" cy="480"/>
                <a:chOff x="1378" y="480"/>
                <a:chExt cx="344" cy="480"/>
              </a:xfrm>
            </p:grpSpPr>
            <p:sp>
              <p:nvSpPr>
                <p:cNvPr id="26702" name="Rectangle 264"/>
                <p:cNvSpPr>
                  <a:spLocks noChangeArrowheads="1"/>
                </p:cNvSpPr>
                <p:nvPr/>
              </p:nvSpPr>
              <p:spPr bwMode="auto">
                <a:xfrm>
                  <a:off x="1421" y="480"/>
                  <a:ext cx="258" cy="480"/>
                </a:xfrm>
                <a:prstGeom prst="rect">
                  <a:avLst/>
                </a:prstGeom>
                <a:noFill/>
                <a:ln w="9525">
                  <a:noFill/>
                  <a:miter lim="800000"/>
                  <a:headEnd/>
                  <a:tailEnd/>
                </a:ln>
              </p:spPr>
              <p:txBody>
                <a:bodyPr/>
                <a:lstStyle/>
                <a:p>
                  <a:pPr algn="ctr"/>
                  <a:r>
                    <a:rPr lang="zh-CN" altLang="en-US" sz="1800" b="1">
                      <a:latin typeface="+mn-ea"/>
                      <a:ea typeface="+mn-ea"/>
                    </a:rPr>
                    <a:t>否</a:t>
                  </a:r>
                </a:p>
                <a:p>
                  <a:pPr algn="ctr" eaLnBrk="0" hangingPunct="0"/>
                  <a:endParaRPr lang="en-US" altLang="zh-CN" sz="1800" b="1">
                    <a:latin typeface="+mn-ea"/>
                    <a:ea typeface="+mn-ea"/>
                  </a:endParaRPr>
                </a:p>
              </p:txBody>
            </p:sp>
            <p:sp>
              <p:nvSpPr>
                <p:cNvPr id="26703" name="Rectangle 283"/>
                <p:cNvSpPr>
                  <a:spLocks noChangeArrowheads="1"/>
                </p:cNvSpPr>
                <p:nvPr/>
              </p:nvSpPr>
              <p:spPr bwMode="auto">
                <a:xfrm>
                  <a:off x="1378" y="480"/>
                  <a:ext cx="344"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sp>
          <p:nvSpPr>
            <p:cNvPr id="26691" name="Rectangle 286"/>
            <p:cNvSpPr>
              <a:spLocks noChangeArrowheads="1"/>
            </p:cNvSpPr>
            <p:nvPr/>
          </p:nvSpPr>
          <p:spPr bwMode="auto">
            <a:xfrm>
              <a:off x="-2" y="-2"/>
              <a:ext cx="1726" cy="964"/>
            </a:xfrm>
            <a:prstGeom prst="rect">
              <a:avLst/>
            </a:prstGeom>
            <a:noFill/>
            <a:ln w="6350">
              <a:solidFill>
                <a:srgbClr val="A0A0A0"/>
              </a:solidFill>
              <a:miter lim="800000"/>
              <a:headEnd/>
              <a:tailEnd/>
            </a:ln>
          </p:spPr>
          <p:txBody>
            <a:bodyPr wrap="none"/>
            <a:lstStyle/>
            <a:p>
              <a:endParaRPr lang="zh-CN" altLang="en-US" b="1">
                <a:latin typeface="+mn-ea"/>
                <a:ea typeface="+mn-ea"/>
              </a:endParaRPr>
            </a:p>
          </p:txBody>
        </p:sp>
      </p:grpSp>
      <p:grpSp>
        <p:nvGrpSpPr>
          <p:cNvPr id="14" name="Group 325"/>
          <p:cNvGrpSpPr>
            <a:grpSpLocks/>
          </p:cNvGrpSpPr>
          <p:nvPr/>
        </p:nvGrpSpPr>
        <p:grpSpPr bwMode="auto">
          <a:xfrm>
            <a:off x="2239506" y="1409700"/>
            <a:ext cx="3505200" cy="1790700"/>
            <a:chOff x="-2" y="-2"/>
            <a:chExt cx="1998" cy="772"/>
          </a:xfrm>
        </p:grpSpPr>
        <p:grpSp>
          <p:nvGrpSpPr>
            <p:cNvPr id="15" name="Group 323"/>
            <p:cNvGrpSpPr>
              <a:grpSpLocks/>
            </p:cNvGrpSpPr>
            <p:nvPr/>
          </p:nvGrpSpPr>
          <p:grpSpPr bwMode="auto">
            <a:xfrm>
              <a:off x="0" y="0"/>
              <a:ext cx="1994" cy="768"/>
              <a:chOff x="0" y="0"/>
              <a:chExt cx="1994" cy="768"/>
            </a:xfrm>
          </p:grpSpPr>
          <p:sp>
            <p:nvSpPr>
              <p:cNvPr id="26688" name="Rectangle 321"/>
              <p:cNvSpPr>
                <a:spLocks noChangeArrowheads="1"/>
              </p:cNvSpPr>
              <p:nvPr/>
            </p:nvSpPr>
            <p:spPr bwMode="auto">
              <a:xfrm>
                <a:off x="43" y="0"/>
                <a:ext cx="1908" cy="768"/>
              </a:xfrm>
              <a:prstGeom prst="rect">
                <a:avLst/>
              </a:prstGeom>
              <a:noFill/>
              <a:ln w="9525">
                <a:noFill/>
                <a:miter lim="800000"/>
                <a:headEnd/>
                <a:tailEnd/>
              </a:ln>
            </p:spPr>
            <p:txBody>
              <a:bodyPr/>
              <a:lstStyle/>
              <a:p>
                <a:pPr indent="684213" algn="just"/>
                <a:r>
                  <a:rPr lang="en-US" altLang="zh-CN" sz="2200" b="1" dirty="0">
                    <a:latin typeface="+mn-ea"/>
                    <a:ea typeface="+mn-ea"/>
                  </a:rPr>
                  <a:t>G[S]</a:t>
                </a:r>
                <a:r>
                  <a:rPr lang="zh-CN" altLang="en-US" sz="2200" b="1" dirty="0">
                    <a:latin typeface="+mn-ea"/>
                    <a:ea typeface="+mn-ea"/>
                  </a:rPr>
                  <a:t>：</a:t>
                </a:r>
                <a:r>
                  <a:rPr lang="en-US" altLang="zh-CN" sz="2200" b="1" dirty="0" err="1">
                    <a:latin typeface="+mn-ea"/>
                    <a:ea typeface="+mn-ea"/>
                  </a:rPr>
                  <a:t>S→AB︱bC</a:t>
                </a:r>
                <a:endParaRPr lang="en-US" altLang="zh-CN" sz="2200" b="1" dirty="0">
                  <a:latin typeface="+mn-ea"/>
                  <a:ea typeface="+mn-ea"/>
                </a:endParaRPr>
              </a:p>
              <a:p>
                <a:pPr indent="684213" algn="just" eaLnBrk="0" hangingPunct="0"/>
                <a:r>
                  <a:rPr lang="en-US" altLang="zh-CN" sz="2200" b="1" dirty="0">
                    <a:latin typeface="+mn-ea"/>
                    <a:ea typeface="+mn-ea"/>
                  </a:rPr>
                  <a:t>    </a:t>
                </a:r>
                <a:r>
                  <a:rPr lang="en-US" altLang="zh-CN" sz="2200" b="1" dirty="0" err="1">
                    <a:latin typeface="+mn-ea"/>
                    <a:ea typeface="+mn-ea"/>
                  </a:rPr>
                  <a:t>A→b︱ε</a:t>
                </a:r>
                <a:endParaRPr lang="en-US" altLang="zh-CN" sz="2200" b="1" dirty="0">
                  <a:latin typeface="+mn-ea"/>
                  <a:ea typeface="+mn-ea"/>
                </a:endParaRPr>
              </a:p>
              <a:p>
                <a:pPr indent="684213" algn="just" eaLnBrk="0" hangingPunct="0"/>
                <a:r>
                  <a:rPr lang="en-US" altLang="zh-CN" sz="2200" b="1" dirty="0">
                    <a:latin typeface="+mn-ea"/>
                    <a:ea typeface="+mn-ea"/>
                  </a:rPr>
                  <a:t>    </a:t>
                </a:r>
                <a:r>
                  <a:rPr lang="en-US" altLang="zh-CN" sz="2200" b="1" dirty="0" err="1">
                    <a:latin typeface="+mn-ea"/>
                    <a:ea typeface="+mn-ea"/>
                  </a:rPr>
                  <a:t>B→aD︱ε</a:t>
                </a:r>
                <a:endParaRPr lang="en-US" altLang="zh-CN" sz="2200" b="1" dirty="0">
                  <a:latin typeface="+mn-ea"/>
                  <a:ea typeface="+mn-ea"/>
                </a:endParaRPr>
              </a:p>
              <a:p>
                <a:pPr indent="684213" algn="just" eaLnBrk="0" hangingPunct="0"/>
                <a:r>
                  <a:rPr lang="en-US" altLang="zh-CN" sz="2200" b="1" dirty="0">
                    <a:latin typeface="+mn-ea"/>
                    <a:ea typeface="+mn-ea"/>
                  </a:rPr>
                  <a:t>    </a:t>
                </a:r>
                <a:r>
                  <a:rPr lang="en-US" altLang="zh-CN" sz="2200" b="1" dirty="0" err="1">
                    <a:latin typeface="+mn-ea"/>
                    <a:ea typeface="+mn-ea"/>
                  </a:rPr>
                  <a:t>C→AD︱b</a:t>
                </a:r>
                <a:endParaRPr lang="en-US" altLang="zh-CN" sz="2200" b="1" dirty="0">
                  <a:latin typeface="+mn-ea"/>
                  <a:ea typeface="+mn-ea"/>
                </a:endParaRPr>
              </a:p>
              <a:p>
                <a:pPr indent="684213" algn="just" eaLnBrk="0" hangingPunct="0"/>
                <a:r>
                  <a:rPr lang="en-US" altLang="zh-CN" sz="2200" b="1" dirty="0">
                    <a:latin typeface="+mn-ea"/>
                    <a:ea typeface="+mn-ea"/>
                  </a:rPr>
                  <a:t>    </a:t>
                </a:r>
                <a:r>
                  <a:rPr lang="en-US" altLang="zh-CN" sz="2200" b="1" dirty="0" err="1">
                    <a:latin typeface="+mn-ea"/>
                    <a:ea typeface="+mn-ea"/>
                  </a:rPr>
                  <a:t>D→aS︱c</a:t>
                </a:r>
                <a:endParaRPr lang="en-US" altLang="zh-CN" sz="2200" b="1" dirty="0">
                  <a:latin typeface="+mn-ea"/>
                  <a:ea typeface="+mn-ea"/>
                </a:endParaRPr>
              </a:p>
            </p:txBody>
          </p:sp>
          <p:sp>
            <p:nvSpPr>
              <p:cNvPr id="26689" name="Rectangle 322"/>
              <p:cNvSpPr>
                <a:spLocks noChangeArrowheads="1"/>
              </p:cNvSpPr>
              <p:nvPr/>
            </p:nvSpPr>
            <p:spPr bwMode="auto">
              <a:xfrm>
                <a:off x="0" y="0"/>
                <a:ext cx="1994" cy="768"/>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sp>
          <p:nvSpPr>
            <p:cNvPr id="26687" name="Rectangle 324"/>
            <p:cNvSpPr>
              <a:spLocks noChangeArrowheads="1"/>
            </p:cNvSpPr>
            <p:nvPr/>
          </p:nvSpPr>
          <p:spPr bwMode="auto">
            <a:xfrm>
              <a:off x="-2" y="-2"/>
              <a:ext cx="1998" cy="772"/>
            </a:xfrm>
            <a:prstGeom prst="rect">
              <a:avLst/>
            </a:prstGeom>
            <a:noFill/>
            <a:ln w="6350">
              <a:solidFill>
                <a:srgbClr val="A0A0A0"/>
              </a:solidFill>
              <a:miter lim="800000"/>
              <a:headEnd/>
              <a:tailEnd/>
            </a:ln>
          </p:spPr>
          <p:txBody>
            <a:bodyPr wrap="none"/>
            <a:lstStyle/>
            <a:p>
              <a:endParaRPr lang="zh-CN" altLang="en-US" b="1">
                <a:latin typeface="+mn-ea"/>
                <a:ea typeface="+mn-ea"/>
              </a:endParaRPr>
            </a:p>
          </p:txBody>
        </p:sp>
      </p:grpSp>
      <p:sp>
        <p:nvSpPr>
          <p:cNvPr id="26631" name="Text Box 326"/>
          <p:cNvSpPr txBox="1">
            <a:spLocks noChangeArrowheads="1"/>
          </p:cNvSpPr>
          <p:nvPr/>
        </p:nvSpPr>
        <p:spPr bwMode="auto">
          <a:xfrm>
            <a:off x="609600" y="4556125"/>
            <a:ext cx="5638800" cy="396875"/>
          </a:xfrm>
          <a:prstGeom prst="rect">
            <a:avLst/>
          </a:prstGeom>
          <a:noFill/>
          <a:ln w="9525">
            <a:noFill/>
            <a:miter lim="800000"/>
            <a:headEnd/>
            <a:tailEnd/>
          </a:ln>
        </p:spPr>
        <p:txBody>
          <a:bodyPr>
            <a:spAutoFit/>
          </a:bodyPr>
          <a:lstStyle/>
          <a:p>
            <a:pPr algn="l">
              <a:spcBef>
                <a:spcPct val="50000"/>
              </a:spcBef>
            </a:pPr>
            <a:r>
              <a:rPr lang="en-US" altLang="zh-CN" sz="2000" b="1" dirty="0">
                <a:latin typeface="+mn-ea"/>
                <a:ea typeface="+mn-ea"/>
              </a:rPr>
              <a:t>2</a:t>
            </a:r>
            <a:r>
              <a:rPr lang="zh-CN" altLang="en-US" sz="2000" b="1" dirty="0">
                <a:latin typeface="+mn-ea"/>
                <a:ea typeface="+mn-ea"/>
              </a:rPr>
              <a:t>．</a:t>
            </a:r>
            <a:r>
              <a:rPr lang="zh-CN" altLang="en-US" sz="2000" b="1" dirty="0">
                <a:latin typeface="+mn-ea"/>
                <a:ea typeface="+mn-ea"/>
                <a:hlinkClick r:id="rId4"/>
              </a:rPr>
              <a:t>计算非终结符号的</a:t>
            </a:r>
            <a:r>
              <a:rPr lang="en-US" altLang="zh-CN" sz="2000" b="1" dirty="0">
                <a:latin typeface="+mn-ea"/>
                <a:ea typeface="+mn-ea"/>
                <a:hlinkClick r:id="rId4"/>
              </a:rPr>
              <a:t>FIRST(X)</a:t>
            </a:r>
            <a:r>
              <a:rPr lang="zh-CN" altLang="en-US" sz="2000" b="1" dirty="0">
                <a:latin typeface="+mn-ea"/>
                <a:ea typeface="+mn-ea"/>
                <a:hlinkClick r:id="rId4"/>
              </a:rPr>
              <a:t>集</a:t>
            </a:r>
            <a:endParaRPr lang="zh-CN" altLang="en-US" sz="2000" b="1" dirty="0">
              <a:latin typeface="+mn-ea"/>
              <a:ea typeface="+mn-ea"/>
            </a:endParaRPr>
          </a:p>
        </p:txBody>
      </p:sp>
      <p:grpSp>
        <p:nvGrpSpPr>
          <p:cNvPr id="16" name="Group 380"/>
          <p:cNvGrpSpPr>
            <a:grpSpLocks/>
          </p:cNvGrpSpPr>
          <p:nvPr/>
        </p:nvGrpSpPr>
        <p:grpSpPr bwMode="auto">
          <a:xfrm>
            <a:off x="715506" y="5022850"/>
            <a:ext cx="7696200" cy="996950"/>
            <a:chOff x="-2" y="-2"/>
            <a:chExt cx="2872" cy="1252"/>
          </a:xfrm>
        </p:grpSpPr>
        <p:grpSp>
          <p:nvGrpSpPr>
            <p:cNvPr id="17" name="Group 378"/>
            <p:cNvGrpSpPr>
              <a:grpSpLocks/>
            </p:cNvGrpSpPr>
            <p:nvPr/>
          </p:nvGrpSpPr>
          <p:grpSpPr bwMode="auto">
            <a:xfrm>
              <a:off x="0" y="0"/>
              <a:ext cx="2868" cy="1248"/>
              <a:chOff x="0" y="0"/>
              <a:chExt cx="2868" cy="1248"/>
            </a:xfrm>
          </p:grpSpPr>
          <p:grpSp>
            <p:nvGrpSpPr>
              <p:cNvPr id="18" name="Group 345"/>
              <p:cNvGrpSpPr>
                <a:grpSpLocks/>
              </p:cNvGrpSpPr>
              <p:nvPr/>
            </p:nvGrpSpPr>
            <p:grpSpPr bwMode="auto">
              <a:xfrm>
                <a:off x="0" y="0"/>
                <a:ext cx="2868" cy="384"/>
                <a:chOff x="0" y="0"/>
                <a:chExt cx="2868" cy="384"/>
              </a:xfrm>
            </p:grpSpPr>
            <p:sp>
              <p:nvSpPr>
                <p:cNvPr id="26684" name="Rectangle 327"/>
                <p:cNvSpPr>
                  <a:spLocks noChangeArrowheads="1"/>
                </p:cNvSpPr>
                <p:nvPr/>
              </p:nvSpPr>
              <p:spPr bwMode="auto">
                <a:xfrm>
                  <a:off x="43" y="0"/>
                  <a:ext cx="2782" cy="384"/>
                </a:xfrm>
                <a:prstGeom prst="rect">
                  <a:avLst/>
                </a:prstGeom>
                <a:noFill/>
                <a:ln w="9525">
                  <a:noFill/>
                  <a:miter lim="800000"/>
                  <a:headEnd/>
                  <a:tailEnd/>
                </a:ln>
              </p:spPr>
              <p:txBody>
                <a:bodyPr/>
                <a:lstStyle/>
                <a:p>
                  <a:pPr algn="ctr"/>
                  <a:r>
                    <a:rPr lang="en-US" altLang="zh-CN" sz="2000" b="1">
                      <a:latin typeface="+mn-ea"/>
                      <a:ea typeface="+mn-ea"/>
                    </a:rPr>
                    <a:t>FIRST(</a:t>
                  </a:r>
                  <a:r>
                    <a:rPr lang="zh-CN" altLang="en-US" sz="2000" b="1">
                      <a:latin typeface="+mn-ea"/>
                      <a:ea typeface="+mn-ea"/>
                    </a:rPr>
                    <a:t>）</a:t>
                  </a:r>
                </a:p>
                <a:p>
                  <a:pPr algn="ctr" eaLnBrk="0" hangingPunct="0"/>
                  <a:endParaRPr lang="en-US" altLang="zh-CN" sz="2000" b="1">
                    <a:latin typeface="+mn-ea"/>
                    <a:ea typeface="+mn-ea"/>
                  </a:endParaRPr>
                </a:p>
              </p:txBody>
            </p:sp>
            <p:sp>
              <p:nvSpPr>
                <p:cNvPr id="26685" name="Rectangle 344"/>
                <p:cNvSpPr>
                  <a:spLocks noChangeArrowheads="1"/>
                </p:cNvSpPr>
                <p:nvPr/>
              </p:nvSpPr>
              <p:spPr bwMode="auto">
                <a:xfrm>
                  <a:off x="0" y="0"/>
                  <a:ext cx="2868"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9" name="Group 347"/>
              <p:cNvGrpSpPr>
                <a:grpSpLocks/>
              </p:cNvGrpSpPr>
              <p:nvPr/>
            </p:nvGrpSpPr>
            <p:grpSpPr bwMode="auto">
              <a:xfrm>
                <a:off x="0" y="384"/>
                <a:ext cx="458" cy="384"/>
                <a:chOff x="0" y="384"/>
                <a:chExt cx="458" cy="384"/>
              </a:xfrm>
            </p:grpSpPr>
            <p:sp>
              <p:nvSpPr>
                <p:cNvPr id="26682" name="Rectangle 328"/>
                <p:cNvSpPr>
                  <a:spLocks noChangeArrowheads="1"/>
                </p:cNvSpPr>
                <p:nvPr/>
              </p:nvSpPr>
              <p:spPr bwMode="auto">
                <a:xfrm>
                  <a:off x="43" y="384"/>
                  <a:ext cx="372" cy="384"/>
                </a:xfrm>
                <a:prstGeom prst="rect">
                  <a:avLst/>
                </a:prstGeom>
                <a:noFill/>
                <a:ln w="9525">
                  <a:noFill/>
                  <a:miter lim="800000"/>
                  <a:headEnd/>
                  <a:tailEnd/>
                </a:ln>
              </p:spPr>
              <p:txBody>
                <a:bodyPr/>
                <a:lstStyle/>
                <a:p>
                  <a:pPr algn="ctr"/>
                  <a:r>
                    <a:rPr lang="en-US" altLang="zh-CN" sz="2000" b="1">
                      <a:latin typeface="+mn-ea"/>
                      <a:ea typeface="+mn-ea"/>
                    </a:rPr>
                    <a:t>S</a:t>
                  </a:r>
                </a:p>
                <a:p>
                  <a:pPr algn="ctr" eaLnBrk="0" hangingPunct="0"/>
                  <a:endParaRPr lang="en-US" altLang="zh-CN" sz="2000" b="1">
                    <a:latin typeface="+mn-ea"/>
                    <a:ea typeface="+mn-ea"/>
                  </a:endParaRPr>
                </a:p>
              </p:txBody>
            </p:sp>
            <p:sp>
              <p:nvSpPr>
                <p:cNvPr id="26683" name="Rectangle 346"/>
                <p:cNvSpPr>
                  <a:spLocks noChangeArrowheads="1"/>
                </p:cNvSpPr>
                <p:nvPr/>
              </p:nvSpPr>
              <p:spPr bwMode="auto">
                <a:xfrm>
                  <a:off x="0" y="384"/>
                  <a:ext cx="458"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0" name="Group 349"/>
              <p:cNvGrpSpPr>
                <a:grpSpLocks/>
              </p:cNvGrpSpPr>
              <p:nvPr/>
            </p:nvGrpSpPr>
            <p:grpSpPr bwMode="auto">
              <a:xfrm>
                <a:off x="458" y="384"/>
                <a:ext cx="360" cy="384"/>
                <a:chOff x="458" y="384"/>
                <a:chExt cx="360" cy="384"/>
              </a:xfrm>
            </p:grpSpPr>
            <p:sp>
              <p:nvSpPr>
                <p:cNvPr id="26680" name="Rectangle 329"/>
                <p:cNvSpPr>
                  <a:spLocks noChangeArrowheads="1"/>
                </p:cNvSpPr>
                <p:nvPr/>
              </p:nvSpPr>
              <p:spPr bwMode="auto">
                <a:xfrm>
                  <a:off x="501" y="384"/>
                  <a:ext cx="274" cy="384"/>
                </a:xfrm>
                <a:prstGeom prst="rect">
                  <a:avLst/>
                </a:prstGeom>
                <a:noFill/>
                <a:ln w="9525">
                  <a:noFill/>
                  <a:miter lim="800000"/>
                  <a:headEnd/>
                  <a:tailEnd/>
                </a:ln>
              </p:spPr>
              <p:txBody>
                <a:bodyPr/>
                <a:lstStyle/>
                <a:p>
                  <a:pPr algn="ctr"/>
                  <a:r>
                    <a:rPr lang="en-US" altLang="zh-CN" sz="2000" b="1">
                      <a:latin typeface="+mn-ea"/>
                      <a:ea typeface="+mn-ea"/>
                    </a:rPr>
                    <a:t>A</a:t>
                  </a:r>
                </a:p>
                <a:p>
                  <a:pPr algn="ctr" eaLnBrk="0" hangingPunct="0"/>
                  <a:endParaRPr lang="en-US" altLang="zh-CN" sz="2000" b="1">
                    <a:latin typeface="+mn-ea"/>
                    <a:ea typeface="+mn-ea"/>
                  </a:endParaRPr>
                </a:p>
              </p:txBody>
            </p:sp>
            <p:sp>
              <p:nvSpPr>
                <p:cNvPr id="26681" name="Rectangle 348"/>
                <p:cNvSpPr>
                  <a:spLocks noChangeArrowheads="1"/>
                </p:cNvSpPr>
                <p:nvPr/>
              </p:nvSpPr>
              <p:spPr bwMode="auto">
                <a:xfrm>
                  <a:off x="458" y="384"/>
                  <a:ext cx="360"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1" name="Group 351"/>
              <p:cNvGrpSpPr>
                <a:grpSpLocks/>
              </p:cNvGrpSpPr>
              <p:nvPr/>
            </p:nvGrpSpPr>
            <p:grpSpPr bwMode="auto">
              <a:xfrm>
                <a:off x="818" y="384"/>
                <a:ext cx="355" cy="384"/>
                <a:chOff x="818" y="384"/>
                <a:chExt cx="355" cy="384"/>
              </a:xfrm>
            </p:grpSpPr>
            <p:sp>
              <p:nvSpPr>
                <p:cNvPr id="26678" name="Rectangle 330"/>
                <p:cNvSpPr>
                  <a:spLocks noChangeArrowheads="1"/>
                </p:cNvSpPr>
                <p:nvPr/>
              </p:nvSpPr>
              <p:spPr bwMode="auto">
                <a:xfrm>
                  <a:off x="861" y="384"/>
                  <a:ext cx="269" cy="384"/>
                </a:xfrm>
                <a:prstGeom prst="rect">
                  <a:avLst/>
                </a:prstGeom>
                <a:noFill/>
                <a:ln w="9525">
                  <a:noFill/>
                  <a:miter lim="800000"/>
                  <a:headEnd/>
                  <a:tailEnd/>
                </a:ln>
              </p:spPr>
              <p:txBody>
                <a:bodyPr/>
                <a:lstStyle/>
                <a:p>
                  <a:pPr algn="ctr"/>
                  <a:r>
                    <a:rPr lang="en-US" altLang="zh-CN" sz="2000" b="1">
                      <a:latin typeface="+mn-ea"/>
                      <a:ea typeface="+mn-ea"/>
                    </a:rPr>
                    <a:t>B</a:t>
                  </a:r>
                </a:p>
                <a:p>
                  <a:pPr algn="ctr" eaLnBrk="0" hangingPunct="0"/>
                  <a:endParaRPr lang="en-US" altLang="zh-CN" sz="2000" b="1">
                    <a:latin typeface="+mn-ea"/>
                    <a:ea typeface="+mn-ea"/>
                  </a:endParaRPr>
                </a:p>
              </p:txBody>
            </p:sp>
            <p:sp>
              <p:nvSpPr>
                <p:cNvPr id="26679" name="Rectangle 350"/>
                <p:cNvSpPr>
                  <a:spLocks noChangeArrowheads="1"/>
                </p:cNvSpPr>
                <p:nvPr/>
              </p:nvSpPr>
              <p:spPr bwMode="auto">
                <a:xfrm>
                  <a:off x="818" y="384"/>
                  <a:ext cx="355"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2" name="Group 353"/>
              <p:cNvGrpSpPr>
                <a:grpSpLocks/>
              </p:cNvGrpSpPr>
              <p:nvPr/>
            </p:nvGrpSpPr>
            <p:grpSpPr bwMode="auto">
              <a:xfrm>
                <a:off x="1173" y="384"/>
                <a:ext cx="450" cy="384"/>
                <a:chOff x="1173" y="384"/>
                <a:chExt cx="450" cy="384"/>
              </a:xfrm>
            </p:grpSpPr>
            <p:sp>
              <p:nvSpPr>
                <p:cNvPr id="26676" name="Rectangle 331"/>
                <p:cNvSpPr>
                  <a:spLocks noChangeArrowheads="1"/>
                </p:cNvSpPr>
                <p:nvPr/>
              </p:nvSpPr>
              <p:spPr bwMode="auto">
                <a:xfrm>
                  <a:off x="1216" y="384"/>
                  <a:ext cx="364" cy="384"/>
                </a:xfrm>
                <a:prstGeom prst="rect">
                  <a:avLst/>
                </a:prstGeom>
                <a:noFill/>
                <a:ln w="9525">
                  <a:noFill/>
                  <a:miter lim="800000"/>
                  <a:headEnd/>
                  <a:tailEnd/>
                </a:ln>
              </p:spPr>
              <p:txBody>
                <a:bodyPr/>
                <a:lstStyle/>
                <a:p>
                  <a:pPr algn="ctr"/>
                  <a:r>
                    <a:rPr lang="en-US" altLang="zh-CN" sz="2000" b="1">
                      <a:latin typeface="+mn-ea"/>
                      <a:ea typeface="+mn-ea"/>
                    </a:rPr>
                    <a:t>C</a:t>
                  </a:r>
                </a:p>
                <a:p>
                  <a:pPr algn="ctr" eaLnBrk="0" hangingPunct="0"/>
                  <a:endParaRPr lang="en-US" altLang="zh-CN" sz="2000" b="1">
                    <a:latin typeface="+mn-ea"/>
                    <a:ea typeface="+mn-ea"/>
                  </a:endParaRPr>
                </a:p>
              </p:txBody>
            </p:sp>
            <p:sp>
              <p:nvSpPr>
                <p:cNvPr id="26677" name="Rectangle 352"/>
                <p:cNvSpPr>
                  <a:spLocks noChangeArrowheads="1"/>
                </p:cNvSpPr>
                <p:nvPr/>
              </p:nvSpPr>
              <p:spPr bwMode="auto">
                <a:xfrm>
                  <a:off x="1173" y="384"/>
                  <a:ext cx="450"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3" name="Group 355"/>
              <p:cNvGrpSpPr>
                <a:grpSpLocks/>
              </p:cNvGrpSpPr>
              <p:nvPr/>
            </p:nvGrpSpPr>
            <p:grpSpPr bwMode="auto">
              <a:xfrm>
                <a:off x="1623" y="384"/>
                <a:ext cx="372" cy="384"/>
                <a:chOff x="1623" y="384"/>
                <a:chExt cx="372" cy="384"/>
              </a:xfrm>
            </p:grpSpPr>
            <p:sp>
              <p:nvSpPr>
                <p:cNvPr id="26674" name="Rectangle 332"/>
                <p:cNvSpPr>
                  <a:spLocks noChangeArrowheads="1"/>
                </p:cNvSpPr>
                <p:nvPr/>
              </p:nvSpPr>
              <p:spPr bwMode="auto">
                <a:xfrm>
                  <a:off x="1666" y="384"/>
                  <a:ext cx="286" cy="384"/>
                </a:xfrm>
                <a:prstGeom prst="rect">
                  <a:avLst/>
                </a:prstGeom>
                <a:noFill/>
                <a:ln w="9525">
                  <a:noFill/>
                  <a:miter lim="800000"/>
                  <a:headEnd/>
                  <a:tailEnd/>
                </a:ln>
              </p:spPr>
              <p:txBody>
                <a:bodyPr/>
                <a:lstStyle/>
                <a:p>
                  <a:pPr algn="ctr"/>
                  <a:r>
                    <a:rPr lang="en-US" altLang="zh-CN" sz="2000" b="1">
                      <a:latin typeface="+mn-ea"/>
                      <a:ea typeface="+mn-ea"/>
                    </a:rPr>
                    <a:t>D</a:t>
                  </a:r>
                </a:p>
                <a:p>
                  <a:pPr algn="ctr" eaLnBrk="0" hangingPunct="0"/>
                  <a:endParaRPr lang="en-US" altLang="zh-CN" sz="2000" b="1">
                    <a:latin typeface="+mn-ea"/>
                    <a:ea typeface="+mn-ea"/>
                  </a:endParaRPr>
                </a:p>
              </p:txBody>
            </p:sp>
            <p:sp>
              <p:nvSpPr>
                <p:cNvPr id="26675" name="Rectangle 354"/>
                <p:cNvSpPr>
                  <a:spLocks noChangeArrowheads="1"/>
                </p:cNvSpPr>
                <p:nvPr/>
              </p:nvSpPr>
              <p:spPr bwMode="auto">
                <a:xfrm>
                  <a:off x="1623" y="384"/>
                  <a:ext cx="372"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4" name="Group 357"/>
              <p:cNvGrpSpPr>
                <a:grpSpLocks/>
              </p:cNvGrpSpPr>
              <p:nvPr/>
            </p:nvGrpSpPr>
            <p:grpSpPr bwMode="auto">
              <a:xfrm>
                <a:off x="1995" y="384"/>
                <a:ext cx="291" cy="384"/>
                <a:chOff x="1995" y="384"/>
                <a:chExt cx="291" cy="384"/>
              </a:xfrm>
            </p:grpSpPr>
            <p:sp>
              <p:nvSpPr>
                <p:cNvPr id="26672" name="Rectangle 333"/>
                <p:cNvSpPr>
                  <a:spLocks noChangeArrowheads="1"/>
                </p:cNvSpPr>
                <p:nvPr/>
              </p:nvSpPr>
              <p:spPr bwMode="auto">
                <a:xfrm>
                  <a:off x="2038" y="384"/>
                  <a:ext cx="205" cy="384"/>
                </a:xfrm>
                <a:prstGeom prst="rect">
                  <a:avLst/>
                </a:prstGeom>
                <a:noFill/>
                <a:ln w="9525">
                  <a:noFill/>
                  <a:miter lim="800000"/>
                  <a:headEnd/>
                  <a:tailEnd/>
                </a:ln>
              </p:spPr>
              <p:txBody>
                <a:bodyPr/>
                <a:lstStyle/>
                <a:p>
                  <a:pPr algn="ctr"/>
                  <a:r>
                    <a:rPr lang="en-US" altLang="zh-CN" sz="2000" b="1">
                      <a:latin typeface="+mn-ea"/>
                      <a:ea typeface="+mn-ea"/>
                    </a:rPr>
                    <a:t>a</a:t>
                  </a:r>
                </a:p>
                <a:p>
                  <a:pPr algn="ctr" eaLnBrk="0" hangingPunct="0"/>
                  <a:endParaRPr lang="en-US" altLang="zh-CN" sz="2000" b="1">
                    <a:latin typeface="+mn-ea"/>
                    <a:ea typeface="+mn-ea"/>
                  </a:endParaRPr>
                </a:p>
              </p:txBody>
            </p:sp>
            <p:sp>
              <p:nvSpPr>
                <p:cNvPr id="26673" name="Rectangle 356"/>
                <p:cNvSpPr>
                  <a:spLocks noChangeArrowheads="1"/>
                </p:cNvSpPr>
                <p:nvPr/>
              </p:nvSpPr>
              <p:spPr bwMode="auto">
                <a:xfrm>
                  <a:off x="1995" y="384"/>
                  <a:ext cx="291"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5" name="Group 359"/>
              <p:cNvGrpSpPr>
                <a:grpSpLocks/>
              </p:cNvGrpSpPr>
              <p:nvPr/>
            </p:nvGrpSpPr>
            <p:grpSpPr bwMode="auto">
              <a:xfrm>
                <a:off x="2286" y="384"/>
                <a:ext cx="291" cy="384"/>
                <a:chOff x="2286" y="384"/>
                <a:chExt cx="291" cy="384"/>
              </a:xfrm>
            </p:grpSpPr>
            <p:sp>
              <p:nvSpPr>
                <p:cNvPr id="26670" name="Rectangle 334"/>
                <p:cNvSpPr>
                  <a:spLocks noChangeArrowheads="1"/>
                </p:cNvSpPr>
                <p:nvPr/>
              </p:nvSpPr>
              <p:spPr bwMode="auto">
                <a:xfrm>
                  <a:off x="2329" y="384"/>
                  <a:ext cx="205" cy="384"/>
                </a:xfrm>
                <a:prstGeom prst="rect">
                  <a:avLst/>
                </a:prstGeom>
                <a:noFill/>
                <a:ln w="9525">
                  <a:noFill/>
                  <a:miter lim="800000"/>
                  <a:headEnd/>
                  <a:tailEnd/>
                </a:ln>
              </p:spPr>
              <p:txBody>
                <a:bodyPr/>
                <a:lstStyle/>
                <a:p>
                  <a:pPr algn="ctr"/>
                  <a:r>
                    <a:rPr lang="en-US" altLang="zh-CN" sz="2000" b="1">
                      <a:latin typeface="+mn-ea"/>
                      <a:ea typeface="+mn-ea"/>
                    </a:rPr>
                    <a:t>b</a:t>
                  </a:r>
                </a:p>
                <a:p>
                  <a:pPr algn="ctr" eaLnBrk="0" hangingPunct="0"/>
                  <a:endParaRPr lang="en-US" altLang="zh-CN" sz="2000" b="1">
                    <a:latin typeface="+mn-ea"/>
                    <a:ea typeface="+mn-ea"/>
                  </a:endParaRPr>
                </a:p>
              </p:txBody>
            </p:sp>
            <p:sp>
              <p:nvSpPr>
                <p:cNvPr id="26671" name="Rectangle 358"/>
                <p:cNvSpPr>
                  <a:spLocks noChangeArrowheads="1"/>
                </p:cNvSpPr>
                <p:nvPr/>
              </p:nvSpPr>
              <p:spPr bwMode="auto">
                <a:xfrm>
                  <a:off x="2286" y="384"/>
                  <a:ext cx="291"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6" name="Group 361"/>
              <p:cNvGrpSpPr>
                <a:grpSpLocks/>
              </p:cNvGrpSpPr>
              <p:nvPr/>
            </p:nvGrpSpPr>
            <p:grpSpPr bwMode="auto">
              <a:xfrm>
                <a:off x="2577" y="384"/>
                <a:ext cx="291" cy="384"/>
                <a:chOff x="2577" y="384"/>
                <a:chExt cx="291" cy="384"/>
              </a:xfrm>
            </p:grpSpPr>
            <p:sp>
              <p:nvSpPr>
                <p:cNvPr id="26668" name="Rectangle 335"/>
                <p:cNvSpPr>
                  <a:spLocks noChangeArrowheads="1"/>
                </p:cNvSpPr>
                <p:nvPr/>
              </p:nvSpPr>
              <p:spPr bwMode="auto">
                <a:xfrm>
                  <a:off x="2620" y="384"/>
                  <a:ext cx="205" cy="384"/>
                </a:xfrm>
                <a:prstGeom prst="rect">
                  <a:avLst/>
                </a:prstGeom>
                <a:noFill/>
                <a:ln w="9525">
                  <a:noFill/>
                  <a:miter lim="800000"/>
                  <a:headEnd/>
                  <a:tailEnd/>
                </a:ln>
              </p:spPr>
              <p:txBody>
                <a:bodyPr/>
                <a:lstStyle/>
                <a:p>
                  <a:pPr algn="ctr"/>
                  <a:r>
                    <a:rPr lang="en-US" altLang="zh-CN" sz="2000" b="1">
                      <a:latin typeface="+mn-ea"/>
                      <a:ea typeface="+mn-ea"/>
                    </a:rPr>
                    <a:t>c</a:t>
                  </a:r>
                </a:p>
                <a:p>
                  <a:pPr algn="ctr" eaLnBrk="0" hangingPunct="0"/>
                  <a:endParaRPr lang="en-US" altLang="zh-CN" sz="2000" b="1">
                    <a:latin typeface="+mn-ea"/>
                    <a:ea typeface="+mn-ea"/>
                  </a:endParaRPr>
                </a:p>
              </p:txBody>
            </p:sp>
            <p:sp>
              <p:nvSpPr>
                <p:cNvPr id="26669" name="Rectangle 360"/>
                <p:cNvSpPr>
                  <a:spLocks noChangeArrowheads="1"/>
                </p:cNvSpPr>
                <p:nvPr/>
              </p:nvSpPr>
              <p:spPr bwMode="auto">
                <a:xfrm>
                  <a:off x="2577" y="384"/>
                  <a:ext cx="291"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7" name="Group 363"/>
              <p:cNvGrpSpPr>
                <a:grpSpLocks/>
              </p:cNvGrpSpPr>
              <p:nvPr/>
            </p:nvGrpSpPr>
            <p:grpSpPr bwMode="auto">
              <a:xfrm>
                <a:off x="0" y="768"/>
                <a:ext cx="458" cy="480"/>
                <a:chOff x="0" y="768"/>
                <a:chExt cx="458" cy="480"/>
              </a:xfrm>
            </p:grpSpPr>
            <p:sp>
              <p:nvSpPr>
                <p:cNvPr id="26666" name="Rectangle 336"/>
                <p:cNvSpPr>
                  <a:spLocks noChangeArrowheads="1"/>
                </p:cNvSpPr>
                <p:nvPr/>
              </p:nvSpPr>
              <p:spPr bwMode="auto">
                <a:xfrm>
                  <a:off x="43" y="768"/>
                  <a:ext cx="372" cy="480"/>
                </a:xfrm>
                <a:prstGeom prst="rect">
                  <a:avLst/>
                </a:prstGeom>
                <a:noFill/>
                <a:ln w="9525">
                  <a:noFill/>
                  <a:miter lim="800000"/>
                  <a:headEnd/>
                  <a:tailEnd/>
                </a:ln>
              </p:spPr>
              <p:txBody>
                <a:bodyPr/>
                <a:lstStyle/>
                <a:p>
                  <a:pPr algn="ctr"/>
                  <a:r>
                    <a:rPr lang="en-US" altLang="zh-CN" sz="2000" b="1">
                      <a:latin typeface="+mn-ea"/>
                      <a:ea typeface="+mn-ea"/>
                    </a:rPr>
                    <a:t>b,a,ε</a:t>
                  </a:r>
                </a:p>
              </p:txBody>
            </p:sp>
            <p:sp>
              <p:nvSpPr>
                <p:cNvPr id="26667" name="Rectangle 362"/>
                <p:cNvSpPr>
                  <a:spLocks noChangeArrowheads="1"/>
                </p:cNvSpPr>
                <p:nvPr/>
              </p:nvSpPr>
              <p:spPr bwMode="auto">
                <a:xfrm>
                  <a:off x="0" y="768"/>
                  <a:ext cx="458"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8" name="Group 365"/>
              <p:cNvGrpSpPr>
                <a:grpSpLocks/>
              </p:cNvGrpSpPr>
              <p:nvPr/>
            </p:nvGrpSpPr>
            <p:grpSpPr bwMode="auto">
              <a:xfrm>
                <a:off x="458" y="768"/>
                <a:ext cx="360" cy="480"/>
                <a:chOff x="458" y="768"/>
                <a:chExt cx="360" cy="480"/>
              </a:xfrm>
            </p:grpSpPr>
            <p:sp>
              <p:nvSpPr>
                <p:cNvPr id="26664" name="Rectangle 337"/>
                <p:cNvSpPr>
                  <a:spLocks noChangeArrowheads="1"/>
                </p:cNvSpPr>
                <p:nvPr/>
              </p:nvSpPr>
              <p:spPr bwMode="auto">
                <a:xfrm>
                  <a:off x="501" y="768"/>
                  <a:ext cx="274" cy="480"/>
                </a:xfrm>
                <a:prstGeom prst="rect">
                  <a:avLst/>
                </a:prstGeom>
                <a:noFill/>
                <a:ln w="9525">
                  <a:noFill/>
                  <a:miter lim="800000"/>
                  <a:headEnd/>
                  <a:tailEnd/>
                </a:ln>
              </p:spPr>
              <p:txBody>
                <a:bodyPr/>
                <a:lstStyle/>
                <a:p>
                  <a:pPr algn="ctr"/>
                  <a:r>
                    <a:rPr lang="en-US" altLang="zh-CN" sz="2000" b="1">
                      <a:latin typeface="+mn-ea"/>
                      <a:ea typeface="+mn-ea"/>
                    </a:rPr>
                    <a:t>ε,b</a:t>
                  </a:r>
                </a:p>
                <a:p>
                  <a:pPr algn="ctr" eaLnBrk="0" hangingPunct="0"/>
                  <a:endParaRPr lang="en-US" altLang="zh-CN" sz="2000" b="1">
                    <a:latin typeface="+mn-ea"/>
                    <a:ea typeface="+mn-ea"/>
                  </a:endParaRPr>
                </a:p>
              </p:txBody>
            </p:sp>
            <p:sp>
              <p:nvSpPr>
                <p:cNvPr id="26665" name="Rectangle 364"/>
                <p:cNvSpPr>
                  <a:spLocks noChangeArrowheads="1"/>
                </p:cNvSpPr>
                <p:nvPr/>
              </p:nvSpPr>
              <p:spPr bwMode="auto">
                <a:xfrm>
                  <a:off x="458" y="768"/>
                  <a:ext cx="360"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9" name="Group 367"/>
              <p:cNvGrpSpPr>
                <a:grpSpLocks/>
              </p:cNvGrpSpPr>
              <p:nvPr/>
            </p:nvGrpSpPr>
            <p:grpSpPr bwMode="auto">
              <a:xfrm>
                <a:off x="818" y="768"/>
                <a:ext cx="355" cy="480"/>
                <a:chOff x="818" y="768"/>
                <a:chExt cx="355" cy="480"/>
              </a:xfrm>
            </p:grpSpPr>
            <p:sp>
              <p:nvSpPr>
                <p:cNvPr id="26662" name="Rectangle 338"/>
                <p:cNvSpPr>
                  <a:spLocks noChangeArrowheads="1"/>
                </p:cNvSpPr>
                <p:nvPr/>
              </p:nvSpPr>
              <p:spPr bwMode="auto">
                <a:xfrm>
                  <a:off x="861" y="768"/>
                  <a:ext cx="269" cy="480"/>
                </a:xfrm>
                <a:prstGeom prst="rect">
                  <a:avLst/>
                </a:prstGeom>
                <a:noFill/>
                <a:ln w="9525">
                  <a:noFill/>
                  <a:miter lim="800000"/>
                  <a:headEnd/>
                  <a:tailEnd/>
                </a:ln>
              </p:spPr>
              <p:txBody>
                <a:bodyPr/>
                <a:lstStyle/>
                <a:p>
                  <a:pPr algn="ctr"/>
                  <a:r>
                    <a:rPr lang="en-US" altLang="zh-CN" sz="2000" b="1">
                      <a:latin typeface="+mn-ea"/>
                      <a:ea typeface="+mn-ea"/>
                    </a:rPr>
                    <a:t>ε,a</a:t>
                  </a:r>
                </a:p>
                <a:p>
                  <a:pPr algn="ctr" eaLnBrk="0" hangingPunct="0"/>
                  <a:endParaRPr lang="en-US" altLang="zh-CN" sz="2000" b="1">
                    <a:latin typeface="+mn-ea"/>
                    <a:ea typeface="+mn-ea"/>
                  </a:endParaRPr>
                </a:p>
              </p:txBody>
            </p:sp>
            <p:sp>
              <p:nvSpPr>
                <p:cNvPr id="26663" name="Rectangle 366"/>
                <p:cNvSpPr>
                  <a:spLocks noChangeArrowheads="1"/>
                </p:cNvSpPr>
                <p:nvPr/>
              </p:nvSpPr>
              <p:spPr bwMode="auto">
                <a:xfrm>
                  <a:off x="818" y="768"/>
                  <a:ext cx="355"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30" name="Group 369"/>
              <p:cNvGrpSpPr>
                <a:grpSpLocks/>
              </p:cNvGrpSpPr>
              <p:nvPr/>
            </p:nvGrpSpPr>
            <p:grpSpPr bwMode="auto">
              <a:xfrm>
                <a:off x="1173" y="768"/>
                <a:ext cx="450" cy="480"/>
                <a:chOff x="1173" y="768"/>
                <a:chExt cx="450" cy="480"/>
              </a:xfrm>
            </p:grpSpPr>
            <p:sp>
              <p:nvSpPr>
                <p:cNvPr id="26660" name="Rectangle 339"/>
                <p:cNvSpPr>
                  <a:spLocks noChangeArrowheads="1"/>
                </p:cNvSpPr>
                <p:nvPr/>
              </p:nvSpPr>
              <p:spPr bwMode="auto">
                <a:xfrm>
                  <a:off x="1216" y="768"/>
                  <a:ext cx="364" cy="480"/>
                </a:xfrm>
                <a:prstGeom prst="rect">
                  <a:avLst/>
                </a:prstGeom>
                <a:noFill/>
                <a:ln w="9525">
                  <a:noFill/>
                  <a:miter lim="800000"/>
                  <a:headEnd/>
                  <a:tailEnd/>
                </a:ln>
              </p:spPr>
              <p:txBody>
                <a:bodyPr/>
                <a:lstStyle/>
                <a:p>
                  <a:pPr algn="ctr"/>
                  <a:r>
                    <a:rPr lang="en-US" altLang="zh-CN" sz="2000" b="1">
                      <a:latin typeface="+mn-ea"/>
                      <a:ea typeface="+mn-ea"/>
                    </a:rPr>
                    <a:t>b,a,c</a:t>
                  </a:r>
                </a:p>
                <a:p>
                  <a:pPr algn="ctr" eaLnBrk="0" hangingPunct="0"/>
                  <a:endParaRPr lang="en-US" altLang="zh-CN" sz="2000" b="1">
                    <a:latin typeface="+mn-ea"/>
                    <a:ea typeface="+mn-ea"/>
                  </a:endParaRPr>
                </a:p>
              </p:txBody>
            </p:sp>
            <p:sp>
              <p:nvSpPr>
                <p:cNvPr id="26661" name="Rectangle 368"/>
                <p:cNvSpPr>
                  <a:spLocks noChangeArrowheads="1"/>
                </p:cNvSpPr>
                <p:nvPr/>
              </p:nvSpPr>
              <p:spPr bwMode="auto">
                <a:xfrm>
                  <a:off x="1173" y="768"/>
                  <a:ext cx="450"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31" name="Group 371"/>
              <p:cNvGrpSpPr>
                <a:grpSpLocks/>
              </p:cNvGrpSpPr>
              <p:nvPr/>
            </p:nvGrpSpPr>
            <p:grpSpPr bwMode="auto">
              <a:xfrm>
                <a:off x="1623" y="768"/>
                <a:ext cx="372" cy="480"/>
                <a:chOff x="1623" y="768"/>
                <a:chExt cx="372" cy="480"/>
              </a:xfrm>
            </p:grpSpPr>
            <p:sp>
              <p:nvSpPr>
                <p:cNvPr id="26658" name="Rectangle 340"/>
                <p:cNvSpPr>
                  <a:spLocks noChangeArrowheads="1"/>
                </p:cNvSpPr>
                <p:nvPr/>
              </p:nvSpPr>
              <p:spPr bwMode="auto">
                <a:xfrm>
                  <a:off x="1666" y="768"/>
                  <a:ext cx="286" cy="480"/>
                </a:xfrm>
                <a:prstGeom prst="rect">
                  <a:avLst/>
                </a:prstGeom>
                <a:noFill/>
                <a:ln w="9525">
                  <a:noFill/>
                  <a:miter lim="800000"/>
                  <a:headEnd/>
                  <a:tailEnd/>
                </a:ln>
              </p:spPr>
              <p:txBody>
                <a:bodyPr/>
                <a:lstStyle/>
                <a:p>
                  <a:pPr algn="ctr"/>
                  <a:r>
                    <a:rPr lang="en-US" altLang="zh-CN" sz="2000" b="1">
                      <a:latin typeface="+mn-ea"/>
                      <a:ea typeface="+mn-ea"/>
                    </a:rPr>
                    <a:t>a,c</a:t>
                  </a:r>
                </a:p>
                <a:p>
                  <a:pPr algn="ctr" eaLnBrk="0" hangingPunct="0"/>
                  <a:endParaRPr lang="en-US" altLang="zh-CN" sz="2000" b="1">
                    <a:latin typeface="+mn-ea"/>
                    <a:ea typeface="+mn-ea"/>
                  </a:endParaRPr>
                </a:p>
              </p:txBody>
            </p:sp>
            <p:sp>
              <p:nvSpPr>
                <p:cNvPr id="26659" name="Rectangle 370"/>
                <p:cNvSpPr>
                  <a:spLocks noChangeArrowheads="1"/>
                </p:cNvSpPr>
                <p:nvPr/>
              </p:nvSpPr>
              <p:spPr bwMode="auto">
                <a:xfrm>
                  <a:off x="1623" y="768"/>
                  <a:ext cx="372"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6686" name="Group 373"/>
              <p:cNvGrpSpPr>
                <a:grpSpLocks/>
              </p:cNvGrpSpPr>
              <p:nvPr/>
            </p:nvGrpSpPr>
            <p:grpSpPr bwMode="auto">
              <a:xfrm>
                <a:off x="1995" y="768"/>
                <a:ext cx="291" cy="480"/>
                <a:chOff x="1995" y="768"/>
                <a:chExt cx="291" cy="480"/>
              </a:xfrm>
            </p:grpSpPr>
            <p:sp>
              <p:nvSpPr>
                <p:cNvPr id="26656" name="Rectangle 341"/>
                <p:cNvSpPr>
                  <a:spLocks noChangeArrowheads="1"/>
                </p:cNvSpPr>
                <p:nvPr/>
              </p:nvSpPr>
              <p:spPr bwMode="auto">
                <a:xfrm>
                  <a:off x="2038" y="768"/>
                  <a:ext cx="205" cy="480"/>
                </a:xfrm>
                <a:prstGeom prst="rect">
                  <a:avLst/>
                </a:prstGeom>
                <a:noFill/>
                <a:ln w="9525">
                  <a:noFill/>
                  <a:miter lim="800000"/>
                  <a:headEnd/>
                  <a:tailEnd/>
                </a:ln>
              </p:spPr>
              <p:txBody>
                <a:bodyPr/>
                <a:lstStyle/>
                <a:p>
                  <a:pPr algn="ctr"/>
                  <a:r>
                    <a:rPr lang="en-US" altLang="zh-CN" sz="2000" b="1">
                      <a:latin typeface="+mn-ea"/>
                      <a:ea typeface="+mn-ea"/>
                    </a:rPr>
                    <a:t>a</a:t>
                  </a:r>
                </a:p>
                <a:p>
                  <a:pPr algn="ctr" eaLnBrk="0" hangingPunct="0"/>
                  <a:endParaRPr lang="en-US" altLang="zh-CN" sz="2000" b="1">
                    <a:latin typeface="+mn-ea"/>
                    <a:ea typeface="+mn-ea"/>
                  </a:endParaRPr>
                </a:p>
              </p:txBody>
            </p:sp>
            <p:sp>
              <p:nvSpPr>
                <p:cNvPr id="26657" name="Rectangle 372"/>
                <p:cNvSpPr>
                  <a:spLocks noChangeArrowheads="1"/>
                </p:cNvSpPr>
                <p:nvPr/>
              </p:nvSpPr>
              <p:spPr bwMode="auto">
                <a:xfrm>
                  <a:off x="1995" y="768"/>
                  <a:ext cx="29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6690" name="Group 375"/>
              <p:cNvGrpSpPr>
                <a:grpSpLocks/>
              </p:cNvGrpSpPr>
              <p:nvPr/>
            </p:nvGrpSpPr>
            <p:grpSpPr bwMode="auto">
              <a:xfrm>
                <a:off x="2286" y="768"/>
                <a:ext cx="291" cy="480"/>
                <a:chOff x="2286" y="768"/>
                <a:chExt cx="291" cy="480"/>
              </a:xfrm>
            </p:grpSpPr>
            <p:sp>
              <p:nvSpPr>
                <p:cNvPr id="26654" name="Rectangle 342"/>
                <p:cNvSpPr>
                  <a:spLocks noChangeArrowheads="1"/>
                </p:cNvSpPr>
                <p:nvPr/>
              </p:nvSpPr>
              <p:spPr bwMode="auto">
                <a:xfrm>
                  <a:off x="2329" y="768"/>
                  <a:ext cx="205" cy="480"/>
                </a:xfrm>
                <a:prstGeom prst="rect">
                  <a:avLst/>
                </a:prstGeom>
                <a:noFill/>
                <a:ln w="9525">
                  <a:noFill/>
                  <a:miter lim="800000"/>
                  <a:headEnd/>
                  <a:tailEnd/>
                </a:ln>
              </p:spPr>
              <p:txBody>
                <a:bodyPr/>
                <a:lstStyle/>
                <a:p>
                  <a:pPr algn="ctr"/>
                  <a:r>
                    <a:rPr lang="en-US" altLang="zh-CN" sz="2000" b="1">
                      <a:latin typeface="+mn-ea"/>
                      <a:ea typeface="+mn-ea"/>
                    </a:rPr>
                    <a:t>b</a:t>
                  </a:r>
                </a:p>
                <a:p>
                  <a:pPr algn="ctr" eaLnBrk="0" hangingPunct="0"/>
                  <a:endParaRPr lang="en-US" altLang="zh-CN" sz="2000" b="1">
                    <a:latin typeface="+mn-ea"/>
                    <a:ea typeface="+mn-ea"/>
                  </a:endParaRPr>
                </a:p>
              </p:txBody>
            </p:sp>
            <p:sp>
              <p:nvSpPr>
                <p:cNvPr id="26655" name="Rectangle 374"/>
                <p:cNvSpPr>
                  <a:spLocks noChangeArrowheads="1"/>
                </p:cNvSpPr>
                <p:nvPr/>
              </p:nvSpPr>
              <p:spPr bwMode="auto">
                <a:xfrm>
                  <a:off x="2286" y="768"/>
                  <a:ext cx="29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26692" name="Group 377"/>
              <p:cNvGrpSpPr>
                <a:grpSpLocks/>
              </p:cNvGrpSpPr>
              <p:nvPr/>
            </p:nvGrpSpPr>
            <p:grpSpPr bwMode="auto">
              <a:xfrm>
                <a:off x="2577" y="768"/>
                <a:ext cx="291" cy="480"/>
                <a:chOff x="2577" y="768"/>
                <a:chExt cx="291" cy="480"/>
              </a:xfrm>
            </p:grpSpPr>
            <p:sp>
              <p:nvSpPr>
                <p:cNvPr id="26652" name="Rectangle 343"/>
                <p:cNvSpPr>
                  <a:spLocks noChangeArrowheads="1"/>
                </p:cNvSpPr>
                <p:nvPr/>
              </p:nvSpPr>
              <p:spPr bwMode="auto">
                <a:xfrm>
                  <a:off x="2620" y="768"/>
                  <a:ext cx="205" cy="480"/>
                </a:xfrm>
                <a:prstGeom prst="rect">
                  <a:avLst/>
                </a:prstGeom>
                <a:noFill/>
                <a:ln w="9525">
                  <a:noFill/>
                  <a:miter lim="800000"/>
                  <a:headEnd/>
                  <a:tailEnd/>
                </a:ln>
              </p:spPr>
              <p:txBody>
                <a:bodyPr/>
                <a:lstStyle/>
                <a:p>
                  <a:pPr algn="ctr"/>
                  <a:r>
                    <a:rPr lang="en-US" altLang="zh-CN" sz="2000" b="1">
                      <a:latin typeface="+mn-ea"/>
                      <a:ea typeface="+mn-ea"/>
                    </a:rPr>
                    <a:t>c</a:t>
                  </a:r>
                </a:p>
                <a:p>
                  <a:pPr algn="ctr" eaLnBrk="0" hangingPunct="0"/>
                  <a:endParaRPr lang="en-US" altLang="zh-CN" sz="2000" b="1">
                    <a:latin typeface="+mn-ea"/>
                    <a:ea typeface="+mn-ea"/>
                  </a:endParaRPr>
                </a:p>
              </p:txBody>
            </p:sp>
            <p:sp>
              <p:nvSpPr>
                <p:cNvPr id="26653" name="Rectangle 376"/>
                <p:cNvSpPr>
                  <a:spLocks noChangeArrowheads="1"/>
                </p:cNvSpPr>
                <p:nvPr/>
              </p:nvSpPr>
              <p:spPr bwMode="auto">
                <a:xfrm>
                  <a:off x="2577" y="768"/>
                  <a:ext cx="29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sp>
          <p:nvSpPr>
            <p:cNvPr id="26634" name="Rectangle 379"/>
            <p:cNvSpPr>
              <a:spLocks noChangeArrowheads="1"/>
            </p:cNvSpPr>
            <p:nvPr/>
          </p:nvSpPr>
          <p:spPr bwMode="auto">
            <a:xfrm>
              <a:off x="-2" y="-2"/>
              <a:ext cx="2872" cy="1252"/>
            </a:xfrm>
            <a:prstGeom prst="rect">
              <a:avLst/>
            </a:prstGeom>
            <a:noFill/>
            <a:ln w="6350">
              <a:solidFill>
                <a:srgbClr val="A0A0A0"/>
              </a:solidFill>
              <a:miter lim="800000"/>
              <a:headEnd/>
              <a:tailEnd/>
            </a:ln>
          </p:spPr>
          <p:txBody>
            <a:bodyPr wrap="none"/>
            <a:lstStyle/>
            <a:p>
              <a:endParaRPr lang="zh-CN" altLang="en-US" b="1">
                <a:latin typeface="+mn-ea"/>
                <a:ea typeface="+mn-ea"/>
              </a:endParaRPr>
            </a:p>
          </p:txBody>
        </p:sp>
      </p:grpSp>
      <p:sp>
        <p:nvSpPr>
          <p:cNvPr id="98" name="Rectangle 14"/>
          <p:cNvSpPr txBox="1">
            <a:spLocks noChangeArrowheads="1"/>
          </p:cNvSpPr>
          <p:nvPr/>
        </p:nvSpPr>
        <p:spPr>
          <a:xfrm>
            <a:off x="471408" y="288012"/>
            <a:ext cx="3962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LL</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a:t>
            </a: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1</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）文法的判定</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a:spLocks noGrp="1"/>
          </p:cNvSpPr>
          <p:nvPr>
            <p:ph type="sldNum" sz="quarter" idx="12"/>
          </p:nvPr>
        </p:nvSpPr>
        <p:spPr>
          <a:noFill/>
        </p:spPr>
        <p:txBody>
          <a:bodyPr/>
          <a:lstStyle/>
          <a:p>
            <a:fld id="{43327861-19A5-406D-8B36-62E7A995E9F9}" type="slidenum">
              <a:rPr lang="en-US" altLang="zh-CN" smtClean="0">
                <a:ea typeface="宋体" charset="-122"/>
              </a:rPr>
              <a:pPr/>
              <a:t>22</a:t>
            </a:fld>
            <a:endParaRPr lang="en-US" altLang="zh-CN" smtClean="0">
              <a:ea typeface="宋体" charset="-122"/>
            </a:endParaRPr>
          </a:p>
        </p:txBody>
      </p:sp>
      <p:sp>
        <p:nvSpPr>
          <p:cNvPr id="27651" name="Text Box 19"/>
          <p:cNvSpPr txBox="1">
            <a:spLocks noChangeArrowheads="1"/>
          </p:cNvSpPr>
          <p:nvPr/>
        </p:nvSpPr>
        <p:spPr bwMode="auto">
          <a:xfrm>
            <a:off x="228600" y="898525"/>
            <a:ext cx="5638800" cy="430887"/>
          </a:xfrm>
          <a:prstGeom prst="rect">
            <a:avLst/>
          </a:prstGeom>
          <a:noFill/>
          <a:ln w="9525">
            <a:noFill/>
            <a:miter lim="800000"/>
            <a:headEnd/>
            <a:tailEnd/>
          </a:ln>
        </p:spPr>
        <p:txBody>
          <a:bodyPr>
            <a:spAutoFit/>
          </a:bodyPr>
          <a:lstStyle/>
          <a:p>
            <a:pPr algn="l">
              <a:spcBef>
                <a:spcPct val="50000"/>
              </a:spcBef>
            </a:pPr>
            <a:r>
              <a:rPr lang="en-US" altLang="zh-CN" sz="2200" b="1" dirty="0">
                <a:latin typeface="+mn-ea"/>
                <a:ea typeface="+mn-ea"/>
              </a:rPr>
              <a:t>3</a:t>
            </a:r>
            <a:r>
              <a:rPr lang="zh-CN" altLang="en-US" sz="2200" b="1" dirty="0">
                <a:latin typeface="+mn-ea"/>
                <a:ea typeface="+mn-ea"/>
              </a:rPr>
              <a:t>．计算规则右部的</a:t>
            </a:r>
            <a:r>
              <a:rPr lang="en-US" altLang="zh-CN" sz="2200" b="1" dirty="0">
                <a:latin typeface="+mn-ea"/>
                <a:ea typeface="+mn-ea"/>
              </a:rPr>
              <a:t>FIRST(α)</a:t>
            </a:r>
            <a:r>
              <a:rPr lang="zh-CN" altLang="en-US" sz="2200" b="1" dirty="0">
                <a:latin typeface="+mn-ea"/>
                <a:ea typeface="+mn-ea"/>
              </a:rPr>
              <a:t>集 </a:t>
            </a:r>
          </a:p>
        </p:txBody>
      </p:sp>
      <p:grpSp>
        <p:nvGrpSpPr>
          <p:cNvPr id="2" name="Group 207"/>
          <p:cNvGrpSpPr>
            <a:grpSpLocks/>
          </p:cNvGrpSpPr>
          <p:nvPr/>
        </p:nvGrpSpPr>
        <p:grpSpPr bwMode="auto">
          <a:xfrm>
            <a:off x="304800" y="1355725"/>
            <a:ext cx="8686800" cy="1143000"/>
            <a:chOff x="192" y="768"/>
            <a:chExt cx="5472" cy="720"/>
          </a:xfrm>
        </p:grpSpPr>
        <p:grpSp>
          <p:nvGrpSpPr>
            <p:cNvPr id="3" name="Group 163"/>
            <p:cNvGrpSpPr>
              <a:grpSpLocks/>
            </p:cNvGrpSpPr>
            <p:nvPr/>
          </p:nvGrpSpPr>
          <p:grpSpPr bwMode="auto">
            <a:xfrm>
              <a:off x="195" y="769"/>
              <a:ext cx="5466" cy="205"/>
              <a:chOff x="0" y="0"/>
              <a:chExt cx="4146" cy="384"/>
            </a:xfrm>
          </p:grpSpPr>
          <p:sp>
            <p:nvSpPr>
              <p:cNvPr id="27755" name="Rectangle 141"/>
              <p:cNvSpPr>
                <a:spLocks noChangeArrowheads="1"/>
              </p:cNvSpPr>
              <p:nvPr/>
            </p:nvSpPr>
            <p:spPr bwMode="auto">
              <a:xfrm>
                <a:off x="43" y="0"/>
                <a:ext cx="4060" cy="384"/>
              </a:xfrm>
              <a:prstGeom prst="rect">
                <a:avLst/>
              </a:prstGeom>
              <a:noFill/>
              <a:ln w="9525">
                <a:noFill/>
                <a:miter lim="800000"/>
                <a:headEnd/>
                <a:tailEnd/>
              </a:ln>
            </p:spPr>
            <p:txBody>
              <a:bodyPr/>
              <a:lstStyle/>
              <a:p>
                <a:pPr algn="ctr"/>
                <a:r>
                  <a:rPr lang="en-US" altLang="zh-CN" sz="2000" b="1">
                    <a:latin typeface="Times New Roman" pitchFamily="18" charset="0"/>
                  </a:rPr>
                  <a:t>FIRST</a:t>
                </a:r>
                <a:r>
                  <a:rPr lang="en-US" altLang="zh-CN" sz="2000" b="1">
                    <a:latin typeface="宋体" charset="-122"/>
                  </a:rPr>
                  <a:t>()</a:t>
                </a:r>
                <a:endParaRPr lang="en-US" altLang="zh-CN" sz="1400" b="1">
                  <a:latin typeface="Times New Roman" pitchFamily="18" charset="0"/>
                </a:endParaRPr>
              </a:p>
            </p:txBody>
          </p:sp>
          <p:sp>
            <p:nvSpPr>
              <p:cNvPr id="27756" name="Rectangle 162"/>
              <p:cNvSpPr>
                <a:spLocks noChangeArrowheads="1"/>
              </p:cNvSpPr>
              <p:nvPr/>
            </p:nvSpPr>
            <p:spPr bwMode="auto">
              <a:xfrm>
                <a:off x="0" y="0"/>
                <a:ext cx="4146" cy="384"/>
              </a:xfrm>
              <a:prstGeom prst="rect">
                <a:avLst/>
              </a:prstGeom>
              <a:noFill/>
              <a:ln w="7">
                <a:solidFill>
                  <a:srgbClr val="A0A0A0"/>
                </a:solidFill>
                <a:miter lim="800000"/>
                <a:headEnd/>
                <a:tailEnd/>
              </a:ln>
            </p:spPr>
            <p:txBody>
              <a:bodyPr wrap="none"/>
              <a:lstStyle/>
              <a:p>
                <a:endParaRPr lang="zh-CN" altLang="en-US"/>
              </a:p>
            </p:txBody>
          </p:sp>
        </p:grpSp>
        <p:grpSp>
          <p:nvGrpSpPr>
            <p:cNvPr id="4" name="Group 165"/>
            <p:cNvGrpSpPr>
              <a:grpSpLocks/>
            </p:cNvGrpSpPr>
            <p:nvPr/>
          </p:nvGrpSpPr>
          <p:grpSpPr bwMode="auto">
            <a:xfrm>
              <a:off x="195" y="974"/>
              <a:ext cx="575" cy="257"/>
              <a:chOff x="0" y="384"/>
              <a:chExt cx="436" cy="480"/>
            </a:xfrm>
          </p:grpSpPr>
          <p:sp>
            <p:nvSpPr>
              <p:cNvPr id="27753" name="Rectangle 142"/>
              <p:cNvSpPr>
                <a:spLocks noChangeArrowheads="1"/>
              </p:cNvSpPr>
              <p:nvPr/>
            </p:nvSpPr>
            <p:spPr bwMode="auto">
              <a:xfrm>
                <a:off x="43" y="384"/>
                <a:ext cx="350" cy="480"/>
              </a:xfrm>
              <a:prstGeom prst="rect">
                <a:avLst/>
              </a:prstGeom>
              <a:noFill/>
              <a:ln w="9525">
                <a:noFill/>
                <a:miter lim="800000"/>
                <a:headEnd/>
                <a:tailEnd/>
              </a:ln>
            </p:spPr>
            <p:txBody>
              <a:bodyPr/>
              <a:lstStyle/>
              <a:p>
                <a:r>
                  <a:rPr lang="en-US" altLang="zh-CN" sz="1400" b="1">
                    <a:latin typeface="Times New Roman" pitchFamily="18" charset="0"/>
                  </a:rPr>
                  <a:t>S→</a:t>
                </a:r>
                <a:r>
                  <a:rPr lang="en-US" altLang="zh-CN" sz="1400" b="1">
                    <a:solidFill>
                      <a:srgbClr val="FF00FF"/>
                    </a:solidFill>
                    <a:latin typeface="Times New Roman" pitchFamily="18" charset="0"/>
                  </a:rPr>
                  <a:t>AB</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54" name="Rectangle 164"/>
              <p:cNvSpPr>
                <a:spLocks noChangeArrowheads="1"/>
              </p:cNvSpPr>
              <p:nvPr/>
            </p:nvSpPr>
            <p:spPr bwMode="auto">
              <a:xfrm>
                <a:off x="0" y="384"/>
                <a:ext cx="436" cy="480"/>
              </a:xfrm>
              <a:prstGeom prst="rect">
                <a:avLst/>
              </a:prstGeom>
              <a:noFill/>
              <a:ln w="7">
                <a:solidFill>
                  <a:srgbClr val="A0A0A0"/>
                </a:solidFill>
                <a:miter lim="800000"/>
                <a:headEnd/>
                <a:tailEnd/>
              </a:ln>
            </p:spPr>
            <p:txBody>
              <a:bodyPr wrap="none"/>
              <a:lstStyle/>
              <a:p>
                <a:endParaRPr lang="zh-CN" altLang="en-US"/>
              </a:p>
            </p:txBody>
          </p:sp>
        </p:grpSp>
        <p:grpSp>
          <p:nvGrpSpPr>
            <p:cNvPr id="5" name="Group 167"/>
            <p:cNvGrpSpPr>
              <a:grpSpLocks/>
            </p:cNvGrpSpPr>
            <p:nvPr/>
          </p:nvGrpSpPr>
          <p:grpSpPr bwMode="auto">
            <a:xfrm>
              <a:off x="770" y="974"/>
              <a:ext cx="552" cy="257"/>
              <a:chOff x="436" y="384"/>
              <a:chExt cx="419" cy="480"/>
            </a:xfrm>
          </p:grpSpPr>
          <p:sp>
            <p:nvSpPr>
              <p:cNvPr id="27751" name="Rectangle 143"/>
              <p:cNvSpPr>
                <a:spLocks noChangeArrowheads="1"/>
              </p:cNvSpPr>
              <p:nvPr/>
            </p:nvSpPr>
            <p:spPr bwMode="auto">
              <a:xfrm>
                <a:off x="479" y="384"/>
                <a:ext cx="333" cy="480"/>
              </a:xfrm>
              <a:prstGeom prst="rect">
                <a:avLst/>
              </a:prstGeom>
              <a:noFill/>
              <a:ln w="9525">
                <a:noFill/>
                <a:miter lim="800000"/>
                <a:headEnd/>
                <a:tailEnd/>
              </a:ln>
            </p:spPr>
            <p:txBody>
              <a:bodyPr/>
              <a:lstStyle/>
              <a:p>
                <a:r>
                  <a:rPr lang="en-US" altLang="zh-CN" sz="1400" b="1">
                    <a:latin typeface="Times New Roman" pitchFamily="18" charset="0"/>
                  </a:rPr>
                  <a:t>S→</a:t>
                </a:r>
                <a:r>
                  <a:rPr lang="en-US" altLang="zh-CN" sz="1400" b="1">
                    <a:solidFill>
                      <a:srgbClr val="FF00FF"/>
                    </a:solidFill>
                    <a:latin typeface="Times New Roman" pitchFamily="18" charset="0"/>
                  </a:rPr>
                  <a:t>bC</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52" name="Rectangle 166"/>
              <p:cNvSpPr>
                <a:spLocks noChangeArrowheads="1"/>
              </p:cNvSpPr>
              <p:nvPr/>
            </p:nvSpPr>
            <p:spPr bwMode="auto">
              <a:xfrm>
                <a:off x="436" y="384"/>
                <a:ext cx="419" cy="480"/>
              </a:xfrm>
              <a:prstGeom prst="rect">
                <a:avLst/>
              </a:prstGeom>
              <a:noFill/>
              <a:ln w="7">
                <a:solidFill>
                  <a:srgbClr val="A0A0A0"/>
                </a:solidFill>
                <a:miter lim="800000"/>
                <a:headEnd/>
                <a:tailEnd/>
              </a:ln>
            </p:spPr>
            <p:txBody>
              <a:bodyPr wrap="none"/>
              <a:lstStyle/>
              <a:p>
                <a:endParaRPr lang="zh-CN" altLang="en-US"/>
              </a:p>
            </p:txBody>
          </p:sp>
        </p:grpSp>
        <p:grpSp>
          <p:nvGrpSpPr>
            <p:cNvPr id="6" name="Group 169"/>
            <p:cNvGrpSpPr>
              <a:grpSpLocks/>
            </p:cNvGrpSpPr>
            <p:nvPr/>
          </p:nvGrpSpPr>
          <p:grpSpPr bwMode="auto">
            <a:xfrm>
              <a:off x="1322" y="974"/>
              <a:ext cx="534" cy="257"/>
              <a:chOff x="855" y="384"/>
              <a:chExt cx="405" cy="480"/>
            </a:xfrm>
          </p:grpSpPr>
          <p:sp>
            <p:nvSpPr>
              <p:cNvPr id="27749" name="Rectangle 144"/>
              <p:cNvSpPr>
                <a:spLocks noChangeArrowheads="1"/>
              </p:cNvSpPr>
              <p:nvPr/>
            </p:nvSpPr>
            <p:spPr bwMode="auto">
              <a:xfrm>
                <a:off x="898" y="384"/>
                <a:ext cx="319" cy="480"/>
              </a:xfrm>
              <a:prstGeom prst="rect">
                <a:avLst/>
              </a:prstGeom>
              <a:noFill/>
              <a:ln w="9525">
                <a:noFill/>
                <a:miter lim="800000"/>
                <a:headEnd/>
                <a:tailEnd/>
              </a:ln>
            </p:spPr>
            <p:txBody>
              <a:bodyPr/>
              <a:lstStyle/>
              <a:p>
                <a:r>
                  <a:rPr lang="en-US" altLang="zh-CN" sz="1400" b="1">
                    <a:latin typeface="Times New Roman" pitchFamily="18" charset="0"/>
                  </a:rPr>
                  <a:t>A→</a:t>
                </a:r>
                <a:r>
                  <a:rPr lang="en-US" altLang="zh-CN" sz="1400" b="1">
                    <a:solidFill>
                      <a:srgbClr val="FF00FF"/>
                    </a:solidFill>
                    <a:latin typeface="Times New Roman" pitchFamily="18" charset="0"/>
                  </a:rPr>
                  <a:t>b</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50" name="Rectangle 168"/>
              <p:cNvSpPr>
                <a:spLocks noChangeArrowheads="1"/>
              </p:cNvSpPr>
              <p:nvPr/>
            </p:nvSpPr>
            <p:spPr bwMode="auto">
              <a:xfrm>
                <a:off x="855" y="384"/>
                <a:ext cx="405" cy="480"/>
              </a:xfrm>
              <a:prstGeom prst="rect">
                <a:avLst/>
              </a:prstGeom>
              <a:noFill/>
              <a:ln w="7">
                <a:solidFill>
                  <a:srgbClr val="A0A0A0"/>
                </a:solidFill>
                <a:miter lim="800000"/>
                <a:headEnd/>
                <a:tailEnd/>
              </a:ln>
            </p:spPr>
            <p:txBody>
              <a:bodyPr wrap="none"/>
              <a:lstStyle/>
              <a:p>
                <a:endParaRPr lang="zh-CN" altLang="en-US"/>
              </a:p>
            </p:txBody>
          </p:sp>
        </p:grpSp>
        <p:grpSp>
          <p:nvGrpSpPr>
            <p:cNvPr id="7" name="Group 171"/>
            <p:cNvGrpSpPr>
              <a:grpSpLocks/>
            </p:cNvGrpSpPr>
            <p:nvPr/>
          </p:nvGrpSpPr>
          <p:grpSpPr bwMode="auto">
            <a:xfrm>
              <a:off x="1856" y="974"/>
              <a:ext cx="555" cy="257"/>
              <a:chOff x="1260" y="384"/>
              <a:chExt cx="421" cy="480"/>
            </a:xfrm>
          </p:grpSpPr>
          <p:sp>
            <p:nvSpPr>
              <p:cNvPr id="27747" name="Rectangle 145"/>
              <p:cNvSpPr>
                <a:spLocks noChangeArrowheads="1"/>
              </p:cNvSpPr>
              <p:nvPr/>
            </p:nvSpPr>
            <p:spPr bwMode="auto">
              <a:xfrm>
                <a:off x="1303" y="384"/>
                <a:ext cx="335" cy="480"/>
              </a:xfrm>
              <a:prstGeom prst="rect">
                <a:avLst/>
              </a:prstGeom>
              <a:noFill/>
              <a:ln w="9525">
                <a:noFill/>
                <a:miter lim="800000"/>
                <a:headEnd/>
                <a:tailEnd/>
              </a:ln>
            </p:spPr>
            <p:txBody>
              <a:bodyPr/>
              <a:lstStyle/>
              <a:p>
                <a:r>
                  <a:rPr lang="en-US" altLang="zh-CN" sz="1400" b="1">
                    <a:latin typeface="Times New Roman" pitchFamily="18" charset="0"/>
                  </a:rPr>
                  <a:t>A→</a:t>
                </a:r>
                <a:r>
                  <a:rPr lang="en-US" altLang="zh-CN" sz="1400" b="1">
                    <a:solidFill>
                      <a:srgbClr val="FF00FF"/>
                    </a:solidFill>
                    <a:latin typeface="Times New Roman" pitchFamily="18" charset="0"/>
                  </a:rPr>
                  <a:t>ε</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48" name="Rectangle 170"/>
              <p:cNvSpPr>
                <a:spLocks noChangeArrowheads="1"/>
              </p:cNvSpPr>
              <p:nvPr/>
            </p:nvSpPr>
            <p:spPr bwMode="auto">
              <a:xfrm>
                <a:off x="1260" y="384"/>
                <a:ext cx="421" cy="480"/>
              </a:xfrm>
              <a:prstGeom prst="rect">
                <a:avLst/>
              </a:prstGeom>
              <a:noFill/>
              <a:ln w="7">
                <a:solidFill>
                  <a:srgbClr val="A0A0A0"/>
                </a:solidFill>
                <a:miter lim="800000"/>
                <a:headEnd/>
                <a:tailEnd/>
              </a:ln>
            </p:spPr>
            <p:txBody>
              <a:bodyPr wrap="none"/>
              <a:lstStyle/>
              <a:p>
                <a:endParaRPr lang="zh-CN" altLang="en-US"/>
              </a:p>
            </p:txBody>
          </p:sp>
        </p:grpSp>
        <p:grpSp>
          <p:nvGrpSpPr>
            <p:cNvPr id="8" name="Group 173"/>
            <p:cNvGrpSpPr>
              <a:grpSpLocks/>
            </p:cNvGrpSpPr>
            <p:nvPr/>
          </p:nvGrpSpPr>
          <p:grpSpPr bwMode="auto">
            <a:xfrm>
              <a:off x="2411" y="974"/>
              <a:ext cx="587" cy="257"/>
              <a:chOff x="1681" y="384"/>
              <a:chExt cx="445" cy="480"/>
            </a:xfrm>
          </p:grpSpPr>
          <p:sp>
            <p:nvSpPr>
              <p:cNvPr id="27745" name="Rectangle 146"/>
              <p:cNvSpPr>
                <a:spLocks noChangeArrowheads="1"/>
              </p:cNvSpPr>
              <p:nvPr/>
            </p:nvSpPr>
            <p:spPr bwMode="auto">
              <a:xfrm>
                <a:off x="1724" y="384"/>
                <a:ext cx="359" cy="480"/>
              </a:xfrm>
              <a:prstGeom prst="rect">
                <a:avLst/>
              </a:prstGeom>
              <a:noFill/>
              <a:ln w="9525">
                <a:noFill/>
                <a:miter lim="800000"/>
                <a:headEnd/>
                <a:tailEnd/>
              </a:ln>
            </p:spPr>
            <p:txBody>
              <a:bodyPr/>
              <a:lstStyle/>
              <a:p>
                <a:r>
                  <a:rPr lang="en-US" altLang="zh-CN" sz="1400" b="1">
                    <a:latin typeface="Times New Roman" pitchFamily="18" charset="0"/>
                  </a:rPr>
                  <a:t>B→</a:t>
                </a:r>
                <a:r>
                  <a:rPr lang="en-US" altLang="zh-CN" sz="1400" b="1">
                    <a:solidFill>
                      <a:srgbClr val="FF00FF"/>
                    </a:solidFill>
                    <a:latin typeface="Times New Roman" pitchFamily="18" charset="0"/>
                  </a:rPr>
                  <a:t>aD</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46" name="Rectangle 172"/>
              <p:cNvSpPr>
                <a:spLocks noChangeArrowheads="1"/>
              </p:cNvSpPr>
              <p:nvPr/>
            </p:nvSpPr>
            <p:spPr bwMode="auto">
              <a:xfrm>
                <a:off x="1681" y="384"/>
                <a:ext cx="445" cy="480"/>
              </a:xfrm>
              <a:prstGeom prst="rect">
                <a:avLst/>
              </a:prstGeom>
              <a:noFill/>
              <a:ln w="7">
                <a:solidFill>
                  <a:srgbClr val="A0A0A0"/>
                </a:solidFill>
                <a:miter lim="800000"/>
                <a:headEnd/>
                <a:tailEnd/>
              </a:ln>
            </p:spPr>
            <p:txBody>
              <a:bodyPr wrap="none"/>
              <a:lstStyle/>
              <a:p>
                <a:endParaRPr lang="zh-CN" altLang="en-US"/>
              </a:p>
            </p:txBody>
          </p:sp>
        </p:grpSp>
        <p:grpSp>
          <p:nvGrpSpPr>
            <p:cNvPr id="9" name="Group 175"/>
            <p:cNvGrpSpPr>
              <a:grpSpLocks/>
            </p:cNvGrpSpPr>
            <p:nvPr/>
          </p:nvGrpSpPr>
          <p:grpSpPr bwMode="auto">
            <a:xfrm>
              <a:off x="2990" y="974"/>
              <a:ext cx="548" cy="257"/>
              <a:chOff x="2126" y="384"/>
              <a:chExt cx="400" cy="480"/>
            </a:xfrm>
          </p:grpSpPr>
          <p:sp>
            <p:nvSpPr>
              <p:cNvPr id="27743" name="Rectangle 147"/>
              <p:cNvSpPr>
                <a:spLocks noChangeArrowheads="1"/>
              </p:cNvSpPr>
              <p:nvPr/>
            </p:nvSpPr>
            <p:spPr bwMode="auto">
              <a:xfrm>
                <a:off x="2169" y="384"/>
                <a:ext cx="314" cy="480"/>
              </a:xfrm>
              <a:prstGeom prst="rect">
                <a:avLst/>
              </a:prstGeom>
              <a:noFill/>
              <a:ln w="9525">
                <a:noFill/>
                <a:miter lim="800000"/>
                <a:headEnd/>
                <a:tailEnd/>
              </a:ln>
            </p:spPr>
            <p:txBody>
              <a:bodyPr/>
              <a:lstStyle/>
              <a:p>
                <a:r>
                  <a:rPr lang="en-US" altLang="zh-CN" sz="1400" b="1">
                    <a:latin typeface="Times New Roman" pitchFamily="18" charset="0"/>
                  </a:rPr>
                  <a:t>B→</a:t>
                </a:r>
                <a:r>
                  <a:rPr lang="en-US" altLang="zh-CN" sz="1400" b="1">
                    <a:solidFill>
                      <a:srgbClr val="FF00FF"/>
                    </a:solidFill>
                    <a:latin typeface="Times New Roman" pitchFamily="18" charset="0"/>
                  </a:rPr>
                  <a:t>ε</a:t>
                </a:r>
                <a:endParaRPr lang="en-US" altLang="zh-CN" sz="1400" b="1">
                  <a:latin typeface="Times New Roman" pitchFamily="18" charset="0"/>
                </a:endParaRPr>
              </a:p>
            </p:txBody>
          </p:sp>
          <p:sp>
            <p:nvSpPr>
              <p:cNvPr id="27744" name="Rectangle 174"/>
              <p:cNvSpPr>
                <a:spLocks noChangeArrowheads="1"/>
              </p:cNvSpPr>
              <p:nvPr/>
            </p:nvSpPr>
            <p:spPr bwMode="auto">
              <a:xfrm>
                <a:off x="2126" y="384"/>
                <a:ext cx="400" cy="480"/>
              </a:xfrm>
              <a:prstGeom prst="rect">
                <a:avLst/>
              </a:prstGeom>
              <a:noFill/>
              <a:ln w="7">
                <a:solidFill>
                  <a:srgbClr val="A0A0A0"/>
                </a:solidFill>
                <a:miter lim="800000"/>
                <a:headEnd/>
                <a:tailEnd/>
              </a:ln>
            </p:spPr>
            <p:txBody>
              <a:bodyPr wrap="none"/>
              <a:lstStyle/>
              <a:p>
                <a:endParaRPr lang="zh-CN" altLang="en-US"/>
              </a:p>
            </p:txBody>
          </p:sp>
        </p:grpSp>
        <p:grpSp>
          <p:nvGrpSpPr>
            <p:cNvPr id="10" name="Group 177"/>
            <p:cNvGrpSpPr>
              <a:grpSpLocks/>
            </p:cNvGrpSpPr>
            <p:nvPr/>
          </p:nvGrpSpPr>
          <p:grpSpPr bwMode="auto">
            <a:xfrm>
              <a:off x="3525" y="974"/>
              <a:ext cx="586" cy="257"/>
              <a:chOff x="2526" y="384"/>
              <a:chExt cx="444" cy="480"/>
            </a:xfrm>
          </p:grpSpPr>
          <p:sp>
            <p:nvSpPr>
              <p:cNvPr id="27741" name="Rectangle 148"/>
              <p:cNvSpPr>
                <a:spLocks noChangeArrowheads="1"/>
              </p:cNvSpPr>
              <p:nvPr/>
            </p:nvSpPr>
            <p:spPr bwMode="auto">
              <a:xfrm>
                <a:off x="2569" y="384"/>
                <a:ext cx="358" cy="480"/>
              </a:xfrm>
              <a:prstGeom prst="rect">
                <a:avLst/>
              </a:prstGeom>
              <a:noFill/>
              <a:ln w="9525">
                <a:noFill/>
                <a:miter lim="800000"/>
                <a:headEnd/>
                <a:tailEnd/>
              </a:ln>
            </p:spPr>
            <p:txBody>
              <a:bodyPr/>
              <a:lstStyle/>
              <a:p>
                <a:r>
                  <a:rPr lang="en-US" altLang="zh-CN" sz="1400" b="1">
                    <a:latin typeface="Times New Roman" pitchFamily="18" charset="0"/>
                  </a:rPr>
                  <a:t>C→</a:t>
                </a:r>
                <a:r>
                  <a:rPr lang="en-US" altLang="zh-CN" sz="1400" b="1">
                    <a:solidFill>
                      <a:srgbClr val="FF00FF"/>
                    </a:solidFill>
                    <a:latin typeface="Times New Roman" pitchFamily="18" charset="0"/>
                  </a:rPr>
                  <a:t>AD</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42" name="Rectangle 176"/>
              <p:cNvSpPr>
                <a:spLocks noChangeArrowheads="1"/>
              </p:cNvSpPr>
              <p:nvPr/>
            </p:nvSpPr>
            <p:spPr bwMode="auto">
              <a:xfrm>
                <a:off x="2526" y="384"/>
                <a:ext cx="444" cy="480"/>
              </a:xfrm>
              <a:prstGeom prst="rect">
                <a:avLst/>
              </a:prstGeom>
              <a:noFill/>
              <a:ln w="7">
                <a:solidFill>
                  <a:srgbClr val="A0A0A0"/>
                </a:solidFill>
                <a:miter lim="800000"/>
                <a:headEnd/>
                <a:tailEnd/>
              </a:ln>
            </p:spPr>
            <p:txBody>
              <a:bodyPr wrap="none"/>
              <a:lstStyle/>
              <a:p>
                <a:endParaRPr lang="zh-CN" altLang="en-US"/>
              </a:p>
            </p:txBody>
          </p:sp>
        </p:grpSp>
        <p:grpSp>
          <p:nvGrpSpPr>
            <p:cNvPr id="11" name="Group 179"/>
            <p:cNvGrpSpPr>
              <a:grpSpLocks/>
            </p:cNvGrpSpPr>
            <p:nvPr/>
          </p:nvGrpSpPr>
          <p:grpSpPr bwMode="auto">
            <a:xfrm>
              <a:off x="4111" y="974"/>
              <a:ext cx="519" cy="257"/>
              <a:chOff x="2970" y="384"/>
              <a:chExt cx="394" cy="480"/>
            </a:xfrm>
          </p:grpSpPr>
          <p:sp>
            <p:nvSpPr>
              <p:cNvPr id="27739" name="Rectangle 149"/>
              <p:cNvSpPr>
                <a:spLocks noChangeArrowheads="1"/>
              </p:cNvSpPr>
              <p:nvPr/>
            </p:nvSpPr>
            <p:spPr bwMode="auto">
              <a:xfrm>
                <a:off x="3013" y="384"/>
                <a:ext cx="308" cy="480"/>
              </a:xfrm>
              <a:prstGeom prst="rect">
                <a:avLst/>
              </a:prstGeom>
              <a:noFill/>
              <a:ln w="9525">
                <a:noFill/>
                <a:miter lim="800000"/>
                <a:headEnd/>
                <a:tailEnd/>
              </a:ln>
            </p:spPr>
            <p:txBody>
              <a:bodyPr/>
              <a:lstStyle/>
              <a:p>
                <a:r>
                  <a:rPr lang="en-US" altLang="zh-CN" sz="1400" b="1">
                    <a:latin typeface="Times New Roman" pitchFamily="18" charset="0"/>
                  </a:rPr>
                  <a:t>C→</a:t>
                </a:r>
                <a:r>
                  <a:rPr lang="en-US" altLang="zh-CN" sz="1400" b="1">
                    <a:solidFill>
                      <a:srgbClr val="FF00FF"/>
                    </a:solidFill>
                    <a:latin typeface="Times New Roman" pitchFamily="18" charset="0"/>
                  </a:rPr>
                  <a:t>b</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40" name="Rectangle 178"/>
              <p:cNvSpPr>
                <a:spLocks noChangeArrowheads="1"/>
              </p:cNvSpPr>
              <p:nvPr/>
            </p:nvSpPr>
            <p:spPr bwMode="auto">
              <a:xfrm>
                <a:off x="2970" y="384"/>
                <a:ext cx="394" cy="480"/>
              </a:xfrm>
              <a:prstGeom prst="rect">
                <a:avLst/>
              </a:prstGeom>
              <a:noFill/>
              <a:ln w="7">
                <a:solidFill>
                  <a:srgbClr val="A0A0A0"/>
                </a:solidFill>
                <a:miter lim="800000"/>
                <a:headEnd/>
                <a:tailEnd/>
              </a:ln>
            </p:spPr>
            <p:txBody>
              <a:bodyPr wrap="none"/>
              <a:lstStyle/>
              <a:p>
                <a:endParaRPr lang="zh-CN" altLang="en-US"/>
              </a:p>
            </p:txBody>
          </p:sp>
        </p:grpSp>
        <p:grpSp>
          <p:nvGrpSpPr>
            <p:cNvPr id="12" name="Group 181"/>
            <p:cNvGrpSpPr>
              <a:grpSpLocks/>
            </p:cNvGrpSpPr>
            <p:nvPr/>
          </p:nvGrpSpPr>
          <p:grpSpPr bwMode="auto">
            <a:xfrm>
              <a:off x="4630" y="974"/>
              <a:ext cx="548" cy="257"/>
              <a:chOff x="3364" y="384"/>
              <a:chExt cx="416" cy="480"/>
            </a:xfrm>
          </p:grpSpPr>
          <p:sp>
            <p:nvSpPr>
              <p:cNvPr id="27737" name="Rectangle 150"/>
              <p:cNvSpPr>
                <a:spLocks noChangeArrowheads="1"/>
              </p:cNvSpPr>
              <p:nvPr/>
            </p:nvSpPr>
            <p:spPr bwMode="auto">
              <a:xfrm>
                <a:off x="3407" y="384"/>
                <a:ext cx="330" cy="480"/>
              </a:xfrm>
              <a:prstGeom prst="rect">
                <a:avLst/>
              </a:prstGeom>
              <a:noFill/>
              <a:ln w="9525">
                <a:noFill/>
                <a:miter lim="800000"/>
                <a:headEnd/>
                <a:tailEnd/>
              </a:ln>
            </p:spPr>
            <p:txBody>
              <a:bodyPr/>
              <a:lstStyle/>
              <a:p>
                <a:r>
                  <a:rPr lang="en-US" altLang="zh-CN" sz="1400" b="1">
                    <a:latin typeface="Times New Roman" pitchFamily="18" charset="0"/>
                  </a:rPr>
                  <a:t>D→</a:t>
                </a:r>
                <a:r>
                  <a:rPr lang="en-US" altLang="zh-CN" sz="1400" b="1">
                    <a:solidFill>
                      <a:srgbClr val="FF00FF"/>
                    </a:solidFill>
                    <a:latin typeface="Times New Roman" pitchFamily="18" charset="0"/>
                  </a:rPr>
                  <a:t>aS</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38" name="Rectangle 180"/>
              <p:cNvSpPr>
                <a:spLocks noChangeArrowheads="1"/>
              </p:cNvSpPr>
              <p:nvPr/>
            </p:nvSpPr>
            <p:spPr bwMode="auto">
              <a:xfrm>
                <a:off x="3364" y="384"/>
                <a:ext cx="416" cy="480"/>
              </a:xfrm>
              <a:prstGeom prst="rect">
                <a:avLst/>
              </a:prstGeom>
              <a:noFill/>
              <a:ln w="7">
                <a:solidFill>
                  <a:srgbClr val="A0A0A0"/>
                </a:solidFill>
                <a:miter lim="800000"/>
                <a:headEnd/>
                <a:tailEnd/>
              </a:ln>
            </p:spPr>
            <p:txBody>
              <a:bodyPr wrap="none"/>
              <a:lstStyle/>
              <a:p>
                <a:endParaRPr lang="zh-CN" altLang="en-US"/>
              </a:p>
            </p:txBody>
          </p:sp>
        </p:grpSp>
        <p:grpSp>
          <p:nvGrpSpPr>
            <p:cNvPr id="13" name="Group 183"/>
            <p:cNvGrpSpPr>
              <a:grpSpLocks/>
            </p:cNvGrpSpPr>
            <p:nvPr/>
          </p:nvGrpSpPr>
          <p:grpSpPr bwMode="auto">
            <a:xfrm>
              <a:off x="5178" y="974"/>
              <a:ext cx="483" cy="257"/>
              <a:chOff x="3780" y="384"/>
              <a:chExt cx="366" cy="480"/>
            </a:xfrm>
          </p:grpSpPr>
          <p:sp>
            <p:nvSpPr>
              <p:cNvPr id="27735" name="Rectangle 151"/>
              <p:cNvSpPr>
                <a:spLocks noChangeArrowheads="1"/>
              </p:cNvSpPr>
              <p:nvPr/>
            </p:nvSpPr>
            <p:spPr bwMode="auto">
              <a:xfrm>
                <a:off x="3823" y="384"/>
                <a:ext cx="280" cy="480"/>
              </a:xfrm>
              <a:prstGeom prst="rect">
                <a:avLst/>
              </a:prstGeom>
              <a:noFill/>
              <a:ln w="9525">
                <a:noFill/>
                <a:miter lim="800000"/>
                <a:headEnd/>
                <a:tailEnd/>
              </a:ln>
            </p:spPr>
            <p:txBody>
              <a:bodyPr/>
              <a:lstStyle/>
              <a:p>
                <a:r>
                  <a:rPr lang="en-US" altLang="zh-CN" sz="1400" b="1">
                    <a:latin typeface="Times New Roman" pitchFamily="18" charset="0"/>
                  </a:rPr>
                  <a:t>D→</a:t>
                </a:r>
                <a:r>
                  <a:rPr lang="en-US" altLang="zh-CN" sz="1400" b="1">
                    <a:solidFill>
                      <a:srgbClr val="FF00FF"/>
                    </a:solidFill>
                    <a:latin typeface="Times New Roman" pitchFamily="18" charset="0"/>
                  </a:rPr>
                  <a:t>c</a:t>
                </a:r>
                <a:endParaRPr lang="en-US" altLang="zh-CN" sz="1400" b="1">
                  <a:latin typeface="Times New Roman" pitchFamily="18" charset="0"/>
                </a:endParaRPr>
              </a:p>
              <a:p>
                <a:pPr eaLnBrk="0" hangingPunct="0"/>
                <a:endParaRPr lang="en-US" altLang="zh-CN" sz="1400" b="1">
                  <a:latin typeface="Times New Roman" pitchFamily="18" charset="0"/>
                </a:endParaRPr>
              </a:p>
            </p:txBody>
          </p:sp>
          <p:sp>
            <p:nvSpPr>
              <p:cNvPr id="27736" name="Rectangle 182"/>
              <p:cNvSpPr>
                <a:spLocks noChangeArrowheads="1"/>
              </p:cNvSpPr>
              <p:nvPr/>
            </p:nvSpPr>
            <p:spPr bwMode="auto">
              <a:xfrm>
                <a:off x="3780" y="384"/>
                <a:ext cx="366" cy="480"/>
              </a:xfrm>
              <a:prstGeom prst="rect">
                <a:avLst/>
              </a:prstGeom>
              <a:noFill/>
              <a:ln w="7">
                <a:solidFill>
                  <a:srgbClr val="A0A0A0"/>
                </a:solidFill>
                <a:miter lim="800000"/>
                <a:headEnd/>
                <a:tailEnd/>
              </a:ln>
            </p:spPr>
            <p:txBody>
              <a:bodyPr wrap="none"/>
              <a:lstStyle/>
              <a:p>
                <a:endParaRPr lang="zh-CN" altLang="en-US"/>
              </a:p>
            </p:txBody>
          </p:sp>
        </p:grpSp>
        <p:grpSp>
          <p:nvGrpSpPr>
            <p:cNvPr id="14" name="Group 185"/>
            <p:cNvGrpSpPr>
              <a:grpSpLocks/>
            </p:cNvGrpSpPr>
            <p:nvPr/>
          </p:nvGrpSpPr>
          <p:grpSpPr bwMode="auto">
            <a:xfrm>
              <a:off x="195" y="1231"/>
              <a:ext cx="575" cy="256"/>
              <a:chOff x="0" y="864"/>
              <a:chExt cx="436" cy="480"/>
            </a:xfrm>
          </p:grpSpPr>
          <p:sp>
            <p:nvSpPr>
              <p:cNvPr id="27733" name="Rectangle 152"/>
              <p:cNvSpPr>
                <a:spLocks noChangeArrowheads="1"/>
              </p:cNvSpPr>
              <p:nvPr/>
            </p:nvSpPr>
            <p:spPr bwMode="auto">
              <a:xfrm>
                <a:off x="43" y="864"/>
                <a:ext cx="350" cy="480"/>
              </a:xfrm>
              <a:prstGeom prst="rect">
                <a:avLst/>
              </a:prstGeom>
              <a:noFill/>
              <a:ln w="9525">
                <a:noFill/>
                <a:miter lim="800000"/>
                <a:headEnd/>
                <a:tailEnd/>
              </a:ln>
            </p:spPr>
            <p:txBody>
              <a:bodyPr/>
              <a:lstStyle/>
              <a:p>
                <a:r>
                  <a:rPr lang="en-US" altLang="zh-CN" sz="1600" b="1">
                    <a:latin typeface="Times New Roman" pitchFamily="18" charset="0"/>
                  </a:rPr>
                  <a:t>b,a,ε</a:t>
                </a:r>
              </a:p>
              <a:p>
                <a:pPr eaLnBrk="0" hangingPunct="0"/>
                <a:endParaRPr lang="en-US" altLang="zh-CN" sz="1400" b="1">
                  <a:latin typeface="Times New Roman" pitchFamily="18" charset="0"/>
                </a:endParaRPr>
              </a:p>
            </p:txBody>
          </p:sp>
          <p:sp>
            <p:nvSpPr>
              <p:cNvPr id="27734" name="Rectangle 184"/>
              <p:cNvSpPr>
                <a:spLocks noChangeArrowheads="1"/>
              </p:cNvSpPr>
              <p:nvPr/>
            </p:nvSpPr>
            <p:spPr bwMode="auto">
              <a:xfrm>
                <a:off x="0" y="864"/>
                <a:ext cx="436" cy="480"/>
              </a:xfrm>
              <a:prstGeom prst="rect">
                <a:avLst/>
              </a:prstGeom>
              <a:noFill/>
              <a:ln w="7">
                <a:solidFill>
                  <a:srgbClr val="A0A0A0"/>
                </a:solidFill>
                <a:miter lim="800000"/>
                <a:headEnd/>
                <a:tailEnd/>
              </a:ln>
            </p:spPr>
            <p:txBody>
              <a:bodyPr wrap="none"/>
              <a:lstStyle/>
              <a:p>
                <a:endParaRPr lang="zh-CN" altLang="en-US"/>
              </a:p>
            </p:txBody>
          </p:sp>
        </p:grpSp>
        <p:grpSp>
          <p:nvGrpSpPr>
            <p:cNvPr id="15" name="Group 187"/>
            <p:cNvGrpSpPr>
              <a:grpSpLocks/>
            </p:cNvGrpSpPr>
            <p:nvPr/>
          </p:nvGrpSpPr>
          <p:grpSpPr bwMode="auto">
            <a:xfrm>
              <a:off x="770" y="1231"/>
              <a:ext cx="552" cy="256"/>
              <a:chOff x="436" y="864"/>
              <a:chExt cx="419" cy="480"/>
            </a:xfrm>
          </p:grpSpPr>
          <p:sp>
            <p:nvSpPr>
              <p:cNvPr id="27731" name="Rectangle 153"/>
              <p:cNvSpPr>
                <a:spLocks noChangeArrowheads="1"/>
              </p:cNvSpPr>
              <p:nvPr/>
            </p:nvSpPr>
            <p:spPr bwMode="auto">
              <a:xfrm>
                <a:off x="479" y="864"/>
                <a:ext cx="333" cy="480"/>
              </a:xfrm>
              <a:prstGeom prst="rect">
                <a:avLst/>
              </a:prstGeom>
              <a:noFill/>
              <a:ln w="9525">
                <a:noFill/>
                <a:miter lim="800000"/>
                <a:headEnd/>
                <a:tailEnd/>
              </a:ln>
            </p:spPr>
            <p:txBody>
              <a:bodyPr/>
              <a:lstStyle/>
              <a:p>
                <a:r>
                  <a:rPr lang="en-US" altLang="zh-CN" sz="1600" b="1">
                    <a:latin typeface="Times New Roman" pitchFamily="18" charset="0"/>
                  </a:rPr>
                  <a:t>b</a:t>
                </a:r>
              </a:p>
              <a:p>
                <a:pPr eaLnBrk="0" hangingPunct="0"/>
                <a:endParaRPr lang="en-US" altLang="zh-CN" sz="1600" b="1">
                  <a:latin typeface="Times New Roman" pitchFamily="18" charset="0"/>
                </a:endParaRPr>
              </a:p>
            </p:txBody>
          </p:sp>
          <p:sp>
            <p:nvSpPr>
              <p:cNvPr id="27732" name="Rectangle 186"/>
              <p:cNvSpPr>
                <a:spLocks noChangeArrowheads="1"/>
              </p:cNvSpPr>
              <p:nvPr/>
            </p:nvSpPr>
            <p:spPr bwMode="auto">
              <a:xfrm>
                <a:off x="436" y="864"/>
                <a:ext cx="419" cy="480"/>
              </a:xfrm>
              <a:prstGeom prst="rect">
                <a:avLst/>
              </a:prstGeom>
              <a:noFill/>
              <a:ln w="7">
                <a:solidFill>
                  <a:srgbClr val="A0A0A0"/>
                </a:solidFill>
                <a:miter lim="800000"/>
                <a:headEnd/>
                <a:tailEnd/>
              </a:ln>
            </p:spPr>
            <p:txBody>
              <a:bodyPr wrap="none"/>
              <a:lstStyle/>
              <a:p>
                <a:endParaRPr lang="zh-CN" altLang="en-US"/>
              </a:p>
            </p:txBody>
          </p:sp>
        </p:grpSp>
        <p:grpSp>
          <p:nvGrpSpPr>
            <p:cNvPr id="16" name="Group 189"/>
            <p:cNvGrpSpPr>
              <a:grpSpLocks/>
            </p:cNvGrpSpPr>
            <p:nvPr/>
          </p:nvGrpSpPr>
          <p:grpSpPr bwMode="auto">
            <a:xfrm>
              <a:off x="1322" y="1231"/>
              <a:ext cx="534" cy="256"/>
              <a:chOff x="855" y="864"/>
              <a:chExt cx="405" cy="480"/>
            </a:xfrm>
          </p:grpSpPr>
          <p:sp>
            <p:nvSpPr>
              <p:cNvPr id="27729" name="Rectangle 154"/>
              <p:cNvSpPr>
                <a:spLocks noChangeArrowheads="1"/>
              </p:cNvSpPr>
              <p:nvPr/>
            </p:nvSpPr>
            <p:spPr bwMode="auto">
              <a:xfrm>
                <a:off x="898" y="864"/>
                <a:ext cx="319" cy="480"/>
              </a:xfrm>
              <a:prstGeom prst="rect">
                <a:avLst/>
              </a:prstGeom>
              <a:noFill/>
              <a:ln w="9525">
                <a:noFill/>
                <a:miter lim="800000"/>
                <a:headEnd/>
                <a:tailEnd/>
              </a:ln>
            </p:spPr>
            <p:txBody>
              <a:bodyPr/>
              <a:lstStyle/>
              <a:p>
                <a:r>
                  <a:rPr lang="en-US" altLang="zh-CN" sz="1600" b="1">
                    <a:latin typeface="Times New Roman" pitchFamily="18" charset="0"/>
                  </a:rPr>
                  <a:t>b</a:t>
                </a:r>
              </a:p>
              <a:p>
                <a:pPr eaLnBrk="0" hangingPunct="0"/>
                <a:endParaRPr lang="en-US" altLang="zh-CN" sz="1600" b="1">
                  <a:latin typeface="Times New Roman" pitchFamily="18" charset="0"/>
                </a:endParaRPr>
              </a:p>
            </p:txBody>
          </p:sp>
          <p:sp>
            <p:nvSpPr>
              <p:cNvPr id="27730" name="Rectangle 188"/>
              <p:cNvSpPr>
                <a:spLocks noChangeArrowheads="1"/>
              </p:cNvSpPr>
              <p:nvPr/>
            </p:nvSpPr>
            <p:spPr bwMode="auto">
              <a:xfrm>
                <a:off x="855" y="864"/>
                <a:ext cx="405" cy="480"/>
              </a:xfrm>
              <a:prstGeom prst="rect">
                <a:avLst/>
              </a:prstGeom>
              <a:noFill/>
              <a:ln w="7">
                <a:solidFill>
                  <a:srgbClr val="A0A0A0"/>
                </a:solidFill>
                <a:miter lim="800000"/>
                <a:headEnd/>
                <a:tailEnd/>
              </a:ln>
            </p:spPr>
            <p:txBody>
              <a:bodyPr wrap="none"/>
              <a:lstStyle/>
              <a:p>
                <a:endParaRPr lang="zh-CN" altLang="en-US"/>
              </a:p>
            </p:txBody>
          </p:sp>
        </p:grpSp>
        <p:grpSp>
          <p:nvGrpSpPr>
            <p:cNvPr id="17" name="Group 191"/>
            <p:cNvGrpSpPr>
              <a:grpSpLocks/>
            </p:cNvGrpSpPr>
            <p:nvPr/>
          </p:nvGrpSpPr>
          <p:grpSpPr bwMode="auto">
            <a:xfrm>
              <a:off x="1856" y="1231"/>
              <a:ext cx="555" cy="256"/>
              <a:chOff x="1260" y="864"/>
              <a:chExt cx="421" cy="480"/>
            </a:xfrm>
          </p:grpSpPr>
          <p:sp>
            <p:nvSpPr>
              <p:cNvPr id="27727" name="Rectangle 155"/>
              <p:cNvSpPr>
                <a:spLocks noChangeArrowheads="1"/>
              </p:cNvSpPr>
              <p:nvPr/>
            </p:nvSpPr>
            <p:spPr bwMode="auto">
              <a:xfrm>
                <a:off x="1303" y="864"/>
                <a:ext cx="335" cy="480"/>
              </a:xfrm>
              <a:prstGeom prst="rect">
                <a:avLst/>
              </a:prstGeom>
              <a:noFill/>
              <a:ln w="9525">
                <a:noFill/>
                <a:miter lim="800000"/>
                <a:headEnd/>
                <a:tailEnd/>
              </a:ln>
            </p:spPr>
            <p:txBody>
              <a:bodyPr/>
              <a:lstStyle/>
              <a:p>
                <a:r>
                  <a:rPr lang="en-US" altLang="zh-CN" sz="1400" b="1">
                    <a:latin typeface="Times New Roman" pitchFamily="18" charset="0"/>
                  </a:rPr>
                  <a:t>ε</a:t>
                </a:r>
              </a:p>
            </p:txBody>
          </p:sp>
          <p:sp>
            <p:nvSpPr>
              <p:cNvPr id="27728" name="Rectangle 190"/>
              <p:cNvSpPr>
                <a:spLocks noChangeArrowheads="1"/>
              </p:cNvSpPr>
              <p:nvPr/>
            </p:nvSpPr>
            <p:spPr bwMode="auto">
              <a:xfrm>
                <a:off x="1260" y="864"/>
                <a:ext cx="421" cy="480"/>
              </a:xfrm>
              <a:prstGeom prst="rect">
                <a:avLst/>
              </a:prstGeom>
              <a:noFill/>
              <a:ln w="7">
                <a:solidFill>
                  <a:srgbClr val="A0A0A0"/>
                </a:solidFill>
                <a:miter lim="800000"/>
                <a:headEnd/>
                <a:tailEnd/>
              </a:ln>
            </p:spPr>
            <p:txBody>
              <a:bodyPr wrap="none"/>
              <a:lstStyle/>
              <a:p>
                <a:endParaRPr lang="zh-CN" altLang="en-US"/>
              </a:p>
            </p:txBody>
          </p:sp>
        </p:grpSp>
        <p:grpSp>
          <p:nvGrpSpPr>
            <p:cNvPr id="18" name="Group 193"/>
            <p:cNvGrpSpPr>
              <a:grpSpLocks/>
            </p:cNvGrpSpPr>
            <p:nvPr/>
          </p:nvGrpSpPr>
          <p:grpSpPr bwMode="auto">
            <a:xfrm>
              <a:off x="2411" y="1231"/>
              <a:ext cx="587" cy="256"/>
              <a:chOff x="1681" y="864"/>
              <a:chExt cx="445" cy="480"/>
            </a:xfrm>
          </p:grpSpPr>
          <p:sp>
            <p:nvSpPr>
              <p:cNvPr id="27725" name="Rectangle 156"/>
              <p:cNvSpPr>
                <a:spLocks noChangeArrowheads="1"/>
              </p:cNvSpPr>
              <p:nvPr/>
            </p:nvSpPr>
            <p:spPr bwMode="auto">
              <a:xfrm>
                <a:off x="1724" y="864"/>
                <a:ext cx="359" cy="480"/>
              </a:xfrm>
              <a:prstGeom prst="rect">
                <a:avLst/>
              </a:prstGeom>
              <a:noFill/>
              <a:ln w="9525">
                <a:noFill/>
                <a:miter lim="800000"/>
                <a:headEnd/>
                <a:tailEnd/>
              </a:ln>
            </p:spPr>
            <p:txBody>
              <a:bodyPr/>
              <a:lstStyle/>
              <a:p>
                <a:r>
                  <a:rPr lang="en-US" altLang="zh-CN" sz="1600" b="1">
                    <a:latin typeface="Times New Roman" pitchFamily="18" charset="0"/>
                  </a:rPr>
                  <a:t>a</a:t>
                </a:r>
              </a:p>
              <a:p>
                <a:pPr eaLnBrk="0" hangingPunct="0"/>
                <a:endParaRPr lang="en-US" altLang="zh-CN" sz="1400" b="1">
                  <a:latin typeface="Times New Roman" pitchFamily="18" charset="0"/>
                </a:endParaRPr>
              </a:p>
            </p:txBody>
          </p:sp>
          <p:sp>
            <p:nvSpPr>
              <p:cNvPr id="27726" name="Rectangle 192"/>
              <p:cNvSpPr>
                <a:spLocks noChangeArrowheads="1"/>
              </p:cNvSpPr>
              <p:nvPr/>
            </p:nvSpPr>
            <p:spPr bwMode="auto">
              <a:xfrm>
                <a:off x="1681" y="864"/>
                <a:ext cx="445" cy="480"/>
              </a:xfrm>
              <a:prstGeom prst="rect">
                <a:avLst/>
              </a:prstGeom>
              <a:noFill/>
              <a:ln w="7">
                <a:solidFill>
                  <a:srgbClr val="A0A0A0"/>
                </a:solidFill>
                <a:miter lim="800000"/>
                <a:headEnd/>
                <a:tailEnd/>
              </a:ln>
            </p:spPr>
            <p:txBody>
              <a:bodyPr wrap="none"/>
              <a:lstStyle/>
              <a:p>
                <a:endParaRPr lang="zh-CN" altLang="en-US"/>
              </a:p>
            </p:txBody>
          </p:sp>
        </p:grpSp>
        <p:grpSp>
          <p:nvGrpSpPr>
            <p:cNvPr id="19" name="Group 195"/>
            <p:cNvGrpSpPr>
              <a:grpSpLocks/>
            </p:cNvGrpSpPr>
            <p:nvPr/>
          </p:nvGrpSpPr>
          <p:grpSpPr bwMode="auto">
            <a:xfrm>
              <a:off x="2998" y="1231"/>
              <a:ext cx="527" cy="256"/>
              <a:chOff x="2126" y="864"/>
              <a:chExt cx="400" cy="480"/>
            </a:xfrm>
          </p:grpSpPr>
          <p:sp>
            <p:nvSpPr>
              <p:cNvPr id="27723" name="Rectangle 157"/>
              <p:cNvSpPr>
                <a:spLocks noChangeArrowheads="1"/>
              </p:cNvSpPr>
              <p:nvPr/>
            </p:nvSpPr>
            <p:spPr bwMode="auto">
              <a:xfrm>
                <a:off x="2169" y="864"/>
                <a:ext cx="314" cy="480"/>
              </a:xfrm>
              <a:prstGeom prst="rect">
                <a:avLst/>
              </a:prstGeom>
              <a:noFill/>
              <a:ln w="9525">
                <a:noFill/>
                <a:miter lim="800000"/>
                <a:headEnd/>
                <a:tailEnd/>
              </a:ln>
            </p:spPr>
            <p:txBody>
              <a:bodyPr/>
              <a:lstStyle/>
              <a:p>
                <a:r>
                  <a:rPr lang="en-US" altLang="zh-CN" sz="1400" b="1">
                    <a:latin typeface="Times New Roman" pitchFamily="18" charset="0"/>
                  </a:rPr>
                  <a:t>ε</a:t>
                </a:r>
              </a:p>
              <a:p>
                <a:pPr eaLnBrk="0" hangingPunct="0"/>
                <a:endParaRPr lang="en-US" altLang="zh-CN" sz="1400" b="1">
                  <a:latin typeface="Times New Roman" pitchFamily="18" charset="0"/>
                </a:endParaRPr>
              </a:p>
            </p:txBody>
          </p:sp>
          <p:sp>
            <p:nvSpPr>
              <p:cNvPr id="27724" name="Rectangle 194"/>
              <p:cNvSpPr>
                <a:spLocks noChangeArrowheads="1"/>
              </p:cNvSpPr>
              <p:nvPr/>
            </p:nvSpPr>
            <p:spPr bwMode="auto">
              <a:xfrm>
                <a:off x="2126" y="864"/>
                <a:ext cx="400" cy="480"/>
              </a:xfrm>
              <a:prstGeom prst="rect">
                <a:avLst/>
              </a:prstGeom>
              <a:noFill/>
              <a:ln w="7">
                <a:solidFill>
                  <a:srgbClr val="A0A0A0"/>
                </a:solidFill>
                <a:miter lim="800000"/>
                <a:headEnd/>
                <a:tailEnd/>
              </a:ln>
            </p:spPr>
            <p:txBody>
              <a:bodyPr wrap="none"/>
              <a:lstStyle/>
              <a:p>
                <a:endParaRPr lang="zh-CN" altLang="en-US"/>
              </a:p>
            </p:txBody>
          </p:sp>
        </p:grpSp>
        <p:grpSp>
          <p:nvGrpSpPr>
            <p:cNvPr id="20" name="Group 197"/>
            <p:cNvGrpSpPr>
              <a:grpSpLocks/>
            </p:cNvGrpSpPr>
            <p:nvPr/>
          </p:nvGrpSpPr>
          <p:grpSpPr bwMode="auto">
            <a:xfrm>
              <a:off x="3525" y="1231"/>
              <a:ext cx="586" cy="256"/>
              <a:chOff x="2526" y="864"/>
              <a:chExt cx="444" cy="480"/>
            </a:xfrm>
          </p:grpSpPr>
          <p:sp>
            <p:nvSpPr>
              <p:cNvPr id="27721" name="Rectangle 158"/>
              <p:cNvSpPr>
                <a:spLocks noChangeArrowheads="1"/>
              </p:cNvSpPr>
              <p:nvPr/>
            </p:nvSpPr>
            <p:spPr bwMode="auto">
              <a:xfrm>
                <a:off x="2569" y="864"/>
                <a:ext cx="358" cy="480"/>
              </a:xfrm>
              <a:prstGeom prst="rect">
                <a:avLst/>
              </a:prstGeom>
              <a:noFill/>
              <a:ln w="9525">
                <a:noFill/>
                <a:miter lim="800000"/>
                <a:headEnd/>
                <a:tailEnd/>
              </a:ln>
            </p:spPr>
            <p:txBody>
              <a:bodyPr/>
              <a:lstStyle/>
              <a:p>
                <a:r>
                  <a:rPr lang="en-US" altLang="zh-CN" sz="1600" b="1">
                    <a:latin typeface="Times New Roman" pitchFamily="18" charset="0"/>
                  </a:rPr>
                  <a:t>b,a,c</a:t>
                </a:r>
              </a:p>
              <a:p>
                <a:pPr eaLnBrk="0" hangingPunct="0"/>
                <a:endParaRPr lang="en-US" altLang="zh-CN" sz="1600" b="1">
                  <a:latin typeface="Times New Roman" pitchFamily="18" charset="0"/>
                </a:endParaRPr>
              </a:p>
            </p:txBody>
          </p:sp>
          <p:sp>
            <p:nvSpPr>
              <p:cNvPr id="27722" name="Rectangle 196"/>
              <p:cNvSpPr>
                <a:spLocks noChangeArrowheads="1"/>
              </p:cNvSpPr>
              <p:nvPr/>
            </p:nvSpPr>
            <p:spPr bwMode="auto">
              <a:xfrm>
                <a:off x="2526" y="864"/>
                <a:ext cx="444" cy="480"/>
              </a:xfrm>
              <a:prstGeom prst="rect">
                <a:avLst/>
              </a:prstGeom>
              <a:noFill/>
              <a:ln w="7">
                <a:solidFill>
                  <a:srgbClr val="A0A0A0"/>
                </a:solidFill>
                <a:miter lim="800000"/>
                <a:headEnd/>
                <a:tailEnd/>
              </a:ln>
            </p:spPr>
            <p:txBody>
              <a:bodyPr wrap="none"/>
              <a:lstStyle/>
              <a:p>
                <a:endParaRPr lang="zh-CN" altLang="en-US"/>
              </a:p>
            </p:txBody>
          </p:sp>
        </p:grpSp>
        <p:grpSp>
          <p:nvGrpSpPr>
            <p:cNvPr id="21" name="Group 199"/>
            <p:cNvGrpSpPr>
              <a:grpSpLocks/>
            </p:cNvGrpSpPr>
            <p:nvPr/>
          </p:nvGrpSpPr>
          <p:grpSpPr bwMode="auto">
            <a:xfrm>
              <a:off x="4111" y="1231"/>
              <a:ext cx="519" cy="256"/>
              <a:chOff x="2970" y="864"/>
              <a:chExt cx="394" cy="480"/>
            </a:xfrm>
          </p:grpSpPr>
          <p:sp>
            <p:nvSpPr>
              <p:cNvPr id="27719" name="Rectangle 159"/>
              <p:cNvSpPr>
                <a:spLocks noChangeArrowheads="1"/>
              </p:cNvSpPr>
              <p:nvPr/>
            </p:nvSpPr>
            <p:spPr bwMode="auto">
              <a:xfrm>
                <a:off x="3013" y="864"/>
                <a:ext cx="308" cy="480"/>
              </a:xfrm>
              <a:prstGeom prst="rect">
                <a:avLst/>
              </a:prstGeom>
              <a:noFill/>
              <a:ln w="9525">
                <a:noFill/>
                <a:miter lim="800000"/>
                <a:headEnd/>
                <a:tailEnd/>
              </a:ln>
            </p:spPr>
            <p:txBody>
              <a:bodyPr/>
              <a:lstStyle/>
              <a:p>
                <a:r>
                  <a:rPr lang="en-US" altLang="zh-CN" sz="1600" b="1">
                    <a:latin typeface="Times New Roman" pitchFamily="18" charset="0"/>
                  </a:rPr>
                  <a:t>b</a:t>
                </a:r>
              </a:p>
              <a:p>
                <a:pPr eaLnBrk="0" hangingPunct="0"/>
                <a:endParaRPr lang="en-US" altLang="zh-CN" sz="1600" b="1">
                  <a:latin typeface="Times New Roman" pitchFamily="18" charset="0"/>
                </a:endParaRPr>
              </a:p>
            </p:txBody>
          </p:sp>
          <p:sp>
            <p:nvSpPr>
              <p:cNvPr id="27720" name="Rectangle 198"/>
              <p:cNvSpPr>
                <a:spLocks noChangeArrowheads="1"/>
              </p:cNvSpPr>
              <p:nvPr/>
            </p:nvSpPr>
            <p:spPr bwMode="auto">
              <a:xfrm>
                <a:off x="2970" y="864"/>
                <a:ext cx="394" cy="480"/>
              </a:xfrm>
              <a:prstGeom prst="rect">
                <a:avLst/>
              </a:prstGeom>
              <a:noFill/>
              <a:ln w="7">
                <a:solidFill>
                  <a:srgbClr val="A0A0A0"/>
                </a:solidFill>
                <a:miter lim="800000"/>
                <a:headEnd/>
                <a:tailEnd/>
              </a:ln>
            </p:spPr>
            <p:txBody>
              <a:bodyPr wrap="none"/>
              <a:lstStyle/>
              <a:p>
                <a:endParaRPr lang="zh-CN" altLang="en-US"/>
              </a:p>
            </p:txBody>
          </p:sp>
        </p:grpSp>
        <p:grpSp>
          <p:nvGrpSpPr>
            <p:cNvPr id="22" name="Group 201"/>
            <p:cNvGrpSpPr>
              <a:grpSpLocks/>
            </p:cNvGrpSpPr>
            <p:nvPr/>
          </p:nvGrpSpPr>
          <p:grpSpPr bwMode="auto">
            <a:xfrm>
              <a:off x="4630" y="1231"/>
              <a:ext cx="548" cy="256"/>
              <a:chOff x="3364" y="864"/>
              <a:chExt cx="416" cy="480"/>
            </a:xfrm>
          </p:grpSpPr>
          <p:sp>
            <p:nvSpPr>
              <p:cNvPr id="27717" name="Rectangle 160"/>
              <p:cNvSpPr>
                <a:spLocks noChangeArrowheads="1"/>
              </p:cNvSpPr>
              <p:nvPr/>
            </p:nvSpPr>
            <p:spPr bwMode="auto">
              <a:xfrm>
                <a:off x="3407" y="864"/>
                <a:ext cx="330" cy="480"/>
              </a:xfrm>
              <a:prstGeom prst="rect">
                <a:avLst/>
              </a:prstGeom>
              <a:noFill/>
              <a:ln w="9525">
                <a:noFill/>
                <a:miter lim="800000"/>
                <a:headEnd/>
                <a:tailEnd/>
              </a:ln>
            </p:spPr>
            <p:txBody>
              <a:bodyPr/>
              <a:lstStyle/>
              <a:p>
                <a:r>
                  <a:rPr lang="en-US" altLang="zh-CN" sz="1600" b="1">
                    <a:latin typeface="Times New Roman" pitchFamily="18" charset="0"/>
                  </a:rPr>
                  <a:t>a</a:t>
                </a:r>
              </a:p>
              <a:p>
                <a:pPr eaLnBrk="0" hangingPunct="0"/>
                <a:endParaRPr lang="en-US" altLang="zh-CN" sz="1600" b="1">
                  <a:latin typeface="Times New Roman" pitchFamily="18" charset="0"/>
                </a:endParaRPr>
              </a:p>
            </p:txBody>
          </p:sp>
          <p:sp>
            <p:nvSpPr>
              <p:cNvPr id="27718" name="Rectangle 200"/>
              <p:cNvSpPr>
                <a:spLocks noChangeArrowheads="1"/>
              </p:cNvSpPr>
              <p:nvPr/>
            </p:nvSpPr>
            <p:spPr bwMode="auto">
              <a:xfrm>
                <a:off x="3364" y="864"/>
                <a:ext cx="416" cy="480"/>
              </a:xfrm>
              <a:prstGeom prst="rect">
                <a:avLst/>
              </a:prstGeom>
              <a:noFill/>
              <a:ln w="7">
                <a:solidFill>
                  <a:srgbClr val="A0A0A0"/>
                </a:solidFill>
                <a:miter lim="800000"/>
                <a:headEnd/>
                <a:tailEnd/>
              </a:ln>
            </p:spPr>
            <p:txBody>
              <a:bodyPr wrap="none"/>
              <a:lstStyle/>
              <a:p>
                <a:endParaRPr lang="zh-CN" altLang="en-US"/>
              </a:p>
            </p:txBody>
          </p:sp>
        </p:grpSp>
        <p:grpSp>
          <p:nvGrpSpPr>
            <p:cNvPr id="23" name="Group 203"/>
            <p:cNvGrpSpPr>
              <a:grpSpLocks/>
            </p:cNvGrpSpPr>
            <p:nvPr/>
          </p:nvGrpSpPr>
          <p:grpSpPr bwMode="auto">
            <a:xfrm>
              <a:off x="5178" y="1231"/>
              <a:ext cx="483" cy="256"/>
              <a:chOff x="3780" y="864"/>
              <a:chExt cx="366" cy="480"/>
            </a:xfrm>
          </p:grpSpPr>
          <p:sp>
            <p:nvSpPr>
              <p:cNvPr id="27715" name="Rectangle 161"/>
              <p:cNvSpPr>
                <a:spLocks noChangeArrowheads="1"/>
              </p:cNvSpPr>
              <p:nvPr/>
            </p:nvSpPr>
            <p:spPr bwMode="auto">
              <a:xfrm>
                <a:off x="3823" y="864"/>
                <a:ext cx="280" cy="480"/>
              </a:xfrm>
              <a:prstGeom prst="rect">
                <a:avLst/>
              </a:prstGeom>
              <a:noFill/>
              <a:ln w="9525">
                <a:noFill/>
                <a:miter lim="800000"/>
                <a:headEnd/>
                <a:tailEnd/>
              </a:ln>
            </p:spPr>
            <p:txBody>
              <a:bodyPr/>
              <a:lstStyle/>
              <a:p>
                <a:r>
                  <a:rPr lang="en-US" altLang="zh-CN" sz="1600" b="1">
                    <a:latin typeface="Times New Roman" pitchFamily="18" charset="0"/>
                  </a:rPr>
                  <a:t>c</a:t>
                </a:r>
              </a:p>
              <a:p>
                <a:pPr eaLnBrk="0" hangingPunct="0"/>
                <a:endParaRPr lang="en-US" altLang="zh-CN" sz="1600" b="1">
                  <a:latin typeface="Times New Roman" pitchFamily="18" charset="0"/>
                </a:endParaRPr>
              </a:p>
            </p:txBody>
          </p:sp>
          <p:sp>
            <p:nvSpPr>
              <p:cNvPr id="27716" name="Rectangle 202"/>
              <p:cNvSpPr>
                <a:spLocks noChangeArrowheads="1"/>
              </p:cNvSpPr>
              <p:nvPr/>
            </p:nvSpPr>
            <p:spPr bwMode="auto">
              <a:xfrm>
                <a:off x="3780" y="864"/>
                <a:ext cx="366" cy="480"/>
              </a:xfrm>
              <a:prstGeom prst="rect">
                <a:avLst/>
              </a:prstGeom>
              <a:noFill/>
              <a:ln w="7">
                <a:solidFill>
                  <a:srgbClr val="A0A0A0"/>
                </a:solidFill>
                <a:miter lim="800000"/>
                <a:headEnd/>
                <a:tailEnd/>
              </a:ln>
            </p:spPr>
            <p:txBody>
              <a:bodyPr wrap="none"/>
              <a:lstStyle/>
              <a:p>
                <a:endParaRPr lang="zh-CN" altLang="en-US"/>
              </a:p>
            </p:txBody>
          </p:sp>
        </p:grpSp>
        <p:sp>
          <p:nvSpPr>
            <p:cNvPr id="27714" name="Rectangle 205"/>
            <p:cNvSpPr>
              <a:spLocks noChangeArrowheads="1"/>
            </p:cNvSpPr>
            <p:nvPr/>
          </p:nvSpPr>
          <p:spPr bwMode="auto">
            <a:xfrm>
              <a:off x="192" y="768"/>
              <a:ext cx="5472" cy="720"/>
            </a:xfrm>
            <a:prstGeom prst="rect">
              <a:avLst/>
            </a:prstGeom>
            <a:noFill/>
            <a:ln w="6350">
              <a:solidFill>
                <a:srgbClr val="A0A0A0"/>
              </a:solidFill>
              <a:miter lim="800000"/>
              <a:headEnd/>
              <a:tailEnd/>
            </a:ln>
          </p:spPr>
          <p:txBody>
            <a:bodyPr wrap="none"/>
            <a:lstStyle/>
            <a:p>
              <a:endParaRPr lang="zh-CN" altLang="en-US"/>
            </a:p>
          </p:txBody>
        </p:sp>
      </p:grpSp>
      <p:sp>
        <p:nvSpPr>
          <p:cNvPr id="27653" name="Text Box 208"/>
          <p:cNvSpPr txBox="1">
            <a:spLocks noChangeArrowheads="1"/>
          </p:cNvSpPr>
          <p:nvPr/>
        </p:nvSpPr>
        <p:spPr bwMode="auto">
          <a:xfrm>
            <a:off x="228600" y="2651125"/>
            <a:ext cx="5638800" cy="430887"/>
          </a:xfrm>
          <a:prstGeom prst="rect">
            <a:avLst/>
          </a:prstGeom>
          <a:noFill/>
          <a:ln w="9525">
            <a:noFill/>
            <a:miter lim="800000"/>
            <a:headEnd/>
            <a:tailEnd/>
          </a:ln>
        </p:spPr>
        <p:txBody>
          <a:bodyPr>
            <a:spAutoFit/>
          </a:bodyPr>
          <a:lstStyle/>
          <a:p>
            <a:pPr algn="l">
              <a:spcBef>
                <a:spcPct val="50000"/>
              </a:spcBef>
            </a:pPr>
            <a:r>
              <a:rPr lang="en-US" altLang="zh-CN" sz="2200" b="1" dirty="0">
                <a:latin typeface="+mn-ea"/>
                <a:ea typeface="+mn-ea"/>
              </a:rPr>
              <a:t>4</a:t>
            </a:r>
            <a:r>
              <a:rPr lang="zh-CN" altLang="en-US" sz="2200" b="1" dirty="0">
                <a:latin typeface="+mn-ea"/>
                <a:ea typeface="+mn-ea"/>
              </a:rPr>
              <a:t>．计算非终结符号的</a:t>
            </a:r>
            <a:r>
              <a:rPr lang="en-US" altLang="zh-CN" sz="2200" b="1" dirty="0">
                <a:latin typeface="+mn-ea"/>
                <a:ea typeface="+mn-ea"/>
              </a:rPr>
              <a:t>FOLLOW(A)</a:t>
            </a:r>
            <a:r>
              <a:rPr lang="zh-CN" altLang="en-US" sz="2200" b="1" dirty="0">
                <a:latin typeface="+mn-ea"/>
                <a:ea typeface="+mn-ea"/>
              </a:rPr>
              <a:t>集 </a:t>
            </a:r>
          </a:p>
        </p:txBody>
      </p:sp>
      <p:grpSp>
        <p:nvGrpSpPr>
          <p:cNvPr id="24" name="Group 322"/>
          <p:cNvGrpSpPr>
            <a:grpSpLocks/>
          </p:cNvGrpSpPr>
          <p:nvPr/>
        </p:nvGrpSpPr>
        <p:grpSpPr bwMode="auto">
          <a:xfrm>
            <a:off x="1371600" y="3192468"/>
            <a:ext cx="5943600" cy="1149350"/>
            <a:chOff x="-2" y="-2"/>
            <a:chExt cx="2151" cy="1156"/>
          </a:xfrm>
        </p:grpSpPr>
        <p:grpSp>
          <p:nvGrpSpPr>
            <p:cNvPr id="25" name="Group 320"/>
            <p:cNvGrpSpPr>
              <a:grpSpLocks/>
            </p:cNvGrpSpPr>
            <p:nvPr/>
          </p:nvGrpSpPr>
          <p:grpSpPr bwMode="auto">
            <a:xfrm>
              <a:off x="0" y="0"/>
              <a:ext cx="2147" cy="1152"/>
              <a:chOff x="0" y="0"/>
              <a:chExt cx="2147" cy="1152"/>
            </a:xfrm>
          </p:grpSpPr>
          <p:grpSp>
            <p:nvGrpSpPr>
              <p:cNvPr id="26" name="Group 299"/>
              <p:cNvGrpSpPr>
                <a:grpSpLocks/>
              </p:cNvGrpSpPr>
              <p:nvPr/>
            </p:nvGrpSpPr>
            <p:grpSpPr bwMode="auto">
              <a:xfrm>
                <a:off x="0" y="0"/>
                <a:ext cx="2147" cy="384"/>
                <a:chOff x="0" y="0"/>
                <a:chExt cx="2147" cy="384"/>
              </a:xfrm>
            </p:grpSpPr>
            <p:sp>
              <p:nvSpPr>
                <p:cNvPr id="27691" name="Rectangle 287"/>
                <p:cNvSpPr>
                  <a:spLocks noChangeArrowheads="1"/>
                </p:cNvSpPr>
                <p:nvPr/>
              </p:nvSpPr>
              <p:spPr bwMode="auto">
                <a:xfrm>
                  <a:off x="43" y="0"/>
                  <a:ext cx="2061" cy="384"/>
                </a:xfrm>
                <a:prstGeom prst="rect">
                  <a:avLst/>
                </a:prstGeom>
                <a:noFill/>
                <a:ln w="9525">
                  <a:noFill/>
                  <a:miter lim="800000"/>
                  <a:headEnd/>
                  <a:tailEnd/>
                </a:ln>
              </p:spPr>
              <p:txBody>
                <a:bodyPr/>
                <a:lstStyle/>
                <a:p>
                  <a:pPr algn="ctr"/>
                  <a:r>
                    <a:rPr lang="en-US" altLang="zh-CN" b="1" dirty="0">
                      <a:latin typeface="Times New Roman" pitchFamily="18" charset="0"/>
                    </a:rPr>
                    <a:t>FOLLOW</a:t>
                  </a:r>
                  <a:r>
                    <a:rPr lang="zh-CN" altLang="en-US" b="1" dirty="0">
                      <a:latin typeface="Times New Roman" pitchFamily="18" charset="0"/>
                    </a:rPr>
                    <a:t>（）</a:t>
                  </a:r>
                </a:p>
                <a:p>
                  <a:pPr algn="ctr" eaLnBrk="0" hangingPunct="0"/>
                  <a:endParaRPr lang="en-US" altLang="zh-CN" b="1" dirty="0">
                    <a:latin typeface="Times New Roman" pitchFamily="18" charset="0"/>
                  </a:endParaRPr>
                </a:p>
              </p:txBody>
            </p:sp>
            <p:sp>
              <p:nvSpPr>
                <p:cNvPr id="27692" name="Rectangle 298"/>
                <p:cNvSpPr>
                  <a:spLocks noChangeArrowheads="1"/>
                </p:cNvSpPr>
                <p:nvPr/>
              </p:nvSpPr>
              <p:spPr bwMode="auto">
                <a:xfrm>
                  <a:off x="0" y="0"/>
                  <a:ext cx="2147" cy="384"/>
                </a:xfrm>
                <a:prstGeom prst="rect">
                  <a:avLst/>
                </a:prstGeom>
                <a:noFill/>
                <a:ln w="7">
                  <a:solidFill>
                    <a:srgbClr val="A0A0A0"/>
                  </a:solidFill>
                  <a:miter lim="800000"/>
                  <a:headEnd/>
                  <a:tailEnd/>
                </a:ln>
              </p:spPr>
              <p:txBody>
                <a:bodyPr wrap="none"/>
                <a:lstStyle/>
                <a:p>
                  <a:endParaRPr lang="zh-CN" altLang="en-US"/>
                </a:p>
              </p:txBody>
            </p:sp>
          </p:grpSp>
          <p:grpSp>
            <p:nvGrpSpPr>
              <p:cNvPr id="27" name="Group 301"/>
              <p:cNvGrpSpPr>
                <a:grpSpLocks/>
              </p:cNvGrpSpPr>
              <p:nvPr/>
            </p:nvGrpSpPr>
            <p:grpSpPr bwMode="auto">
              <a:xfrm>
                <a:off x="0" y="384"/>
                <a:ext cx="429" cy="384"/>
                <a:chOff x="0" y="384"/>
                <a:chExt cx="429" cy="384"/>
              </a:xfrm>
            </p:grpSpPr>
            <p:sp>
              <p:nvSpPr>
                <p:cNvPr id="27689" name="Rectangle 288"/>
                <p:cNvSpPr>
                  <a:spLocks noChangeArrowheads="1"/>
                </p:cNvSpPr>
                <p:nvPr/>
              </p:nvSpPr>
              <p:spPr bwMode="auto">
                <a:xfrm>
                  <a:off x="43" y="384"/>
                  <a:ext cx="343" cy="384"/>
                </a:xfrm>
                <a:prstGeom prst="rect">
                  <a:avLst/>
                </a:prstGeom>
                <a:noFill/>
                <a:ln w="9525">
                  <a:noFill/>
                  <a:miter lim="800000"/>
                  <a:headEnd/>
                  <a:tailEnd/>
                </a:ln>
              </p:spPr>
              <p:txBody>
                <a:bodyPr/>
                <a:lstStyle/>
                <a:p>
                  <a:pPr algn="just"/>
                  <a:r>
                    <a:rPr lang="en-US" altLang="zh-CN" b="1">
                      <a:latin typeface="Times New Roman" pitchFamily="18" charset="0"/>
                    </a:rPr>
                    <a:t>S</a:t>
                  </a:r>
                </a:p>
                <a:p>
                  <a:pPr algn="just" eaLnBrk="0" hangingPunct="0"/>
                  <a:endParaRPr lang="en-US" altLang="zh-CN" b="1">
                    <a:latin typeface="Times New Roman" pitchFamily="18" charset="0"/>
                  </a:endParaRPr>
                </a:p>
              </p:txBody>
            </p:sp>
            <p:sp>
              <p:nvSpPr>
                <p:cNvPr id="27690" name="Rectangle 300"/>
                <p:cNvSpPr>
                  <a:spLocks noChangeArrowheads="1"/>
                </p:cNvSpPr>
                <p:nvPr/>
              </p:nvSpPr>
              <p:spPr bwMode="auto">
                <a:xfrm>
                  <a:off x="0" y="384"/>
                  <a:ext cx="429" cy="384"/>
                </a:xfrm>
                <a:prstGeom prst="rect">
                  <a:avLst/>
                </a:prstGeom>
                <a:noFill/>
                <a:ln w="7">
                  <a:solidFill>
                    <a:srgbClr val="A0A0A0"/>
                  </a:solidFill>
                  <a:miter lim="800000"/>
                  <a:headEnd/>
                  <a:tailEnd/>
                </a:ln>
              </p:spPr>
              <p:txBody>
                <a:bodyPr wrap="none"/>
                <a:lstStyle/>
                <a:p>
                  <a:endParaRPr lang="zh-CN" altLang="en-US"/>
                </a:p>
              </p:txBody>
            </p:sp>
          </p:grpSp>
          <p:grpSp>
            <p:nvGrpSpPr>
              <p:cNvPr id="28" name="Group 303"/>
              <p:cNvGrpSpPr>
                <a:grpSpLocks/>
              </p:cNvGrpSpPr>
              <p:nvPr/>
            </p:nvGrpSpPr>
            <p:grpSpPr bwMode="auto">
              <a:xfrm>
                <a:off x="429" y="384"/>
                <a:ext cx="429" cy="384"/>
                <a:chOff x="429" y="384"/>
                <a:chExt cx="429" cy="384"/>
              </a:xfrm>
            </p:grpSpPr>
            <p:sp>
              <p:nvSpPr>
                <p:cNvPr id="27687" name="Rectangle 289"/>
                <p:cNvSpPr>
                  <a:spLocks noChangeArrowheads="1"/>
                </p:cNvSpPr>
                <p:nvPr/>
              </p:nvSpPr>
              <p:spPr bwMode="auto">
                <a:xfrm>
                  <a:off x="472" y="384"/>
                  <a:ext cx="343" cy="384"/>
                </a:xfrm>
                <a:prstGeom prst="rect">
                  <a:avLst/>
                </a:prstGeom>
                <a:noFill/>
                <a:ln w="9525">
                  <a:noFill/>
                  <a:miter lim="800000"/>
                  <a:headEnd/>
                  <a:tailEnd/>
                </a:ln>
              </p:spPr>
              <p:txBody>
                <a:bodyPr/>
                <a:lstStyle/>
                <a:p>
                  <a:pPr algn="just"/>
                  <a:r>
                    <a:rPr lang="en-US" altLang="zh-CN" b="1">
                      <a:latin typeface="Times New Roman" pitchFamily="18" charset="0"/>
                    </a:rPr>
                    <a:t>A</a:t>
                  </a:r>
                </a:p>
                <a:p>
                  <a:pPr algn="just" eaLnBrk="0" hangingPunct="0"/>
                  <a:endParaRPr lang="en-US" altLang="zh-CN" b="1">
                    <a:latin typeface="Times New Roman" pitchFamily="18" charset="0"/>
                  </a:endParaRPr>
                </a:p>
              </p:txBody>
            </p:sp>
            <p:sp>
              <p:nvSpPr>
                <p:cNvPr id="27688" name="Rectangle 302"/>
                <p:cNvSpPr>
                  <a:spLocks noChangeArrowheads="1"/>
                </p:cNvSpPr>
                <p:nvPr/>
              </p:nvSpPr>
              <p:spPr bwMode="auto">
                <a:xfrm>
                  <a:off x="429" y="384"/>
                  <a:ext cx="429" cy="384"/>
                </a:xfrm>
                <a:prstGeom prst="rect">
                  <a:avLst/>
                </a:prstGeom>
                <a:noFill/>
                <a:ln w="7">
                  <a:solidFill>
                    <a:srgbClr val="A0A0A0"/>
                  </a:solidFill>
                  <a:miter lim="800000"/>
                  <a:headEnd/>
                  <a:tailEnd/>
                </a:ln>
              </p:spPr>
              <p:txBody>
                <a:bodyPr wrap="none"/>
                <a:lstStyle/>
                <a:p>
                  <a:endParaRPr lang="zh-CN" altLang="en-US"/>
                </a:p>
              </p:txBody>
            </p:sp>
          </p:grpSp>
          <p:grpSp>
            <p:nvGrpSpPr>
              <p:cNvPr id="29" name="Group 305"/>
              <p:cNvGrpSpPr>
                <a:grpSpLocks/>
              </p:cNvGrpSpPr>
              <p:nvPr/>
            </p:nvGrpSpPr>
            <p:grpSpPr bwMode="auto">
              <a:xfrm>
                <a:off x="858" y="384"/>
                <a:ext cx="430" cy="384"/>
                <a:chOff x="858" y="384"/>
                <a:chExt cx="430" cy="384"/>
              </a:xfrm>
            </p:grpSpPr>
            <p:sp>
              <p:nvSpPr>
                <p:cNvPr id="27685" name="Rectangle 290"/>
                <p:cNvSpPr>
                  <a:spLocks noChangeArrowheads="1"/>
                </p:cNvSpPr>
                <p:nvPr/>
              </p:nvSpPr>
              <p:spPr bwMode="auto">
                <a:xfrm>
                  <a:off x="901" y="384"/>
                  <a:ext cx="344" cy="384"/>
                </a:xfrm>
                <a:prstGeom prst="rect">
                  <a:avLst/>
                </a:prstGeom>
                <a:noFill/>
                <a:ln w="9525">
                  <a:noFill/>
                  <a:miter lim="800000"/>
                  <a:headEnd/>
                  <a:tailEnd/>
                </a:ln>
              </p:spPr>
              <p:txBody>
                <a:bodyPr/>
                <a:lstStyle/>
                <a:p>
                  <a:pPr algn="just"/>
                  <a:r>
                    <a:rPr lang="en-US" altLang="zh-CN" b="1">
                      <a:latin typeface="Times New Roman" pitchFamily="18" charset="0"/>
                    </a:rPr>
                    <a:t>B</a:t>
                  </a:r>
                </a:p>
                <a:p>
                  <a:pPr algn="just" eaLnBrk="0" hangingPunct="0"/>
                  <a:endParaRPr lang="en-US" altLang="zh-CN" b="1">
                    <a:latin typeface="Times New Roman" pitchFamily="18" charset="0"/>
                  </a:endParaRPr>
                </a:p>
              </p:txBody>
            </p:sp>
            <p:sp>
              <p:nvSpPr>
                <p:cNvPr id="27686" name="Rectangle 304"/>
                <p:cNvSpPr>
                  <a:spLocks noChangeArrowheads="1"/>
                </p:cNvSpPr>
                <p:nvPr/>
              </p:nvSpPr>
              <p:spPr bwMode="auto">
                <a:xfrm>
                  <a:off x="858" y="384"/>
                  <a:ext cx="430" cy="384"/>
                </a:xfrm>
                <a:prstGeom prst="rect">
                  <a:avLst/>
                </a:prstGeom>
                <a:noFill/>
                <a:ln w="7">
                  <a:solidFill>
                    <a:srgbClr val="A0A0A0"/>
                  </a:solidFill>
                  <a:miter lim="800000"/>
                  <a:headEnd/>
                  <a:tailEnd/>
                </a:ln>
              </p:spPr>
              <p:txBody>
                <a:bodyPr wrap="none"/>
                <a:lstStyle/>
                <a:p>
                  <a:endParaRPr lang="zh-CN" altLang="en-US"/>
                </a:p>
              </p:txBody>
            </p:sp>
          </p:grpSp>
          <p:grpSp>
            <p:nvGrpSpPr>
              <p:cNvPr id="30" name="Group 307"/>
              <p:cNvGrpSpPr>
                <a:grpSpLocks/>
              </p:cNvGrpSpPr>
              <p:nvPr/>
            </p:nvGrpSpPr>
            <p:grpSpPr bwMode="auto">
              <a:xfrm>
                <a:off x="1288" y="384"/>
                <a:ext cx="429" cy="384"/>
                <a:chOff x="1288" y="384"/>
                <a:chExt cx="429" cy="384"/>
              </a:xfrm>
            </p:grpSpPr>
            <p:sp>
              <p:nvSpPr>
                <p:cNvPr id="27683" name="Rectangle 291"/>
                <p:cNvSpPr>
                  <a:spLocks noChangeArrowheads="1"/>
                </p:cNvSpPr>
                <p:nvPr/>
              </p:nvSpPr>
              <p:spPr bwMode="auto">
                <a:xfrm>
                  <a:off x="1331" y="384"/>
                  <a:ext cx="343" cy="384"/>
                </a:xfrm>
                <a:prstGeom prst="rect">
                  <a:avLst/>
                </a:prstGeom>
                <a:noFill/>
                <a:ln w="9525">
                  <a:noFill/>
                  <a:miter lim="800000"/>
                  <a:headEnd/>
                  <a:tailEnd/>
                </a:ln>
              </p:spPr>
              <p:txBody>
                <a:bodyPr/>
                <a:lstStyle/>
                <a:p>
                  <a:pPr algn="just"/>
                  <a:r>
                    <a:rPr lang="en-US" altLang="zh-CN" b="1">
                      <a:latin typeface="Times New Roman" pitchFamily="18" charset="0"/>
                    </a:rPr>
                    <a:t>C</a:t>
                  </a:r>
                </a:p>
                <a:p>
                  <a:pPr algn="just" eaLnBrk="0" hangingPunct="0"/>
                  <a:endParaRPr lang="en-US" altLang="zh-CN" b="1">
                    <a:latin typeface="Times New Roman" pitchFamily="18" charset="0"/>
                  </a:endParaRPr>
                </a:p>
              </p:txBody>
            </p:sp>
            <p:sp>
              <p:nvSpPr>
                <p:cNvPr id="27684" name="Rectangle 306"/>
                <p:cNvSpPr>
                  <a:spLocks noChangeArrowheads="1"/>
                </p:cNvSpPr>
                <p:nvPr/>
              </p:nvSpPr>
              <p:spPr bwMode="auto">
                <a:xfrm>
                  <a:off x="1288" y="384"/>
                  <a:ext cx="429" cy="384"/>
                </a:xfrm>
                <a:prstGeom prst="rect">
                  <a:avLst/>
                </a:prstGeom>
                <a:noFill/>
                <a:ln w="7">
                  <a:solidFill>
                    <a:srgbClr val="A0A0A0"/>
                  </a:solidFill>
                  <a:miter lim="800000"/>
                  <a:headEnd/>
                  <a:tailEnd/>
                </a:ln>
              </p:spPr>
              <p:txBody>
                <a:bodyPr wrap="none"/>
                <a:lstStyle/>
                <a:p>
                  <a:endParaRPr lang="zh-CN" altLang="en-US"/>
                </a:p>
              </p:txBody>
            </p:sp>
          </p:grpSp>
          <p:grpSp>
            <p:nvGrpSpPr>
              <p:cNvPr id="31" name="Group 309"/>
              <p:cNvGrpSpPr>
                <a:grpSpLocks/>
              </p:cNvGrpSpPr>
              <p:nvPr/>
            </p:nvGrpSpPr>
            <p:grpSpPr bwMode="auto">
              <a:xfrm>
                <a:off x="1717" y="384"/>
                <a:ext cx="430" cy="384"/>
                <a:chOff x="1717" y="384"/>
                <a:chExt cx="430" cy="384"/>
              </a:xfrm>
            </p:grpSpPr>
            <p:sp>
              <p:nvSpPr>
                <p:cNvPr id="27681" name="Rectangle 292"/>
                <p:cNvSpPr>
                  <a:spLocks noChangeArrowheads="1"/>
                </p:cNvSpPr>
                <p:nvPr/>
              </p:nvSpPr>
              <p:spPr bwMode="auto">
                <a:xfrm>
                  <a:off x="1760" y="384"/>
                  <a:ext cx="344" cy="384"/>
                </a:xfrm>
                <a:prstGeom prst="rect">
                  <a:avLst/>
                </a:prstGeom>
                <a:noFill/>
                <a:ln w="9525">
                  <a:noFill/>
                  <a:miter lim="800000"/>
                  <a:headEnd/>
                  <a:tailEnd/>
                </a:ln>
              </p:spPr>
              <p:txBody>
                <a:bodyPr/>
                <a:lstStyle/>
                <a:p>
                  <a:pPr algn="just"/>
                  <a:r>
                    <a:rPr lang="en-US" altLang="zh-CN" b="1">
                      <a:latin typeface="Times New Roman" pitchFamily="18" charset="0"/>
                    </a:rPr>
                    <a:t>D</a:t>
                  </a:r>
                </a:p>
                <a:p>
                  <a:pPr algn="just" eaLnBrk="0" hangingPunct="0"/>
                  <a:endParaRPr lang="en-US" altLang="zh-CN" b="1">
                    <a:latin typeface="Times New Roman" pitchFamily="18" charset="0"/>
                  </a:endParaRPr>
                </a:p>
              </p:txBody>
            </p:sp>
            <p:sp>
              <p:nvSpPr>
                <p:cNvPr id="27682" name="Rectangle 308"/>
                <p:cNvSpPr>
                  <a:spLocks noChangeArrowheads="1"/>
                </p:cNvSpPr>
                <p:nvPr/>
              </p:nvSpPr>
              <p:spPr bwMode="auto">
                <a:xfrm>
                  <a:off x="1717" y="384"/>
                  <a:ext cx="430" cy="384"/>
                </a:xfrm>
                <a:prstGeom prst="rect">
                  <a:avLst/>
                </a:prstGeom>
                <a:noFill/>
                <a:ln w="7">
                  <a:solidFill>
                    <a:srgbClr val="A0A0A0"/>
                  </a:solidFill>
                  <a:miter lim="800000"/>
                  <a:headEnd/>
                  <a:tailEnd/>
                </a:ln>
              </p:spPr>
              <p:txBody>
                <a:bodyPr wrap="none"/>
                <a:lstStyle/>
                <a:p>
                  <a:endParaRPr lang="zh-CN" altLang="en-US"/>
                </a:p>
              </p:txBody>
            </p:sp>
          </p:grpSp>
          <p:grpSp>
            <p:nvGrpSpPr>
              <p:cNvPr id="27648" name="Group 311"/>
              <p:cNvGrpSpPr>
                <a:grpSpLocks/>
              </p:cNvGrpSpPr>
              <p:nvPr/>
            </p:nvGrpSpPr>
            <p:grpSpPr bwMode="auto">
              <a:xfrm>
                <a:off x="0" y="768"/>
                <a:ext cx="429" cy="384"/>
                <a:chOff x="0" y="768"/>
                <a:chExt cx="429" cy="384"/>
              </a:xfrm>
            </p:grpSpPr>
            <p:sp>
              <p:nvSpPr>
                <p:cNvPr id="27679" name="Rectangle 293"/>
                <p:cNvSpPr>
                  <a:spLocks noChangeArrowheads="1"/>
                </p:cNvSpPr>
                <p:nvPr/>
              </p:nvSpPr>
              <p:spPr bwMode="auto">
                <a:xfrm>
                  <a:off x="43" y="768"/>
                  <a:ext cx="343" cy="384"/>
                </a:xfrm>
                <a:prstGeom prst="rect">
                  <a:avLst/>
                </a:prstGeom>
                <a:noFill/>
                <a:ln w="9525">
                  <a:noFill/>
                  <a:miter lim="800000"/>
                  <a:headEnd/>
                  <a:tailEnd/>
                </a:ln>
              </p:spPr>
              <p:txBody>
                <a:bodyPr/>
                <a:lstStyle/>
                <a:p>
                  <a:pPr algn="just" eaLnBrk="0" hangingPunct="0"/>
                  <a:endParaRPr lang="en-US" altLang="zh-CN" b="1" dirty="0">
                    <a:latin typeface="Times New Roman" pitchFamily="18" charset="0"/>
                  </a:endParaRPr>
                </a:p>
              </p:txBody>
            </p:sp>
            <p:sp>
              <p:nvSpPr>
                <p:cNvPr id="27680" name="Rectangle 310"/>
                <p:cNvSpPr>
                  <a:spLocks noChangeArrowheads="1"/>
                </p:cNvSpPr>
                <p:nvPr/>
              </p:nvSpPr>
              <p:spPr bwMode="auto">
                <a:xfrm>
                  <a:off x="0" y="768"/>
                  <a:ext cx="429" cy="384"/>
                </a:xfrm>
                <a:prstGeom prst="rect">
                  <a:avLst/>
                </a:prstGeom>
                <a:noFill/>
                <a:ln w="7">
                  <a:solidFill>
                    <a:srgbClr val="A0A0A0"/>
                  </a:solidFill>
                  <a:miter lim="800000"/>
                  <a:headEnd/>
                  <a:tailEnd/>
                </a:ln>
              </p:spPr>
              <p:txBody>
                <a:bodyPr wrap="none"/>
                <a:lstStyle/>
                <a:p>
                  <a:endParaRPr lang="zh-CN" altLang="en-US"/>
                </a:p>
              </p:txBody>
            </p:sp>
          </p:grpSp>
          <p:grpSp>
            <p:nvGrpSpPr>
              <p:cNvPr id="27649" name="Group 313"/>
              <p:cNvGrpSpPr>
                <a:grpSpLocks/>
              </p:cNvGrpSpPr>
              <p:nvPr/>
            </p:nvGrpSpPr>
            <p:grpSpPr bwMode="auto">
              <a:xfrm>
                <a:off x="429" y="768"/>
                <a:ext cx="429" cy="384"/>
                <a:chOff x="429" y="768"/>
                <a:chExt cx="429" cy="384"/>
              </a:xfrm>
            </p:grpSpPr>
            <p:sp>
              <p:nvSpPr>
                <p:cNvPr id="27677" name="Rectangle 294"/>
                <p:cNvSpPr>
                  <a:spLocks noChangeArrowheads="1"/>
                </p:cNvSpPr>
                <p:nvPr/>
              </p:nvSpPr>
              <p:spPr bwMode="auto">
                <a:xfrm>
                  <a:off x="472" y="768"/>
                  <a:ext cx="343" cy="384"/>
                </a:xfrm>
                <a:prstGeom prst="rect">
                  <a:avLst/>
                </a:prstGeom>
                <a:noFill/>
                <a:ln w="9525">
                  <a:noFill/>
                  <a:miter lim="800000"/>
                  <a:headEnd/>
                  <a:tailEnd/>
                </a:ln>
              </p:spPr>
              <p:txBody>
                <a:bodyPr/>
                <a:lstStyle/>
                <a:p>
                  <a:pPr algn="just" eaLnBrk="0" hangingPunct="0"/>
                  <a:endParaRPr lang="en-US" altLang="zh-CN" b="1" dirty="0">
                    <a:latin typeface="Times New Roman" pitchFamily="18" charset="0"/>
                  </a:endParaRPr>
                </a:p>
              </p:txBody>
            </p:sp>
            <p:sp>
              <p:nvSpPr>
                <p:cNvPr id="27678" name="Rectangle 312"/>
                <p:cNvSpPr>
                  <a:spLocks noChangeArrowheads="1"/>
                </p:cNvSpPr>
                <p:nvPr/>
              </p:nvSpPr>
              <p:spPr bwMode="auto">
                <a:xfrm>
                  <a:off x="429" y="768"/>
                  <a:ext cx="429" cy="384"/>
                </a:xfrm>
                <a:prstGeom prst="rect">
                  <a:avLst/>
                </a:prstGeom>
                <a:noFill/>
                <a:ln w="7">
                  <a:solidFill>
                    <a:srgbClr val="A0A0A0"/>
                  </a:solidFill>
                  <a:miter lim="800000"/>
                  <a:headEnd/>
                  <a:tailEnd/>
                </a:ln>
              </p:spPr>
              <p:txBody>
                <a:bodyPr wrap="none"/>
                <a:lstStyle/>
                <a:p>
                  <a:endParaRPr lang="zh-CN" altLang="en-US"/>
                </a:p>
              </p:txBody>
            </p:sp>
          </p:grpSp>
          <p:grpSp>
            <p:nvGrpSpPr>
              <p:cNvPr id="27652" name="Group 315"/>
              <p:cNvGrpSpPr>
                <a:grpSpLocks/>
              </p:cNvGrpSpPr>
              <p:nvPr/>
            </p:nvGrpSpPr>
            <p:grpSpPr bwMode="auto">
              <a:xfrm>
                <a:off x="858" y="768"/>
                <a:ext cx="430" cy="384"/>
                <a:chOff x="858" y="768"/>
                <a:chExt cx="430" cy="384"/>
              </a:xfrm>
            </p:grpSpPr>
            <p:sp>
              <p:nvSpPr>
                <p:cNvPr id="27675" name="Rectangle 295"/>
                <p:cNvSpPr>
                  <a:spLocks noChangeArrowheads="1"/>
                </p:cNvSpPr>
                <p:nvPr/>
              </p:nvSpPr>
              <p:spPr bwMode="auto">
                <a:xfrm>
                  <a:off x="901" y="768"/>
                  <a:ext cx="344" cy="384"/>
                </a:xfrm>
                <a:prstGeom prst="rect">
                  <a:avLst/>
                </a:prstGeom>
                <a:noFill/>
                <a:ln w="9525">
                  <a:noFill/>
                  <a:miter lim="800000"/>
                  <a:headEnd/>
                  <a:tailEnd/>
                </a:ln>
              </p:spPr>
              <p:txBody>
                <a:bodyPr/>
                <a:lstStyle/>
                <a:p>
                  <a:pPr algn="just"/>
                  <a:endParaRPr lang="en-US" altLang="zh-CN" b="1" dirty="0">
                    <a:latin typeface="Times New Roman" pitchFamily="18" charset="0"/>
                  </a:endParaRPr>
                </a:p>
                <a:p>
                  <a:pPr algn="just" eaLnBrk="0" hangingPunct="0"/>
                  <a:endParaRPr lang="en-US" altLang="zh-CN" b="1" dirty="0">
                    <a:latin typeface="Times New Roman" pitchFamily="18" charset="0"/>
                  </a:endParaRPr>
                </a:p>
              </p:txBody>
            </p:sp>
            <p:sp>
              <p:nvSpPr>
                <p:cNvPr id="27676" name="Rectangle 314"/>
                <p:cNvSpPr>
                  <a:spLocks noChangeArrowheads="1"/>
                </p:cNvSpPr>
                <p:nvPr/>
              </p:nvSpPr>
              <p:spPr bwMode="auto">
                <a:xfrm>
                  <a:off x="858" y="768"/>
                  <a:ext cx="430" cy="384"/>
                </a:xfrm>
                <a:prstGeom prst="rect">
                  <a:avLst/>
                </a:prstGeom>
                <a:noFill/>
                <a:ln w="7">
                  <a:solidFill>
                    <a:srgbClr val="A0A0A0"/>
                  </a:solidFill>
                  <a:miter lim="800000"/>
                  <a:headEnd/>
                  <a:tailEnd/>
                </a:ln>
              </p:spPr>
              <p:txBody>
                <a:bodyPr wrap="none"/>
                <a:lstStyle/>
                <a:p>
                  <a:endParaRPr lang="zh-CN" altLang="en-US"/>
                </a:p>
              </p:txBody>
            </p:sp>
          </p:grpSp>
          <p:grpSp>
            <p:nvGrpSpPr>
              <p:cNvPr id="27654" name="Group 317"/>
              <p:cNvGrpSpPr>
                <a:grpSpLocks/>
              </p:cNvGrpSpPr>
              <p:nvPr/>
            </p:nvGrpSpPr>
            <p:grpSpPr bwMode="auto">
              <a:xfrm>
                <a:off x="1288" y="768"/>
                <a:ext cx="429" cy="384"/>
                <a:chOff x="1288" y="768"/>
                <a:chExt cx="429" cy="384"/>
              </a:xfrm>
            </p:grpSpPr>
            <p:sp>
              <p:nvSpPr>
                <p:cNvPr id="27673" name="Rectangle 296"/>
                <p:cNvSpPr>
                  <a:spLocks noChangeArrowheads="1"/>
                </p:cNvSpPr>
                <p:nvPr/>
              </p:nvSpPr>
              <p:spPr bwMode="auto">
                <a:xfrm>
                  <a:off x="1331" y="768"/>
                  <a:ext cx="343" cy="384"/>
                </a:xfrm>
                <a:prstGeom prst="rect">
                  <a:avLst/>
                </a:prstGeom>
                <a:noFill/>
                <a:ln w="9525">
                  <a:noFill/>
                  <a:miter lim="800000"/>
                  <a:headEnd/>
                  <a:tailEnd/>
                </a:ln>
              </p:spPr>
              <p:txBody>
                <a:bodyPr/>
                <a:lstStyle/>
                <a:p>
                  <a:pPr algn="just"/>
                  <a:endParaRPr lang="en-US" altLang="zh-CN" b="1" dirty="0">
                    <a:latin typeface="Times New Roman" pitchFamily="18" charset="0"/>
                  </a:endParaRPr>
                </a:p>
                <a:p>
                  <a:pPr algn="just" eaLnBrk="0" hangingPunct="0"/>
                  <a:endParaRPr lang="en-US" altLang="zh-CN" b="1" dirty="0">
                    <a:latin typeface="Times New Roman" pitchFamily="18" charset="0"/>
                  </a:endParaRPr>
                </a:p>
              </p:txBody>
            </p:sp>
            <p:sp>
              <p:nvSpPr>
                <p:cNvPr id="27674" name="Rectangle 316"/>
                <p:cNvSpPr>
                  <a:spLocks noChangeArrowheads="1"/>
                </p:cNvSpPr>
                <p:nvPr/>
              </p:nvSpPr>
              <p:spPr bwMode="auto">
                <a:xfrm>
                  <a:off x="1288" y="768"/>
                  <a:ext cx="429" cy="384"/>
                </a:xfrm>
                <a:prstGeom prst="rect">
                  <a:avLst/>
                </a:prstGeom>
                <a:noFill/>
                <a:ln w="7">
                  <a:solidFill>
                    <a:srgbClr val="A0A0A0"/>
                  </a:solidFill>
                  <a:miter lim="800000"/>
                  <a:headEnd/>
                  <a:tailEnd/>
                </a:ln>
              </p:spPr>
              <p:txBody>
                <a:bodyPr wrap="none"/>
                <a:lstStyle/>
                <a:p>
                  <a:endParaRPr lang="zh-CN" altLang="en-US"/>
                </a:p>
              </p:txBody>
            </p:sp>
          </p:grpSp>
          <p:grpSp>
            <p:nvGrpSpPr>
              <p:cNvPr id="27658" name="Group 319"/>
              <p:cNvGrpSpPr>
                <a:grpSpLocks/>
              </p:cNvGrpSpPr>
              <p:nvPr/>
            </p:nvGrpSpPr>
            <p:grpSpPr bwMode="auto">
              <a:xfrm>
                <a:off x="1717" y="768"/>
                <a:ext cx="430" cy="384"/>
                <a:chOff x="1717" y="768"/>
                <a:chExt cx="430" cy="384"/>
              </a:xfrm>
            </p:grpSpPr>
            <p:sp>
              <p:nvSpPr>
                <p:cNvPr id="27671" name="Rectangle 297"/>
                <p:cNvSpPr>
                  <a:spLocks noChangeArrowheads="1"/>
                </p:cNvSpPr>
                <p:nvPr/>
              </p:nvSpPr>
              <p:spPr bwMode="auto">
                <a:xfrm>
                  <a:off x="1760" y="768"/>
                  <a:ext cx="344" cy="384"/>
                </a:xfrm>
                <a:prstGeom prst="rect">
                  <a:avLst/>
                </a:prstGeom>
                <a:noFill/>
                <a:ln w="9525">
                  <a:noFill/>
                  <a:miter lim="800000"/>
                  <a:headEnd/>
                  <a:tailEnd/>
                </a:ln>
              </p:spPr>
              <p:txBody>
                <a:bodyPr/>
                <a:lstStyle/>
                <a:p>
                  <a:pPr algn="just"/>
                  <a:endParaRPr lang="en-US" altLang="zh-CN" b="1" dirty="0">
                    <a:latin typeface="Times New Roman" pitchFamily="18" charset="0"/>
                  </a:endParaRPr>
                </a:p>
                <a:p>
                  <a:pPr algn="just" eaLnBrk="0" hangingPunct="0"/>
                  <a:endParaRPr lang="en-US" altLang="zh-CN" b="1" dirty="0">
                    <a:latin typeface="Times New Roman" pitchFamily="18" charset="0"/>
                  </a:endParaRPr>
                </a:p>
              </p:txBody>
            </p:sp>
            <p:sp>
              <p:nvSpPr>
                <p:cNvPr id="27672" name="Rectangle 318"/>
                <p:cNvSpPr>
                  <a:spLocks noChangeArrowheads="1"/>
                </p:cNvSpPr>
                <p:nvPr/>
              </p:nvSpPr>
              <p:spPr bwMode="auto">
                <a:xfrm>
                  <a:off x="1717" y="768"/>
                  <a:ext cx="430" cy="384"/>
                </a:xfrm>
                <a:prstGeom prst="rect">
                  <a:avLst/>
                </a:prstGeom>
                <a:noFill/>
                <a:ln w="7">
                  <a:solidFill>
                    <a:srgbClr val="A0A0A0"/>
                  </a:solidFill>
                  <a:miter lim="800000"/>
                  <a:headEnd/>
                  <a:tailEnd/>
                </a:ln>
              </p:spPr>
              <p:txBody>
                <a:bodyPr wrap="none"/>
                <a:lstStyle/>
                <a:p>
                  <a:endParaRPr lang="zh-CN" altLang="en-US"/>
                </a:p>
              </p:txBody>
            </p:sp>
          </p:grpSp>
        </p:grpSp>
        <p:sp>
          <p:nvSpPr>
            <p:cNvPr id="27659" name="Rectangle 321"/>
            <p:cNvSpPr>
              <a:spLocks noChangeArrowheads="1"/>
            </p:cNvSpPr>
            <p:nvPr/>
          </p:nvSpPr>
          <p:spPr bwMode="auto">
            <a:xfrm>
              <a:off x="-2" y="-2"/>
              <a:ext cx="2151" cy="1156"/>
            </a:xfrm>
            <a:prstGeom prst="rect">
              <a:avLst/>
            </a:prstGeom>
            <a:noFill/>
            <a:ln w="6350">
              <a:solidFill>
                <a:srgbClr val="A0A0A0"/>
              </a:solidFill>
              <a:miter lim="800000"/>
              <a:headEnd/>
              <a:tailEnd/>
            </a:ln>
          </p:spPr>
          <p:txBody>
            <a:bodyPr wrap="none"/>
            <a:lstStyle/>
            <a:p>
              <a:endParaRPr lang="zh-CN" altLang="en-US"/>
            </a:p>
          </p:txBody>
        </p:sp>
      </p:grpSp>
      <p:sp>
        <p:nvSpPr>
          <p:cNvPr id="27657" name="Text Box 327"/>
          <p:cNvSpPr txBox="1">
            <a:spLocks noChangeArrowheads="1"/>
          </p:cNvSpPr>
          <p:nvPr/>
        </p:nvSpPr>
        <p:spPr bwMode="auto">
          <a:xfrm>
            <a:off x="838200" y="4341674"/>
            <a:ext cx="7010400" cy="1754326"/>
          </a:xfrm>
          <a:prstGeom prst="rect">
            <a:avLst/>
          </a:prstGeom>
          <a:noFill/>
          <a:ln w="9525">
            <a:noFill/>
            <a:miter lim="800000"/>
            <a:headEnd/>
            <a:tailEnd/>
          </a:ln>
        </p:spPr>
        <p:txBody>
          <a:bodyPr>
            <a:spAutoFit/>
          </a:bodyPr>
          <a:lstStyle/>
          <a:p>
            <a:pPr algn="l">
              <a:spcBef>
                <a:spcPct val="10000"/>
              </a:spcBef>
            </a:pPr>
            <a:r>
              <a:rPr lang="en-US" altLang="zh-CN" sz="2000" b="1" dirty="0">
                <a:latin typeface="Times New Roman" pitchFamily="18" charset="0"/>
              </a:rPr>
              <a:t>FOLLOW(S) ← FOLLOW(S)∪ FOLLOW(D)</a:t>
            </a:r>
          </a:p>
          <a:p>
            <a:pPr algn="l">
              <a:spcBef>
                <a:spcPct val="10000"/>
              </a:spcBef>
            </a:pPr>
            <a:r>
              <a:rPr lang="en-US" altLang="zh-CN" sz="2000" b="1" dirty="0">
                <a:latin typeface="Times New Roman" pitchFamily="18" charset="0"/>
              </a:rPr>
              <a:t>FOLLOW(A) ← FOLLOW(A) ∪ FOLLOW(S)∪</a:t>
            </a:r>
          </a:p>
          <a:p>
            <a:pPr algn="l">
              <a:spcBef>
                <a:spcPct val="10000"/>
              </a:spcBef>
            </a:pPr>
            <a:r>
              <a:rPr lang="en-US" altLang="zh-CN" sz="2000" b="1" dirty="0">
                <a:latin typeface="Times New Roman" pitchFamily="18" charset="0"/>
              </a:rPr>
              <a:t>                           </a:t>
            </a:r>
            <a:r>
              <a:rPr lang="zh-CN" altLang="en-US" sz="2000" b="1" dirty="0">
                <a:latin typeface="Times New Roman" pitchFamily="18" charset="0"/>
              </a:rPr>
              <a:t>（</a:t>
            </a:r>
            <a:r>
              <a:rPr lang="en-US" altLang="zh-CN" sz="2000" b="1" dirty="0">
                <a:latin typeface="Times New Roman" pitchFamily="18" charset="0"/>
              </a:rPr>
              <a:t>FIRST(B)</a:t>
            </a:r>
            <a:r>
              <a:rPr lang="zh-CN" altLang="en-US" sz="2000" b="1" dirty="0">
                <a:latin typeface="Times New Roman" pitchFamily="18" charset="0"/>
              </a:rPr>
              <a:t>－</a:t>
            </a:r>
            <a:r>
              <a:rPr lang="en-US" altLang="zh-CN" sz="2000" b="1" dirty="0">
                <a:latin typeface="Times New Roman" pitchFamily="18" charset="0"/>
              </a:rPr>
              <a:t>{ε}</a:t>
            </a:r>
            <a:r>
              <a:rPr lang="zh-CN" altLang="en-US" sz="2000" b="1" dirty="0">
                <a:latin typeface="Times New Roman" pitchFamily="18" charset="0"/>
              </a:rPr>
              <a:t>）∪（</a:t>
            </a:r>
            <a:r>
              <a:rPr lang="en-US" altLang="zh-CN" sz="2000" b="1" dirty="0">
                <a:latin typeface="Times New Roman" pitchFamily="18" charset="0"/>
              </a:rPr>
              <a:t>FIRS T(D)</a:t>
            </a:r>
            <a:r>
              <a:rPr lang="zh-CN" altLang="en-US" sz="2000" b="1" dirty="0">
                <a:latin typeface="Times New Roman" pitchFamily="18" charset="0"/>
              </a:rPr>
              <a:t>－</a:t>
            </a:r>
            <a:r>
              <a:rPr lang="en-US" altLang="zh-CN" sz="2000" b="1" dirty="0">
                <a:latin typeface="Times New Roman" pitchFamily="18" charset="0"/>
              </a:rPr>
              <a:t>{ε}</a:t>
            </a:r>
            <a:r>
              <a:rPr lang="zh-CN" altLang="en-US" sz="2000" b="1" dirty="0">
                <a:latin typeface="Times New Roman" pitchFamily="18" charset="0"/>
              </a:rPr>
              <a:t>）</a:t>
            </a:r>
          </a:p>
          <a:p>
            <a:pPr algn="l">
              <a:spcBef>
                <a:spcPct val="10000"/>
              </a:spcBef>
            </a:pPr>
            <a:r>
              <a:rPr lang="en-US" altLang="zh-CN" sz="2000" b="1" dirty="0">
                <a:latin typeface="Times New Roman" pitchFamily="18" charset="0"/>
              </a:rPr>
              <a:t>FOLLOW(B) ← FOLLOW(B)∪ FOLLOW(S)</a:t>
            </a:r>
          </a:p>
          <a:p>
            <a:pPr algn="l">
              <a:spcBef>
                <a:spcPct val="10000"/>
              </a:spcBef>
            </a:pPr>
            <a:r>
              <a:rPr lang="en-US" altLang="zh-CN" sz="2000" b="1" dirty="0">
                <a:latin typeface="Times New Roman" pitchFamily="18" charset="0"/>
              </a:rPr>
              <a:t>FOLLOW(C) ← FOLLOW(C)∪ FOLLOW(S)</a:t>
            </a:r>
          </a:p>
        </p:txBody>
      </p:sp>
      <p:sp>
        <p:nvSpPr>
          <p:cNvPr id="109" name="Rectangle 14"/>
          <p:cNvSpPr txBox="1">
            <a:spLocks noChangeArrowheads="1"/>
          </p:cNvSpPr>
          <p:nvPr/>
        </p:nvSpPr>
        <p:spPr>
          <a:xfrm>
            <a:off x="471408" y="288012"/>
            <a:ext cx="3962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LL</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a:t>
            </a: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1</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）文法的判定</a:t>
            </a:r>
          </a:p>
        </p:txBody>
      </p:sp>
      <p:sp>
        <p:nvSpPr>
          <p:cNvPr id="110" name="Rectangle 293"/>
          <p:cNvSpPr>
            <a:spLocks noChangeArrowheads="1"/>
          </p:cNvSpPr>
          <p:nvPr/>
        </p:nvSpPr>
        <p:spPr bwMode="auto">
          <a:xfrm>
            <a:off x="1490629" y="3960818"/>
            <a:ext cx="414371" cy="381791"/>
          </a:xfrm>
          <a:prstGeom prst="rect">
            <a:avLst/>
          </a:prstGeom>
          <a:noFill/>
          <a:ln w="9525">
            <a:noFill/>
            <a:miter lim="800000"/>
            <a:headEnd/>
            <a:tailEnd/>
          </a:ln>
        </p:spPr>
        <p:txBody>
          <a:bodyPr/>
          <a:lstStyle/>
          <a:p>
            <a:pPr algn="just"/>
            <a:r>
              <a:rPr lang="en-US" altLang="zh-CN" b="1" dirty="0">
                <a:latin typeface="Times New Roman" pitchFamily="18" charset="0"/>
              </a:rPr>
              <a:t>#</a:t>
            </a:r>
          </a:p>
          <a:p>
            <a:pPr algn="just" eaLnBrk="0" hangingPunct="0"/>
            <a:endParaRPr lang="en-US" altLang="zh-CN" b="1" dirty="0">
              <a:latin typeface="Times New Roman" pitchFamily="18" charset="0"/>
            </a:endParaRPr>
          </a:p>
        </p:txBody>
      </p:sp>
      <p:sp>
        <p:nvSpPr>
          <p:cNvPr id="111" name="Rectangle 293"/>
          <p:cNvSpPr>
            <a:spLocks noChangeArrowheads="1"/>
          </p:cNvSpPr>
          <p:nvPr/>
        </p:nvSpPr>
        <p:spPr bwMode="auto">
          <a:xfrm>
            <a:off x="3810000" y="3962400"/>
            <a:ext cx="414371" cy="381791"/>
          </a:xfrm>
          <a:prstGeom prst="rect">
            <a:avLst/>
          </a:prstGeom>
          <a:noFill/>
          <a:ln w="9525">
            <a:noFill/>
            <a:miter lim="800000"/>
            <a:headEnd/>
            <a:tailEnd/>
          </a:ln>
        </p:spPr>
        <p:txBody>
          <a:bodyPr/>
          <a:lstStyle/>
          <a:p>
            <a:pPr algn="just"/>
            <a:r>
              <a:rPr lang="en-US" altLang="zh-CN" b="1" dirty="0">
                <a:latin typeface="Times New Roman" pitchFamily="18" charset="0"/>
              </a:rPr>
              <a:t>#</a:t>
            </a:r>
          </a:p>
          <a:p>
            <a:pPr algn="just" eaLnBrk="0" hangingPunct="0"/>
            <a:endParaRPr lang="en-US" altLang="zh-CN" b="1" dirty="0">
              <a:latin typeface="Times New Roman" pitchFamily="18" charset="0"/>
            </a:endParaRPr>
          </a:p>
        </p:txBody>
      </p:sp>
      <p:sp>
        <p:nvSpPr>
          <p:cNvPr id="112" name="Rectangle 293"/>
          <p:cNvSpPr>
            <a:spLocks noChangeArrowheads="1"/>
          </p:cNvSpPr>
          <p:nvPr/>
        </p:nvSpPr>
        <p:spPr bwMode="auto">
          <a:xfrm>
            <a:off x="2590800" y="3961609"/>
            <a:ext cx="533400" cy="381791"/>
          </a:xfrm>
          <a:prstGeom prst="rect">
            <a:avLst/>
          </a:prstGeom>
          <a:noFill/>
          <a:ln w="9525">
            <a:noFill/>
            <a:miter lim="800000"/>
            <a:headEnd/>
            <a:tailEnd/>
          </a:ln>
        </p:spPr>
        <p:txBody>
          <a:bodyPr/>
          <a:lstStyle/>
          <a:p>
            <a:pPr algn="just"/>
            <a:r>
              <a:rPr lang="en-US" altLang="zh-CN" b="1" dirty="0" smtClean="0">
                <a:latin typeface="Times New Roman" pitchFamily="18" charset="0"/>
              </a:rPr>
              <a:t>a</a:t>
            </a:r>
            <a:endParaRPr lang="en-US" altLang="zh-CN" b="1" dirty="0">
              <a:latin typeface="Times New Roman" pitchFamily="18" charset="0"/>
            </a:endParaRPr>
          </a:p>
        </p:txBody>
      </p:sp>
      <p:sp>
        <p:nvSpPr>
          <p:cNvPr id="116" name="Rectangle 293"/>
          <p:cNvSpPr>
            <a:spLocks noChangeArrowheads="1"/>
          </p:cNvSpPr>
          <p:nvPr/>
        </p:nvSpPr>
        <p:spPr bwMode="auto">
          <a:xfrm>
            <a:off x="2862229" y="3961609"/>
            <a:ext cx="414371" cy="381791"/>
          </a:xfrm>
          <a:prstGeom prst="rect">
            <a:avLst/>
          </a:prstGeom>
          <a:noFill/>
          <a:ln w="9525">
            <a:noFill/>
            <a:miter lim="800000"/>
            <a:headEnd/>
            <a:tailEnd/>
          </a:ln>
        </p:spPr>
        <p:txBody>
          <a:bodyPr/>
          <a:lstStyle/>
          <a:p>
            <a:pPr algn="just"/>
            <a:r>
              <a:rPr lang="en-US" altLang="zh-CN" b="1" dirty="0" smtClean="0">
                <a:latin typeface="Times New Roman" pitchFamily="18" charset="0"/>
              </a:rPr>
              <a:t>c</a:t>
            </a:r>
            <a:endParaRPr lang="en-US" altLang="zh-CN" b="1" dirty="0">
              <a:latin typeface="Times New Roman" pitchFamily="18" charset="0"/>
            </a:endParaRPr>
          </a:p>
        </p:txBody>
      </p:sp>
      <p:grpSp>
        <p:nvGrpSpPr>
          <p:cNvPr id="117" name="Group 380"/>
          <p:cNvGrpSpPr>
            <a:grpSpLocks/>
          </p:cNvGrpSpPr>
          <p:nvPr/>
        </p:nvGrpSpPr>
        <p:grpSpPr bwMode="auto">
          <a:xfrm>
            <a:off x="685800" y="5022850"/>
            <a:ext cx="7696200" cy="996950"/>
            <a:chOff x="-2" y="-2"/>
            <a:chExt cx="2872" cy="1252"/>
          </a:xfrm>
        </p:grpSpPr>
        <p:grpSp>
          <p:nvGrpSpPr>
            <p:cNvPr id="118" name="Group 378"/>
            <p:cNvGrpSpPr>
              <a:grpSpLocks/>
            </p:cNvGrpSpPr>
            <p:nvPr/>
          </p:nvGrpSpPr>
          <p:grpSpPr bwMode="auto">
            <a:xfrm>
              <a:off x="0" y="0"/>
              <a:ext cx="2868" cy="1248"/>
              <a:chOff x="0" y="0"/>
              <a:chExt cx="2868" cy="1248"/>
            </a:xfrm>
          </p:grpSpPr>
          <p:grpSp>
            <p:nvGrpSpPr>
              <p:cNvPr id="120" name="Group 345"/>
              <p:cNvGrpSpPr>
                <a:grpSpLocks/>
              </p:cNvGrpSpPr>
              <p:nvPr/>
            </p:nvGrpSpPr>
            <p:grpSpPr bwMode="auto">
              <a:xfrm>
                <a:off x="0" y="0"/>
                <a:ext cx="2868" cy="384"/>
                <a:chOff x="0" y="0"/>
                <a:chExt cx="2868" cy="384"/>
              </a:xfrm>
            </p:grpSpPr>
            <p:sp>
              <p:nvSpPr>
                <p:cNvPr id="169" name="Rectangle 327"/>
                <p:cNvSpPr>
                  <a:spLocks noChangeArrowheads="1"/>
                </p:cNvSpPr>
                <p:nvPr/>
              </p:nvSpPr>
              <p:spPr bwMode="auto">
                <a:xfrm>
                  <a:off x="43" y="0"/>
                  <a:ext cx="2782" cy="384"/>
                </a:xfrm>
                <a:prstGeom prst="rect">
                  <a:avLst/>
                </a:prstGeom>
                <a:noFill/>
                <a:ln w="9525">
                  <a:noFill/>
                  <a:miter lim="800000"/>
                  <a:headEnd/>
                  <a:tailEnd/>
                </a:ln>
              </p:spPr>
              <p:txBody>
                <a:bodyPr/>
                <a:lstStyle/>
                <a:p>
                  <a:pPr algn="ctr"/>
                  <a:r>
                    <a:rPr lang="en-US" altLang="zh-CN" sz="2000" b="1">
                      <a:latin typeface="+mn-ea"/>
                      <a:ea typeface="+mn-ea"/>
                    </a:rPr>
                    <a:t>FIRST(</a:t>
                  </a:r>
                  <a:r>
                    <a:rPr lang="zh-CN" altLang="en-US" sz="2000" b="1">
                      <a:latin typeface="+mn-ea"/>
                      <a:ea typeface="+mn-ea"/>
                    </a:rPr>
                    <a:t>）</a:t>
                  </a:r>
                </a:p>
                <a:p>
                  <a:pPr algn="ctr" eaLnBrk="0" hangingPunct="0"/>
                  <a:endParaRPr lang="en-US" altLang="zh-CN" sz="2000" b="1">
                    <a:latin typeface="+mn-ea"/>
                    <a:ea typeface="+mn-ea"/>
                  </a:endParaRPr>
                </a:p>
              </p:txBody>
            </p:sp>
            <p:sp>
              <p:nvSpPr>
                <p:cNvPr id="170" name="Rectangle 344"/>
                <p:cNvSpPr>
                  <a:spLocks noChangeArrowheads="1"/>
                </p:cNvSpPr>
                <p:nvPr/>
              </p:nvSpPr>
              <p:spPr bwMode="auto">
                <a:xfrm>
                  <a:off x="0" y="0"/>
                  <a:ext cx="2868"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1" name="Group 347"/>
              <p:cNvGrpSpPr>
                <a:grpSpLocks/>
              </p:cNvGrpSpPr>
              <p:nvPr/>
            </p:nvGrpSpPr>
            <p:grpSpPr bwMode="auto">
              <a:xfrm>
                <a:off x="0" y="384"/>
                <a:ext cx="458" cy="384"/>
                <a:chOff x="0" y="384"/>
                <a:chExt cx="458" cy="384"/>
              </a:xfrm>
            </p:grpSpPr>
            <p:sp>
              <p:nvSpPr>
                <p:cNvPr id="167" name="Rectangle 328"/>
                <p:cNvSpPr>
                  <a:spLocks noChangeArrowheads="1"/>
                </p:cNvSpPr>
                <p:nvPr/>
              </p:nvSpPr>
              <p:spPr bwMode="auto">
                <a:xfrm>
                  <a:off x="43" y="384"/>
                  <a:ext cx="372" cy="384"/>
                </a:xfrm>
                <a:prstGeom prst="rect">
                  <a:avLst/>
                </a:prstGeom>
                <a:noFill/>
                <a:ln w="9525">
                  <a:noFill/>
                  <a:miter lim="800000"/>
                  <a:headEnd/>
                  <a:tailEnd/>
                </a:ln>
              </p:spPr>
              <p:txBody>
                <a:bodyPr/>
                <a:lstStyle/>
                <a:p>
                  <a:pPr algn="ctr"/>
                  <a:r>
                    <a:rPr lang="en-US" altLang="zh-CN" sz="2000" b="1">
                      <a:latin typeface="+mn-ea"/>
                      <a:ea typeface="+mn-ea"/>
                    </a:rPr>
                    <a:t>S</a:t>
                  </a:r>
                </a:p>
                <a:p>
                  <a:pPr algn="ctr" eaLnBrk="0" hangingPunct="0"/>
                  <a:endParaRPr lang="en-US" altLang="zh-CN" sz="2000" b="1">
                    <a:latin typeface="+mn-ea"/>
                    <a:ea typeface="+mn-ea"/>
                  </a:endParaRPr>
                </a:p>
              </p:txBody>
            </p:sp>
            <p:sp>
              <p:nvSpPr>
                <p:cNvPr id="168" name="Rectangle 346"/>
                <p:cNvSpPr>
                  <a:spLocks noChangeArrowheads="1"/>
                </p:cNvSpPr>
                <p:nvPr/>
              </p:nvSpPr>
              <p:spPr bwMode="auto">
                <a:xfrm>
                  <a:off x="0" y="384"/>
                  <a:ext cx="458"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2" name="Group 349"/>
              <p:cNvGrpSpPr>
                <a:grpSpLocks/>
              </p:cNvGrpSpPr>
              <p:nvPr/>
            </p:nvGrpSpPr>
            <p:grpSpPr bwMode="auto">
              <a:xfrm>
                <a:off x="458" y="384"/>
                <a:ext cx="360" cy="384"/>
                <a:chOff x="458" y="384"/>
                <a:chExt cx="360" cy="384"/>
              </a:xfrm>
            </p:grpSpPr>
            <p:sp>
              <p:nvSpPr>
                <p:cNvPr id="165" name="Rectangle 329"/>
                <p:cNvSpPr>
                  <a:spLocks noChangeArrowheads="1"/>
                </p:cNvSpPr>
                <p:nvPr/>
              </p:nvSpPr>
              <p:spPr bwMode="auto">
                <a:xfrm>
                  <a:off x="501" y="384"/>
                  <a:ext cx="274" cy="384"/>
                </a:xfrm>
                <a:prstGeom prst="rect">
                  <a:avLst/>
                </a:prstGeom>
                <a:noFill/>
                <a:ln w="9525">
                  <a:noFill/>
                  <a:miter lim="800000"/>
                  <a:headEnd/>
                  <a:tailEnd/>
                </a:ln>
              </p:spPr>
              <p:txBody>
                <a:bodyPr/>
                <a:lstStyle/>
                <a:p>
                  <a:pPr algn="ctr"/>
                  <a:r>
                    <a:rPr lang="en-US" altLang="zh-CN" sz="2000" b="1">
                      <a:latin typeface="+mn-ea"/>
                      <a:ea typeface="+mn-ea"/>
                    </a:rPr>
                    <a:t>A</a:t>
                  </a:r>
                </a:p>
                <a:p>
                  <a:pPr algn="ctr" eaLnBrk="0" hangingPunct="0"/>
                  <a:endParaRPr lang="en-US" altLang="zh-CN" sz="2000" b="1">
                    <a:latin typeface="+mn-ea"/>
                    <a:ea typeface="+mn-ea"/>
                  </a:endParaRPr>
                </a:p>
              </p:txBody>
            </p:sp>
            <p:sp>
              <p:nvSpPr>
                <p:cNvPr id="166" name="Rectangle 348"/>
                <p:cNvSpPr>
                  <a:spLocks noChangeArrowheads="1"/>
                </p:cNvSpPr>
                <p:nvPr/>
              </p:nvSpPr>
              <p:spPr bwMode="auto">
                <a:xfrm>
                  <a:off x="458" y="384"/>
                  <a:ext cx="360"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3" name="Group 351"/>
              <p:cNvGrpSpPr>
                <a:grpSpLocks/>
              </p:cNvGrpSpPr>
              <p:nvPr/>
            </p:nvGrpSpPr>
            <p:grpSpPr bwMode="auto">
              <a:xfrm>
                <a:off x="818" y="384"/>
                <a:ext cx="355" cy="384"/>
                <a:chOff x="818" y="384"/>
                <a:chExt cx="355" cy="384"/>
              </a:xfrm>
            </p:grpSpPr>
            <p:sp>
              <p:nvSpPr>
                <p:cNvPr id="163" name="Rectangle 330"/>
                <p:cNvSpPr>
                  <a:spLocks noChangeArrowheads="1"/>
                </p:cNvSpPr>
                <p:nvPr/>
              </p:nvSpPr>
              <p:spPr bwMode="auto">
                <a:xfrm>
                  <a:off x="861" y="384"/>
                  <a:ext cx="269" cy="384"/>
                </a:xfrm>
                <a:prstGeom prst="rect">
                  <a:avLst/>
                </a:prstGeom>
                <a:noFill/>
                <a:ln w="9525">
                  <a:noFill/>
                  <a:miter lim="800000"/>
                  <a:headEnd/>
                  <a:tailEnd/>
                </a:ln>
              </p:spPr>
              <p:txBody>
                <a:bodyPr/>
                <a:lstStyle/>
                <a:p>
                  <a:pPr algn="ctr"/>
                  <a:r>
                    <a:rPr lang="en-US" altLang="zh-CN" sz="2000" b="1">
                      <a:latin typeface="+mn-ea"/>
                      <a:ea typeface="+mn-ea"/>
                    </a:rPr>
                    <a:t>B</a:t>
                  </a:r>
                </a:p>
                <a:p>
                  <a:pPr algn="ctr" eaLnBrk="0" hangingPunct="0"/>
                  <a:endParaRPr lang="en-US" altLang="zh-CN" sz="2000" b="1">
                    <a:latin typeface="+mn-ea"/>
                    <a:ea typeface="+mn-ea"/>
                  </a:endParaRPr>
                </a:p>
              </p:txBody>
            </p:sp>
            <p:sp>
              <p:nvSpPr>
                <p:cNvPr id="164" name="Rectangle 350"/>
                <p:cNvSpPr>
                  <a:spLocks noChangeArrowheads="1"/>
                </p:cNvSpPr>
                <p:nvPr/>
              </p:nvSpPr>
              <p:spPr bwMode="auto">
                <a:xfrm>
                  <a:off x="818" y="384"/>
                  <a:ext cx="355"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4" name="Group 353"/>
              <p:cNvGrpSpPr>
                <a:grpSpLocks/>
              </p:cNvGrpSpPr>
              <p:nvPr/>
            </p:nvGrpSpPr>
            <p:grpSpPr bwMode="auto">
              <a:xfrm>
                <a:off x="1173" y="384"/>
                <a:ext cx="450" cy="384"/>
                <a:chOff x="1173" y="384"/>
                <a:chExt cx="450" cy="384"/>
              </a:xfrm>
            </p:grpSpPr>
            <p:sp>
              <p:nvSpPr>
                <p:cNvPr id="161" name="Rectangle 331"/>
                <p:cNvSpPr>
                  <a:spLocks noChangeArrowheads="1"/>
                </p:cNvSpPr>
                <p:nvPr/>
              </p:nvSpPr>
              <p:spPr bwMode="auto">
                <a:xfrm>
                  <a:off x="1216" y="384"/>
                  <a:ext cx="364" cy="384"/>
                </a:xfrm>
                <a:prstGeom prst="rect">
                  <a:avLst/>
                </a:prstGeom>
                <a:noFill/>
                <a:ln w="9525">
                  <a:noFill/>
                  <a:miter lim="800000"/>
                  <a:headEnd/>
                  <a:tailEnd/>
                </a:ln>
              </p:spPr>
              <p:txBody>
                <a:bodyPr/>
                <a:lstStyle/>
                <a:p>
                  <a:pPr algn="ctr"/>
                  <a:r>
                    <a:rPr lang="en-US" altLang="zh-CN" sz="2000" b="1">
                      <a:latin typeface="+mn-ea"/>
                      <a:ea typeface="+mn-ea"/>
                    </a:rPr>
                    <a:t>C</a:t>
                  </a:r>
                </a:p>
                <a:p>
                  <a:pPr algn="ctr" eaLnBrk="0" hangingPunct="0"/>
                  <a:endParaRPr lang="en-US" altLang="zh-CN" sz="2000" b="1">
                    <a:latin typeface="+mn-ea"/>
                    <a:ea typeface="+mn-ea"/>
                  </a:endParaRPr>
                </a:p>
              </p:txBody>
            </p:sp>
            <p:sp>
              <p:nvSpPr>
                <p:cNvPr id="162" name="Rectangle 352"/>
                <p:cNvSpPr>
                  <a:spLocks noChangeArrowheads="1"/>
                </p:cNvSpPr>
                <p:nvPr/>
              </p:nvSpPr>
              <p:spPr bwMode="auto">
                <a:xfrm>
                  <a:off x="1173" y="384"/>
                  <a:ext cx="450"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5" name="Group 355"/>
              <p:cNvGrpSpPr>
                <a:grpSpLocks/>
              </p:cNvGrpSpPr>
              <p:nvPr/>
            </p:nvGrpSpPr>
            <p:grpSpPr bwMode="auto">
              <a:xfrm>
                <a:off x="1623" y="384"/>
                <a:ext cx="372" cy="384"/>
                <a:chOff x="1623" y="384"/>
                <a:chExt cx="372" cy="384"/>
              </a:xfrm>
            </p:grpSpPr>
            <p:sp>
              <p:nvSpPr>
                <p:cNvPr id="159" name="Rectangle 332"/>
                <p:cNvSpPr>
                  <a:spLocks noChangeArrowheads="1"/>
                </p:cNvSpPr>
                <p:nvPr/>
              </p:nvSpPr>
              <p:spPr bwMode="auto">
                <a:xfrm>
                  <a:off x="1666" y="384"/>
                  <a:ext cx="286" cy="384"/>
                </a:xfrm>
                <a:prstGeom prst="rect">
                  <a:avLst/>
                </a:prstGeom>
                <a:noFill/>
                <a:ln w="9525">
                  <a:noFill/>
                  <a:miter lim="800000"/>
                  <a:headEnd/>
                  <a:tailEnd/>
                </a:ln>
              </p:spPr>
              <p:txBody>
                <a:bodyPr/>
                <a:lstStyle/>
                <a:p>
                  <a:pPr algn="ctr"/>
                  <a:r>
                    <a:rPr lang="en-US" altLang="zh-CN" sz="2000" b="1">
                      <a:latin typeface="+mn-ea"/>
                      <a:ea typeface="+mn-ea"/>
                    </a:rPr>
                    <a:t>D</a:t>
                  </a:r>
                </a:p>
                <a:p>
                  <a:pPr algn="ctr" eaLnBrk="0" hangingPunct="0"/>
                  <a:endParaRPr lang="en-US" altLang="zh-CN" sz="2000" b="1">
                    <a:latin typeface="+mn-ea"/>
                    <a:ea typeface="+mn-ea"/>
                  </a:endParaRPr>
                </a:p>
              </p:txBody>
            </p:sp>
            <p:sp>
              <p:nvSpPr>
                <p:cNvPr id="160" name="Rectangle 354"/>
                <p:cNvSpPr>
                  <a:spLocks noChangeArrowheads="1"/>
                </p:cNvSpPr>
                <p:nvPr/>
              </p:nvSpPr>
              <p:spPr bwMode="auto">
                <a:xfrm>
                  <a:off x="1623" y="384"/>
                  <a:ext cx="372"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6" name="Group 357"/>
              <p:cNvGrpSpPr>
                <a:grpSpLocks/>
              </p:cNvGrpSpPr>
              <p:nvPr/>
            </p:nvGrpSpPr>
            <p:grpSpPr bwMode="auto">
              <a:xfrm>
                <a:off x="1995" y="384"/>
                <a:ext cx="291" cy="384"/>
                <a:chOff x="1995" y="384"/>
                <a:chExt cx="291" cy="384"/>
              </a:xfrm>
            </p:grpSpPr>
            <p:sp>
              <p:nvSpPr>
                <p:cNvPr id="157" name="Rectangle 333"/>
                <p:cNvSpPr>
                  <a:spLocks noChangeArrowheads="1"/>
                </p:cNvSpPr>
                <p:nvPr/>
              </p:nvSpPr>
              <p:spPr bwMode="auto">
                <a:xfrm>
                  <a:off x="2038" y="384"/>
                  <a:ext cx="205" cy="384"/>
                </a:xfrm>
                <a:prstGeom prst="rect">
                  <a:avLst/>
                </a:prstGeom>
                <a:noFill/>
                <a:ln w="9525">
                  <a:noFill/>
                  <a:miter lim="800000"/>
                  <a:headEnd/>
                  <a:tailEnd/>
                </a:ln>
              </p:spPr>
              <p:txBody>
                <a:bodyPr/>
                <a:lstStyle/>
                <a:p>
                  <a:pPr algn="ctr"/>
                  <a:r>
                    <a:rPr lang="en-US" altLang="zh-CN" sz="2000" b="1">
                      <a:latin typeface="+mn-ea"/>
                      <a:ea typeface="+mn-ea"/>
                    </a:rPr>
                    <a:t>a</a:t>
                  </a:r>
                </a:p>
                <a:p>
                  <a:pPr algn="ctr" eaLnBrk="0" hangingPunct="0"/>
                  <a:endParaRPr lang="en-US" altLang="zh-CN" sz="2000" b="1">
                    <a:latin typeface="+mn-ea"/>
                    <a:ea typeface="+mn-ea"/>
                  </a:endParaRPr>
                </a:p>
              </p:txBody>
            </p:sp>
            <p:sp>
              <p:nvSpPr>
                <p:cNvPr id="158" name="Rectangle 356"/>
                <p:cNvSpPr>
                  <a:spLocks noChangeArrowheads="1"/>
                </p:cNvSpPr>
                <p:nvPr/>
              </p:nvSpPr>
              <p:spPr bwMode="auto">
                <a:xfrm>
                  <a:off x="1995" y="384"/>
                  <a:ext cx="291"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7" name="Group 359"/>
              <p:cNvGrpSpPr>
                <a:grpSpLocks/>
              </p:cNvGrpSpPr>
              <p:nvPr/>
            </p:nvGrpSpPr>
            <p:grpSpPr bwMode="auto">
              <a:xfrm>
                <a:off x="2286" y="384"/>
                <a:ext cx="291" cy="384"/>
                <a:chOff x="2286" y="384"/>
                <a:chExt cx="291" cy="384"/>
              </a:xfrm>
            </p:grpSpPr>
            <p:sp>
              <p:nvSpPr>
                <p:cNvPr id="155" name="Rectangle 334"/>
                <p:cNvSpPr>
                  <a:spLocks noChangeArrowheads="1"/>
                </p:cNvSpPr>
                <p:nvPr/>
              </p:nvSpPr>
              <p:spPr bwMode="auto">
                <a:xfrm>
                  <a:off x="2329" y="384"/>
                  <a:ext cx="205" cy="384"/>
                </a:xfrm>
                <a:prstGeom prst="rect">
                  <a:avLst/>
                </a:prstGeom>
                <a:noFill/>
                <a:ln w="9525">
                  <a:noFill/>
                  <a:miter lim="800000"/>
                  <a:headEnd/>
                  <a:tailEnd/>
                </a:ln>
              </p:spPr>
              <p:txBody>
                <a:bodyPr/>
                <a:lstStyle/>
                <a:p>
                  <a:pPr algn="ctr"/>
                  <a:r>
                    <a:rPr lang="en-US" altLang="zh-CN" sz="2000" b="1">
                      <a:latin typeface="+mn-ea"/>
                      <a:ea typeface="+mn-ea"/>
                    </a:rPr>
                    <a:t>b</a:t>
                  </a:r>
                </a:p>
                <a:p>
                  <a:pPr algn="ctr" eaLnBrk="0" hangingPunct="0"/>
                  <a:endParaRPr lang="en-US" altLang="zh-CN" sz="2000" b="1">
                    <a:latin typeface="+mn-ea"/>
                    <a:ea typeface="+mn-ea"/>
                  </a:endParaRPr>
                </a:p>
              </p:txBody>
            </p:sp>
            <p:sp>
              <p:nvSpPr>
                <p:cNvPr id="156" name="Rectangle 358"/>
                <p:cNvSpPr>
                  <a:spLocks noChangeArrowheads="1"/>
                </p:cNvSpPr>
                <p:nvPr/>
              </p:nvSpPr>
              <p:spPr bwMode="auto">
                <a:xfrm>
                  <a:off x="2286" y="384"/>
                  <a:ext cx="291"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8" name="Group 361"/>
              <p:cNvGrpSpPr>
                <a:grpSpLocks/>
              </p:cNvGrpSpPr>
              <p:nvPr/>
            </p:nvGrpSpPr>
            <p:grpSpPr bwMode="auto">
              <a:xfrm>
                <a:off x="2577" y="384"/>
                <a:ext cx="291" cy="384"/>
                <a:chOff x="2577" y="384"/>
                <a:chExt cx="291" cy="384"/>
              </a:xfrm>
            </p:grpSpPr>
            <p:sp>
              <p:nvSpPr>
                <p:cNvPr id="153" name="Rectangle 335"/>
                <p:cNvSpPr>
                  <a:spLocks noChangeArrowheads="1"/>
                </p:cNvSpPr>
                <p:nvPr/>
              </p:nvSpPr>
              <p:spPr bwMode="auto">
                <a:xfrm>
                  <a:off x="2620" y="384"/>
                  <a:ext cx="205" cy="384"/>
                </a:xfrm>
                <a:prstGeom prst="rect">
                  <a:avLst/>
                </a:prstGeom>
                <a:noFill/>
                <a:ln w="9525">
                  <a:noFill/>
                  <a:miter lim="800000"/>
                  <a:headEnd/>
                  <a:tailEnd/>
                </a:ln>
              </p:spPr>
              <p:txBody>
                <a:bodyPr/>
                <a:lstStyle/>
                <a:p>
                  <a:pPr algn="ctr"/>
                  <a:r>
                    <a:rPr lang="en-US" altLang="zh-CN" sz="2000" b="1">
                      <a:latin typeface="+mn-ea"/>
                      <a:ea typeface="+mn-ea"/>
                    </a:rPr>
                    <a:t>c</a:t>
                  </a:r>
                </a:p>
                <a:p>
                  <a:pPr algn="ctr" eaLnBrk="0" hangingPunct="0"/>
                  <a:endParaRPr lang="en-US" altLang="zh-CN" sz="2000" b="1">
                    <a:latin typeface="+mn-ea"/>
                    <a:ea typeface="+mn-ea"/>
                  </a:endParaRPr>
                </a:p>
              </p:txBody>
            </p:sp>
            <p:sp>
              <p:nvSpPr>
                <p:cNvPr id="154" name="Rectangle 360"/>
                <p:cNvSpPr>
                  <a:spLocks noChangeArrowheads="1"/>
                </p:cNvSpPr>
                <p:nvPr/>
              </p:nvSpPr>
              <p:spPr bwMode="auto">
                <a:xfrm>
                  <a:off x="2577" y="384"/>
                  <a:ext cx="291" cy="384"/>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29" name="Group 363"/>
              <p:cNvGrpSpPr>
                <a:grpSpLocks/>
              </p:cNvGrpSpPr>
              <p:nvPr/>
            </p:nvGrpSpPr>
            <p:grpSpPr bwMode="auto">
              <a:xfrm>
                <a:off x="0" y="768"/>
                <a:ext cx="458" cy="480"/>
                <a:chOff x="0" y="768"/>
                <a:chExt cx="458" cy="480"/>
              </a:xfrm>
            </p:grpSpPr>
            <p:sp>
              <p:nvSpPr>
                <p:cNvPr id="151" name="Rectangle 336"/>
                <p:cNvSpPr>
                  <a:spLocks noChangeArrowheads="1"/>
                </p:cNvSpPr>
                <p:nvPr/>
              </p:nvSpPr>
              <p:spPr bwMode="auto">
                <a:xfrm>
                  <a:off x="43" y="768"/>
                  <a:ext cx="372" cy="480"/>
                </a:xfrm>
                <a:prstGeom prst="rect">
                  <a:avLst/>
                </a:prstGeom>
                <a:noFill/>
                <a:ln w="9525">
                  <a:noFill/>
                  <a:miter lim="800000"/>
                  <a:headEnd/>
                  <a:tailEnd/>
                </a:ln>
              </p:spPr>
              <p:txBody>
                <a:bodyPr/>
                <a:lstStyle/>
                <a:p>
                  <a:pPr algn="ctr"/>
                  <a:r>
                    <a:rPr lang="en-US" altLang="zh-CN" sz="2000" b="1">
                      <a:latin typeface="+mn-ea"/>
                      <a:ea typeface="+mn-ea"/>
                    </a:rPr>
                    <a:t>b,a,ε</a:t>
                  </a:r>
                </a:p>
              </p:txBody>
            </p:sp>
            <p:sp>
              <p:nvSpPr>
                <p:cNvPr id="152" name="Rectangle 362"/>
                <p:cNvSpPr>
                  <a:spLocks noChangeArrowheads="1"/>
                </p:cNvSpPr>
                <p:nvPr/>
              </p:nvSpPr>
              <p:spPr bwMode="auto">
                <a:xfrm>
                  <a:off x="0" y="768"/>
                  <a:ext cx="458"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0" name="Group 365"/>
              <p:cNvGrpSpPr>
                <a:grpSpLocks/>
              </p:cNvGrpSpPr>
              <p:nvPr/>
            </p:nvGrpSpPr>
            <p:grpSpPr bwMode="auto">
              <a:xfrm>
                <a:off x="458" y="768"/>
                <a:ext cx="360" cy="480"/>
                <a:chOff x="458" y="768"/>
                <a:chExt cx="360" cy="480"/>
              </a:xfrm>
            </p:grpSpPr>
            <p:sp>
              <p:nvSpPr>
                <p:cNvPr id="149" name="Rectangle 337"/>
                <p:cNvSpPr>
                  <a:spLocks noChangeArrowheads="1"/>
                </p:cNvSpPr>
                <p:nvPr/>
              </p:nvSpPr>
              <p:spPr bwMode="auto">
                <a:xfrm>
                  <a:off x="501" y="768"/>
                  <a:ext cx="274" cy="480"/>
                </a:xfrm>
                <a:prstGeom prst="rect">
                  <a:avLst/>
                </a:prstGeom>
                <a:noFill/>
                <a:ln w="9525">
                  <a:noFill/>
                  <a:miter lim="800000"/>
                  <a:headEnd/>
                  <a:tailEnd/>
                </a:ln>
              </p:spPr>
              <p:txBody>
                <a:bodyPr/>
                <a:lstStyle/>
                <a:p>
                  <a:pPr algn="ctr"/>
                  <a:r>
                    <a:rPr lang="en-US" altLang="zh-CN" sz="2000" b="1">
                      <a:latin typeface="+mn-ea"/>
                      <a:ea typeface="+mn-ea"/>
                    </a:rPr>
                    <a:t>ε,b</a:t>
                  </a:r>
                </a:p>
                <a:p>
                  <a:pPr algn="ctr" eaLnBrk="0" hangingPunct="0"/>
                  <a:endParaRPr lang="en-US" altLang="zh-CN" sz="2000" b="1">
                    <a:latin typeface="+mn-ea"/>
                    <a:ea typeface="+mn-ea"/>
                  </a:endParaRPr>
                </a:p>
              </p:txBody>
            </p:sp>
            <p:sp>
              <p:nvSpPr>
                <p:cNvPr id="150" name="Rectangle 364"/>
                <p:cNvSpPr>
                  <a:spLocks noChangeArrowheads="1"/>
                </p:cNvSpPr>
                <p:nvPr/>
              </p:nvSpPr>
              <p:spPr bwMode="auto">
                <a:xfrm>
                  <a:off x="458" y="768"/>
                  <a:ext cx="360"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1" name="Group 367"/>
              <p:cNvGrpSpPr>
                <a:grpSpLocks/>
              </p:cNvGrpSpPr>
              <p:nvPr/>
            </p:nvGrpSpPr>
            <p:grpSpPr bwMode="auto">
              <a:xfrm>
                <a:off x="818" y="768"/>
                <a:ext cx="355" cy="480"/>
                <a:chOff x="818" y="768"/>
                <a:chExt cx="355" cy="480"/>
              </a:xfrm>
            </p:grpSpPr>
            <p:sp>
              <p:nvSpPr>
                <p:cNvPr id="147" name="Rectangle 338"/>
                <p:cNvSpPr>
                  <a:spLocks noChangeArrowheads="1"/>
                </p:cNvSpPr>
                <p:nvPr/>
              </p:nvSpPr>
              <p:spPr bwMode="auto">
                <a:xfrm>
                  <a:off x="861" y="768"/>
                  <a:ext cx="269" cy="480"/>
                </a:xfrm>
                <a:prstGeom prst="rect">
                  <a:avLst/>
                </a:prstGeom>
                <a:noFill/>
                <a:ln w="9525">
                  <a:noFill/>
                  <a:miter lim="800000"/>
                  <a:headEnd/>
                  <a:tailEnd/>
                </a:ln>
              </p:spPr>
              <p:txBody>
                <a:bodyPr/>
                <a:lstStyle/>
                <a:p>
                  <a:pPr algn="ctr"/>
                  <a:r>
                    <a:rPr lang="en-US" altLang="zh-CN" sz="2000" b="1">
                      <a:latin typeface="+mn-ea"/>
                      <a:ea typeface="+mn-ea"/>
                    </a:rPr>
                    <a:t>ε,a</a:t>
                  </a:r>
                </a:p>
                <a:p>
                  <a:pPr algn="ctr" eaLnBrk="0" hangingPunct="0"/>
                  <a:endParaRPr lang="en-US" altLang="zh-CN" sz="2000" b="1">
                    <a:latin typeface="+mn-ea"/>
                    <a:ea typeface="+mn-ea"/>
                  </a:endParaRPr>
                </a:p>
              </p:txBody>
            </p:sp>
            <p:sp>
              <p:nvSpPr>
                <p:cNvPr id="148" name="Rectangle 366"/>
                <p:cNvSpPr>
                  <a:spLocks noChangeArrowheads="1"/>
                </p:cNvSpPr>
                <p:nvPr/>
              </p:nvSpPr>
              <p:spPr bwMode="auto">
                <a:xfrm>
                  <a:off x="818" y="768"/>
                  <a:ext cx="355"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2" name="Group 369"/>
              <p:cNvGrpSpPr>
                <a:grpSpLocks/>
              </p:cNvGrpSpPr>
              <p:nvPr/>
            </p:nvGrpSpPr>
            <p:grpSpPr bwMode="auto">
              <a:xfrm>
                <a:off x="1173" y="768"/>
                <a:ext cx="450" cy="480"/>
                <a:chOff x="1173" y="768"/>
                <a:chExt cx="450" cy="480"/>
              </a:xfrm>
            </p:grpSpPr>
            <p:sp>
              <p:nvSpPr>
                <p:cNvPr id="145" name="Rectangle 339"/>
                <p:cNvSpPr>
                  <a:spLocks noChangeArrowheads="1"/>
                </p:cNvSpPr>
                <p:nvPr/>
              </p:nvSpPr>
              <p:spPr bwMode="auto">
                <a:xfrm>
                  <a:off x="1216" y="768"/>
                  <a:ext cx="364" cy="480"/>
                </a:xfrm>
                <a:prstGeom prst="rect">
                  <a:avLst/>
                </a:prstGeom>
                <a:noFill/>
                <a:ln w="9525">
                  <a:noFill/>
                  <a:miter lim="800000"/>
                  <a:headEnd/>
                  <a:tailEnd/>
                </a:ln>
              </p:spPr>
              <p:txBody>
                <a:bodyPr/>
                <a:lstStyle/>
                <a:p>
                  <a:pPr algn="ctr"/>
                  <a:r>
                    <a:rPr lang="en-US" altLang="zh-CN" sz="2000" b="1">
                      <a:latin typeface="+mn-ea"/>
                      <a:ea typeface="+mn-ea"/>
                    </a:rPr>
                    <a:t>b,a,c</a:t>
                  </a:r>
                </a:p>
                <a:p>
                  <a:pPr algn="ctr" eaLnBrk="0" hangingPunct="0"/>
                  <a:endParaRPr lang="en-US" altLang="zh-CN" sz="2000" b="1">
                    <a:latin typeface="+mn-ea"/>
                    <a:ea typeface="+mn-ea"/>
                  </a:endParaRPr>
                </a:p>
              </p:txBody>
            </p:sp>
            <p:sp>
              <p:nvSpPr>
                <p:cNvPr id="146" name="Rectangle 368"/>
                <p:cNvSpPr>
                  <a:spLocks noChangeArrowheads="1"/>
                </p:cNvSpPr>
                <p:nvPr/>
              </p:nvSpPr>
              <p:spPr bwMode="auto">
                <a:xfrm>
                  <a:off x="1173" y="768"/>
                  <a:ext cx="450"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3" name="Group 371"/>
              <p:cNvGrpSpPr>
                <a:grpSpLocks/>
              </p:cNvGrpSpPr>
              <p:nvPr/>
            </p:nvGrpSpPr>
            <p:grpSpPr bwMode="auto">
              <a:xfrm>
                <a:off x="1623" y="768"/>
                <a:ext cx="372" cy="480"/>
                <a:chOff x="1623" y="768"/>
                <a:chExt cx="372" cy="480"/>
              </a:xfrm>
            </p:grpSpPr>
            <p:sp>
              <p:nvSpPr>
                <p:cNvPr id="143" name="Rectangle 340"/>
                <p:cNvSpPr>
                  <a:spLocks noChangeArrowheads="1"/>
                </p:cNvSpPr>
                <p:nvPr/>
              </p:nvSpPr>
              <p:spPr bwMode="auto">
                <a:xfrm>
                  <a:off x="1666" y="768"/>
                  <a:ext cx="286" cy="480"/>
                </a:xfrm>
                <a:prstGeom prst="rect">
                  <a:avLst/>
                </a:prstGeom>
                <a:noFill/>
                <a:ln w="9525">
                  <a:noFill/>
                  <a:miter lim="800000"/>
                  <a:headEnd/>
                  <a:tailEnd/>
                </a:ln>
              </p:spPr>
              <p:txBody>
                <a:bodyPr/>
                <a:lstStyle/>
                <a:p>
                  <a:pPr algn="ctr"/>
                  <a:r>
                    <a:rPr lang="en-US" altLang="zh-CN" sz="2000" b="1">
                      <a:latin typeface="+mn-ea"/>
                      <a:ea typeface="+mn-ea"/>
                    </a:rPr>
                    <a:t>a,c</a:t>
                  </a:r>
                </a:p>
                <a:p>
                  <a:pPr algn="ctr" eaLnBrk="0" hangingPunct="0"/>
                  <a:endParaRPr lang="en-US" altLang="zh-CN" sz="2000" b="1">
                    <a:latin typeface="+mn-ea"/>
                    <a:ea typeface="+mn-ea"/>
                  </a:endParaRPr>
                </a:p>
              </p:txBody>
            </p:sp>
            <p:sp>
              <p:nvSpPr>
                <p:cNvPr id="144" name="Rectangle 370"/>
                <p:cNvSpPr>
                  <a:spLocks noChangeArrowheads="1"/>
                </p:cNvSpPr>
                <p:nvPr/>
              </p:nvSpPr>
              <p:spPr bwMode="auto">
                <a:xfrm>
                  <a:off x="1623" y="768"/>
                  <a:ext cx="372"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4" name="Group 373"/>
              <p:cNvGrpSpPr>
                <a:grpSpLocks/>
              </p:cNvGrpSpPr>
              <p:nvPr/>
            </p:nvGrpSpPr>
            <p:grpSpPr bwMode="auto">
              <a:xfrm>
                <a:off x="1995" y="768"/>
                <a:ext cx="291" cy="480"/>
                <a:chOff x="1995" y="768"/>
                <a:chExt cx="291" cy="480"/>
              </a:xfrm>
            </p:grpSpPr>
            <p:sp>
              <p:nvSpPr>
                <p:cNvPr id="141" name="Rectangle 341"/>
                <p:cNvSpPr>
                  <a:spLocks noChangeArrowheads="1"/>
                </p:cNvSpPr>
                <p:nvPr/>
              </p:nvSpPr>
              <p:spPr bwMode="auto">
                <a:xfrm>
                  <a:off x="2038" y="768"/>
                  <a:ext cx="205" cy="480"/>
                </a:xfrm>
                <a:prstGeom prst="rect">
                  <a:avLst/>
                </a:prstGeom>
                <a:noFill/>
                <a:ln w="9525">
                  <a:noFill/>
                  <a:miter lim="800000"/>
                  <a:headEnd/>
                  <a:tailEnd/>
                </a:ln>
              </p:spPr>
              <p:txBody>
                <a:bodyPr/>
                <a:lstStyle/>
                <a:p>
                  <a:pPr algn="ctr"/>
                  <a:r>
                    <a:rPr lang="en-US" altLang="zh-CN" sz="2000" b="1">
                      <a:latin typeface="+mn-ea"/>
                      <a:ea typeface="+mn-ea"/>
                    </a:rPr>
                    <a:t>a</a:t>
                  </a:r>
                </a:p>
                <a:p>
                  <a:pPr algn="ctr" eaLnBrk="0" hangingPunct="0"/>
                  <a:endParaRPr lang="en-US" altLang="zh-CN" sz="2000" b="1">
                    <a:latin typeface="+mn-ea"/>
                    <a:ea typeface="+mn-ea"/>
                  </a:endParaRPr>
                </a:p>
              </p:txBody>
            </p:sp>
            <p:sp>
              <p:nvSpPr>
                <p:cNvPr id="142" name="Rectangle 372"/>
                <p:cNvSpPr>
                  <a:spLocks noChangeArrowheads="1"/>
                </p:cNvSpPr>
                <p:nvPr/>
              </p:nvSpPr>
              <p:spPr bwMode="auto">
                <a:xfrm>
                  <a:off x="1995" y="768"/>
                  <a:ext cx="29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5" name="Group 375"/>
              <p:cNvGrpSpPr>
                <a:grpSpLocks/>
              </p:cNvGrpSpPr>
              <p:nvPr/>
            </p:nvGrpSpPr>
            <p:grpSpPr bwMode="auto">
              <a:xfrm>
                <a:off x="2286" y="768"/>
                <a:ext cx="291" cy="480"/>
                <a:chOff x="2286" y="768"/>
                <a:chExt cx="291" cy="480"/>
              </a:xfrm>
            </p:grpSpPr>
            <p:sp>
              <p:nvSpPr>
                <p:cNvPr id="139" name="Rectangle 342"/>
                <p:cNvSpPr>
                  <a:spLocks noChangeArrowheads="1"/>
                </p:cNvSpPr>
                <p:nvPr/>
              </p:nvSpPr>
              <p:spPr bwMode="auto">
                <a:xfrm>
                  <a:off x="2329" y="768"/>
                  <a:ext cx="205" cy="480"/>
                </a:xfrm>
                <a:prstGeom prst="rect">
                  <a:avLst/>
                </a:prstGeom>
                <a:noFill/>
                <a:ln w="9525">
                  <a:noFill/>
                  <a:miter lim="800000"/>
                  <a:headEnd/>
                  <a:tailEnd/>
                </a:ln>
              </p:spPr>
              <p:txBody>
                <a:bodyPr/>
                <a:lstStyle/>
                <a:p>
                  <a:pPr algn="ctr"/>
                  <a:r>
                    <a:rPr lang="en-US" altLang="zh-CN" sz="2000" b="1">
                      <a:latin typeface="+mn-ea"/>
                      <a:ea typeface="+mn-ea"/>
                    </a:rPr>
                    <a:t>b</a:t>
                  </a:r>
                </a:p>
                <a:p>
                  <a:pPr algn="ctr" eaLnBrk="0" hangingPunct="0"/>
                  <a:endParaRPr lang="en-US" altLang="zh-CN" sz="2000" b="1">
                    <a:latin typeface="+mn-ea"/>
                    <a:ea typeface="+mn-ea"/>
                  </a:endParaRPr>
                </a:p>
              </p:txBody>
            </p:sp>
            <p:sp>
              <p:nvSpPr>
                <p:cNvPr id="140" name="Rectangle 374"/>
                <p:cNvSpPr>
                  <a:spLocks noChangeArrowheads="1"/>
                </p:cNvSpPr>
                <p:nvPr/>
              </p:nvSpPr>
              <p:spPr bwMode="auto">
                <a:xfrm>
                  <a:off x="2286" y="768"/>
                  <a:ext cx="29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nvGrpSpPr>
              <p:cNvPr id="136" name="Group 377"/>
              <p:cNvGrpSpPr>
                <a:grpSpLocks/>
              </p:cNvGrpSpPr>
              <p:nvPr/>
            </p:nvGrpSpPr>
            <p:grpSpPr bwMode="auto">
              <a:xfrm>
                <a:off x="2577" y="768"/>
                <a:ext cx="291" cy="480"/>
                <a:chOff x="2577" y="768"/>
                <a:chExt cx="291" cy="480"/>
              </a:xfrm>
            </p:grpSpPr>
            <p:sp>
              <p:nvSpPr>
                <p:cNvPr id="137" name="Rectangle 343"/>
                <p:cNvSpPr>
                  <a:spLocks noChangeArrowheads="1"/>
                </p:cNvSpPr>
                <p:nvPr/>
              </p:nvSpPr>
              <p:spPr bwMode="auto">
                <a:xfrm>
                  <a:off x="2620" y="768"/>
                  <a:ext cx="205" cy="480"/>
                </a:xfrm>
                <a:prstGeom prst="rect">
                  <a:avLst/>
                </a:prstGeom>
                <a:noFill/>
                <a:ln w="9525">
                  <a:noFill/>
                  <a:miter lim="800000"/>
                  <a:headEnd/>
                  <a:tailEnd/>
                </a:ln>
              </p:spPr>
              <p:txBody>
                <a:bodyPr/>
                <a:lstStyle/>
                <a:p>
                  <a:pPr algn="ctr"/>
                  <a:r>
                    <a:rPr lang="en-US" altLang="zh-CN" sz="2000" b="1">
                      <a:latin typeface="+mn-ea"/>
                      <a:ea typeface="+mn-ea"/>
                    </a:rPr>
                    <a:t>c</a:t>
                  </a:r>
                </a:p>
                <a:p>
                  <a:pPr algn="ctr" eaLnBrk="0" hangingPunct="0"/>
                  <a:endParaRPr lang="en-US" altLang="zh-CN" sz="2000" b="1">
                    <a:latin typeface="+mn-ea"/>
                    <a:ea typeface="+mn-ea"/>
                  </a:endParaRPr>
                </a:p>
              </p:txBody>
            </p:sp>
            <p:sp>
              <p:nvSpPr>
                <p:cNvPr id="138" name="Rectangle 376"/>
                <p:cNvSpPr>
                  <a:spLocks noChangeArrowheads="1"/>
                </p:cNvSpPr>
                <p:nvPr/>
              </p:nvSpPr>
              <p:spPr bwMode="auto">
                <a:xfrm>
                  <a:off x="2577" y="768"/>
                  <a:ext cx="291" cy="480"/>
                </a:xfrm>
                <a:prstGeom prst="rect">
                  <a:avLst/>
                </a:prstGeom>
                <a:noFill/>
                <a:ln w="7">
                  <a:solidFill>
                    <a:srgbClr val="A0A0A0"/>
                  </a:solidFill>
                  <a:miter lim="800000"/>
                  <a:headEnd/>
                  <a:tailEnd/>
                </a:ln>
              </p:spPr>
              <p:txBody>
                <a:bodyPr wrap="none"/>
                <a:lstStyle/>
                <a:p>
                  <a:endParaRPr lang="zh-CN" altLang="en-US" b="1">
                    <a:latin typeface="+mn-ea"/>
                    <a:ea typeface="+mn-ea"/>
                  </a:endParaRPr>
                </a:p>
              </p:txBody>
            </p:sp>
          </p:grpSp>
        </p:grpSp>
        <p:sp>
          <p:nvSpPr>
            <p:cNvPr id="119" name="Rectangle 379"/>
            <p:cNvSpPr>
              <a:spLocks noChangeArrowheads="1"/>
            </p:cNvSpPr>
            <p:nvPr/>
          </p:nvSpPr>
          <p:spPr bwMode="auto">
            <a:xfrm>
              <a:off x="-2" y="-2"/>
              <a:ext cx="2872" cy="1252"/>
            </a:xfrm>
            <a:prstGeom prst="rect">
              <a:avLst/>
            </a:prstGeom>
            <a:noFill/>
            <a:ln w="6350">
              <a:solidFill>
                <a:srgbClr val="A0A0A0"/>
              </a:solidFill>
              <a:miter lim="800000"/>
              <a:headEnd/>
              <a:tailEnd/>
            </a:ln>
          </p:spPr>
          <p:txBody>
            <a:bodyPr wrap="none"/>
            <a:lstStyle/>
            <a:p>
              <a:endParaRPr lang="zh-CN" altLang="en-US" b="1">
                <a:latin typeface="+mn-ea"/>
                <a:ea typeface="+mn-ea"/>
              </a:endParaRPr>
            </a:p>
          </p:txBody>
        </p:sp>
      </p:grpSp>
      <p:sp>
        <p:nvSpPr>
          <p:cNvPr id="171" name="Rectangle 293"/>
          <p:cNvSpPr>
            <a:spLocks noChangeArrowheads="1"/>
          </p:cNvSpPr>
          <p:nvPr/>
        </p:nvSpPr>
        <p:spPr bwMode="auto">
          <a:xfrm>
            <a:off x="3243229" y="3962400"/>
            <a:ext cx="414371" cy="381791"/>
          </a:xfrm>
          <a:prstGeom prst="rect">
            <a:avLst/>
          </a:prstGeom>
          <a:noFill/>
          <a:ln w="9525">
            <a:noFill/>
            <a:miter lim="800000"/>
            <a:headEnd/>
            <a:tailEnd/>
          </a:ln>
        </p:spPr>
        <p:txBody>
          <a:bodyPr/>
          <a:lstStyle/>
          <a:p>
            <a:pPr algn="just"/>
            <a:r>
              <a:rPr lang="en-US" altLang="zh-CN" b="1" dirty="0">
                <a:latin typeface="Times New Roman" pitchFamily="18" charset="0"/>
              </a:rPr>
              <a:t>#</a:t>
            </a:r>
          </a:p>
          <a:p>
            <a:pPr algn="just" eaLnBrk="0" hangingPunct="0"/>
            <a:endParaRPr lang="en-US" altLang="zh-CN" b="1" dirty="0">
              <a:latin typeface="Times New Roman" pitchFamily="18" charset="0"/>
            </a:endParaRPr>
          </a:p>
        </p:txBody>
      </p:sp>
      <p:sp>
        <p:nvSpPr>
          <p:cNvPr id="172" name="Rectangle 293"/>
          <p:cNvSpPr>
            <a:spLocks noChangeArrowheads="1"/>
          </p:cNvSpPr>
          <p:nvPr/>
        </p:nvSpPr>
        <p:spPr bwMode="auto">
          <a:xfrm>
            <a:off x="4953000" y="3962400"/>
            <a:ext cx="414371" cy="381791"/>
          </a:xfrm>
          <a:prstGeom prst="rect">
            <a:avLst/>
          </a:prstGeom>
          <a:noFill/>
          <a:ln w="9525">
            <a:noFill/>
            <a:miter lim="800000"/>
            <a:headEnd/>
            <a:tailEnd/>
          </a:ln>
        </p:spPr>
        <p:txBody>
          <a:bodyPr/>
          <a:lstStyle/>
          <a:p>
            <a:pPr algn="just"/>
            <a:r>
              <a:rPr lang="en-US" altLang="zh-CN" b="1" dirty="0">
                <a:latin typeface="Times New Roman" pitchFamily="18" charset="0"/>
              </a:rPr>
              <a:t>#</a:t>
            </a:r>
          </a:p>
          <a:p>
            <a:pPr algn="just" eaLnBrk="0" hangingPunct="0"/>
            <a:endParaRPr lang="en-US" altLang="zh-CN" b="1" dirty="0">
              <a:latin typeface="Times New Roman" pitchFamily="18" charset="0"/>
            </a:endParaRPr>
          </a:p>
        </p:txBody>
      </p:sp>
      <p:sp>
        <p:nvSpPr>
          <p:cNvPr id="173" name="Rectangle 293"/>
          <p:cNvSpPr>
            <a:spLocks noChangeArrowheads="1"/>
          </p:cNvSpPr>
          <p:nvPr/>
        </p:nvSpPr>
        <p:spPr bwMode="auto">
          <a:xfrm>
            <a:off x="6138829" y="3962400"/>
            <a:ext cx="414371" cy="381791"/>
          </a:xfrm>
          <a:prstGeom prst="rect">
            <a:avLst/>
          </a:prstGeom>
          <a:noFill/>
          <a:ln w="9525">
            <a:noFill/>
            <a:miter lim="800000"/>
            <a:headEnd/>
            <a:tailEnd/>
          </a:ln>
        </p:spPr>
        <p:txBody>
          <a:bodyPr/>
          <a:lstStyle/>
          <a:p>
            <a:pPr algn="just"/>
            <a:r>
              <a:rPr lang="en-US" altLang="zh-CN" b="1" dirty="0">
                <a:latin typeface="Times New Roman" pitchFamily="18" charset="0"/>
              </a:rPr>
              <a:t>#</a:t>
            </a:r>
          </a:p>
          <a:p>
            <a:pPr algn="just" eaLnBrk="0" hangingPunct="0"/>
            <a:endParaRPr lang="en-US" altLang="zh-CN" b="1" dirty="0">
              <a:latin typeface="Times New Roman" pitchFamily="18" charset="0"/>
            </a:endParaRPr>
          </a:p>
        </p:txBody>
      </p:sp>
      <p:sp>
        <p:nvSpPr>
          <p:cNvPr id="174" name="矩形 173"/>
          <p:cNvSpPr/>
          <p:nvPr/>
        </p:nvSpPr>
        <p:spPr>
          <a:xfrm>
            <a:off x="7714201" y="3124200"/>
            <a:ext cx="896399" cy="430887"/>
          </a:xfrm>
          <a:prstGeom prst="rect">
            <a:avLst/>
          </a:prstGeom>
        </p:spPr>
        <p:txBody>
          <a:bodyPr wrap="none">
            <a:spAutoFit/>
          </a:bodyPr>
          <a:lstStyle/>
          <a:p>
            <a:r>
              <a:rPr lang="en-US" altLang="zh-CN" sz="2200" b="1" dirty="0" smtClean="0">
                <a:latin typeface="+mn-ea"/>
              </a:rPr>
              <a:t>S→AB</a:t>
            </a:r>
            <a:endParaRPr lang="zh-CN" altLang="en-US" sz="2200" dirty="0"/>
          </a:p>
        </p:txBody>
      </p:sp>
      <p:sp>
        <p:nvSpPr>
          <p:cNvPr id="175" name="矩形 174"/>
          <p:cNvSpPr/>
          <p:nvPr/>
        </p:nvSpPr>
        <p:spPr>
          <a:xfrm>
            <a:off x="7696200" y="3124200"/>
            <a:ext cx="896399" cy="430887"/>
          </a:xfrm>
          <a:prstGeom prst="rect">
            <a:avLst/>
          </a:prstGeom>
        </p:spPr>
        <p:txBody>
          <a:bodyPr wrap="none">
            <a:spAutoFit/>
          </a:bodyPr>
          <a:lstStyle/>
          <a:p>
            <a:r>
              <a:rPr lang="en-US" altLang="zh-CN" sz="2200" b="1" dirty="0" smtClean="0">
                <a:latin typeface="+mn-ea"/>
              </a:rPr>
              <a:t>C→AD</a:t>
            </a:r>
            <a:endParaRPr lang="zh-CN" altLang="en-US" sz="2200" dirty="0"/>
          </a:p>
        </p:txBody>
      </p:sp>
      <p:sp>
        <p:nvSpPr>
          <p:cNvPr id="176" name="矩形 175"/>
          <p:cNvSpPr/>
          <p:nvPr/>
        </p:nvSpPr>
        <p:spPr>
          <a:xfrm>
            <a:off x="7696200" y="3124200"/>
            <a:ext cx="896399" cy="430887"/>
          </a:xfrm>
          <a:prstGeom prst="rect">
            <a:avLst/>
          </a:prstGeom>
        </p:spPr>
        <p:txBody>
          <a:bodyPr wrap="none">
            <a:spAutoFit/>
          </a:bodyPr>
          <a:lstStyle/>
          <a:p>
            <a:r>
              <a:rPr lang="en-US" altLang="zh-CN" sz="2200" b="1" dirty="0" smtClean="0">
                <a:latin typeface="+mn-ea"/>
              </a:rPr>
              <a:t>S→AB</a:t>
            </a:r>
            <a:endParaRPr lang="zh-CN" altLang="en-US" sz="2200" dirty="0"/>
          </a:p>
        </p:txBody>
      </p:sp>
      <p:sp>
        <p:nvSpPr>
          <p:cNvPr id="177" name="矩形 176"/>
          <p:cNvSpPr/>
          <p:nvPr/>
        </p:nvSpPr>
        <p:spPr>
          <a:xfrm>
            <a:off x="7696200" y="3124200"/>
            <a:ext cx="896399" cy="430887"/>
          </a:xfrm>
          <a:prstGeom prst="rect">
            <a:avLst/>
          </a:prstGeom>
        </p:spPr>
        <p:txBody>
          <a:bodyPr wrap="none">
            <a:spAutoFit/>
          </a:bodyPr>
          <a:lstStyle/>
          <a:p>
            <a:r>
              <a:rPr lang="en-US" altLang="zh-CN" sz="2200" b="1" dirty="0" err="1" smtClean="0">
                <a:latin typeface="+mn-ea"/>
              </a:rPr>
              <a:t>S→bC</a:t>
            </a:r>
            <a:endParaRPr lang="zh-CN" altLang="en-US" sz="2200" dirty="0"/>
          </a:p>
        </p:txBody>
      </p:sp>
      <p:sp>
        <p:nvSpPr>
          <p:cNvPr id="178" name="矩形 177"/>
          <p:cNvSpPr/>
          <p:nvPr/>
        </p:nvSpPr>
        <p:spPr>
          <a:xfrm>
            <a:off x="7714201" y="3124200"/>
            <a:ext cx="896399" cy="430887"/>
          </a:xfrm>
          <a:prstGeom prst="rect">
            <a:avLst/>
          </a:prstGeom>
        </p:spPr>
        <p:txBody>
          <a:bodyPr wrap="none">
            <a:spAutoFit/>
          </a:bodyPr>
          <a:lstStyle/>
          <a:p>
            <a:r>
              <a:rPr lang="en-US" altLang="zh-CN" sz="2200" b="1" dirty="0" err="1" smtClean="0">
                <a:latin typeface="+mn-ea"/>
              </a:rPr>
              <a:t>B→aD</a:t>
            </a:r>
            <a:endParaRPr lang="zh-CN" altLang="en-US" sz="2200" dirty="0"/>
          </a:p>
        </p:txBody>
      </p:sp>
      <p:sp>
        <p:nvSpPr>
          <p:cNvPr id="179" name="矩形 178"/>
          <p:cNvSpPr/>
          <p:nvPr/>
        </p:nvSpPr>
        <p:spPr>
          <a:xfrm>
            <a:off x="7714201" y="3124200"/>
            <a:ext cx="896399" cy="430887"/>
          </a:xfrm>
          <a:prstGeom prst="rect">
            <a:avLst/>
          </a:prstGeom>
        </p:spPr>
        <p:txBody>
          <a:bodyPr wrap="none">
            <a:spAutoFit/>
          </a:bodyPr>
          <a:lstStyle/>
          <a:p>
            <a:r>
              <a:rPr lang="en-US" altLang="zh-CN" sz="2200" b="1" dirty="0" smtClean="0">
                <a:latin typeface="+mn-ea"/>
              </a:rPr>
              <a:t>C→AD</a:t>
            </a:r>
            <a:endParaRPr lang="zh-CN" altLang="en-US" sz="2200" dirty="0"/>
          </a:p>
        </p:txBody>
      </p:sp>
      <p:sp>
        <p:nvSpPr>
          <p:cNvPr id="180" name="矩形 179"/>
          <p:cNvSpPr/>
          <p:nvPr/>
        </p:nvSpPr>
        <p:spPr>
          <a:xfrm>
            <a:off x="7467600" y="3124200"/>
            <a:ext cx="1595309" cy="430887"/>
          </a:xfrm>
          <a:prstGeom prst="rect">
            <a:avLst/>
          </a:prstGeom>
        </p:spPr>
        <p:txBody>
          <a:bodyPr wrap="none">
            <a:spAutoFit/>
          </a:bodyPr>
          <a:lstStyle/>
          <a:p>
            <a:r>
              <a:rPr lang="zh-CN" altLang="en-US" sz="2200" b="1" dirty="0" smtClean="0">
                <a:latin typeface="宋体" pitchFamily="2" charset="-122"/>
                <a:ea typeface="宋体" pitchFamily="2" charset="-122"/>
              </a:rPr>
              <a:t>重复无变化</a:t>
            </a:r>
            <a:endParaRPr lang="zh-CN" altLang="en-US" sz="2200" dirty="0">
              <a:latin typeface="宋体" pitchFamily="2" charset="-122"/>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box(in)">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1"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box(in)">
                                      <p:cBhvr>
                                        <p:cTn id="12" dur="500"/>
                                        <p:tgtEl>
                                          <p:spTgt spid="2765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0" nodeType="clickEffect">
                                  <p:stCondLst>
                                    <p:cond delay="0"/>
                                  </p:stCondLst>
                                  <p:childTnLst>
                                    <p:animEffect transition="out" filter="box(in)">
                                      <p:cBhvr>
                                        <p:cTn id="16" dur="500"/>
                                        <p:tgtEl>
                                          <p:spTgt spid="27657"/>
                                        </p:tgtEl>
                                      </p:cBhvr>
                                    </p:animEffect>
                                    <p:set>
                                      <p:cBhvr>
                                        <p:cTn id="17" dur="1" fill="hold">
                                          <p:stCondLst>
                                            <p:cond delay="499"/>
                                          </p:stCondLst>
                                        </p:cTn>
                                        <p:tgtEl>
                                          <p:spTgt spid="27657"/>
                                        </p:tgtEl>
                                        <p:attrNameLst>
                                          <p:attrName>style.visibility</p:attrName>
                                        </p:attrNameLst>
                                      </p:cBhvr>
                                      <p:to>
                                        <p:strVal val="hidden"/>
                                      </p:to>
                                    </p:set>
                                  </p:childTnLst>
                                </p:cTn>
                              </p:par>
                            </p:childTnLst>
                          </p:cTn>
                        </p:par>
                        <p:par>
                          <p:cTn id="18" fill="hold">
                            <p:stCondLst>
                              <p:cond delay="500"/>
                            </p:stCondLst>
                            <p:childTnLst>
                              <p:par>
                                <p:cTn id="19" presetID="4" presetClass="entr" presetSubtype="16" fill="hold"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box(in)">
                                      <p:cBhvr>
                                        <p:cTn id="21" dur="500"/>
                                        <p:tgtEl>
                                          <p:spTgt spid="117"/>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74"/>
                                        </p:tgtEl>
                                        <p:attrNameLst>
                                          <p:attrName>style.visibility</p:attrName>
                                        </p:attrNameLst>
                                      </p:cBhvr>
                                      <p:to>
                                        <p:strVal val="visible"/>
                                      </p:to>
                                    </p:set>
                                    <p:animEffect transition="in" filter="box(in)">
                                      <p:cBhvr>
                                        <p:cTn id="26" dur="500"/>
                                        <p:tgtEl>
                                          <p:spTgt spid="174"/>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12"/>
                                        </p:tgtEl>
                                        <p:attrNameLst>
                                          <p:attrName>style.visibility</p:attrName>
                                        </p:attrNameLst>
                                      </p:cBhvr>
                                      <p:to>
                                        <p:strVal val="visible"/>
                                      </p:to>
                                    </p:set>
                                    <p:animEffect transition="in" filter="box(in)">
                                      <p:cBhvr>
                                        <p:cTn id="31" dur="500"/>
                                        <p:tgtEl>
                                          <p:spTgt spid="112"/>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xit" presetSubtype="16" fill="hold" grpId="1" nodeType="clickEffect">
                                  <p:stCondLst>
                                    <p:cond delay="0"/>
                                  </p:stCondLst>
                                  <p:childTnLst>
                                    <p:animEffect transition="out" filter="box(in)">
                                      <p:cBhvr>
                                        <p:cTn id="35" dur="500"/>
                                        <p:tgtEl>
                                          <p:spTgt spid="174"/>
                                        </p:tgtEl>
                                      </p:cBhvr>
                                    </p:animEffect>
                                    <p:set>
                                      <p:cBhvr>
                                        <p:cTn id="36" dur="1" fill="hold">
                                          <p:stCondLst>
                                            <p:cond delay="499"/>
                                          </p:stCondLst>
                                        </p:cTn>
                                        <p:tgtEl>
                                          <p:spTgt spid="174"/>
                                        </p:tgtEl>
                                        <p:attrNameLst>
                                          <p:attrName>style.visibility</p:attrName>
                                        </p:attrNameLst>
                                      </p:cBhvr>
                                      <p:to>
                                        <p:strVal val="hidden"/>
                                      </p:to>
                                    </p:set>
                                  </p:childTnLst>
                                </p:cTn>
                              </p:par>
                            </p:childTnLst>
                          </p:cTn>
                        </p:par>
                        <p:par>
                          <p:cTn id="37" fill="hold">
                            <p:stCondLst>
                              <p:cond delay="500"/>
                            </p:stCondLst>
                            <p:childTnLst>
                              <p:par>
                                <p:cTn id="38" presetID="4" presetClass="entr" presetSubtype="16" fill="hold" grpId="1" nodeType="afterEffect">
                                  <p:stCondLst>
                                    <p:cond delay="0"/>
                                  </p:stCondLst>
                                  <p:childTnLst>
                                    <p:set>
                                      <p:cBhvr>
                                        <p:cTn id="39" dur="1" fill="hold">
                                          <p:stCondLst>
                                            <p:cond delay="0"/>
                                          </p:stCondLst>
                                        </p:cTn>
                                        <p:tgtEl>
                                          <p:spTgt spid="175"/>
                                        </p:tgtEl>
                                        <p:attrNameLst>
                                          <p:attrName>style.visibility</p:attrName>
                                        </p:attrNameLst>
                                      </p:cBhvr>
                                      <p:to>
                                        <p:strVal val="visible"/>
                                      </p:to>
                                    </p:set>
                                    <p:animEffect transition="in" filter="box(in)">
                                      <p:cBhvr>
                                        <p:cTn id="40" dur="500"/>
                                        <p:tgtEl>
                                          <p:spTgt spid="175"/>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box(in)">
                                      <p:cBhvr>
                                        <p:cTn id="45" dur="500"/>
                                        <p:tgtEl>
                                          <p:spTgt spid="116"/>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xit" presetSubtype="16" fill="hold" grpId="2" nodeType="clickEffect">
                                  <p:stCondLst>
                                    <p:cond delay="0"/>
                                  </p:stCondLst>
                                  <p:childTnLst>
                                    <p:animEffect transition="out" filter="box(in)">
                                      <p:cBhvr>
                                        <p:cTn id="49" dur="500"/>
                                        <p:tgtEl>
                                          <p:spTgt spid="175"/>
                                        </p:tgtEl>
                                      </p:cBhvr>
                                    </p:animEffect>
                                    <p:set>
                                      <p:cBhvr>
                                        <p:cTn id="50" dur="1" fill="hold">
                                          <p:stCondLst>
                                            <p:cond delay="499"/>
                                          </p:stCondLst>
                                        </p:cTn>
                                        <p:tgtEl>
                                          <p:spTgt spid="175"/>
                                        </p:tgtEl>
                                        <p:attrNameLst>
                                          <p:attrName>style.visibility</p:attrName>
                                        </p:attrNameLst>
                                      </p:cBhvr>
                                      <p:to>
                                        <p:strVal val="hidden"/>
                                      </p:to>
                                    </p:set>
                                  </p:childTnLst>
                                </p:cTn>
                              </p:par>
                            </p:childTnLst>
                          </p:cTn>
                        </p:par>
                        <p:par>
                          <p:cTn id="51" fill="hold">
                            <p:stCondLst>
                              <p:cond delay="500"/>
                            </p:stCondLst>
                            <p:childTnLst>
                              <p:par>
                                <p:cTn id="52" presetID="4" presetClass="entr" presetSubtype="16" fill="hold" grpId="2" nodeType="afterEffect">
                                  <p:stCondLst>
                                    <p:cond delay="0"/>
                                  </p:stCondLst>
                                  <p:childTnLst>
                                    <p:set>
                                      <p:cBhvr>
                                        <p:cTn id="53" dur="1" fill="hold">
                                          <p:stCondLst>
                                            <p:cond delay="0"/>
                                          </p:stCondLst>
                                        </p:cTn>
                                        <p:tgtEl>
                                          <p:spTgt spid="176"/>
                                        </p:tgtEl>
                                        <p:attrNameLst>
                                          <p:attrName>style.visibility</p:attrName>
                                        </p:attrNameLst>
                                      </p:cBhvr>
                                      <p:to>
                                        <p:strVal val="visible"/>
                                      </p:to>
                                    </p:set>
                                    <p:animEffect transition="in" filter="box(in)">
                                      <p:cBhvr>
                                        <p:cTn id="54" dur="500"/>
                                        <p:tgtEl>
                                          <p:spTgt spid="176"/>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box(in)">
                                      <p:cBhvr>
                                        <p:cTn id="59" dur="500"/>
                                        <p:tgtEl>
                                          <p:spTgt spid="111"/>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171"/>
                                        </p:tgtEl>
                                        <p:attrNameLst>
                                          <p:attrName>style.visibility</p:attrName>
                                        </p:attrNameLst>
                                      </p:cBhvr>
                                      <p:to>
                                        <p:strVal val="visible"/>
                                      </p:to>
                                    </p:set>
                                    <p:animEffect transition="in" filter="box(in)">
                                      <p:cBhvr>
                                        <p:cTn id="64" dur="500"/>
                                        <p:tgtEl>
                                          <p:spTgt spid="171"/>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xit" presetSubtype="16" fill="hold" grpId="3" nodeType="clickEffect">
                                  <p:stCondLst>
                                    <p:cond delay="0"/>
                                  </p:stCondLst>
                                  <p:childTnLst>
                                    <p:animEffect transition="out" filter="box(in)">
                                      <p:cBhvr>
                                        <p:cTn id="68" dur="500"/>
                                        <p:tgtEl>
                                          <p:spTgt spid="176"/>
                                        </p:tgtEl>
                                      </p:cBhvr>
                                    </p:animEffect>
                                    <p:set>
                                      <p:cBhvr>
                                        <p:cTn id="69" dur="1" fill="hold">
                                          <p:stCondLst>
                                            <p:cond delay="499"/>
                                          </p:stCondLst>
                                        </p:cTn>
                                        <p:tgtEl>
                                          <p:spTgt spid="176"/>
                                        </p:tgtEl>
                                        <p:attrNameLst>
                                          <p:attrName>style.visibility</p:attrName>
                                        </p:attrNameLst>
                                      </p:cBhvr>
                                      <p:to>
                                        <p:strVal val="hidden"/>
                                      </p:to>
                                    </p:set>
                                  </p:childTnLst>
                                </p:cTn>
                              </p:par>
                            </p:childTnLst>
                          </p:cTn>
                        </p:par>
                        <p:par>
                          <p:cTn id="70" fill="hold">
                            <p:stCondLst>
                              <p:cond delay="500"/>
                            </p:stCondLst>
                            <p:childTnLst>
                              <p:par>
                                <p:cTn id="71" presetID="4" presetClass="entr" presetSubtype="16" fill="hold" grpId="3" nodeType="afterEffect">
                                  <p:stCondLst>
                                    <p:cond delay="0"/>
                                  </p:stCondLst>
                                  <p:childTnLst>
                                    <p:set>
                                      <p:cBhvr>
                                        <p:cTn id="72" dur="1" fill="hold">
                                          <p:stCondLst>
                                            <p:cond delay="0"/>
                                          </p:stCondLst>
                                        </p:cTn>
                                        <p:tgtEl>
                                          <p:spTgt spid="177"/>
                                        </p:tgtEl>
                                        <p:attrNameLst>
                                          <p:attrName>style.visibility</p:attrName>
                                        </p:attrNameLst>
                                      </p:cBhvr>
                                      <p:to>
                                        <p:strVal val="visible"/>
                                      </p:to>
                                    </p:set>
                                    <p:animEffect transition="in" filter="box(in)">
                                      <p:cBhvr>
                                        <p:cTn id="73" dur="500"/>
                                        <p:tgtEl>
                                          <p:spTgt spid="177"/>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172"/>
                                        </p:tgtEl>
                                        <p:attrNameLst>
                                          <p:attrName>style.visibility</p:attrName>
                                        </p:attrNameLst>
                                      </p:cBhvr>
                                      <p:to>
                                        <p:strVal val="visible"/>
                                      </p:to>
                                    </p:set>
                                    <p:animEffect transition="in" filter="box(in)">
                                      <p:cBhvr>
                                        <p:cTn id="78" dur="500"/>
                                        <p:tgtEl>
                                          <p:spTgt spid="172"/>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xit" presetSubtype="16" fill="hold" grpId="4" nodeType="clickEffect">
                                  <p:stCondLst>
                                    <p:cond delay="0"/>
                                  </p:stCondLst>
                                  <p:childTnLst>
                                    <p:animEffect transition="out" filter="box(in)">
                                      <p:cBhvr>
                                        <p:cTn id="82" dur="500"/>
                                        <p:tgtEl>
                                          <p:spTgt spid="177"/>
                                        </p:tgtEl>
                                      </p:cBhvr>
                                    </p:animEffect>
                                    <p:set>
                                      <p:cBhvr>
                                        <p:cTn id="83" dur="1" fill="hold">
                                          <p:stCondLst>
                                            <p:cond delay="499"/>
                                          </p:stCondLst>
                                        </p:cTn>
                                        <p:tgtEl>
                                          <p:spTgt spid="177"/>
                                        </p:tgtEl>
                                        <p:attrNameLst>
                                          <p:attrName>style.visibility</p:attrName>
                                        </p:attrNameLst>
                                      </p:cBhvr>
                                      <p:to>
                                        <p:strVal val="hidden"/>
                                      </p:to>
                                    </p:set>
                                  </p:childTnLst>
                                </p:cTn>
                              </p:par>
                            </p:childTnLst>
                          </p:cTn>
                        </p:par>
                        <p:par>
                          <p:cTn id="84" fill="hold">
                            <p:stCondLst>
                              <p:cond delay="500"/>
                            </p:stCondLst>
                            <p:childTnLst>
                              <p:par>
                                <p:cTn id="85" presetID="4" presetClass="entr" presetSubtype="16" fill="hold" grpId="4" nodeType="afterEffect">
                                  <p:stCondLst>
                                    <p:cond delay="0"/>
                                  </p:stCondLst>
                                  <p:childTnLst>
                                    <p:set>
                                      <p:cBhvr>
                                        <p:cTn id="86" dur="1" fill="hold">
                                          <p:stCondLst>
                                            <p:cond delay="0"/>
                                          </p:stCondLst>
                                        </p:cTn>
                                        <p:tgtEl>
                                          <p:spTgt spid="178"/>
                                        </p:tgtEl>
                                        <p:attrNameLst>
                                          <p:attrName>style.visibility</p:attrName>
                                        </p:attrNameLst>
                                      </p:cBhvr>
                                      <p:to>
                                        <p:strVal val="visible"/>
                                      </p:to>
                                    </p:set>
                                    <p:animEffect transition="in" filter="box(in)">
                                      <p:cBhvr>
                                        <p:cTn id="87" dur="500"/>
                                        <p:tgtEl>
                                          <p:spTgt spid="178"/>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173"/>
                                        </p:tgtEl>
                                        <p:attrNameLst>
                                          <p:attrName>style.visibility</p:attrName>
                                        </p:attrNameLst>
                                      </p:cBhvr>
                                      <p:to>
                                        <p:strVal val="visible"/>
                                      </p:to>
                                    </p:set>
                                    <p:animEffect transition="in" filter="box(in)">
                                      <p:cBhvr>
                                        <p:cTn id="92" dur="500"/>
                                        <p:tgtEl>
                                          <p:spTgt spid="173"/>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xit" presetSubtype="16" fill="hold" grpId="5" nodeType="clickEffect">
                                  <p:stCondLst>
                                    <p:cond delay="0"/>
                                  </p:stCondLst>
                                  <p:childTnLst>
                                    <p:animEffect transition="out" filter="box(in)">
                                      <p:cBhvr>
                                        <p:cTn id="96" dur="500"/>
                                        <p:tgtEl>
                                          <p:spTgt spid="178"/>
                                        </p:tgtEl>
                                      </p:cBhvr>
                                    </p:animEffect>
                                    <p:set>
                                      <p:cBhvr>
                                        <p:cTn id="97" dur="1" fill="hold">
                                          <p:stCondLst>
                                            <p:cond delay="499"/>
                                          </p:stCondLst>
                                        </p:cTn>
                                        <p:tgtEl>
                                          <p:spTgt spid="178"/>
                                        </p:tgtEl>
                                        <p:attrNameLst>
                                          <p:attrName>style.visibility</p:attrName>
                                        </p:attrNameLst>
                                      </p:cBhvr>
                                      <p:to>
                                        <p:strVal val="hidden"/>
                                      </p:to>
                                    </p:set>
                                  </p:childTnLst>
                                </p:cTn>
                              </p:par>
                            </p:childTnLst>
                          </p:cTn>
                        </p:par>
                        <p:par>
                          <p:cTn id="98" fill="hold">
                            <p:stCondLst>
                              <p:cond delay="500"/>
                            </p:stCondLst>
                            <p:childTnLst>
                              <p:par>
                                <p:cTn id="99" presetID="4" presetClass="entr" presetSubtype="16" fill="hold" grpId="0" nodeType="afterEffect">
                                  <p:stCondLst>
                                    <p:cond delay="0"/>
                                  </p:stCondLst>
                                  <p:childTnLst>
                                    <p:set>
                                      <p:cBhvr>
                                        <p:cTn id="100" dur="1" fill="hold">
                                          <p:stCondLst>
                                            <p:cond delay="0"/>
                                          </p:stCondLst>
                                        </p:cTn>
                                        <p:tgtEl>
                                          <p:spTgt spid="179"/>
                                        </p:tgtEl>
                                        <p:attrNameLst>
                                          <p:attrName>style.visibility</p:attrName>
                                        </p:attrNameLst>
                                      </p:cBhvr>
                                      <p:to>
                                        <p:strVal val="visible"/>
                                      </p:to>
                                    </p:set>
                                    <p:animEffect transition="in" filter="box(in)">
                                      <p:cBhvr>
                                        <p:cTn id="101" dur="500"/>
                                        <p:tgtEl>
                                          <p:spTgt spid="179"/>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xit" presetSubtype="16" fill="hold" grpId="1" nodeType="clickEffect">
                                  <p:stCondLst>
                                    <p:cond delay="0"/>
                                  </p:stCondLst>
                                  <p:childTnLst>
                                    <p:animEffect transition="out" filter="box(in)">
                                      <p:cBhvr>
                                        <p:cTn id="105" dur="500"/>
                                        <p:tgtEl>
                                          <p:spTgt spid="179"/>
                                        </p:tgtEl>
                                      </p:cBhvr>
                                    </p:animEffect>
                                    <p:set>
                                      <p:cBhvr>
                                        <p:cTn id="106" dur="1" fill="hold">
                                          <p:stCondLst>
                                            <p:cond delay="499"/>
                                          </p:stCondLst>
                                        </p:cTn>
                                        <p:tgtEl>
                                          <p:spTgt spid="179"/>
                                        </p:tgtEl>
                                        <p:attrNameLst>
                                          <p:attrName>style.visibility</p:attrName>
                                        </p:attrNameLst>
                                      </p:cBhvr>
                                      <p:to>
                                        <p:strVal val="hidden"/>
                                      </p:to>
                                    </p:set>
                                  </p:childTnLst>
                                </p:cTn>
                              </p:par>
                            </p:childTnLst>
                          </p:cTn>
                        </p:par>
                        <p:par>
                          <p:cTn id="107" fill="hold">
                            <p:stCondLst>
                              <p:cond delay="500"/>
                            </p:stCondLst>
                            <p:childTnLst>
                              <p:par>
                                <p:cTn id="108" presetID="4" presetClass="entr" presetSubtype="16" fill="hold" grpId="4" nodeType="afterEffect">
                                  <p:stCondLst>
                                    <p:cond delay="0"/>
                                  </p:stCondLst>
                                  <p:childTnLst>
                                    <p:set>
                                      <p:cBhvr>
                                        <p:cTn id="109" dur="1" fill="hold">
                                          <p:stCondLst>
                                            <p:cond delay="0"/>
                                          </p:stCondLst>
                                        </p:cTn>
                                        <p:tgtEl>
                                          <p:spTgt spid="180"/>
                                        </p:tgtEl>
                                        <p:attrNameLst>
                                          <p:attrName>style.visibility</p:attrName>
                                        </p:attrNameLst>
                                      </p:cBhvr>
                                      <p:to>
                                        <p:strVal val="visible"/>
                                      </p:to>
                                    </p:set>
                                    <p:animEffect transition="in" filter="box(in)">
                                      <p:cBhvr>
                                        <p:cTn id="110"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p:bldP spid="27657" grpId="1"/>
      <p:bldP spid="110" grpId="0"/>
      <p:bldP spid="116" grpId="0"/>
      <p:bldP spid="171" grpId="0"/>
      <p:bldP spid="172" grpId="0"/>
      <p:bldP spid="173" grpId="0"/>
      <p:bldP spid="174" grpId="0"/>
      <p:bldP spid="174" grpId="1"/>
      <p:bldP spid="175" grpId="1"/>
      <p:bldP spid="175" grpId="2"/>
      <p:bldP spid="176" grpId="2"/>
      <p:bldP spid="176" grpId="3"/>
      <p:bldP spid="177" grpId="3"/>
      <p:bldP spid="177" grpId="4"/>
      <p:bldP spid="178" grpId="4"/>
      <p:bldP spid="178" grpId="5"/>
      <p:bldP spid="179" grpId="0"/>
      <p:bldP spid="179" grpId="1"/>
      <p:bldP spid="180" grpId="4"/>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a:spLocks noGrp="1"/>
          </p:cNvSpPr>
          <p:nvPr>
            <p:ph type="sldNum" sz="quarter" idx="12"/>
          </p:nvPr>
        </p:nvSpPr>
        <p:spPr>
          <a:noFill/>
        </p:spPr>
        <p:txBody>
          <a:bodyPr/>
          <a:lstStyle/>
          <a:p>
            <a:fld id="{F5CCD0D2-28A3-46F5-BD0D-71ED80DE8C17}" type="slidenum">
              <a:rPr lang="en-US" altLang="zh-CN" smtClean="0">
                <a:ea typeface="宋体" charset="-122"/>
              </a:rPr>
              <a:pPr/>
              <a:t>23</a:t>
            </a:fld>
            <a:endParaRPr lang="en-US" altLang="zh-CN" dirty="0" smtClean="0">
              <a:ea typeface="宋体" charset="-122"/>
            </a:endParaRPr>
          </a:p>
        </p:txBody>
      </p:sp>
      <p:sp>
        <p:nvSpPr>
          <p:cNvPr id="28676" name="Text Box 34"/>
          <p:cNvSpPr txBox="1">
            <a:spLocks noChangeArrowheads="1"/>
          </p:cNvSpPr>
          <p:nvPr/>
        </p:nvSpPr>
        <p:spPr bwMode="auto">
          <a:xfrm>
            <a:off x="381000" y="990600"/>
            <a:ext cx="3657600" cy="430887"/>
          </a:xfrm>
          <a:prstGeom prst="rect">
            <a:avLst/>
          </a:prstGeom>
          <a:noFill/>
          <a:ln w="9525">
            <a:noFill/>
            <a:miter lim="800000"/>
            <a:headEnd/>
            <a:tailEnd/>
          </a:ln>
        </p:spPr>
        <p:txBody>
          <a:bodyPr>
            <a:spAutoFit/>
          </a:bodyPr>
          <a:lstStyle/>
          <a:p>
            <a:pPr>
              <a:spcBef>
                <a:spcPct val="50000"/>
              </a:spcBef>
            </a:pPr>
            <a:r>
              <a:rPr lang="en-US" altLang="zh-CN" sz="2200" b="1" dirty="0" smtClean="0">
                <a:latin typeface="+mn-ea"/>
                <a:ea typeface="+mn-ea"/>
              </a:rPr>
              <a:t>5.</a:t>
            </a:r>
            <a:r>
              <a:rPr lang="zh-CN" altLang="en-US" sz="2200" b="1" dirty="0" smtClean="0">
                <a:latin typeface="+mn-ea"/>
                <a:ea typeface="+mn-ea"/>
              </a:rPr>
              <a:t>计算</a:t>
            </a:r>
            <a:r>
              <a:rPr lang="zh-CN" altLang="en-US" sz="2200" b="1" dirty="0">
                <a:latin typeface="+mn-ea"/>
                <a:ea typeface="+mn-ea"/>
              </a:rPr>
              <a:t>规则的</a:t>
            </a:r>
            <a:r>
              <a:rPr lang="en-US" altLang="zh-CN" sz="2200" b="1" dirty="0">
                <a:latin typeface="+mn-ea"/>
                <a:ea typeface="+mn-ea"/>
              </a:rPr>
              <a:t>SELECT</a:t>
            </a:r>
            <a:r>
              <a:rPr lang="zh-CN" altLang="en-US" sz="2200" b="1" dirty="0">
                <a:latin typeface="+mn-ea"/>
                <a:ea typeface="+mn-ea"/>
              </a:rPr>
              <a:t>集 </a:t>
            </a:r>
          </a:p>
        </p:txBody>
      </p:sp>
      <p:sp>
        <p:nvSpPr>
          <p:cNvPr id="28677" name="Text Box 35"/>
          <p:cNvSpPr txBox="1">
            <a:spLocks noChangeArrowheads="1"/>
          </p:cNvSpPr>
          <p:nvPr/>
        </p:nvSpPr>
        <p:spPr bwMode="auto">
          <a:xfrm>
            <a:off x="784225" y="1401901"/>
            <a:ext cx="7826375" cy="3170099"/>
          </a:xfrm>
          <a:prstGeom prst="rect">
            <a:avLst/>
          </a:prstGeom>
          <a:noFill/>
          <a:ln w="9525">
            <a:noFill/>
            <a:miter lim="800000"/>
            <a:headEnd/>
            <a:tailEnd/>
          </a:ln>
        </p:spPr>
        <p:txBody>
          <a:bodyPr wrap="square">
            <a:spAutoFit/>
          </a:bodyPr>
          <a:lstStyle/>
          <a:p>
            <a:pPr algn="l"/>
            <a:r>
              <a:rPr lang="en-US" altLang="zh-CN" sz="2000" b="1" dirty="0">
                <a:latin typeface="+mn-ea"/>
                <a:ea typeface="+mn-ea"/>
              </a:rPr>
              <a:t>SELECT(S→AB)</a:t>
            </a:r>
            <a:r>
              <a:rPr lang="zh-CN" altLang="en-US" sz="2000" b="1" dirty="0">
                <a:latin typeface="+mn-ea"/>
                <a:ea typeface="+mn-ea"/>
              </a:rPr>
              <a:t>＝</a:t>
            </a:r>
            <a:r>
              <a:rPr lang="en-US" altLang="zh-CN" sz="2000" b="1" dirty="0">
                <a:latin typeface="+mn-ea"/>
                <a:ea typeface="+mn-ea"/>
              </a:rPr>
              <a:t>(FIRST(AB)</a:t>
            </a:r>
            <a:r>
              <a:rPr lang="zh-CN" altLang="en-US" sz="2000" b="1" dirty="0">
                <a:latin typeface="+mn-ea"/>
                <a:ea typeface="+mn-ea"/>
              </a:rPr>
              <a:t>－</a:t>
            </a:r>
            <a:r>
              <a:rPr lang="en-US" altLang="zh-CN" sz="2000" b="1" dirty="0">
                <a:latin typeface="+mn-ea"/>
                <a:ea typeface="+mn-ea"/>
              </a:rPr>
              <a:t>{ε})∪FOLLOW(S)</a:t>
            </a:r>
            <a:r>
              <a:rPr lang="zh-CN" altLang="en-US" sz="2000" b="1" dirty="0">
                <a:latin typeface="+mn-ea"/>
                <a:ea typeface="+mn-ea"/>
              </a:rPr>
              <a:t>＝ </a:t>
            </a:r>
            <a:r>
              <a:rPr lang="en-US" altLang="zh-CN" sz="2000" b="1" dirty="0">
                <a:latin typeface="+mn-ea"/>
                <a:ea typeface="+mn-ea"/>
              </a:rPr>
              <a:t>{#,</a:t>
            </a:r>
            <a:r>
              <a:rPr lang="en-US" altLang="zh-CN" sz="2000" b="1" dirty="0" err="1">
                <a:latin typeface="+mn-ea"/>
                <a:ea typeface="+mn-ea"/>
              </a:rPr>
              <a:t>a,b</a:t>
            </a:r>
            <a:r>
              <a:rPr lang="en-US" altLang="zh-CN" sz="2000" b="1" dirty="0">
                <a:latin typeface="+mn-ea"/>
                <a:ea typeface="+mn-ea"/>
              </a:rPr>
              <a:t>}</a:t>
            </a:r>
          </a:p>
          <a:p>
            <a:pPr algn="l"/>
            <a:r>
              <a:rPr lang="en-US" altLang="zh-CN" sz="2000" b="1" dirty="0">
                <a:latin typeface="+mn-ea"/>
                <a:ea typeface="+mn-ea"/>
              </a:rPr>
              <a:t>SELECT(</a:t>
            </a:r>
            <a:r>
              <a:rPr lang="en-US" altLang="zh-CN" sz="2000" b="1" dirty="0" err="1">
                <a:latin typeface="+mn-ea"/>
                <a:ea typeface="+mn-ea"/>
              </a:rPr>
              <a:t>S→bC</a:t>
            </a:r>
            <a:r>
              <a:rPr lang="en-US" altLang="zh-CN" sz="2000" b="1" dirty="0">
                <a:latin typeface="+mn-ea"/>
                <a:ea typeface="+mn-ea"/>
              </a:rPr>
              <a:t>)</a:t>
            </a:r>
            <a:r>
              <a:rPr lang="zh-CN" altLang="en-US" sz="2000" b="1" dirty="0">
                <a:latin typeface="+mn-ea"/>
                <a:ea typeface="+mn-ea"/>
              </a:rPr>
              <a:t>＝ </a:t>
            </a:r>
            <a:r>
              <a:rPr lang="en-US" altLang="zh-CN" sz="2000" b="1" dirty="0">
                <a:latin typeface="+mn-ea"/>
                <a:ea typeface="+mn-ea"/>
              </a:rPr>
              <a:t>FIRST(</a:t>
            </a:r>
            <a:r>
              <a:rPr lang="en-US" altLang="zh-CN" sz="2000" b="1" dirty="0" err="1">
                <a:latin typeface="+mn-ea"/>
                <a:ea typeface="+mn-ea"/>
              </a:rPr>
              <a:t>bC</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a:t>
            </a:r>
            <a:r>
              <a:rPr lang="en-US" altLang="zh-CN" sz="2000" b="1" dirty="0">
                <a:latin typeface="+mn-ea"/>
                <a:ea typeface="+mn-ea"/>
              </a:rPr>
              <a:t>{b}</a:t>
            </a:r>
          </a:p>
          <a:p>
            <a:pPr algn="l"/>
            <a:r>
              <a:rPr lang="en-US" altLang="zh-CN" sz="2000" b="1" dirty="0">
                <a:latin typeface="+mn-ea"/>
                <a:ea typeface="+mn-ea"/>
              </a:rPr>
              <a:t>SELECT(</a:t>
            </a:r>
            <a:r>
              <a:rPr lang="en-US" altLang="zh-CN" sz="2000" b="1" dirty="0" err="1">
                <a:latin typeface="+mn-ea"/>
                <a:ea typeface="+mn-ea"/>
              </a:rPr>
              <a:t>A→b</a:t>
            </a:r>
            <a:r>
              <a:rPr lang="en-US" altLang="zh-CN" sz="2000" b="1" dirty="0">
                <a:latin typeface="+mn-ea"/>
                <a:ea typeface="+mn-ea"/>
              </a:rPr>
              <a:t>) </a:t>
            </a:r>
            <a:r>
              <a:rPr lang="zh-CN" altLang="en-US" sz="2000" b="1" dirty="0">
                <a:latin typeface="+mn-ea"/>
                <a:ea typeface="+mn-ea"/>
              </a:rPr>
              <a:t>＝ </a:t>
            </a:r>
            <a:r>
              <a:rPr lang="en-US" altLang="zh-CN" sz="2000" b="1" dirty="0">
                <a:latin typeface="+mn-ea"/>
                <a:ea typeface="+mn-ea"/>
              </a:rPr>
              <a:t>FIRST(b)</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a:t>
            </a:r>
            <a:r>
              <a:rPr lang="en-US" altLang="zh-CN" sz="2000" b="1" dirty="0">
                <a:latin typeface="+mn-ea"/>
                <a:ea typeface="+mn-ea"/>
              </a:rPr>
              <a:t>{b}</a:t>
            </a:r>
          </a:p>
          <a:p>
            <a:pPr algn="l"/>
            <a:r>
              <a:rPr lang="en-US" altLang="zh-CN" sz="2000" b="1" dirty="0">
                <a:latin typeface="+mn-ea"/>
                <a:ea typeface="+mn-ea"/>
              </a:rPr>
              <a:t>SELECT(</a:t>
            </a:r>
            <a:r>
              <a:rPr lang="en-US" altLang="zh-CN" sz="2000" b="1" dirty="0" err="1">
                <a:latin typeface="+mn-ea"/>
                <a:ea typeface="+mn-ea"/>
              </a:rPr>
              <a:t>A→ε</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(FIRST(ε)</a:t>
            </a:r>
            <a:r>
              <a:rPr lang="zh-CN" altLang="en-US" sz="2000" b="1" dirty="0">
                <a:latin typeface="+mn-ea"/>
                <a:ea typeface="+mn-ea"/>
              </a:rPr>
              <a:t>－</a:t>
            </a:r>
            <a:r>
              <a:rPr lang="en-US" altLang="zh-CN" sz="2000" b="1" dirty="0">
                <a:latin typeface="+mn-ea"/>
                <a:ea typeface="+mn-ea"/>
              </a:rPr>
              <a:t>{ε})∪FOLLOW(A)</a:t>
            </a:r>
            <a:r>
              <a:rPr lang="zh-CN" altLang="en-US" sz="2000" b="1" dirty="0">
                <a:latin typeface="+mn-ea"/>
                <a:ea typeface="+mn-ea"/>
              </a:rPr>
              <a:t>＝</a:t>
            </a:r>
            <a:r>
              <a:rPr lang="en-US" altLang="zh-CN" sz="2000" b="1" dirty="0">
                <a:latin typeface="+mn-ea"/>
                <a:ea typeface="+mn-ea"/>
              </a:rPr>
              <a:t>{#,</a:t>
            </a:r>
            <a:r>
              <a:rPr lang="en-US" altLang="zh-CN" sz="2000" b="1" dirty="0" err="1">
                <a:latin typeface="+mn-ea"/>
                <a:ea typeface="+mn-ea"/>
              </a:rPr>
              <a:t>a,c</a:t>
            </a:r>
            <a:r>
              <a:rPr lang="en-US" altLang="zh-CN" sz="2000" b="1" dirty="0">
                <a:latin typeface="+mn-ea"/>
                <a:ea typeface="+mn-ea"/>
              </a:rPr>
              <a:t>}</a:t>
            </a:r>
          </a:p>
          <a:p>
            <a:pPr algn="l"/>
            <a:r>
              <a:rPr lang="en-US" altLang="zh-CN" sz="2000" b="1" dirty="0">
                <a:latin typeface="+mn-ea"/>
                <a:ea typeface="+mn-ea"/>
              </a:rPr>
              <a:t>SELECT(</a:t>
            </a:r>
            <a:r>
              <a:rPr lang="en-US" altLang="zh-CN" sz="2000" b="1" dirty="0" err="1">
                <a:latin typeface="+mn-ea"/>
                <a:ea typeface="+mn-ea"/>
              </a:rPr>
              <a:t>B→aD</a:t>
            </a:r>
            <a:r>
              <a:rPr lang="en-US" altLang="zh-CN" sz="2000" b="1" dirty="0">
                <a:latin typeface="+mn-ea"/>
                <a:ea typeface="+mn-ea"/>
              </a:rPr>
              <a:t>)</a:t>
            </a:r>
            <a:r>
              <a:rPr lang="zh-CN" altLang="en-US" sz="2000" b="1" dirty="0">
                <a:latin typeface="+mn-ea"/>
                <a:ea typeface="+mn-ea"/>
              </a:rPr>
              <a:t>＝ </a:t>
            </a:r>
            <a:r>
              <a:rPr lang="en-US" altLang="zh-CN" sz="2000" b="1" dirty="0">
                <a:latin typeface="+mn-ea"/>
                <a:ea typeface="+mn-ea"/>
              </a:rPr>
              <a:t>FIRST(</a:t>
            </a:r>
            <a:r>
              <a:rPr lang="en-US" altLang="zh-CN" sz="2000" b="1" dirty="0" err="1">
                <a:latin typeface="+mn-ea"/>
                <a:ea typeface="+mn-ea"/>
              </a:rPr>
              <a:t>aD</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a:t>
            </a:r>
            <a:r>
              <a:rPr lang="en-US" altLang="zh-CN" sz="2000" b="1" dirty="0">
                <a:latin typeface="+mn-ea"/>
                <a:ea typeface="+mn-ea"/>
              </a:rPr>
              <a:t>{a}</a:t>
            </a:r>
          </a:p>
          <a:p>
            <a:pPr algn="l"/>
            <a:r>
              <a:rPr lang="en-US" altLang="zh-CN" sz="2000" b="1" dirty="0">
                <a:latin typeface="+mn-ea"/>
                <a:ea typeface="+mn-ea"/>
              </a:rPr>
              <a:t>SELECT(</a:t>
            </a:r>
            <a:r>
              <a:rPr lang="en-US" altLang="zh-CN" sz="2000" b="1" dirty="0" err="1">
                <a:latin typeface="+mn-ea"/>
                <a:ea typeface="+mn-ea"/>
              </a:rPr>
              <a:t>B→ε</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(FIRST(ε)</a:t>
            </a:r>
            <a:r>
              <a:rPr lang="zh-CN" altLang="en-US" sz="2000" b="1" dirty="0">
                <a:latin typeface="+mn-ea"/>
                <a:ea typeface="+mn-ea"/>
              </a:rPr>
              <a:t>－</a:t>
            </a:r>
            <a:r>
              <a:rPr lang="en-US" altLang="zh-CN" sz="2000" b="1" dirty="0">
                <a:latin typeface="+mn-ea"/>
                <a:ea typeface="+mn-ea"/>
              </a:rPr>
              <a:t>{ε})∪FOLLOW(B)</a:t>
            </a:r>
            <a:r>
              <a:rPr lang="zh-CN" altLang="en-US" sz="2000" b="1" dirty="0">
                <a:latin typeface="+mn-ea"/>
                <a:ea typeface="+mn-ea"/>
              </a:rPr>
              <a:t>＝</a:t>
            </a:r>
            <a:r>
              <a:rPr lang="en-US" altLang="zh-CN" sz="2000" b="1" dirty="0">
                <a:latin typeface="+mn-ea"/>
                <a:ea typeface="+mn-ea"/>
              </a:rPr>
              <a:t>{#}</a:t>
            </a:r>
          </a:p>
          <a:p>
            <a:pPr algn="l"/>
            <a:r>
              <a:rPr lang="en-US" altLang="zh-CN" sz="2000" b="1" dirty="0">
                <a:latin typeface="+mn-ea"/>
                <a:ea typeface="+mn-ea"/>
              </a:rPr>
              <a:t>SELECT(C→AD)</a:t>
            </a:r>
            <a:r>
              <a:rPr lang="zh-CN" altLang="en-US" sz="2000" b="1" dirty="0">
                <a:latin typeface="+mn-ea"/>
                <a:ea typeface="+mn-ea"/>
              </a:rPr>
              <a:t>＝ </a:t>
            </a:r>
            <a:r>
              <a:rPr lang="en-US" altLang="zh-CN" sz="2000" b="1" dirty="0">
                <a:latin typeface="+mn-ea"/>
                <a:ea typeface="+mn-ea"/>
              </a:rPr>
              <a:t>FIRST(AD)</a:t>
            </a:r>
            <a:r>
              <a:rPr lang="zh-CN" altLang="en-US" sz="2000" b="1" dirty="0">
                <a:latin typeface="+mn-ea"/>
                <a:ea typeface="+mn-ea"/>
              </a:rPr>
              <a:t>－</a:t>
            </a:r>
            <a:r>
              <a:rPr lang="en-US" altLang="zh-CN" sz="2000" b="1" dirty="0">
                <a:latin typeface="+mn-ea"/>
                <a:ea typeface="+mn-ea"/>
              </a:rPr>
              <a:t>{ε} </a:t>
            </a:r>
            <a:r>
              <a:rPr lang="zh-CN" altLang="en-US" sz="2000" b="1" dirty="0">
                <a:latin typeface="+mn-ea"/>
                <a:ea typeface="+mn-ea"/>
              </a:rPr>
              <a:t>＝</a:t>
            </a:r>
            <a:r>
              <a:rPr lang="en-US" altLang="zh-CN" sz="2000" b="1" dirty="0">
                <a:latin typeface="+mn-ea"/>
                <a:ea typeface="+mn-ea"/>
              </a:rPr>
              <a:t>{</a:t>
            </a:r>
            <a:r>
              <a:rPr lang="en-US" altLang="zh-CN" sz="2000" b="1" dirty="0" err="1">
                <a:latin typeface="+mn-ea"/>
                <a:ea typeface="+mn-ea"/>
              </a:rPr>
              <a:t>a,b,c</a:t>
            </a:r>
            <a:r>
              <a:rPr lang="en-US" altLang="zh-CN" sz="2000" b="1" dirty="0">
                <a:latin typeface="+mn-ea"/>
                <a:ea typeface="+mn-ea"/>
              </a:rPr>
              <a:t>}</a:t>
            </a:r>
          </a:p>
          <a:p>
            <a:pPr algn="l"/>
            <a:r>
              <a:rPr lang="en-US" altLang="zh-CN" sz="2000" b="1" dirty="0">
                <a:latin typeface="+mn-ea"/>
                <a:ea typeface="+mn-ea"/>
              </a:rPr>
              <a:t>SELECT(</a:t>
            </a:r>
            <a:r>
              <a:rPr lang="en-US" altLang="zh-CN" sz="2000" b="1" dirty="0" err="1">
                <a:latin typeface="+mn-ea"/>
                <a:ea typeface="+mn-ea"/>
              </a:rPr>
              <a:t>C→b</a:t>
            </a:r>
            <a:r>
              <a:rPr lang="en-US" altLang="zh-CN" sz="2000" b="1" dirty="0">
                <a:latin typeface="+mn-ea"/>
                <a:ea typeface="+mn-ea"/>
              </a:rPr>
              <a:t>)</a:t>
            </a:r>
            <a:r>
              <a:rPr lang="zh-CN" altLang="en-US" sz="2000" b="1" dirty="0">
                <a:latin typeface="+mn-ea"/>
                <a:ea typeface="+mn-ea"/>
              </a:rPr>
              <a:t>＝ </a:t>
            </a:r>
            <a:r>
              <a:rPr lang="en-US" altLang="zh-CN" sz="2000" b="1" dirty="0">
                <a:latin typeface="+mn-ea"/>
                <a:ea typeface="+mn-ea"/>
              </a:rPr>
              <a:t>FIRST(b)</a:t>
            </a:r>
            <a:r>
              <a:rPr lang="zh-CN" altLang="en-US" sz="2000" b="1" dirty="0">
                <a:latin typeface="+mn-ea"/>
                <a:ea typeface="+mn-ea"/>
              </a:rPr>
              <a:t>－</a:t>
            </a:r>
            <a:r>
              <a:rPr lang="en-US" altLang="zh-CN" sz="2000" b="1" dirty="0">
                <a:latin typeface="+mn-ea"/>
                <a:ea typeface="+mn-ea"/>
              </a:rPr>
              <a:t>{ε} </a:t>
            </a:r>
            <a:r>
              <a:rPr lang="zh-CN" altLang="en-US" sz="2000" b="1" dirty="0">
                <a:latin typeface="+mn-ea"/>
                <a:ea typeface="+mn-ea"/>
              </a:rPr>
              <a:t>＝</a:t>
            </a:r>
            <a:r>
              <a:rPr lang="en-US" altLang="zh-CN" sz="2000" b="1" dirty="0">
                <a:latin typeface="+mn-ea"/>
                <a:ea typeface="+mn-ea"/>
              </a:rPr>
              <a:t>{b}</a:t>
            </a:r>
          </a:p>
          <a:p>
            <a:pPr algn="l"/>
            <a:r>
              <a:rPr lang="en-US" altLang="zh-CN" sz="2000" b="1" dirty="0">
                <a:latin typeface="+mn-ea"/>
                <a:ea typeface="+mn-ea"/>
              </a:rPr>
              <a:t>SELECT(</a:t>
            </a:r>
            <a:r>
              <a:rPr lang="en-US" altLang="zh-CN" sz="2000" b="1" dirty="0" err="1">
                <a:latin typeface="+mn-ea"/>
                <a:ea typeface="+mn-ea"/>
              </a:rPr>
              <a:t>D→aS</a:t>
            </a:r>
            <a:r>
              <a:rPr lang="en-US" altLang="zh-CN" sz="2000" b="1" dirty="0">
                <a:latin typeface="+mn-ea"/>
                <a:ea typeface="+mn-ea"/>
              </a:rPr>
              <a:t>)</a:t>
            </a:r>
            <a:r>
              <a:rPr lang="zh-CN" altLang="en-US" sz="2000" b="1" dirty="0">
                <a:latin typeface="+mn-ea"/>
                <a:ea typeface="+mn-ea"/>
              </a:rPr>
              <a:t>＝ </a:t>
            </a:r>
            <a:r>
              <a:rPr lang="en-US" altLang="zh-CN" sz="2000" b="1" dirty="0">
                <a:latin typeface="+mn-ea"/>
                <a:ea typeface="+mn-ea"/>
              </a:rPr>
              <a:t>FIRST(</a:t>
            </a:r>
            <a:r>
              <a:rPr lang="en-US" altLang="zh-CN" sz="2000" b="1" dirty="0" err="1">
                <a:latin typeface="+mn-ea"/>
                <a:ea typeface="+mn-ea"/>
              </a:rPr>
              <a:t>aS</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{ε} </a:t>
            </a:r>
            <a:r>
              <a:rPr lang="zh-CN" altLang="en-US" sz="2000" b="1" dirty="0">
                <a:latin typeface="+mn-ea"/>
                <a:ea typeface="+mn-ea"/>
              </a:rPr>
              <a:t>＝</a:t>
            </a:r>
            <a:r>
              <a:rPr lang="en-US" altLang="zh-CN" sz="2000" b="1" dirty="0">
                <a:latin typeface="+mn-ea"/>
                <a:ea typeface="+mn-ea"/>
              </a:rPr>
              <a:t>{a}</a:t>
            </a:r>
          </a:p>
          <a:p>
            <a:pPr algn="l"/>
            <a:r>
              <a:rPr lang="en-US" altLang="zh-CN" sz="2000" b="1" dirty="0">
                <a:latin typeface="+mn-ea"/>
                <a:ea typeface="+mn-ea"/>
              </a:rPr>
              <a:t>SELECT(</a:t>
            </a:r>
            <a:r>
              <a:rPr lang="en-US" altLang="zh-CN" sz="2000" b="1" dirty="0" err="1">
                <a:latin typeface="+mn-ea"/>
                <a:ea typeface="+mn-ea"/>
              </a:rPr>
              <a:t>D→c</a:t>
            </a:r>
            <a:r>
              <a:rPr lang="en-US" altLang="zh-CN" sz="2000" b="1" dirty="0">
                <a:latin typeface="+mn-ea"/>
                <a:ea typeface="+mn-ea"/>
              </a:rPr>
              <a:t>)</a:t>
            </a:r>
            <a:r>
              <a:rPr lang="zh-CN" altLang="en-US" sz="2000" b="1" dirty="0">
                <a:latin typeface="+mn-ea"/>
                <a:ea typeface="+mn-ea"/>
              </a:rPr>
              <a:t>＝ </a:t>
            </a:r>
            <a:r>
              <a:rPr lang="en-US" altLang="zh-CN" sz="2000" b="1" dirty="0">
                <a:latin typeface="+mn-ea"/>
                <a:ea typeface="+mn-ea"/>
              </a:rPr>
              <a:t>FIRST(c)</a:t>
            </a:r>
            <a:r>
              <a:rPr lang="zh-CN" altLang="en-US" sz="2000" b="1" dirty="0">
                <a:latin typeface="+mn-ea"/>
                <a:ea typeface="+mn-ea"/>
              </a:rPr>
              <a:t>－</a:t>
            </a:r>
            <a:r>
              <a:rPr lang="en-US" altLang="zh-CN" sz="2000" b="1" dirty="0">
                <a:latin typeface="+mn-ea"/>
                <a:ea typeface="+mn-ea"/>
              </a:rPr>
              <a:t>{ε} </a:t>
            </a:r>
            <a:r>
              <a:rPr lang="zh-CN" altLang="en-US" sz="2000" b="1" dirty="0">
                <a:latin typeface="+mn-ea"/>
                <a:ea typeface="+mn-ea"/>
              </a:rPr>
              <a:t>＝</a:t>
            </a:r>
            <a:r>
              <a:rPr lang="en-US" altLang="zh-CN" sz="2000" b="1" dirty="0">
                <a:latin typeface="+mn-ea"/>
                <a:ea typeface="+mn-ea"/>
              </a:rPr>
              <a:t>{c}</a:t>
            </a:r>
          </a:p>
        </p:txBody>
      </p:sp>
      <p:sp>
        <p:nvSpPr>
          <p:cNvPr id="28678" name="Text Box 36"/>
          <p:cNvSpPr txBox="1">
            <a:spLocks noChangeArrowheads="1"/>
          </p:cNvSpPr>
          <p:nvPr/>
        </p:nvSpPr>
        <p:spPr bwMode="auto">
          <a:xfrm>
            <a:off x="1066800" y="4038600"/>
            <a:ext cx="6781800" cy="1938992"/>
          </a:xfrm>
          <a:prstGeom prst="rect">
            <a:avLst/>
          </a:prstGeom>
          <a:noFill/>
          <a:ln w="9525">
            <a:noFill/>
            <a:miter lim="800000"/>
            <a:headEnd/>
            <a:tailEnd/>
          </a:ln>
        </p:spPr>
        <p:txBody>
          <a:bodyPr>
            <a:spAutoFit/>
          </a:bodyPr>
          <a:lstStyle/>
          <a:p>
            <a:pPr algn="l"/>
            <a:r>
              <a:rPr lang="en-US" altLang="zh-CN" sz="2000" b="1" dirty="0">
                <a:latin typeface="+mn-ea"/>
                <a:ea typeface="+mn-ea"/>
              </a:rPr>
              <a:t>∵ </a:t>
            </a:r>
            <a:r>
              <a:rPr lang="en-US" altLang="zh-CN" sz="2000" b="1" dirty="0">
                <a:solidFill>
                  <a:srgbClr val="FF0000"/>
                </a:solidFill>
                <a:latin typeface="+mn-ea"/>
                <a:ea typeface="+mn-ea"/>
              </a:rPr>
              <a:t>SELECT(S→AB)∩ SELECT(</a:t>
            </a:r>
            <a:r>
              <a:rPr lang="en-US" altLang="zh-CN" sz="2000" b="1" dirty="0" err="1">
                <a:solidFill>
                  <a:srgbClr val="FF0000"/>
                </a:solidFill>
                <a:latin typeface="+mn-ea"/>
                <a:ea typeface="+mn-ea"/>
              </a:rPr>
              <a:t>S→bC</a:t>
            </a:r>
            <a:r>
              <a:rPr lang="en-US" altLang="zh-CN" sz="2000" b="1" dirty="0">
                <a:solidFill>
                  <a:srgbClr val="FF0000"/>
                </a:solidFill>
                <a:latin typeface="+mn-ea"/>
                <a:ea typeface="+mn-ea"/>
              </a:rPr>
              <a:t>)</a:t>
            </a:r>
            <a:r>
              <a:rPr lang="zh-CN" altLang="en-US" sz="2000" b="1" dirty="0">
                <a:solidFill>
                  <a:srgbClr val="FF0000"/>
                </a:solidFill>
                <a:latin typeface="+mn-ea"/>
                <a:ea typeface="+mn-ea"/>
              </a:rPr>
              <a:t>＝</a:t>
            </a:r>
            <a:r>
              <a:rPr lang="en-US" altLang="zh-CN" sz="2000" b="1" dirty="0">
                <a:solidFill>
                  <a:srgbClr val="FF0000"/>
                </a:solidFill>
                <a:latin typeface="+mn-ea"/>
                <a:ea typeface="+mn-ea"/>
              </a:rPr>
              <a:t>{</a:t>
            </a:r>
            <a:r>
              <a:rPr lang="en-US" altLang="zh-CN" sz="2000" b="1" dirty="0" smtClean="0">
                <a:solidFill>
                  <a:srgbClr val="FF0000"/>
                </a:solidFill>
                <a:latin typeface="+mn-ea"/>
                <a:ea typeface="+mn-ea"/>
              </a:rPr>
              <a:t>b} </a:t>
            </a:r>
            <a:r>
              <a:rPr lang="en-US" altLang="zh-CN" b="1" dirty="0" smtClean="0">
                <a:solidFill>
                  <a:srgbClr val="FF0000"/>
                </a:solidFill>
                <a:latin typeface="+mn-ea"/>
                <a:ea typeface="+mn-ea"/>
              </a:rPr>
              <a:t>≠</a:t>
            </a:r>
            <a:r>
              <a:rPr lang="en-US" altLang="zh-CN" sz="2000" b="1" dirty="0" smtClean="0">
                <a:solidFill>
                  <a:srgbClr val="FF0000"/>
                </a:solidFill>
                <a:latin typeface="+mn-ea"/>
                <a:ea typeface="+mn-ea"/>
              </a:rPr>
              <a:t>Φ</a:t>
            </a:r>
          </a:p>
          <a:p>
            <a:pPr algn="l"/>
            <a:r>
              <a:rPr lang="en-US" altLang="zh-CN" sz="2000" b="1" dirty="0" smtClean="0">
                <a:latin typeface="+mn-ea"/>
                <a:ea typeface="+mn-ea"/>
              </a:rPr>
              <a:t>   SELECT(</a:t>
            </a:r>
            <a:r>
              <a:rPr lang="en-US" altLang="zh-CN" sz="2000" b="1" dirty="0" err="1" smtClean="0">
                <a:latin typeface="+mn-ea"/>
                <a:ea typeface="+mn-ea"/>
              </a:rPr>
              <a:t>A→b</a:t>
            </a:r>
            <a:r>
              <a:rPr lang="en-US" altLang="zh-CN" sz="2000" b="1" dirty="0" smtClean="0">
                <a:latin typeface="+mn-ea"/>
                <a:ea typeface="+mn-ea"/>
              </a:rPr>
              <a:t>)  ∩ SELECT(</a:t>
            </a:r>
            <a:r>
              <a:rPr lang="en-US" altLang="zh-CN" sz="2000" b="1" dirty="0" err="1" smtClean="0">
                <a:latin typeface="+mn-ea"/>
                <a:ea typeface="+mn-ea"/>
              </a:rPr>
              <a:t>A→b</a:t>
            </a:r>
            <a:r>
              <a:rPr lang="en-US" altLang="zh-CN" sz="2000" b="1" dirty="0" smtClean="0">
                <a:latin typeface="+mn-ea"/>
                <a:ea typeface="+mn-ea"/>
              </a:rPr>
              <a:t>) </a:t>
            </a:r>
            <a:r>
              <a:rPr lang="zh-CN" altLang="en-US" sz="2000" b="1" dirty="0" smtClean="0">
                <a:latin typeface="+mn-ea"/>
                <a:ea typeface="+mn-ea"/>
              </a:rPr>
              <a:t>＝</a:t>
            </a:r>
            <a:r>
              <a:rPr lang="en-US" altLang="zh-CN" sz="2000" b="1" dirty="0" smtClean="0">
                <a:latin typeface="+mn-ea"/>
                <a:ea typeface="+mn-ea"/>
              </a:rPr>
              <a:t>Φ</a:t>
            </a:r>
          </a:p>
          <a:p>
            <a:pPr algn="l"/>
            <a:r>
              <a:rPr lang="en-US" altLang="zh-CN" sz="2000" b="1" dirty="0" smtClean="0">
                <a:latin typeface="+mn-ea"/>
                <a:ea typeface="+mn-ea"/>
              </a:rPr>
              <a:t>   SELECT(</a:t>
            </a:r>
            <a:r>
              <a:rPr lang="en-US" altLang="zh-CN" sz="2000" b="1" dirty="0" err="1" smtClean="0">
                <a:latin typeface="+mn-ea"/>
                <a:ea typeface="+mn-ea"/>
              </a:rPr>
              <a:t>B</a:t>
            </a:r>
            <a:r>
              <a:rPr lang="en-US" altLang="zh-CN" sz="2000" b="1" dirty="0" err="1">
                <a:latin typeface="+mn-ea"/>
                <a:ea typeface="+mn-ea"/>
              </a:rPr>
              <a:t>→aD</a:t>
            </a:r>
            <a:r>
              <a:rPr lang="en-US" altLang="zh-CN" sz="2000" b="1" dirty="0" smtClean="0">
                <a:latin typeface="+mn-ea"/>
                <a:ea typeface="+mn-ea"/>
              </a:rPr>
              <a:t>) ∩ </a:t>
            </a:r>
            <a:r>
              <a:rPr lang="en-US" altLang="zh-CN" sz="2000" b="1" dirty="0">
                <a:latin typeface="+mn-ea"/>
                <a:ea typeface="+mn-ea"/>
              </a:rPr>
              <a:t>SELECT(</a:t>
            </a:r>
            <a:r>
              <a:rPr lang="en-US" altLang="zh-CN" sz="2000" b="1" dirty="0" err="1">
                <a:latin typeface="+mn-ea"/>
                <a:ea typeface="+mn-ea"/>
              </a:rPr>
              <a:t>B→ε</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{b}</a:t>
            </a:r>
            <a:r>
              <a:rPr lang="en-US" altLang="zh-CN" b="1" dirty="0">
                <a:latin typeface="+mn-ea"/>
                <a:ea typeface="+mn-ea"/>
              </a:rPr>
              <a:t> ≠</a:t>
            </a:r>
            <a:r>
              <a:rPr lang="en-US" altLang="zh-CN" sz="2000" b="1" dirty="0" smtClean="0">
                <a:latin typeface="+mn-ea"/>
                <a:ea typeface="+mn-ea"/>
              </a:rPr>
              <a:t>Φ</a:t>
            </a:r>
          </a:p>
          <a:p>
            <a:pPr algn="l"/>
            <a:r>
              <a:rPr lang="en-US" altLang="zh-CN" sz="2000" b="1" dirty="0" smtClean="0">
                <a:latin typeface="+mn-ea"/>
                <a:ea typeface="+mn-ea"/>
              </a:rPr>
              <a:t>   SELECT(C</a:t>
            </a:r>
            <a:r>
              <a:rPr lang="en-US" altLang="zh-CN" sz="2000" b="1" dirty="0">
                <a:latin typeface="+mn-ea"/>
                <a:ea typeface="+mn-ea"/>
              </a:rPr>
              <a:t>→AD</a:t>
            </a:r>
            <a:r>
              <a:rPr lang="en-US" altLang="zh-CN" sz="2000" b="1" dirty="0" smtClean="0">
                <a:latin typeface="+mn-ea"/>
                <a:ea typeface="+mn-ea"/>
              </a:rPr>
              <a:t>) ∩ SELECT(</a:t>
            </a:r>
            <a:r>
              <a:rPr lang="en-US" altLang="zh-CN" sz="2000" b="1" dirty="0" err="1" smtClean="0">
                <a:latin typeface="+mn-ea"/>
                <a:ea typeface="+mn-ea"/>
              </a:rPr>
              <a:t>C</a:t>
            </a:r>
            <a:r>
              <a:rPr lang="en-US" altLang="zh-CN" sz="2000" b="1" dirty="0" err="1">
                <a:latin typeface="+mn-ea"/>
                <a:ea typeface="+mn-ea"/>
              </a:rPr>
              <a:t>→b</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Φ  </a:t>
            </a:r>
          </a:p>
          <a:p>
            <a:pPr algn="l"/>
            <a:r>
              <a:rPr lang="en-US" altLang="zh-CN" sz="2000" b="1" dirty="0">
                <a:latin typeface="+mn-ea"/>
                <a:ea typeface="+mn-ea"/>
              </a:rPr>
              <a:t>   </a:t>
            </a:r>
            <a:r>
              <a:rPr lang="en-US" altLang="zh-CN" sz="2000" b="1" dirty="0" smtClean="0">
                <a:latin typeface="+mn-ea"/>
                <a:ea typeface="+mn-ea"/>
              </a:rPr>
              <a:t>SELECT(</a:t>
            </a:r>
            <a:r>
              <a:rPr lang="en-US" altLang="zh-CN" sz="2000" b="1" dirty="0" err="1" smtClean="0">
                <a:latin typeface="+mn-ea"/>
                <a:ea typeface="+mn-ea"/>
              </a:rPr>
              <a:t>D</a:t>
            </a:r>
            <a:r>
              <a:rPr lang="en-US" altLang="zh-CN" sz="2000" b="1" dirty="0" err="1">
                <a:latin typeface="+mn-ea"/>
                <a:ea typeface="+mn-ea"/>
              </a:rPr>
              <a:t>→aS</a:t>
            </a:r>
            <a:r>
              <a:rPr lang="en-US" altLang="zh-CN" sz="2000" b="1" dirty="0" smtClean="0">
                <a:latin typeface="+mn-ea"/>
                <a:ea typeface="+mn-ea"/>
              </a:rPr>
              <a:t>) ∩ SELECT(</a:t>
            </a:r>
            <a:r>
              <a:rPr lang="en-US" altLang="zh-CN" sz="2000" b="1" dirty="0" err="1" smtClean="0">
                <a:latin typeface="+mn-ea"/>
                <a:ea typeface="+mn-ea"/>
              </a:rPr>
              <a:t>D</a:t>
            </a:r>
            <a:r>
              <a:rPr lang="en-US" altLang="zh-CN" sz="2000" b="1" dirty="0" err="1">
                <a:latin typeface="+mn-ea"/>
                <a:ea typeface="+mn-ea"/>
              </a:rPr>
              <a:t>→c</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Φ</a:t>
            </a:r>
          </a:p>
          <a:p>
            <a:pPr algn="l"/>
            <a:r>
              <a:rPr lang="en-US" altLang="zh-CN" sz="2000" b="1" dirty="0">
                <a:latin typeface="+mn-ea"/>
                <a:ea typeface="+mn-ea"/>
              </a:rPr>
              <a:t>∴ </a:t>
            </a:r>
            <a:r>
              <a:rPr lang="zh-CN" altLang="en-US" sz="2000" b="1" dirty="0">
                <a:latin typeface="+mn-ea"/>
                <a:ea typeface="+mn-ea"/>
              </a:rPr>
              <a:t>文法</a:t>
            </a:r>
            <a:r>
              <a:rPr lang="en-US" altLang="zh-CN" sz="2000" b="1" dirty="0">
                <a:latin typeface="+mn-ea"/>
                <a:ea typeface="+mn-ea"/>
              </a:rPr>
              <a:t>G[S]</a:t>
            </a:r>
            <a:r>
              <a:rPr lang="zh-CN" altLang="en-US" sz="2000" b="1" dirty="0">
                <a:latin typeface="+mn-ea"/>
                <a:ea typeface="+mn-ea"/>
              </a:rPr>
              <a:t>不是</a:t>
            </a:r>
            <a:r>
              <a:rPr lang="en-US" altLang="zh-CN" sz="2000" b="1" dirty="0">
                <a:latin typeface="+mn-ea"/>
                <a:ea typeface="+mn-ea"/>
              </a:rPr>
              <a:t>LL(1)</a:t>
            </a:r>
            <a:r>
              <a:rPr lang="zh-CN" altLang="en-US" sz="2000" b="1" dirty="0">
                <a:latin typeface="+mn-ea"/>
                <a:ea typeface="+mn-ea"/>
              </a:rPr>
              <a:t>文法。 </a:t>
            </a:r>
          </a:p>
        </p:txBody>
      </p:sp>
      <p:sp>
        <p:nvSpPr>
          <p:cNvPr id="7" name="Rectangle 14"/>
          <p:cNvSpPr txBox="1">
            <a:spLocks noChangeArrowheads="1"/>
          </p:cNvSpPr>
          <p:nvPr/>
        </p:nvSpPr>
        <p:spPr>
          <a:xfrm>
            <a:off x="471408" y="288012"/>
            <a:ext cx="3962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LL</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a:t>
            </a: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1</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）文法的判定</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28676"/>
                                        </p:tgtEl>
                                      </p:cBhvr>
                                    </p:animEffect>
                                    <p:set>
                                      <p:cBhvr>
                                        <p:cTn id="7" dur="1" fill="hold">
                                          <p:stCondLst>
                                            <p:cond delay="499"/>
                                          </p:stCondLst>
                                        </p:cTn>
                                        <p:tgtEl>
                                          <p:spTgt spid="28676"/>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0 0 L 0 -0.06659 " pathEditMode="relative" ptsTypes="AA">
                                      <p:cBhvr>
                                        <p:cTn id="9" dur="500" fill="hold"/>
                                        <p:tgtEl>
                                          <p:spTgt spid="28677"/>
                                        </p:tgtEl>
                                        <p:attrNameLst>
                                          <p:attrName>ppt_x</p:attrName>
                                          <p:attrName>ppt_y</p:attrName>
                                        </p:attrNameLst>
                                      </p:cBhvr>
                                    </p:animMotion>
                                  </p:childTnLst>
                                </p:cTn>
                              </p:par>
                            </p:childTnLst>
                          </p:cTn>
                        </p:par>
                        <p:par>
                          <p:cTn id="10" fill="hold">
                            <p:stCondLst>
                              <p:cond delay="500"/>
                            </p:stCondLst>
                            <p:childTnLst>
                              <p:par>
                                <p:cTn id="11" presetID="4" presetClass="entr" presetSubtype="16" fill="hold" grpId="0" nodeType="afterEffect">
                                  <p:stCondLst>
                                    <p:cond delay="0"/>
                                  </p:stCondLst>
                                  <p:childTnLst>
                                    <p:set>
                                      <p:cBhvr>
                                        <p:cTn id="12" dur="1" fill="hold">
                                          <p:stCondLst>
                                            <p:cond delay="0"/>
                                          </p:stCondLst>
                                        </p:cTn>
                                        <p:tgtEl>
                                          <p:spTgt spid="28678"/>
                                        </p:tgtEl>
                                        <p:attrNameLst>
                                          <p:attrName>style.visibility</p:attrName>
                                        </p:attrNameLst>
                                      </p:cBhvr>
                                      <p:to>
                                        <p:strVal val="visible"/>
                                      </p:to>
                                    </p:set>
                                    <p:animEffect transition="in" filter="box(in)">
                                      <p:cBhvr>
                                        <p:cTn id="13" dur="500"/>
                                        <p:tgtEl>
                                          <p:spTgt spid="2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77" grpId="0"/>
      <p:bldP spid="2867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7" name="Rectangle 60"/>
          <p:cNvSpPr>
            <a:spLocks noGrp="1" noChangeArrowheads="1"/>
          </p:cNvSpPr>
          <p:nvPr>
            <p:ph type="title"/>
          </p:nvPr>
        </p:nvSpPr>
        <p:spPr>
          <a:xfrm>
            <a:off x="381000" y="304800"/>
            <a:ext cx="8174037" cy="533400"/>
          </a:xfrm>
        </p:spPr>
        <p:txBody>
          <a:bodyPr/>
          <a:lstStyle/>
          <a:p>
            <a:pPr eaLnBrk="1" hangingPunct="1"/>
            <a:r>
              <a:rPr lang="en-US" altLang="zh-CN" sz="2800" b="1" dirty="0" smtClean="0">
                <a:solidFill>
                  <a:srgbClr val="0000FF"/>
                </a:solidFill>
                <a:latin typeface="黑体" pitchFamily="49" charset="-122"/>
                <a:ea typeface="黑体" pitchFamily="49" charset="-122"/>
              </a:rPr>
              <a:t>4.3</a:t>
            </a:r>
            <a:r>
              <a:rPr lang="zh-CN" altLang="en-US" sz="2800" b="1" dirty="0" smtClean="0">
                <a:solidFill>
                  <a:srgbClr val="0000FF"/>
                </a:solidFill>
                <a:latin typeface="黑体" pitchFamily="49" charset="-122"/>
                <a:ea typeface="黑体" pitchFamily="49" charset="-122"/>
              </a:rPr>
              <a:t>　某些非</a:t>
            </a:r>
            <a:r>
              <a:rPr lang="en-US" altLang="zh-CN" sz="2800" b="1" dirty="0" smtClean="0">
                <a:solidFill>
                  <a:srgbClr val="0000FF"/>
                </a:solidFill>
                <a:latin typeface="黑体" pitchFamily="49" charset="-122"/>
                <a:ea typeface="黑体" pitchFamily="49" charset="-122"/>
              </a:rPr>
              <a:t>LL(1)</a:t>
            </a:r>
            <a:r>
              <a:rPr lang="zh-CN" altLang="en-US" sz="2800" b="1" dirty="0" smtClean="0">
                <a:solidFill>
                  <a:srgbClr val="0000FF"/>
                </a:solidFill>
                <a:latin typeface="黑体" pitchFamily="49" charset="-122"/>
                <a:ea typeface="黑体" pitchFamily="49" charset="-122"/>
              </a:rPr>
              <a:t>文法到</a:t>
            </a:r>
            <a:r>
              <a:rPr lang="en-US" altLang="zh-CN" sz="2800" b="1" dirty="0" smtClean="0">
                <a:solidFill>
                  <a:srgbClr val="0000FF"/>
                </a:solidFill>
                <a:latin typeface="黑体" pitchFamily="49" charset="-122"/>
                <a:ea typeface="黑体" pitchFamily="49" charset="-122"/>
              </a:rPr>
              <a:t>LL(1)</a:t>
            </a:r>
            <a:r>
              <a:rPr lang="zh-CN" altLang="en-US" sz="2800" b="1" dirty="0" smtClean="0">
                <a:solidFill>
                  <a:srgbClr val="0000FF"/>
                </a:solidFill>
                <a:latin typeface="黑体" pitchFamily="49" charset="-122"/>
                <a:ea typeface="黑体" pitchFamily="49" charset="-122"/>
              </a:rPr>
              <a:t>文法的等价变换</a:t>
            </a:r>
          </a:p>
        </p:txBody>
      </p:sp>
      <p:sp>
        <p:nvSpPr>
          <p:cNvPr id="29699" name="Rectangle 59"/>
          <p:cNvSpPr>
            <a:spLocks noChangeArrowheads="1"/>
          </p:cNvSpPr>
          <p:nvPr/>
        </p:nvSpPr>
        <p:spPr bwMode="auto">
          <a:xfrm>
            <a:off x="1066800" y="3505200"/>
            <a:ext cx="6781800" cy="2438400"/>
          </a:xfrm>
          <a:prstGeom prst="rect">
            <a:avLst/>
          </a:prstGeom>
          <a:solidFill>
            <a:schemeClr val="accent1">
              <a:alpha val="50195"/>
            </a:schemeClr>
          </a:solidFill>
          <a:ln w="9525">
            <a:noFill/>
            <a:miter lim="800000"/>
            <a:headEnd/>
            <a:tailEnd/>
          </a:ln>
        </p:spPr>
        <p:txBody>
          <a:bodyPr wrap="none" anchor="ctr"/>
          <a:lstStyle/>
          <a:p>
            <a:endParaRPr lang="zh-CN" altLang="en-US" sz="2200">
              <a:latin typeface="+mn-ea"/>
              <a:ea typeface="+mn-ea"/>
            </a:endParaRPr>
          </a:p>
        </p:txBody>
      </p:sp>
      <p:sp>
        <p:nvSpPr>
          <p:cNvPr id="29701" name="Text Box 52"/>
          <p:cNvSpPr txBox="1">
            <a:spLocks noChangeArrowheads="1"/>
          </p:cNvSpPr>
          <p:nvPr/>
        </p:nvSpPr>
        <p:spPr bwMode="auto">
          <a:xfrm>
            <a:off x="685800" y="1066800"/>
            <a:ext cx="7467600" cy="2292935"/>
          </a:xfrm>
          <a:prstGeom prst="rect">
            <a:avLst/>
          </a:prstGeom>
          <a:noFill/>
          <a:ln w="9525">
            <a:noFill/>
            <a:miter lim="800000"/>
            <a:headEnd/>
            <a:tailEnd/>
          </a:ln>
        </p:spPr>
        <p:txBody>
          <a:bodyPr wrap="square">
            <a:spAutoFit/>
          </a:bodyPr>
          <a:lstStyle/>
          <a:p>
            <a:pPr indent="573088" algn="l">
              <a:lnSpc>
                <a:spcPct val="130000"/>
              </a:lnSpc>
              <a:spcBef>
                <a:spcPct val="50000"/>
              </a:spcBef>
            </a:pPr>
            <a:r>
              <a:rPr lang="zh-CN" altLang="en-US" sz="2200" b="1" dirty="0">
                <a:latin typeface="+mn-ea"/>
                <a:ea typeface="+mn-ea"/>
              </a:rPr>
              <a:t>某些非</a:t>
            </a:r>
            <a:r>
              <a:rPr lang="en-US" altLang="zh-CN" sz="2200" b="1" dirty="0">
                <a:latin typeface="+mn-ea"/>
                <a:ea typeface="+mn-ea"/>
              </a:rPr>
              <a:t>LL(1)</a:t>
            </a:r>
            <a:r>
              <a:rPr lang="zh-CN" altLang="en-US" sz="2200" b="1" dirty="0">
                <a:latin typeface="+mn-ea"/>
                <a:ea typeface="+mn-ea"/>
              </a:rPr>
              <a:t>文法</a:t>
            </a:r>
            <a:r>
              <a:rPr lang="en-US" altLang="zh-CN" sz="2200" b="1" dirty="0">
                <a:latin typeface="+mn-ea"/>
                <a:ea typeface="+mn-ea"/>
              </a:rPr>
              <a:t>G</a:t>
            </a:r>
            <a:r>
              <a:rPr lang="zh-CN" altLang="en-US" sz="2200" b="1" dirty="0">
                <a:latin typeface="+mn-ea"/>
                <a:ea typeface="+mn-ea"/>
              </a:rPr>
              <a:t>，可以通过等价变换成</a:t>
            </a:r>
            <a:r>
              <a:rPr lang="en-US" altLang="zh-CN" sz="2200" b="1" dirty="0">
                <a:latin typeface="+mn-ea"/>
                <a:ea typeface="+mn-ea"/>
              </a:rPr>
              <a:t>LL(1)</a:t>
            </a:r>
            <a:r>
              <a:rPr lang="zh-CN" altLang="en-US" sz="2200" b="1" dirty="0">
                <a:latin typeface="+mn-ea"/>
                <a:ea typeface="+mn-ea"/>
              </a:rPr>
              <a:t>文法</a:t>
            </a:r>
            <a:r>
              <a:rPr lang="en-US" altLang="zh-CN" sz="2200" b="1" dirty="0">
                <a:latin typeface="+mn-ea"/>
                <a:ea typeface="+mn-ea"/>
              </a:rPr>
              <a:t>G′</a:t>
            </a:r>
            <a:r>
              <a:rPr lang="zh-CN" altLang="en-US" sz="2200" b="1" dirty="0">
                <a:latin typeface="+mn-ea"/>
                <a:ea typeface="+mn-ea"/>
              </a:rPr>
              <a:t>。但下面讨论的等价变换方法，仅仅确保变换的等价性（即</a:t>
            </a:r>
            <a:r>
              <a:rPr lang="en-US" altLang="zh-CN" sz="2200" b="1" dirty="0">
                <a:latin typeface="+mn-ea"/>
                <a:ea typeface="+mn-ea"/>
              </a:rPr>
              <a:t>L(G)</a:t>
            </a:r>
            <a:r>
              <a:rPr lang="zh-CN" altLang="en-US" sz="2200" b="1" dirty="0">
                <a:latin typeface="+mn-ea"/>
                <a:ea typeface="+mn-ea"/>
              </a:rPr>
              <a:t>＝</a:t>
            </a:r>
            <a:r>
              <a:rPr lang="en-US" altLang="zh-CN" sz="2200" b="1" dirty="0">
                <a:latin typeface="+mn-ea"/>
                <a:ea typeface="+mn-ea"/>
              </a:rPr>
              <a:t>L(G′)</a:t>
            </a:r>
            <a:r>
              <a:rPr lang="zh-CN" altLang="en-US" sz="2200" b="1" dirty="0">
                <a:latin typeface="+mn-ea"/>
                <a:ea typeface="+mn-ea"/>
              </a:rPr>
              <a:t>），不能保证变换后的文法</a:t>
            </a:r>
            <a:r>
              <a:rPr lang="en-US" altLang="zh-CN" sz="2200" b="1" dirty="0">
                <a:latin typeface="+mn-ea"/>
                <a:ea typeface="+mn-ea"/>
              </a:rPr>
              <a:t>G′</a:t>
            </a:r>
            <a:r>
              <a:rPr lang="zh-CN" altLang="en-US" sz="2200" b="1" dirty="0">
                <a:latin typeface="+mn-ea"/>
                <a:ea typeface="+mn-ea"/>
              </a:rPr>
              <a:t>一定是</a:t>
            </a:r>
            <a:r>
              <a:rPr lang="en-US" altLang="zh-CN" sz="2200" b="1" dirty="0">
                <a:latin typeface="+mn-ea"/>
                <a:ea typeface="+mn-ea"/>
              </a:rPr>
              <a:t>LL(1)</a:t>
            </a:r>
            <a:r>
              <a:rPr lang="zh-CN" altLang="en-US" sz="2200" b="1" dirty="0">
                <a:latin typeface="+mn-ea"/>
                <a:ea typeface="+mn-ea"/>
              </a:rPr>
              <a:t>文法。因此，对于变换后的文法</a:t>
            </a:r>
            <a:r>
              <a:rPr lang="en-US" altLang="zh-CN" sz="2200" b="1" dirty="0">
                <a:latin typeface="+mn-ea"/>
                <a:ea typeface="+mn-ea"/>
              </a:rPr>
              <a:t>G′</a:t>
            </a:r>
            <a:r>
              <a:rPr lang="zh-CN" altLang="en-US" sz="2200" b="1" dirty="0">
                <a:latin typeface="+mn-ea"/>
                <a:ea typeface="+mn-ea"/>
              </a:rPr>
              <a:t>，必须判别它是</a:t>
            </a:r>
            <a:r>
              <a:rPr lang="en-US" altLang="zh-CN" sz="2200" b="1" dirty="0">
                <a:latin typeface="+mn-ea"/>
                <a:ea typeface="+mn-ea"/>
              </a:rPr>
              <a:t>LL(1)</a:t>
            </a:r>
            <a:r>
              <a:rPr lang="zh-CN" altLang="en-US" sz="2200" b="1" dirty="0">
                <a:latin typeface="+mn-ea"/>
                <a:ea typeface="+mn-ea"/>
              </a:rPr>
              <a:t>文法后，方可使用确定的自顶向下语法分析方法。</a:t>
            </a:r>
          </a:p>
        </p:txBody>
      </p:sp>
      <p:sp>
        <p:nvSpPr>
          <p:cNvPr id="29702" name="Text Box 54"/>
          <p:cNvSpPr txBox="1">
            <a:spLocks noChangeArrowheads="1"/>
          </p:cNvSpPr>
          <p:nvPr/>
        </p:nvSpPr>
        <p:spPr bwMode="auto">
          <a:xfrm>
            <a:off x="2667000" y="4349750"/>
            <a:ext cx="2895600" cy="1243417"/>
          </a:xfrm>
          <a:prstGeom prst="rect">
            <a:avLst/>
          </a:prstGeom>
          <a:noFill/>
          <a:ln w="9525">
            <a:noFill/>
            <a:miter lim="800000"/>
            <a:headEnd/>
            <a:tailEnd/>
          </a:ln>
        </p:spPr>
        <p:txBody>
          <a:bodyPr>
            <a:spAutoFit/>
          </a:bodyPr>
          <a:lstStyle/>
          <a:p>
            <a:pPr algn="l">
              <a:spcBef>
                <a:spcPct val="20000"/>
              </a:spcBef>
            </a:pPr>
            <a:r>
              <a:rPr lang="zh-CN" altLang="en-US" sz="2200" b="1" dirty="0" smtClean="0">
                <a:latin typeface="+mn-ea"/>
                <a:ea typeface="+mn-ea"/>
              </a:rPr>
              <a:t> 提取</a:t>
            </a:r>
            <a:r>
              <a:rPr lang="zh-CN" altLang="en-US" sz="2200" b="1" dirty="0">
                <a:latin typeface="+mn-ea"/>
                <a:ea typeface="+mn-ea"/>
              </a:rPr>
              <a:t>左公共因子</a:t>
            </a:r>
            <a:r>
              <a:rPr lang="zh-CN" altLang="en-US" sz="2200" b="1" dirty="0" smtClean="0">
                <a:latin typeface="+mn-ea"/>
                <a:ea typeface="+mn-ea"/>
              </a:rPr>
              <a:t>法</a:t>
            </a:r>
          </a:p>
          <a:p>
            <a:pPr algn="l">
              <a:spcBef>
                <a:spcPct val="20000"/>
              </a:spcBef>
            </a:pPr>
            <a:r>
              <a:rPr lang="zh-CN" altLang="en-US" sz="2200" b="1" dirty="0" smtClean="0">
                <a:latin typeface="+mn-ea"/>
                <a:ea typeface="+mn-ea"/>
              </a:rPr>
              <a:t> </a:t>
            </a:r>
          </a:p>
          <a:p>
            <a:pPr algn="l">
              <a:spcBef>
                <a:spcPct val="20000"/>
              </a:spcBef>
            </a:pPr>
            <a:r>
              <a:rPr lang="zh-CN" altLang="en-US" sz="2200" b="1" dirty="0" smtClean="0">
                <a:latin typeface="+mn-ea"/>
                <a:ea typeface="+mn-ea"/>
              </a:rPr>
              <a:t> 消除左递归法</a:t>
            </a:r>
            <a:r>
              <a:rPr lang="zh-CN" altLang="en-US" sz="2200" dirty="0" smtClean="0">
                <a:latin typeface="+mn-ea"/>
                <a:ea typeface="+mn-ea"/>
              </a:rPr>
              <a:t> </a:t>
            </a:r>
            <a:endParaRPr lang="zh-CN" altLang="en-US" sz="2200" dirty="0">
              <a:latin typeface="+mn-ea"/>
              <a:ea typeface="+mn-ea"/>
            </a:endParaRPr>
          </a:p>
        </p:txBody>
      </p:sp>
      <p:sp>
        <p:nvSpPr>
          <p:cNvPr id="29703" name="Text Box 55"/>
          <p:cNvSpPr txBox="1">
            <a:spLocks noChangeArrowheads="1"/>
          </p:cNvSpPr>
          <p:nvPr/>
        </p:nvSpPr>
        <p:spPr bwMode="auto">
          <a:xfrm>
            <a:off x="1219200" y="3665538"/>
            <a:ext cx="2286000" cy="430887"/>
          </a:xfrm>
          <a:prstGeom prst="rect">
            <a:avLst/>
          </a:prstGeom>
          <a:noFill/>
          <a:ln w="9525">
            <a:noFill/>
            <a:miter lim="800000"/>
            <a:headEnd/>
            <a:tailEnd/>
          </a:ln>
        </p:spPr>
        <p:txBody>
          <a:bodyPr wrap="square">
            <a:spAutoFit/>
          </a:bodyPr>
          <a:lstStyle/>
          <a:p>
            <a:pPr>
              <a:spcBef>
                <a:spcPct val="50000"/>
              </a:spcBef>
            </a:pPr>
            <a:r>
              <a:rPr lang="zh-CN" altLang="en-US" sz="2200" b="1" dirty="0">
                <a:latin typeface="+mn-ea"/>
                <a:ea typeface="+mn-ea"/>
              </a:rPr>
              <a:t>两种等价变换：</a:t>
            </a:r>
          </a:p>
        </p:txBody>
      </p:sp>
      <p:sp>
        <p:nvSpPr>
          <p:cNvPr id="29704" name="Text Box 56"/>
          <p:cNvSpPr txBox="1">
            <a:spLocks noChangeArrowheads="1"/>
          </p:cNvSpPr>
          <p:nvPr/>
        </p:nvSpPr>
        <p:spPr bwMode="auto">
          <a:xfrm>
            <a:off x="4829473" y="4910435"/>
            <a:ext cx="2789237" cy="938719"/>
          </a:xfrm>
          <a:prstGeom prst="rect">
            <a:avLst/>
          </a:prstGeom>
          <a:noFill/>
          <a:ln w="9525">
            <a:noFill/>
            <a:miter lim="800000"/>
            <a:headEnd/>
            <a:tailEnd/>
          </a:ln>
        </p:spPr>
        <p:txBody>
          <a:bodyPr wrap="square">
            <a:spAutoFit/>
          </a:bodyPr>
          <a:lstStyle/>
          <a:p>
            <a:pPr>
              <a:spcBef>
                <a:spcPct val="50000"/>
              </a:spcBef>
            </a:pPr>
            <a:r>
              <a:rPr lang="zh-CN" altLang="en-US" sz="2200" b="1" dirty="0">
                <a:latin typeface="+mn-ea"/>
                <a:ea typeface="+mn-ea"/>
              </a:rPr>
              <a:t>消除直接左递归法 </a:t>
            </a:r>
          </a:p>
          <a:p>
            <a:pPr>
              <a:spcBef>
                <a:spcPct val="50000"/>
              </a:spcBef>
            </a:pPr>
            <a:r>
              <a:rPr lang="zh-CN" altLang="en-US" sz="2200" b="1" dirty="0">
                <a:latin typeface="+mn-ea"/>
                <a:ea typeface="+mn-ea"/>
              </a:rPr>
              <a:t>消除间接左递归法 </a:t>
            </a:r>
          </a:p>
        </p:txBody>
      </p:sp>
      <p:sp>
        <p:nvSpPr>
          <p:cNvPr id="29705" name="AutoShape 57"/>
          <p:cNvSpPr>
            <a:spLocks/>
          </p:cNvSpPr>
          <p:nvPr/>
        </p:nvSpPr>
        <p:spPr bwMode="auto">
          <a:xfrm>
            <a:off x="2547938" y="4438650"/>
            <a:ext cx="152400" cy="990600"/>
          </a:xfrm>
          <a:prstGeom prst="leftBrace">
            <a:avLst>
              <a:gd name="adj1" fmla="val 54167"/>
              <a:gd name="adj2" fmla="val 50000"/>
            </a:avLst>
          </a:prstGeom>
          <a:noFill/>
          <a:ln w="19050">
            <a:solidFill>
              <a:schemeClr val="tx1"/>
            </a:solidFill>
            <a:miter lim="800000"/>
            <a:headEnd/>
            <a:tailEnd/>
          </a:ln>
        </p:spPr>
        <p:txBody>
          <a:bodyPr wrap="none" anchor="ctr"/>
          <a:lstStyle/>
          <a:p>
            <a:endParaRPr lang="zh-CN" altLang="en-US" sz="2200">
              <a:latin typeface="+mn-ea"/>
              <a:ea typeface="+mn-ea"/>
            </a:endParaRPr>
          </a:p>
        </p:txBody>
      </p:sp>
      <p:sp>
        <p:nvSpPr>
          <p:cNvPr id="29706" name="AutoShape 58"/>
          <p:cNvSpPr>
            <a:spLocks/>
          </p:cNvSpPr>
          <p:nvPr/>
        </p:nvSpPr>
        <p:spPr bwMode="auto">
          <a:xfrm>
            <a:off x="4760913" y="5053013"/>
            <a:ext cx="152400" cy="738187"/>
          </a:xfrm>
          <a:prstGeom prst="leftBrace">
            <a:avLst>
              <a:gd name="adj1" fmla="val 40365"/>
              <a:gd name="adj2" fmla="val 50000"/>
            </a:avLst>
          </a:prstGeom>
          <a:noFill/>
          <a:ln w="19050">
            <a:solidFill>
              <a:schemeClr val="tx1"/>
            </a:solidFill>
            <a:miter lim="800000"/>
            <a:headEnd/>
            <a:tailEnd/>
          </a:ln>
        </p:spPr>
        <p:txBody>
          <a:bodyPr wrap="none" anchor="ctr"/>
          <a:lstStyle/>
          <a:p>
            <a:endParaRPr lang="zh-CN" altLang="en-US" sz="2200">
              <a:latin typeface="+mn-ea"/>
              <a:ea typeface="+mn-ea"/>
            </a:endParaRPr>
          </a:p>
        </p:txBody>
      </p:sp>
      <p:sp>
        <p:nvSpPr>
          <p:cNvPr id="12" name="灯片编号占位符 1"/>
          <p:cNvSpPr>
            <a:spLocks noGrp="1"/>
          </p:cNvSpPr>
          <p:nvPr>
            <p:ph type="sldNum" sz="quarter" idx="12"/>
          </p:nvPr>
        </p:nvSpPr>
        <p:spPr>
          <a:xfrm>
            <a:off x="6477000" y="6248400"/>
            <a:ext cx="2133600" cy="244475"/>
          </a:xfrm>
          <a:noFill/>
        </p:spPr>
        <p:txBody>
          <a:bodyPr/>
          <a:lstStyle/>
          <a:p>
            <a:fld id="{F5CCD0D2-28A3-46F5-BD0D-71ED80DE8C17}" type="slidenum">
              <a:rPr lang="en-US" altLang="zh-CN" smtClean="0">
                <a:ea typeface="宋体" charset="-122"/>
              </a:rPr>
              <a:pPr/>
              <a:t>24</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3" name="Rectangle 197"/>
          <p:cNvSpPr>
            <a:spLocks noGrp="1" noChangeArrowheads="1"/>
          </p:cNvSpPr>
          <p:nvPr>
            <p:ph type="title"/>
          </p:nvPr>
        </p:nvSpPr>
        <p:spPr>
          <a:xfrm>
            <a:off x="685800" y="304800"/>
            <a:ext cx="4724400" cy="533400"/>
          </a:xfrm>
        </p:spPr>
        <p:txBody>
          <a:bodyPr/>
          <a:lstStyle/>
          <a:p>
            <a:pPr eaLnBrk="1" hangingPunct="1"/>
            <a:r>
              <a:rPr lang="en-US" altLang="zh-CN" sz="2800" b="1" dirty="0" smtClean="0">
                <a:solidFill>
                  <a:srgbClr val="CC0099"/>
                </a:solidFill>
                <a:latin typeface="黑体" pitchFamily="49" charset="-122"/>
                <a:ea typeface="黑体" pitchFamily="49" charset="-122"/>
              </a:rPr>
              <a:t>4.3.1</a:t>
            </a:r>
            <a:r>
              <a:rPr lang="zh-CN" altLang="en-US" sz="2800" b="1" dirty="0" smtClean="0">
                <a:solidFill>
                  <a:srgbClr val="CC0099"/>
                </a:solidFill>
                <a:latin typeface="黑体" pitchFamily="49" charset="-122"/>
                <a:ea typeface="黑体" pitchFamily="49" charset="-122"/>
              </a:rPr>
              <a:t>　提取左公共因子法</a:t>
            </a:r>
          </a:p>
        </p:txBody>
      </p:sp>
      <p:sp>
        <p:nvSpPr>
          <p:cNvPr id="30723" name="Text Box 195"/>
          <p:cNvSpPr txBox="1">
            <a:spLocks noChangeArrowheads="1"/>
          </p:cNvSpPr>
          <p:nvPr/>
        </p:nvSpPr>
        <p:spPr bwMode="auto">
          <a:xfrm>
            <a:off x="762000" y="2744248"/>
            <a:ext cx="7620000" cy="837152"/>
          </a:xfrm>
          <a:prstGeom prst="rect">
            <a:avLst/>
          </a:prstGeom>
          <a:noFill/>
          <a:ln w="9525">
            <a:noFill/>
            <a:miter lim="800000"/>
            <a:headEnd/>
            <a:tailEnd/>
          </a:ln>
        </p:spPr>
        <p:txBody>
          <a:bodyPr wrap="square">
            <a:spAutoFit/>
          </a:bodyPr>
          <a:lstStyle/>
          <a:p>
            <a:pPr algn="ctr">
              <a:spcBef>
                <a:spcPct val="20000"/>
              </a:spcBef>
            </a:pPr>
            <a:r>
              <a:rPr lang="en-US" altLang="zh-CN" sz="2200" b="1" dirty="0">
                <a:solidFill>
                  <a:srgbClr val="CC6600"/>
                </a:solidFill>
                <a:latin typeface="+mn-ea"/>
                <a:ea typeface="+mn-ea"/>
              </a:rPr>
              <a:t> </a:t>
            </a:r>
            <a:r>
              <a:rPr lang="zh-CN" altLang="en-US" sz="2200" b="1" dirty="0">
                <a:solidFill>
                  <a:srgbClr val="CC6600"/>
                </a:solidFill>
                <a:latin typeface="+mn-ea"/>
                <a:ea typeface="+mn-ea"/>
              </a:rPr>
              <a:t>注解：</a:t>
            </a:r>
            <a:r>
              <a:rPr lang="zh-CN" altLang="en-US" sz="2200" b="1" dirty="0">
                <a:latin typeface="+mn-ea"/>
                <a:ea typeface="+mn-ea"/>
              </a:rPr>
              <a:t>上下组的</a:t>
            </a:r>
            <a:r>
              <a:rPr lang="en-US" altLang="zh-CN" sz="2200" b="1" dirty="0" smtClean="0">
                <a:latin typeface="+mn-ea"/>
                <a:ea typeface="+mn-ea"/>
              </a:rPr>
              <a:t>A</a:t>
            </a:r>
            <a:r>
              <a:rPr lang="zh-CN" altLang="en-US" sz="2200" b="1" dirty="0" smtClean="0">
                <a:latin typeface="+mn-ea"/>
                <a:ea typeface="+mn-ea"/>
              </a:rPr>
              <a:t>红色</a:t>
            </a:r>
            <a:r>
              <a:rPr lang="zh-CN" altLang="en-US" sz="2200" b="1" dirty="0">
                <a:latin typeface="+mn-ea"/>
                <a:ea typeface="+mn-ea"/>
              </a:rPr>
              <a:t>标记的规则，均推导出如下结果。</a:t>
            </a:r>
          </a:p>
          <a:p>
            <a:pPr algn="ctr">
              <a:spcBef>
                <a:spcPct val="20000"/>
              </a:spcBef>
            </a:pPr>
            <a:r>
              <a:rPr lang="en-US" altLang="zh-CN" sz="2200" b="1" dirty="0">
                <a:solidFill>
                  <a:srgbClr val="0000CE"/>
                </a:solidFill>
                <a:latin typeface="+mn-ea"/>
                <a:ea typeface="+mn-ea"/>
              </a:rPr>
              <a:t>α{β</a:t>
            </a:r>
            <a:r>
              <a:rPr lang="en-US" altLang="zh-CN" sz="2200" b="1" baseline="-16000" dirty="0">
                <a:solidFill>
                  <a:srgbClr val="0000CE"/>
                </a:solidFill>
                <a:latin typeface="+mn-ea"/>
                <a:ea typeface="+mn-ea"/>
              </a:rPr>
              <a:t>1</a:t>
            </a:r>
            <a:r>
              <a:rPr lang="zh-CN" altLang="en-US" sz="2200" b="1" dirty="0">
                <a:solidFill>
                  <a:srgbClr val="0000CE"/>
                </a:solidFill>
                <a:latin typeface="+mn-ea"/>
                <a:ea typeface="+mn-ea"/>
              </a:rPr>
              <a:t>，</a:t>
            </a:r>
            <a:r>
              <a:rPr lang="en-US" altLang="zh-CN" sz="2200" b="1" dirty="0">
                <a:solidFill>
                  <a:srgbClr val="0000CE"/>
                </a:solidFill>
                <a:latin typeface="+mn-ea"/>
                <a:ea typeface="+mn-ea"/>
              </a:rPr>
              <a:t>β</a:t>
            </a:r>
            <a:r>
              <a:rPr lang="en-US" altLang="zh-CN" sz="2200" b="1" baseline="-16000" dirty="0">
                <a:solidFill>
                  <a:srgbClr val="0000CE"/>
                </a:solidFill>
                <a:latin typeface="+mn-ea"/>
                <a:ea typeface="+mn-ea"/>
              </a:rPr>
              <a:t>2</a:t>
            </a:r>
            <a:r>
              <a:rPr lang="en-US" altLang="zh-CN" sz="2200" b="1" dirty="0">
                <a:solidFill>
                  <a:srgbClr val="0000CE"/>
                </a:solidFill>
                <a:latin typeface="+mn-ea"/>
                <a:ea typeface="+mn-ea"/>
              </a:rPr>
              <a:t> </a:t>
            </a:r>
            <a:r>
              <a:rPr lang="zh-CN" altLang="en-US" sz="2200" b="1" dirty="0">
                <a:solidFill>
                  <a:srgbClr val="0000CE"/>
                </a:solidFill>
                <a:latin typeface="+mn-ea"/>
                <a:ea typeface="+mn-ea"/>
              </a:rPr>
              <a:t>，</a:t>
            </a:r>
            <a:r>
              <a:rPr lang="en-US" altLang="zh-CN" sz="2200" b="1" dirty="0">
                <a:solidFill>
                  <a:srgbClr val="0000CE"/>
                </a:solidFill>
                <a:latin typeface="+mn-ea"/>
                <a:ea typeface="+mn-ea"/>
              </a:rPr>
              <a:t>··· </a:t>
            </a:r>
            <a:r>
              <a:rPr lang="zh-CN" altLang="en-US" sz="2200" b="1" dirty="0">
                <a:solidFill>
                  <a:srgbClr val="0000CE"/>
                </a:solidFill>
                <a:latin typeface="+mn-ea"/>
                <a:ea typeface="+mn-ea"/>
              </a:rPr>
              <a:t>，</a:t>
            </a:r>
            <a:r>
              <a:rPr lang="en-US" altLang="zh-CN" sz="2200" b="1" dirty="0" err="1">
                <a:solidFill>
                  <a:srgbClr val="0000CE"/>
                </a:solidFill>
                <a:latin typeface="+mn-ea"/>
                <a:ea typeface="+mn-ea"/>
              </a:rPr>
              <a:t>β</a:t>
            </a:r>
            <a:r>
              <a:rPr lang="en-US" altLang="zh-CN" sz="2200" b="1" baseline="-16000" dirty="0" err="1">
                <a:solidFill>
                  <a:srgbClr val="0000CE"/>
                </a:solidFill>
                <a:latin typeface="+mn-ea"/>
                <a:ea typeface="+mn-ea"/>
              </a:rPr>
              <a:t>n</a:t>
            </a:r>
            <a:r>
              <a:rPr lang="en-US" altLang="zh-CN" sz="2200" b="1" baseline="-16000" dirty="0">
                <a:solidFill>
                  <a:srgbClr val="0000CE"/>
                </a:solidFill>
                <a:latin typeface="+mn-ea"/>
                <a:ea typeface="+mn-ea"/>
              </a:rPr>
              <a:t> </a:t>
            </a:r>
            <a:r>
              <a:rPr lang="en-US" altLang="zh-CN" sz="2200" b="1" dirty="0">
                <a:solidFill>
                  <a:srgbClr val="0000CE"/>
                </a:solidFill>
                <a:latin typeface="+mn-ea"/>
                <a:ea typeface="+mn-ea"/>
              </a:rPr>
              <a:t>}</a:t>
            </a:r>
          </a:p>
        </p:txBody>
      </p:sp>
      <p:sp>
        <p:nvSpPr>
          <p:cNvPr id="30724" name="Rectangle 199"/>
          <p:cNvSpPr>
            <a:spLocks noChangeArrowheads="1"/>
          </p:cNvSpPr>
          <p:nvPr/>
        </p:nvSpPr>
        <p:spPr bwMode="auto">
          <a:xfrm>
            <a:off x="2819400" y="3114675"/>
            <a:ext cx="3048000" cy="381000"/>
          </a:xfrm>
          <a:prstGeom prst="rect">
            <a:avLst/>
          </a:prstGeom>
          <a:noFill/>
          <a:ln w="9525">
            <a:solidFill>
              <a:srgbClr val="969696"/>
            </a:solidFill>
            <a:prstDash val="dash"/>
            <a:miter lim="800000"/>
            <a:headEnd/>
            <a:tailEnd/>
          </a:ln>
        </p:spPr>
        <p:txBody>
          <a:bodyPr wrap="none" anchor="ctr"/>
          <a:lstStyle/>
          <a:p>
            <a:endParaRPr lang="zh-CN" altLang="en-US" sz="2200">
              <a:latin typeface="+mn-ea"/>
              <a:ea typeface="+mn-ea"/>
            </a:endParaRPr>
          </a:p>
        </p:txBody>
      </p:sp>
      <p:sp>
        <p:nvSpPr>
          <p:cNvPr id="30725" name="Rectangle 196"/>
          <p:cNvSpPr>
            <a:spLocks noChangeArrowheads="1"/>
          </p:cNvSpPr>
          <p:nvPr/>
        </p:nvSpPr>
        <p:spPr bwMode="auto">
          <a:xfrm>
            <a:off x="457200" y="3573463"/>
            <a:ext cx="7924800" cy="2286000"/>
          </a:xfrm>
          <a:prstGeom prst="rect">
            <a:avLst/>
          </a:prstGeom>
          <a:solidFill>
            <a:schemeClr val="accent1">
              <a:alpha val="50195"/>
            </a:schemeClr>
          </a:solidFill>
          <a:ln w="9525">
            <a:noFill/>
            <a:miter lim="800000"/>
            <a:headEnd/>
            <a:tailEnd/>
          </a:ln>
        </p:spPr>
        <p:txBody>
          <a:bodyPr wrap="none" anchor="ctr"/>
          <a:lstStyle/>
          <a:p>
            <a:endParaRPr lang="zh-CN" altLang="en-US" sz="2200">
              <a:latin typeface="+mn-ea"/>
              <a:ea typeface="+mn-ea"/>
            </a:endParaRPr>
          </a:p>
        </p:txBody>
      </p:sp>
      <p:sp>
        <p:nvSpPr>
          <p:cNvPr id="30726" name="Rectangle 192"/>
          <p:cNvSpPr>
            <a:spLocks noChangeArrowheads="1"/>
          </p:cNvSpPr>
          <p:nvPr/>
        </p:nvSpPr>
        <p:spPr bwMode="auto">
          <a:xfrm>
            <a:off x="1981200" y="1860550"/>
            <a:ext cx="4571999" cy="806450"/>
          </a:xfrm>
          <a:prstGeom prst="rect">
            <a:avLst/>
          </a:prstGeom>
          <a:solidFill>
            <a:srgbClr val="C0C0C0">
              <a:alpha val="50195"/>
            </a:srgbClr>
          </a:solidFill>
          <a:ln w="9525">
            <a:noFill/>
            <a:miter lim="800000"/>
            <a:headEnd/>
            <a:tailEnd/>
          </a:ln>
        </p:spPr>
        <p:txBody>
          <a:bodyPr wrap="none" anchor="ctr"/>
          <a:lstStyle/>
          <a:p>
            <a:endParaRPr lang="zh-CN" altLang="en-US" sz="2200">
              <a:latin typeface="+mn-ea"/>
              <a:ea typeface="+mn-ea"/>
            </a:endParaRPr>
          </a:p>
        </p:txBody>
      </p:sp>
      <p:sp>
        <p:nvSpPr>
          <p:cNvPr id="30727" name="Rectangle 191"/>
          <p:cNvSpPr>
            <a:spLocks noChangeArrowheads="1"/>
          </p:cNvSpPr>
          <p:nvPr/>
        </p:nvSpPr>
        <p:spPr bwMode="auto">
          <a:xfrm>
            <a:off x="533400" y="959604"/>
            <a:ext cx="7543800" cy="609600"/>
          </a:xfrm>
          <a:prstGeom prst="rect">
            <a:avLst/>
          </a:prstGeom>
          <a:solidFill>
            <a:srgbClr val="C0C0C0">
              <a:alpha val="50195"/>
            </a:srgbClr>
          </a:solidFill>
          <a:ln w="9525">
            <a:noFill/>
            <a:miter lim="800000"/>
            <a:headEnd/>
            <a:tailEnd/>
          </a:ln>
        </p:spPr>
        <p:txBody>
          <a:bodyPr wrap="none" anchor="ctr"/>
          <a:lstStyle/>
          <a:p>
            <a:endParaRPr lang="zh-CN" altLang="en-US" sz="2200">
              <a:latin typeface="+mn-ea"/>
              <a:ea typeface="+mn-ea"/>
            </a:endParaRPr>
          </a:p>
        </p:txBody>
      </p:sp>
      <p:sp>
        <p:nvSpPr>
          <p:cNvPr id="30728" name="Text Box 188"/>
          <p:cNvSpPr txBox="1">
            <a:spLocks noChangeArrowheads="1"/>
          </p:cNvSpPr>
          <p:nvPr/>
        </p:nvSpPr>
        <p:spPr bwMode="auto">
          <a:xfrm>
            <a:off x="609600" y="1035804"/>
            <a:ext cx="7391400" cy="430887"/>
          </a:xfrm>
          <a:prstGeom prst="rect">
            <a:avLst/>
          </a:prstGeom>
          <a:noFill/>
          <a:ln w="9525">
            <a:noFill/>
            <a:miter lim="800000"/>
            <a:headEnd/>
            <a:tailEnd/>
          </a:ln>
        </p:spPr>
        <p:txBody>
          <a:bodyPr wrap="square">
            <a:spAutoFit/>
          </a:bodyPr>
          <a:lstStyle/>
          <a:p>
            <a:r>
              <a:rPr lang="en-US" altLang="zh-CN" sz="2200" b="1" dirty="0">
                <a:latin typeface="+mn-ea"/>
                <a:ea typeface="+mn-ea"/>
              </a:rPr>
              <a:t>A→</a:t>
            </a:r>
            <a:r>
              <a:rPr lang="en-US" altLang="zh-CN" sz="2200" b="1" dirty="0">
                <a:solidFill>
                  <a:srgbClr val="FF0000"/>
                </a:solidFill>
                <a:latin typeface="+mn-ea"/>
                <a:ea typeface="+mn-ea"/>
              </a:rPr>
              <a:t>αβ</a:t>
            </a:r>
            <a:r>
              <a:rPr lang="en-US" altLang="zh-CN" sz="2200" b="1" baseline="-14000" dirty="0">
                <a:solidFill>
                  <a:srgbClr val="FF0000"/>
                </a:solidFill>
                <a:latin typeface="+mn-ea"/>
                <a:ea typeface="+mn-ea"/>
              </a:rPr>
              <a:t>1</a:t>
            </a:r>
            <a:r>
              <a:rPr lang="en-US" altLang="zh-CN" sz="2200" b="1" dirty="0">
                <a:solidFill>
                  <a:srgbClr val="FF0000"/>
                </a:solidFill>
                <a:latin typeface="+mn-ea"/>
                <a:ea typeface="+mn-ea"/>
              </a:rPr>
              <a:t>︱αβ</a:t>
            </a:r>
            <a:r>
              <a:rPr lang="en-US" altLang="zh-CN" sz="2200" b="1" baseline="-16000" dirty="0">
                <a:solidFill>
                  <a:srgbClr val="FF0000"/>
                </a:solidFill>
                <a:latin typeface="+mn-ea"/>
                <a:ea typeface="+mn-ea"/>
              </a:rPr>
              <a:t>2</a:t>
            </a:r>
            <a:r>
              <a:rPr lang="en-US" altLang="zh-CN" sz="2200" b="1" dirty="0">
                <a:solidFill>
                  <a:srgbClr val="FF0000"/>
                </a:solidFill>
                <a:latin typeface="+mn-ea"/>
                <a:ea typeface="+mn-ea"/>
              </a:rPr>
              <a:t>︱···︱αβ</a:t>
            </a:r>
            <a:r>
              <a:rPr lang="en-US" altLang="zh-CN" sz="2200" b="1" baseline="-16000" dirty="0">
                <a:solidFill>
                  <a:srgbClr val="FF0000"/>
                </a:solidFill>
                <a:latin typeface="+mn-ea"/>
                <a:ea typeface="+mn-ea"/>
              </a:rPr>
              <a:t>n</a:t>
            </a:r>
            <a:r>
              <a:rPr lang="en-US" altLang="zh-CN" sz="2200" b="1" dirty="0">
                <a:latin typeface="+mn-ea"/>
                <a:ea typeface="+mn-ea"/>
              </a:rPr>
              <a:t>︱γ</a:t>
            </a:r>
            <a:r>
              <a:rPr lang="en-US" altLang="zh-CN" sz="2200" b="1" baseline="-16000" dirty="0">
                <a:latin typeface="+mn-ea"/>
                <a:ea typeface="+mn-ea"/>
              </a:rPr>
              <a:t>1</a:t>
            </a:r>
            <a:r>
              <a:rPr lang="en-US" altLang="zh-CN" sz="2200" b="1" dirty="0">
                <a:latin typeface="+mn-ea"/>
                <a:ea typeface="+mn-ea"/>
              </a:rPr>
              <a:t>︱γ</a:t>
            </a:r>
            <a:r>
              <a:rPr lang="en-US" altLang="zh-CN" sz="2200" b="1" baseline="-16000" dirty="0">
                <a:latin typeface="+mn-ea"/>
                <a:ea typeface="+mn-ea"/>
              </a:rPr>
              <a:t>2</a:t>
            </a:r>
            <a:r>
              <a:rPr lang="en-US" altLang="zh-CN" sz="2200" b="1" dirty="0">
                <a:latin typeface="+mn-ea"/>
                <a:ea typeface="+mn-ea"/>
              </a:rPr>
              <a:t>︱···︱</a:t>
            </a:r>
            <a:r>
              <a:rPr lang="en-US" altLang="zh-CN" sz="2200" b="1" dirty="0" err="1">
                <a:latin typeface="+mn-ea"/>
                <a:ea typeface="+mn-ea"/>
              </a:rPr>
              <a:t>γ</a:t>
            </a:r>
            <a:r>
              <a:rPr lang="en-US" altLang="zh-CN" sz="2200" b="1" baseline="-16000" dirty="0" err="1">
                <a:latin typeface="+mn-ea"/>
                <a:ea typeface="+mn-ea"/>
              </a:rPr>
              <a:t>m</a:t>
            </a:r>
            <a:r>
              <a:rPr lang="en-US" altLang="zh-CN" sz="2200" b="1" baseline="-16000" dirty="0">
                <a:latin typeface="+mn-ea"/>
                <a:ea typeface="+mn-ea"/>
              </a:rPr>
              <a:t> </a:t>
            </a:r>
          </a:p>
        </p:txBody>
      </p:sp>
      <p:sp>
        <p:nvSpPr>
          <p:cNvPr id="30729" name="Text Box 189"/>
          <p:cNvSpPr txBox="1">
            <a:spLocks noChangeArrowheads="1"/>
          </p:cNvSpPr>
          <p:nvPr/>
        </p:nvSpPr>
        <p:spPr bwMode="auto">
          <a:xfrm>
            <a:off x="1905000" y="1852613"/>
            <a:ext cx="4800600" cy="769441"/>
          </a:xfrm>
          <a:prstGeom prst="rect">
            <a:avLst/>
          </a:prstGeom>
          <a:noFill/>
          <a:ln w="9525">
            <a:noFill/>
            <a:miter lim="800000"/>
            <a:headEnd/>
            <a:tailEnd/>
          </a:ln>
        </p:spPr>
        <p:txBody>
          <a:bodyPr wrap="square">
            <a:spAutoFit/>
          </a:bodyPr>
          <a:lstStyle/>
          <a:p>
            <a:r>
              <a:rPr lang="en-US" altLang="zh-CN" sz="2200" b="1" dirty="0">
                <a:latin typeface="+mn-ea"/>
                <a:ea typeface="+mn-ea"/>
              </a:rPr>
              <a:t>A→</a:t>
            </a:r>
            <a:r>
              <a:rPr lang="en-US" altLang="zh-CN" sz="2200" b="1" dirty="0">
                <a:solidFill>
                  <a:srgbClr val="FF0000"/>
                </a:solidFill>
                <a:latin typeface="+mn-ea"/>
                <a:ea typeface="+mn-ea"/>
              </a:rPr>
              <a:t>αB</a:t>
            </a:r>
            <a:r>
              <a:rPr lang="en-US" altLang="zh-CN" sz="2200" b="1" dirty="0">
                <a:latin typeface="+mn-ea"/>
                <a:ea typeface="+mn-ea"/>
              </a:rPr>
              <a:t>︱γ</a:t>
            </a:r>
            <a:r>
              <a:rPr lang="en-US" altLang="zh-CN" sz="2200" b="1" baseline="-16000" dirty="0">
                <a:latin typeface="+mn-ea"/>
                <a:ea typeface="+mn-ea"/>
              </a:rPr>
              <a:t>1</a:t>
            </a:r>
            <a:r>
              <a:rPr lang="en-US" altLang="zh-CN" sz="2200" b="1" dirty="0">
                <a:latin typeface="+mn-ea"/>
                <a:ea typeface="+mn-ea"/>
              </a:rPr>
              <a:t>︱γ</a:t>
            </a:r>
            <a:r>
              <a:rPr lang="en-US" altLang="zh-CN" sz="2200" b="1" baseline="-16000" dirty="0">
                <a:latin typeface="+mn-ea"/>
                <a:ea typeface="+mn-ea"/>
              </a:rPr>
              <a:t>2</a:t>
            </a:r>
            <a:r>
              <a:rPr lang="en-US" altLang="zh-CN" sz="2200" b="1" dirty="0">
                <a:latin typeface="+mn-ea"/>
                <a:ea typeface="+mn-ea"/>
              </a:rPr>
              <a:t>︱···︱</a:t>
            </a:r>
            <a:r>
              <a:rPr lang="en-US" altLang="zh-CN" sz="2200" b="1" dirty="0" err="1">
                <a:latin typeface="+mn-ea"/>
                <a:ea typeface="+mn-ea"/>
              </a:rPr>
              <a:t>γ</a:t>
            </a:r>
            <a:r>
              <a:rPr lang="en-US" altLang="zh-CN" sz="2200" b="1" baseline="-16000" dirty="0" err="1">
                <a:latin typeface="+mn-ea"/>
                <a:ea typeface="+mn-ea"/>
              </a:rPr>
              <a:t>m</a:t>
            </a:r>
            <a:endParaRPr lang="en-US" altLang="zh-CN" sz="2200" b="1" baseline="-16000" dirty="0">
              <a:latin typeface="+mn-ea"/>
              <a:ea typeface="+mn-ea"/>
            </a:endParaRPr>
          </a:p>
          <a:p>
            <a:r>
              <a:rPr lang="en-US" altLang="zh-CN" sz="2200" b="1" dirty="0">
                <a:solidFill>
                  <a:srgbClr val="FF0000"/>
                </a:solidFill>
                <a:latin typeface="+mn-ea"/>
                <a:ea typeface="+mn-ea"/>
              </a:rPr>
              <a:t>B→β</a:t>
            </a:r>
            <a:r>
              <a:rPr lang="en-US" altLang="zh-CN" sz="2200" b="1" baseline="-16000" dirty="0">
                <a:solidFill>
                  <a:srgbClr val="FF0000"/>
                </a:solidFill>
                <a:latin typeface="+mn-ea"/>
                <a:ea typeface="+mn-ea"/>
              </a:rPr>
              <a:t>1</a:t>
            </a:r>
            <a:r>
              <a:rPr lang="en-US" altLang="zh-CN" sz="2200" b="1" dirty="0">
                <a:solidFill>
                  <a:srgbClr val="FF0000"/>
                </a:solidFill>
                <a:latin typeface="+mn-ea"/>
                <a:ea typeface="+mn-ea"/>
              </a:rPr>
              <a:t>︱β</a:t>
            </a:r>
            <a:r>
              <a:rPr lang="en-US" altLang="zh-CN" sz="2200" b="1" baseline="-16000" dirty="0">
                <a:solidFill>
                  <a:srgbClr val="FF0000"/>
                </a:solidFill>
                <a:latin typeface="+mn-ea"/>
                <a:ea typeface="+mn-ea"/>
              </a:rPr>
              <a:t>2</a:t>
            </a:r>
            <a:r>
              <a:rPr lang="en-US" altLang="zh-CN" sz="2200" b="1" dirty="0">
                <a:solidFill>
                  <a:srgbClr val="FF0000"/>
                </a:solidFill>
                <a:latin typeface="+mn-ea"/>
                <a:ea typeface="+mn-ea"/>
              </a:rPr>
              <a:t> ︱···︱</a:t>
            </a:r>
            <a:r>
              <a:rPr lang="en-US" altLang="zh-CN" sz="2200" b="1" dirty="0" err="1">
                <a:solidFill>
                  <a:srgbClr val="FF0000"/>
                </a:solidFill>
                <a:latin typeface="+mn-ea"/>
                <a:ea typeface="+mn-ea"/>
              </a:rPr>
              <a:t>β</a:t>
            </a:r>
            <a:r>
              <a:rPr lang="en-US" altLang="zh-CN" sz="2200" b="1" baseline="-16000" dirty="0" err="1">
                <a:solidFill>
                  <a:srgbClr val="FF0000"/>
                </a:solidFill>
                <a:latin typeface="+mn-ea"/>
                <a:ea typeface="+mn-ea"/>
              </a:rPr>
              <a:t>n</a:t>
            </a:r>
            <a:r>
              <a:rPr lang="en-US" altLang="zh-CN" sz="2200" b="1" baseline="-16000" dirty="0">
                <a:solidFill>
                  <a:srgbClr val="FF0000"/>
                </a:solidFill>
                <a:latin typeface="+mn-ea"/>
                <a:ea typeface="+mn-ea"/>
              </a:rPr>
              <a:t> </a:t>
            </a:r>
          </a:p>
        </p:txBody>
      </p:sp>
      <p:sp>
        <p:nvSpPr>
          <p:cNvPr id="30730" name="AutoShape 190"/>
          <p:cNvSpPr>
            <a:spLocks noChangeArrowheads="1"/>
          </p:cNvSpPr>
          <p:nvPr/>
        </p:nvSpPr>
        <p:spPr bwMode="auto">
          <a:xfrm>
            <a:off x="3733800" y="1511300"/>
            <a:ext cx="1066800" cy="304800"/>
          </a:xfrm>
          <a:prstGeom prst="downArrow">
            <a:avLst>
              <a:gd name="adj1" fmla="val 52083"/>
              <a:gd name="adj2" fmla="val 59167"/>
            </a:avLst>
          </a:prstGeom>
          <a:solidFill>
            <a:schemeClr val="accent1"/>
          </a:solidFill>
          <a:ln w="9525">
            <a:solidFill>
              <a:schemeClr val="tx1"/>
            </a:solidFill>
            <a:miter lim="800000"/>
            <a:headEnd/>
            <a:tailEnd/>
          </a:ln>
        </p:spPr>
        <p:txBody>
          <a:bodyPr wrap="none" anchor="ctr"/>
          <a:lstStyle/>
          <a:p>
            <a:endParaRPr lang="zh-CN" altLang="en-US" sz="2200">
              <a:latin typeface="+mn-ea"/>
              <a:ea typeface="+mn-ea"/>
            </a:endParaRPr>
          </a:p>
        </p:txBody>
      </p:sp>
      <p:sp>
        <p:nvSpPr>
          <p:cNvPr id="30731" name="Text Box 193"/>
          <p:cNvSpPr txBox="1">
            <a:spLocks noChangeArrowheads="1"/>
          </p:cNvSpPr>
          <p:nvPr/>
        </p:nvSpPr>
        <p:spPr bwMode="auto">
          <a:xfrm>
            <a:off x="533400" y="3733800"/>
            <a:ext cx="7696200" cy="904863"/>
          </a:xfrm>
          <a:prstGeom prst="rect">
            <a:avLst/>
          </a:prstGeom>
          <a:noFill/>
          <a:ln w="9525">
            <a:noFill/>
            <a:miter lim="800000"/>
            <a:headEnd/>
            <a:tailEnd/>
          </a:ln>
        </p:spPr>
        <p:txBody>
          <a:bodyPr>
            <a:spAutoFit/>
          </a:bodyPr>
          <a:lstStyle/>
          <a:p>
            <a:pPr marL="811213" indent="-811213">
              <a:lnSpc>
                <a:spcPct val="120000"/>
              </a:lnSpc>
              <a:spcBef>
                <a:spcPct val="50000"/>
              </a:spcBef>
            </a:pPr>
            <a:r>
              <a:rPr lang="zh-CN" altLang="en-US" sz="2200" b="1">
                <a:latin typeface="+mn-ea"/>
                <a:ea typeface="+mn-ea"/>
              </a:rPr>
              <a:t>例</a:t>
            </a:r>
            <a:r>
              <a:rPr lang="en-US" altLang="zh-CN" sz="2200" b="1">
                <a:latin typeface="+mn-ea"/>
                <a:ea typeface="+mn-ea"/>
              </a:rPr>
              <a:t>4.6  </a:t>
            </a:r>
            <a:r>
              <a:rPr lang="zh-CN" altLang="en-US" sz="2200" b="1">
                <a:latin typeface="+mn-ea"/>
                <a:ea typeface="+mn-ea"/>
              </a:rPr>
              <a:t>设文法 </a:t>
            </a:r>
            <a:r>
              <a:rPr lang="en-US" altLang="zh-CN" sz="2200" b="1">
                <a:latin typeface="+mn-ea"/>
                <a:ea typeface="+mn-ea"/>
              </a:rPr>
              <a:t>G[S]</a:t>
            </a:r>
            <a:r>
              <a:rPr lang="zh-CN" altLang="en-US" sz="2200" b="1">
                <a:latin typeface="+mn-ea"/>
                <a:ea typeface="+mn-ea"/>
              </a:rPr>
              <a:t>：</a:t>
            </a:r>
            <a:r>
              <a:rPr lang="en-US" altLang="zh-CN" sz="2200" b="1">
                <a:latin typeface="+mn-ea"/>
                <a:ea typeface="+mn-ea"/>
              </a:rPr>
              <a:t>S→aSb︱aS︱ε</a:t>
            </a:r>
            <a:r>
              <a:rPr lang="zh-CN" altLang="en-US" sz="2200" b="1">
                <a:latin typeface="+mn-ea"/>
                <a:ea typeface="+mn-ea"/>
              </a:rPr>
              <a:t>。试采用提取左公共因子法，得到与之等价的文法</a:t>
            </a:r>
            <a:r>
              <a:rPr lang="en-US" altLang="zh-CN" sz="2200" b="1">
                <a:latin typeface="+mn-ea"/>
                <a:ea typeface="+mn-ea"/>
              </a:rPr>
              <a:t>G′[S]</a:t>
            </a:r>
            <a:r>
              <a:rPr lang="zh-CN" altLang="en-US" sz="2200" b="1">
                <a:latin typeface="+mn-ea"/>
                <a:ea typeface="+mn-ea"/>
              </a:rPr>
              <a:t>。 </a:t>
            </a:r>
          </a:p>
        </p:txBody>
      </p:sp>
      <p:sp>
        <p:nvSpPr>
          <p:cNvPr id="30732" name="Text Box 194"/>
          <p:cNvSpPr txBox="1">
            <a:spLocks noChangeArrowheads="1"/>
          </p:cNvSpPr>
          <p:nvPr/>
        </p:nvSpPr>
        <p:spPr bwMode="auto">
          <a:xfrm>
            <a:off x="1752600" y="4648200"/>
            <a:ext cx="6477000" cy="1243417"/>
          </a:xfrm>
          <a:prstGeom prst="rect">
            <a:avLst/>
          </a:prstGeom>
          <a:noFill/>
          <a:ln w="9525">
            <a:noFill/>
            <a:miter lim="800000"/>
            <a:headEnd/>
            <a:tailEnd/>
          </a:ln>
        </p:spPr>
        <p:txBody>
          <a:bodyPr>
            <a:spAutoFit/>
          </a:bodyPr>
          <a:lstStyle/>
          <a:p>
            <a:pPr>
              <a:lnSpc>
                <a:spcPct val="110000"/>
              </a:lnSpc>
              <a:spcBef>
                <a:spcPct val="10000"/>
              </a:spcBef>
            </a:pPr>
            <a:r>
              <a:rPr lang="en-US" altLang="zh-CN" sz="2200" b="1" dirty="0">
                <a:latin typeface="+mn-ea"/>
                <a:ea typeface="+mn-ea"/>
              </a:rPr>
              <a:t>∵ </a:t>
            </a:r>
            <a:r>
              <a:rPr lang="zh-CN" altLang="en-US" sz="2200" b="1" dirty="0">
                <a:latin typeface="+mn-ea"/>
                <a:ea typeface="+mn-ea"/>
              </a:rPr>
              <a:t>文法仅有一个非终结符</a:t>
            </a:r>
            <a:r>
              <a:rPr lang="en-US" altLang="zh-CN" sz="2200" b="1" dirty="0">
                <a:latin typeface="+mn-ea"/>
                <a:ea typeface="+mn-ea"/>
              </a:rPr>
              <a:t>S</a:t>
            </a:r>
            <a:r>
              <a:rPr lang="zh-CN" altLang="en-US" sz="2200" b="1" dirty="0">
                <a:latin typeface="+mn-ea"/>
                <a:ea typeface="+mn-ea"/>
              </a:rPr>
              <a:t>，其规则有左公共因子</a:t>
            </a:r>
            <a:r>
              <a:rPr lang="en-US" altLang="zh-CN" sz="2200" b="1" dirty="0">
                <a:solidFill>
                  <a:srgbClr val="FF0000"/>
                </a:solidFill>
                <a:latin typeface="+mn-ea"/>
                <a:ea typeface="+mn-ea"/>
              </a:rPr>
              <a:t>α</a:t>
            </a:r>
            <a:r>
              <a:rPr lang="zh-CN" altLang="en-US" sz="2200" b="1" dirty="0">
                <a:latin typeface="+mn-ea"/>
                <a:ea typeface="+mn-ea"/>
              </a:rPr>
              <a:t>＝</a:t>
            </a:r>
            <a:r>
              <a:rPr lang="en-US" altLang="zh-CN" sz="2200" b="1" dirty="0" err="1">
                <a:latin typeface="+mn-ea"/>
                <a:ea typeface="+mn-ea"/>
              </a:rPr>
              <a:t>aS</a:t>
            </a:r>
            <a:r>
              <a:rPr lang="zh-CN" altLang="en-US" sz="2200" b="1" dirty="0">
                <a:latin typeface="+mn-ea"/>
                <a:ea typeface="+mn-ea"/>
              </a:rPr>
              <a:t>，</a:t>
            </a:r>
            <a:r>
              <a:rPr lang="en-US" altLang="zh-CN" sz="2200" b="1" dirty="0">
                <a:solidFill>
                  <a:srgbClr val="FF0000"/>
                </a:solidFill>
                <a:latin typeface="+mn-ea"/>
                <a:ea typeface="+mn-ea"/>
              </a:rPr>
              <a:t>β</a:t>
            </a:r>
            <a:r>
              <a:rPr lang="en-US" altLang="zh-CN" sz="2200" b="1" baseline="-30000" dirty="0">
                <a:solidFill>
                  <a:srgbClr val="FF0000"/>
                </a:solidFill>
                <a:latin typeface="+mn-ea"/>
                <a:ea typeface="+mn-ea"/>
              </a:rPr>
              <a:t>1</a:t>
            </a:r>
            <a:r>
              <a:rPr lang="zh-CN" altLang="en-US" sz="2200" b="1" dirty="0">
                <a:latin typeface="+mn-ea"/>
                <a:ea typeface="+mn-ea"/>
              </a:rPr>
              <a:t>＝</a:t>
            </a:r>
            <a:r>
              <a:rPr lang="en-US" altLang="zh-CN" sz="2200" b="1" dirty="0">
                <a:latin typeface="+mn-ea"/>
                <a:ea typeface="+mn-ea"/>
              </a:rPr>
              <a:t>b</a:t>
            </a:r>
            <a:r>
              <a:rPr lang="zh-CN" altLang="en-US" sz="2200" b="1" dirty="0">
                <a:latin typeface="+mn-ea"/>
                <a:ea typeface="+mn-ea"/>
              </a:rPr>
              <a:t>，</a:t>
            </a:r>
            <a:r>
              <a:rPr lang="en-US" altLang="zh-CN" sz="2200" b="1" dirty="0">
                <a:solidFill>
                  <a:srgbClr val="FF0000"/>
                </a:solidFill>
                <a:latin typeface="+mn-ea"/>
                <a:ea typeface="+mn-ea"/>
              </a:rPr>
              <a:t>β</a:t>
            </a:r>
            <a:r>
              <a:rPr lang="en-US" altLang="zh-CN" sz="2200" b="1" baseline="-30000" dirty="0">
                <a:solidFill>
                  <a:srgbClr val="FF0000"/>
                </a:solidFill>
                <a:latin typeface="+mn-ea"/>
                <a:ea typeface="+mn-ea"/>
              </a:rPr>
              <a:t>1</a:t>
            </a:r>
            <a:r>
              <a:rPr lang="zh-CN" altLang="en-US" sz="2200" b="1" dirty="0">
                <a:latin typeface="+mn-ea"/>
                <a:ea typeface="+mn-ea"/>
              </a:rPr>
              <a:t>＝</a:t>
            </a:r>
            <a:r>
              <a:rPr lang="en-US" altLang="zh-CN" sz="2200" b="1" dirty="0">
                <a:latin typeface="+mn-ea"/>
                <a:ea typeface="+mn-ea"/>
              </a:rPr>
              <a:t>ε</a:t>
            </a:r>
            <a:r>
              <a:rPr lang="zh-CN" altLang="en-US" sz="2200" b="1" dirty="0">
                <a:latin typeface="+mn-ea"/>
                <a:ea typeface="+mn-ea"/>
              </a:rPr>
              <a:t>，</a:t>
            </a:r>
            <a:r>
              <a:rPr lang="en-US" altLang="zh-CN" sz="2200" b="1" dirty="0">
                <a:latin typeface="+mn-ea"/>
                <a:ea typeface="+mn-ea"/>
              </a:rPr>
              <a:t>γ</a:t>
            </a:r>
            <a:r>
              <a:rPr lang="en-US" altLang="zh-CN" sz="2200" b="1" baseline="-30000" dirty="0">
                <a:latin typeface="+mn-ea"/>
                <a:ea typeface="+mn-ea"/>
              </a:rPr>
              <a:t>1</a:t>
            </a:r>
            <a:r>
              <a:rPr lang="zh-CN" altLang="en-US" sz="2200" b="1" dirty="0">
                <a:latin typeface="+mn-ea"/>
                <a:ea typeface="+mn-ea"/>
              </a:rPr>
              <a:t>＝</a:t>
            </a:r>
            <a:r>
              <a:rPr lang="en-US" altLang="zh-CN" sz="2200" b="1" dirty="0">
                <a:latin typeface="+mn-ea"/>
                <a:ea typeface="+mn-ea"/>
              </a:rPr>
              <a:t>ε</a:t>
            </a:r>
            <a:r>
              <a:rPr lang="zh-CN" altLang="en-US" sz="2200" b="1" dirty="0">
                <a:latin typeface="+mn-ea"/>
                <a:ea typeface="+mn-ea"/>
              </a:rPr>
              <a:t>。</a:t>
            </a:r>
          </a:p>
          <a:p>
            <a:pPr>
              <a:lnSpc>
                <a:spcPct val="110000"/>
              </a:lnSpc>
              <a:spcBef>
                <a:spcPct val="10000"/>
              </a:spcBef>
            </a:pPr>
            <a:r>
              <a:rPr lang="zh-CN" altLang="en-US" sz="2200" b="1" dirty="0">
                <a:latin typeface="+mn-ea"/>
                <a:ea typeface="+mn-ea"/>
              </a:rPr>
              <a:t>∴ 文法</a:t>
            </a:r>
            <a:r>
              <a:rPr lang="en-US" altLang="zh-CN" sz="2200" b="1" dirty="0">
                <a:latin typeface="+mn-ea"/>
                <a:ea typeface="+mn-ea"/>
              </a:rPr>
              <a:t>G′[S]</a:t>
            </a:r>
            <a:r>
              <a:rPr lang="zh-CN" altLang="en-US" sz="2200" b="1" dirty="0">
                <a:latin typeface="+mn-ea"/>
                <a:ea typeface="+mn-ea"/>
              </a:rPr>
              <a:t>：</a:t>
            </a:r>
            <a:r>
              <a:rPr lang="en-US" altLang="zh-CN" sz="2200" b="1" dirty="0" err="1">
                <a:latin typeface="+mn-ea"/>
                <a:ea typeface="+mn-ea"/>
              </a:rPr>
              <a:t>S→aSA︱ε</a:t>
            </a:r>
            <a:r>
              <a:rPr lang="zh-CN" altLang="en-US" sz="2200" b="1" dirty="0">
                <a:latin typeface="+mn-ea"/>
                <a:ea typeface="+mn-ea"/>
              </a:rPr>
              <a:t>，</a:t>
            </a:r>
            <a:r>
              <a:rPr lang="en-US" altLang="zh-CN" sz="2200" b="1" dirty="0" err="1">
                <a:latin typeface="+mn-ea"/>
                <a:ea typeface="+mn-ea"/>
              </a:rPr>
              <a:t>A→b︱ε</a:t>
            </a:r>
            <a:r>
              <a:rPr lang="zh-CN" altLang="en-US" sz="2200" b="1" dirty="0">
                <a:latin typeface="+mn-ea"/>
                <a:ea typeface="+mn-ea"/>
              </a:rPr>
              <a:t>。 </a:t>
            </a:r>
          </a:p>
        </p:txBody>
      </p:sp>
      <p:sp>
        <p:nvSpPr>
          <p:cNvPr id="14" name="灯片编号占位符 1"/>
          <p:cNvSpPr>
            <a:spLocks noGrp="1"/>
          </p:cNvSpPr>
          <p:nvPr>
            <p:ph type="sldNum" sz="quarter" idx="12"/>
          </p:nvPr>
        </p:nvSpPr>
        <p:spPr>
          <a:xfrm>
            <a:off x="6477000" y="6248400"/>
            <a:ext cx="2133600" cy="244475"/>
          </a:xfrm>
          <a:noFill/>
        </p:spPr>
        <p:txBody>
          <a:bodyPr/>
          <a:lstStyle/>
          <a:p>
            <a:fld id="{F5CCD0D2-28A3-46F5-BD0D-71ED80DE8C17}" type="slidenum">
              <a:rPr lang="en-US" altLang="zh-CN" smtClean="0">
                <a:ea typeface="宋体" charset="-122"/>
              </a:rPr>
              <a:pPr/>
              <a:t>25</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Rectangle 12"/>
          <p:cNvSpPr>
            <a:spLocks noGrp="1" noChangeArrowheads="1"/>
          </p:cNvSpPr>
          <p:nvPr>
            <p:ph type="title"/>
          </p:nvPr>
        </p:nvSpPr>
        <p:spPr>
          <a:xfrm>
            <a:off x="541338" y="304800"/>
            <a:ext cx="3649662" cy="457200"/>
          </a:xfrm>
        </p:spPr>
        <p:txBody>
          <a:bodyPr/>
          <a:lstStyle/>
          <a:p>
            <a:pPr eaLnBrk="1" hangingPunct="1"/>
            <a:r>
              <a:rPr lang="en-US" altLang="zh-CN" sz="2800" b="1" dirty="0" smtClean="0">
                <a:solidFill>
                  <a:srgbClr val="CC0099"/>
                </a:solidFill>
                <a:latin typeface="黑体" pitchFamily="49" charset="-122"/>
                <a:ea typeface="黑体" pitchFamily="49" charset="-122"/>
              </a:rPr>
              <a:t>4.3.2</a:t>
            </a:r>
            <a:r>
              <a:rPr lang="zh-CN" altLang="en-US" sz="2800" b="1" dirty="0" smtClean="0">
                <a:solidFill>
                  <a:srgbClr val="CC0099"/>
                </a:solidFill>
                <a:latin typeface="黑体" pitchFamily="49" charset="-122"/>
                <a:ea typeface="黑体" pitchFamily="49" charset="-122"/>
              </a:rPr>
              <a:t>　消除左递归法</a:t>
            </a:r>
          </a:p>
        </p:txBody>
      </p:sp>
      <p:sp>
        <p:nvSpPr>
          <p:cNvPr id="31748" name="Text Box 8"/>
          <p:cNvSpPr txBox="1">
            <a:spLocks noChangeArrowheads="1"/>
          </p:cNvSpPr>
          <p:nvPr/>
        </p:nvSpPr>
        <p:spPr bwMode="auto">
          <a:xfrm>
            <a:off x="381000" y="867906"/>
            <a:ext cx="8077200" cy="5306261"/>
          </a:xfrm>
          <a:prstGeom prst="rect">
            <a:avLst/>
          </a:prstGeom>
          <a:noFill/>
          <a:ln w="9525">
            <a:noFill/>
            <a:miter lim="800000"/>
            <a:headEnd/>
            <a:tailEnd/>
          </a:ln>
        </p:spPr>
        <p:txBody>
          <a:bodyPr>
            <a:spAutoFit/>
          </a:bodyPr>
          <a:lstStyle/>
          <a:p>
            <a:pPr indent="487363" algn="l">
              <a:lnSpc>
                <a:spcPct val="120000"/>
              </a:lnSpc>
              <a:spcBef>
                <a:spcPct val="10000"/>
              </a:spcBef>
            </a:pPr>
            <a:r>
              <a:rPr lang="zh-CN" altLang="en-US" sz="2000" b="1" dirty="0">
                <a:latin typeface="+mn-ea"/>
                <a:ea typeface="+mn-ea"/>
              </a:rPr>
              <a:t>定义 </a:t>
            </a:r>
            <a:r>
              <a:rPr lang="en-US" altLang="zh-CN" sz="2000" b="1" dirty="0" smtClean="0">
                <a:latin typeface="+mn-ea"/>
                <a:ea typeface="+mn-ea"/>
              </a:rPr>
              <a:t>4.5  </a:t>
            </a:r>
            <a:r>
              <a:rPr lang="zh-CN" altLang="en-US" sz="2000" b="1" dirty="0">
                <a:latin typeface="+mn-ea"/>
                <a:ea typeface="+mn-ea"/>
              </a:rPr>
              <a:t>设文法</a:t>
            </a:r>
            <a:r>
              <a:rPr lang="en-US" altLang="zh-CN" sz="2000" b="1" dirty="0">
                <a:latin typeface="+mn-ea"/>
                <a:ea typeface="+mn-ea"/>
              </a:rPr>
              <a:t>G</a:t>
            </a:r>
            <a:r>
              <a:rPr lang="zh-CN" altLang="en-US" sz="2000" b="1" dirty="0">
                <a:latin typeface="+mn-ea"/>
                <a:ea typeface="+mn-ea"/>
              </a:rPr>
              <a:t>＝（</a:t>
            </a:r>
            <a:r>
              <a:rPr lang="en-US" altLang="zh-CN" sz="2000" b="1" dirty="0">
                <a:latin typeface="+mn-ea"/>
                <a:ea typeface="+mn-ea"/>
              </a:rPr>
              <a:t>V</a:t>
            </a:r>
            <a:r>
              <a:rPr lang="en-US" altLang="zh-CN" sz="2000" b="1" baseline="-30000" dirty="0">
                <a:latin typeface="+mn-ea"/>
                <a:ea typeface="+mn-ea"/>
              </a:rPr>
              <a:t>N</a:t>
            </a:r>
            <a:r>
              <a:rPr lang="zh-CN" altLang="en-US" sz="2000" b="1" dirty="0">
                <a:latin typeface="+mn-ea"/>
                <a:ea typeface="+mn-ea"/>
              </a:rPr>
              <a:t>，</a:t>
            </a:r>
            <a:r>
              <a:rPr lang="en-US" altLang="zh-CN" sz="2000" b="1" dirty="0">
                <a:latin typeface="+mn-ea"/>
                <a:ea typeface="+mn-ea"/>
              </a:rPr>
              <a:t>V</a:t>
            </a:r>
            <a:r>
              <a:rPr lang="en-US" altLang="zh-CN" sz="2000" b="1" baseline="-30000" dirty="0">
                <a:latin typeface="+mn-ea"/>
                <a:ea typeface="+mn-ea"/>
              </a:rPr>
              <a:t>T</a:t>
            </a:r>
            <a:r>
              <a:rPr lang="zh-CN" altLang="en-US" sz="2000" b="1" dirty="0">
                <a:latin typeface="+mn-ea"/>
                <a:ea typeface="+mn-ea"/>
              </a:rPr>
              <a:t>，</a:t>
            </a:r>
            <a:r>
              <a:rPr lang="en-US" altLang="zh-CN" sz="2000" b="1" dirty="0">
                <a:latin typeface="+mn-ea"/>
                <a:ea typeface="+mn-ea"/>
              </a:rPr>
              <a:t>P</a:t>
            </a:r>
            <a:r>
              <a:rPr lang="zh-CN" altLang="en-US" sz="2000" b="1" dirty="0">
                <a:latin typeface="+mn-ea"/>
                <a:ea typeface="+mn-ea"/>
              </a:rPr>
              <a:t>，</a:t>
            </a:r>
            <a:r>
              <a:rPr lang="en-US" altLang="zh-CN" sz="2000" b="1" dirty="0">
                <a:latin typeface="+mn-ea"/>
                <a:ea typeface="+mn-ea"/>
              </a:rPr>
              <a:t>S</a:t>
            </a:r>
            <a:r>
              <a:rPr lang="zh-CN" altLang="en-US" sz="2000" b="1" dirty="0">
                <a:latin typeface="+mn-ea"/>
                <a:ea typeface="+mn-ea"/>
              </a:rPr>
              <a:t>），形如</a:t>
            </a:r>
            <a:r>
              <a:rPr lang="en-US" altLang="zh-CN" sz="2000" b="1" dirty="0" err="1">
                <a:latin typeface="+mn-ea"/>
                <a:ea typeface="+mn-ea"/>
              </a:rPr>
              <a:t>A→αAβ</a:t>
            </a:r>
            <a:r>
              <a:rPr lang="zh-CN" altLang="en-US" sz="2000" b="1" dirty="0">
                <a:latin typeface="+mn-ea"/>
                <a:ea typeface="+mn-ea"/>
              </a:rPr>
              <a:t>的规则称为文法</a:t>
            </a:r>
            <a:r>
              <a:rPr lang="en-US" altLang="zh-CN" sz="2000" b="1" dirty="0">
                <a:latin typeface="+mn-ea"/>
                <a:ea typeface="+mn-ea"/>
              </a:rPr>
              <a:t>G</a:t>
            </a:r>
            <a:r>
              <a:rPr lang="zh-CN" altLang="en-US" sz="2000" b="1" dirty="0">
                <a:latin typeface="+mn-ea"/>
                <a:ea typeface="+mn-ea"/>
              </a:rPr>
              <a:t>的直接递归规则。特别地，如果</a:t>
            </a:r>
            <a:r>
              <a:rPr lang="en-US" altLang="zh-CN" sz="2000" b="1" dirty="0">
                <a:latin typeface="+mn-ea"/>
                <a:ea typeface="+mn-ea"/>
              </a:rPr>
              <a:t>α</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时，则称为文法</a:t>
            </a:r>
            <a:r>
              <a:rPr lang="en-US" altLang="zh-CN" sz="2000" b="1" dirty="0">
                <a:latin typeface="+mn-ea"/>
                <a:ea typeface="+mn-ea"/>
              </a:rPr>
              <a:t>G</a:t>
            </a:r>
            <a:r>
              <a:rPr lang="zh-CN" altLang="en-US" sz="2000" b="1" dirty="0">
                <a:latin typeface="+mn-ea"/>
                <a:ea typeface="+mn-ea"/>
              </a:rPr>
              <a:t>的</a:t>
            </a:r>
            <a:r>
              <a:rPr lang="zh-CN" altLang="en-US" sz="2000" b="1" dirty="0">
                <a:solidFill>
                  <a:srgbClr val="CC6600"/>
                </a:solidFill>
                <a:latin typeface="+mn-ea"/>
                <a:ea typeface="+mn-ea"/>
              </a:rPr>
              <a:t>直接左递归规则</a:t>
            </a:r>
            <a:r>
              <a:rPr lang="zh-CN" altLang="en-US" sz="2000" b="1" dirty="0">
                <a:latin typeface="+mn-ea"/>
                <a:ea typeface="+mn-ea"/>
              </a:rPr>
              <a:t>。如果</a:t>
            </a:r>
            <a:r>
              <a:rPr lang="en-US" altLang="zh-CN" sz="2000" b="1" dirty="0">
                <a:latin typeface="+mn-ea"/>
                <a:ea typeface="+mn-ea"/>
              </a:rPr>
              <a:t>β</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时，则称为文法</a:t>
            </a:r>
            <a:r>
              <a:rPr lang="en-US" altLang="zh-CN" sz="2000" b="1" dirty="0">
                <a:latin typeface="+mn-ea"/>
                <a:ea typeface="+mn-ea"/>
              </a:rPr>
              <a:t>G</a:t>
            </a:r>
            <a:r>
              <a:rPr lang="zh-CN" altLang="en-US" sz="2000" b="1" dirty="0">
                <a:latin typeface="+mn-ea"/>
                <a:ea typeface="+mn-ea"/>
              </a:rPr>
              <a:t>的</a:t>
            </a:r>
            <a:r>
              <a:rPr lang="zh-CN" altLang="en-US" sz="2000" b="1" dirty="0">
                <a:solidFill>
                  <a:srgbClr val="CC6600"/>
                </a:solidFill>
                <a:latin typeface="+mn-ea"/>
                <a:ea typeface="+mn-ea"/>
              </a:rPr>
              <a:t>直接右递归规则</a:t>
            </a:r>
            <a:r>
              <a:rPr lang="zh-CN" altLang="en-US" sz="2000" b="1" dirty="0">
                <a:latin typeface="+mn-ea"/>
                <a:ea typeface="+mn-ea"/>
              </a:rPr>
              <a:t>。</a:t>
            </a:r>
          </a:p>
          <a:p>
            <a:pPr indent="487363" algn="l">
              <a:lnSpc>
                <a:spcPct val="120000"/>
              </a:lnSpc>
              <a:spcBef>
                <a:spcPct val="10000"/>
              </a:spcBef>
            </a:pPr>
            <a:r>
              <a:rPr lang="zh-CN" altLang="en-US" sz="2000" b="1" dirty="0">
                <a:latin typeface="+mn-ea"/>
                <a:ea typeface="+mn-ea"/>
              </a:rPr>
              <a:t>定义 </a:t>
            </a:r>
            <a:r>
              <a:rPr lang="en-US" altLang="zh-CN" sz="2000" b="1" dirty="0" smtClean="0">
                <a:latin typeface="+mn-ea"/>
                <a:ea typeface="+mn-ea"/>
              </a:rPr>
              <a:t>4.6  </a:t>
            </a:r>
            <a:r>
              <a:rPr lang="zh-CN" altLang="en-US" sz="2000" b="1" dirty="0">
                <a:latin typeface="+mn-ea"/>
                <a:ea typeface="+mn-ea"/>
              </a:rPr>
              <a:t>设文法</a:t>
            </a:r>
            <a:r>
              <a:rPr lang="en-US" altLang="zh-CN" sz="2000" b="1" dirty="0">
                <a:latin typeface="+mn-ea"/>
                <a:ea typeface="+mn-ea"/>
              </a:rPr>
              <a:t>G</a:t>
            </a:r>
            <a:r>
              <a:rPr lang="zh-CN" altLang="en-US" sz="2000" b="1" dirty="0">
                <a:latin typeface="+mn-ea"/>
                <a:ea typeface="+mn-ea"/>
              </a:rPr>
              <a:t>＝（</a:t>
            </a:r>
            <a:r>
              <a:rPr lang="en-US" altLang="zh-CN" sz="2000" b="1" dirty="0">
                <a:latin typeface="+mn-ea"/>
                <a:ea typeface="+mn-ea"/>
              </a:rPr>
              <a:t>V</a:t>
            </a:r>
            <a:r>
              <a:rPr lang="en-US" altLang="zh-CN" sz="2000" b="1" baseline="-30000" dirty="0">
                <a:latin typeface="+mn-ea"/>
                <a:ea typeface="+mn-ea"/>
              </a:rPr>
              <a:t>N</a:t>
            </a:r>
            <a:r>
              <a:rPr lang="zh-CN" altLang="en-US" sz="2000" b="1" dirty="0">
                <a:latin typeface="+mn-ea"/>
                <a:ea typeface="+mn-ea"/>
              </a:rPr>
              <a:t>，</a:t>
            </a:r>
            <a:r>
              <a:rPr lang="en-US" altLang="zh-CN" sz="2000" b="1" dirty="0">
                <a:latin typeface="+mn-ea"/>
                <a:ea typeface="+mn-ea"/>
              </a:rPr>
              <a:t>V</a:t>
            </a:r>
            <a:r>
              <a:rPr lang="en-US" altLang="zh-CN" sz="2000" b="1" baseline="-30000" dirty="0">
                <a:latin typeface="+mn-ea"/>
                <a:ea typeface="+mn-ea"/>
              </a:rPr>
              <a:t>T</a:t>
            </a:r>
            <a:r>
              <a:rPr lang="zh-CN" altLang="en-US" sz="2000" b="1" dirty="0">
                <a:latin typeface="+mn-ea"/>
                <a:ea typeface="+mn-ea"/>
              </a:rPr>
              <a:t>，</a:t>
            </a:r>
            <a:r>
              <a:rPr lang="en-US" altLang="zh-CN" sz="2000" b="1" dirty="0">
                <a:latin typeface="+mn-ea"/>
                <a:ea typeface="+mn-ea"/>
              </a:rPr>
              <a:t>P</a:t>
            </a:r>
            <a:r>
              <a:rPr lang="zh-CN" altLang="en-US" sz="2000" b="1" dirty="0">
                <a:latin typeface="+mn-ea"/>
                <a:ea typeface="+mn-ea"/>
              </a:rPr>
              <a:t>，</a:t>
            </a:r>
            <a:r>
              <a:rPr lang="en-US" altLang="zh-CN" sz="2000" b="1" dirty="0">
                <a:latin typeface="+mn-ea"/>
                <a:ea typeface="+mn-ea"/>
              </a:rPr>
              <a:t>S</a:t>
            </a:r>
            <a:r>
              <a:rPr lang="zh-CN" altLang="en-US" sz="2000" b="1" dirty="0">
                <a:latin typeface="+mn-ea"/>
                <a:ea typeface="+mn-ea"/>
              </a:rPr>
              <a:t>），如果存在推导</a:t>
            </a:r>
            <a:r>
              <a:rPr lang="en-US" altLang="zh-CN" sz="2000" b="1" dirty="0" err="1">
                <a:latin typeface="+mn-ea"/>
                <a:ea typeface="+mn-ea"/>
              </a:rPr>
              <a:t>A</a:t>
            </a:r>
            <a:r>
              <a:rPr lang="en-US" altLang="zh-CN" sz="2000" b="1" dirty="0" err="1">
                <a:latin typeface="+mn-ea"/>
                <a:ea typeface="+mn-ea"/>
                <a:sym typeface="Symbol" pitchFamily="18" charset="2"/>
              </a:rPr>
              <a:t></a:t>
            </a:r>
            <a:r>
              <a:rPr lang="en-US" altLang="zh-CN" sz="2000" b="1" dirty="0" err="1">
                <a:latin typeface="+mn-ea"/>
                <a:ea typeface="+mn-ea"/>
              </a:rPr>
              <a:t>α</a:t>
            </a:r>
            <a:r>
              <a:rPr lang="en-US" altLang="zh-CN" sz="2000" b="1" dirty="0" err="1">
                <a:latin typeface="+mn-ea"/>
                <a:ea typeface="+mn-ea"/>
                <a:sym typeface="Symbol" pitchFamily="18" charset="2"/>
              </a:rPr>
              <a:t></a:t>
            </a:r>
            <a:r>
              <a:rPr lang="en-US" altLang="zh-CN" sz="2000" b="1" dirty="0" err="1">
                <a:latin typeface="+mn-ea"/>
                <a:ea typeface="+mn-ea"/>
              </a:rPr>
              <a:t>λAμ</a:t>
            </a:r>
            <a:r>
              <a:rPr lang="zh-CN" altLang="en-US" sz="2000" b="1" dirty="0">
                <a:latin typeface="+mn-ea"/>
                <a:ea typeface="+mn-ea"/>
              </a:rPr>
              <a:t>，则规则</a:t>
            </a:r>
            <a:r>
              <a:rPr lang="en-US" altLang="zh-CN" sz="2000" b="1" dirty="0" err="1">
                <a:latin typeface="+mn-ea"/>
                <a:ea typeface="+mn-ea"/>
              </a:rPr>
              <a:t>A→α</a:t>
            </a:r>
            <a:r>
              <a:rPr lang="zh-CN" altLang="en-US" sz="2000" b="1" dirty="0">
                <a:latin typeface="+mn-ea"/>
                <a:ea typeface="+mn-ea"/>
              </a:rPr>
              <a:t>称为文法</a:t>
            </a:r>
            <a:r>
              <a:rPr lang="en-US" altLang="zh-CN" sz="2000" b="1" dirty="0">
                <a:latin typeface="+mn-ea"/>
                <a:ea typeface="+mn-ea"/>
              </a:rPr>
              <a:t>G</a:t>
            </a:r>
            <a:r>
              <a:rPr lang="zh-CN" altLang="en-US" sz="2000" b="1" dirty="0">
                <a:latin typeface="+mn-ea"/>
                <a:ea typeface="+mn-ea"/>
              </a:rPr>
              <a:t>的</a:t>
            </a:r>
            <a:r>
              <a:rPr lang="zh-CN" altLang="en-US" sz="2000" b="1" dirty="0">
                <a:solidFill>
                  <a:srgbClr val="CC6600"/>
                </a:solidFill>
                <a:latin typeface="+mn-ea"/>
                <a:ea typeface="+mn-ea"/>
              </a:rPr>
              <a:t>间接递归规则</a:t>
            </a:r>
            <a:r>
              <a:rPr lang="zh-CN" altLang="en-US" sz="2000" b="1" dirty="0">
                <a:latin typeface="+mn-ea"/>
                <a:ea typeface="+mn-ea"/>
              </a:rPr>
              <a:t>。特别地，如果</a:t>
            </a:r>
            <a:r>
              <a:rPr lang="en-US" altLang="zh-CN" sz="2000" b="1" dirty="0">
                <a:latin typeface="+mn-ea"/>
                <a:ea typeface="+mn-ea"/>
              </a:rPr>
              <a:t>λ</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时，则称为文法</a:t>
            </a:r>
            <a:r>
              <a:rPr lang="en-US" altLang="zh-CN" sz="2000" b="1" dirty="0">
                <a:latin typeface="+mn-ea"/>
                <a:ea typeface="+mn-ea"/>
              </a:rPr>
              <a:t>G</a:t>
            </a:r>
            <a:r>
              <a:rPr lang="zh-CN" altLang="en-US" sz="2000" b="1" dirty="0">
                <a:latin typeface="+mn-ea"/>
                <a:ea typeface="+mn-ea"/>
              </a:rPr>
              <a:t>的</a:t>
            </a:r>
            <a:r>
              <a:rPr lang="zh-CN" altLang="en-US" sz="2000" b="1" dirty="0">
                <a:solidFill>
                  <a:srgbClr val="CC6600"/>
                </a:solidFill>
                <a:latin typeface="+mn-ea"/>
                <a:ea typeface="+mn-ea"/>
              </a:rPr>
              <a:t>间接左递归规则</a:t>
            </a:r>
            <a:r>
              <a:rPr lang="zh-CN" altLang="en-US" sz="2000" b="1" dirty="0">
                <a:latin typeface="+mn-ea"/>
                <a:ea typeface="+mn-ea"/>
              </a:rPr>
              <a:t>。如果</a:t>
            </a:r>
            <a:r>
              <a:rPr lang="en-US" altLang="zh-CN" sz="2000" b="1" dirty="0">
                <a:latin typeface="+mn-ea"/>
                <a:ea typeface="+mn-ea"/>
              </a:rPr>
              <a:t>μ</a:t>
            </a:r>
            <a:r>
              <a:rPr lang="zh-CN" altLang="en-US" sz="2000" b="1" dirty="0">
                <a:latin typeface="+mn-ea"/>
                <a:ea typeface="+mn-ea"/>
              </a:rPr>
              <a:t>＝</a:t>
            </a:r>
            <a:r>
              <a:rPr lang="en-US" altLang="zh-CN" sz="2000" b="1" dirty="0">
                <a:latin typeface="+mn-ea"/>
                <a:ea typeface="+mn-ea"/>
              </a:rPr>
              <a:t>ε</a:t>
            </a:r>
            <a:r>
              <a:rPr lang="zh-CN" altLang="en-US" sz="2000" b="1" dirty="0">
                <a:latin typeface="+mn-ea"/>
                <a:ea typeface="+mn-ea"/>
              </a:rPr>
              <a:t>时，则称为文法</a:t>
            </a:r>
            <a:r>
              <a:rPr lang="en-US" altLang="zh-CN" sz="2000" b="1" dirty="0">
                <a:latin typeface="+mn-ea"/>
                <a:ea typeface="+mn-ea"/>
              </a:rPr>
              <a:t>G</a:t>
            </a:r>
            <a:r>
              <a:rPr lang="zh-CN" altLang="en-US" sz="2000" b="1" dirty="0">
                <a:latin typeface="+mn-ea"/>
                <a:ea typeface="+mn-ea"/>
              </a:rPr>
              <a:t>的</a:t>
            </a:r>
            <a:r>
              <a:rPr lang="zh-CN" altLang="en-US" sz="2000" b="1" dirty="0">
                <a:solidFill>
                  <a:srgbClr val="CC6600"/>
                </a:solidFill>
                <a:latin typeface="+mn-ea"/>
                <a:ea typeface="+mn-ea"/>
              </a:rPr>
              <a:t>间接右递归规则</a:t>
            </a:r>
            <a:r>
              <a:rPr lang="zh-CN" altLang="en-US" sz="2000" b="1" dirty="0">
                <a:latin typeface="+mn-ea"/>
                <a:ea typeface="+mn-ea"/>
              </a:rPr>
              <a:t>。</a:t>
            </a:r>
          </a:p>
          <a:p>
            <a:pPr indent="487363" algn="l">
              <a:lnSpc>
                <a:spcPct val="120000"/>
              </a:lnSpc>
              <a:spcBef>
                <a:spcPct val="10000"/>
              </a:spcBef>
            </a:pPr>
            <a:r>
              <a:rPr lang="zh-CN" altLang="en-US" sz="2000" b="1" dirty="0">
                <a:latin typeface="+mn-ea"/>
                <a:ea typeface="+mn-ea"/>
              </a:rPr>
              <a:t>通常，直接递归规则和间接递归规则统称</a:t>
            </a:r>
            <a:r>
              <a:rPr lang="zh-CN" altLang="en-US" sz="2000" b="1" dirty="0">
                <a:solidFill>
                  <a:srgbClr val="CC6600"/>
                </a:solidFill>
                <a:latin typeface="+mn-ea"/>
                <a:ea typeface="+mn-ea"/>
              </a:rPr>
              <a:t>递归规则</a:t>
            </a:r>
            <a:r>
              <a:rPr lang="zh-CN" altLang="en-US" sz="2000" b="1" dirty="0">
                <a:latin typeface="+mn-ea"/>
                <a:ea typeface="+mn-ea"/>
              </a:rPr>
              <a:t>，直接左递归规则和间接左递归规则统称</a:t>
            </a:r>
            <a:r>
              <a:rPr lang="zh-CN" altLang="en-US" sz="2000" b="1" dirty="0">
                <a:solidFill>
                  <a:srgbClr val="CC6600"/>
                </a:solidFill>
                <a:latin typeface="+mn-ea"/>
                <a:ea typeface="+mn-ea"/>
              </a:rPr>
              <a:t>左递归规则</a:t>
            </a:r>
            <a:r>
              <a:rPr lang="zh-CN" altLang="en-US" sz="2000" b="1" dirty="0">
                <a:latin typeface="+mn-ea"/>
                <a:ea typeface="+mn-ea"/>
              </a:rPr>
              <a:t>，直接右递归规则和间接右递归规则统称</a:t>
            </a:r>
            <a:r>
              <a:rPr lang="zh-CN" altLang="en-US" sz="2000" b="1" dirty="0">
                <a:solidFill>
                  <a:srgbClr val="CC6600"/>
                </a:solidFill>
                <a:latin typeface="+mn-ea"/>
                <a:ea typeface="+mn-ea"/>
              </a:rPr>
              <a:t>右递归规则</a:t>
            </a:r>
            <a:r>
              <a:rPr lang="zh-CN" altLang="en-US" sz="2000" b="1" dirty="0">
                <a:latin typeface="+mn-ea"/>
                <a:ea typeface="+mn-ea"/>
              </a:rPr>
              <a:t>。从定义可得到，直接递归规则可以认为是特殊的间接递归规则。</a:t>
            </a:r>
          </a:p>
          <a:p>
            <a:pPr indent="487363" algn="l">
              <a:lnSpc>
                <a:spcPct val="120000"/>
              </a:lnSpc>
              <a:spcBef>
                <a:spcPct val="10000"/>
              </a:spcBef>
            </a:pPr>
            <a:r>
              <a:rPr lang="zh-CN" altLang="en-US" sz="2000" b="1" dirty="0">
                <a:latin typeface="+mn-ea"/>
                <a:ea typeface="+mn-ea"/>
              </a:rPr>
              <a:t>定义 </a:t>
            </a:r>
            <a:r>
              <a:rPr lang="en-US" altLang="zh-CN" sz="2000" b="1" dirty="0" smtClean="0">
                <a:latin typeface="+mn-ea"/>
                <a:ea typeface="+mn-ea"/>
              </a:rPr>
              <a:t>4.7 </a:t>
            </a:r>
            <a:r>
              <a:rPr lang="zh-CN" altLang="en-US" sz="2000" b="1" dirty="0">
                <a:latin typeface="+mn-ea"/>
                <a:ea typeface="+mn-ea"/>
              </a:rPr>
              <a:t>含有递归规则（直接递归规则或间接递归规则）的文法。称为递归文法。特别地，如果含有左递归规则的文法，则称为</a:t>
            </a:r>
            <a:r>
              <a:rPr lang="zh-CN" altLang="en-US" sz="2000" b="1" dirty="0">
                <a:solidFill>
                  <a:srgbClr val="CC6600"/>
                </a:solidFill>
                <a:latin typeface="+mn-ea"/>
                <a:ea typeface="+mn-ea"/>
              </a:rPr>
              <a:t>左递归文法</a:t>
            </a:r>
            <a:r>
              <a:rPr lang="zh-CN" altLang="en-US" sz="2000" b="1" dirty="0">
                <a:latin typeface="+mn-ea"/>
                <a:ea typeface="+mn-ea"/>
              </a:rPr>
              <a:t>。如果含有右递归规则的文法，则称为</a:t>
            </a:r>
            <a:r>
              <a:rPr lang="zh-CN" altLang="en-US" sz="2000" b="1" dirty="0">
                <a:solidFill>
                  <a:srgbClr val="CC6600"/>
                </a:solidFill>
                <a:latin typeface="+mn-ea"/>
                <a:ea typeface="+mn-ea"/>
              </a:rPr>
              <a:t>右递归文法</a:t>
            </a:r>
            <a:r>
              <a:rPr lang="zh-CN" altLang="en-US" sz="2000" b="1" dirty="0">
                <a:latin typeface="+mn-ea"/>
                <a:ea typeface="+mn-ea"/>
              </a:rPr>
              <a:t>。</a:t>
            </a:r>
          </a:p>
        </p:txBody>
      </p:sp>
      <p:sp>
        <p:nvSpPr>
          <p:cNvPr id="31749" name="Text Box 10"/>
          <p:cNvSpPr txBox="1">
            <a:spLocks noChangeArrowheads="1"/>
          </p:cNvSpPr>
          <p:nvPr/>
        </p:nvSpPr>
        <p:spPr bwMode="auto">
          <a:xfrm>
            <a:off x="6810375" y="2290763"/>
            <a:ext cx="381000" cy="457200"/>
          </a:xfrm>
          <a:prstGeom prst="rect">
            <a:avLst/>
          </a:prstGeom>
          <a:noFill/>
          <a:ln w="9525">
            <a:noFill/>
            <a:miter lim="800000"/>
            <a:headEnd/>
            <a:tailEnd/>
          </a:ln>
        </p:spPr>
        <p:txBody>
          <a:bodyPr>
            <a:spAutoFit/>
          </a:bodyPr>
          <a:lstStyle/>
          <a:p>
            <a:pPr>
              <a:spcBef>
                <a:spcPct val="50000"/>
              </a:spcBef>
            </a:pPr>
            <a:r>
              <a:rPr lang="en-US" altLang="zh-CN"/>
              <a:t>*</a:t>
            </a:r>
          </a:p>
        </p:txBody>
      </p:sp>
      <p:sp>
        <p:nvSpPr>
          <p:cNvPr id="31750" name="Text Box 11"/>
          <p:cNvSpPr txBox="1">
            <a:spLocks noChangeArrowheads="1"/>
          </p:cNvSpPr>
          <p:nvPr/>
        </p:nvSpPr>
        <p:spPr bwMode="auto">
          <a:xfrm>
            <a:off x="7315200" y="2286000"/>
            <a:ext cx="381000" cy="396875"/>
          </a:xfrm>
          <a:prstGeom prst="rect">
            <a:avLst/>
          </a:prstGeom>
          <a:noFill/>
          <a:ln w="9525">
            <a:noFill/>
            <a:miter lim="800000"/>
            <a:headEnd/>
            <a:tailEnd/>
          </a:ln>
        </p:spPr>
        <p:txBody>
          <a:bodyPr>
            <a:spAutoFit/>
          </a:bodyPr>
          <a:lstStyle/>
          <a:p>
            <a:pPr>
              <a:spcBef>
                <a:spcPct val="50000"/>
              </a:spcBef>
            </a:pPr>
            <a:r>
              <a:rPr lang="en-US" altLang="zh-CN" sz="2000"/>
              <a:t>*</a:t>
            </a:r>
          </a:p>
        </p:txBody>
      </p:sp>
      <p:sp>
        <p:nvSpPr>
          <p:cNvPr id="8"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26</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p:cNvSpPr>
            <a:spLocks noGrp="1"/>
          </p:cNvSpPr>
          <p:nvPr>
            <p:ph type="sldNum" sz="quarter" idx="12"/>
          </p:nvPr>
        </p:nvSpPr>
        <p:spPr>
          <a:noFill/>
        </p:spPr>
        <p:txBody>
          <a:bodyPr/>
          <a:lstStyle/>
          <a:p>
            <a:fld id="{B0832C8D-B0CB-4BE4-BDE8-82F9812AA6FA}" type="slidenum">
              <a:rPr lang="en-US" altLang="zh-CN" smtClean="0">
                <a:ea typeface="宋体" charset="-122"/>
              </a:rPr>
              <a:pPr/>
              <a:t>27</a:t>
            </a:fld>
            <a:endParaRPr lang="en-US" altLang="zh-CN" smtClean="0">
              <a:ea typeface="宋体" charset="-122"/>
            </a:endParaRPr>
          </a:p>
        </p:txBody>
      </p:sp>
      <p:sp>
        <p:nvSpPr>
          <p:cNvPr id="32771" name="Rectangle 14"/>
          <p:cNvSpPr>
            <a:spLocks noChangeArrowheads="1"/>
          </p:cNvSpPr>
          <p:nvPr/>
        </p:nvSpPr>
        <p:spPr bwMode="auto">
          <a:xfrm>
            <a:off x="762000" y="4029074"/>
            <a:ext cx="8001000" cy="1609725"/>
          </a:xfrm>
          <a:prstGeom prst="rect">
            <a:avLst/>
          </a:prstGeom>
          <a:solidFill>
            <a:schemeClr val="accent1">
              <a:alpha val="50195"/>
            </a:schemeClr>
          </a:solidFill>
          <a:ln w="9525">
            <a:noFill/>
            <a:miter lim="800000"/>
            <a:headEnd/>
            <a:tailEnd/>
          </a:ln>
        </p:spPr>
        <p:txBody>
          <a:bodyPr wrap="none" anchor="ctr"/>
          <a:lstStyle/>
          <a:p>
            <a:endParaRPr lang="zh-CN" altLang="en-US" sz="2200">
              <a:latin typeface="宋体" pitchFamily="2" charset="-122"/>
              <a:ea typeface="宋体" pitchFamily="2" charset="-122"/>
            </a:endParaRPr>
          </a:p>
        </p:txBody>
      </p:sp>
      <p:sp>
        <p:nvSpPr>
          <p:cNvPr id="32772" name="Rectangle 8"/>
          <p:cNvSpPr>
            <a:spLocks noChangeArrowheads="1"/>
          </p:cNvSpPr>
          <p:nvPr/>
        </p:nvSpPr>
        <p:spPr bwMode="auto">
          <a:xfrm>
            <a:off x="990600" y="2057400"/>
            <a:ext cx="7010400" cy="1016000"/>
          </a:xfrm>
          <a:prstGeom prst="rect">
            <a:avLst/>
          </a:prstGeom>
          <a:solidFill>
            <a:srgbClr val="C0C0C0">
              <a:alpha val="50195"/>
            </a:srgbClr>
          </a:solidFill>
          <a:ln w="9525">
            <a:noFill/>
            <a:miter lim="800000"/>
            <a:headEnd/>
            <a:tailEnd/>
          </a:ln>
        </p:spPr>
        <p:txBody>
          <a:bodyPr wrap="none" anchor="ctr"/>
          <a:lstStyle/>
          <a:p>
            <a:endParaRPr lang="zh-CN" altLang="en-US" sz="2200">
              <a:latin typeface="宋体" pitchFamily="2" charset="-122"/>
              <a:ea typeface="宋体" pitchFamily="2" charset="-122"/>
            </a:endParaRPr>
          </a:p>
        </p:txBody>
      </p:sp>
      <p:sp>
        <p:nvSpPr>
          <p:cNvPr id="32773" name="Rectangle 6"/>
          <p:cNvSpPr>
            <a:spLocks noChangeArrowheads="1"/>
          </p:cNvSpPr>
          <p:nvPr/>
        </p:nvSpPr>
        <p:spPr bwMode="auto">
          <a:xfrm>
            <a:off x="914400" y="990600"/>
            <a:ext cx="7086600" cy="533400"/>
          </a:xfrm>
          <a:prstGeom prst="rect">
            <a:avLst/>
          </a:prstGeom>
          <a:solidFill>
            <a:srgbClr val="C0C0C0">
              <a:alpha val="50195"/>
            </a:srgbClr>
          </a:solidFill>
          <a:ln w="9525">
            <a:noFill/>
            <a:miter lim="800000"/>
            <a:headEnd/>
            <a:tailEnd/>
          </a:ln>
        </p:spPr>
        <p:txBody>
          <a:bodyPr wrap="none" anchor="ctr"/>
          <a:lstStyle/>
          <a:p>
            <a:pPr algn="ctr"/>
            <a:endParaRPr lang="zh-CN" altLang="zh-CN" sz="2200">
              <a:latin typeface="宋体" pitchFamily="2" charset="-122"/>
              <a:ea typeface="宋体" pitchFamily="2" charset="-122"/>
            </a:endParaRPr>
          </a:p>
        </p:txBody>
      </p:sp>
      <p:sp>
        <p:nvSpPr>
          <p:cNvPr id="32775" name="Text Box 4"/>
          <p:cNvSpPr txBox="1">
            <a:spLocks noChangeArrowheads="1"/>
          </p:cNvSpPr>
          <p:nvPr/>
        </p:nvSpPr>
        <p:spPr bwMode="auto">
          <a:xfrm>
            <a:off x="685800" y="990600"/>
            <a:ext cx="7543800" cy="430887"/>
          </a:xfrm>
          <a:prstGeom prst="rect">
            <a:avLst/>
          </a:prstGeom>
          <a:noFill/>
          <a:ln w="9525">
            <a:noFill/>
            <a:miter lim="800000"/>
            <a:headEnd/>
            <a:tailEnd/>
          </a:ln>
        </p:spPr>
        <p:txBody>
          <a:bodyPr wrap="square">
            <a:spAutoFit/>
          </a:bodyPr>
          <a:lstStyle/>
          <a:p>
            <a:pPr>
              <a:spcBef>
                <a:spcPct val="50000"/>
              </a:spcBef>
            </a:pPr>
            <a:r>
              <a:rPr lang="en-US" altLang="zh-CN" sz="2200" b="1" dirty="0">
                <a:latin typeface="宋体" pitchFamily="2" charset="-122"/>
                <a:ea typeface="宋体" pitchFamily="2" charset="-122"/>
              </a:rPr>
              <a:t>A→Aα</a:t>
            </a:r>
            <a:r>
              <a:rPr lang="en-US" altLang="zh-CN" sz="2200" b="1" baseline="-30000" dirty="0">
                <a:latin typeface="宋体" pitchFamily="2" charset="-122"/>
                <a:ea typeface="宋体" pitchFamily="2" charset="-122"/>
              </a:rPr>
              <a:t>1</a:t>
            </a:r>
            <a:r>
              <a:rPr lang="en-US" altLang="zh-CN" sz="2200" b="1" dirty="0">
                <a:latin typeface="宋体" pitchFamily="2" charset="-122"/>
                <a:ea typeface="宋体" pitchFamily="2" charset="-122"/>
              </a:rPr>
              <a:t>︱Aα</a:t>
            </a:r>
            <a:r>
              <a:rPr lang="en-US" altLang="zh-CN" sz="2200" b="1" baseline="-30000" dirty="0">
                <a:latin typeface="宋体" pitchFamily="2" charset="-122"/>
                <a:ea typeface="宋体" pitchFamily="2" charset="-122"/>
              </a:rPr>
              <a:t>2</a:t>
            </a:r>
            <a:r>
              <a:rPr lang="en-US" altLang="zh-CN" sz="2200" b="1" dirty="0">
                <a:latin typeface="宋体" pitchFamily="2" charset="-122"/>
                <a:ea typeface="宋体" pitchFamily="2" charset="-122"/>
              </a:rPr>
              <a:t>︱···︱Aα</a:t>
            </a:r>
            <a:r>
              <a:rPr lang="en-US" altLang="zh-CN" sz="2200" b="1" baseline="-30000" dirty="0">
                <a:latin typeface="宋体" pitchFamily="2" charset="-122"/>
                <a:ea typeface="宋体" pitchFamily="2" charset="-122"/>
              </a:rPr>
              <a:t>m</a:t>
            </a:r>
            <a:r>
              <a:rPr lang="en-US" altLang="zh-CN" sz="2200" b="1" dirty="0">
                <a:latin typeface="宋体" pitchFamily="2" charset="-122"/>
                <a:ea typeface="宋体" pitchFamily="2" charset="-122"/>
              </a:rPr>
              <a:t>︱β</a:t>
            </a:r>
            <a:r>
              <a:rPr lang="en-US" altLang="zh-CN" sz="2200" b="1" baseline="-30000" dirty="0">
                <a:latin typeface="宋体" pitchFamily="2" charset="-122"/>
                <a:ea typeface="宋体" pitchFamily="2" charset="-122"/>
              </a:rPr>
              <a:t>1</a:t>
            </a:r>
            <a:r>
              <a:rPr lang="en-US" altLang="zh-CN" sz="2200" b="1" dirty="0">
                <a:latin typeface="宋体" pitchFamily="2" charset="-122"/>
                <a:ea typeface="宋体" pitchFamily="2" charset="-122"/>
              </a:rPr>
              <a:t>︱β</a:t>
            </a:r>
            <a:r>
              <a:rPr lang="en-US" altLang="zh-CN" sz="2200" b="1" baseline="-30000" dirty="0">
                <a:latin typeface="宋体" pitchFamily="2" charset="-122"/>
                <a:ea typeface="宋体" pitchFamily="2" charset="-122"/>
              </a:rPr>
              <a:t>2</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β</a:t>
            </a:r>
            <a:r>
              <a:rPr lang="en-US" altLang="zh-CN" sz="2200" b="1" baseline="-30000" dirty="0" err="1">
                <a:latin typeface="宋体" pitchFamily="2" charset="-122"/>
                <a:ea typeface="宋体" pitchFamily="2" charset="-122"/>
              </a:rPr>
              <a:t>n</a:t>
            </a:r>
            <a:endParaRPr lang="en-US" altLang="zh-CN" sz="2200" b="1" dirty="0">
              <a:latin typeface="宋体" pitchFamily="2" charset="-122"/>
              <a:ea typeface="宋体" pitchFamily="2" charset="-122"/>
            </a:endParaRPr>
          </a:p>
        </p:txBody>
      </p:sp>
      <p:sp>
        <p:nvSpPr>
          <p:cNvPr id="32776" name="Text Box 5"/>
          <p:cNvSpPr txBox="1">
            <a:spLocks noChangeArrowheads="1"/>
          </p:cNvSpPr>
          <p:nvPr/>
        </p:nvSpPr>
        <p:spPr bwMode="auto">
          <a:xfrm>
            <a:off x="1097203" y="2163763"/>
            <a:ext cx="6797964" cy="803297"/>
          </a:xfrm>
          <a:prstGeom prst="rect">
            <a:avLst/>
          </a:prstGeom>
          <a:noFill/>
          <a:ln w="9525">
            <a:noFill/>
            <a:miter lim="800000"/>
            <a:headEnd/>
            <a:tailEnd/>
          </a:ln>
        </p:spPr>
        <p:txBody>
          <a:bodyPr wrap="square">
            <a:spAutoFit/>
          </a:bodyPr>
          <a:lstStyle/>
          <a:p>
            <a:pPr>
              <a:spcBef>
                <a:spcPct val="10000"/>
              </a:spcBef>
            </a:pPr>
            <a:r>
              <a:rPr lang="en-US" altLang="zh-CN" sz="2200" b="1" dirty="0">
                <a:latin typeface="宋体" pitchFamily="2" charset="-122"/>
                <a:ea typeface="宋体" pitchFamily="2" charset="-122"/>
              </a:rPr>
              <a:t>A   →β</a:t>
            </a:r>
            <a:r>
              <a:rPr lang="en-US" altLang="zh-CN" sz="2200" b="1" baseline="-30000" dirty="0">
                <a:latin typeface="宋体" pitchFamily="2" charset="-122"/>
                <a:ea typeface="宋体" pitchFamily="2" charset="-122"/>
              </a:rPr>
              <a:t>1</a:t>
            </a:r>
            <a:r>
              <a:rPr lang="en-US" altLang="zh-CN" sz="2200" b="1" dirty="0">
                <a:solidFill>
                  <a:srgbClr val="FF00FF"/>
                </a:solidFill>
                <a:latin typeface="宋体" pitchFamily="2" charset="-122"/>
                <a:ea typeface="宋体" pitchFamily="2" charset="-122"/>
              </a:rPr>
              <a:t> </a:t>
            </a:r>
            <a:r>
              <a:rPr lang="en-US" altLang="zh-CN" sz="2200" b="1" dirty="0">
                <a:solidFill>
                  <a:srgbClr val="FF0000"/>
                </a:solidFill>
                <a:latin typeface="宋体" pitchFamily="2" charset="-122"/>
                <a:ea typeface="宋体" pitchFamily="2" charset="-122"/>
              </a:rPr>
              <a:t>A′</a:t>
            </a:r>
            <a:r>
              <a:rPr lang="en-US" altLang="zh-CN" sz="2200" b="1" dirty="0">
                <a:latin typeface="宋体" pitchFamily="2" charset="-122"/>
                <a:ea typeface="宋体" pitchFamily="2" charset="-122"/>
              </a:rPr>
              <a:t>︱β</a:t>
            </a:r>
            <a:r>
              <a:rPr lang="en-US" altLang="zh-CN" sz="2200" b="1" baseline="-30000" dirty="0">
                <a:latin typeface="宋体" pitchFamily="2" charset="-122"/>
                <a:ea typeface="宋体" pitchFamily="2" charset="-122"/>
              </a:rPr>
              <a:t>2</a:t>
            </a:r>
            <a:r>
              <a:rPr lang="en-US" altLang="zh-CN" sz="2200" b="1" dirty="0">
                <a:solidFill>
                  <a:srgbClr val="FF0000"/>
                </a:solidFill>
                <a:latin typeface="宋体" pitchFamily="2" charset="-122"/>
                <a:ea typeface="宋体" pitchFamily="2" charset="-122"/>
              </a:rPr>
              <a:t> A′</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β</a:t>
            </a:r>
            <a:r>
              <a:rPr lang="en-US" altLang="zh-CN" sz="2200" b="1" baseline="-30000" dirty="0" err="1">
                <a:latin typeface="宋体" pitchFamily="2" charset="-122"/>
                <a:ea typeface="宋体" pitchFamily="2" charset="-122"/>
              </a:rPr>
              <a:t>n</a:t>
            </a:r>
            <a:r>
              <a:rPr lang="en-US" altLang="zh-CN" sz="2200" b="1" dirty="0">
                <a:solidFill>
                  <a:srgbClr val="FF0000"/>
                </a:solidFill>
                <a:latin typeface="宋体" pitchFamily="2" charset="-122"/>
                <a:ea typeface="宋体" pitchFamily="2" charset="-122"/>
              </a:rPr>
              <a:t> A′</a:t>
            </a:r>
          </a:p>
          <a:p>
            <a:pPr>
              <a:spcBef>
                <a:spcPct val="10000"/>
              </a:spcBef>
            </a:pPr>
            <a:r>
              <a:rPr lang="en-US" altLang="zh-CN" sz="2200" b="1" dirty="0">
                <a:solidFill>
                  <a:srgbClr val="FF0000"/>
                </a:solidFill>
                <a:latin typeface="宋体" pitchFamily="2" charset="-122"/>
                <a:ea typeface="宋体" pitchFamily="2" charset="-122"/>
              </a:rPr>
              <a:t>A′</a:t>
            </a:r>
            <a:r>
              <a:rPr lang="en-US" altLang="zh-CN" sz="2200" b="1" dirty="0">
                <a:latin typeface="宋体" pitchFamily="2" charset="-122"/>
                <a:ea typeface="宋体" pitchFamily="2" charset="-122"/>
              </a:rPr>
              <a:t>→α</a:t>
            </a:r>
            <a:r>
              <a:rPr lang="en-US" altLang="zh-CN" sz="2200" b="1" baseline="-30000" dirty="0">
                <a:latin typeface="宋体" pitchFamily="2" charset="-122"/>
                <a:ea typeface="宋体" pitchFamily="2" charset="-122"/>
              </a:rPr>
              <a:t>1</a:t>
            </a:r>
            <a:r>
              <a:rPr lang="en-US" altLang="zh-CN" sz="2200" b="1" dirty="0">
                <a:solidFill>
                  <a:srgbClr val="FF0000"/>
                </a:solidFill>
                <a:latin typeface="宋体" pitchFamily="2" charset="-122"/>
                <a:ea typeface="宋体" pitchFamily="2" charset="-122"/>
              </a:rPr>
              <a:t>A′</a:t>
            </a:r>
            <a:r>
              <a:rPr lang="en-US" altLang="zh-CN" sz="2200" b="1" dirty="0">
                <a:latin typeface="宋体" pitchFamily="2" charset="-122"/>
                <a:ea typeface="宋体" pitchFamily="2" charset="-122"/>
              </a:rPr>
              <a:t>︱α</a:t>
            </a:r>
            <a:r>
              <a:rPr lang="en-US" altLang="zh-CN" sz="2200" b="1" baseline="-30000" dirty="0">
                <a:latin typeface="宋体" pitchFamily="2" charset="-122"/>
                <a:ea typeface="宋体" pitchFamily="2" charset="-122"/>
              </a:rPr>
              <a:t>2</a:t>
            </a:r>
            <a:r>
              <a:rPr lang="en-US" altLang="zh-CN" sz="2200" b="1" dirty="0">
                <a:solidFill>
                  <a:srgbClr val="FF0000"/>
                </a:solidFill>
                <a:latin typeface="宋体" pitchFamily="2" charset="-122"/>
                <a:ea typeface="宋体" pitchFamily="2" charset="-122"/>
              </a:rPr>
              <a:t>A′</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α</a:t>
            </a:r>
            <a:r>
              <a:rPr lang="en-US" altLang="zh-CN" sz="2200" b="1" baseline="-30000" dirty="0" err="1">
                <a:latin typeface="宋体" pitchFamily="2" charset="-122"/>
                <a:ea typeface="宋体" pitchFamily="2" charset="-122"/>
              </a:rPr>
              <a:t>m</a:t>
            </a:r>
            <a:r>
              <a:rPr lang="en-US" altLang="zh-CN" sz="2200" b="1" dirty="0" err="1">
                <a:solidFill>
                  <a:srgbClr val="FF0000"/>
                </a:solidFill>
                <a:latin typeface="宋体" pitchFamily="2" charset="-122"/>
                <a:ea typeface="宋体" pitchFamily="2" charset="-122"/>
              </a:rPr>
              <a:t>A′</a:t>
            </a:r>
            <a:r>
              <a:rPr lang="en-US" altLang="zh-CN" sz="2200" b="1" dirty="0" err="1">
                <a:latin typeface="宋体" pitchFamily="2" charset="-122"/>
                <a:ea typeface="宋体" pitchFamily="2" charset="-122"/>
              </a:rPr>
              <a:t>︱</a:t>
            </a:r>
            <a:r>
              <a:rPr lang="en-US" altLang="zh-CN" sz="2200" b="1" dirty="0" err="1">
                <a:solidFill>
                  <a:srgbClr val="FF0000"/>
                </a:solidFill>
                <a:latin typeface="宋体" pitchFamily="2" charset="-122"/>
                <a:ea typeface="宋体" pitchFamily="2" charset="-122"/>
              </a:rPr>
              <a:t>ε</a:t>
            </a:r>
            <a:r>
              <a:rPr lang="en-US" altLang="zh-CN" sz="2200" b="1" dirty="0">
                <a:latin typeface="宋体" pitchFamily="2" charset="-122"/>
                <a:ea typeface="宋体" pitchFamily="2" charset="-122"/>
              </a:rPr>
              <a:t> </a:t>
            </a:r>
          </a:p>
        </p:txBody>
      </p:sp>
      <p:sp>
        <p:nvSpPr>
          <p:cNvPr id="32777" name="AutoShape 9"/>
          <p:cNvSpPr>
            <a:spLocks noChangeArrowheads="1"/>
          </p:cNvSpPr>
          <p:nvPr/>
        </p:nvSpPr>
        <p:spPr bwMode="auto">
          <a:xfrm>
            <a:off x="3749579" y="1676400"/>
            <a:ext cx="1487054" cy="304800"/>
          </a:xfrm>
          <a:prstGeom prst="downArrow">
            <a:avLst>
              <a:gd name="adj1" fmla="val 52083"/>
              <a:gd name="adj2" fmla="val 59167"/>
            </a:avLst>
          </a:prstGeom>
          <a:solidFill>
            <a:schemeClr val="accent1"/>
          </a:solidFill>
          <a:ln w="9525">
            <a:solidFill>
              <a:schemeClr val="tx1"/>
            </a:solidFill>
            <a:miter lim="800000"/>
            <a:headEnd/>
            <a:tailEnd/>
          </a:ln>
        </p:spPr>
        <p:txBody>
          <a:bodyPr wrap="none" anchor="ctr"/>
          <a:lstStyle/>
          <a:p>
            <a:endParaRPr lang="zh-CN" altLang="en-US" sz="2200">
              <a:latin typeface="宋体" pitchFamily="2" charset="-122"/>
              <a:ea typeface="宋体" pitchFamily="2" charset="-122"/>
            </a:endParaRPr>
          </a:p>
        </p:txBody>
      </p:sp>
      <p:sp>
        <p:nvSpPr>
          <p:cNvPr id="32778" name="Text Box 10"/>
          <p:cNvSpPr txBox="1">
            <a:spLocks noChangeArrowheads="1"/>
          </p:cNvSpPr>
          <p:nvPr/>
        </p:nvSpPr>
        <p:spPr bwMode="auto">
          <a:xfrm>
            <a:off x="-762000" y="3124200"/>
            <a:ext cx="9601200" cy="769441"/>
          </a:xfrm>
          <a:prstGeom prst="rect">
            <a:avLst/>
          </a:prstGeom>
          <a:noFill/>
          <a:ln w="9525">
            <a:noFill/>
            <a:miter lim="800000"/>
            <a:headEnd/>
            <a:tailEnd/>
          </a:ln>
        </p:spPr>
        <p:txBody>
          <a:bodyPr wrap="square">
            <a:spAutoFit/>
          </a:bodyPr>
          <a:lstStyle/>
          <a:p>
            <a:r>
              <a:rPr lang="en-US" altLang="zh-CN" sz="2200" b="1" dirty="0">
                <a:solidFill>
                  <a:srgbClr val="CC6600"/>
                </a:solidFill>
                <a:latin typeface="宋体" pitchFamily="2" charset="-122"/>
                <a:ea typeface="宋体" pitchFamily="2" charset="-122"/>
              </a:rPr>
              <a:t> </a:t>
            </a:r>
            <a:r>
              <a:rPr lang="zh-CN" altLang="en-US" sz="2200" b="1" dirty="0">
                <a:solidFill>
                  <a:srgbClr val="CC6600"/>
                </a:solidFill>
                <a:latin typeface="宋体" pitchFamily="2" charset="-122"/>
                <a:ea typeface="宋体" pitchFamily="2" charset="-122"/>
              </a:rPr>
              <a:t>注解：</a:t>
            </a:r>
            <a:r>
              <a:rPr lang="zh-CN" altLang="en-US" sz="2200" b="1" dirty="0">
                <a:latin typeface="宋体" pitchFamily="2" charset="-122"/>
                <a:ea typeface="宋体" pitchFamily="2" charset="-122"/>
              </a:rPr>
              <a:t>上下组的</a:t>
            </a:r>
            <a:r>
              <a:rPr lang="en-US" altLang="zh-CN" sz="2200" b="1" dirty="0">
                <a:latin typeface="宋体" pitchFamily="2" charset="-122"/>
                <a:ea typeface="宋体" pitchFamily="2" charset="-122"/>
              </a:rPr>
              <a:t>A</a:t>
            </a:r>
            <a:r>
              <a:rPr lang="zh-CN" altLang="en-US" sz="2200" b="1" dirty="0">
                <a:latin typeface="宋体" pitchFamily="2" charset="-122"/>
                <a:ea typeface="宋体" pitchFamily="2" charset="-122"/>
              </a:rPr>
              <a:t>规则，均推导出如下结果。 </a:t>
            </a:r>
          </a:p>
          <a:p>
            <a:r>
              <a:rPr lang="zh-CN" altLang="en-US" sz="2200" b="1" dirty="0">
                <a:latin typeface="宋体" pitchFamily="2" charset="-122"/>
                <a:ea typeface="宋体" pitchFamily="2" charset="-122"/>
              </a:rPr>
              <a:t>            </a:t>
            </a:r>
            <a:r>
              <a:rPr lang="en-US" altLang="zh-CN" sz="2200" b="1" dirty="0">
                <a:solidFill>
                  <a:srgbClr val="0000CE"/>
                </a:solidFill>
                <a:latin typeface="宋体" pitchFamily="2" charset="-122"/>
                <a:ea typeface="宋体" pitchFamily="2" charset="-122"/>
              </a:rPr>
              <a:t>{β</a:t>
            </a:r>
            <a:r>
              <a:rPr lang="en-US" altLang="zh-CN" sz="2200" b="1" baseline="-16000" dirty="0">
                <a:solidFill>
                  <a:srgbClr val="0000CE"/>
                </a:solidFill>
                <a:latin typeface="宋体" pitchFamily="2" charset="-122"/>
                <a:ea typeface="宋体" pitchFamily="2" charset="-122"/>
              </a:rPr>
              <a:t>1</a:t>
            </a:r>
            <a:r>
              <a:rPr lang="zh-CN" altLang="en-US" sz="2200" b="1" dirty="0">
                <a:solidFill>
                  <a:srgbClr val="0000CE"/>
                </a:solidFill>
                <a:latin typeface="宋体" pitchFamily="2" charset="-122"/>
                <a:ea typeface="宋体" pitchFamily="2" charset="-122"/>
              </a:rPr>
              <a:t>，</a:t>
            </a:r>
            <a:r>
              <a:rPr lang="en-US" altLang="zh-CN" sz="2200" b="1" dirty="0">
                <a:solidFill>
                  <a:srgbClr val="0000CE"/>
                </a:solidFill>
                <a:latin typeface="宋体" pitchFamily="2" charset="-122"/>
                <a:ea typeface="宋体" pitchFamily="2" charset="-122"/>
              </a:rPr>
              <a:t>β</a:t>
            </a:r>
            <a:r>
              <a:rPr lang="en-US" altLang="zh-CN" sz="2200" b="1" baseline="-16000" dirty="0">
                <a:solidFill>
                  <a:srgbClr val="0000CE"/>
                </a:solidFill>
                <a:latin typeface="宋体" pitchFamily="2" charset="-122"/>
                <a:ea typeface="宋体" pitchFamily="2" charset="-122"/>
              </a:rPr>
              <a:t>2</a:t>
            </a:r>
            <a:r>
              <a:rPr lang="en-US" altLang="zh-CN" sz="2200" b="1" dirty="0">
                <a:solidFill>
                  <a:srgbClr val="0000CE"/>
                </a:solidFill>
                <a:latin typeface="宋体" pitchFamily="2" charset="-122"/>
                <a:ea typeface="宋体" pitchFamily="2" charset="-122"/>
              </a:rPr>
              <a:t> </a:t>
            </a:r>
            <a:r>
              <a:rPr lang="zh-CN" altLang="en-US" sz="2200" b="1" dirty="0">
                <a:solidFill>
                  <a:srgbClr val="0000CE"/>
                </a:solidFill>
                <a:latin typeface="宋体" pitchFamily="2" charset="-122"/>
                <a:ea typeface="宋体" pitchFamily="2" charset="-122"/>
              </a:rPr>
              <a:t>，</a:t>
            </a:r>
            <a:r>
              <a:rPr lang="en-US" altLang="zh-CN" sz="2200" b="1" dirty="0">
                <a:solidFill>
                  <a:srgbClr val="0000CE"/>
                </a:solidFill>
                <a:latin typeface="宋体" pitchFamily="2" charset="-122"/>
                <a:ea typeface="宋体" pitchFamily="2" charset="-122"/>
              </a:rPr>
              <a:t>··· </a:t>
            </a:r>
            <a:r>
              <a:rPr lang="zh-CN" altLang="en-US" sz="2200" b="1" dirty="0">
                <a:solidFill>
                  <a:srgbClr val="0000CE"/>
                </a:solidFill>
                <a:latin typeface="宋体" pitchFamily="2" charset="-122"/>
                <a:ea typeface="宋体" pitchFamily="2" charset="-122"/>
              </a:rPr>
              <a:t>，</a:t>
            </a:r>
            <a:r>
              <a:rPr lang="en-US" altLang="zh-CN" sz="2200" b="1" dirty="0" err="1">
                <a:solidFill>
                  <a:srgbClr val="0000CE"/>
                </a:solidFill>
                <a:latin typeface="宋体" pitchFamily="2" charset="-122"/>
                <a:ea typeface="宋体" pitchFamily="2" charset="-122"/>
              </a:rPr>
              <a:t>β</a:t>
            </a:r>
            <a:r>
              <a:rPr lang="en-US" altLang="zh-CN" sz="2200" b="1" baseline="-16000" dirty="0" err="1">
                <a:solidFill>
                  <a:srgbClr val="0000CE"/>
                </a:solidFill>
                <a:latin typeface="宋体" pitchFamily="2" charset="-122"/>
                <a:ea typeface="宋体" pitchFamily="2" charset="-122"/>
              </a:rPr>
              <a:t>n</a:t>
            </a:r>
            <a:r>
              <a:rPr lang="en-US" altLang="zh-CN" sz="2200" b="1" baseline="-16000" dirty="0">
                <a:solidFill>
                  <a:srgbClr val="0000CE"/>
                </a:solidFill>
                <a:latin typeface="宋体" pitchFamily="2" charset="-122"/>
                <a:ea typeface="宋体" pitchFamily="2" charset="-122"/>
              </a:rPr>
              <a:t> </a:t>
            </a:r>
            <a:r>
              <a:rPr lang="en-US" altLang="zh-CN" sz="2200" b="1" dirty="0">
                <a:solidFill>
                  <a:srgbClr val="0000CE"/>
                </a:solidFill>
                <a:latin typeface="宋体" pitchFamily="2" charset="-122"/>
                <a:ea typeface="宋体" pitchFamily="2" charset="-122"/>
              </a:rPr>
              <a:t>} {α</a:t>
            </a:r>
            <a:r>
              <a:rPr lang="en-US" altLang="zh-CN" sz="2200" b="1" baseline="-30000" dirty="0">
                <a:solidFill>
                  <a:srgbClr val="0000CE"/>
                </a:solidFill>
                <a:latin typeface="宋体" pitchFamily="2" charset="-122"/>
                <a:ea typeface="宋体" pitchFamily="2" charset="-122"/>
              </a:rPr>
              <a:t>1 </a:t>
            </a:r>
            <a:r>
              <a:rPr lang="zh-CN" altLang="en-US" sz="2200" b="1" dirty="0">
                <a:solidFill>
                  <a:srgbClr val="0000CE"/>
                </a:solidFill>
                <a:latin typeface="宋体" pitchFamily="2" charset="-122"/>
                <a:ea typeface="宋体" pitchFamily="2" charset="-122"/>
              </a:rPr>
              <a:t>，</a:t>
            </a:r>
            <a:r>
              <a:rPr lang="en-US" altLang="zh-CN" sz="2200" b="1" dirty="0">
                <a:solidFill>
                  <a:srgbClr val="0000CE"/>
                </a:solidFill>
                <a:latin typeface="宋体" pitchFamily="2" charset="-122"/>
                <a:ea typeface="宋体" pitchFamily="2" charset="-122"/>
              </a:rPr>
              <a:t>α</a:t>
            </a:r>
            <a:r>
              <a:rPr lang="en-US" altLang="zh-CN" sz="2200" b="1" baseline="-30000" dirty="0">
                <a:solidFill>
                  <a:srgbClr val="0000CE"/>
                </a:solidFill>
                <a:latin typeface="宋体" pitchFamily="2" charset="-122"/>
                <a:ea typeface="宋体" pitchFamily="2" charset="-122"/>
              </a:rPr>
              <a:t>2 </a:t>
            </a:r>
            <a:r>
              <a:rPr lang="zh-CN" altLang="en-US" sz="2200" b="1" dirty="0">
                <a:solidFill>
                  <a:srgbClr val="0000CE"/>
                </a:solidFill>
                <a:latin typeface="宋体" pitchFamily="2" charset="-122"/>
                <a:ea typeface="宋体" pitchFamily="2" charset="-122"/>
              </a:rPr>
              <a:t>，</a:t>
            </a:r>
            <a:r>
              <a:rPr lang="en-US" altLang="zh-CN" sz="2200" b="1" dirty="0">
                <a:solidFill>
                  <a:srgbClr val="0000CE"/>
                </a:solidFill>
                <a:latin typeface="宋体" pitchFamily="2" charset="-122"/>
                <a:ea typeface="宋体" pitchFamily="2" charset="-122"/>
              </a:rPr>
              <a:t>··· </a:t>
            </a:r>
            <a:r>
              <a:rPr lang="zh-CN" altLang="en-US" sz="2200" b="1" dirty="0">
                <a:solidFill>
                  <a:srgbClr val="0000CE"/>
                </a:solidFill>
                <a:latin typeface="宋体" pitchFamily="2" charset="-122"/>
                <a:ea typeface="宋体" pitchFamily="2" charset="-122"/>
              </a:rPr>
              <a:t>，</a:t>
            </a:r>
            <a:r>
              <a:rPr lang="en-US" altLang="zh-CN" sz="2200" b="1" dirty="0" err="1">
                <a:solidFill>
                  <a:srgbClr val="0000CE"/>
                </a:solidFill>
                <a:latin typeface="宋体" pitchFamily="2" charset="-122"/>
                <a:ea typeface="宋体" pitchFamily="2" charset="-122"/>
              </a:rPr>
              <a:t>α</a:t>
            </a:r>
            <a:r>
              <a:rPr lang="en-US" altLang="zh-CN" sz="2200" b="1" baseline="-30000" dirty="0" err="1">
                <a:solidFill>
                  <a:srgbClr val="0000CE"/>
                </a:solidFill>
                <a:latin typeface="宋体" pitchFamily="2" charset="-122"/>
                <a:ea typeface="宋体" pitchFamily="2" charset="-122"/>
              </a:rPr>
              <a:t>m</a:t>
            </a:r>
            <a:r>
              <a:rPr lang="en-US" altLang="zh-CN" sz="2200" b="1" dirty="0">
                <a:solidFill>
                  <a:srgbClr val="0000CE"/>
                </a:solidFill>
                <a:latin typeface="宋体" pitchFamily="2" charset="-122"/>
                <a:ea typeface="宋体" pitchFamily="2" charset="-122"/>
              </a:rPr>
              <a:t>}*</a:t>
            </a:r>
          </a:p>
        </p:txBody>
      </p:sp>
      <p:sp>
        <p:nvSpPr>
          <p:cNvPr id="32779" name="Text Box 11"/>
          <p:cNvSpPr txBox="1">
            <a:spLocks noChangeArrowheads="1"/>
          </p:cNvSpPr>
          <p:nvPr/>
        </p:nvSpPr>
        <p:spPr bwMode="auto">
          <a:xfrm>
            <a:off x="869950" y="4031159"/>
            <a:ext cx="8001000" cy="769441"/>
          </a:xfrm>
          <a:prstGeom prst="rect">
            <a:avLst/>
          </a:prstGeom>
          <a:noFill/>
          <a:ln w="9525">
            <a:noFill/>
            <a:miter lim="800000"/>
            <a:headEnd/>
            <a:tailEnd/>
          </a:ln>
        </p:spPr>
        <p:txBody>
          <a:bodyPr wrap="square">
            <a:spAutoFit/>
          </a:bodyPr>
          <a:lstStyle/>
          <a:p>
            <a:pPr algn="l">
              <a:spcBef>
                <a:spcPct val="50000"/>
              </a:spcBef>
            </a:pPr>
            <a:r>
              <a:rPr lang="zh-CN" altLang="en-US" sz="2200" b="1" dirty="0">
                <a:latin typeface="宋体" pitchFamily="2" charset="-122"/>
                <a:ea typeface="宋体" pitchFamily="2" charset="-122"/>
              </a:rPr>
              <a:t>例</a:t>
            </a:r>
            <a:r>
              <a:rPr lang="en-US" altLang="zh-CN" sz="2200" b="1" dirty="0">
                <a:latin typeface="宋体" pitchFamily="2" charset="-122"/>
                <a:ea typeface="宋体" pitchFamily="2" charset="-122"/>
              </a:rPr>
              <a:t>4.7  </a:t>
            </a:r>
            <a:r>
              <a:rPr lang="zh-CN" altLang="en-US" sz="2200" b="1" dirty="0">
                <a:latin typeface="宋体" pitchFamily="2" charset="-122"/>
                <a:ea typeface="宋体" pitchFamily="2" charset="-122"/>
              </a:rPr>
              <a:t>设文法</a:t>
            </a:r>
            <a:r>
              <a:rPr lang="en-US" altLang="zh-CN" sz="2200" b="1" dirty="0">
                <a:latin typeface="宋体" pitchFamily="2" charset="-122"/>
                <a:ea typeface="宋体" pitchFamily="2" charset="-122"/>
              </a:rPr>
              <a:t>G[S] </a:t>
            </a:r>
            <a:r>
              <a:rPr lang="en-US" altLang="zh-CN" sz="2200" b="1" dirty="0" err="1">
                <a:latin typeface="宋体" pitchFamily="2" charset="-122"/>
                <a:ea typeface="宋体" pitchFamily="2" charset="-122"/>
              </a:rPr>
              <a:t>S→Sb︱a</a:t>
            </a:r>
            <a:r>
              <a:rPr lang="zh-CN" altLang="en-US" sz="2200" b="1" dirty="0">
                <a:latin typeface="宋体" pitchFamily="2" charset="-122"/>
                <a:ea typeface="宋体" pitchFamily="2" charset="-122"/>
              </a:rPr>
              <a:t>，</a:t>
            </a:r>
            <a:r>
              <a:rPr lang="zh-CN" altLang="en-US" sz="2200" b="1" dirty="0" smtClean="0">
                <a:latin typeface="宋体" pitchFamily="2" charset="-122"/>
                <a:ea typeface="宋体" pitchFamily="2" charset="-122"/>
              </a:rPr>
              <a:t>试求不</a:t>
            </a:r>
            <a:r>
              <a:rPr lang="zh-CN" altLang="en-US" sz="2200" b="1" dirty="0">
                <a:latin typeface="宋体" pitchFamily="2" charset="-122"/>
                <a:ea typeface="宋体" pitchFamily="2" charset="-122"/>
              </a:rPr>
              <a:t>含直接左递归的等价文法</a:t>
            </a:r>
            <a:r>
              <a:rPr lang="en-US" altLang="zh-CN" sz="2200" b="1" dirty="0">
                <a:latin typeface="宋体" pitchFamily="2" charset="-122"/>
                <a:ea typeface="宋体" pitchFamily="2" charset="-122"/>
              </a:rPr>
              <a:t>G′[S]</a:t>
            </a:r>
            <a:r>
              <a:rPr lang="zh-CN" altLang="en-US" sz="2200" b="1" dirty="0">
                <a:latin typeface="宋体" pitchFamily="2" charset="-122"/>
                <a:ea typeface="宋体" pitchFamily="2" charset="-122"/>
              </a:rPr>
              <a:t>。 </a:t>
            </a:r>
          </a:p>
        </p:txBody>
      </p:sp>
      <p:sp>
        <p:nvSpPr>
          <p:cNvPr id="32780" name="Text Box 12"/>
          <p:cNvSpPr txBox="1">
            <a:spLocks noChangeArrowheads="1"/>
          </p:cNvSpPr>
          <p:nvPr/>
        </p:nvSpPr>
        <p:spPr bwMode="auto">
          <a:xfrm>
            <a:off x="1174750" y="4733937"/>
            <a:ext cx="7315200" cy="904863"/>
          </a:xfrm>
          <a:prstGeom prst="rect">
            <a:avLst/>
          </a:prstGeom>
          <a:noFill/>
          <a:ln w="9525">
            <a:noFill/>
            <a:miter lim="800000"/>
            <a:headEnd/>
            <a:tailEnd/>
          </a:ln>
        </p:spPr>
        <p:txBody>
          <a:bodyPr wrap="square">
            <a:spAutoFit/>
          </a:bodyPr>
          <a:lstStyle/>
          <a:p>
            <a:pPr>
              <a:spcBef>
                <a:spcPct val="40000"/>
              </a:spcBef>
            </a:pPr>
            <a:r>
              <a:rPr lang="zh-CN" altLang="en-US" sz="2200" b="1" dirty="0">
                <a:latin typeface="宋体" pitchFamily="2" charset="-122"/>
                <a:ea typeface="宋体" pitchFamily="2" charset="-122"/>
              </a:rPr>
              <a:t>令</a:t>
            </a:r>
            <a:r>
              <a:rPr lang="en-US" altLang="zh-CN" sz="2200" b="1" dirty="0">
                <a:latin typeface="宋体" pitchFamily="2" charset="-122"/>
                <a:ea typeface="宋体" pitchFamily="2" charset="-122"/>
              </a:rPr>
              <a:t>α</a:t>
            </a:r>
            <a:r>
              <a:rPr lang="en-US" altLang="zh-CN" sz="2200" b="1" baseline="-30000" dirty="0">
                <a:latin typeface="宋体" pitchFamily="2" charset="-122"/>
                <a:ea typeface="宋体" pitchFamily="2" charset="-122"/>
              </a:rPr>
              <a:t>1</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b</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β</a:t>
            </a:r>
            <a:r>
              <a:rPr lang="en-US" altLang="zh-CN" sz="2200" b="1" baseline="-30000" dirty="0">
                <a:latin typeface="宋体" pitchFamily="2" charset="-122"/>
                <a:ea typeface="宋体" pitchFamily="2" charset="-122"/>
              </a:rPr>
              <a:t>1</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 </a:t>
            </a:r>
            <a:r>
              <a:rPr lang="zh-CN" altLang="en-US" sz="2200" b="1" dirty="0">
                <a:latin typeface="宋体" pitchFamily="2" charset="-122"/>
                <a:ea typeface="宋体" pitchFamily="2" charset="-122"/>
              </a:rPr>
              <a:t>，采用消除直接左递归法，得</a:t>
            </a:r>
          </a:p>
          <a:p>
            <a:pPr>
              <a:spcBef>
                <a:spcPct val="40000"/>
              </a:spcBef>
            </a:pPr>
            <a:r>
              <a:rPr lang="zh-CN" altLang="en-US" sz="2200" b="1" dirty="0">
                <a:latin typeface="宋体" pitchFamily="2" charset="-122"/>
                <a:ea typeface="宋体" pitchFamily="2" charset="-122"/>
              </a:rPr>
              <a:t>    文法</a:t>
            </a:r>
            <a:r>
              <a:rPr lang="en-US" altLang="zh-CN" sz="2200" b="1" dirty="0">
                <a:latin typeface="宋体" pitchFamily="2" charset="-122"/>
                <a:ea typeface="宋体" pitchFamily="2" charset="-122"/>
              </a:rPr>
              <a:t>G′[S]</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S→a</a:t>
            </a:r>
            <a:r>
              <a:rPr lang="en-US" altLang="zh-CN" sz="2200" b="1" dirty="0">
                <a:latin typeface="宋体" pitchFamily="2" charset="-122"/>
                <a:ea typeface="宋体" pitchFamily="2" charset="-122"/>
              </a:rPr>
              <a:t> S′</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S′→b</a:t>
            </a:r>
            <a:r>
              <a:rPr lang="en-US" altLang="zh-CN" sz="2200" b="1" dirty="0">
                <a:latin typeface="宋体" pitchFamily="2" charset="-122"/>
                <a:ea typeface="宋体" pitchFamily="2" charset="-122"/>
              </a:rPr>
              <a:t> </a:t>
            </a:r>
            <a:r>
              <a:rPr lang="en-US" altLang="zh-CN" sz="2200" b="1" dirty="0" err="1">
                <a:latin typeface="宋体" pitchFamily="2" charset="-122"/>
                <a:ea typeface="宋体" pitchFamily="2" charset="-122"/>
              </a:rPr>
              <a:t>S′︱</a:t>
            </a:r>
            <a:r>
              <a:rPr lang="en-US" altLang="zh-CN" sz="2200" b="1" dirty="0" err="1">
                <a:solidFill>
                  <a:srgbClr val="FF0000"/>
                </a:solidFill>
                <a:latin typeface="宋体" pitchFamily="2" charset="-122"/>
                <a:ea typeface="宋体" pitchFamily="2" charset="-122"/>
              </a:rPr>
              <a:t>ε</a:t>
            </a:r>
            <a:endParaRPr lang="en-US" altLang="zh-CN" sz="2200" b="1" dirty="0">
              <a:solidFill>
                <a:srgbClr val="FF0000"/>
              </a:solidFill>
              <a:latin typeface="宋体" pitchFamily="2" charset="-122"/>
              <a:ea typeface="宋体" pitchFamily="2" charset="-122"/>
            </a:endParaRPr>
          </a:p>
        </p:txBody>
      </p:sp>
      <p:sp>
        <p:nvSpPr>
          <p:cNvPr id="32781" name="Text Box 13"/>
          <p:cNvSpPr txBox="1">
            <a:spLocks noChangeArrowheads="1"/>
          </p:cNvSpPr>
          <p:nvPr/>
        </p:nvSpPr>
        <p:spPr bwMode="auto">
          <a:xfrm>
            <a:off x="2057400" y="5638800"/>
            <a:ext cx="5334000" cy="430887"/>
          </a:xfrm>
          <a:prstGeom prst="rect">
            <a:avLst/>
          </a:prstGeom>
          <a:noFill/>
          <a:ln w="9525">
            <a:noFill/>
            <a:miter lim="800000"/>
            <a:headEnd/>
            <a:tailEnd/>
          </a:ln>
        </p:spPr>
        <p:txBody>
          <a:bodyPr>
            <a:spAutoFit/>
          </a:bodyPr>
          <a:lstStyle/>
          <a:p>
            <a:pPr>
              <a:spcBef>
                <a:spcPct val="50000"/>
              </a:spcBef>
            </a:pPr>
            <a:r>
              <a:rPr lang="zh-CN" altLang="en-US" sz="2200" b="1" dirty="0">
                <a:solidFill>
                  <a:schemeClr val="hlink"/>
                </a:solidFill>
                <a:latin typeface="宋体" pitchFamily="2" charset="-122"/>
                <a:ea typeface="宋体" pitchFamily="2" charset="-122"/>
              </a:rPr>
              <a:t>很容易验证，文法</a:t>
            </a:r>
            <a:r>
              <a:rPr lang="en-US" altLang="zh-CN" sz="2200" b="1" dirty="0">
                <a:solidFill>
                  <a:schemeClr val="hlink"/>
                </a:solidFill>
                <a:latin typeface="宋体" pitchFamily="2" charset="-122"/>
                <a:ea typeface="宋体" pitchFamily="2" charset="-122"/>
              </a:rPr>
              <a:t>G′[S]</a:t>
            </a:r>
            <a:r>
              <a:rPr lang="zh-CN" altLang="en-US" sz="2200" b="1" dirty="0">
                <a:solidFill>
                  <a:schemeClr val="hlink"/>
                </a:solidFill>
                <a:latin typeface="宋体" pitchFamily="2" charset="-122"/>
                <a:ea typeface="宋体" pitchFamily="2" charset="-122"/>
              </a:rPr>
              <a:t>是</a:t>
            </a:r>
            <a:r>
              <a:rPr lang="en-US" altLang="zh-CN" sz="2200" b="1" dirty="0">
                <a:solidFill>
                  <a:schemeClr val="hlink"/>
                </a:solidFill>
                <a:latin typeface="宋体" pitchFamily="2" charset="-122"/>
                <a:ea typeface="宋体" pitchFamily="2" charset="-122"/>
              </a:rPr>
              <a:t>LL(1)</a:t>
            </a:r>
            <a:r>
              <a:rPr lang="zh-CN" altLang="en-US" sz="2200" b="1" dirty="0">
                <a:solidFill>
                  <a:schemeClr val="hlink"/>
                </a:solidFill>
                <a:latin typeface="宋体" pitchFamily="2" charset="-122"/>
                <a:ea typeface="宋体" pitchFamily="2" charset="-122"/>
              </a:rPr>
              <a:t>文法。 </a:t>
            </a:r>
          </a:p>
        </p:txBody>
      </p:sp>
      <p:sp>
        <p:nvSpPr>
          <p:cNvPr id="32782" name="Rectangle 15"/>
          <p:cNvSpPr>
            <a:spLocks noChangeArrowheads="1"/>
          </p:cNvSpPr>
          <p:nvPr/>
        </p:nvSpPr>
        <p:spPr bwMode="auto">
          <a:xfrm>
            <a:off x="838200" y="3524250"/>
            <a:ext cx="7162799" cy="381000"/>
          </a:xfrm>
          <a:prstGeom prst="rect">
            <a:avLst/>
          </a:prstGeom>
          <a:noFill/>
          <a:ln w="9525">
            <a:solidFill>
              <a:srgbClr val="969696"/>
            </a:solidFill>
            <a:prstDash val="dash"/>
            <a:miter lim="800000"/>
            <a:headEnd/>
            <a:tailEnd/>
          </a:ln>
        </p:spPr>
        <p:txBody>
          <a:bodyPr wrap="none" anchor="ctr"/>
          <a:lstStyle/>
          <a:p>
            <a:pPr algn="l"/>
            <a:endParaRPr lang="zh-CN" altLang="en-US" sz="2200" dirty="0">
              <a:latin typeface="宋体" pitchFamily="2" charset="-122"/>
              <a:ea typeface="宋体" pitchFamily="2" charset="-122"/>
            </a:endParaRPr>
          </a:p>
        </p:txBody>
      </p:sp>
      <p:sp>
        <p:nvSpPr>
          <p:cNvPr id="15" name="Rectangle 12"/>
          <p:cNvSpPr txBox="1">
            <a:spLocks noChangeArrowheads="1"/>
          </p:cNvSpPr>
          <p:nvPr/>
        </p:nvSpPr>
        <p:spPr>
          <a:xfrm>
            <a:off x="541338" y="304800"/>
            <a:ext cx="4564062"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CC0099"/>
                </a:solidFill>
                <a:latin typeface="黑体" pitchFamily="49" charset="-122"/>
                <a:ea typeface="黑体" pitchFamily="49" charset="-122"/>
                <a:cs typeface="+mj-cs"/>
              </a:rPr>
              <a:t>（</a:t>
            </a:r>
            <a:r>
              <a:rPr lang="en-US" altLang="zh-CN" sz="2800" b="1" kern="0" dirty="0" smtClean="0">
                <a:solidFill>
                  <a:srgbClr val="CC0099"/>
                </a:solidFill>
                <a:latin typeface="黑体" pitchFamily="49" charset="-122"/>
                <a:ea typeface="黑体" pitchFamily="49" charset="-122"/>
                <a:cs typeface="+mj-cs"/>
              </a:rPr>
              <a:t>1</a:t>
            </a:r>
            <a:r>
              <a:rPr lang="zh-CN" altLang="en-US" sz="2800" b="1" kern="0" dirty="0" smtClean="0">
                <a:solidFill>
                  <a:srgbClr val="CC0099"/>
                </a:solidFill>
                <a:latin typeface="黑体" pitchFamily="49" charset="-122"/>
                <a:ea typeface="黑体" pitchFamily="49" charset="-122"/>
                <a:cs typeface="+mj-cs"/>
              </a:rPr>
              <a:t>）</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消除</a:t>
            </a:r>
            <a:r>
              <a:rPr lang="zh-CN" altLang="en-US" sz="2800" b="1" kern="0" dirty="0" smtClean="0">
                <a:solidFill>
                  <a:srgbClr val="CC0099"/>
                </a:solidFill>
                <a:latin typeface="黑体" pitchFamily="49" charset="-122"/>
                <a:ea typeface="黑体" pitchFamily="49" charset="-122"/>
                <a:cs typeface="+mj-cs"/>
              </a:rPr>
              <a:t>直接</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左递归法</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a:spLocks noGrp="1"/>
          </p:cNvSpPr>
          <p:nvPr>
            <p:ph type="sldNum" sz="quarter" idx="12"/>
          </p:nvPr>
        </p:nvSpPr>
        <p:spPr>
          <a:noFill/>
        </p:spPr>
        <p:txBody>
          <a:bodyPr/>
          <a:lstStyle/>
          <a:p>
            <a:fld id="{418A9058-A2DE-4190-B2DB-3F0B0B060F1E}" type="slidenum">
              <a:rPr lang="en-US" altLang="zh-CN" smtClean="0">
                <a:ea typeface="宋体" charset="-122"/>
              </a:rPr>
              <a:pPr/>
              <a:t>28</a:t>
            </a:fld>
            <a:endParaRPr lang="en-US" altLang="zh-CN" smtClean="0">
              <a:ea typeface="宋体" charset="-122"/>
            </a:endParaRPr>
          </a:p>
        </p:txBody>
      </p:sp>
      <p:sp>
        <p:nvSpPr>
          <p:cNvPr id="33795" name="Rectangle 5"/>
          <p:cNvSpPr>
            <a:spLocks noChangeArrowheads="1"/>
          </p:cNvSpPr>
          <p:nvPr/>
        </p:nvSpPr>
        <p:spPr bwMode="auto">
          <a:xfrm>
            <a:off x="1402976" y="5148263"/>
            <a:ext cx="806824" cy="381000"/>
          </a:xfrm>
          <a:prstGeom prst="rect">
            <a:avLst/>
          </a:prstGeom>
          <a:solidFill>
            <a:srgbClr val="FFFFFF"/>
          </a:solidFill>
          <a:ln w="9525">
            <a:noFill/>
            <a:miter lim="800000"/>
            <a:headEnd/>
            <a:tailEnd/>
          </a:ln>
        </p:spPr>
        <p:txBody>
          <a:bodyPr wrap="none" anchor="ctr"/>
          <a:lstStyle/>
          <a:p>
            <a:pPr algn="l"/>
            <a:endParaRPr lang="zh-CN" altLang="en-US" sz="2200">
              <a:latin typeface="宋体" pitchFamily="2" charset="-122"/>
              <a:ea typeface="宋体" pitchFamily="2" charset="-122"/>
            </a:endParaRPr>
          </a:p>
        </p:txBody>
      </p:sp>
      <p:sp>
        <p:nvSpPr>
          <p:cNvPr id="33797" name="Text Box 3"/>
          <p:cNvSpPr txBox="1">
            <a:spLocks noChangeArrowheads="1"/>
          </p:cNvSpPr>
          <p:nvPr/>
        </p:nvSpPr>
        <p:spPr bwMode="auto">
          <a:xfrm>
            <a:off x="304800" y="914400"/>
            <a:ext cx="8229600" cy="5226752"/>
          </a:xfrm>
          <a:prstGeom prst="rect">
            <a:avLst/>
          </a:prstGeom>
          <a:noFill/>
          <a:ln w="9525">
            <a:noFill/>
            <a:miter lim="800000"/>
            <a:headEnd/>
            <a:tailEnd/>
          </a:ln>
        </p:spPr>
        <p:txBody>
          <a:bodyPr wrap="square">
            <a:spAutoFit/>
          </a:bodyPr>
          <a:lstStyle/>
          <a:p>
            <a:pPr indent="584200" algn="l">
              <a:lnSpc>
                <a:spcPct val="110000"/>
              </a:lnSpc>
              <a:spcBef>
                <a:spcPct val="10000"/>
              </a:spcBef>
            </a:pPr>
            <a:r>
              <a:rPr lang="zh-CN" altLang="en-US" sz="2200" b="1" dirty="0">
                <a:latin typeface="宋体" pitchFamily="2" charset="-122"/>
                <a:ea typeface="宋体" pitchFamily="2" charset="-122"/>
              </a:rPr>
              <a:t>消除左递归法基本思想是利用代入法，将间接左递归规则变换为等价的直接左递归规则，之后利用上述消除直接左递归法，再将直接左递归规则消除。</a:t>
            </a:r>
          </a:p>
          <a:p>
            <a:pPr indent="584200" algn="l">
              <a:lnSpc>
                <a:spcPct val="110000"/>
              </a:lnSpc>
              <a:spcBef>
                <a:spcPct val="10000"/>
              </a:spcBef>
            </a:pPr>
            <a:r>
              <a:rPr lang="zh-CN" altLang="en-US" sz="2200" b="1" dirty="0">
                <a:latin typeface="宋体" pitchFamily="2" charset="-122"/>
                <a:ea typeface="宋体" pitchFamily="2" charset="-122"/>
              </a:rPr>
              <a:t>具体步骤如下：</a:t>
            </a:r>
          </a:p>
          <a:p>
            <a:pPr indent="584200" algn="l">
              <a:lnSpc>
                <a:spcPct val="110000"/>
              </a:lnSpc>
              <a:spcBef>
                <a:spcPct val="10000"/>
              </a:spcBef>
            </a:pPr>
            <a:r>
              <a:rPr lang="zh-CN" altLang="en-US" sz="2200" b="1" dirty="0">
                <a:latin typeface="宋体" pitchFamily="2" charset="-122"/>
                <a:ea typeface="宋体" pitchFamily="2" charset="-122"/>
              </a:rPr>
              <a:t>    ⑴ 将文法所有非终结符按任意顺序线性排列：</a:t>
            </a:r>
          </a:p>
          <a:p>
            <a:pPr indent="584200" algn="l">
              <a:lnSpc>
                <a:spcPct val="110000"/>
              </a:lnSpc>
              <a:spcBef>
                <a:spcPct val="10000"/>
              </a:spcBef>
            </a:pPr>
            <a:r>
              <a:rPr lang="en-US" altLang="zh-CN" sz="2200" b="1" dirty="0" smtClean="0">
                <a:latin typeface="宋体" pitchFamily="2" charset="-122"/>
                <a:ea typeface="宋体" pitchFamily="2" charset="-122"/>
              </a:rPr>
              <a:t>        A</a:t>
            </a:r>
            <a:r>
              <a:rPr lang="en-US" altLang="zh-CN" sz="2200" b="1" baseline="-30000" dirty="0" smtClean="0">
                <a:latin typeface="宋体" pitchFamily="2" charset="-122"/>
                <a:ea typeface="宋体" pitchFamily="2" charset="-122"/>
              </a:rPr>
              <a:t>1</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2</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 </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i+1</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 </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n</a:t>
            </a:r>
            <a:endParaRPr lang="en-US" altLang="zh-CN" sz="2200" b="1" dirty="0">
              <a:latin typeface="宋体" pitchFamily="2" charset="-122"/>
              <a:ea typeface="宋体" pitchFamily="2" charset="-122"/>
            </a:endParaRPr>
          </a:p>
          <a:p>
            <a:pPr indent="584200" algn="l">
              <a:lnSpc>
                <a:spcPct val="110000"/>
              </a:lnSpc>
              <a:spcBef>
                <a:spcPct val="10000"/>
              </a:spcBef>
            </a:pPr>
            <a:r>
              <a:rPr lang="en-US" altLang="zh-CN" sz="2200" b="1" dirty="0">
                <a:latin typeface="宋体" pitchFamily="2" charset="-122"/>
                <a:ea typeface="宋体" pitchFamily="2" charset="-122"/>
              </a:rPr>
              <a:t>    ⑵ </a:t>
            </a:r>
            <a:r>
              <a:rPr lang="zh-CN" altLang="en-US" sz="2200" b="1" dirty="0">
                <a:latin typeface="宋体" pitchFamily="2" charset="-122"/>
                <a:ea typeface="宋体" pitchFamily="2" charset="-122"/>
              </a:rPr>
              <a:t>消除</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1</a:t>
            </a:r>
            <a:r>
              <a:rPr lang="zh-CN" altLang="en-US" sz="2200" b="1" dirty="0">
                <a:latin typeface="宋体" pitchFamily="2" charset="-122"/>
                <a:ea typeface="宋体" pitchFamily="2" charset="-122"/>
              </a:rPr>
              <a:t>的直接左递归；</a:t>
            </a:r>
          </a:p>
          <a:p>
            <a:pPr indent="584200" algn="l">
              <a:lnSpc>
                <a:spcPct val="110000"/>
              </a:lnSpc>
              <a:spcBef>
                <a:spcPct val="10000"/>
              </a:spcBef>
            </a:pPr>
            <a:r>
              <a:rPr lang="zh-CN" altLang="en-US" sz="2200" b="1" dirty="0">
                <a:latin typeface="宋体" pitchFamily="2" charset="-122"/>
                <a:ea typeface="宋体" pitchFamily="2" charset="-122"/>
              </a:rPr>
              <a:t>    ⑶ 对从</a:t>
            </a:r>
            <a:r>
              <a:rPr lang="en-US" altLang="zh-CN" sz="2200" b="1" dirty="0">
                <a:latin typeface="宋体" pitchFamily="2" charset="-122"/>
                <a:ea typeface="宋体" pitchFamily="2" charset="-122"/>
              </a:rPr>
              <a:t>1</a:t>
            </a:r>
            <a:r>
              <a:rPr lang="zh-CN" altLang="en-US" sz="2200" b="1" dirty="0">
                <a:latin typeface="宋体" pitchFamily="2" charset="-122"/>
                <a:ea typeface="宋体" pitchFamily="2" charset="-122"/>
              </a:rPr>
              <a:t>到</a:t>
            </a:r>
            <a:r>
              <a:rPr lang="en-US" altLang="zh-CN" sz="2200" b="1" dirty="0">
                <a:latin typeface="宋体" pitchFamily="2" charset="-122"/>
                <a:ea typeface="宋体" pitchFamily="2" charset="-122"/>
              </a:rPr>
              <a:t>n-1</a:t>
            </a:r>
            <a:r>
              <a:rPr lang="zh-CN" altLang="en-US" sz="2200" b="1" dirty="0">
                <a:latin typeface="宋体" pitchFamily="2" charset="-122"/>
                <a:ea typeface="宋体" pitchFamily="2" charset="-122"/>
              </a:rPr>
              <a:t>的每个</a:t>
            </a:r>
            <a:r>
              <a:rPr lang="en-US" altLang="zh-CN" sz="2200" b="1" dirty="0" err="1">
                <a:latin typeface="宋体" pitchFamily="2" charset="-122"/>
                <a:ea typeface="宋体" pitchFamily="2" charset="-122"/>
              </a:rPr>
              <a:t>i</a:t>
            </a:r>
            <a:r>
              <a:rPr lang="zh-CN" altLang="en-US" sz="2200" b="1" dirty="0">
                <a:latin typeface="宋体" pitchFamily="2" charset="-122"/>
                <a:ea typeface="宋体" pitchFamily="2" charset="-122"/>
              </a:rPr>
              <a:t>，做</a:t>
            </a:r>
          </a:p>
          <a:p>
            <a:pPr indent="584200" algn="l">
              <a:lnSpc>
                <a:spcPct val="110000"/>
              </a:lnSpc>
              <a:spcBef>
                <a:spcPct val="10000"/>
              </a:spcBef>
            </a:pP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3.1</a:t>
            </a:r>
            <a:r>
              <a:rPr lang="zh-CN" altLang="en-US" sz="2200" b="1" dirty="0">
                <a:latin typeface="宋体" pitchFamily="2" charset="-122"/>
                <a:ea typeface="宋体" pitchFamily="2" charset="-122"/>
              </a:rPr>
              <a:t>）消除</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i+1</a:t>
            </a:r>
            <a:r>
              <a:rPr lang="zh-CN" altLang="en-US" sz="2200" b="1" dirty="0">
                <a:latin typeface="宋体" pitchFamily="2" charset="-122"/>
                <a:ea typeface="宋体" pitchFamily="2" charset="-122"/>
              </a:rPr>
              <a:t>的间接左递归：</a:t>
            </a:r>
          </a:p>
          <a:p>
            <a:pPr indent="584200" algn="l">
              <a:lnSpc>
                <a:spcPct val="110000"/>
              </a:lnSpc>
              <a:spcBef>
                <a:spcPct val="10000"/>
              </a:spcBef>
            </a:pPr>
            <a:r>
              <a:rPr lang="zh-CN" altLang="en-US" sz="2200" b="1" dirty="0">
                <a:latin typeface="宋体" pitchFamily="2" charset="-122"/>
                <a:ea typeface="宋体" pitchFamily="2" charset="-122"/>
              </a:rPr>
              <a:t>        </a:t>
            </a:r>
            <a:r>
              <a:rPr lang="zh-CN" altLang="en-US" sz="2200" b="1" dirty="0" smtClean="0">
                <a:latin typeface="宋体" pitchFamily="2" charset="-122"/>
                <a:ea typeface="宋体" pitchFamily="2" charset="-122"/>
              </a:rPr>
              <a:t> </a:t>
            </a:r>
            <a:r>
              <a:rPr lang="zh-CN" altLang="en-US" sz="2200" b="1" dirty="0">
                <a:latin typeface="宋体" pitchFamily="2" charset="-122"/>
                <a:ea typeface="宋体" pitchFamily="2" charset="-122"/>
              </a:rPr>
              <a:t>依次将</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1</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2</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 </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 </a:t>
            </a:r>
            <a:r>
              <a:rPr lang="zh-CN" altLang="en-US" sz="2200" b="1" dirty="0">
                <a:latin typeface="宋体" pitchFamily="2" charset="-122"/>
                <a:ea typeface="宋体" pitchFamily="2" charset="-122"/>
              </a:rPr>
              <a:t>的规则，代入</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i+1 </a:t>
            </a:r>
            <a:r>
              <a:rPr lang="en-US" altLang="zh-CN" sz="2200" b="1" dirty="0">
                <a:latin typeface="宋体" pitchFamily="2" charset="-122"/>
                <a:ea typeface="宋体" pitchFamily="2" charset="-122"/>
              </a:rPr>
              <a:t> </a:t>
            </a:r>
            <a:r>
              <a:rPr lang="zh-CN" altLang="en-US" sz="2200" b="1" dirty="0">
                <a:latin typeface="宋体" pitchFamily="2" charset="-122"/>
                <a:ea typeface="宋体" pitchFamily="2" charset="-122"/>
              </a:rPr>
              <a:t>的 </a:t>
            </a:r>
          </a:p>
          <a:p>
            <a:pPr indent="584200" algn="l">
              <a:lnSpc>
                <a:spcPct val="110000"/>
              </a:lnSpc>
              <a:spcBef>
                <a:spcPct val="10000"/>
              </a:spcBef>
            </a:pPr>
            <a:r>
              <a:rPr lang="zh-CN" altLang="en-US" sz="2200" b="1" dirty="0">
                <a:latin typeface="宋体" pitchFamily="2" charset="-122"/>
                <a:ea typeface="宋体" pitchFamily="2" charset="-122"/>
              </a:rPr>
              <a:t>        </a:t>
            </a:r>
            <a:r>
              <a:rPr lang="zh-CN" altLang="en-US" sz="2200" b="1" dirty="0" smtClean="0">
                <a:latin typeface="宋体" pitchFamily="2" charset="-122"/>
                <a:ea typeface="宋体" pitchFamily="2" charset="-122"/>
              </a:rPr>
              <a:t> </a:t>
            </a:r>
            <a:r>
              <a:rPr lang="zh-CN" altLang="en-US" sz="2200" b="1" dirty="0">
                <a:latin typeface="宋体" pitchFamily="2" charset="-122"/>
                <a:ea typeface="宋体" pitchFamily="2" charset="-122"/>
              </a:rPr>
              <a:t>规则，并替代</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i+1 </a:t>
            </a:r>
            <a:r>
              <a:rPr lang="zh-CN" altLang="en-US" sz="2200" b="1" dirty="0">
                <a:latin typeface="宋体" pitchFamily="2" charset="-122"/>
                <a:ea typeface="宋体" pitchFamily="2" charset="-122"/>
              </a:rPr>
              <a:t>原规则；</a:t>
            </a:r>
          </a:p>
          <a:p>
            <a:pPr indent="584200" algn="l">
              <a:lnSpc>
                <a:spcPct val="110000"/>
              </a:lnSpc>
              <a:spcBef>
                <a:spcPct val="10000"/>
              </a:spcBef>
            </a:pP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3.2</a:t>
            </a:r>
            <a:r>
              <a:rPr lang="zh-CN" altLang="en-US" sz="2200" b="1" dirty="0">
                <a:latin typeface="宋体" pitchFamily="2" charset="-122"/>
                <a:ea typeface="宋体" pitchFamily="2" charset="-122"/>
              </a:rPr>
              <a:t>）消除</a:t>
            </a:r>
            <a:r>
              <a:rPr lang="en-US" altLang="zh-CN" sz="2200" b="1" dirty="0">
                <a:latin typeface="宋体" pitchFamily="2" charset="-122"/>
                <a:ea typeface="宋体" pitchFamily="2" charset="-122"/>
              </a:rPr>
              <a:t>A</a:t>
            </a:r>
            <a:r>
              <a:rPr lang="en-US" altLang="zh-CN" sz="2200" b="1" baseline="-30000" dirty="0">
                <a:latin typeface="宋体" pitchFamily="2" charset="-122"/>
                <a:ea typeface="宋体" pitchFamily="2" charset="-122"/>
              </a:rPr>
              <a:t>i+1</a:t>
            </a:r>
            <a:r>
              <a:rPr lang="zh-CN" altLang="en-US" sz="2200" b="1" dirty="0">
                <a:latin typeface="宋体" pitchFamily="2" charset="-122"/>
                <a:ea typeface="宋体" pitchFamily="2" charset="-122"/>
              </a:rPr>
              <a:t>的直接左递归；</a:t>
            </a:r>
          </a:p>
          <a:p>
            <a:pPr indent="584200" algn="l">
              <a:lnSpc>
                <a:spcPct val="110000"/>
              </a:lnSpc>
              <a:spcBef>
                <a:spcPct val="10000"/>
              </a:spcBef>
            </a:pPr>
            <a:r>
              <a:rPr lang="zh-CN" altLang="en-US" sz="2200" b="1" dirty="0">
                <a:latin typeface="宋体" pitchFamily="2" charset="-122"/>
                <a:ea typeface="宋体" pitchFamily="2" charset="-122"/>
              </a:rPr>
              <a:t>    ⑷ 删除无用规则。 </a:t>
            </a:r>
          </a:p>
        </p:txBody>
      </p:sp>
      <p:sp>
        <p:nvSpPr>
          <p:cNvPr id="6" name="Rectangle 12"/>
          <p:cNvSpPr txBox="1">
            <a:spLocks noChangeArrowheads="1"/>
          </p:cNvSpPr>
          <p:nvPr/>
        </p:nvSpPr>
        <p:spPr>
          <a:xfrm>
            <a:off x="541338" y="304800"/>
            <a:ext cx="4564062"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CC0099"/>
                </a:solidFill>
                <a:latin typeface="黑体" pitchFamily="49" charset="-122"/>
                <a:ea typeface="黑体" pitchFamily="49" charset="-122"/>
                <a:cs typeface="+mj-cs"/>
              </a:rPr>
              <a:t>（</a:t>
            </a:r>
            <a:r>
              <a:rPr lang="en-US" altLang="zh-CN" sz="2800" b="1" kern="0" dirty="0" smtClean="0">
                <a:solidFill>
                  <a:srgbClr val="CC0099"/>
                </a:solidFill>
                <a:latin typeface="黑体" pitchFamily="49" charset="-122"/>
                <a:ea typeface="黑体" pitchFamily="49" charset="-122"/>
                <a:cs typeface="+mj-cs"/>
              </a:rPr>
              <a:t>2</a:t>
            </a:r>
            <a:r>
              <a:rPr lang="zh-CN" altLang="en-US" sz="2800" b="1" kern="0" dirty="0" smtClean="0">
                <a:solidFill>
                  <a:srgbClr val="CC0099"/>
                </a:solidFill>
                <a:latin typeface="黑体" pitchFamily="49" charset="-122"/>
                <a:ea typeface="黑体" pitchFamily="49" charset="-122"/>
                <a:cs typeface="+mj-cs"/>
              </a:rPr>
              <a:t>）</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消除左递归法</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p:cNvSpPr>
            <a:spLocks noGrp="1"/>
          </p:cNvSpPr>
          <p:nvPr>
            <p:ph type="sldNum" sz="quarter" idx="12"/>
          </p:nvPr>
        </p:nvSpPr>
        <p:spPr>
          <a:noFill/>
        </p:spPr>
        <p:txBody>
          <a:bodyPr/>
          <a:lstStyle/>
          <a:p>
            <a:fld id="{EE9E843F-6800-4C54-8155-7CA1B7D2BE0A}" type="slidenum">
              <a:rPr lang="en-US" altLang="zh-CN" smtClean="0">
                <a:ea typeface="宋体" charset="-122"/>
              </a:rPr>
              <a:pPr/>
              <a:t>29</a:t>
            </a:fld>
            <a:endParaRPr lang="en-US" altLang="zh-CN" dirty="0" smtClean="0">
              <a:ea typeface="宋体" charset="-122"/>
            </a:endParaRPr>
          </a:p>
        </p:txBody>
      </p:sp>
      <p:sp>
        <p:nvSpPr>
          <p:cNvPr id="34819" name="Text Box 2050"/>
          <p:cNvSpPr txBox="1">
            <a:spLocks noChangeArrowheads="1"/>
          </p:cNvSpPr>
          <p:nvPr/>
        </p:nvSpPr>
        <p:spPr bwMode="auto">
          <a:xfrm>
            <a:off x="457200" y="942975"/>
            <a:ext cx="7467600" cy="972574"/>
          </a:xfrm>
          <a:prstGeom prst="rect">
            <a:avLst/>
          </a:prstGeom>
          <a:noFill/>
          <a:ln w="9525">
            <a:noFill/>
            <a:miter lim="800000"/>
            <a:headEnd/>
            <a:tailEnd/>
          </a:ln>
        </p:spPr>
        <p:txBody>
          <a:bodyPr>
            <a:spAutoFit/>
          </a:bodyPr>
          <a:lstStyle/>
          <a:p>
            <a:pPr>
              <a:lnSpc>
                <a:spcPct val="130000"/>
              </a:lnSpc>
              <a:spcBef>
                <a:spcPct val="50000"/>
              </a:spcBef>
            </a:pPr>
            <a:r>
              <a:rPr lang="zh-CN" altLang="en-US" sz="2200" b="1">
                <a:latin typeface="宋体" pitchFamily="2" charset="-122"/>
                <a:ea typeface="宋体" pitchFamily="2" charset="-122"/>
              </a:rPr>
              <a:t>例</a:t>
            </a:r>
            <a:r>
              <a:rPr lang="en-US" altLang="zh-CN" sz="2200" b="1">
                <a:latin typeface="宋体" pitchFamily="2" charset="-122"/>
                <a:ea typeface="宋体" pitchFamily="2" charset="-122"/>
              </a:rPr>
              <a:t>4.8  </a:t>
            </a:r>
            <a:r>
              <a:rPr lang="zh-CN" altLang="en-US" sz="2200" b="1">
                <a:latin typeface="宋体" pitchFamily="2" charset="-122"/>
                <a:ea typeface="宋体" pitchFamily="2" charset="-122"/>
              </a:rPr>
              <a:t>设文法</a:t>
            </a:r>
            <a:r>
              <a:rPr lang="en-US" altLang="zh-CN" sz="2200" b="1">
                <a:latin typeface="宋体" pitchFamily="2" charset="-122"/>
                <a:ea typeface="宋体" pitchFamily="2" charset="-122"/>
              </a:rPr>
              <a:t>G[S]</a:t>
            </a:r>
            <a:r>
              <a:rPr lang="zh-CN" altLang="en-US" sz="2200" b="1">
                <a:latin typeface="宋体" pitchFamily="2" charset="-122"/>
                <a:ea typeface="宋体" pitchFamily="2" charset="-122"/>
              </a:rPr>
              <a:t>定义如下，试消除其左递归，得到与之等价的文法</a:t>
            </a:r>
            <a:r>
              <a:rPr lang="en-US" altLang="zh-CN" sz="2200" b="1">
                <a:latin typeface="宋体" pitchFamily="2" charset="-122"/>
                <a:ea typeface="宋体" pitchFamily="2" charset="-122"/>
              </a:rPr>
              <a:t>G′[S]</a:t>
            </a:r>
            <a:r>
              <a:rPr lang="zh-CN" altLang="en-US" sz="2200" b="1">
                <a:latin typeface="宋体" pitchFamily="2" charset="-122"/>
                <a:ea typeface="宋体" pitchFamily="2" charset="-122"/>
              </a:rPr>
              <a:t>。 </a:t>
            </a:r>
          </a:p>
        </p:txBody>
      </p:sp>
      <p:sp>
        <p:nvSpPr>
          <p:cNvPr id="34820" name="Rectangle 2051"/>
          <p:cNvSpPr>
            <a:spLocks noChangeArrowheads="1"/>
          </p:cNvSpPr>
          <p:nvPr/>
        </p:nvSpPr>
        <p:spPr bwMode="auto">
          <a:xfrm>
            <a:off x="2133600" y="1841500"/>
            <a:ext cx="4419600" cy="1412694"/>
          </a:xfrm>
          <a:prstGeom prst="rect">
            <a:avLst/>
          </a:prstGeom>
          <a:noFill/>
          <a:ln w="9525">
            <a:noFill/>
            <a:miter lim="800000"/>
            <a:headEnd/>
            <a:tailEnd/>
          </a:ln>
        </p:spPr>
        <p:txBody>
          <a:bodyPr wrap="square">
            <a:spAutoFit/>
          </a:bodyPr>
          <a:lstStyle/>
          <a:p>
            <a:pPr indent="684213" algn="l">
              <a:lnSpc>
                <a:spcPct val="130000"/>
              </a:lnSpc>
            </a:pPr>
            <a:r>
              <a:rPr lang="en-US" altLang="zh-CN" sz="2200" b="1" dirty="0">
                <a:latin typeface="宋体" pitchFamily="2" charset="-122"/>
                <a:ea typeface="宋体" pitchFamily="2" charset="-122"/>
              </a:rPr>
              <a:t>G[S]</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S→Qc︱c</a:t>
            </a:r>
            <a:endParaRPr lang="en-US" altLang="zh-CN" sz="2200" b="1" dirty="0">
              <a:latin typeface="宋体" pitchFamily="2" charset="-122"/>
              <a:ea typeface="宋体" pitchFamily="2" charset="-122"/>
            </a:endParaRPr>
          </a:p>
          <a:p>
            <a:pPr indent="684213" algn="l" eaLnBrk="0" hangingPunct="0">
              <a:lnSpc>
                <a:spcPct val="130000"/>
              </a:lnSpc>
            </a:pPr>
            <a:r>
              <a:rPr lang="en-US" altLang="zh-CN" sz="2200" b="1" dirty="0">
                <a:latin typeface="宋体" pitchFamily="2" charset="-122"/>
                <a:ea typeface="宋体" pitchFamily="2" charset="-122"/>
              </a:rPr>
              <a:t>      </a:t>
            </a:r>
            <a:r>
              <a:rPr lang="en-US" altLang="zh-CN" sz="2200" b="1" dirty="0" err="1">
                <a:latin typeface="宋体" pitchFamily="2" charset="-122"/>
                <a:ea typeface="宋体" pitchFamily="2" charset="-122"/>
              </a:rPr>
              <a:t>Q→</a:t>
            </a:r>
            <a:r>
              <a:rPr lang="en-US" altLang="zh-CN" sz="2200" b="1" dirty="0" err="1" smtClean="0">
                <a:latin typeface="宋体" pitchFamily="2" charset="-122"/>
                <a:ea typeface="宋体" pitchFamily="2" charset="-122"/>
              </a:rPr>
              <a:t>Rb︱b</a:t>
            </a:r>
            <a:endParaRPr lang="en-US" altLang="zh-CN" sz="2200" b="1" dirty="0" smtClean="0">
              <a:latin typeface="宋体" pitchFamily="2" charset="-122"/>
              <a:ea typeface="宋体" pitchFamily="2" charset="-122"/>
            </a:endParaRPr>
          </a:p>
          <a:p>
            <a:pPr indent="684213" algn="l" eaLnBrk="0" hangingPunct="0">
              <a:lnSpc>
                <a:spcPct val="130000"/>
              </a:lnSpc>
            </a:pPr>
            <a:r>
              <a:rPr lang="en-US" altLang="zh-CN" sz="2200" b="1" dirty="0" smtClean="0">
                <a:latin typeface="宋体" pitchFamily="2" charset="-122"/>
                <a:ea typeface="宋体" pitchFamily="2" charset="-122"/>
              </a:rPr>
              <a:t>      </a:t>
            </a:r>
            <a:r>
              <a:rPr lang="en-US" altLang="zh-CN" sz="2200" b="1" dirty="0" err="1" smtClean="0">
                <a:latin typeface="宋体" pitchFamily="2" charset="-122"/>
                <a:ea typeface="宋体" pitchFamily="2" charset="-122"/>
              </a:rPr>
              <a:t>R→Sa︱a</a:t>
            </a:r>
            <a:r>
              <a:rPr lang="en-US" altLang="zh-CN" sz="2200" b="1" dirty="0" smtClean="0">
                <a:latin typeface="宋体" pitchFamily="2" charset="-122"/>
                <a:ea typeface="宋体" pitchFamily="2" charset="-122"/>
              </a:rPr>
              <a:t> </a:t>
            </a:r>
            <a:endParaRPr lang="en-US" altLang="zh-CN" sz="2200" b="1" dirty="0">
              <a:latin typeface="宋体" pitchFamily="2" charset="-122"/>
              <a:ea typeface="宋体" pitchFamily="2" charset="-122"/>
            </a:endParaRPr>
          </a:p>
        </p:txBody>
      </p:sp>
      <p:sp>
        <p:nvSpPr>
          <p:cNvPr id="34821" name="Text Box 2052"/>
          <p:cNvSpPr txBox="1">
            <a:spLocks noChangeArrowheads="1"/>
          </p:cNvSpPr>
          <p:nvPr/>
        </p:nvSpPr>
        <p:spPr bwMode="auto">
          <a:xfrm>
            <a:off x="533400" y="3150513"/>
            <a:ext cx="6324600" cy="430887"/>
          </a:xfrm>
          <a:prstGeom prst="rect">
            <a:avLst/>
          </a:prstGeom>
          <a:noFill/>
          <a:ln w="9525">
            <a:noFill/>
            <a:miter lim="800000"/>
            <a:headEnd/>
            <a:tailEnd/>
          </a:ln>
        </p:spPr>
        <p:txBody>
          <a:bodyPr>
            <a:spAutoFit/>
          </a:bodyPr>
          <a:lstStyle/>
          <a:p>
            <a:pPr>
              <a:spcBef>
                <a:spcPct val="50000"/>
              </a:spcBef>
            </a:pPr>
            <a:r>
              <a:rPr lang="zh-CN" altLang="en-US" sz="2200" b="1" dirty="0">
                <a:latin typeface="宋体" pitchFamily="2" charset="-122"/>
                <a:ea typeface="宋体" pitchFamily="2" charset="-122"/>
              </a:rPr>
              <a:t>采用消除左递归法，得到文法</a:t>
            </a:r>
            <a:r>
              <a:rPr lang="en-US" altLang="zh-CN" sz="2200" b="1" dirty="0">
                <a:latin typeface="宋体" pitchFamily="2" charset="-122"/>
                <a:ea typeface="宋体" pitchFamily="2" charset="-122"/>
              </a:rPr>
              <a:t>G′[S]</a:t>
            </a:r>
            <a:r>
              <a:rPr lang="zh-CN" altLang="en-US" sz="2200" b="1" dirty="0">
                <a:latin typeface="宋体" pitchFamily="2" charset="-122"/>
                <a:ea typeface="宋体" pitchFamily="2" charset="-122"/>
              </a:rPr>
              <a:t>如下。</a:t>
            </a:r>
          </a:p>
        </p:txBody>
      </p:sp>
      <p:sp>
        <p:nvSpPr>
          <p:cNvPr id="34822" name="Text Box 2053"/>
          <p:cNvSpPr txBox="1">
            <a:spLocks noChangeArrowheads="1"/>
          </p:cNvSpPr>
          <p:nvPr/>
        </p:nvSpPr>
        <p:spPr bwMode="auto">
          <a:xfrm>
            <a:off x="1066800" y="3733800"/>
            <a:ext cx="6096000" cy="1548116"/>
          </a:xfrm>
          <a:prstGeom prst="rect">
            <a:avLst/>
          </a:prstGeom>
          <a:noFill/>
          <a:ln w="9525">
            <a:noFill/>
            <a:miter lim="800000"/>
            <a:headEnd/>
            <a:tailEnd/>
          </a:ln>
        </p:spPr>
        <p:txBody>
          <a:bodyPr wrap="square">
            <a:spAutoFit/>
          </a:bodyPr>
          <a:lstStyle/>
          <a:p>
            <a:pPr algn="l">
              <a:spcBef>
                <a:spcPct val="10000"/>
              </a:spcBef>
            </a:pPr>
            <a:r>
              <a:rPr lang="en-US" altLang="zh-CN" sz="2200" b="1" dirty="0" smtClean="0">
                <a:latin typeface="宋体" pitchFamily="2" charset="-122"/>
                <a:ea typeface="宋体" pitchFamily="2" charset="-122"/>
              </a:rPr>
              <a:t>       G</a:t>
            </a:r>
            <a:r>
              <a:rPr lang="en-US" altLang="zh-CN" sz="2200" b="1" dirty="0">
                <a:latin typeface="宋体" pitchFamily="2" charset="-122"/>
                <a:ea typeface="宋体" pitchFamily="2" charset="-122"/>
              </a:rPr>
              <a:t>′[S]</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S→Qc︱c</a:t>
            </a:r>
            <a:endParaRPr lang="en-US" altLang="zh-CN" sz="2200" b="1" dirty="0">
              <a:latin typeface="宋体" pitchFamily="2" charset="-122"/>
              <a:ea typeface="宋体" pitchFamily="2" charset="-122"/>
            </a:endParaRPr>
          </a:p>
          <a:p>
            <a:pPr algn="l">
              <a:spcBef>
                <a:spcPct val="10000"/>
              </a:spcBef>
            </a:pPr>
            <a:r>
              <a:rPr lang="en-US" altLang="zh-CN" sz="2200" b="1" dirty="0">
                <a:latin typeface="宋体" pitchFamily="2" charset="-122"/>
                <a:ea typeface="宋体" pitchFamily="2" charset="-122"/>
              </a:rPr>
              <a:t>                </a:t>
            </a:r>
            <a:r>
              <a:rPr lang="en-US" altLang="zh-CN" sz="2200" b="1" dirty="0" err="1">
                <a:latin typeface="宋体" pitchFamily="2" charset="-122"/>
                <a:ea typeface="宋体" pitchFamily="2" charset="-122"/>
              </a:rPr>
              <a:t>Q→Rb︱b</a:t>
            </a:r>
            <a:endParaRPr lang="en-US" altLang="zh-CN" sz="2200" b="1" dirty="0">
              <a:latin typeface="宋体" pitchFamily="2" charset="-122"/>
              <a:ea typeface="宋体" pitchFamily="2" charset="-122"/>
            </a:endParaRPr>
          </a:p>
          <a:p>
            <a:pPr algn="l">
              <a:spcBef>
                <a:spcPct val="10000"/>
              </a:spcBef>
            </a:pPr>
            <a:r>
              <a:rPr lang="en-US" altLang="zh-CN" sz="2200" b="1" dirty="0">
                <a:latin typeface="宋体" pitchFamily="2" charset="-122"/>
                <a:ea typeface="宋体" pitchFamily="2" charset="-122"/>
              </a:rPr>
              <a:t>                </a:t>
            </a:r>
            <a:r>
              <a:rPr lang="en-US" altLang="zh-CN" sz="2200" b="1" dirty="0" err="1">
                <a:latin typeface="宋体" pitchFamily="2" charset="-122"/>
                <a:ea typeface="宋体" pitchFamily="2" charset="-122"/>
              </a:rPr>
              <a:t>R→bcaR′︱caR′|aR</a:t>
            </a:r>
            <a:r>
              <a:rPr lang="en-US" altLang="zh-CN" sz="2200" b="1" dirty="0">
                <a:latin typeface="宋体" pitchFamily="2" charset="-122"/>
                <a:ea typeface="宋体" pitchFamily="2" charset="-122"/>
              </a:rPr>
              <a:t>′</a:t>
            </a:r>
          </a:p>
          <a:p>
            <a:pPr algn="l">
              <a:spcBef>
                <a:spcPct val="10000"/>
              </a:spcBef>
            </a:pPr>
            <a:r>
              <a:rPr lang="en-US" altLang="zh-CN" sz="2200" b="1" dirty="0">
                <a:latin typeface="宋体" pitchFamily="2" charset="-122"/>
                <a:ea typeface="宋体" pitchFamily="2" charset="-122"/>
              </a:rPr>
              <a:t>                </a:t>
            </a:r>
            <a:r>
              <a:rPr lang="en-US" altLang="zh-CN" sz="2200" b="1" dirty="0" err="1">
                <a:latin typeface="宋体" pitchFamily="2" charset="-122"/>
                <a:ea typeface="宋体" pitchFamily="2" charset="-122"/>
              </a:rPr>
              <a:t>R′→bcaR′︱ε</a:t>
            </a:r>
            <a:r>
              <a:rPr lang="en-US" altLang="zh-CN" sz="2200" b="1" dirty="0">
                <a:latin typeface="宋体" pitchFamily="2" charset="-122"/>
                <a:ea typeface="宋体" pitchFamily="2" charset="-122"/>
              </a:rPr>
              <a:t> </a:t>
            </a:r>
          </a:p>
        </p:txBody>
      </p:sp>
      <p:sp>
        <p:nvSpPr>
          <p:cNvPr id="34823" name="Text Box 2054"/>
          <p:cNvSpPr txBox="1">
            <a:spLocks noChangeArrowheads="1"/>
          </p:cNvSpPr>
          <p:nvPr/>
        </p:nvSpPr>
        <p:spPr bwMode="auto">
          <a:xfrm>
            <a:off x="852487" y="5588913"/>
            <a:ext cx="7529513" cy="430887"/>
          </a:xfrm>
          <a:prstGeom prst="rect">
            <a:avLst/>
          </a:prstGeom>
          <a:noFill/>
          <a:ln w="9525">
            <a:noFill/>
            <a:miter lim="800000"/>
            <a:headEnd/>
            <a:tailEnd/>
          </a:ln>
        </p:spPr>
        <p:txBody>
          <a:bodyPr wrap="square">
            <a:spAutoFit/>
          </a:bodyPr>
          <a:lstStyle/>
          <a:p>
            <a:pPr>
              <a:spcBef>
                <a:spcPct val="10000"/>
              </a:spcBef>
            </a:pPr>
            <a:r>
              <a:rPr lang="zh-CN" altLang="en-US" sz="2200" b="1" dirty="0">
                <a:solidFill>
                  <a:srgbClr val="FF0000"/>
                </a:solidFill>
                <a:latin typeface="宋体" pitchFamily="2" charset="-122"/>
                <a:ea typeface="宋体" pitchFamily="2" charset="-122"/>
              </a:rPr>
              <a:t>注解：</a:t>
            </a:r>
            <a:r>
              <a:rPr lang="zh-CN" altLang="en-US" sz="2200" b="1" dirty="0">
                <a:latin typeface="宋体" pitchFamily="2" charset="-122"/>
                <a:ea typeface="宋体" pitchFamily="2" charset="-122"/>
              </a:rPr>
              <a:t>不同非终结符排列顺序，得到不同的等价文法</a:t>
            </a:r>
            <a:r>
              <a:rPr lang="en-US" altLang="zh-CN" sz="2200" b="1" dirty="0">
                <a:latin typeface="宋体" pitchFamily="2" charset="-122"/>
                <a:ea typeface="宋体" pitchFamily="2" charset="-122"/>
              </a:rPr>
              <a:t>G′</a:t>
            </a:r>
            <a:r>
              <a:rPr lang="zh-CN" altLang="en-US" sz="2200" b="1" dirty="0">
                <a:latin typeface="宋体" pitchFamily="2" charset="-122"/>
                <a:ea typeface="宋体" pitchFamily="2" charset="-122"/>
              </a:rPr>
              <a:t>。 </a:t>
            </a:r>
          </a:p>
        </p:txBody>
      </p:sp>
      <p:sp>
        <p:nvSpPr>
          <p:cNvPr id="9" name="Rectangle 12"/>
          <p:cNvSpPr txBox="1">
            <a:spLocks noChangeArrowheads="1"/>
          </p:cNvSpPr>
          <p:nvPr/>
        </p:nvSpPr>
        <p:spPr>
          <a:xfrm>
            <a:off x="541338" y="304800"/>
            <a:ext cx="4564062"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CC0099"/>
                </a:solidFill>
                <a:latin typeface="黑体" pitchFamily="49" charset="-122"/>
                <a:ea typeface="黑体" pitchFamily="49" charset="-122"/>
                <a:cs typeface="+mj-cs"/>
              </a:rPr>
              <a:t>（</a:t>
            </a:r>
            <a:r>
              <a:rPr lang="en-US" altLang="zh-CN" sz="2800" b="1" kern="0" dirty="0" smtClean="0">
                <a:solidFill>
                  <a:srgbClr val="CC0099"/>
                </a:solidFill>
                <a:latin typeface="黑体" pitchFamily="49" charset="-122"/>
                <a:ea typeface="黑体" pitchFamily="49" charset="-122"/>
                <a:cs typeface="+mj-cs"/>
              </a:rPr>
              <a:t>2</a:t>
            </a:r>
            <a:r>
              <a:rPr lang="zh-CN" altLang="en-US" sz="2800" b="1" kern="0" dirty="0" smtClean="0">
                <a:solidFill>
                  <a:srgbClr val="CC0099"/>
                </a:solidFill>
                <a:latin typeface="黑体" pitchFamily="49" charset="-122"/>
                <a:ea typeface="黑体" pitchFamily="49" charset="-122"/>
                <a:cs typeface="+mj-cs"/>
              </a:rPr>
              <a:t>）</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消除左递归法</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1"/>
          <p:cNvSpPr>
            <a:spLocks noGrp="1"/>
          </p:cNvSpPr>
          <p:nvPr>
            <p:ph type="sldNum" sz="quarter" idx="12"/>
          </p:nvPr>
        </p:nvSpPr>
        <p:spPr>
          <a:noFill/>
        </p:spPr>
        <p:txBody>
          <a:bodyPr/>
          <a:lstStyle/>
          <a:p>
            <a:fld id="{839FBB37-DA21-41D7-80D2-273F8EEF57F0}" type="slidenum">
              <a:rPr lang="en-US" altLang="zh-CN" smtClean="0">
                <a:ea typeface="宋体" charset="-122"/>
              </a:rPr>
              <a:pPr/>
              <a:t>3</a:t>
            </a:fld>
            <a:endParaRPr lang="en-US" altLang="zh-CN" dirty="0" smtClean="0">
              <a:ea typeface="宋体" charset="-122"/>
            </a:endParaRPr>
          </a:p>
        </p:txBody>
      </p:sp>
      <p:sp>
        <p:nvSpPr>
          <p:cNvPr id="5123" name="Text Box 3"/>
          <p:cNvSpPr txBox="1">
            <a:spLocks noChangeArrowheads="1"/>
          </p:cNvSpPr>
          <p:nvPr/>
        </p:nvSpPr>
        <p:spPr bwMode="auto">
          <a:xfrm>
            <a:off x="1600200" y="1756350"/>
            <a:ext cx="6934200" cy="4339650"/>
          </a:xfrm>
          <a:prstGeom prst="rect">
            <a:avLst/>
          </a:prstGeom>
          <a:noFill/>
          <a:ln w="9525">
            <a:noFill/>
            <a:miter lim="800000"/>
            <a:headEnd/>
            <a:tailEnd/>
          </a:ln>
        </p:spPr>
        <p:txBody>
          <a:bodyPr>
            <a:spAutoFit/>
          </a:bodyPr>
          <a:lstStyle/>
          <a:p>
            <a:pPr algn="l">
              <a:lnSpc>
                <a:spcPct val="150000"/>
              </a:lnSpc>
              <a:spcBef>
                <a:spcPct val="50000"/>
              </a:spcBef>
            </a:pPr>
            <a:r>
              <a:rPr lang="en-US" altLang="zh-CN" sz="2400" b="1" dirty="0">
                <a:latin typeface="宋体" pitchFamily="2" charset="-122"/>
                <a:ea typeface="宋体" pitchFamily="2" charset="-122"/>
                <a:hlinkClick r:id="rId3" action="ppaction://hlinksldjump"/>
              </a:rPr>
              <a:t>4.1</a:t>
            </a:r>
            <a:r>
              <a:rPr lang="zh-CN" altLang="en-US" sz="2400" b="1" dirty="0">
                <a:latin typeface="宋体" pitchFamily="2" charset="-122"/>
                <a:ea typeface="宋体" pitchFamily="2" charset="-122"/>
                <a:hlinkClick r:id="rId3" action="ppaction://hlinksldjump"/>
              </a:rPr>
              <a:t>　确定的自顶向下语法分析思想</a:t>
            </a:r>
            <a:endParaRPr lang="zh-CN" altLang="en-US" sz="2400" b="1" dirty="0">
              <a:latin typeface="宋体" pitchFamily="2" charset="-122"/>
              <a:ea typeface="宋体" pitchFamily="2" charset="-122"/>
            </a:endParaRPr>
          </a:p>
          <a:p>
            <a:pPr algn="l">
              <a:lnSpc>
                <a:spcPct val="150000"/>
              </a:lnSpc>
              <a:spcBef>
                <a:spcPct val="50000"/>
              </a:spcBef>
            </a:pPr>
            <a:r>
              <a:rPr lang="en-US" altLang="zh-CN" sz="2400" b="1" dirty="0">
                <a:latin typeface="宋体" pitchFamily="2" charset="-122"/>
                <a:ea typeface="宋体" pitchFamily="2" charset="-122"/>
                <a:hlinkClick r:id="rId4" action="ppaction://hlinksldjump"/>
              </a:rPr>
              <a:t>4.2</a:t>
            </a:r>
            <a:r>
              <a:rPr lang="zh-CN" altLang="en-US" sz="2400" b="1" dirty="0">
                <a:latin typeface="宋体" pitchFamily="2" charset="-122"/>
                <a:ea typeface="宋体" pitchFamily="2" charset="-122"/>
                <a:hlinkClick r:id="rId4" action="ppaction://hlinksldjump"/>
              </a:rPr>
              <a:t>　</a:t>
            </a:r>
            <a:r>
              <a:rPr lang="en-US" altLang="zh-CN" sz="2400" b="1" dirty="0">
                <a:latin typeface="宋体" pitchFamily="2" charset="-122"/>
                <a:ea typeface="宋体" pitchFamily="2" charset="-122"/>
                <a:hlinkClick r:id="rId4" action="ppaction://hlinksldjump"/>
              </a:rPr>
              <a:t>LL(1)</a:t>
            </a:r>
            <a:r>
              <a:rPr lang="zh-CN" altLang="en-US" sz="2400" b="1" dirty="0">
                <a:latin typeface="宋体" pitchFamily="2" charset="-122"/>
                <a:ea typeface="宋体" pitchFamily="2" charset="-122"/>
                <a:hlinkClick r:id="rId4" action="ppaction://hlinksldjump"/>
              </a:rPr>
              <a:t>文法的判别</a:t>
            </a:r>
            <a:r>
              <a:rPr lang="zh-CN" altLang="en-US" sz="2400" b="1" dirty="0">
                <a:latin typeface="宋体" pitchFamily="2" charset="-122"/>
                <a:ea typeface="宋体" pitchFamily="2" charset="-122"/>
                <a:hlinkClick r:id="rId5" action="ppaction://hlinksldjump"/>
              </a:rPr>
              <a:t> </a:t>
            </a:r>
            <a:endParaRPr lang="zh-CN" altLang="en-US" sz="2400" b="1" dirty="0">
              <a:latin typeface="宋体" pitchFamily="2" charset="-122"/>
              <a:ea typeface="宋体" pitchFamily="2" charset="-122"/>
            </a:endParaRPr>
          </a:p>
          <a:p>
            <a:pPr algn="l">
              <a:lnSpc>
                <a:spcPct val="150000"/>
              </a:lnSpc>
              <a:spcBef>
                <a:spcPct val="50000"/>
              </a:spcBef>
            </a:pPr>
            <a:r>
              <a:rPr lang="en-US" altLang="zh-CN" sz="2400" b="1" dirty="0">
                <a:latin typeface="宋体" pitchFamily="2" charset="-122"/>
                <a:ea typeface="宋体" pitchFamily="2" charset="-122"/>
                <a:hlinkClick r:id="rId6" action="ppaction://hlinksldjump"/>
              </a:rPr>
              <a:t>4.3</a:t>
            </a:r>
            <a:r>
              <a:rPr lang="zh-CN" altLang="en-US" sz="2400" b="1" dirty="0">
                <a:latin typeface="宋体" pitchFamily="2" charset="-122"/>
                <a:ea typeface="宋体" pitchFamily="2" charset="-122"/>
                <a:hlinkClick r:id="rId6" action="ppaction://hlinksldjump"/>
              </a:rPr>
              <a:t>　某些非</a:t>
            </a:r>
            <a:r>
              <a:rPr lang="en-US" altLang="zh-CN" sz="2400" b="1" dirty="0">
                <a:latin typeface="宋体" pitchFamily="2" charset="-122"/>
                <a:ea typeface="宋体" pitchFamily="2" charset="-122"/>
                <a:hlinkClick r:id="rId6" action="ppaction://hlinksldjump"/>
              </a:rPr>
              <a:t>LL(1)</a:t>
            </a:r>
            <a:r>
              <a:rPr lang="zh-CN" altLang="en-US" sz="2400" b="1" dirty="0">
                <a:latin typeface="宋体" pitchFamily="2" charset="-122"/>
                <a:ea typeface="宋体" pitchFamily="2" charset="-122"/>
                <a:hlinkClick r:id="rId6" action="ppaction://hlinksldjump"/>
              </a:rPr>
              <a:t>文法到</a:t>
            </a:r>
            <a:r>
              <a:rPr lang="en-US" altLang="zh-CN" sz="2400" b="1" dirty="0">
                <a:latin typeface="宋体" pitchFamily="2" charset="-122"/>
                <a:ea typeface="宋体" pitchFamily="2" charset="-122"/>
                <a:hlinkClick r:id="rId6" action="ppaction://hlinksldjump"/>
              </a:rPr>
              <a:t>LL(1)</a:t>
            </a:r>
            <a:r>
              <a:rPr lang="zh-CN" altLang="en-US" sz="2400" b="1" dirty="0">
                <a:latin typeface="宋体" pitchFamily="2" charset="-122"/>
                <a:ea typeface="宋体" pitchFamily="2" charset="-122"/>
                <a:hlinkClick r:id="rId6" action="ppaction://hlinksldjump"/>
              </a:rPr>
              <a:t>文法的等价变换</a:t>
            </a:r>
            <a:endParaRPr lang="zh-CN" altLang="en-US" sz="2400" b="1" dirty="0">
              <a:latin typeface="宋体" pitchFamily="2" charset="-122"/>
              <a:ea typeface="宋体" pitchFamily="2" charset="-122"/>
            </a:endParaRPr>
          </a:p>
          <a:p>
            <a:pPr algn="l">
              <a:lnSpc>
                <a:spcPct val="150000"/>
              </a:lnSpc>
              <a:spcBef>
                <a:spcPct val="50000"/>
              </a:spcBef>
            </a:pPr>
            <a:r>
              <a:rPr lang="en-US" altLang="zh-CN" sz="2400" b="1" dirty="0">
                <a:latin typeface="宋体" pitchFamily="2" charset="-122"/>
                <a:ea typeface="宋体" pitchFamily="2" charset="-122"/>
                <a:hlinkClick r:id="rId7" action="ppaction://hlinksldjump"/>
              </a:rPr>
              <a:t>4.4</a:t>
            </a:r>
            <a:r>
              <a:rPr lang="zh-CN" altLang="en-US" sz="2400" b="1" dirty="0">
                <a:latin typeface="宋体" pitchFamily="2" charset="-122"/>
                <a:ea typeface="宋体" pitchFamily="2" charset="-122"/>
                <a:hlinkClick r:id="rId7" action="ppaction://hlinksldjump"/>
              </a:rPr>
              <a:t>　确定的自顶向下语法分析</a:t>
            </a:r>
            <a:r>
              <a:rPr lang="zh-CN" altLang="en-US" sz="2400" b="1" dirty="0" smtClean="0">
                <a:latin typeface="宋体" pitchFamily="2" charset="-122"/>
                <a:ea typeface="宋体" pitchFamily="2" charset="-122"/>
                <a:hlinkClick r:id="rId7" action="ppaction://hlinksldjump"/>
              </a:rPr>
              <a:t>方法</a:t>
            </a:r>
            <a:endParaRPr lang="en-US" altLang="zh-CN" sz="2400" b="1" dirty="0" smtClean="0">
              <a:latin typeface="宋体" pitchFamily="2" charset="-122"/>
              <a:ea typeface="宋体" pitchFamily="2" charset="-122"/>
            </a:endParaRPr>
          </a:p>
          <a:p>
            <a:pPr algn="l">
              <a:lnSpc>
                <a:spcPct val="150000"/>
              </a:lnSpc>
              <a:spcBef>
                <a:spcPct val="50000"/>
              </a:spcBef>
            </a:pPr>
            <a:r>
              <a:rPr lang="en-US" altLang="zh-CN" sz="2400" b="1" dirty="0" smtClean="0">
                <a:latin typeface="宋体" pitchFamily="2" charset="-122"/>
                <a:ea typeface="宋体" pitchFamily="2" charset="-122"/>
                <a:hlinkClick r:id="rId8" action="ppaction://hlinksldjump"/>
              </a:rPr>
              <a:t>4.5</a:t>
            </a:r>
            <a:r>
              <a:rPr lang="zh-CN" altLang="en-US" sz="2400" b="1" dirty="0" smtClean="0">
                <a:latin typeface="宋体" pitchFamily="2" charset="-122"/>
                <a:ea typeface="宋体" pitchFamily="2" charset="-122"/>
                <a:hlinkClick r:id="rId8" action="ppaction://hlinksldjump"/>
              </a:rPr>
              <a:t>　典型例题及解答</a:t>
            </a:r>
            <a:endParaRPr lang="en-US" altLang="zh-CN" sz="2400" b="1" dirty="0" smtClean="0">
              <a:latin typeface="宋体" pitchFamily="2" charset="-122"/>
              <a:ea typeface="宋体" pitchFamily="2" charset="-122"/>
            </a:endParaRPr>
          </a:p>
          <a:p>
            <a:pPr algn="l">
              <a:lnSpc>
                <a:spcPct val="150000"/>
              </a:lnSpc>
              <a:spcBef>
                <a:spcPct val="50000"/>
              </a:spcBef>
            </a:pPr>
            <a:r>
              <a:rPr lang="en-US" altLang="zh-CN" sz="2400" b="1" dirty="0" smtClean="0">
                <a:latin typeface="宋体" pitchFamily="2" charset="-122"/>
                <a:ea typeface="宋体" pitchFamily="2" charset="-122"/>
                <a:hlinkClick r:id="rId9" action="ppaction://hlinksldjump"/>
              </a:rPr>
              <a:t>4.6</a:t>
            </a:r>
            <a:r>
              <a:rPr lang="zh-CN" altLang="en-US" sz="2400" b="1" dirty="0" smtClean="0">
                <a:latin typeface="宋体" pitchFamily="2" charset="-122"/>
                <a:ea typeface="宋体" pitchFamily="2" charset="-122"/>
                <a:hlinkClick r:id="rId9" action="ppaction://hlinksldjump"/>
              </a:rPr>
              <a:t>　</a:t>
            </a:r>
            <a:r>
              <a:rPr lang="en-US" altLang="zh-CN" sz="2400" b="1" kern="0" dirty="0" smtClean="0">
                <a:solidFill>
                  <a:srgbClr val="0000FF"/>
                </a:solidFill>
                <a:latin typeface="Times New Roman" charset="0"/>
                <a:ea typeface="黑体" pitchFamily="2" charset="-122"/>
                <a:hlinkClick r:id="rId9" action="ppaction://hlinksldjump"/>
              </a:rPr>
              <a:t> LL(1)</a:t>
            </a:r>
            <a:r>
              <a:rPr lang="zh-CN" altLang="en-US" sz="2400" b="1" kern="0" dirty="0" smtClean="0">
                <a:solidFill>
                  <a:srgbClr val="0000FF"/>
                </a:solidFill>
                <a:latin typeface="Times New Roman" charset="0"/>
                <a:ea typeface="黑体" pitchFamily="2" charset="-122"/>
                <a:hlinkClick r:id="rId9" action="ppaction://hlinksldjump"/>
              </a:rPr>
              <a:t>分析中的出错处理</a:t>
            </a:r>
            <a:endParaRPr lang="en-US" altLang="zh-CN" sz="2400" b="1" dirty="0" smtClean="0">
              <a:latin typeface="宋体" pitchFamily="2" charset="-122"/>
              <a:ea typeface="宋体" pitchFamily="2" charset="-122"/>
            </a:endParaRPr>
          </a:p>
        </p:txBody>
      </p:sp>
      <p:sp>
        <p:nvSpPr>
          <p:cNvPr id="5124" name="Text Box 4"/>
          <p:cNvSpPr txBox="1">
            <a:spLocks noChangeArrowheads="1"/>
          </p:cNvSpPr>
          <p:nvPr/>
        </p:nvSpPr>
        <p:spPr bwMode="auto">
          <a:xfrm>
            <a:off x="3552825" y="918150"/>
            <a:ext cx="1676400" cy="519113"/>
          </a:xfrm>
          <a:prstGeom prst="rect">
            <a:avLst/>
          </a:prstGeom>
          <a:noFill/>
          <a:ln w="9525">
            <a:noFill/>
            <a:miter lim="800000"/>
            <a:headEnd/>
            <a:tailEnd/>
          </a:ln>
        </p:spPr>
        <p:txBody>
          <a:bodyPr>
            <a:spAutoFit/>
          </a:bodyPr>
          <a:lstStyle/>
          <a:p>
            <a:pPr algn="ctr">
              <a:spcBef>
                <a:spcPct val="50000"/>
              </a:spcBef>
            </a:pPr>
            <a:r>
              <a:rPr lang="zh-CN" altLang="en-US" sz="2800" b="1" dirty="0">
                <a:solidFill>
                  <a:srgbClr val="800000"/>
                </a:solidFill>
                <a:latin typeface="宋体" pitchFamily="2" charset="-122"/>
                <a:ea typeface="宋体" pitchFamily="2" charset="-122"/>
              </a:rPr>
              <a:t>重点讲解</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7"/>
          <p:cNvSpPr>
            <a:spLocks noGrp="1" noChangeArrowheads="1"/>
          </p:cNvSpPr>
          <p:nvPr>
            <p:ph type="title"/>
          </p:nvPr>
        </p:nvSpPr>
        <p:spPr>
          <a:xfrm>
            <a:off x="685800" y="228600"/>
            <a:ext cx="5859463" cy="457200"/>
          </a:xfrm>
        </p:spPr>
        <p:txBody>
          <a:bodyPr/>
          <a:lstStyle/>
          <a:p>
            <a:pPr eaLnBrk="1" hangingPunct="1"/>
            <a:r>
              <a:rPr lang="en-US" altLang="zh-CN" sz="2800" b="1" dirty="0" smtClean="0">
                <a:solidFill>
                  <a:srgbClr val="0000FF"/>
                </a:solidFill>
                <a:latin typeface="Times New Roman" pitchFamily="18" charset="0"/>
                <a:ea typeface="黑体" pitchFamily="2" charset="-122"/>
              </a:rPr>
              <a:t>4.4</a:t>
            </a:r>
            <a:r>
              <a:rPr lang="zh-CN" altLang="en-US" sz="2800" b="1" dirty="0" smtClean="0">
                <a:solidFill>
                  <a:srgbClr val="0000FF"/>
                </a:solidFill>
                <a:latin typeface="Times New Roman" pitchFamily="18" charset="0"/>
                <a:ea typeface="黑体" pitchFamily="2" charset="-122"/>
              </a:rPr>
              <a:t>　确定的自顶向下语法分析方法</a:t>
            </a:r>
          </a:p>
        </p:txBody>
      </p:sp>
      <p:sp>
        <p:nvSpPr>
          <p:cNvPr id="35844" name="Text Box 5"/>
          <p:cNvSpPr txBox="1">
            <a:spLocks noChangeArrowheads="1"/>
          </p:cNvSpPr>
          <p:nvPr/>
        </p:nvSpPr>
        <p:spPr bwMode="auto">
          <a:xfrm>
            <a:off x="228600" y="1066800"/>
            <a:ext cx="4800600" cy="457200"/>
          </a:xfrm>
          <a:prstGeom prst="rect">
            <a:avLst/>
          </a:prstGeom>
          <a:noFill/>
          <a:ln w="9525">
            <a:noFill/>
            <a:miter lim="800000"/>
            <a:headEnd/>
            <a:tailEnd/>
          </a:ln>
        </p:spPr>
        <p:txBody>
          <a:bodyPr>
            <a:spAutoFit/>
          </a:bodyPr>
          <a:lstStyle/>
          <a:p>
            <a:pPr>
              <a:spcBef>
                <a:spcPct val="50000"/>
              </a:spcBef>
            </a:pPr>
            <a:r>
              <a:rPr lang="en-US" altLang="zh-CN" sz="2400" b="1" dirty="0">
                <a:solidFill>
                  <a:srgbClr val="CC0099"/>
                </a:solidFill>
                <a:latin typeface="黑体" pitchFamily="49" charset="-122"/>
                <a:ea typeface="黑体" pitchFamily="49" charset="-122"/>
              </a:rPr>
              <a:t>4.4.1</a:t>
            </a:r>
            <a:r>
              <a:rPr lang="zh-CN" altLang="en-US" sz="2400" b="1" dirty="0">
                <a:solidFill>
                  <a:srgbClr val="CC0099"/>
                </a:solidFill>
                <a:latin typeface="黑体" pitchFamily="49" charset="-122"/>
                <a:ea typeface="黑体" pitchFamily="49" charset="-122"/>
              </a:rPr>
              <a:t>　递归子程序法</a:t>
            </a:r>
            <a:r>
              <a:rPr lang="zh-CN" altLang="en-US" sz="2400" dirty="0">
                <a:latin typeface="黑体" pitchFamily="49" charset="-122"/>
                <a:ea typeface="黑体" pitchFamily="49" charset="-122"/>
              </a:rPr>
              <a:t> </a:t>
            </a:r>
          </a:p>
        </p:txBody>
      </p:sp>
      <p:sp>
        <p:nvSpPr>
          <p:cNvPr id="35845" name="Text Box 6"/>
          <p:cNvSpPr txBox="1">
            <a:spLocks noChangeArrowheads="1"/>
          </p:cNvSpPr>
          <p:nvPr/>
        </p:nvSpPr>
        <p:spPr bwMode="auto">
          <a:xfrm>
            <a:off x="457200" y="1676400"/>
            <a:ext cx="7848600" cy="4391972"/>
          </a:xfrm>
          <a:prstGeom prst="rect">
            <a:avLst/>
          </a:prstGeom>
          <a:noFill/>
          <a:ln w="9525">
            <a:noFill/>
            <a:miter lim="800000"/>
            <a:headEnd/>
            <a:tailEnd/>
          </a:ln>
        </p:spPr>
        <p:txBody>
          <a:bodyPr wrap="square">
            <a:spAutoFit/>
          </a:bodyPr>
          <a:lstStyle/>
          <a:p>
            <a:pPr indent="584200" algn="l">
              <a:lnSpc>
                <a:spcPct val="130000"/>
              </a:lnSpc>
              <a:spcBef>
                <a:spcPct val="50000"/>
              </a:spcBef>
            </a:pPr>
            <a:r>
              <a:rPr lang="zh-CN" altLang="en-US" sz="2200" b="1" dirty="0">
                <a:latin typeface="宋体" pitchFamily="2" charset="-122"/>
                <a:ea typeface="宋体" pitchFamily="2" charset="-122"/>
              </a:rPr>
              <a:t>递归子程序法是将每个非终结符编写成一个递归子程序，即语法分析程序的每个递归子程序完成选择规则、推导和匹配的功能。</a:t>
            </a:r>
          </a:p>
          <a:p>
            <a:pPr indent="584200" algn="l">
              <a:lnSpc>
                <a:spcPct val="130000"/>
              </a:lnSpc>
              <a:spcBef>
                <a:spcPct val="50000"/>
              </a:spcBef>
            </a:pPr>
            <a:r>
              <a:rPr lang="zh-CN" altLang="en-US" sz="2200" b="1" dirty="0">
                <a:latin typeface="宋体" pitchFamily="2" charset="-122"/>
                <a:ea typeface="宋体" pitchFamily="2" charset="-122"/>
              </a:rPr>
              <a:t>在递归子程序中，选择规则的实现步骤是将输入串“下一个符号”逐个与</a:t>
            </a:r>
            <a:r>
              <a:rPr lang="en-US" altLang="zh-CN" sz="2200" b="1" dirty="0">
                <a:latin typeface="宋体" pitchFamily="2" charset="-122"/>
                <a:ea typeface="宋体" pitchFamily="2" charset="-122"/>
              </a:rPr>
              <a:t>A</a:t>
            </a:r>
            <a:r>
              <a:rPr lang="zh-CN" altLang="en-US" sz="2200" b="1" dirty="0">
                <a:latin typeface="宋体" pitchFamily="2" charset="-122"/>
                <a:ea typeface="宋体" pitchFamily="2" charset="-122"/>
              </a:rPr>
              <a:t>规则的选择集进行判定，“下一个符号”属于哪个选择集，便选择相应规则推导。只有当“下一个符号”不属于任何选择集时，报告语法错误。</a:t>
            </a:r>
          </a:p>
          <a:p>
            <a:pPr indent="584200" algn="l">
              <a:lnSpc>
                <a:spcPct val="130000"/>
              </a:lnSpc>
              <a:spcBef>
                <a:spcPct val="50000"/>
              </a:spcBef>
            </a:pPr>
            <a:r>
              <a:rPr lang="zh-CN" altLang="en-US" sz="2200" b="1" dirty="0">
                <a:latin typeface="宋体" pitchFamily="2" charset="-122"/>
                <a:ea typeface="宋体" pitchFamily="2" charset="-122"/>
              </a:rPr>
              <a:t>按照递归子程序法构造的语法分析程序是由一个总控子程序和一组非终结符对应的递归子程序组成的。  </a:t>
            </a:r>
          </a:p>
        </p:txBody>
      </p:sp>
      <p:sp>
        <p:nvSpPr>
          <p:cNvPr id="7" name="灯片编号占位符 1"/>
          <p:cNvSpPr>
            <a:spLocks noGrp="1"/>
          </p:cNvSpPr>
          <p:nvPr>
            <p:ph type="sldNum" sz="quarter" idx="12"/>
          </p:nvPr>
        </p:nvSpPr>
        <p:spPr>
          <a:xfrm>
            <a:off x="6477000" y="6248400"/>
            <a:ext cx="2133600" cy="244475"/>
          </a:xfrm>
          <a:noFill/>
        </p:spPr>
        <p:txBody>
          <a:bodyPr/>
          <a:lstStyle/>
          <a:p>
            <a:fld id="{EE9E843F-6800-4C54-8155-7CA1B7D2BE0A}" type="slidenum">
              <a:rPr lang="en-US" altLang="zh-CN" smtClean="0">
                <a:ea typeface="宋体" charset="-122"/>
              </a:rPr>
              <a:pPr/>
              <a:t>30</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p:cNvSpPr>
            <a:spLocks noGrp="1"/>
          </p:cNvSpPr>
          <p:nvPr>
            <p:ph type="sldNum" sz="quarter" idx="12"/>
          </p:nvPr>
        </p:nvSpPr>
        <p:spPr>
          <a:noFill/>
        </p:spPr>
        <p:txBody>
          <a:bodyPr/>
          <a:lstStyle/>
          <a:p>
            <a:fld id="{F1F942B9-D18E-4123-AFB1-FED7E597556D}" type="slidenum">
              <a:rPr lang="en-US" altLang="zh-CN" smtClean="0">
                <a:ea typeface="宋体" charset="-122"/>
              </a:rPr>
              <a:pPr/>
              <a:t>31</a:t>
            </a:fld>
            <a:endParaRPr lang="en-US" altLang="zh-CN" smtClean="0">
              <a:ea typeface="宋体" charset="-122"/>
            </a:endParaRPr>
          </a:p>
        </p:txBody>
      </p:sp>
      <p:sp>
        <p:nvSpPr>
          <p:cNvPr id="36867" name="Text Box 2"/>
          <p:cNvSpPr txBox="1">
            <a:spLocks noChangeArrowheads="1"/>
          </p:cNvSpPr>
          <p:nvPr/>
        </p:nvSpPr>
        <p:spPr bwMode="auto">
          <a:xfrm>
            <a:off x="228600" y="990600"/>
            <a:ext cx="8229600" cy="430887"/>
          </a:xfrm>
          <a:prstGeom prst="rect">
            <a:avLst/>
          </a:prstGeom>
          <a:noFill/>
          <a:ln w="9525">
            <a:noFill/>
            <a:miter lim="800000"/>
            <a:headEnd/>
            <a:tailEnd/>
          </a:ln>
        </p:spPr>
        <p:txBody>
          <a:bodyPr wrap="square">
            <a:spAutoFit/>
          </a:bodyPr>
          <a:lstStyle/>
          <a:p>
            <a:pPr marL="952500" indent="-952500">
              <a:spcBef>
                <a:spcPct val="50000"/>
              </a:spcBef>
            </a:pPr>
            <a:r>
              <a:rPr lang="zh-CN" altLang="en-US" sz="2200" b="1" dirty="0">
                <a:latin typeface="+mn-ea"/>
                <a:ea typeface="+mn-ea"/>
              </a:rPr>
              <a:t>例</a:t>
            </a:r>
            <a:r>
              <a:rPr lang="en-US" altLang="zh-CN" sz="2200" b="1" dirty="0">
                <a:latin typeface="+mn-ea"/>
                <a:ea typeface="+mn-ea"/>
              </a:rPr>
              <a:t>4.9 </a:t>
            </a:r>
            <a:r>
              <a:rPr lang="zh-CN" altLang="en-US" sz="2200" b="1" dirty="0">
                <a:latin typeface="+mn-ea"/>
                <a:ea typeface="+mn-ea"/>
              </a:rPr>
              <a:t>设文法</a:t>
            </a:r>
            <a:r>
              <a:rPr lang="en-US" altLang="zh-CN" sz="2200" b="1" dirty="0">
                <a:latin typeface="+mn-ea"/>
                <a:ea typeface="+mn-ea"/>
              </a:rPr>
              <a:t>G[E]</a:t>
            </a:r>
            <a:r>
              <a:rPr lang="zh-CN" altLang="en-US" sz="2200" b="1" dirty="0">
                <a:latin typeface="+mn-ea"/>
                <a:ea typeface="+mn-ea"/>
              </a:rPr>
              <a:t>定义如下，试设计其语法分析递归子程序。 </a:t>
            </a:r>
          </a:p>
        </p:txBody>
      </p:sp>
      <p:grpSp>
        <p:nvGrpSpPr>
          <p:cNvPr id="2" name="Group 7"/>
          <p:cNvGrpSpPr>
            <a:grpSpLocks/>
          </p:cNvGrpSpPr>
          <p:nvPr/>
        </p:nvGrpSpPr>
        <p:grpSpPr bwMode="auto">
          <a:xfrm>
            <a:off x="2362200" y="1520825"/>
            <a:ext cx="3871913" cy="1527175"/>
            <a:chOff x="-2" y="-2"/>
            <a:chExt cx="1998" cy="676"/>
          </a:xfrm>
        </p:grpSpPr>
        <p:grpSp>
          <p:nvGrpSpPr>
            <p:cNvPr id="3" name="Group 5"/>
            <p:cNvGrpSpPr>
              <a:grpSpLocks/>
            </p:cNvGrpSpPr>
            <p:nvPr/>
          </p:nvGrpSpPr>
          <p:grpSpPr bwMode="auto">
            <a:xfrm>
              <a:off x="0" y="0"/>
              <a:ext cx="1994" cy="672"/>
              <a:chOff x="0" y="0"/>
              <a:chExt cx="1994" cy="672"/>
            </a:xfrm>
          </p:grpSpPr>
          <p:sp>
            <p:nvSpPr>
              <p:cNvPr id="36874" name="Rectangle 3"/>
              <p:cNvSpPr>
                <a:spLocks noChangeArrowheads="1"/>
              </p:cNvSpPr>
              <p:nvPr/>
            </p:nvSpPr>
            <p:spPr bwMode="auto">
              <a:xfrm>
                <a:off x="43" y="0"/>
                <a:ext cx="1908" cy="672"/>
              </a:xfrm>
              <a:prstGeom prst="rect">
                <a:avLst/>
              </a:prstGeom>
              <a:noFill/>
              <a:ln w="9525">
                <a:noFill/>
                <a:miter lim="800000"/>
                <a:headEnd/>
                <a:tailEnd/>
              </a:ln>
            </p:spPr>
            <p:txBody>
              <a:bodyPr/>
              <a:lstStyle/>
              <a:p>
                <a:pPr indent="684213" algn="just">
                  <a:lnSpc>
                    <a:spcPct val="110000"/>
                  </a:lnSpc>
                  <a:spcBef>
                    <a:spcPct val="10000"/>
                  </a:spcBef>
                </a:pPr>
                <a:r>
                  <a:rPr lang="en-US" altLang="zh-CN" sz="2000" b="1">
                    <a:latin typeface="Times New Roman" pitchFamily="18" charset="0"/>
                  </a:rPr>
                  <a:t>G[E]</a:t>
                </a:r>
                <a:r>
                  <a:rPr lang="zh-CN" altLang="en-US" sz="2000" b="1">
                    <a:latin typeface="Times New Roman" pitchFamily="18" charset="0"/>
                  </a:rPr>
                  <a:t>：</a:t>
                </a:r>
                <a:r>
                  <a:rPr lang="en-US" altLang="zh-CN" sz="2000" b="1">
                    <a:latin typeface="Times New Roman" pitchFamily="18" charset="0"/>
                  </a:rPr>
                  <a:t>E→eBaA</a:t>
                </a:r>
              </a:p>
              <a:p>
                <a:pPr indent="684213" algn="just" eaLnBrk="0" hangingPunct="0">
                  <a:lnSpc>
                    <a:spcPct val="110000"/>
                  </a:lnSpc>
                  <a:spcBef>
                    <a:spcPct val="10000"/>
                  </a:spcBef>
                </a:pPr>
                <a:r>
                  <a:rPr lang="en-US" altLang="zh-CN" sz="2000" b="1">
                    <a:latin typeface="Times New Roman" pitchFamily="18" charset="0"/>
                  </a:rPr>
                  <a:t>       A→a︱bAcB</a:t>
                </a:r>
              </a:p>
              <a:p>
                <a:pPr indent="684213" algn="just" eaLnBrk="0" hangingPunct="0">
                  <a:lnSpc>
                    <a:spcPct val="110000"/>
                  </a:lnSpc>
                  <a:spcBef>
                    <a:spcPct val="10000"/>
                  </a:spcBef>
                </a:pPr>
                <a:r>
                  <a:rPr lang="en-US" altLang="zh-CN" sz="2000" b="1">
                    <a:latin typeface="Times New Roman" pitchFamily="18" charset="0"/>
                  </a:rPr>
                  <a:t>       B→dEd︱aC</a:t>
                </a:r>
              </a:p>
              <a:p>
                <a:pPr indent="684213" algn="just" eaLnBrk="0" hangingPunct="0">
                  <a:lnSpc>
                    <a:spcPct val="110000"/>
                  </a:lnSpc>
                  <a:spcBef>
                    <a:spcPct val="10000"/>
                  </a:spcBef>
                </a:pPr>
                <a:r>
                  <a:rPr lang="en-US" altLang="zh-CN" sz="2000" b="1">
                    <a:latin typeface="Times New Roman" pitchFamily="18" charset="0"/>
                  </a:rPr>
                  <a:t>       C→e︱dC</a:t>
                </a:r>
              </a:p>
            </p:txBody>
          </p:sp>
          <p:sp>
            <p:nvSpPr>
              <p:cNvPr id="36875" name="Rectangle 4"/>
              <p:cNvSpPr>
                <a:spLocks noChangeArrowheads="1"/>
              </p:cNvSpPr>
              <p:nvPr/>
            </p:nvSpPr>
            <p:spPr bwMode="auto">
              <a:xfrm>
                <a:off x="0" y="0"/>
                <a:ext cx="1994" cy="672"/>
              </a:xfrm>
              <a:prstGeom prst="rect">
                <a:avLst/>
              </a:prstGeom>
              <a:noFill/>
              <a:ln w="7">
                <a:solidFill>
                  <a:srgbClr val="A0A0A0"/>
                </a:solidFill>
                <a:miter lim="800000"/>
                <a:headEnd/>
                <a:tailEnd/>
              </a:ln>
            </p:spPr>
            <p:txBody>
              <a:bodyPr wrap="none"/>
              <a:lstStyle/>
              <a:p>
                <a:endParaRPr lang="zh-CN" altLang="en-US"/>
              </a:p>
            </p:txBody>
          </p:sp>
        </p:grpSp>
        <p:sp>
          <p:nvSpPr>
            <p:cNvPr id="36873" name="Rectangle 6"/>
            <p:cNvSpPr>
              <a:spLocks noChangeArrowheads="1"/>
            </p:cNvSpPr>
            <p:nvPr/>
          </p:nvSpPr>
          <p:spPr bwMode="auto">
            <a:xfrm>
              <a:off x="-2" y="-2"/>
              <a:ext cx="1998" cy="676"/>
            </a:xfrm>
            <a:prstGeom prst="rect">
              <a:avLst/>
            </a:prstGeom>
            <a:noFill/>
            <a:ln w="6350">
              <a:solidFill>
                <a:srgbClr val="A0A0A0"/>
              </a:solidFill>
              <a:miter lim="800000"/>
              <a:headEnd/>
              <a:tailEnd/>
            </a:ln>
          </p:spPr>
          <p:txBody>
            <a:bodyPr wrap="none"/>
            <a:lstStyle/>
            <a:p>
              <a:endParaRPr lang="zh-CN" altLang="en-US"/>
            </a:p>
          </p:txBody>
        </p:sp>
      </p:grpSp>
      <p:sp>
        <p:nvSpPr>
          <p:cNvPr id="36869" name="Rectangle 8"/>
          <p:cNvSpPr>
            <a:spLocks noChangeArrowheads="1"/>
          </p:cNvSpPr>
          <p:nvPr/>
        </p:nvSpPr>
        <p:spPr bwMode="auto">
          <a:xfrm>
            <a:off x="1600200" y="3581400"/>
            <a:ext cx="6553200" cy="1954381"/>
          </a:xfrm>
          <a:prstGeom prst="rect">
            <a:avLst/>
          </a:prstGeom>
          <a:noFill/>
          <a:ln w="9525">
            <a:noFill/>
            <a:miter lim="800000"/>
            <a:headEnd/>
            <a:tailEnd/>
          </a:ln>
        </p:spPr>
        <p:txBody>
          <a:bodyPr wrap="square">
            <a:spAutoFit/>
          </a:bodyPr>
          <a:lstStyle/>
          <a:p>
            <a:pPr algn="l">
              <a:spcBef>
                <a:spcPct val="50000"/>
              </a:spcBef>
            </a:pPr>
            <a:r>
              <a:rPr lang="en-US" altLang="zh-CN" sz="2200" b="1" dirty="0">
                <a:latin typeface="+mn-ea"/>
                <a:ea typeface="+mn-ea"/>
              </a:rPr>
              <a:t>SELECT(</a:t>
            </a:r>
            <a:r>
              <a:rPr lang="en-US" altLang="zh-CN" sz="2200" b="1" dirty="0" err="1">
                <a:latin typeface="+mn-ea"/>
                <a:ea typeface="+mn-ea"/>
              </a:rPr>
              <a:t>eBaA</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{e}</a:t>
            </a:r>
          </a:p>
          <a:p>
            <a:pPr algn="l">
              <a:spcBef>
                <a:spcPct val="50000"/>
              </a:spcBef>
            </a:pPr>
            <a:r>
              <a:rPr lang="en-US" altLang="zh-CN" sz="2200" b="1" dirty="0">
                <a:latin typeface="+mn-ea"/>
                <a:ea typeface="+mn-ea"/>
              </a:rPr>
              <a:t>SELECT(</a:t>
            </a:r>
            <a:r>
              <a:rPr lang="en-US" altLang="zh-CN" sz="2200" b="1" dirty="0" err="1">
                <a:latin typeface="+mn-ea"/>
                <a:ea typeface="+mn-ea"/>
              </a:rPr>
              <a:t>A→a</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a:t>
            </a:r>
            <a:r>
              <a:rPr lang="zh-CN" altLang="en-US" sz="2200" b="1" dirty="0">
                <a:latin typeface="+mn-ea"/>
                <a:ea typeface="+mn-ea"/>
              </a:rPr>
              <a:t>，</a:t>
            </a:r>
            <a:r>
              <a:rPr lang="en-US" altLang="zh-CN" sz="2200" b="1" dirty="0">
                <a:latin typeface="+mn-ea"/>
                <a:ea typeface="+mn-ea"/>
              </a:rPr>
              <a:t>SELECT(</a:t>
            </a:r>
            <a:r>
              <a:rPr lang="en-US" altLang="zh-CN" sz="2200" b="1" dirty="0" err="1">
                <a:latin typeface="+mn-ea"/>
                <a:ea typeface="+mn-ea"/>
              </a:rPr>
              <a:t>A→bAcB</a:t>
            </a:r>
            <a:r>
              <a:rPr lang="en-US" altLang="zh-CN" sz="2200" b="1" dirty="0">
                <a:latin typeface="+mn-ea"/>
                <a:ea typeface="+mn-ea"/>
              </a:rPr>
              <a:t>) </a:t>
            </a:r>
            <a:r>
              <a:rPr lang="zh-CN" altLang="en-US" sz="2200" b="1" dirty="0">
                <a:latin typeface="+mn-ea"/>
                <a:ea typeface="+mn-ea"/>
              </a:rPr>
              <a:t>＝ </a:t>
            </a:r>
            <a:r>
              <a:rPr lang="en-US" altLang="zh-CN" sz="2200" b="1" dirty="0">
                <a:latin typeface="+mn-ea"/>
                <a:ea typeface="+mn-ea"/>
              </a:rPr>
              <a:t>{b}</a:t>
            </a:r>
          </a:p>
          <a:p>
            <a:pPr algn="l">
              <a:spcBef>
                <a:spcPct val="50000"/>
              </a:spcBef>
            </a:pPr>
            <a:r>
              <a:rPr lang="en-US" altLang="zh-CN" sz="2200" b="1" dirty="0">
                <a:latin typeface="+mn-ea"/>
                <a:ea typeface="+mn-ea"/>
              </a:rPr>
              <a:t>SELECT(B→ </a:t>
            </a:r>
            <a:r>
              <a:rPr lang="en-US" altLang="zh-CN" sz="2200" b="1" dirty="0" err="1">
                <a:latin typeface="+mn-ea"/>
                <a:ea typeface="+mn-ea"/>
              </a:rPr>
              <a:t>dEd</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{d}</a:t>
            </a:r>
            <a:r>
              <a:rPr lang="zh-CN" altLang="en-US" sz="2200" b="1" dirty="0">
                <a:latin typeface="+mn-ea"/>
                <a:ea typeface="+mn-ea"/>
              </a:rPr>
              <a:t>，</a:t>
            </a:r>
            <a:r>
              <a:rPr lang="en-US" altLang="zh-CN" sz="2200" b="1" dirty="0">
                <a:latin typeface="+mn-ea"/>
                <a:ea typeface="+mn-ea"/>
              </a:rPr>
              <a:t>SELECT(</a:t>
            </a:r>
            <a:r>
              <a:rPr lang="en-US" altLang="zh-CN" sz="2200" b="1" dirty="0" err="1">
                <a:latin typeface="+mn-ea"/>
                <a:ea typeface="+mn-ea"/>
              </a:rPr>
              <a:t>B→aC</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{a}</a:t>
            </a:r>
          </a:p>
          <a:p>
            <a:pPr algn="l">
              <a:spcBef>
                <a:spcPct val="50000"/>
              </a:spcBef>
            </a:pPr>
            <a:r>
              <a:rPr lang="en-US" altLang="zh-CN" sz="2200" b="1" dirty="0">
                <a:latin typeface="+mn-ea"/>
                <a:ea typeface="+mn-ea"/>
              </a:rPr>
              <a:t>SELECT(</a:t>
            </a:r>
            <a:r>
              <a:rPr lang="en-US" altLang="zh-CN" sz="2200" b="1" dirty="0" err="1">
                <a:latin typeface="+mn-ea"/>
                <a:ea typeface="+mn-ea"/>
              </a:rPr>
              <a:t>C→dC</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{d}</a:t>
            </a:r>
          </a:p>
        </p:txBody>
      </p:sp>
      <p:sp>
        <p:nvSpPr>
          <p:cNvPr id="36870" name="Text Box 9"/>
          <p:cNvSpPr txBox="1">
            <a:spLocks noChangeArrowheads="1"/>
          </p:cNvSpPr>
          <p:nvPr/>
        </p:nvSpPr>
        <p:spPr bwMode="auto">
          <a:xfrm>
            <a:off x="685800" y="3124200"/>
            <a:ext cx="7086600" cy="769441"/>
          </a:xfrm>
          <a:prstGeom prst="rect">
            <a:avLst/>
          </a:prstGeom>
          <a:noFill/>
          <a:ln w="9525">
            <a:noFill/>
            <a:miter lim="800000"/>
            <a:headEnd/>
            <a:tailEnd/>
          </a:ln>
        </p:spPr>
        <p:txBody>
          <a:bodyPr>
            <a:spAutoFit/>
          </a:bodyPr>
          <a:lstStyle/>
          <a:p>
            <a:pPr>
              <a:spcBef>
                <a:spcPct val="50000"/>
              </a:spcBef>
            </a:pPr>
            <a:r>
              <a:rPr lang="zh-CN" altLang="en-US" sz="2200" b="1" dirty="0">
                <a:latin typeface="+mn-ea"/>
                <a:ea typeface="+mn-ea"/>
              </a:rPr>
              <a:t>（</a:t>
            </a:r>
            <a:r>
              <a:rPr lang="en-US" altLang="zh-CN" sz="2200" b="1" dirty="0">
                <a:latin typeface="+mn-ea"/>
                <a:ea typeface="+mn-ea"/>
              </a:rPr>
              <a:t>1</a:t>
            </a:r>
            <a:r>
              <a:rPr lang="zh-CN" altLang="en-US" sz="2200" b="1" dirty="0">
                <a:latin typeface="+mn-ea"/>
                <a:ea typeface="+mn-ea"/>
              </a:rPr>
              <a:t>）计算</a:t>
            </a:r>
            <a:r>
              <a:rPr lang="en-US" altLang="zh-CN" sz="2200" b="1" dirty="0">
                <a:latin typeface="+mn-ea"/>
                <a:ea typeface="+mn-ea"/>
              </a:rPr>
              <a:t>SELECT</a:t>
            </a:r>
            <a:r>
              <a:rPr lang="zh-CN" altLang="en-US" sz="2200" b="1" dirty="0">
                <a:latin typeface="+mn-ea"/>
                <a:ea typeface="+mn-ea"/>
              </a:rPr>
              <a:t>结果如下，文法</a:t>
            </a:r>
            <a:r>
              <a:rPr lang="en-US" altLang="zh-CN" sz="2200" b="1" dirty="0">
                <a:latin typeface="+mn-ea"/>
                <a:ea typeface="+mn-ea"/>
              </a:rPr>
              <a:t>G[E] </a:t>
            </a:r>
            <a:r>
              <a:rPr lang="zh-CN" altLang="en-US" sz="2200" b="1" dirty="0">
                <a:latin typeface="+mn-ea"/>
                <a:ea typeface="+mn-ea"/>
              </a:rPr>
              <a:t>显然是</a:t>
            </a:r>
            <a:r>
              <a:rPr lang="en-US" altLang="zh-CN" sz="2200" b="1" dirty="0">
                <a:latin typeface="+mn-ea"/>
                <a:ea typeface="+mn-ea"/>
              </a:rPr>
              <a:t>LL(1)</a:t>
            </a:r>
            <a:r>
              <a:rPr lang="zh-CN" altLang="en-US" sz="2200" b="1" dirty="0">
                <a:latin typeface="+mn-ea"/>
                <a:ea typeface="+mn-ea"/>
              </a:rPr>
              <a:t>文法。</a:t>
            </a:r>
          </a:p>
        </p:txBody>
      </p:sp>
      <p:sp>
        <p:nvSpPr>
          <p:cNvPr id="36871" name="Text Box 10"/>
          <p:cNvSpPr txBox="1">
            <a:spLocks noChangeArrowheads="1"/>
          </p:cNvSpPr>
          <p:nvPr/>
        </p:nvSpPr>
        <p:spPr bwMode="auto">
          <a:xfrm>
            <a:off x="609600" y="5562600"/>
            <a:ext cx="3810000" cy="430887"/>
          </a:xfrm>
          <a:prstGeom prst="rect">
            <a:avLst/>
          </a:prstGeom>
          <a:noFill/>
          <a:ln w="9525">
            <a:noFill/>
            <a:miter lim="800000"/>
            <a:headEnd/>
            <a:tailEnd/>
          </a:ln>
        </p:spPr>
        <p:txBody>
          <a:bodyPr>
            <a:spAutoFit/>
          </a:bodyPr>
          <a:lstStyle/>
          <a:p>
            <a:pPr>
              <a:spcBef>
                <a:spcPct val="50000"/>
              </a:spcBef>
            </a:pPr>
            <a:r>
              <a:rPr lang="zh-CN" altLang="en-US" sz="2200" b="1" dirty="0">
                <a:latin typeface="+mn-ea"/>
                <a:ea typeface="+mn-ea"/>
              </a:rPr>
              <a:t>（</a:t>
            </a:r>
            <a:r>
              <a:rPr lang="en-US" altLang="zh-CN" sz="2200" b="1" dirty="0">
                <a:latin typeface="+mn-ea"/>
                <a:ea typeface="+mn-ea"/>
              </a:rPr>
              <a:t>2</a:t>
            </a:r>
            <a:r>
              <a:rPr lang="zh-CN" altLang="en-US" sz="2200" b="1" dirty="0">
                <a:latin typeface="+mn-ea"/>
                <a:ea typeface="+mn-ea"/>
              </a:rPr>
              <a:t>）设计递归子程序如下。</a:t>
            </a:r>
          </a:p>
        </p:txBody>
      </p:sp>
      <p:sp>
        <p:nvSpPr>
          <p:cNvPr id="12" name="Text Box 5"/>
          <p:cNvSpPr txBox="1">
            <a:spLocks noChangeArrowheads="1"/>
          </p:cNvSpPr>
          <p:nvPr/>
        </p:nvSpPr>
        <p:spPr bwMode="auto">
          <a:xfrm>
            <a:off x="0" y="228600"/>
            <a:ext cx="4800600" cy="523220"/>
          </a:xfrm>
          <a:prstGeom prst="rect">
            <a:avLst/>
          </a:prstGeom>
          <a:noFill/>
          <a:ln w="9525">
            <a:noFill/>
            <a:miter lim="800000"/>
            <a:headEnd/>
            <a:tailEnd/>
          </a:ln>
        </p:spPr>
        <p:txBody>
          <a:bodyPr>
            <a:spAutoFit/>
          </a:bodyPr>
          <a:lstStyle/>
          <a:p>
            <a:pPr>
              <a:spcBef>
                <a:spcPct val="50000"/>
              </a:spcBef>
            </a:pPr>
            <a:r>
              <a:rPr lang="en-US" altLang="zh-CN" sz="2800" b="1" dirty="0">
                <a:solidFill>
                  <a:srgbClr val="CC0099"/>
                </a:solidFill>
                <a:latin typeface="黑体" pitchFamily="49" charset="-122"/>
                <a:ea typeface="黑体" pitchFamily="49" charset="-122"/>
              </a:rPr>
              <a:t>4.4.1</a:t>
            </a:r>
            <a:r>
              <a:rPr lang="zh-CN" altLang="en-US" sz="2800" b="1" dirty="0">
                <a:solidFill>
                  <a:srgbClr val="CC0099"/>
                </a:solidFill>
                <a:latin typeface="黑体" pitchFamily="49" charset="-122"/>
                <a:ea typeface="黑体" pitchFamily="49" charset="-122"/>
              </a:rPr>
              <a:t>　递归子程序法</a:t>
            </a:r>
            <a:r>
              <a:rPr lang="zh-CN" altLang="en-US" sz="2800" dirty="0">
                <a:latin typeface="黑体" pitchFamily="49" charset="-122"/>
                <a:ea typeface="黑体" pitchFamily="49" charset="-122"/>
              </a:rPr>
              <a:t>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p:cNvSpPr>
            <a:spLocks noGrp="1"/>
          </p:cNvSpPr>
          <p:nvPr>
            <p:ph type="sldNum" sz="quarter" idx="12"/>
          </p:nvPr>
        </p:nvSpPr>
        <p:spPr>
          <a:noFill/>
        </p:spPr>
        <p:txBody>
          <a:bodyPr/>
          <a:lstStyle/>
          <a:p>
            <a:fld id="{EA57F082-3F35-4C24-87A5-731F3C06564D}" type="slidenum">
              <a:rPr lang="en-US" altLang="zh-CN" smtClean="0">
                <a:ea typeface="宋体" charset="-122"/>
              </a:rPr>
              <a:pPr/>
              <a:t>32</a:t>
            </a:fld>
            <a:endParaRPr lang="en-US" altLang="zh-CN" smtClean="0">
              <a:ea typeface="宋体" charset="-122"/>
            </a:endParaRPr>
          </a:p>
        </p:txBody>
      </p:sp>
      <p:grpSp>
        <p:nvGrpSpPr>
          <p:cNvPr id="2" name="Group 124"/>
          <p:cNvGrpSpPr>
            <a:grpSpLocks/>
          </p:cNvGrpSpPr>
          <p:nvPr/>
        </p:nvGrpSpPr>
        <p:grpSpPr bwMode="auto">
          <a:xfrm>
            <a:off x="4190878" y="1066800"/>
            <a:ext cx="4419844" cy="4693435"/>
            <a:chOff x="5951" y="1719"/>
            <a:chExt cx="4028" cy="6366"/>
          </a:xfrm>
        </p:grpSpPr>
        <p:grpSp>
          <p:nvGrpSpPr>
            <p:cNvPr id="3" name="Group 176"/>
            <p:cNvGrpSpPr>
              <a:grpSpLocks/>
            </p:cNvGrpSpPr>
            <p:nvPr/>
          </p:nvGrpSpPr>
          <p:grpSpPr bwMode="auto">
            <a:xfrm>
              <a:off x="7548" y="7695"/>
              <a:ext cx="2153" cy="390"/>
              <a:chOff x="1680" y="3390"/>
              <a:chExt cx="2153" cy="390"/>
            </a:xfrm>
          </p:grpSpPr>
          <p:sp>
            <p:nvSpPr>
              <p:cNvPr id="37998" name="AutoShape 178"/>
              <p:cNvSpPr>
                <a:spLocks noChangeArrowheads="1"/>
              </p:cNvSpPr>
              <p:nvPr/>
            </p:nvSpPr>
            <p:spPr bwMode="auto">
              <a:xfrm>
                <a:off x="2340" y="3468"/>
                <a:ext cx="720" cy="312"/>
              </a:xfrm>
              <a:prstGeom prst="roundRect">
                <a:avLst>
                  <a:gd name="adj" fmla="val 16667"/>
                </a:avLst>
              </a:prstGeom>
              <a:noFill/>
              <a:ln w="15875">
                <a:solidFill>
                  <a:srgbClr val="000000"/>
                </a:solidFill>
                <a:round/>
                <a:headEnd/>
                <a:tailEnd/>
              </a:ln>
            </p:spPr>
            <p:txBody>
              <a:bodyPr/>
              <a:lstStyle/>
              <a:p>
                <a:endParaRPr lang="zh-CN" altLang="en-US"/>
              </a:p>
            </p:txBody>
          </p:sp>
          <p:sp>
            <p:nvSpPr>
              <p:cNvPr id="37999" name="Text Box 177"/>
              <p:cNvSpPr txBox="1">
                <a:spLocks noChangeArrowheads="1"/>
              </p:cNvSpPr>
              <p:nvPr/>
            </p:nvSpPr>
            <p:spPr bwMode="auto">
              <a:xfrm>
                <a:off x="1680" y="3390"/>
                <a:ext cx="2153" cy="329"/>
              </a:xfrm>
              <a:prstGeom prst="rect">
                <a:avLst/>
              </a:prstGeom>
              <a:noFill/>
              <a:ln w="9525">
                <a:noFill/>
                <a:miter lim="800000"/>
                <a:headEnd/>
                <a:tailEnd/>
              </a:ln>
            </p:spPr>
            <p:txBody>
              <a:bodyPr/>
              <a:lstStyle/>
              <a:p>
                <a:pPr algn="ctr"/>
                <a:r>
                  <a:rPr lang="en-US" altLang="zh-CN" sz="1600" dirty="0">
                    <a:latin typeface="Times New Roman" pitchFamily="18" charset="0"/>
                    <a:cs typeface="Times New Roman" pitchFamily="18" charset="0"/>
                  </a:rPr>
                  <a:t>RETURN</a:t>
                </a:r>
                <a:endParaRPr lang="en-US" altLang="zh-CN" sz="1600" dirty="0">
                  <a:latin typeface="Times New Roman" pitchFamily="18" charset="0"/>
                </a:endParaRPr>
              </a:p>
            </p:txBody>
          </p:sp>
        </p:grpSp>
        <p:grpSp>
          <p:nvGrpSpPr>
            <p:cNvPr id="4" name="Group 173"/>
            <p:cNvGrpSpPr>
              <a:grpSpLocks/>
            </p:cNvGrpSpPr>
            <p:nvPr/>
          </p:nvGrpSpPr>
          <p:grpSpPr bwMode="auto">
            <a:xfrm>
              <a:off x="8190" y="1719"/>
              <a:ext cx="765" cy="417"/>
              <a:chOff x="2790" y="2183"/>
              <a:chExt cx="765" cy="417"/>
            </a:xfrm>
          </p:grpSpPr>
          <p:sp>
            <p:nvSpPr>
              <p:cNvPr id="37996" name="Text Box 175"/>
              <p:cNvSpPr txBox="1">
                <a:spLocks noChangeArrowheads="1"/>
              </p:cNvSpPr>
              <p:nvPr/>
            </p:nvSpPr>
            <p:spPr bwMode="auto">
              <a:xfrm>
                <a:off x="2805" y="2183"/>
                <a:ext cx="750" cy="417"/>
              </a:xfrm>
              <a:prstGeom prst="rect">
                <a:avLst/>
              </a:prstGeom>
              <a:noFill/>
              <a:ln w="9525">
                <a:noFill/>
                <a:miter lim="800000"/>
                <a:headEnd/>
                <a:tailEnd/>
              </a:ln>
            </p:spPr>
            <p:txBody>
              <a:bodyPr/>
              <a:lstStyle/>
              <a:p>
                <a:r>
                  <a:rPr lang="en-US" altLang="zh-CN" sz="2000" b="1"/>
                  <a:t>PA</a:t>
                </a:r>
                <a:r>
                  <a:rPr lang="en-US" altLang="zh-CN" sz="2000" b="1">
                    <a:latin typeface="宋体" charset="-122"/>
                  </a:rPr>
                  <a:t>()</a:t>
                </a:r>
                <a:endParaRPr lang="en-US" altLang="zh-CN" sz="2000"/>
              </a:p>
              <a:p>
                <a:pPr eaLnBrk="0" hangingPunct="0"/>
                <a:endParaRPr lang="en-US" altLang="zh-CN" sz="2000">
                  <a:latin typeface="Times New Roman" pitchFamily="18" charset="0"/>
                </a:endParaRPr>
              </a:p>
            </p:txBody>
          </p:sp>
          <p:sp>
            <p:nvSpPr>
              <p:cNvPr id="37997" name="AutoShape 174"/>
              <p:cNvSpPr>
                <a:spLocks noChangeArrowheads="1"/>
              </p:cNvSpPr>
              <p:nvPr/>
            </p:nvSpPr>
            <p:spPr bwMode="auto">
              <a:xfrm>
                <a:off x="2790" y="2271"/>
                <a:ext cx="720" cy="312"/>
              </a:xfrm>
              <a:prstGeom prst="roundRect">
                <a:avLst>
                  <a:gd name="adj" fmla="val 16667"/>
                </a:avLst>
              </a:prstGeom>
              <a:noFill/>
              <a:ln w="15875">
                <a:solidFill>
                  <a:srgbClr val="000000"/>
                </a:solidFill>
                <a:round/>
                <a:headEnd/>
                <a:tailEnd/>
              </a:ln>
            </p:spPr>
            <p:txBody>
              <a:bodyPr/>
              <a:lstStyle/>
              <a:p>
                <a:endParaRPr lang="zh-CN" altLang="en-US"/>
              </a:p>
            </p:txBody>
          </p:sp>
        </p:grpSp>
        <p:sp>
          <p:nvSpPr>
            <p:cNvPr id="37948" name="Text Box 172"/>
            <p:cNvSpPr txBox="1">
              <a:spLocks noChangeArrowheads="1"/>
            </p:cNvSpPr>
            <p:nvPr/>
          </p:nvSpPr>
          <p:spPr bwMode="auto">
            <a:xfrm>
              <a:off x="5951" y="5943"/>
              <a:ext cx="1219" cy="530"/>
            </a:xfrm>
            <a:prstGeom prst="rect">
              <a:avLst/>
            </a:prstGeom>
            <a:solidFill>
              <a:srgbClr val="FFFFFF"/>
            </a:solidFill>
            <a:ln w="9525">
              <a:solidFill>
                <a:srgbClr val="000000"/>
              </a:solidFill>
              <a:miter lim="800000"/>
              <a:headEnd/>
              <a:tailEnd/>
            </a:ln>
          </p:spPr>
          <p:txBody>
            <a:bodyPr/>
            <a:lstStyle/>
            <a:p>
              <a:r>
                <a:rPr lang="en-US" altLang="zh-CN" sz="2000" dirty="0" err="1">
                  <a:latin typeface="Times New Roman" pitchFamily="18" charset="0"/>
                </a:rPr>
                <a:t>w←</a:t>
              </a:r>
              <a:r>
                <a:rPr lang="en-US" altLang="zh-CN" sz="2000" dirty="0" err="1"/>
                <a:t>read</a:t>
              </a:r>
              <a:r>
                <a:rPr lang="en-US" altLang="zh-CN" sz="2000" dirty="0"/>
                <a:t>()</a:t>
              </a:r>
              <a:endParaRPr lang="en-US" altLang="zh-CN" sz="2000" dirty="0">
                <a:latin typeface="Times New Roman" pitchFamily="18" charset="0"/>
              </a:endParaRPr>
            </a:p>
            <a:p>
              <a:pPr eaLnBrk="0" hangingPunct="0"/>
              <a:endParaRPr lang="en-US" altLang="zh-CN" sz="2000" dirty="0">
                <a:latin typeface="Times New Roman" pitchFamily="18" charset="0"/>
              </a:endParaRPr>
            </a:p>
          </p:txBody>
        </p:sp>
        <p:sp>
          <p:nvSpPr>
            <p:cNvPr id="37949" name="AutoShape 171"/>
            <p:cNvSpPr>
              <a:spLocks noChangeArrowheads="1"/>
            </p:cNvSpPr>
            <p:nvPr/>
          </p:nvSpPr>
          <p:spPr bwMode="auto">
            <a:xfrm>
              <a:off x="8010" y="2364"/>
              <a:ext cx="1080" cy="468"/>
            </a:xfrm>
            <a:prstGeom prst="diamond">
              <a:avLst/>
            </a:prstGeom>
            <a:solidFill>
              <a:srgbClr val="FFFFFF"/>
            </a:solidFill>
            <a:ln w="9525">
              <a:solidFill>
                <a:srgbClr val="00CCFF"/>
              </a:solidFill>
              <a:miter lim="800000"/>
              <a:headEnd/>
              <a:tailEnd/>
            </a:ln>
          </p:spPr>
          <p:txBody>
            <a:bodyPr/>
            <a:lstStyle/>
            <a:p>
              <a:endParaRPr lang="zh-CN" altLang="en-US"/>
            </a:p>
          </p:txBody>
        </p:sp>
        <p:sp>
          <p:nvSpPr>
            <p:cNvPr id="37950" name="Text Box 170"/>
            <p:cNvSpPr txBox="1">
              <a:spLocks noChangeArrowheads="1"/>
            </p:cNvSpPr>
            <p:nvPr/>
          </p:nvSpPr>
          <p:spPr bwMode="auto">
            <a:xfrm>
              <a:off x="8160" y="2394"/>
              <a:ext cx="780" cy="438"/>
            </a:xfrm>
            <a:prstGeom prst="rect">
              <a:avLst/>
            </a:prstGeom>
            <a:noFill/>
            <a:ln w="9525">
              <a:noFill/>
              <a:miter lim="800000"/>
              <a:headEnd/>
              <a:tailEnd/>
            </a:ln>
          </p:spPr>
          <p:txBody>
            <a:bodyPr/>
            <a:lstStyle/>
            <a:p>
              <a:r>
                <a:rPr lang="en-US" altLang="zh-CN" sz="2000">
                  <a:latin typeface="Times New Roman" pitchFamily="18" charset="0"/>
                </a:rPr>
                <a:t>w</a:t>
              </a:r>
              <a:r>
                <a:rPr lang="zh-CN" altLang="en-US" sz="2000">
                  <a:latin typeface="Times New Roman" pitchFamily="18" charset="0"/>
                </a:rPr>
                <a:t>＝</a:t>
              </a:r>
              <a:r>
                <a:rPr lang="en-US" altLang="zh-CN" sz="2000">
                  <a:solidFill>
                    <a:srgbClr val="FF0000"/>
                  </a:solidFill>
                </a:rPr>
                <a:t>a</a:t>
              </a:r>
              <a:endParaRPr lang="en-US" altLang="zh-CN" sz="2000">
                <a:latin typeface="Times New Roman" pitchFamily="18" charset="0"/>
              </a:endParaRPr>
            </a:p>
            <a:p>
              <a:pPr eaLnBrk="0" hangingPunct="0"/>
              <a:endParaRPr lang="en-US" altLang="zh-CN" sz="2000">
                <a:latin typeface="Times New Roman" pitchFamily="18" charset="0"/>
              </a:endParaRPr>
            </a:p>
          </p:txBody>
        </p:sp>
        <p:sp>
          <p:nvSpPr>
            <p:cNvPr id="37951" name="Text Box 169"/>
            <p:cNvSpPr txBox="1">
              <a:spLocks noChangeArrowheads="1"/>
            </p:cNvSpPr>
            <p:nvPr/>
          </p:nvSpPr>
          <p:spPr bwMode="auto">
            <a:xfrm>
              <a:off x="8760" y="3144"/>
              <a:ext cx="1219" cy="539"/>
            </a:xfrm>
            <a:prstGeom prst="rect">
              <a:avLst/>
            </a:prstGeom>
            <a:solidFill>
              <a:srgbClr val="FFFFFF"/>
            </a:solidFill>
            <a:ln w="9525">
              <a:solidFill>
                <a:srgbClr val="000000"/>
              </a:solidFill>
              <a:miter lim="800000"/>
              <a:headEnd/>
              <a:tailEnd/>
            </a:ln>
          </p:spPr>
          <p:txBody>
            <a:bodyPr/>
            <a:lstStyle/>
            <a:p>
              <a:r>
                <a:rPr lang="en-US" altLang="zh-CN" sz="2000" dirty="0" err="1">
                  <a:latin typeface="Times New Roman" pitchFamily="18" charset="0"/>
                </a:rPr>
                <a:t>w←</a:t>
              </a:r>
              <a:r>
                <a:rPr lang="en-US" altLang="zh-CN" sz="2000" dirty="0" err="1"/>
                <a:t>read</a:t>
              </a:r>
              <a:r>
                <a:rPr lang="en-US" altLang="zh-CN" sz="2000" dirty="0"/>
                <a:t>()</a:t>
              </a:r>
              <a:endParaRPr lang="en-US" altLang="zh-CN" sz="2000" dirty="0">
                <a:latin typeface="Times New Roman" pitchFamily="18" charset="0"/>
              </a:endParaRPr>
            </a:p>
            <a:p>
              <a:pPr eaLnBrk="0" hangingPunct="0"/>
              <a:endParaRPr lang="en-US" altLang="zh-CN" sz="2000" dirty="0">
                <a:latin typeface="Times New Roman" pitchFamily="18" charset="0"/>
              </a:endParaRPr>
            </a:p>
          </p:txBody>
        </p:sp>
        <p:sp>
          <p:nvSpPr>
            <p:cNvPr id="37952" name="Text Box 168"/>
            <p:cNvSpPr txBox="1">
              <a:spLocks noChangeArrowheads="1"/>
            </p:cNvSpPr>
            <p:nvPr/>
          </p:nvSpPr>
          <p:spPr bwMode="auto">
            <a:xfrm>
              <a:off x="6105" y="6687"/>
              <a:ext cx="1080" cy="468"/>
            </a:xfrm>
            <a:prstGeom prst="rect">
              <a:avLst/>
            </a:prstGeom>
            <a:solidFill>
              <a:srgbClr val="FFFFFF"/>
            </a:solidFill>
            <a:ln w="9525">
              <a:solidFill>
                <a:srgbClr val="000000"/>
              </a:solidFill>
              <a:miter lim="800000"/>
              <a:headEnd/>
              <a:tailEnd/>
            </a:ln>
          </p:spPr>
          <p:txBody>
            <a:bodyPr/>
            <a:lstStyle/>
            <a:p>
              <a:r>
                <a:rPr lang="en-US" altLang="zh-CN" sz="2000">
                  <a:latin typeface="Times New Roman" pitchFamily="18" charset="0"/>
                </a:rPr>
                <a:t>P</a:t>
              </a:r>
              <a:r>
                <a:rPr lang="en-US" altLang="zh-CN" sz="2000">
                  <a:solidFill>
                    <a:srgbClr val="FF00FF"/>
                  </a:solidFill>
                  <a:latin typeface="Times New Roman" pitchFamily="18" charset="0"/>
                </a:rPr>
                <a:t>B(</a:t>
              </a:r>
              <a:r>
                <a:rPr lang="en-US" altLang="zh-CN" sz="2000">
                  <a:latin typeface="Times New Roman" pitchFamily="18" charset="0"/>
                </a:rPr>
                <a:t>)</a:t>
              </a:r>
            </a:p>
            <a:p>
              <a:pPr eaLnBrk="0" hangingPunct="0"/>
              <a:endParaRPr lang="en-US" altLang="zh-CN" sz="2000">
                <a:latin typeface="Times New Roman" pitchFamily="18" charset="0"/>
              </a:endParaRPr>
            </a:p>
          </p:txBody>
        </p:sp>
        <p:sp>
          <p:nvSpPr>
            <p:cNvPr id="37953" name="AutoShape 167"/>
            <p:cNvSpPr>
              <a:spLocks noChangeArrowheads="1"/>
            </p:cNvSpPr>
            <p:nvPr/>
          </p:nvSpPr>
          <p:spPr bwMode="auto">
            <a:xfrm>
              <a:off x="7290" y="3069"/>
              <a:ext cx="1080" cy="468"/>
            </a:xfrm>
            <a:prstGeom prst="diamond">
              <a:avLst/>
            </a:prstGeom>
            <a:solidFill>
              <a:srgbClr val="FFFFFF"/>
            </a:solidFill>
            <a:ln w="9525">
              <a:solidFill>
                <a:srgbClr val="00CCFF"/>
              </a:solidFill>
              <a:miter lim="800000"/>
              <a:headEnd/>
              <a:tailEnd/>
            </a:ln>
          </p:spPr>
          <p:txBody>
            <a:bodyPr/>
            <a:lstStyle/>
            <a:p>
              <a:endParaRPr lang="zh-CN" altLang="en-US"/>
            </a:p>
          </p:txBody>
        </p:sp>
        <p:sp>
          <p:nvSpPr>
            <p:cNvPr id="37954" name="Text Box 166"/>
            <p:cNvSpPr txBox="1">
              <a:spLocks noChangeArrowheads="1"/>
            </p:cNvSpPr>
            <p:nvPr/>
          </p:nvSpPr>
          <p:spPr bwMode="auto">
            <a:xfrm>
              <a:off x="7440" y="3099"/>
              <a:ext cx="780" cy="438"/>
            </a:xfrm>
            <a:prstGeom prst="rect">
              <a:avLst/>
            </a:prstGeom>
            <a:noFill/>
            <a:ln w="9525">
              <a:noFill/>
              <a:miter lim="800000"/>
              <a:headEnd/>
              <a:tailEnd/>
            </a:ln>
          </p:spPr>
          <p:txBody>
            <a:bodyPr/>
            <a:lstStyle/>
            <a:p>
              <a:r>
                <a:rPr lang="en-US" altLang="zh-CN" sz="2000">
                  <a:latin typeface="Times New Roman" pitchFamily="18" charset="0"/>
                </a:rPr>
                <a:t>w</a:t>
              </a:r>
              <a:r>
                <a:rPr lang="zh-CN" altLang="en-US" sz="2000">
                  <a:latin typeface="Times New Roman" pitchFamily="18" charset="0"/>
                </a:rPr>
                <a:t>＝</a:t>
              </a:r>
              <a:r>
                <a:rPr lang="en-US" altLang="zh-CN" sz="2000">
                  <a:solidFill>
                    <a:srgbClr val="FF00FF"/>
                  </a:solidFill>
                </a:rPr>
                <a:t>b</a:t>
              </a:r>
              <a:endParaRPr lang="en-US" altLang="zh-CN" sz="2000">
                <a:latin typeface="Times New Roman" pitchFamily="18" charset="0"/>
              </a:endParaRPr>
            </a:p>
            <a:p>
              <a:pPr eaLnBrk="0" hangingPunct="0"/>
              <a:endParaRPr lang="en-US" altLang="zh-CN" sz="2000">
                <a:latin typeface="Times New Roman" pitchFamily="18" charset="0"/>
              </a:endParaRPr>
            </a:p>
          </p:txBody>
        </p:sp>
        <p:sp>
          <p:nvSpPr>
            <p:cNvPr id="37955" name="Text Box 165"/>
            <p:cNvSpPr txBox="1">
              <a:spLocks noChangeArrowheads="1"/>
            </p:cNvSpPr>
            <p:nvPr/>
          </p:nvSpPr>
          <p:spPr bwMode="auto">
            <a:xfrm>
              <a:off x="8010" y="3753"/>
              <a:ext cx="1080" cy="468"/>
            </a:xfrm>
            <a:prstGeom prst="rect">
              <a:avLst/>
            </a:prstGeom>
            <a:solidFill>
              <a:srgbClr val="FFFFFF"/>
            </a:solidFill>
            <a:ln w="9525">
              <a:solidFill>
                <a:srgbClr val="000000"/>
              </a:solidFill>
              <a:miter lim="800000"/>
              <a:headEnd/>
              <a:tailEnd/>
            </a:ln>
          </p:spPr>
          <p:txBody>
            <a:bodyPr/>
            <a:lstStyle/>
            <a:p>
              <a:r>
                <a:rPr lang="en-US" altLang="zh-CN" sz="2000">
                  <a:latin typeface="Times New Roman" pitchFamily="18" charset="0"/>
                </a:rPr>
                <a:t>erorr</a:t>
              </a:r>
            </a:p>
            <a:p>
              <a:pPr eaLnBrk="0" hangingPunct="0"/>
              <a:endParaRPr lang="en-US" altLang="zh-CN" sz="2000">
                <a:latin typeface="Times New Roman" pitchFamily="18" charset="0"/>
              </a:endParaRPr>
            </a:p>
          </p:txBody>
        </p:sp>
        <p:sp>
          <p:nvSpPr>
            <p:cNvPr id="37956" name="Text Box 164"/>
            <p:cNvSpPr txBox="1">
              <a:spLocks noChangeArrowheads="1"/>
            </p:cNvSpPr>
            <p:nvPr/>
          </p:nvSpPr>
          <p:spPr bwMode="auto">
            <a:xfrm>
              <a:off x="6600" y="3735"/>
              <a:ext cx="1296" cy="465"/>
            </a:xfrm>
            <a:prstGeom prst="rect">
              <a:avLst/>
            </a:prstGeom>
            <a:solidFill>
              <a:srgbClr val="FFFFFF"/>
            </a:solidFill>
            <a:ln w="9525">
              <a:solidFill>
                <a:srgbClr val="000000"/>
              </a:solidFill>
              <a:miter lim="800000"/>
              <a:headEnd/>
              <a:tailEnd/>
            </a:ln>
          </p:spPr>
          <p:txBody>
            <a:bodyPr/>
            <a:lstStyle/>
            <a:p>
              <a:r>
                <a:rPr lang="en-US" altLang="zh-CN" sz="2000" dirty="0" err="1">
                  <a:latin typeface="Times New Roman" pitchFamily="18" charset="0"/>
                </a:rPr>
                <a:t>w←</a:t>
              </a:r>
              <a:r>
                <a:rPr lang="en-US" altLang="zh-CN" sz="2000" dirty="0" err="1"/>
                <a:t>read</a:t>
              </a:r>
              <a:r>
                <a:rPr lang="en-US" altLang="zh-CN" sz="2000" dirty="0"/>
                <a:t>()</a:t>
              </a:r>
              <a:endParaRPr lang="en-US" altLang="zh-CN" sz="2000" dirty="0">
                <a:latin typeface="Times New Roman" pitchFamily="18" charset="0"/>
              </a:endParaRPr>
            </a:p>
            <a:p>
              <a:pPr eaLnBrk="0" hangingPunct="0"/>
              <a:endParaRPr lang="en-US" altLang="zh-CN" sz="2000" dirty="0">
                <a:latin typeface="Times New Roman" pitchFamily="18" charset="0"/>
              </a:endParaRPr>
            </a:p>
          </p:txBody>
        </p:sp>
        <p:sp>
          <p:nvSpPr>
            <p:cNvPr id="37957" name="Text Box 163"/>
            <p:cNvSpPr txBox="1">
              <a:spLocks noChangeArrowheads="1"/>
            </p:cNvSpPr>
            <p:nvPr/>
          </p:nvSpPr>
          <p:spPr bwMode="auto">
            <a:xfrm>
              <a:off x="6600" y="4494"/>
              <a:ext cx="1080" cy="468"/>
            </a:xfrm>
            <a:prstGeom prst="rect">
              <a:avLst/>
            </a:prstGeom>
            <a:solidFill>
              <a:srgbClr val="FFFFFF"/>
            </a:solidFill>
            <a:ln w="9525">
              <a:solidFill>
                <a:srgbClr val="000000"/>
              </a:solidFill>
              <a:miter lim="800000"/>
              <a:headEnd/>
              <a:tailEnd/>
            </a:ln>
          </p:spPr>
          <p:txBody>
            <a:bodyPr/>
            <a:lstStyle/>
            <a:p>
              <a:r>
                <a:rPr lang="en-US" altLang="zh-CN" sz="2000">
                  <a:latin typeface="Times New Roman" pitchFamily="18" charset="0"/>
                </a:rPr>
                <a:t>P</a:t>
              </a:r>
              <a:r>
                <a:rPr lang="en-US" altLang="zh-CN" sz="2000">
                  <a:solidFill>
                    <a:srgbClr val="FF00FF"/>
                  </a:solidFill>
                  <a:latin typeface="Times New Roman" pitchFamily="18" charset="0"/>
                </a:rPr>
                <a:t>A</a:t>
              </a:r>
              <a:r>
                <a:rPr lang="en-US" altLang="zh-CN" sz="2000">
                  <a:latin typeface="Times New Roman" pitchFamily="18" charset="0"/>
                </a:rPr>
                <a:t>()</a:t>
              </a:r>
            </a:p>
            <a:p>
              <a:pPr eaLnBrk="0" hangingPunct="0"/>
              <a:endParaRPr lang="en-US" altLang="zh-CN" sz="2000">
                <a:latin typeface="Times New Roman" pitchFamily="18" charset="0"/>
              </a:endParaRPr>
            </a:p>
          </p:txBody>
        </p:sp>
        <p:grpSp>
          <p:nvGrpSpPr>
            <p:cNvPr id="5" name="Group 160"/>
            <p:cNvGrpSpPr>
              <a:grpSpLocks/>
            </p:cNvGrpSpPr>
            <p:nvPr/>
          </p:nvGrpSpPr>
          <p:grpSpPr bwMode="auto">
            <a:xfrm>
              <a:off x="6615" y="5262"/>
              <a:ext cx="1080" cy="468"/>
              <a:chOff x="3240" y="3000"/>
              <a:chExt cx="1080" cy="468"/>
            </a:xfrm>
          </p:grpSpPr>
          <p:sp>
            <p:nvSpPr>
              <p:cNvPr id="37994" name="AutoShape 162"/>
              <p:cNvSpPr>
                <a:spLocks noChangeArrowheads="1"/>
              </p:cNvSpPr>
              <p:nvPr/>
            </p:nvSpPr>
            <p:spPr bwMode="auto">
              <a:xfrm>
                <a:off x="3240" y="3000"/>
                <a:ext cx="1080" cy="468"/>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37995" name="Text Box 161"/>
              <p:cNvSpPr txBox="1">
                <a:spLocks noChangeArrowheads="1"/>
              </p:cNvSpPr>
              <p:nvPr/>
            </p:nvSpPr>
            <p:spPr bwMode="auto">
              <a:xfrm>
                <a:off x="3390" y="3030"/>
                <a:ext cx="780" cy="438"/>
              </a:xfrm>
              <a:prstGeom prst="rect">
                <a:avLst/>
              </a:prstGeom>
              <a:noFill/>
              <a:ln w="9525">
                <a:noFill/>
                <a:miter lim="800000"/>
                <a:headEnd/>
                <a:tailEnd/>
              </a:ln>
            </p:spPr>
            <p:txBody>
              <a:bodyPr/>
              <a:lstStyle/>
              <a:p>
                <a:r>
                  <a:rPr lang="en-US" altLang="zh-CN" sz="2000">
                    <a:latin typeface="Times New Roman" pitchFamily="18" charset="0"/>
                  </a:rPr>
                  <a:t>w</a:t>
                </a:r>
                <a:r>
                  <a:rPr lang="zh-CN" altLang="en-US" sz="2000">
                    <a:latin typeface="Times New Roman" pitchFamily="18" charset="0"/>
                  </a:rPr>
                  <a:t>＝</a:t>
                </a:r>
                <a:r>
                  <a:rPr lang="en-US" altLang="zh-CN" sz="2000">
                    <a:solidFill>
                      <a:srgbClr val="FF00FF"/>
                    </a:solidFill>
                  </a:rPr>
                  <a:t>c</a:t>
                </a:r>
                <a:endParaRPr lang="en-US" altLang="zh-CN" sz="2000">
                  <a:latin typeface="Times New Roman" pitchFamily="18" charset="0"/>
                </a:endParaRPr>
              </a:p>
              <a:p>
                <a:pPr eaLnBrk="0" hangingPunct="0"/>
                <a:endParaRPr lang="en-US" altLang="zh-CN" sz="2000">
                  <a:latin typeface="Times New Roman" pitchFamily="18" charset="0"/>
                </a:endParaRPr>
              </a:p>
            </p:txBody>
          </p:sp>
        </p:grpSp>
        <p:sp>
          <p:nvSpPr>
            <p:cNvPr id="37959" name="Text Box 159"/>
            <p:cNvSpPr txBox="1">
              <a:spLocks noChangeArrowheads="1"/>
            </p:cNvSpPr>
            <p:nvPr/>
          </p:nvSpPr>
          <p:spPr bwMode="auto">
            <a:xfrm>
              <a:off x="7275" y="5937"/>
              <a:ext cx="1080" cy="468"/>
            </a:xfrm>
            <a:prstGeom prst="rect">
              <a:avLst/>
            </a:prstGeom>
            <a:solidFill>
              <a:srgbClr val="FFFFFF"/>
            </a:solidFill>
            <a:ln w="9525">
              <a:solidFill>
                <a:srgbClr val="000000"/>
              </a:solidFill>
              <a:miter lim="800000"/>
              <a:headEnd/>
              <a:tailEnd/>
            </a:ln>
          </p:spPr>
          <p:txBody>
            <a:bodyPr/>
            <a:lstStyle/>
            <a:p>
              <a:r>
                <a:rPr lang="en-US" altLang="zh-CN" sz="2000">
                  <a:latin typeface="Times New Roman" pitchFamily="18" charset="0"/>
                </a:rPr>
                <a:t>erorr</a:t>
              </a:r>
            </a:p>
            <a:p>
              <a:pPr eaLnBrk="0" hangingPunct="0"/>
              <a:endParaRPr lang="en-US" altLang="zh-CN" sz="2000">
                <a:latin typeface="Times New Roman" pitchFamily="18" charset="0"/>
              </a:endParaRPr>
            </a:p>
          </p:txBody>
        </p:sp>
        <p:sp>
          <p:nvSpPr>
            <p:cNvPr id="37960" name="Line 158"/>
            <p:cNvSpPr>
              <a:spLocks noChangeShapeType="1"/>
            </p:cNvSpPr>
            <p:nvPr/>
          </p:nvSpPr>
          <p:spPr bwMode="auto">
            <a:xfrm>
              <a:off x="8535" y="2103"/>
              <a:ext cx="0" cy="283"/>
            </a:xfrm>
            <a:prstGeom prst="line">
              <a:avLst/>
            </a:prstGeom>
            <a:noFill/>
            <a:ln w="9525">
              <a:solidFill>
                <a:srgbClr val="FF0000"/>
              </a:solidFill>
              <a:round/>
              <a:headEnd/>
              <a:tailEnd type="triangle" w="med" len="med"/>
            </a:ln>
          </p:spPr>
          <p:txBody>
            <a:bodyPr/>
            <a:lstStyle/>
            <a:p>
              <a:endParaRPr lang="zh-CN" altLang="en-US"/>
            </a:p>
          </p:txBody>
        </p:sp>
        <p:sp>
          <p:nvSpPr>
            <p:cNvPr id="37961" name="Line 157"/>
            <p:cNvSpPr>
              <a:spLocks noChangeShapeType="1"/>
            </p:cNvSpPr>
            <p:nvPr/>
          </p:nvSpPr>
          <p:spPr bwMode="auto">
            <a:xfrm>
              <a:off x="7140" y="4967"/>
              <a:ext cx="0" cy="283"/>
            </a:xfrm>
            <a:prstGeom prst="line">
              <a:avLst/>
            </a:prstGeom>
            <a:noFill/>
            <a:ln w="9525">
              <a:solidFill>
                <a:srgbClr val="FF00FF"/>
              </a:solidFill>
              <a:round/>
              <a:headEnd/>
              <a:tailEnd type="triangle" w="med" len="med"/>
            </a:ln>
          </p:spPr>
          <p:txBody>
            <a:bodyPr/>
            <a:lstStyle/>
            <a:p>
              <a:endParaRPr lang="zh-CN" altLang="en-US"/>
            </a:p>
          </p:txBody>
        </p:sp>
        <p:grpSp>
          <p:nvGrpSpPr>
            <p:cNvPr id="6" name="Group 154"/>
            <p:cNvGrpSpPr>
              <a:grpSpLocks/>
            </p:cNvGrpSpPr>
            <p:nvPr/>
          </p:nvGrpSpPr>
          <p:grpSpPr bwMode="auto">
            <a:xfrm>
              <a:off x="7815" y="2601"/>
              <a:ext cx="180" cy="468"/>
              <a:chOff x="3105" y="2361"/>
              <a:chExt cx="180" cy="468"/>
            </a:xfrm>
          </p:grpSpPr>
          <p:sp>
            <p:nvSpPr>
              <p:cNvPr id="37992" name="Line 156"/>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a:p>
            </p:txBody>
          </p:sp>
          <p:sp>
            <p:nvSpPr>
              <p:cNvPr id="37993" name="Line 155"/>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a:p>
            </p:txBody>
          </p:sp>
        </p:grpSp>
        <p:grpSp>
          <p:nvGrpSpPr>
            <p:cNvPr id="7" name="Group 151"/>
            <p:cNvGrpSpPr>
              <a:grpSpLocks/>
            </p:cNvGrpSpPr>
            <p:nvPr/>
          </p:nvGrpSpPr>
          <p:grpSpPr bwMode="auto">
            <a:xfrm>
              <a:off x="9090" y="2601"/>
              <a:ext cx="195" cy="468"/>
              <a:chOff x="4395" y="2361"/>
              <a:chExt cx="195" cy="468"/>
            </a:xfrm>
          </p:grpSpPr>
          <p:sp>
            <p:nvSpPr>
              <p:cNvPr id="37990" name="Line 153"/>
              <p:cNvSpPr>
                <a:spLocks noChangeShapeType="1"/>
              </p:cNvSpPr>
              <p:nvPr/>
            </p:nvSpPr>
            <p:spPr bwMode="auto">
              <a:xfrm>
                <a:off x="4395" y="2361"/>
                <a:ext cx="180" cy="0"/>
              </a:xfrm>
              <a:prstGeom prst="line">
                <a:avLst/>
              </a:prstGeom>
              <a:noFill/>
              <a:ln w="9525">
                <a:solidFill>
                  <a:srgbClr val="FF0000"/>
                </a:solidFill>
                <a:round/>
                <a:headEnd/>
                <a:tailEnd/>
              </a:ln>
            </p:spPr>
            <p:txBody>
              <a:bodyPr/>
              <a:lstStyle/>
              <a:p>
                <a:endParaRPr lang="zh-CN" altLang="en-US"/>
              </a:p>
            </p:txBody>
          </p:sp>
          <p:sp>
            <p:nvSpPr>
              <p:cNvPr id="37991" name="Line 152"/>
              <p:cNvSpPr>
                <a:spLocks noChangeShapeType="1"/>
              </p:cNvSpPr>
              <p:nvPr/>
            </p:nvSpPr>
            <p:spPr bwMode="auto">
              <a:xfrm>
                <a:off x="4590" y="2361"/>
                <a:ext cx="0" cy="468"/>
              </a:xfrm>
              <a:prstGeom prst="line">
                <a:avLst/>
              </a:prstGeom>
              <a:noFill/>
              <a:ln w="9525">
                <a:solidFill>
                  <a:srgbClr val="FF0000"/>
                </a:solidFill>
                <a:round/>
                <a:headEnd/>
                <a:tailEnd type="triangle" w="med" len="med"/>
              </a:ln>
            </p:spPr>
            <p:txBody>
              <a:bodyPr/>
              <a:lstStyle/>
              <a:p>
                <a:endParaRPr lang="zh-CN" altLang="en-US"/>
              </a:p>
            </p:txBody>
          </p:sp>
        </p:grpSp>
        <p:grpSp>
          <p:nvGrpSpPr>
            <p:cNvPr id="8" name="Group 148"/>
            <p:cNvGrpSpPr>
              <a:grpSpLocks/>
            </p:cNvGrpSpPr>
            <p:nvPr/>
          </p:nvGrpSpPr>
          <p:grpSpPr bwMode="auto">
            <a:xfrm>
              <a:off x="7140" y="3300"/>
              <a:ext cx="180" cy="468"/>
              <a:chOff x="3105" y="2361"/>
              <a:chExt cx="180" cy="468"/>
            </a:xfrm>
          </p:grpSpPr>
          <p:sp>
            <p:nvSpPr>
              <p:cNvPr id="37988" name="Line 150"/>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a:p>
            </p:txBody>
          </p:sp>
          <p:sp>
            <p:nvSpPr>
              <p:cNvPr id="37989" name="Line 149"/>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a:p>
            </p:txBody>
          </p:sp>
        </p:grpSp>
        <p:grpSp>
          <p:nvGrpSpPr>
            <p:cNvPr id="9" name="Group 145"/>
            <p:cNvGrpSpPr>
              <a:grpSpLocks/>
            </p:cNvGrpSpPr>
            <p:nvPr/>
          </p:nvGrpSpPr>
          <p:grpSpPr bwMode="auto">
            <a:xfrm>
              <a:off x="8355" y="3300"/>
              <a:ext cx="195" cy="468"/>
              <a:chOff x="4395" y="2361"/>
              <a:chExt cx="195" cy="468"/>
            </a:xfrm>
          </p:grpSpPr>
          <p:sp>
            <p:nvSpPr>
              <p:cNvPr id="37986" name="Line 147"/>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a:p>
            </p:txBody>
          </p:sp>
          <p:sp>
            <p:nvSpPr>
              <p:cNvPr id="37987" name="Line 146"/>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a:p>
            </p:txBody>
          </p:sp>
        </p:grpSp>
        <p:sp>
          <p:nvSpPr>
            <p:cNvPr id="37966" name="Line 144"/>
            <p:cNvSpPr>
              <a:spLocks noChangeShapeType="1"/>
            </p:cNvSpPr>
            <p:nvPr/>
          </p:nvSpPr>
          <p:spPr bwMode="auto">
            <a:xfrm>
              <a:off x="7132" y="4206"/>
              <a:ext cx="0" cy="283"/>
            </a:xfrm>
            <a:prstGeom prst="line">
              <a:avLst/>
            </a:prstGeom>
            <a:noFill/>
            <a:ln w="9525">
              <a:solidFill>
                <a:srgbClr val="FF00FF"/>
              </a:solidFill>
              <a:round/>
              <a:headEnd/>
              <a:tailEnd type="triangle" w="med" len="med"/>
            </a:ln>
          </p:spPr>
          <p:txBody>
            <a:bodyPr/>
            <a:lstStyle/>
            <a:p>
              <a:endParaRPr lang="zh-CN" altLang="en-US"/>
            </a:p>
          </p:txBody>
        </p:sp>
        <p:grpSp>
          <p:nvGrpSpPr>
            <p:cNvPr id="10" name="Group 141"/>
            <p:cNvGrpSpPr>
              <a:grpSpLocks/>
            </p:cNvGrpSpPr>
            <p:nvPr/>
          </p:nvGrpSpPr>
          <p:grpSpPr bwMode="auto">
            <a:xfrm>
              <a:off x="6435" y="5490"/>
              <a:ext cx="180" cy="468"/>
              <a:chOff x="3105" y="2361"/>
              <a:chExt cx="180" cy="468"/>
            </a:xfrm>
          </p:grpSpPr>
          <p:sp>
            <p:nvSpPr>
              <p:cNvPr id="37984" name="Line 143"/>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a:p>
            </p:txBody>
          </p:sp>
          <p:sp>
            <p:nvSpPr>
              <p:cNvPr id="37985" name="Line 142"/>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a:p>
            </p:txBody>
          </p:sp>
        </p:grpSp>
        <p:grpSp>
          <p:nvGrpSpPr>
            <p:cNvPr id="11" name="Group 138"/>
            <p:cNvGrpSpPr>
              <a:grpSpLocks/>
            </p:cNvGrpSpPr>
            <p:nvPr/>
          </p:nvGrpSpPr>
          <p:grpSpPr bwMode="auto">
            <a:xfrm>
              <a:off x="7710" y="5490"/>
              <a:ext cx="195" cy="468"/>
              <a:chOff x="4395" y="2361"/>
              <a:chExt cx="195" cy="468"/>
            </a:xfrm>
          </p:grpSpPr>
          <p:sp>
            <p:nvSpPr>
              <p:cNvPr id="37982" name="Line 140"/>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a:p>
            </p:txBody>
          </p:sp>
          <p:sp>
            <p:nvSpPr>
              <p:cNvPr id="37983" name="Line 139"/>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a:p>
            </p:txBody>
          </p:sp>
        </p:grpSp>
        <p:sp>
          <p:nvSpPr>
            <p:cNvPr id="37969" name="Line 137"/>
            <p:cNvSpPr>
              <a:spLocks noChangeShapeType="1"/>
            </p:cNvSpPr>
            <p:nvPr/>
          </p:nvSpPr>
          <p:spPr bwMode="auto">
            <a:xfrm>
              <a:off x="6658" y="6425"/>
              <a:ext cx="0" cy="283"/>
            </a:xfrm>
            <a:prstGeom prst="line">
              <a:avLst/>
            </a:prstGeom>
            <a:noFill/>
            <a:ln w="9525">
              <a:solidFill>
                <a:srgbClr val="FF00FF"/>
              </a:solidFill>
              <a:round/>
              <a:headEnd/>
              <a:tailEnd type="triangle" w="med" len="med"/>
            </a:ln>
          </p:spPr>
          <p:txBody>
            <a:bodyPr/>
            <a:lstStyle/>
            <a:p>
              <a:endParaRPr lang="zh-CN" altLang="en-US"/>
            </a:p>
          </p:txBody>
        </p:sp>
        <p:sp>
          <p:nvSpPr>
            <p:cNvPr id="37970" name="Line 136"/>
            <p:cNvSpPr>
              <a:spLocks noChangeShapeType="1"/>
            </p:cNvSpPr>
            <p:nvPr/>
          </p:nvSpPr>
          <p:spPr bwMode="auto">
            <a:xfrm>
              <a:off x="6630" y="7155"/>
              <a:ext cx="0" cy="283"/>
            </a:xfrm>
            <a:prstGeom prst="line">
              <a:avLst/>
            </a:prstGeom>
            <a:noFill/>
            <a:ln w="9525">
              <a:solidFill>
                <a:srgbClr val="FF00FF"/>
              </a:solidFill>
              <a:round/>
              <a:headEnd/>
              <a:tailEnd/>
            </a:ln>
          </p:spPr>
          <p:txBody>
            <a:bodyPr/>
            <a:lstStyle/>
            <a:p>
              <a:endParaRPr lang="zh-CN" altLang="en-US"/>
            </a:p>
          </p:txBody>
        </p:sp>
        <p:sp>
          <p:nvSpPr>
            <p:cNvPr id="37971" name="Line 135"/>
            <p:cNvSpPr>
              <a:spLocks noChangeShapeType="1"/>
            </p:cNvSpPr>
            <p:nvPr/>
          </p:nvSpPr>
          <p:spPr bwMode="auto">
            <a:xfrm>
              <a:off x="9300" y="3567"/>
              <a:ext cx="0" cy="3855"/>
            </a:xfrm>
            <a:prstGeom prst="line">
              <a:avLst/>
            </a:prstGeom>
            <a:noFill/>
            <a:ln w="9525">
              <a:solidFill>
                <a:srgbClr val="FF0000"/>
              </a:solidFill>
              <a:round/>
              <a:headEnd/>
              <a:tailEnd/>
            </a:ln>
          </p:spPr>
          <p:txBody>
            <a:bodyPr/>
            <a:lstStyle/>
            <a:p>
              <a:endParaRPr lang="zh-CN" altLang="en-US"/>
            </a:p>
          </p:txBody>
        </p:sp>
        <p:sp>
          <p:nvSpPr>
            <p:cNvPr id="37972" name="Line 134"/>
            <p:cNvSpPr>
              <a:spLocks noChangeShapeType="1"/>
            </p:cNvSpPr>
            <p:nvPr/>
          </p:nvSpPr>
          <p:spPr bwMode="auto">
            <a:xfrm>
              <a:off x="6645" y="7437"/>
              <a:ext cx="2659" cy="0"/>
            </a:xfrm>
            <a:prstGeom prst="line">
              <a:avLst/>
            </a:prstGeom>
            <a:noFill/>
            <a:ln w="9525">
              <a:solidFill>
                <a:srgbClr val="000000"/>
              </a:solidFill>
              <a:round/>
              <a:headEnd/>
              <a:tailEnd/>
            </a:ln>
          </p:spPr>
          <p:txBody>
            <a:bodyPr/>
            <a:lstStyle/>
            <a:p>
              <a:endParaRPr lang="zh-CN" altLang="en-US"/>
            </a:p>
          </p:txBody>
        </p:sp>
        <p:sp>
          <p:nvSpPr>
            <p:cNvPr id="37973" name="Line 133"/>
            <p:cNvSpPr>
              <a:spLocks noChangeShapeType="1"/>
            </p:cNvSpPr>
            <p:nvPr/>
          </p:nvSpPr>
          <p:spPr bwMode="auto">
            <a:xfrm>
              <a:off x="8550" y="7457"/>
              <a:ext cx="0" cy="283"/>
            </a:xfrm>
            <a:prstGeom prst="line">
              <a:avLst/>
            </a:prstGeom>
            <a:noFill/>
            <a:ln w="9525">
              <a:solidFill>
                <a:srgbClr val="000000"/>
              </a:solidFill>
              <a:round/>
              <a:headEnd/>
              <a:tailEnd type="triangle" w="med" len="med"/>
            </a:ln>
          </p:spPr>
          <p:txBody>
            <a:bodyPr/>
            <a:lstStyle/>
            <a:p>
              <a:endParaRPr lang="zh-CN" altLang="en-US"/>
            </a:p>
          </p:txBody>
        </p:sp>
        <p:sp>
          <p:nvSpPr>
            <p:cNvPr id="37974" name="Line 132"/>
            <p:cNvSpPr>
              <a:spLocks noChangeShapeType="1"/>
            </p:cNvSpPr>
            <p:nvPr/>
          </p:nvSpPr>
          <p:spPr bwMode="auto">
            <a:xfrm>
              <a:off x="8550" y="4221"/>
              <a:ext cx="0" cy="3226"/>
            </a:xfrm>
            <a:prstGeom prst="line">
              <a:avLst/>
            </a:prstGeom>
            <a:noFill/>
            <a:ln w="9525">
              <a:solidFill>
                <a:srgbClr val="000000"/>
              </a:solidFill>
              <a:round/>
              <a:headEnd/>
              <a:tailEnd/>
            </a:ln>
          </p:spPr>
          <p:txBody>
            <a:bodyPr/>
            <a:lstStyle/>
            <a:p>
              <a:endParaRPr lang="zh-CN" altLang="en-US"/>
            </a:p>
          </p:txBody>
        </p:sp>
        <p:sp>
          <p:nvSpPr>
            <p:cNvPr id="37975" name="Line 131"/>
            <p:cNvSpPr>
              <a:spLocks noChangeShapeType="1"/>
            </p:cNvSpPr>
            <p:nvPr/>
          </p:nvSpPr>
          <p:spPr bwMode="auto">
            <a:xfrm>
              <a:off x="7815" y="6405"/>
              <a:ext cx="0" cy="1026"/>
            </a:xfrm>
            <a:prstGeom prst="line">
              <a:avLst/>
            </a:prstGeom>
            <a:noFill/>
            <a:ln w="9525">
              <a:solidFill>
                <a:srgbClr val="000000"/>
              </a:solidFill>
              <a:round/>
              <a:headEnd/>
              <a:tailEnd/>
            </a:ln>
          </p:spPr>
          <p:txBody>
            <a:bodyPr/>
            <a:lstStyle/>
            <a:p>
              <a:endParaRPr lang="zh-CN" altLang="en-US"/>
            </a:p>
          </p:txBody>
        </p:sp>
        <p:sp>
          <p:nvSpPr>
            <p:cNvPr id="37976" name="Text Box 130"/>
            <p:cNvSpPr txBox="1">
              <a:spLocks noChangeArrowheads="1"/>
            </p:cNvSpPr>
            <p:nvPr/>
          </p:nvSpPr>
          <p:spPr bwMode="auto">
            <a:xfrm>
              <a:off x="9210" y="2493"/>
              <a:ext cx="480" cy="468"/>
            </a:xfrm>
            <a:prstGeom prst="rect">
              <a:avLst/>
            </a:prstGeom>
            <a:noFill/>
            <a:ln w="9525">
              <a:noFill/>
              <a:miter lim="800000"/>
              <a:headEnd/>
              <a:tailEnd/>
            </a:ln>
          </p:spPr>
          <p:txBody>
            <a:bodyPr/>
            <a:lstStyle/>
            <a:p>
              <a:r>
                <a:rPr lang="en-US" altLang="zh-CN" sz="2000">
                  <a:latin typeface="Times New Roman" pitchFamily="18" charset="0"/>
                </a:rPr>
                <a:t>Y</a:t>
              </a:r>
            </a:p>
            <a:p>
              <a:pPr eaLnBrk="0" hangingPunct="0"/>
              <a:endParaRPr lang="en-US" altLang="zh-CN" sz="2000">
                <a:latin typeface="Times New Roman" pitchFamily="18" charset="0"/>
              </a:endParaRPr>
            </a:p>
          </p:txBody>
        </p:sp>
        <p:sp>
          <p:nvSpPr>
            <p:cNvPr id="37977" name="Text Box 129"/>
            <p:cNvSpPr txBox="1">
              <a:spLocks noChangeArrowheads="1"/>
            </p:cNvSpPr>
            <p:nvPr/>
          </p:nvSpPr>
          <p:spPr bwMode="auto">
            <a:xfrm>
              <a:off x="6825" y="3231"/>
              <a:ext cx="480" cy="468"/>
            </a:xfrm>
            <a:prstGeom prst="rect">
              <a:avLst/>
            </a:prstGeom>
            <a:noFill/>
            <a:ln w="9525">
              <a:noFill/>
              <a:miter lim="800000"/>
              <a:headEnd/>
              <a:tailEnd/>
            </a:ln>
          </p:spPr>
          <p:txBody>
            <a:bodyPr/>
            <a:lstStyle/>
            <a:p>
              <a:r>
                <a:rPr lang="en-US" altLang="zh-CN" sz="2000">
                  <a:latin typeface="Times New Roman" pitchFamily="18" charset="0"/>
                </a:rPr>
                <a:t>Y</a:t>
              </a:r>
            </a:p>
            <a:p>
              <a:pPr eaLnBrk="0" hangingPunct="0"/>
              <a:endParaRPr lang="en-US" altLang="zh-CN" sz="2000">
                <a:latin typeface="Times New Roman" pitchFamily="18" charset="0"/>
              </a:endParaRPr>
            </a:p>
          </p:txBody>
        </p:sp>
        <p:sp>
          <p:nvSpPr>
            <p:cNvPr id="37978" name="Text Box 128"/>
            <p:cNvSpPr txBox="1">
              <a:spLocks noChangeArrowheads="1"/>
            </p:cNvSpPr>
            <p:nvPr/>
          </p:nvSpPr>
          <p:spPr bwMode="auto">
            <a:xfrm>
              <a:off x="6090" y="5406"/>
              <a:ext cx="480" cy="468"/>
            </a:xfrm>
            <a:prstGeom prst="rect">
              <a:avLst/>
            </a:prstGeom>
            <a:noFill/>
            <a:ln w="9525">
              <a:noFill/>
              <a:miter lim="800000"/>
              <a:headEnd/>
              <a:tailEnd/>
            </a:ln>
          </p:spPr>
          <p:txBody>
            <a:bodyPr/>
            <a:lstStyle/>
            <a:p>
              <a:r>
                <a:rPr lang="en-US" altLang="zh-CN" sz="2000">
                  <a:latin typeface="Times New Roman" pitchFamily="18" charset="0"/>
                </a:rPr>
                <a:t>Y</a:t>
              </a:r>
            </a:p>
            <a:p>
              <a:pPr eaLnBrk="0" hangingPunct="0"/>
              <a:endParaRPr lang="en-US" altLang="zh-CN" sz="2000">
                <a:latin typeface="Times New Roman" pitchFamily="18" charset="0"/>
              </a:endParaRPr>
            </a:p>
          </p:txBody>
        </p:sp>
        <p:sp>
          <p:nvSpPr>
            <p:cNvPr id="37979" name="Text Box 127"/>
            <p:cNvSpPr txBox="1">
              <a:spLocks noChangeArrowheads="1"/>
            </p:cNvSpPr>
            <p:nvPr/>
          </p:nvSpPr>
          <p:spPr bwMode="auto">
            <a:xfrm>
              <a:off x="7455" y="2517"/>
              <a:ext cx="480" cy="468"/>
            </a:xfrm>
            <a:prstGeom prst="rect">
              <a:avLst/>
            </a:prstGeom>
            <a:noFill/>
            <a:ln w="9525">
              <a:noFill/>
              <a:miter lim="800000"/>
              <a:headEnd/>
              <a:tailEnd/>
            </a:ln>
          </p:spPr>
          <p:txBody>
            <a:bodyPr/>
            <a:lstStyle/>
            <a:p>
              <a:r>
                <a:rPr lang="en-US" altLang="zh-CN" sz="2000">
                  <a:latin typeface="Times New Roman" pitchFamily="18" charset="0"/>
                </a:rPr>
                <a:t>N</a:t>
              </a:r>
            </a:p>
            <a:p>
              <a:pPr eaLnBrk="0" hangingPunct="0"/>
              <a:endParaRPr lang="en-US" altLang="zh-CN" sz="2000">
                <a:latin typeface="Times New Roman" pitchFamily="18" charset="0"/>
              </a:endParaRPr>
            </a:p>
          </p:txBody>
        </p:sp>
        <p:sp>
          <p:nvSpPr>
            <p:cNvPr id="37980" name="Text Box 126"/>
            <p:cNvSpPr txBox="1">
              <a:spLocks noChangeArrowheads="1"/>
            </p:cNvSpPr>
            <p:nvPr/>
          </p:nvSpPr>
          <p:spPr bwMode="auto">
            <a:xfrm>
              <a:off x="8205" y="3222"/>
              <a:ext cx="480" cy="468"/>
            </a:xfrm>
            <a:prstGeom prst="rect">
              <a:avLst/>
            </a:prstGeom>
            <a:noFill/>
            <a:ln w="9525">
              <a:noFill/>
              <a:miter lim="800000"/>
              <a:headEnd/>
              <a:tailEnd/>
            </a:ln>
          </p:spPr>
          <p:txBody>
            <a:bodyPr/>
            <a:lstStyle/>
            <a:p>
              <a:r>
                <a:rPr lang="en-US" altLang="zh-CN" sz="2000">
                  <a:latin typeface="Times New Roman" pitchFamily="18" charset="0"/>
                </a:rPr>
                <a:t>N</a:t>
              </a:r>
            </a:p>
            <a:p>
              <a:pPr eaLnBrk="0" hangingPunct="0"/>
              <a:endParaRPr lang="en-US" altLang="zh-CN" sz="2000">
                <a:latin typeface="Times New Roman" pitchFamily="18" charset="0"/>
              </a:endParaRPr>
            </a:p>
          </p:txBody>
        </p:sp>
        <p:sp>
          <p:nvSpPr>
            <p:cNvPr id="37981" name="Text Box 125"/>
            <p:cNvSpPr txBox="1">
              <a:spLocks noChangeArrowheads="1"/>
            </p:cNvSpPr>
            <p:nvPr/>
          </p:nvSpPr>
          <p:spPr bwMode="auto">
            <a:xfrm>
              <a:off x="7830" y="5436"/>
              <a:ext cx="480" cy="468"/>
            </a:xfrm>
            <a:prstGeom prst="rect">
              <a:avLst/>
            </a:prstGeom>
            <a:noFill/>
            <a:ln w="9525">
              <a:noFill/>
              <a:miter lim="800000"/>
              <a:headEnd/>
              <a:tailEnd/>
            </a:ln>
          </p:spPr>
          <p:txBody>
            <a:bodyPr/>
            <a:lstStyle/>
            <a:p>
              <a:r>
                <a:rPr lang="en-US" altLang="zh-CN" sz="2000">
                  <a:latin typeface="Times New Roman" pitchFamily="18" charset="0"/>
                </a:rPr>
                <a:t>N</a:t>
              </a:r>
            </a:p>
            <a:p>
              <a:pPr eaLnBrk="0" hangingPunct="0"/>
              <a:endParaRPr lang="en-US" altLang="zh-CN" sz="2000">
                <a:latin typeface="Times New Roman" pitchFamily="18" charset="0"/>
              </a:endParaRPr>
            </a:p>
          </p:txBody>
        </p:sp>
      </p:grpSp>
      <p:sp>
        <p:nvSpPr>
          <p:cNvPr id="37892" name="Rectangle 237"/>
          <p:cNvSpPr>
            <a:spLocks noChangeArrowheads="1"/>
          </p:cNvSpPr>
          <p:nvPr/>
        </p:nvSpPr>
        <p:spPr bwMode="auto">
          <a:xfrm>
            <a:off x="1804988" y="-819150"/>
            <a:ext cx="2705100" cy="457200"/>
          </a:xfrm>
          <a:prstGeom prst="rect">
            <a:avLst/>
          </a:prstGeom>
          <a:noFill/>
          <a:ln w="9525">
            <a:noFill/>
            <a:miter lim="800000"/>
            <a:headEnd/>
            <a:tailEnd/>
          </a:ln>
        </p:spPr>
        <p:txBody>
          <a:bodyPr>
            <a:spAutoFit/>
          </a:bodyPr>
          <a:lstStyle/>
          <a:p>
            <a:endParaRPr lang="zh-CN" altLang="zh-CN"/>
          </a:p>
        </p:txBody>
      </p:sp>
      <p:sp>
        <p:nvSpPr>
          <p:cNvPr id="37893" name="Rectangle 257"/>
          <p:cNvSpPr>
            <a:spLocks noChangeArrowheads="1"/>
          </p:cNvSpPr>
          <p:nvPr/>
        </p:nvSpPr>
        <p:spPr bwMode="auto">
          <a:xfrm>
            <a:off x="1804988" y="-819150"/>
            <a:ext cx="2705100" cy="457200"/>
          </a:xfrm>
          <a:prstGeom prst="rect">
            <a:avLst/>
          </a:prstGeom>
          <a:noFill/>
          <a:ln w="9525">
            <a:noFill/>
            <a:miter lim="800000"/>
            <a:headEnd/>
            <a:tailEnd/>
          </a:ln>
        </p:spPr>
        <p:txBody>
          <a:bodyPr>
            <a:spAutoFit/>
          </a:bodyPr>
          <a:lstStyle/>
          <a:p>
            <a:endParaRPr lang="zh-CN" altLang="zh-CN"/>
          </a:p>
        </p:txBody>
      </p:sp>
      <p:sp>
        <p:nvSpPr>
          <p:cNvPr id="37894" name="Rectangle 277"/>
          <p:cNvSpPr>
            <a:spLocks noChangeArrowheads="1"/>
          </p:cNvSpPr>
          <p:nvPr/>
        </p:nvSpPr>
        <p:spPr bwMode="auto">
          <a:xfrm>
            <a:off x="1804988" y="-819150"/>
            <a:ext cx="2705100" cy="457200"/>
          </a:xfrm>
          <a:prstGeom prst="rect">
            <a:avLst/>
          </a:prstGeom>
          <a:noFill/>
          <a:ln w="9525">
            <a:noFill/>
            <a:miter lim="800000"/>
            <a:headEnd/>
            <a:tailEnd/>
          </a:ln>
        </p:spPr>
        <p:txBody>
          <a:bodyPr>
            <a:spAutoFit/>
          </a:bodyPr>
          <a:lstStyle/>
          <a:p>
            <a:endParaRPr lang="zh-CN" altLang="zh-CN"/>
          </a:p>
        </p:txBody>
      </p:sp>
      <p:grpSp>
        <p:nvGrpSpPr>
          <p:cNvPr id="12" name="Group 297"/>
          <p:cNvGrpSpPr>
            <a:grpSpLocks/>
          </p:cNvGrpSpPr>
          <p:nvPr/>
        </p:nvGrpSpPr>
        <p:grpSpPr bwMode="auto">
          <a:xfrm>
            <a:off x="1873250" y="-773113"/>
            <a:ext cx="5410200" cy="8404226"/>
            <a:chOff x="43" y="0"/>
            <a:chExt cx="3408" cy="5294"/>
          </a:xfrm>
        </p:grpSpPr>
        <p:sp>
          <p:nvSpPr>
            <p:cNvPr id="37942" name="Rectangle 222"/>
            <p:cNvSpPr>
              <a:spLocks noChangeArrowheads="1"/>
            </p:cNvSpPr>
            <p:nvPr/>
          </p:nvSpPr>
          <p:spPr bwMode="auto">
            <a:xfrm>
              <a:off x="43" y="0"/>
              <a:ext cx="1704" cy="2750"/>
            </a:xfrm>
            <a:prstGeom prst="rect">
              <a:avLst/>
            </a:prstGeom>
            <a:noFill/>
            <a:ln w="9525">
              <a:noFill/>
              <a:miter lim="800000"/>
              <a:headEnd/>
              <a:tailEnd/>
            </a:ln>
          </p:spPr>
          <p:txBody>
            <a:bodyPr>
              <a:spAutoFit/>
            </a:bodyPr>
            <a:lstStyle/>
            <a:p>
              <a:endParaRPr lang="zh-CN" altLang="en-US"/>
            </a:p>
          </p:txBody>
        </p:sp>
        <p:sp>
          <p:nvSpPr>
            <p:cNvPr id="37943" name="Rectangle 238"/>
            <p:cNvSpPr>
              <a:spLocks noChangeArrowheads="1"/>
            </p:cNvSpPr>
            <p:nvPr/>
          </p:nvSpPr>
          <p:spPr bwMode="auto">
            <a:xfrm>
              <a:off x="1747" y="0"/>
              <a:ext cx="1704" cy="2750"/>
            </a:xfrm>
            <a:prstGeom prst="rect">
              <a:avLst/>
            </a:prstGeom>
            <a:noFill/>
            <a:ln w="9525">
              <a:noFill/>
              <a:miter lim="800000"/>
              <a:headEnd/>
              <a:tailEnd/>
            </a:ln>
          </p:spPr>
          <p:txBody>
            <a:bodyPr>
              <a:spAutoFit/>
            </a:bodyPr>
            <a:lstStyle/>
            <a:p>
              <a:endParaRPr lang="zh-CN" altLang="en-US"/>
            </a:p>
          </p:txBody>
        </p:sp>
        <p:sp>
          <p:nvSpPr>
            <p:cNvPr id="37944" name="Rectangle 258"/>
            <p:cNvSpPr>
              <a:spLocks noChangeArrowheads="1"/>
            </p:cNvSpPr>
            <p:nvPr/>
          </p:nvSpPr>
          <p:spPr bwMode="auto">
            <a:xfrm>
              <a:off x="43" y="2750"/>
              <a:ext cx="1704" cy="2544"/>
            </a:xfrm>
            <a:prstGeom prst="rect">
              <a:avLst/>
            </a:prstGeom>
            <a:noFill/>
            <a:ln w="9525">
              <a:noFill/>
              <a:miter lim="800000"/>
              <a:headEnd/>
              <a:tailEnd/>
            </a:ln>
          </p:spPr>
          <p:txBody>
            <a:bodyPr>
              <a:spAutoFit/>
            </a:bodyPr>
            <a:lstStyle/>
            <a:p>
              <a:endParaRPr lang="zh-CN" altLang="en-US"/>
            </a:p>
          </p:txBody>
        </p:sp>
        <p:sp>
          <p:nvSpPr>
            <p:cNvPr id="37945" name="Rectangle 278"/>
            <p:cNvSpPr>
              <a:spLocks noChangeArrowheads="1"/>
            </p:cNvSpPr>
            <p:nvPr/>
          </p:nvSpPr>
          <p:spPr bwMode="auto">
            <a:xfrm>
              <a:off x="1747" y="2750"/>
              <a:ext cx="1704" cy="2544"/>
            </a:xfrm>
            <a:prstGeom prst="rect">
              <a:avLst/>
            </a:prstGeom>
            <a:noFill/>
            <a:ln w="9525">
              <a:noFill/>
              <a:miter lim="800000"/>
              <a:headEnd/>
              <a:tailEnd/>
            </a:ln>
          </p:spPr>
          <p:txBody>
            <a:bodyPr>
              <a:spAutoFit/>
            </a:bodyPr>
            <a:lstStyle/>
            <a:p>
              <a:endParaRPr lang="zh-CN" altLang="en-US"/>
            </a:p>
          </p:txBody>
        </p:sp>
      </p:grpSp>
      <p:sp>
        <p:nvSpPr>
          <p:cNvPr id="37896" name="Rectangle 296"/>
          <p:cNvSpPr>
            <a:spLocks noChangeArrowheads="1"/>
          </p:cNvSpPr>
          <p:nvPr/>
        </p:nvSpPr>
        <p:spPr bwMode="auto">
          <a:xfrm>
            <a:off x="1804988" y="-819150"/>
            <a:ext cx="2705100" cy="457200"/>
          </a:xfrm>
          <a:prstGeom prst="rect">
            <a:avLst/>
          </a:prstGeom>
          <a:noFill/>
          <a:ln w="9525">
            <a:noFill/>
            <a:miter lim="800000"/>
            <a:headEnd/>
            <a:tailEnd/>
          </a:ln>
        </p:spPr>
        <p:txBody>
          <a:bodyPr>
            <a:spAutoFit/>
          </a:bodyPr>
          <a:lstStyle/>
          <a:p>
            <a:endParaRPr lang="zh-CN" altLang="zh-CN"/>
          </a:p>
        </p:txBody>
      </p:sp>
      <p:grpSp>
        <p:nvGrpSpPr>
          <p:cNvPr id="13" name="Group 298"/>
          <p:cNvGrpSpPr>
            <a:grpSpLocks/>
          </p:cNvGrpSpPr>
          <p:nvPr/>
        </p:nvGrpSpPr>
        <p:grpSpPr bwMode="auto">
          <a:xfrm>
            <a:off x="457200" y="1066800"/>
            <a:ext cx="4191000" cy="4648200"/>
            <a:chOff x="1920" y="1716"/>
            <a:chExt cx="3210" cy="5613"/>
          </a:xfrm>
        </p:grpSpPr>
        <p:grpSp>
          <p:nvGrpSpPr>
            <p:cNvPr id="14" name="Group 299"/>
            <p:cNvGrpSpPr>
              <a:grpSpLocks/>
            </p:cNvGrpSpPr>
            <p:nvPr/>
          </p:nvGrpSpPr>
          <p:grpSpPr bwMode="auto">
            <a:xfrm>
              <a:off x="3345" y="6939"/>
              <a:ext cx="990" cy="390"/>
              <a:chOff x="2202" y="3390"/>
              <a:chExt cx="990" cy="390"/>
            </a:xfrm>
          </p:grpSpPr>
          <p:sp>
            <p:nvSpPr>
              <p:cNvPr id="37940" name="AutoShape 300"/>
              <p:cNvSpPr>
                <a:spLocks noChangeArrowheads="1"/>
              </p:cNvSpPr>
              <p:nvPr/>
            </p:nvSpPr>
            <p:spPr bwMode="auto">
              <a:xfrm>
                <a:off x="2340" y="3468"/>
                <a:ext cx="720" cy="312"/>
              </a:xfrm>
              <a:prstGeom prst="roundRect">
                <a:avLst>
                  <a:gd name="adj" fmla="val 16667"/>
                </a:avLst>
              </a:prstGeom>
              <a:noFill/>
              <a:ln w="15875">
                <a:solidFill>
                  <a:srgbClr val="000000"/>
                </a:solidFill>
                <a:round/>
                <a:headEnd/>
                <a:tailEnd/>
              </a:ln>
            </p:spPr>
            <p:txBody>
              <a:bodyPr/>
              <a:lstStyle/>
              <a:p>
                <a:endParaRPr lang="zh-CN" altLang="en-US"/>
              </a:p>
            </p:txBody>
          </p:sp>
          <p:sp>
            <p:nvSpPr>
              <p:cNvPr id="37941" name="Text Box 301"/>
              <p:cNvSpPr txBox="1">
                <a:spLocks noChangeArrowheads="1"/>
              </p:cNvSpPr>
              <p:nvPr/>
            </p:nvSpPr>
            <p:spPr bwMode="auto">
              <a:xfrm>
                <a:off x="2202" y="3390"/>
                <a:ext cx="990" cy="167"/>
              </a:xfrm>
              <a:prstGeom prst="rect">
                <a:avLst/>
              </a:prstGeom>
              <a:noFill/>
              <a:ln w="9525">
                <a:noFill/>
                <a:miter lim="800000"/>
                <a:headEnd/>
                <a:tailEnd/>
              </a:ln>
            </p:spPr>
            <p:txBody>
              <a:bodyPr/>
              <a:lstStyle/>
              <a:p>
                <a:pPr algn="ctr" eaLnBrk="0" hangingPunct="0"/>
                <a:r>
                  <a:rPr kumimoji="0" lang="en-US" altLang="zh-CN" sz="1600" dirty="0">
                    <a:latin typeface="Times New Roman" pitchFamily="18" charset="0"/>
                  </a:rPr>
                  <a:t>RETURN</a:t>
                </a:r>
              </a:p>
            </p:txBody>
          </p:sp>
        </p:grpSp>
        <p:grpSp>
          <p:nvGrpSpPr>
            <p:cNvPr id="15" name="Group 302"/>
            <p:cNvGrpSpPr>
              <a:grpSpLocks/>
            </p:cNvGrpSpPr>
            <p:nvPr/>
          </p:nvGrpSpPr>
          <p:grpSpPr bwMode="auto">
            <a:xfrm>
              <a:off x="3465" y="1716"/>
              <a:ext cx="765" cy="417"/>
              <a:chOff x="2790" y="2183"/>
              <a:chExt cx="765" cy="417"/>
            </a:xfrm>
          </p:grpSpPr>
          <p:sp>
            <p:nvSpPr>
              <p:cNvPr id="37938" name="Text Box 303"/>
              <p:cNvSpPr txBox="1">
                <a:spLocks noChangeArrowheads="1"/>
              </p:cNvSpPr>
              <p:nvPr/>
            </p:nvSpPr>
            <p:spPr bwMode="auto">
              <a:xfrm>
                <a:off x="2805" y="2183"/>
                <a:ext cx="750" cy="417"/>
              </a:xfrm>
              <a:prstGeom prst="rect">
                <a:avLst/>
              </a:prstGeom>
              <a:noFill/>
              <a:ln w="9525">
                <a:noFill/>
                <a:miter lim="800000"/>
                <a:headEnd/>
                <a:tailEnd/>
              </a:ln>
            </p:spPr>
            <p:txBody>
              <a:bodyPr/>
              <a:lstStyle/>
              <a:p>
                <a:pPr algn="ctr" eaLnBrk="0" hangingPunct="0"/>
                <a:r>
                  <a:rPr kumimoji="0" lang="en-US" altLang="zh-CN" sz="2000" b="1"/>
                  <a:t>PE</a:t>
                </a:r>
                <a:r>
                  <a:rPr kumimoji="0" lang="en-US" altLang="zh-CN" sz="2000" b="1">
                    <a:latin typeface="宋体" charset="-122"/>
                  </a:rPr>
                  <a:t>()</a:t>
                </a:r>
                <a:endParaRPr kumimoji="0" lang="en-US" altLang="zh-CN" sz="2000" b="1">
                  <a:latin typeface="Times New Roman" pitchFamily="18" charset="0"/>
                </a:endParaRPr>
              </a:p>
            </p:txBody>
          </p:sp>
          <p:sp>
            <p:nvSpPr>
              <p:cNvPr id="37939" name="AutoShape 304"/>
              <p:cNvSpPr>
                <a:spLocks noChangeArrowheads="1"/>
              </p:cNvSpPr>
              <p:nvPr/>
            </p:nvSpPr>
            <p:spPr bwMode="auto">
              <a:xfrm>
                <a:off x="2790" y="2271"/>
                <a:ext cx="720" cy="312"/>
              </a:xfrm>
              <a:prstGeom prst="roundRect">
                <a:avLst>
                  <a:gd name="adj" fmla="val 16667"/>
                </a:avLst>
              </a:prstGeom>
              <a:noFill/>
              <a:ln w="15875">
                <a:solidFill>
                  <a:srgbClr val="000000"/>
                </a:solidFill>
                <a:round/>
                <a:headEnd/>
                <a:tailEnd/>
              </a:ln>
            </p:spPr>
            <p:txBody>
              <a:bodyPr/>
              <a:lstStyle/>
              <a:p>
                <a:endParaRPr lang="zh-CN" altLang="en-US"/>
              </a:p>
            </p:txBody>
          </p:sp>
        </p:grpSp>
        <p:sp>
          <p:nvSpPr>
            <p:cNvPr id="37902" name="Text Box 305"/>
            <p:cNvSpPr txBox="1">
              <a:spLocks noChangeArrowheads="1"/>
            </p:cNvSpPr>
            <p:nvPr/>
          </p:nvSpPr>
          <p:spPr bwMode="auto">
            <a:xfrm>
              <a:off x="2580" y="3090"/>
              <a:ext cx="1080"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a:latin typeface="Times New Roman" pitchFamily="18" charset="0"/>
                </a:rPr>
                <a:t>w←read()</a:t>
              </a:r>
            </a:p>
          </p:txBody>
        </p:sp>
        <p:sp>
          <p:nvSpPr>
            <p:cNvPr id="37903" name="AutoShape 306"/>
            <p:cNvSpPr>
              <a:spLocks noChangeArrowheads="1"/>
            </p:cNvSpPr>
            <p:nvPr/>
          </p:nvSpPr>
          <p:spPr bwMode="auto">
            <a:xfrm>
              <a:off x="3303" y="2376"/>
              <a:ext cx="1080" cy="468"/>
            </a:xfrm>
            <a:prstGeom prst="diamond">
              <a:avLst/>
            </a:prstGeom>
            <a:solidFill>
              <a:srgbClr val="FFFFFF"/>
            </a:solidFill>
            <a:ln w="9525">
              <a:solidFill>
                <a:srgbClr val="00CCFF"/>
              </a:solidFill>
              <a:miter lim="800000"/>
              <a:headEnd/>
              <a:tailEnd/>
            </a:ln>
          </p:spPr>
          <p:txBody>
            <a:bodyPr/>
            <a:lstStyle/>
            <a:p>
              <a:endParaRPr lang="zh-CN" altLang="en-US"/>
            </a:p>
          </p:txBody>
        </p:sp>
        <p:sp>
          <p:nvSpPr>
            <p:cNvPr id="37904" name="Text Box 307"/>
            <p:cNvSpPr txBox="1">
              <a:spLocks noChangeArrowheads="1"/>
            </p:cNvSpPr>
            <p:nvPr/>
          </p:nvSpPr>
          <p:spPr bwMode="auto">
            <a:xfrm>
              <a:off x="3450" y="2406"/>
              <a:ext cx="780" cy="438"/>
            </a:xfrm>
            <a:prstGeom prst="rect">
              <a:avLst/>
            </a:prstGeom>
            <a:noFill/>
            <a:ln w="9525">
              <a:noFill/>
              <a:miter lim="800000"/>
              <a:headEnd/>
              <a:tailEnd/>
            </a:ln>
          </p:spPr>
          <p:txBody>
            <a:bodyPr/>
            <a:lstStyle/>
            <a:p>
              <a:pPr algn="ctr" eaLnBrk="0" hangingPunct="0"/>
              <a:r>
                <a:rPr kumimoji="0" lang="en-US" altLang="zh-CN" sz="2000">
                  <a:latin typeface="Times New Roman" pitchFamily="18" charset="0"/>
                </a:rPr>
                <a:t>w</a:t>
              </a:r>
              <a:r>
                <a:rPr kumimoji="0" lang="zh-CN" altLang="en-US" sz="2000">
                  <a:latin typeface="Times New Roman" pitchFamily="18" charset="0"/>
                </a:rPr>
                <a:t>＝</a:t>
              </a:r>
              <a:r>
                <a:rPr kumimoji="0" lang="en-US" altLang="zh-CN" sz="2000">
                  <a:solidFill>
                    <a:srgbClr val="FF0000"/>
                  </a:solidFill>
                  <a:latin typeface="Times New Roman" pitchFamily="18" charset="0"/>
                </a:rPr>
                <a:t>e</a:t>
              </a:r>
              <a:endParaRPr kumimoji="0" lang="en-US" altLang="zh-CN" sz="2000">
                <a:latin typeface="Times New Roman" pitchFamily="18" charset="0"/>
              </a:endParaRPr>
            </a:p>
          </p:txBody>
        </p:sp>
        <p:sp>
          <p:nvSpPr>
            <p:cNvPr id="37905" name="Text Box 308"/>
            <p:cNvSpPr txBox="1">
              <a:spLocks noChangeArrowheads="1"/>
            </p:cNvSpPr>
            <p:nvPr/>
          </p:nvSpPr>
          <p:spPr bwMode="auto">
            <a:xfrm>
              <a:off x="4050" y="3093"/>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pitchFamily="18" charset="0"/>
                </a:rPr>
                <a:t>erorr</a:t>
              </a:r>
            </a:p>
          </p:txBody>
        </p:sp>
        <p:sp>
          <p:nvSpPr>
            <p:cNvPr id="37906" name="Text Box 309"/>
            <p:cNvSpPr txBox="1">
              <a:spLocks noChangeArrowheads="1"/>
            </p:cNvSpPr>
            <p:nvPr/>
          </p:nvSpPr>
          <p:spPr bwMode="auto">
            <a:xfrm>
              <a:off x="2580" y="3819"/>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pitchFamily="18" charset="0"/>
                </a:rPr>
                <a:t>P</a:t>
              </a:r>
              <a:r>
                <a:rPr kumimoji="0" lang="en-US" altLang="zh-CN" sz="2000">
                  <a:solidFill>
                    <a:srgbClr val="FF0000"/>
                  </a:solidFill>
                  <a:latin typeface="Times New Roman" pitchFamily="18" charset="0"/>
                </a:rPr>
                <a:t>B</a:t>
              </a:r>
              <a:r>
                <a:rPr kumimoji="0" lang="en-US" altLang="zh-CN" sz="2000">
                  <a:latin typeface="Times New Roman" pitchFamily="18" charset="0"/>
                </a:rPr>
                <a:t>()</a:t>
              </a:r>
            </a:p>
          </p:txBody>
        </p:sp>
        <p:grpSp>
          <p:nvGrpSpPr>
            <p:cNvPr id="16" name="Group 310"/>
            <p:cNvGrpSpPr>
              <a:grpSpLocks/>
            </p:cNvGrpSpPr>
            <p:nvPr/>
          </p:nvGrpSpPr>
          <p:grpSpPr bwMode="auto">
            <a:xfrm>
              <a:off x="2580" y="4578"/>
              <a:ext cx="1080" cy="468"/>
              <a:chOff x="3240" y="3000"/>
              <a:chExt cx="1080" cy="468"/>
            </a:xfrm>
          </p:grpSpPr>
          <p:sp>
            <p:nvSpPr>
              <p:cNvPr id="37936" name="AutoShape 311"/>
              <p:cNvSpPr>
                <a:spLocks noChangeArrowheads="1"/>
              </p:cNvSpPr>
              <p:nvPr/>
            </p:nvSpPr>
            <p:spPr bwMode="auto">
              <a:xfrm>
                <a:off x="3240" y="3000"/>
                <a:ext cx="1080" cy="468"/>
              </a:xfrm>
              <a:prstGeom prst="diamond">
                <a:avLst/>
              </a:prstGeom>
              <a:solidFill>
                <a:srgbClr val="FFFFFF"/>
              </a:solidFill>
              <a:ln w="9525">
                <a:solidFill>
                  <a:srgbClr val="000000"/>
                </a:solidFill>
                <a:miter lim="800000"/>
                <a:headEnd/>
                <a:tailEnd/>
              </a:ln>
            </p:spPr>
            <p:txBody>
              <a:bodyPr/>
              <a:lstStyle/>
              <a:p>
                <a:endParaRPr lang="zh-CN" altLang="en-US"/>
              </a:p>
            </p:txBody>
          </p:sp>
          <p:sp>
            <p:nvSpPr>
              <p:cNvPr id="37937" name="Text Box 312"/>
              <p:cNvSpPr txBox="1">
                <a:spLocks noChangeArrowheads="1"/>
              </p:cNvSpPr>
              <p:nvPr/>
            </p:nvSpPr>
            <p:spPr bwMode="auto">
              <a:xfrm>
                <a:off x="3390" y="3030"/>
                <a:ext cx="780" cy="438"/>
              </a:xfrm>
              <a:prstGeom prst="rect">
                <a:avLst/>
              </a:prstGeom>
              <a:noFill/>
              <a:ln w="9525">
                <a:noFill/>
                <a:miter lim="800000"/>
                <a:headEnd/>
                <a:tailEnd/>
              </a:ln>
            </p:spPr>
            <p:txBody>
              <a:bodyPr/>
              <a:lstStyle/>
              <a:p>
                <a:pPr algn="ctr" eaLnBrk="0" hangingPunct="0"/>
                <a:r>
                  <a:rPr kumimoji="0" lang="en-US" altLang="zh-CN" sz="2000">
                    <a:latin typeface="Times New Roman" pitchFamily="18" charset="0"/>
                  </a:rPr>
                  <a:t>w</a:t>
                </a:r>
                <a:r>
                  <a:rPr kumimoji="0" lang="zh-CN" altLang="en-US" sz="2000">
                    <a:latin typeface="Times New Roman" pitchFamily="18" charset="0"/>
                  </a:rPr>
                  <a:t>＝</a:t>
                </a:r>
                <a:r>
                  <a:rPr kumimoji="0" lang="en-US" altLang="zh-CN" sz="2000">
                    <a:solidFill>
                      <a:srgbClr val="FF0000"/>
                    </a:solidFill>
                    <a:latin typeface="Times New Roman" pitchFamily="18" charset="0"/>
                  </a:rPr>
                  <a:t>a</a:t>
                </a:r>
                <a:endParaRPr kumimoji="0" lang="en-US" altLang="zh-CN" sz="2000">
                  <a:latin typeface="Times New Roman" pitchFamily="18" charset="0"/>
                </a:endParaRPr>
              </a:p>
            </p:txBody>
          </p:sp>
        </p:grpSp>
        <p:sp>
          <p:nvSpPr>
            <p:cNvPr id="37908" name="Text Box 313"/>
            <p:cNvSpPr txBox="1">
              <a:spLocks noChangeArrowheads="1"/>
            </p:cNvSpPr>
            <p:nvPr/>
          </p:nvSpPr>
          <p:spPr bwMode="auto">
            <a:xfrm>
              <a:off x="3330" y="5259"/>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pitchFamily="18" charset="0"/>
                </a:rPr>
                <a:t>erorr</a:t>
              </a:r>
            </a:p>
          </p:txBody>
        </p:sp>
        <p:sp>
          <p:nvSpPr>
            <p:cNvPr id="37909" name="Text Box 314"/>
            <p:cNvSpPr txBox="1">
              <a:spLocks noChangeArrowheads="1"/>
            </p:cNvSpPr>
            <p:nvPr/>
          </p:nvSpPr>
          <p:spPr bwMode="auto">
            <a:xfrm>
              <a:off x="1920" y="5247"/>
              <a:ext cx="1080"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a:latin typeface="Times New Roman" pitchFamily="18" charset="0"/>
                </a:rPr>
                <a:t>w←read()</a:t>
              </a:r>
            </a:p>
          </p:txBody>
        </p:sp>
        <p:sp>
          <p:nvSpPr>
            <p:cNvPr id="37910" name="Text Box 315"/>
            <p:cNvSpPr txBox="1">
              <a:spLocks noChangeArrowheads="1"/>
            </p:cNvSpPr>
            <p:nvPr/>
          </p:nvSpPr>
          <p:spPr bwMode="auto">
            <a:xfrm>
              <a:off x="1920" y="5985"/>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a:latin typeface="Times New Roman" pitchFamily="18" charset="0"/>
                </a:rPr>
                <a:t>P</a:t>
              </a:r>
              <a:r>
                <a:rPr kumimoji="0" lang="en-US" altLang="zh-CN" sz="2000">
                  <a:solidFill>
                    <a:srgbClr val="FF0000"/>
                  </a:solidFill>
                  <a:latin typeface="Times New Roman" pitchFamily="18" charset="0"/>
                </a:rPr>
                <a:t>A</a:t>
              </a:r>
              <a:r>
                <a:rPr kumimoji="0" lang="en-US" altLang="zh-CN" sz="2000">
                  <a:latin typeface="Times New Roman" pitchFamily="18" charset="0"/>
                </a:rPr>
                <a:t>()</a:t>
              </a:r>
            </a:p>
          </p:txBody>
        </p:sp>
        <p:sp>
          <p:nvSpPr>
            <p:cNvPr id="37911" name="Line 316"/>
            <p:cNvSpPr>
              <a:spLocks noChangeShapeType="1"/>
            </p:cNvSpPr>
            <p:nvPr/>
          </p:nvSpPr>
          <p:spPr bwMode="auto">
            <a:xfrm>
              <a:off x="3825" y="2133"/>
              <a:ext cx="0" cy="283"/>
            </a:xfrm>
            <a:prstGeom prst="line">
              <a:avLst/>
            </a:prstGeom>
            <a:noFill/>
            <a:ln w="9525">
              <a:solidFill>
                <a:srgbClr val="FF0000"/>
              </a:solidFill>
              <a:round/>
              <a:headEnd/>
              <a:tailEnd type="triangle" w="med" len="med"/>
            </a:ln>
          </p:spPr>
          <p:txBody>
            <a:bodyPr/>
            <a:lstStyle/>
            <a:p>
              <a:endParaRPr lang="zh-CN" altLang="en-US"/>
            </a:p>
          </p:txBody>
        </p:sp>
        <p:sp>
          <p:nvSpPr>
            <p:cNvPr id="37912" name="Line 317"/>
            <p:cNvSpPr>
              <a:spLocks noChangeShapeType="1"/>
            </p:cNvSpPr>
            <p:nvPr/>
          </p:nvSpPr>
          <p:spPr bwMode="auto">
            <a:xfrm>
              <a:off x="3120" y="4286"/>
              <a:ext cx="0" cy="283"/>
            </a:xfrm>
            <a:prstGeom prst="line">
              <a:avLst/>
            </a:prstGeom>
            <a:noFill/>
            <a:ln w="9525">
              <a:solidFill>
                <a:srgbClr val="FF0000"/>
              </a:solidFill>
              <a:round/>
              <a:headEnd/>
              <a:tailEnd type="triangle" w="med" len="med"/>
            </a:ln>
          </p:spPr>
          <p:txBody>
            <a:bodyPr/>
            <a:lstStyle/>
            <a:p>
              <a:endParaRPr lang="zh-CN" altLang="en-US"/>
            </a:p>
          </p:txBody>
        </p:sp>
        <p:grpSp>
          <p:nvGrpSpPr>
            <p:cNvPr id="17" name="Group 318"/>
            <p:cNvGrpSpPr>
              <a:grpSpLocks/>
            </p:cNvGrpSpPr>
            <p:nvPr/>
          </p:nvGrpSpPr>
          <p:grpSpPr bwMode="auto">
            <a:xfrm>
              <a:off x="3105" y="2616"/>
              <a:ext cx="180" cy="468"/>
              <a:chOff x="3105" y="2361"/>
              <a:chExt cx="180" cy="468"/>
            </a:xfrm>
          </p:grpSpPr>
          <p:sp>
            <p:nvSpPr>
              <p:cNvPr id="37934" name="Line 319"/>
              <p:cNvSpPr>
                <a:spLocks noChangeShapeType="1"/>
              </p:cNvSpPr>
              <p:nvPr/>
            </p:nvSpPr>
            <p:spPr bwMode="auto">
              <a:xfrm>
                <a:off x="3105" y="2361"/>
                <a:ext cx="180" cy="0"/>
              </a:xfrm>
              <a:prstGeom prst="line">
                <a:avLst/>
              </a:prstGeom>
              <a:noFill/>
              <a:ln w="9525">
                <a:solidFill>
                  <a:srgbClr val="FF0000"/>
                </a:solidFill>
                <a:round/>
                <a:headEnd/>
                <a:tailEnd/>
              </a:ln>
            </p:spPr>
            <p:txBody>
              <a:bodyPr/>
              <a:lstStyle/>
              <a:p>
                <a:endParaRPr lang="zh-CN" altLang="en-US"/>
              </a:p>
            </p:txBody>
          </p:sp>
          <p:sp>
            <p:nvSpPr>
              <p:cNvPr id="37935" name="Line 320"/>
              <p:cNvSpPr>
                <a:spLocks noChangeShapeType="1"/>
              </p:cNvSpPr>
              <p:nvPr/>
            </p:nvSpPr>
            <p:spPr bwMode="auto">
              <a:xfrm>
                <a:off x="3105" y="2361"/>
                <a:ext cx="0" cy="468"/>
              </a:xfrm>
              <a:prstGeom prst="line">
                <a:avLst/>
              </a:prstGeom>
              <a:noFill/>
              <a:ln w="9525">
                <a:solidFill>
                  <a:srgbClr val="FF0000"/>
                </a:solidFill>
                <a:round/>
                <a:headEnd/>
                <a:tailEnd type="triangle" w="med" len="med"/>
              </a:ln>
            </p:spPr>
            <p:txBody>
              <a:bodyPr/>
              <a:lstStyle/>
              <a:p>
                <a:endParaRPr lang="zh-CN" altLang="en-US"/>
              </a:p>
            </p:txBody>
          </p:sp>
        </p:grpSp>
        <p:grpSp>
          <p:nvGrpSpPr>
            <p:cNvPr id="18" name="Group 321"/>
            <p:cNvGrpSpPr>
              <a:grpSpLocks/>
            </p:cNvGrpSpPr>
            <p:nvPr/>
          </p:nvGrpSpPr>
          <p:grpSpPr bwMode="auto">
            <a:xfrm>
              <a:off x="4395" y="2616"/>
              <a:ext cx="195" cy="468"/>
              <a:chOff x="4395" y="2361"/>
              <a:chExt cx="195" cy="468"/>
            </a:xfrm>
          </p:grpSpPr>
          <p:sp>
            <p:nvSpPr>
              <p:cNvPr id="37932" name="Line 322"/>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a:p>
            </p:txBody>
          </p:sp>
          <p:sp>
            <p:nvSpPr>
              <p:cNvPr id="37933" name="Line 323"/>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a:p>
            </p:txBody>
          </p:sp>
        </p:grpSp>
        <p:sp>
          <p:nvSpPr>
            <p:cNvPr id="37915" name="Line 324"/>
            <p:cNvSpPr>
              <a:spLocks noChangeShapeType="1"/>
            </p:cNvSpPr>
            <p:nvPr/>
          </p:nvSpPr>
          <p:spPr bwMode="auto">
            <a:xfrm>
              <a:off x="3120" y="3537"/>
              <a:ext cx="0" cy="283"/>
            </a:xfrm>
            <a:prstGeom prst="line">
              <a:avLst/>
            </a:prstGeom>
            <a:noFill/>
            <a:ln w="9525">
              <a:solidFill>
                <a:srgbClr val="FF0000"/>
              </a:solidFill>
              <a:round/>
              <a:headEnd/>
              <a:tailEnd type="triangle" w="med" len="med"/>
            </a:ln>
          </p:spPr>
          <p:txBody>
            <a:bodyPr/>
            <a:lstStyle/>
            <a:p>
              <a:endParaRPr lang="zh-CN" altLang="en-US"/>
            </a:p>
          </p:txBody>
        </p:sp>
        <p:grpSp>
          <p:nvGrpSpPr>
            <p:cNvPr id="19" name="Group 325"/>
            <p:cNvGrpSpPr>
              <a:grpSpLocks/>
            </p:cNvGrpSpPr>
            <p:nvPr/>
          </p:nvGrpSpPr>
          <p:grpSpPr bwMode="auto">
            <a:xfrm>
              <a:off x="2445" y="4800"/>
              <a:ext cx="180" cy="468"/>
              <a:chOff x="3105" y="2361"/>
              <a:chExt cx="180" cy="468"/>
            </a:xfrm>
          </p:grpSpPr>
          <p:sp>
            <p:nvSpPr>
              <p:cNvPr id="37930" name="Line 326"/>
              <p:cNvSpPr>
                <a:spLocks noChangeShapeType="1"/>
              </p:cNvSpPr>
              <p:nvPr/>
            </p:nvSpPr>
            <p:spPr bwMode="auto">
              <a:xfrm>
                <a:off x="3105" y="2361"/>
                <a:ext cx="180" cy="0"/>
              </a:xfrm>
              <a:prstGeom prst="line">
                <a:avLst/>
              </a:prstGeom>
              <a:noFill/>
              <a:ln w="9525">
                <a:solidFill>
                  <a:srgbClr val="FF0000"/>
                </a:solidFill>
                <a:round/>
                <a:headEnd/>
                <a:tailEnd/>
              </a:ln>
            </p:spPr>
            <p:txBody>
              <a:bodyPr/>
              <a:lstStyle/>
              <a:p>
                <a:endParaRPr lang="zh-CN" altLang="en-US"/>
              </a:p>
            </p:txBody>
          </p:sp>
          <p:sp>
            <p:nvSpPr>
              <p:cNvPr id="37931" name="Line 327"/>
              <p:cNvSpPr>
                <a:spLocks noChangeShapeType="1"/>
              </p:cNvSpPr>
              <p:nvPr/>
            </p:nvSpPr>
            <p:spPr bwMode="auto">
              <a:xfrm>
                <a:off x="3105" y="2361"/>
                <a:ext cx="0" cy="468"/>
              </a:xfrm>
              <a:prstGeom prst="line">
                <a:avLst/>
              </a:prstGeom>
              <a:noFill/>
              <a:ln w="9525">
                <a:solidFill>
                  <a:srgbClr val="FF0000"/>
                </a:solidFill>
                <a:round/>
                <a:headEnd/>
                <a:tailEnd type="triangle" w="med" len="med"/>
              </a:ln>
            </p:spPr>
            <p:txBody>
              <a:bodyPr/>
              <a:lstStyle/>
              <a:p>
                <a:endParaRPr lang="zh-CN" altLang="en-US"/>
              </a:p>
            </p:txBody>
          </p:sp>
        </p:grpSp>
        <p:grpSp>
          <p:nvGrpSpPr>
            <p:cNvPr id="20" name="Group 328"/>
            <p:cNvGrpSpPr>
              <a:grpSpLocks/>
            </p:cNvGrpSpPr>
            <p:nvPr/>
          </p:nvGrpSpPr>
          <p:grpSpPr bwMode="auto">
            <a:xfrm>
              <a:off x="3675" y="4815"/>
              <a:ext cx="195" cy="468"/>
              <a:chOff x="4395" y="2361"/>
              <a:chExt cx="195" cy="468"/>
            </a:xfrm>
          </p:grpSpPr>
          <p:sp>
            <p:nvSpPr>
              <p:cNvPr id="37928" name="Line 329"/>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a:p>
            </p:txBody>
          </p:sp>
          <p:sp>
            <p:nvSpPr>
              <p:cNvPr id="37929" name="Line 330"/>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a:p>
            </p:txBody>
          </p:sp>
        </p:grpSp>
        <p:sp>
          <p:nvSpPr>
            <p:cNvPr id="37918" name="Line 331"/>
            <p:cNvSpPr>
              <a:spLocks noChangeShapeType="1"/>
            </p:cNvSpPr>
            <p:nvPr/>
          </p:nvSpPr>
          <p:spPr bwMode="auto">
            <a:xfrm>
              <a:off x="2445" y="5720"/>
              <a:ext cx="0" cy="283"/>
            </a:xfrm>
            <a:prstGeom prst="line">
              <a:avLst/>
            </a:prstGeom>
            <a:noFill/>
            <a:ln w="9525">
              <a:solidFill>
                <a:srgbClr val="FF0000"/>
              </a:solidFill>
              <a:round/>
              <a:headEnd/>
              <a:tailEnd type="triangle" w="med" len="med"/>
            </a:ln>
          </p:spPr>
          <p:txBody>
            <a:bodyPr/>
            <a:lstStyle/>
            <a:p>
              <a:endParaRPr lang="zh-CN" altLang="en-US"/>
            </a:p>
          </p:txBody>
        </p:sp>
        <p:sp>
          <p:nvSpPr>
            <p:cNvPr id="37919" name="Line 332"/>
            <p:cNvSpPr>
              <a:spLocks noChangeShapeType="1"/>
            </p:cNvSpPr>
            <p:nvPr/>
          </p:nvSpPr>
          <p:spPr bwMode="auto">
            <a:xfrm>
              <a:off x="2445" y="6452"/>
              <a:ext cx="0" cy="283"/>
            </a:xfrm>
            <a:prstGeom prst="line">
              <a:avLst/>
            </a:prstGeom>
            <a:noFill/>
            <a:ln w="9525">
              <a:solidFill>
                <a:srgbClr val="FF0000"/>
              </a:solidFill>
              <a:round/>
              <a:headEnd/>
              <a:tailEnd/>
            </a:ln>
          </p:spPr>
          <p:txBody>
            <a:bodyPr/>
            <a:lstStyle/>
            <a:p>
              <a:endParaRPr lang="zh-CN" altLang="en-US"/>
            </a:p>
          </p:txBody>
        </p:sp>
        <p:sp>
          <p:nvSpPr>
            <p:cNvPr id="37920" name="Line 333"/>
            <p:cNvSpPr>
              <a:spLocks noChangeShapeType="1"/>
            </p:cNvSpPr>
            <p:nvPr/>
          </p:nvSpPr>
          <p:spPr bwMode="auto">
            <a:xfrm>
              <a:off x="3825" y="6713"/>
              <a:ext cx="0" cy="283"/>
            </a:xfrm>
            <a:prstGeom prst="line">
              <a:avLst/>
            </a:prstGeom>
            <a:noFill/>
            <a:ln w="9525">
              <a:solidFill>
                <a:srgbClr val="000000"/>
              </a:solidFill>
              <a:round/>
              <a:headEnd/>
              <a:tailEnd type="triangle" w="med" len="med"/>
            </a:ln>
          </p:spPr>
          <p:txBody>
            <a:bodyPr/>
            <a:lstStyle/>
            <a:p>
              <a:endParaRPr lang="zh-CN" altLang="en-US"/>
            </a:p>
          </p:txBody>
        </p:sp>
        <p:sp>
          <p:nvSpPr>
            <p:cNvPr id="37921" name="Line 334"/>
            <p:cNvSpPr>
              <a:spLocks noChangeShapeType="1"/>
            </p:cNvSpPr>
            <p:nvPr/>
          </p:nvSpPr>
          <p:spPr bwMode="auto">
            <a:xfrm>
              <a:off x="4620" y="3567"/>
              <a:ext cx="0" cy="3120"/>
            </a:xfrm>
            <a:prstGeom prst="line">
              <a:avLst/>
            </a:prstGeom>
            <a:noFill/>
            <a:ln w="9525">
              <a:solidFill>
                <a:srgbClr val="000000"/>
              </a:solidFill>
              <a:round/>
              <a:headEnd/>
              <a:tailEnd/>
            </a:ln>
          </p:spPr>
          <p:txBody>
            <a:bodyPr/>
            <a:lstStyle/>
            <a:p>
              <a:endParaRPr lang="zh-CN" altLang="en-US"/>
            </a:p>
          </p:txBody>
        </p:sp>
        <p:sp>
          <p:nvSpPr>
            <p:cNvPr id="37922" name="Line 335"/>
            <p:cNvSpPr>
              <a:spLocks noChangeShapeType="1"/>
            </p:cNvSpPr>
            <p:nvPr/>
          </p:nvSpPr>
          <p:spPr bwMode="auto">
            <a:xfrm>
              <a:off x="2460" y="6702"/>
              <a:ext cx="2160" cy="0"/>
            </a:xfrm>
            <a:prstGeom prst="line">
              <a:avLst/>
            </a:prstGeom>
            <a:noFill/>
            <a:ln w="9525">
              <a:solidFill>
                <a:srgbClr val="000000"/>
              </a:solidFill>
              <a:round/>
              <a:headEnd/>
              <a:tailEnd/>
            </a:ln>
          </p:spPr>
          <p:txBody>
            <a:bodyPr/>
            <a:lstStyle/>
            <a:p>
              <a:endParaRPr lang="zh-CN" altLang="en-US"/>
            </a:p>
          </p:txBody>
        </p:sp>
        <p:sp>
          <p:nvSpPr>
            <p:cNvPr id="37923" name="Line 336"/>
            <p:cNvSpPr>
              <a:spLocks noChangeShapeType="1"/>
            </p:cNvSpPr>
            <p:nvPr/>
          </p:nvSpPr>
          <p:spPr bwMode="auto">
            <a:xfrm>
              <a:off x="3885" y="5751"/>
              <a:ext cx="0" cy="936"/>
            </a:xfrm>
            <a:prstGeom prst="line">
              <a:avLst/>
            </a:prstGeom>
            <a:noFill/>
            <a:ln w="9525">
              <a:solidFill>
                <a:srgbClr val="000000"/>
              </a:solidFill>
              <a:round/>
              <a:headEnd/>
              <a:tailEnd/>
            </a:ln>
          </p:spPr>
          <p:txBody>
            <a:bodyPr/>
            <a:lstStyle/>
            <a:p>
              <a:endParaRPr lang="zh-CN" altLang="en-US"/>
            </a:p>
          </p:txBody>
        </p:sp>
        <p:sp>
          <p:nvSpPr>
            <p:cNvPr id="37924" name="Text Box 337"/>
            <p:cNvSpPr txBox="1">
              <a:spLocks noChangeArrowheads="1"/>
            </p:cNvSpPr>
            <p:nvPr/>
          </p:nvSpPr>
          <p:spPr bwMode="auto">
            <a:xfrm>
              <a:off x="2775" y="2538"/>
              <a:ext cx="480" cy="468"/>
            </a:xfrm>
            <a:prstGeom prst="rect">
              <a:avLst/>
            </a:prstGeom>
            <a:noFill/>
            <a:ln w="9525">
              <a:noFill/>
              <a:miter lim="800000"/>
              <a:headEnd/>
              <a:tailEnd/>
            </a:ln>
          </p:spPr>
          <p:txBody>
            <a:bodyPr/>
            <a:lstStyle/>
            <a:p>
              <a:pPr algn="just" eaLnBrk="0" hangingPunct="0"/>
              <a:r>
                <a:rPr kumimoji="0" lang="en-US" altLang="zh-CN" sz="2000">
                  <a:latin typeface="Times New Roman" pitchFamily="18" charset="0"/>
                </a:rPr>
                <a:t>Y</a:t>
              </a:r>
            </a:p>
          </p:txBody>
        </p:sp>
        <p:sp>
          <p:nvSpPr>
            <p:cNvPr id="37925" name="Text Box 338"/>
            <p:cNvSpPr txBox="1">
              <a:spLocks noChangeArrowheads="1"/>
            </p:cNvSpPr>
            <p:nvPr/>
          </p:nvSpPr>
          <p:spPr bwMode="auto">
            <a:xfrm>
              <a:off x="4500" y="2532"/>
              <a:ext cx="480" cy="468"/>
            </a:xfrm>
            <a:prstGeom prst="rect">
              <a:avLst/>
            </a:prstGeom>
            <a:noFill/>
            <a:ln w="9525">
              <a:noFill/>
              <a:miter lim="800000"/>
              <a:headEnd/>
              <a:tailEnd/>
            </a:ln>
          </p:spPr>
          <p:txBody>
            <a:bodyPr/>
            <a:lstStyle/>
            <a:p>
              <a:pPr algn="just" eaLnBrk="0" hangingPunct="0"/>
              <a:r>
                <a:rPr kumimoji="0" lang="en-US" altLang="zh-CN" sz="2000">
                  <a:latin typeface="Times New Roman" pitchFamily="18" charset="0"/>
                </a:rPr>
                <a:t>N</a:t>
              </a:r>
            </a:p>
          </p:txBody>
        </p:sp>
        <p:sp>
          <p:nvSpPr>
            <p:cNvPr id="37926" name="Text Box 339"/>
            <p:cNvSpPr txBox="1">
              <a:spLocks noChangeArrowheads="1"/>
            </p:cNvSpPr>
            <p:nvPr/>
          </p:nvSpPr>
          <p:spPr bwMode="auto">
            <a:xfrm>
              <a:off x="2100" y="4716"/>
              <a:ext cx="480" cy="468"/>
            </a:xfrm>
            <a:prstGeom prst="rect">
              <a:avLst/>
            </a:prstGeom>
            <a:noFill/>
            <a:ln w="9525">
              <a:noFill/>
              <a:miter lim="800000"/>
              <a:headEnd/>
              <a:tailEnd/>
            </a:ln>
          </p:spPr>
          <p:txBody>
            <a:bodyPr/>
            <a:lstStyle/>
            <a:p>
              <a:pPr algn="just" eaLnBrk="0" hangingPunct="0"/>
              <a:r>
                <a:rPr kumimoji="0" lang="en-US" altLang="zh-CN" sz="2000">
                  <a:latin typeface="Times New Roman" pitchFamily="18" charset="0"/>
                </a:rPr>
                <a:t>Y</a:t>
              </a:r>
            </a:p>
          </p:txBody>
        </p:sp>
        <p:sp>
          <p:nvSpPr>
            <p:cNvPr id="37927" name="Text Box 340"/>
            <p:cNvSpPr txBox="1">
              <a:spLocks noChangeArrowheads="1"/>
            </p:cNvSpPr>
            <p:nvPr/>
          </p:nvSpPr>
          <p:spPr bwMode="auto">
            <a:xfrm>
              <a:off x="3810" y="4731"/>
              <a:ext cx="480" cy="468"/>
            </a:xfrm>
            <a:prstGeom prst="rect">
              <a:avLst/>
            </a:prstGeom>
            <a:noFill/>
            <a:ln w="9525">
              <a:noFill/>
              <a:miter lim="800000"/>
              <a:headEnd/>
              <a:tailEnd/>
            </a:ln>
          </p:spPr>
          <p:txBody>
            <a:bodyPr/>
            <a:lstStyle/>
            <a:p>
              <a:pPr algn="just" eaLnBrk="0" hangingPunct="0"/>
              <a:r>
                <a:rPr kumimoji="0" lang="en-US" altLang="zh-CN" sz="2000">
                  <a:latin typeface="Times New Roman" pitchFamily="18" charset="0"/>
                </a:rPr>
                <a:t>N</a:t>
              </a:r>
            </a:p>
          </p:txBody>
        </p:sp>
      </p:grpSp>
      <p:sp>
        <p:nvSpPr>
          <p:cNvPr id="37898" name="Rectangle 3"/>
          <p:cNvSpPr>
            <a:spLocks noChangeArrowheads="1"/>
          </p:cNvSpPr>
          <p:nvPr/>
        </p:nvSpPr>
        <p:spPr bwMode="auto">
          <a:xfrm>
            <a:off x="1524000" y="5726113"/>
            <a:ext cx="2197100" cy="446087"/>
          </a:xfrm>
          <a:prstGeom prst="rect">
            <a:avLst/>
          </a:prstGeom>
          <a:noFill/>
          <a:ln w="9525">
            <a:noFill/>
            <a:miter lim="800000"/>
            <a:headEnd/>
            <a:tailEnd/>
          </a:ln>
        </p:spPr>
        <p:txBody>
          <a:bodyPr/>
          <a:lstStyle/>
          <a:p>
            <a:pPr indent="684213" algn="just">
              <a:lnSpc>
                <a:spcPct val="110000"/>
              </a:lnSpc>
              <a:spcBef>
                <a:spcPct val="10000"/>
              </a:spcBef>
            </a:pPr>
            <a:r>
              <a:rPr lang="en-US" altLang="zh-CN" sz="2000" b="1" dirty="0" err="1">
                <a:latin typeface="Times New Roman" pitchFamily="18" charset="0"/>
              </a:rPr>
              <a:t>E→eBaA</a:t>
            </a:r>
            <a:endParaRPr lang="en-US" altLang="zh-CN" sz="2000" b="1" dirty="0">
              <a:latin typeface="Times New Roman" pitchFamily="18" charset="0"/>
            </a:endParaRPr>
          </a:p>
        </p:txBody>
      </p:sp>
      <p:sp>
        <p:nvSpPr>
          <p:cNvPr id="37899" name="Rectangle 3"/>
          <p:cNvSpPr>
            <a:spLocks noChangeArrowheads="1"/>
          </p:cNvSpPr>
          <p:nvPr/>
        </p:nvSpPr>
        <p:spPr bwMode="auto">
          <a:xfrm>
            <a:off x="5257800" y="5715000"/>
            <a:ext cx="2840037" cy="500062"/>
          </a:xfrm>
          <a:prstGeom prst="rect">
            <a:avLst/>
          </a:prstGeom>
          <a:noFill/>
          <a:ln w="9525">
            <a:noFill/>
            <a:miter lim="800000"/>
            <a:headEnd/>
            <a:tailEnd/>
          </a:ln>
        </p:spPr>
        <p:txBody>
          <a:bodyPr/>
          <a:lstStyle/>
          <a:p>
            <a:pPr indent="684213" algn="just">
              <a:lnSpc>
                <a:spcPct val="110000"/>
              </a:lnSpc>
              <a:spcBef>
                <a:spcPct val="10000"/>
              </a:spcBef>
            </a:pPr>
            <a:r>
              <a:rPr lang="en-US" altLang="zh-CN" sz="2000" b="1" dirty="0" err="1">
                <a:latin typeface="Times New Roman" pitchFamily="18" charset="0"/>
              </a:rPr>
              <a:t>A→a︱bAcB</a:t>
            </a:r>
            <a:endParaRPr lang="en-US" altLang="zh-CN" sz="2000" b="1" dirty="0">
              <a:latin typeface="Times New Roman" pitchFamily="18" charset="0"/>
            </a:endParaRPr>
          </a:p>
        </p:txBody>
      </p:sp>
      <p:sp>
        <p:nvSpPr>
          <p:cNvPr id="112" name="Text Box 5"/>
          <p:cNvSpPr txBox="1">
            <a:spLocks noChangeArrowheads="1"/>
          </p:cNvSpPr>
          <p:nvPr/>
        </p:nvSpPr>
        <p:spPr bwMode="auto">
          <a:xfrm>
            <a:off x="533400" y="228600"/>
            <a:ext cx="4800600" cy="523220"/>
          </a:xfrm>
          <a:prstGeom prst="rect">
            <a:avLst/>
          </a:prstGeom>
          <a:noFill/>
          <a:ln w="9525">
            <a:noFill/>
            <a:miter lim="800000"/>
            <a:headEnd/>
            <a:tailEnd/>
          </a:ln>
        </p:spPr>
        <p:txBody>
          <a:bodyPr>
            <a:spAutoFit/>
          </a:bodyPr>
          <a:lstStyle/>
          <a:p>
            <a:pPr algn="l">
              <a:spcBef>
                <a:spcPct val="50000"/>
              </a:spcBef>
            </a:pPr>
            <a:r>
              <a:rPr lang="zh-CN" altLang="en-US" sz="2800" b="1" dirty="0" smtClean="0">
                <a:solidFill>
                  <a:srgbClr val="CC0099"/>
                </a:solidFill>
                <a:latin typeface="黑体" pitchFamily="49" charset="-122"/>
                <a:ea typeface="黑体" pitchFamily="49" charset="-122"/>
              </a:rPr>
              <a:t>递归子程序法举例</a:t>
            </a:r>
            <a:r>
              <a:rPr lang="zh-CN" altLang="en-US" sz="2800" dirty="0" smtClean="0">
                <a:latin typeface="黑体" pitchFamily="49" charset="-122"/>
                <a:ea typeface="黑体" pitchFamily="49" charset="-122"/>
              </a:rPr>
              <a:t> </a:t>
            </a:r>
            <a:endParaRPr lang="zh-CN" altLang="en-US" sz="280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p:cNvSpPr>
            <a:spLocks noGrp="1"/>
          </p:cNvSpPr>
          <p:nvPr>
            <p:ph type="sldNum" sz="quarter" idx="12"/>
          </p:nvPr>
        </p:nvSpPr>
        <p:spPr>
          <a:noFill/>
        </p:spPr>
        <p:txBody>
          <a:bodyPr/>
          <a:lstStyle/>
          <a:p>
            <a:fld id="{6E2889D6-983C-4F9A-9CB7-DE851F24DA75}" type="slidenum">
              <a:rPr lang="en-US" altLang="zh-CN" smtClean="0">
                <a:ea typeface="宋体" charset="-122"/>
              </a:rPr>
              <a:pPr/>
              <a:t>33</a:t>
            </a:fld>
            <a:endParaRPr lang="en-US" altLang="zh-CN" dirty="0" smtClean="0">
              <a:ea typeface="宋体" charset="-122"/>
            </a:endParaRPr>
          </a:p>
        </p:txBody>
      </p:sp>
      <p:grpSp>
        <p:nvGrpSpPr>
          <p:cNvPr id="2" name="Group 1026"/>
          <p:cNvGrpSpPr>
            <a:grpSpLocks/>
          </p:cNvGrpSpPr>
          <p:nvPr/>
        </p:nvGrpSpPr>
        <p:grpSpPr bwMode="auto">
          <a:xfrm>
            <a:off x="49788" y="990600"/>
            <a:ext cx="4522212" cy="4876800"/>
            <a:chOff x="1750" y="8589"/>
            <a:chExt cx="3920" cy="5664"/>
          </a:xfrm>
        </p:grpSpPr>
        <p:grpSp>
          <p:nvGrpSpPr>
            <p:cNvPr id="3" name="Group 1027"/>
            <p:cNvGrpSpPr>
              <a:grpSpLocks/>
            </p:cNvGrpSpPr>
            <p:nvPr/>
          </p:nvGrpSpPr>
          <p:grpSpPr bwMode="auto">
            <a:xfrm>
              <a:off x="3870" y="13821"/>
              <a:ext cx="990" cy="432"/>
              <a:chOff x="2202" y="3390"/>
              <a:chExt cx="990" cy="432"/>
            </a:xfrm>
          </p:grpSpPr>
          <p:sp>
            <p:nvSpPr>
              <p:cNvPr id="39007" name="AutoShape 1028"/>
              <p:cNvSpPr>
                <a:spLocks noChangeArrowheads="1"/>
              </p:cNvSpPr>
              <p:nvPr/>
            </p:nvSpPr>
            <p:spPr bwMode="auto">
              <a:xfrm>
                <a:off x="2340" y="3468"/>
                <a:ext cx="720" cy="312"/>
              </a:xfrm>
              <a:prstGeom prst="roundRect">
                <a:avLst>
                  <a:gd name="adj" fmla="val 16667"/>
                </a:avLst>
              </a:prstGeom>
              <a:noFill/>
              <a:ln w="15875">
                <a:solidFill>
                  <a:srgbClr val="000000"/>
                </a:solidFill>
                <a:round/>
                <a:headEnd/>
                <a:tailEnd/>
              </a:ln>
            </p:spPr>
            <p:txBody>
              <a:bodyPr/>
              <a:lstStyle/>
              <a:p>
                <a:endParaRPr lang="zh-CN" altLang="en-US" b="1">
                  <a:latin typeface="+mn-ea"/>
                  <a:ea typeface="+mn-ea"/>
                </a:endParaRPr>
              </a:p>
            </p:txBody>
          </p:sp>
          <p:sp>
            <p:nvSpPr>
              <p:cNvPr id="39008" name="Text Box 1029"/>
              <p:cNvSpPr txBox="1">
                <a:spLocks noChangeArrowheads="1"/>
              </p:cNvSpPr>
              <p:nvPr/>
            </p:nvSpPr>
            <p:spPr bwMode="auto">
              <a:xfrm>
                <a:off x="2202" y="3390"/>
                <a:ext cx="990" cy="432"/>
              </a:xfrm>
              <a:prstGeom prst="rect">
                <a:avLst/>
              </a:prstGeom>
              <a:noFill/>
              <a:ln w="9525">
                <a:noFill/>
                <a:miter lim="800000"/>
                <a:headEnd/>
                <a:tailEnd/>
              </a:ln>
            </p:spPr>
            <p:txBody>
              <a:bodyPr/>
              <a:lstStyle/>
              <a:p>
                <a:pPr algn="ctr" eaLnBrk="0" hangingPunct="0"/>
                <a:r>
                  <a:rPr kumimoji="0" lang="en-US" altLang="zh-CN" sz="1600" b="1">
                    <a:latin typeface="+mn-ea"/>
                    <a:ea typeface="+mn-ea"/>
                  </a:rPr>
                  <a:t>RETURN</a:t>
                </a:r>
              </a:p>
            </p:txBody>
          </p:sp>
        </p:grpSp>
        <p:grpSp>
          <p:nvGrpSpPr>
            <p:cNvPr id="4" name="Group 1030"/>
            <p:cNvGrpSpPr>
              <a:grpSpLocks/>
            </p:cNvGrpSpPr>
            <p:nvPr/>
          </p:nvGrpSpPr>
          <p:grpSpPr bwMode="auto">
            <a:xfrm>
              <a:off x="4005" y="8589"/>
              <a:ext cx="765" cy="417"/>
              <a:chOff x="2790" y="2183"/>
              <a:chExt cx="765" cy="417"/>
            </a:xfrm>
          </p:grpSpPr>
          <p:sp>
            <p:nvSpPr>
              <p:cNvPr id="39005" name="Text Box 1031"/>
              <p:cNvSpPr txBox="1">
                <a:spLocks noChangeArrowheads="1"/>
              </p:cNvSpPr>
              <p:nvPr/>
            </p:nvSpPr>
            <p:spPr bwMode="auto">
              <a:xfrm>
                <a:off x="2805" y="2183"/>
                <a:ext cx="750" cy="417"/>
              </a:xfrm>
              <a:prstGeom prst="rect">
                <a:avLst/>
              </a:prstGeom>
              <a:noFill/>
              <a:ln w="9525">
                <a:noFill/>
                <a:miter lim="800000"/>
                <a:headEnd/>
                <a:tailEnd/>
              </a:ln>
            </p:spPr>
            <p:txBody>
              <a:bodyPr/>
              <a:lstStyle/>
              <a:p>
                <a:pPr algn="ctr" eaLnBrk="0" hangingPunct="0"/>
                <a:r>
                  <a:rPr kumimoji="0" lang="en-US" altLang="zh-CN" sz="2000" b="1">
                    <a:latin typeface="+mn-ea"/>
                    <a:ea typeface="+mn-ea"/>
                  </a:rPr>
                  <a:t>PB()</a:t>
                </a:r>
              </a:p>
            </p:txBody>
          </p:sp>
          <p:sp>
            <p:nvSpPr>
              <p:cNvPr id="39006" name="AutoShape 1032"/>
              <p:cNvSpPr>
                <a:spLocks noChangeArrowheads="1"/>
              </p:cNvSpPr>
              <p:nvPr/>
            </p:nvSpPr>
            <p:spPr bwMode="auto">
              <a:xfrm>
                <a:off x="2790" y="2271"/>
                <a:ext cx="720" cy="312"/>
              </a:xfrm>
              <a:prstGeom prst="roundRect">
                <a:avLst>
                  <a:gd name="adj" fmla="val 16667"/>
                </a:avLst>
              </a:prstGeom>
              <a:noFill/>
              <a:ln w="15875">
                <a:solidFill>
                  <a:srgbClr val="000000"/>
                </a:solidFill>
                <a:round/>
                <a:headEnd/>
                <a:tailEnd/>
              </a:ln>
            </p:spPr>
            <p:txBody>
              <a:bodyPr/>
              <a:lstStyle/>
              <a:p>
                <a:endParaRPr lang="zh-CN" altLang="en-US" b="1">
                  <a:latin typeface="+mn-ea"/>
                  <a:ea typeface="+mn-ea"/>
                </a:endParaRPr>
              </a:p>
            </p:txBody>
          </p:sp>
        </p:grpSp>
        <p:sp>
          <p:nvSpPr>
            <p:cNvPr id="38957" name="Text Box 1033"/>
            <p:cNvSpPr txBox="1">
              <a:spLocks noChangeArrowheads="1"/>
            </p:cNvSpPr>
            <p:nvPr/>
          </p:nvSpPr>
          <p:spPr bwMode="auto">
            <a:xfrm>
              <a:off x="1750" y="12813"/>
              <a:ext cx="1278"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b="1" dirty="0" err="1">
                  <a:latin typeface="+mn-ea"/>
                  <a:ea typeface="+mn-ea"/>
                </a:rPr>
                <a:t>w←read</a:t>
              </a:r>
              <a:r>
                <a:rPr kumimoji="0" lang="en-US" altLang="zh-CN" sz="2000" b="1" dirty="0">
                  <a:latin typeface="+mn-ea"/>
                  <a:ea typeface="+mn-ea"/>
                </a:rPr>
                <a:t>()</a:t>
              </a:r>
            </a:p>
          </p:txBody>
        </p:sp>
        <p:sp>
          <p:nvSpPr>
            <p:cNvPr id="38958" name="AutoShape 1034"/>
            <p:cNvSpPr>
              <a:spLocks noChangeArrowheads="1"/>
            </p:cNvSpPr>
            <p:nvPr/>
          </p:nvSpPr>
          <p:spPr bwMode="auto">
            <a:xfrm>
              <a:off x="3837" y="9239"/>
              <a:ext cx="1035" cy="477"/>
            </a:xfrm>
            <a:prstGeom prst="diamond">
              <a:avLst/>
            </a:prstGeom>
            <a:solidFill>
              <a:srgbClr val="FFFFFF"/>
            </a:solidFill>
            <a:ln w="9525">
              <a:solidFill>
                <a:srgbClr val="00CCFF"/>
              </a:solidFill>
              <a:miter lim="800000"/>
              <a:headEnd/>
              <a:tailEnd/>
            </a:ln>
          </p:spPr>
          <p:txBody>
            <a:bodyPr/>
            <a:lstStyle/>
            <a:p>
              <a:endParaRPr lang="zh-CN" altLang="en-US" b="1">
                <a:latin typeface="+mn-ea"/>
                <a:ea typeface="+mn-ea"/>
              </a:endParaRPr>
            </a:p>
          </p:txBody>
        </p:sp>
        <p:sp>
          <p:nvSpPr>
            <p:cNvPr id="38959" name="Text Box 1035"/>
            <p:cNvSpPr txBox="1">
              <a:spLocks noChangeArrowheads="1"/>
            </p:cNvSpPr>
            <p:nvPr/>
          </p:nvSpPr>
          <p:spPr bwMode="auto">
            <a:xfrm>
              <a:off x="3975" y="9279"/>
              <a:ext cx="780" cy="438"/>
            </a:xfrm>
            <a:prstGeom prst="rect">
              <a:avLst/>
            </a:prstGeom>
            <a:noFill/>
            <a:ln w="9525">
              <a:noFill/>
              <a:miter lim="800000"/>
              <a:headEnd/>
              <a:tailEnd/>
            </a:ln>
          </p:spPr>
          <p:txBody>
            <a:bodyPr/>
            <a:lstStyle/>
            <a:p>
              <a:pPr algn="ctr" eaLnBrk="0" hangingPunct="0"/>
              <a:r>
                <a:rPr kumimoji="0" lang="en-US" altLang="zh-CN" sz="2000" b="1">
                  <a:latin typeface="+mn-ea"/>
                  <a:ea typeface="+mn-ea"/>
                </a:rPr>
                <a:t>w</a:t>
              </a:r>
              <a:r>
                <a:rPr kumimoji="0" lang="zh-CN" altLang="en-US" sz="2000" b="1">
                  <a:latin typeface="+mn-ea"/>
                  <a:ea typeface="+mn-ea"/>
                </a:rPr>
                <a:t>＝</a:t>
              </a:r>
              <a:r>
                <a:rPr kumimoji="0" lang="en-US" altLang="zh-CN" sz="2000" b="1">
                  <a:solidFill>
                    <a:srgbClr val="FF0000"/>
                  </a:solidFill>
                  <a:latin typeface="+mn-ea"/>
                  <a:ea typeface="+mn-ea"/>
                </a:rPr>
                <a:t>a</a:t>
              </a:r>
            </a:p>
          </p:txBody>
        </p:sp>
        <p:sp>
          <p:nvSpPr>
            <p:cNvPr id="38960" name="Text Box 1036"/>
            <p:cNvSpPr txBox="1">
              <a:spLocks noChangeArrowheads="1"/>
            </p:cNvSpPr>
            <p:nvPr/>
          </p:nvSpPr>
          <p:spPr bwMode="auto">
            <a:xfrm>
              <a:off x="4575" y="9981"/>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w←read()</a:t>
              </a:r>
            </a:p>
          </p:txBody>
        </p:sp>
        <p:sp>
          <p:nvSpPr>
            <p:cNvPr id="38961" name="AutoShape 1037"/>
            <p:cNvSpPr>
              <a:spLocks noChangeArrowheads="1"/>
            </p:cNvSpPr>
            <p:nvPr/>
          </p:nvSpPr>
          <p:spPr bwMode="auto">
            <a:xfrm>
              <a:off x="3105" y="9939"/>
              <a:ext cx="1080" cy="468"/>
            </a:xfrm>
            <a:prstGeom prst="diamond">
              <a:avLst/>
            </a:prstGeom>
            <a:solidFill>
              <a:srgbClr val="FFFFFF"/>
            </a:solidFill>
            <a:ln w="9525">
              <a:solidFill>
                <a:srgbClr val="00CCFF"/>
              </a:solidFill>
              <a:miter lim="800000"/>
              <a:headEnd/>
              <a:tailEnd/>
            </a:ln>
          </p:spPr>
          <p:txBody>
            <a:bodyPr/>
            <a:lstStyle/>
            <a:p>
              <a:endParaRPr lang="zh-CN" altLang="en-US" b="1">
                <a:latin typeface="+mn-ea"/>
                <a:ea typeface="+mn-ea"/>
              </a:endParaRPr>
            </a:p>
          </p:txBody>
        </p:sp>
        <p:sp>
          <p:nvSpPr>
            <p:cNvPr id="38962" name="Text Box 1038"/>
            <p:cNvSpPr txBox="1">
              <a:spLocks noChangeArrowheads="1"/>
            </p:cNvSpPr>
            <p:nvPr/>
          </p:nvSpPr>
          <p:spPr bwMode="auto">
            <a:xfrm>
              <a:off x="3255" y="9969"/>
              <a:ext cx="780" cy="438"/>
            </a:xfrm>
            <a:prstGeom prst="rect">
              <a:avLst/>
            </a:prstGeom>
            <a:noFill/>
            <a:ln w="9525">
              <a:noFill/>
              <a:miter lim="800000"/>
              <a:headEnd/>
              <a:tailEnd/>
            </a:ln>
          </p:spPr>
          <p:txBody>
            <a:bodyPr/>
            <a:lstStyle/>
            <a:p>
              <a:pPr algn="ctr" eaLnBrk="0" hangingPunct="0"/>
              <a:r>
                <a:rPr kumimoji="0" lang="en-US" altLang="zh-CN" sz="2000" b="1">
                  <a:latin typeface="+mn-ea"/>
                  <a:ea typeface="+mn-ea"/>
                </a:rPr>
                <a:t>w</a:t>
              </a:r>
              <a:r>
                <a:rPr kumimoji="0" lang="zh-CN" altLang="en-US" sz="2000" b="1">
                  <a:latin typeface="+mn-ea"/>
                  <a:ea typeface="+mn-ea"/>
                </a:rPr>
                <a:t>＝</a:t>
              </a:r>
              <a:r>
                <a:rPr kumimoji="0" lang="en-US" altLang="zh-CN" sz="2000" b="1">
                  <a:solidFill>
                    <a:srgbClr val="FF00FF"/>
                  </a:solidFill>
                  <a:latin typeface="+mn-ea"/>
                  <a:ea typeface="+mn-ea"/>
                </a:rPr>
                <a:t>d</a:t>
              </a:r>
              <a:endParaRPr kumimoji="0" lang="en-US" altLang="zh-CN" sz="2000" b="1">
                <a:latin typeface="+mn-ea"/>
                <a:ea typeface="+mn-ea"/>
              </a:endParaRPr>
            </a:p>
          </p:txBody>
        </p:sp>
        <p:sp>
          <p:nvSpPr>
            <p:cNvPr id="38963" name="Text Box 1039"/>
            <p:cNvSpPr txBox="1">
              <a:spLocks noChangeArrowheads="1"/>
            </p:cNvSpPr>
            <p:nvPr/>
          </p:nvSpPr>
          <p:spPr bwMode="auto">
            <a:xfrm>
              <a:off x="3870" y="10623"/>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erorr</a:t>
              </a:r>
            </a:p>
          </p:txBody>
        </p:sp>
        <p:sp>
          <p:nvSpPr>
            <p:cNvPr id="38964" name="Text Box 1040"/>
            <p:cNvSpPr txBox="1">
              <a:spLocks noChangeArrowheads="1"/>
            </p:cNvSpPr>
            <p:nvPr/>
          </p:nvSpPr>
          <p:spPr bwMode="auto">
            <a:xfrm>
              <a:off x="2430" y="10605"/>
              <a:ext cx="1192"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b="1" dirty="0" err="1">
                  <a:latin typeface="+mn-ea"/>
                  <a:ea typeface="+mn-ea"/>
                </a:rPr>
                <a:t>w←read</a:t>
              </a:r>
              <a:r>
                <a:rPr kumimoji="0" lang="en-US" altLang="zh-CN" sz="2000" b="1" dirty="0">
                  <a:latin typeface="+mn-ea"/>
                  <a:ea typeface="+mn-ea"/>
                </a:rPr>
                <a:t>()</a:t>
              </a:r>
            </a:p>
          </p:txBody>
        </p:sp>
        <p:sp>
          <p:nvSpPr>
            <p:cNvPr id="38965" name="Text Box 1041"/>
            <p:cNvSpPr txBox="1">
              <a:spLocks noChangeArrowheads="1"/>
            </p:cNvSpPr>
            <p:nvPr/>
          </p:nvSpPr>
          <p:spPr bwMode="auto">
            <a:xfrm>
              <a:off x="2430" y="11364"/>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P</a:t>
              </a:r>
              <a:r>
                <a:rPr kumimoji="0" lang="en-US" altLang="zh-CN" sz="2000" b="1">
                  <a:solidFill>
                    <a:srgbClr val="FF00FF"/>
                  </a:solidFill>
                  <a:latin typeface="+mn-ea"/>
                  <a:ea typeface="+mn-ea"/>
                </a:rPr>
                <a:t>E</a:t>
              </a:r>
              <a:r>
                <a:rPr kumimoji="0" lang="en-US" altLang="zh-CN" sz="2000" b="1">
                  <a:latin typeface="+mn-ea"/>
                  <a:ea typeface="+mn-ea"/>
                </a:rPr>
                <a:t>()</a:t>
              </a:r>
            </a:p>
          </p:txBody>
        </p:sp>
        <p:grpSp>
          <p:nvGrpSpPr>
            <p:cNvPr id="5" name="Group 1042"/>
            <p:cNvGrpSpPr>
              <a:grpSpLocks/>
            </p:cNvGrpSpPr>
            <p:nvPr/>
          </p:nvGrpSpPr>
          <p:grpSpPr bwMode="auto">
            <a:xfrm>
              <a:off x="2460" y="12117"/>
              <a:ext cx="1080" cy="468"/>
              <a:chOff x="3240" y="3000"/>
              <a:chExt cx="1080" cy="468"/>
            </a:xfrm>
          </p:grpSpPr>
          <p:sp>
            <p:nvSpPr>
              <p:cNvPr id="39003" name="AutoShape 1043"/>
              <p:cNvSpPr>
                <a:spLocks noChangeArrowheads="1"/>
              </p:cNvSpPr>
              <p:nvPr/>
            </p:nvSpPr>
            <p:spPr bwMode="auto">
              <a:xfrm>
                <a:off x="3240" y="3000"/>
                <a:ext cx="1080" cy="468"/>
              </a:xfrm>
              <a:prstGeom prst="diamond">
                <a:avLst/>
              </a:prstGeom>
              <a:solidFill>
                <a:srgbClr val="FFFFFF"/>
              </a:solidFill>
              <a:ln w="9525">
                <a:solidFill>
                  <a:srgbClr val="000000"/>
                </a:solidFill>
                <a:miter lim="800000"/>
                <a:headEnd/>
                <a:tailEnd/>
              </a:ln>
            </p:spPr>
            <p:txBody>
              <a:bodyPr/>
              <a:lstStyle/>
              <a:p>
                <a:endParaRPr lang="zh-CN" altLang="en-US" b="1">
                  <a:latin typeface="+mn-ea"/>
                  <a:ea typeface="+mn-ea"/>
                </a:endParaRPr>
              </a:p>
            </p:txBody>
          </p:sp>
          <p:sp>
            <p:nvSpPr>
              <p:cNvPr id="39004" name="Text Box 1044"/>
              <p:cNvSpPr txBox="1">
                <a:spLocks noChangeArrowheads="1"/>
              </p:cNvSpPr>
              <p:nvPr/>
            </p:nvSpPr>
            <p:spPr bwMode="auto">
              <a:xfrm>
                <a:off x="3390" y="3030"/>
                <a:ext cx="780" cy="438"/>
              </a:xfrm>
              <a:prstGeom prst="rect">
                <a:avLst/>
              </a:prstGeom>
              <a:noFill/>
              <a:ln w="9525">
                <a:noFill/>
                <a:miter lim="800000"/>
                <a:headEnd/>
                <a:tailEnd/>
              </a:ln>
            </p:spPr>
            <p:txBody>
              <a:bodyPr/>
              <a:lstStyle/>
              <a:p>
                <a:pPr algn="ctr" eaLnBrk="0" hangingPunct="0"/>
                <a:r>
                  <a:rPr kumimoji="0" lang="en-US" altLang="zh-CN" sz="2000" b="1">
                    <a:latin typeface="+mn-ea"/>
                    <a:ea typeface="+mn-ea"/>
                  </a:rPr>
                  <a:t>w</a:t>
                </a:r>
                <a:r>
                  <a:rPr kumimoji="0" lang="zh-CN" altLang="en-US" sz="2000" b="1">
                    <a:latin typeface="+mn-ea"/>
                    <a:ea typeface="+mn-ea"/>
                  </a:rPr>
                  <a:t>＝</a:t>
                </a:r>
                <a:r>
                  <a:rPr kumimoji="0" lang="en-US" altLang="zh-CN" sz="2000" b="1">
                    <a:solidFill>
                      <a:srgbClr val="FF00FF"/>
                    </a:solidFill>
                    <a:latin typeface="+mn-ea"/>
                    <a:ea typeface="+mn-ea"/>
                  </a:rPr>
                  <a:t>d</a:t>
                </a:r>
                <a:endParaRPr kumimoji="0" lang="en-US" altLang="zh-CN" sz="2000" b="1">
                  <a:latin typeface="+mn-ea"/>
                  <a:ea typeface="+mn-ea"/>
                </a:endParaRPr>
              </a:p>
            </p:txBody>
          </p:sp>
        </p:grpSp>
        <p:sp>
          <p:nvSpPr>
            <p:cNvPr id="38967" name="Text Box 1045"/>
            <p:cNvSpPr txBox="1">
              <a:spLocks noChangeArrowheads="1"/>
            </p:cNvSpPr>
            <p:nvPr/>
          </p:nvSpPr>
          <p:spPr bwMode="auto">
            <a:xfrm>
              <a:off x="3090" y="12807"/>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erorr</a:t>
              </a:r>
            </a:p>
          </p:txBody>
        </p:sp>
        <p:sp>
          <p:nvSpPr>
            <p:cNvPr id="38968" name="Text Box 1046"/>
            <p:cNvSpPr txBox="1">
              <a:spLocks noChangeArrowheads="1"/>
            </p:cNvSpPr>
            <p:nvPr/>
          </p:nvSpPr>
          <p:spPr bwMode="auto">
            <a:xfrm>
              <a:off x="4590" y="11382"/>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P</a:t>
              </a:r>
              <a:r>
                <a:rPr kumimoji="0" lang="en-US" altLang="zh-CN" sz="2000" b="1">
                  <a:solidFill>
                    <a:srgbClr val="FF0000"/>
                  </a:solidFill>
                  <a:latin typeface="+mn-ea"/>
                  <a:ea typeface="+mn-ea"/>
                </a:rPr>
                <a:t>C</a:t>
              </a:r>
              <a:r>
                <a:rPr kumimoji="0" lang="en-US" altLang="zh-CN" sz="2000" b="1">
                  <a:latin typeface="+mn-ea"/>
                  <a:ea typeface="+mn-ea"/>
                </a:rPr>
                <a:t>()</a:t>
              </a:r>
            </a:p>
          </p:txBody>
        </p:sp>
        <p:sp>
          <p:nvSpPr>
            <p:cNvPr id="38969" name="Line 1047"/>
            <p:cNvSpPr>
              <a:spLocks noChangeShapeType="1"/>
            </p:cNvSpPr>
            <p:nvPr/>
          </p:nvSpPr>
          <p:spPr bwMode="auto">
            <a:xfrm>
              <a:off x="4350" y="8969"/>
              <a:ext cx="0" cy="283"/>
            </a:xfrm>
            <a:prstGeom prst="line">
              <a:avLst/>
            </a:prstGeom>
            <a:noFill/>
            <a:ln w="9525">
              <a:solidFill>
                <a:srgbClr val="FF0000"/>
              </a:solidFill>
              <a:round/>
              <a:headEnd/>
              <a:tailEnd type="triangle" w="med" len="med"/>
            </a:ln>
          </p:spPr>
          <p:txBody>
            <a:bodyPr/>
            <a:lstStyle/>
            <a:p>
              <a:endParaRPr lang="zh-CN" altLang="en-US" b="1">
                <a:latin typeface="+mn-ea"/>
                <a:ea typeface="+mn-ea"/>
              </a:endParaRPr>
            </a:p>
          </p:txBody>
        </p:sp>
        <p:grpSp>
          <p:nvGrpSpPr>
            <p:cNvPr id="6" name="Group 1048"/>
            <p:cNvGrpSpPr>
              <a:grpSpLocks/>
            </p:cNvGrpSpPr>
            <p:nvPr/>
          </p:nvGrpSpPr>
          <p:grpSpPr bwMode="auto">
            <a:xfrm>
              <a:off x="3630" y="9498"/>
              <a:ext cx="180" cy="468"/>
              <a:chOff x="3105" y="2361"/>
              <a:chExt cx="180" cy="468"/>
            </a:xfrm>
          </p:grpSpPr>
          <p:sp>
            <p:nvSpPr>
              <p:cNvPr id="39001" name="Line 1049"/>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b="1">
                  <a:latin typeface="+mn-ea"/>
                  <a:ea typeface="+mn-ea"/>
                </a:endParaRPr>
              </a:p>
            </p:txBody>
          </p:sp>
          <p:sp>
            <p:nvSpPr>
              <p:cNvPr id="39002" name="Line 1050"/>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grpSp>
        <p:grpSp>
          <p:nvGrpSpPr>
            <p:cNvPr id="7" name="Group 1051"/>
            <p:cNvGrpSpPr>
              <a:grpSpLocks/>
            </p:cNvGrpSpPr>
            <p:nvPr/>
          </p:nvGrpSpPr>
          <p:grpSpPr bwMode="auto">
            <a:xfrm>
              <a:off x="4905" y="9486"/>
              <a:ext cx="195" cy="468"/>
              <a:chOff x="4395" y="2361"/>
              <a:chExt cx="195" cy="468"/>
            </a:xfrm>
          </p:grpSpPr>
          <p:sp>
            <p:nvSpPr>
              <p:cNvPr id="38999" name="Line 1052"/>
              <p:cNvSpPr>
                <a:spLocks noChangeShapeType="1"/>
              </p:cNvSpPr>
              <p:nvPr/>
            </p:nvSpPr>
            <p:spPr bwMode="auto">
              <a:xfrm>
                <a:off x="4395" y="2361"/>
                <a:ext cx="180" cy="0"/>
              </a:xfrm>
              <a:prstGeom prst="line">
                <a:avLst/>
              </a:prstGeom>
              <a:noFill/>
              <a:ln w="9525">
                <a:solidFill>
                  <a:srgbClr val="FF0000"/>
                </a:solidFill>
                <a:round/>
                <a:headEnd/>
                <a:tailEnd/>
              </a:ln>
            </p:spPr>
            <p:txBody>
              <a:bodyPr/>
              <a:lstStyle/>
              <a:p>
                <a:endParaRPr lang="zh-CN" altLang="en-US" b="1">
                  <a:latin typeface="+mn-ea"/>
                  <a:ea typeface="+mn-ea"/>
                </a:endParaRPr>
              </a:p>
            </p:txBody>
          </p:sp>
          <p:sp>
            <p:nvSpPr>
              <p:cNvPr id="39000" name="Line 1053"/>
              <p:cNvSpPr>
                <a:spLocks noChangeShapeType="1"/>
              </p:cNvSpPr>
              <p:nvPr/>
            </p:nvSpPr>
            <p:spPr bwMode="auto">
              <a:xfrm>
                <a:off x="4590" y="2361"/>
                <a:ext cx="0" cy="468"/>
              </a:xfrm>
              <a:prstGeom prst="line">
                <a:avLst/>
              </a:prstGeom>
              <a:noFill/>
              <a:ln w="9525">
                <a:solidFill>
                  <a:srgbClr val="FF0000"/>
                </a:solidFill>
                <a:round/>
                <a:headEnd/>
                <a:tailEnd type="triangle" w="med" len="med"/>
              </a:ln>
            </p:spPr>
            <p:txBody>
              <a:bodyPr/>
              <a:lstStyle/>
              <a:p>
                <a:endParaRPr lang="zh-CN" altLang="en-US" b="1">
                  <a:latin typeface="+mn-ea"/>
                  <a:ea typeface="+mn-ea"/>
                </a:endParaRPr>
              </a:p>
            </p:txBody>
          </p:sp>
        </p:grpSp>
        <p:grpSp>
          <p:nvGrpSpPr>
            <p:cNvPr id="8" name="Group 1054"/>
            <p:cNvGrpSpPr>
              <a:grpSpLocks/>
            </p:cNvGrpSpPr>
            <p:nvPr/>
          </p:nvGrpSpPr>
          <p:grpSpPr bwMode="auto">
            <a:xfrm>
              <a:off x="2955" y="10167"/>
              <a:ext cx="180" cy="468"/>
              <a:chOff x="3105" y="2361"/>
              <a:chExt cx="180" cy="468"/>
            </a:xfrm>
          </p:grpSpPr>
          <p:sp>
            <p:nvSpPr>
              <p:cNvPr id="38997" name="Line 1055"/>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b="1">
                  <a:latin typeface="+mn-ea"/>
                  <a:ea typeface="+mn-ea"/>
                </a:endParaRPr>
              </a:p>
            </p:txBody>
          </p:sp>
          <p:sp>
            <p:nvSpPr>
              <p:cNvPr id="38998" name="Line 1056"/>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grpSp>
        <p:grpSp>
          <p:nvGrpSpPr>
            <p:cNvPr id="9" name="Group 1057"/>
            <p:cNvGrpSpPr>
              <a:grpSpLocks/>
            </p:cNvGrpSpPr>
            <p:nvPr/>
          </p:nvGrpSpPr>
          <p:grpSpPr bwMode="auto">
            <a:xfrm>
              <a:off x="4200" y="10170"/>
              <a:ext cx="195" cy="468"/>
              <a:chOff x="4395" y="2361"/>
              <a:chExt cx="195" cy="468"/>
            </a:xfrm>
          </p:grpSpPr>
          <p:sp>
            <p:nvSpPr>
              <p:cNvPr id="38995" name="Line 1058"/>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96" name="Line 1059"/>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b="1">
                  <a:latin typeface="+mn-ea"/>
                  <a:ea typeface="+mn-ea"/>
                </a:endParaRPr>
              </a:p>
            </p:txBody>
          </p:sp>
        </p:grpSp>
        <p:sp>
          <p:nvSpPr>
            <p:cNvPr id="38974" name="Line 1060"/>
            <p:cNvSpPr>
              <a:spLocks noChangeShapeType="1"/>
            </p:cNvSpPr>
            <p:nvPr/>
          </p:nvSpPr>
          <p:spPr bwMode="auto">
            <a:xfrm>
              <a:off x="2970" y="11076"/>
              <a:ext cx="0" cy="283"/>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sp>
          <p:nvSpPr>
            <p:cNvPr id="38975" name="Line 1061"/>
            <p:cNvSpPr>
              <a:spLocks noChangeShapeType="1"/>
            </p:cNvSpPr>
            <p:nvPr/>
          </p:nvSpPr>
          <p:spPr bwMode="auto">
            <a:xfrm>
              <a:off x="2970" y="11841"/>
              <a:ext cx="0" cy="283"/>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grpSp>
          <p:nvGrpSpPr>
            <p:cNvPr id="10" name="Group 1062"/>
            <p:cNvGrpSpPr>
              <a:grpSpLocks/>
            </p:cNvGrpSpPr>
            <p:nvPr/>
          </p:nvGrpSpPr>
          <p:grpSpPr bwMode="auto">
            <a:xfrm>
              <a:off x="2295" y="12348"/>
              <a:ext cx="180" cy="468"/>
              <a:chOff x="3105" y="2361"/>
              <a:chExt cx="180" cy="468"/>
            </a:xfrm>
          </p:grpSpPr>
          <p:sp>
            <p:nvSpPr>
              <p:cNvPr id="38993" name="Line 1063"/>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b="1">
                  <a:latin typeface="+mn-ea"/>
                  <a:ea typeface="+mn-ea"/>
                </a:endParaRPr>
              </a:p>
            </p:txBody>
          </p:sp>
          <p:sp>
            <p:nvSpPr>
              <p:cNvPr id="38994" name="Line 1064"/>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grpSp>
        <p:grpSp>
          <p:nvGrpSpPr>
            <p:cNvPr id="11" name="Group 1065"/>
            <p:cNvGrpSpPr>
              <a:grpSpLocks/>
            </p:cNvGrpSpPr>
            <p:nvPr/>
          </p:nvGrpSpPr>
          <p:grpSpPr bwMode="auto">
            <a:xfrm>
              <a:off x="3540" y="12342"/>
              <a:ext cx="195" cy="468"/>
              <a:chOff x="4395" y="2361"/>
              <a:chExt cx="195" cy="468"/>
            </a:xfrm>
          </p:grpSpPr>
          <p:sp>
            <p:nvSpPr>
              <p:cNvPr id="38991" name="Line 1066"/>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92" name="Line 1067"/>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b="1">
                  <a:latin typeface="+mn-ea"/>
                  <a:ea typeface="+mn-ea"/>
                </a:endParaRPr>
              </a:p>
            </p:txBody>
          </p:sp>
        </p:grpSp>
        <p:sp>
          <p:nvSpPr>
            <p:cNvPr id="38978" name="Line 1068"/>
            <p:cNvSpPr>
              <a:spLocks noChangeShapeType="1"/>
            </p:cNvSpPr>
            <p:nvPr/>
          </p:nvSpPr>
          <p:spPr bwMode="auto">
            <a:xfrm>
              <a:off x="2445" y="13275"/>
              <a:ext cx="0" cy="283"/>
            </a:xfrm>
            <a:prstGeom prst="line">
              <a:avLst/>
            </a:prstGeom>
            <a:noFill/>
            <a:ln w="9525">
              <a:solidFill>
                <a:srgbClr val="FF00FF"/>
              </a:solidFill>
              <a:round/>
              <a:headEnd/>
              <a:tailEnd/>
            </a:ln>
          </p:spPr>
          <p:txBody>
            <a:bodyPr/>
            <a:lstStyle/>
            <a:p>
              <a:endParaRPr lang="zh-CN" altLang="en-US" b="1">
                <a:latin typeface="+mn-ea"/>
                <a:ea typeface="+mn-ea"/>
              </a:endParaRPr>
            </a:p>
          </p:txBody>
        </p:sp>
        <p:sp>
          <p:nvSpPr>
            <p:cNvPr id="38979" name="Line 1069"/>
            <p:cNvSpPr>
              <a:spLocks noChangeShapeType="1"/>
            </p:cNvSpPr>
            <p:nvPr/>
          </p:nvSpPr>
          <p:spPr bwMode="auto">
            <a:xfrm>
              <a:off x="3615" y="13275"/>
              <a:ext cx="0" cy="283"/>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80" name="Line 1070"/>
            <p:cNvSpPr>
              <a:spLocks noChangeShapeType="1"/>
            </p:cNvSpPr>
            <p:nvPr/>
          </p:nvSpPr>
          <p:spPr bwMode="auto">
            <a:xfrm>
              <a:off x="4410" y="11091"/>
              <a:ext cx="0" cy="2466"/>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81" name="Line 1071"/>
            <p:cNvSpPr>
              <a:spLocks noChangeShapeType="1"/>
            </p:cNvSpPr>
            <p:nvPr/>
          </p:nvSpPr>
          <p:spPr bwMode="auto">
            <a:xfrm>
              <a:off x="5115" y="10452"/>
              <a:ext cx="0" cy="936"/>
            </a:xfrm>
            <a:prstGeom prst="line">
              <a:avLst/>
            </a:prstGeom>
            <a:noFill/>
            <a:ln w="9525">
              <a:solidFill>
                <a:srgbClr val="FF0000"/>
              </a:solidFill>
              <a:round/>
              <a:headEnd/>
              <a:tailEnd type="triangle" w="med" len="med"/>
            </a:ln>
          </p:spPr>
          <p:txBody>
            <a:bodyPr/>
            <a:lstStyle/>
            <a:p>
              <a:endParaRPr lang="zh-CN" altLang="en-US" b="1">
                <a:latin typeface="+mn-ea"/>
                <a:ea typeface="+mn-ea"/>
              </a:endParaRPr>
            </a:p>
          </p:txBody>
        </p:sp>
        <p:sp>
          <p:nvSpPr>
            <p:cNvPr id="38982" name="Line 1072"/>
            <p:cNvSpPr>
              <a:spLocks noChangeShapeType="1"/>
            </p:cNvSpPr>
            <p:nvPr/>
          </p:nvSpPr>
          <p:spPr bwMode="auto">
            <a:xfrm>
              <a:off x="5130" y="11856"/>
              <a:ext cx="0" cy="1701"/>
            </a:xfrm>
            <a:prstGeom prst="line">
              <a:avLst/>
            </a:prstGeom>
            <a:noFill/>
            <a:ln w="9525">
              <a:solidFill>
                <a:srgbClr val="FF0000"/>
              </a:solidFill>
              <a:round/>
              <a:headEnd/>
              <a:tailEnd/>
            </a:ln>
          </p:spPr>
          <p:txBody>
            <a:bodyPr/>
            <a:lstStyle/>
            <a:p>
              <a:endParaRPr lang="zh-CN" altLang="en-US" b="1">
                <a:latin typeface="+mn-ea"/>
                <a:ea typeface="+mn-ea"/>
              </a:endParaRPr>
            </a:p>
          </p:txBody>
        </p:sp>
        <p:sp>
          <p:nvSpPr>
            <p:cNvPr id="38983" name="Line 1073"/>
            <p:cNvSpPr>
              <a:spLocks noChangeShapeType="1"/>
            </p:cNvSpPr>
            <p:nvPr/>
          </p:nvSpPr>
          <p:spPr bwMode="auto">
            <a:xfrm>
              <a:off x="2460" y="13557"/>
              <a:ext cx="2665" cy="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84" name="Line 1074"/>
            <p:cNvSpPr>
              <a:spLocks noChangeShapeType="1"/>
            </p:cNvSpPr>
            <p:nvPr/>
          </p:nvSpPr>
          <p:spPr bwMode="auto">
            <a:xfrm>
              <a:off x="4365" y="13571"/>
              <a:ext cx="0" cy="283"/>
            </a:xfrm>
            <a:prstGeom prst="line">
              <a:avLst/>
            </a:prstGeom>
            <a:noFill/>
            <a:ln w="9525">
              <a:solidFill>
                <a:srgbClr val="000000"/>
              </a:solidFill>
              <a:round/>
              <a:headEnd/>
              <a:tailEnd type="triangle" w="med" len="med"/>
            </a:ln>
          </p:spPr>
          <p:txBody>
            <a:bodyPr/>
            <a:lstStyle/>
            <a:p>
              <a:endParaRPr lang="zh-CN" altLang="en-US" b="1">
                <a:latin typeface="+mn-ea"/>
                <a:ea typeface="+mn-ea"/>
              </a:endParaRPr>
            </a:p>
          </p:txBody>
        </p:sp>
        <p:sp>
          <p:nvSpPr>
            <p:cNvPr id="38985" name="Text Box 1075"/>
            <p:cNvSpPr txBox="1">
              <a:spLocks noChangeArrowheads="1"/>
            </p:cNvSpPr>
            <p:nvPr/>
          </p:nvSpPr>
          <p:spPr bwMode="auto">
            <a:xfrm>
              <a:off x="5025" y="9420"/>
              <a:ext cx="480" cy="468"/>
            </a:xfrm>
            <a:prstGeom prst="rect">
              <a:avLst/>
            </a:prstGeom>
            <a:noFill/>
            <a:ln w="9525">
              <a:noFill/>
              <a:miter lim="800000"/>
              <a:headEnd/>
              <a:tailEnd/>
            </a:ln>
          </p:spPr>
          <p:txBody>
            <a:bodyPr/>
            <a:lstStyle/>
            <a:p>
              <a:pPr algn="just" eaLnBrk="0" hangingPunct="0"/>
              <a:r>
                <a:rPr kumimoji="0" lang="en-US" altLang="zh-CN" sz="2000" b="1">
                  <a:latin typeface="+mn-ea"/>
                  <a:ea typeface="+mn-ea"/>
                </a:rPr>
                <a:t>Y</a:t>
              </a:r>
            </a:p>
          </p:txBody>
        </p:sp>
        <p:sp>
          <p:nvSpPr>
            <p:cNvPr id="38986" name="Text Box 1076"/>
            <p:cNvSpPr txBox="1">
              <a:spLocks noChangeArrowheads="1"/>
            </p:cNvSpPr>
            <p:nvPr/>
          </p:nvSpPr>
          <p:spPr bwMode="auto">
            <a:xfrm>
              <a:off x="2625" y="10092"/>
              <a:ext cx="480" cy="468"/>
            </a:xfrm>
            <a:prstGeom prst="rect">
              <a:avLst/>
            </a:prstGeom>
            <a:noFill/>
            <a:ln w="9525">
              <a:noFill/>
              <a:miter lim="800000"/>
              <a:headEnd/>
              <a:tailEnd/>
            </a:ln>
          </p:spPr>
          <p:txBody>
            <a:bodyPr/>
            <a:lstStyle/>
            <a:p>
              <a:pPr algn="just" eaLnBrk="0" hangingPunct="0"/>
              <a:r>
                <a:rPr kumimoji="0" lang="en-US" altLang="zh-CN" sz="2000" b="1">
                  <a:latin typeface="+mn-ea"/>
                  <a:ea typeface="+mn-ea"/>
                </a:rPr>
                <a:t>Y</a:t>
              </a:r>
            </a:p>
          </p:txBody>
        </p:sp>
        <p:sp>
          <p:nvSpPr>
            <p:cNvPr id="38987" name="Text Box 1077"/>
            <p:cNvSpPr txBox="1">
              <a:spLocks noChangeArrowheads="1"/>
            </p:cNvSpPr>
            <p:nvPr/>
          </p:nvSpPr>
          <p:spPr bwMode="auto">
            <a:xfrm>
              <a:off x="1965" y="12264"/>
              <a:ext cx="480" cy="468"/>
            </a:xfrm>
            <a:prstGeom prst="rect">
              <a:avLst/>
            </a:prstGeom>
            <a:noFill/>
            <a:ln w="9525">
              <a:noFill/>
              <a:miter lim="800000"/>
              <a:headEnd/>
              <a:tailEnd/>
            </a:ln>
          </p:spPr>
          <p:txBody>
            <a:bodyPr/>
            <a:lstStyle/>
            <a:p>
              <a:pPr algn="just" eaLnBrk="0" hangingPunct="0"/>
              <a:r>
                <a:rPr kumimoji="0" lang="en-US" altLang="zh-CN" sz="2000" b="1">
                  <a:latin typeface="+mn-ea"/>
                  <a:ea typeface="+mn-ea"/>
                </a:rPr>
                <a:t>Y</a:t>
              </a:r>
            </a:p>
          </p:txBody>
        </p:sp>
        <p:sp>
          <p:nvSpPr>
            <p:cNvPr id="38988" name="Text Box 1078"/>
            <p:cNvSpPr txBox="1">
              <a:spLocks noChangeArrowheads="1"/>
            </p:cNvSpPr>
            <p:nvPr/>
          </p:nvSpPr>
          <p:spPr bwMode="auto">
            <a:xfrm>
              <a:off x="3645" y="12273"/>
              <a:ext cx="480" cy="468"/>
            </a:xfrm>
            <a:prstGeom prst="rect">
              <a:avLst/>
            </a:prstGeom>
            <a:noFill/>
            <a:ln w="9525">
              <a:noFill/>
              <a:miter lim="800000"/>
              <a:headEnd/>
              <a:tailEnd/>
            </a:ln>
          </p:spPr>
          <p:txBody>
            <a:bodyPr/>
            <a:lstStyle/>
            <a:p>
              <a:pPr algn="just" eaLnBrk="0" hangingPunct="0"/>
              <a:r>
                <a:rPr kumimoji="0" lang="en-US" altLang="zh-CN" sz="2000" b="1">
                  <a:latin typeface="+mn-ea"/>
                  <a:ea typeface="+mn-ea"/>
                </a:rPr>
                <a:t>N</a:t>
              </a:r>
            </a:p>
          </p:txBody>
        </p:sp>
        <p:sp>
          <p:nvSpPr>
            <p:cNvPr id="38989" name="Text Box 1079"/>
            <p:cNvSpPr txBox="1">
              <a:spLocks noChangeArrowheads="1"/>
            </p:cNvSpPr>
            <p:nvPr/>
          </p:nvSpPr>
          <p:spPr bwMode="auto">
            <a:xfrm>
              <a:off x="4065" y="10110"/>
              <a:ext cx="480" cy="468"/>
            </a:xfrm>
            <a:prstGeom prst="rect">
              <a:avLst/>
            </a:prstGeom>
            <a:noFill/>
            <a:ln w="9525">
              <a:noFill/>
              <a:miter lim="800000"/>
              <a:headEnd/>
              <a:tailEnd/>
            </a:ln>
          </p:spPr>
          <p:txBody>
            <a:bodyPr/>
            <a:lstStyle/>
            <a:p>
              <a:pPr algn="just" eaLnBrk="0" hangingPunct="0"/>
              <a:r>
                <a:rPr kumimoji="0" lang="en-US" altLang="zh-CN" sz="2000" b="1">
                  <a:latin typeface="+mn-ea"/>
                  <a:ea typeface="+mn-ea"/>
                </a:rPr>
                <a:t>N</a:t>
              </a:r>
            </a:p>
          </p:txBody>
        </p:sp>
        <p:sp>
          <p:nvSpPr>
            <p:cNvPr id="38990" name="Text Box 1080"/>
            <p:cNvSpPr txBox="1">
              <a:spLocks noChangeArrowheads="1"/>
            </p:cNvSpPr>
            <p:nvPr/>
          </p:nvSpPr>
          <p:spPr bwMode="auto">
            <a:xfrm>
              <a:off x="3270" y="9426"/>
              <a:ext cx="480" cy="468"/>
            </a:xfrm>
            <a:prstGeom prst="rect">
              <a:avLst/>
            </a:prstGeom>
            <a:noFill/>
            <a:ln w="9525">
              <a:noFill/>
              <a:miter lim="800000"/>
              <a:headEnd/>
              <a:tailEnd/>
            </a:ln>
          </p:spPr>
          <p:txBody>
            <a:bodyPr/>
            <a:lstStyle/>
            <a:p>
              <a:pPr algn="just" eaLnBrk="0" hangingPunct="0"/>
              <a:r>
                <a:rPr kumimoji="0" lang="en-US" altLang="zh-CN" sz="2000" b="1">
                  <a:latin typeface="+mn-ea"/>
                  <a:ea typeface="+mn-ea"/>
                </a:rPr>
                <a:t>N</a:t>
              </a:r>
            </a:p>
          </p:txBody>
        </p:sp>
      </p:grpSp>
      <p:grpSp>
        <p:nvGrpSpPr>
          <p:cNvPr id="12" name="Group 1082"/>
          <p:cNvGrpSpPr>
            <a:grpSpLocks/>
          </p:cNvGrpSpPr>
          <p:nvPr/>
        </p:nvGrpSpPr>
        <p:grpSpPr bwMode="auto">
          <a:xfrm>
            <a:off x="6627134" y="5611872"/>
            <a:ext cx="1157288" cy="377825"/>
            <a:chOff x="2215" y="3430"/>
            <a:chExt cx="990" cy="432"/>
          </a:xfrm>
        </p:grpSpPr>
        <p:sp>
          <p:nvSpPr>
            <p:cNvPr id="38953" name="AutoShape 1083"/>
            <p:cNvSpPr>
              <a:spLocks noChangeArrowheads="1"/>
            </p:cNvSpPr>
            <p:nvPr/>
          </p:nvSpPr>
          <p:spPr bwMode="auto">
            <a:xfrm>
              <a:off x="2340" y="3468"/>
              <a:ext cx="720" cy="312"/>
            </a:xfrm>
            <a:prstGeom prst="roundRect">
              <a:avLst>
                <a:gd name="adj" fmla="val 16667"/>
              </a:avLst>
            </a:prstGeom>
            <a:noFill/>
            <a:ln w="15875">
              <a:solidFill>
                <a:srgbClr val="000000"/>
              </a:solidFill>
              <a:round/>
              <a:headEnd/>
              <a:tailEnd/>
            </a:ln>
          </p:spPr>
          <p:txBody>
            <a:bodyPr/>
            <a:lstStyle/>
            <a:p>
              <a:endParaRPr lang="zh-CN" altLang="en-US" b="1">
                <a:latin typeface="+mn-ea"/>
                <a:ea typeface="+mn-ea"/>
              </a:endParaRPr>
            </a:p>
          </p:txBody>
        </p:sp>
        <p:sp>
          <p:nvSpPr>
            <p:cNvPr id="38954" name="Text Box 1084"/>
            <p:cNvSpPr txBox="1">
              <a:spLocks noChangeArrowheads="1"/>
            </p:cNvSpPr>
            <p:nvPr/>
          </p:nvSpPr>
          <p:spPr bwMode="auto">
            <a:xfrm>
              <a:off x="2215" y="3430"/>
              <a:ext cx="990" cy="432"/>
            </a:xfrm>
            <a:prstGeom prst="rect">
              <a:avLst/>
            </a:prstGeom>
            <a:noFill/>
            <a:ln w="9525">
              <a:noFill/>
              <a:miter lim="800000"/>
              <a:headEnd/>
              <a:tailEnd/>
            </a:ln>
          </p:spPr>
          <p:txBody>
            <a:bodyPr/>
            <a:lstStyle/>
            <a:p>
              <a:pPr algn="ctr" eaLnBrk="0" hangingPunct="0"/>
              <a:r>
                <a:rPr kumimoji="0" lang="en-US" altLang="zh-CN" sz="1600" b="1" dirty="0">
                  <a:latin typeface="+mn-ea"/>
                  <a:ea typeface="+mn-ea"/>
                </a:rPr>
                <a:t>RETURN</a:t>
              </a:r>
            </a:p>
          </p:txBody>
        </p:sp>
      </p:grpSp>
      <p:grpSp>
        <p:nvGrpSpPr>
          <p:cNvPr id="13" name="Group 1085"/>
          <p:cNvGrpSpPr>
            <a:grpSpLocks/>
          </p:cNvGrpSpPr>
          <p:nvPr/>
        </p:nvGrpSpPr>
        <p:grpSpPr bwMode="auto">
          <a:xfrm>
            <a:off x="6770687" y="914400"/>
            <a:ext cx="893763" cy="365125"/>
            <a:chOff x="2790" y="2183"/>
            <a:chExt cx="765" cy="417"/>
          </a:xfrm>
        </p:grpSpPr>
        <p:sp>
          <p:nvSpPr>
            <p:cNvPr id="38951" name="Text Box 1086"/>
            <p:cNvSpPr txBox="1">
              <a:spLocks noChangeArrowheads="1"/>
            </p:cNvSpPr>
            <p:nvPr/>
          </p:nvSpPr>
          <p:spPr bwMode="auto">
            <a:xfrm>
              <a:off x="2805" y="2183"/>
              <a:ext cx="750" cy="417"/>
            </a:xfrm>
            <a:prstGeom prst="rect">
              <a:avLst/>
            </a:prstGeom>
            <a:noFill/>
            <a:ln w="9525">
              <a:noFill/>
              <a:miter lim="800000"/>
              <a:headEnd/>
              <a:tailEnd/>
            </a:ln>
          </p:spPr>
          <p:txBody>
            <a:bodyPr/>
            <a:lstStyle/>
            <a:p>
              <a:pPr algn="ctr" eaLnBrk="0" hangingPunct="0"/>
              <a:r>
                <a:rPr kumimoji="0" lang="en-US" altLang="zh-CN" sz="2000" b="1" dirty="0">
                  <a:latin typeface="+mn-ea"/>
                  <a:ea typeface="+mn-ea"/>
                </a:rPr>
                <a:t>PC()</a:t>
              </a:r>
            </a:p>
          </p:txBody>
        </p:sp>
        <p:sp>
          <p:nvSpPr>
            <p:cNvPr id="38952" name="AutoShape 1087"/>
            <p:cNvSpPr>
              <a:spLocks noChangeArrowheads="1"/>
            </p:cNvSpPr>
            <p:nvPr/>
          </p:nvSpPr>
          <p:spPr bwMode="auto">
            <a:xfrm>
              <a:off x="2790" y="2271"/>
              <a:ext cx="720" cy="312"/>
            </a:xfrm>
            <a:prstGeom prst="roundRect">
              <a:avLst>
                <a:gd name="adj" fmla="val 16667"/>
              </a:avLst>
            </a:prstGeom>
            <a:noFill/>
            <a:ln w="15875">
              <a:solidFill>
                <a:srgbClr val="000000"/>
              </a:solidFill>
              <a:round/>
              <a:headEnd/>
              <a:tailEnd/>
            </a:ln>
          </p:spPr>
          <p:txBody>
            <a:bodyPr/>
            <a:lstStyle/>
            <a:p>
              <a:endParaRPr lang="zh-CN" altLang="en-US" b="1">
                <a:latin typeface="+mn-ea"/>
                <a:ea typeface="+mn-ea"/>
              </a:endParaRPr>
            </a:p>
          </p:txBody>
        </p:sp>
      </p:grpSp>
      <p:sp>
        <p:nvSpPr>
          <p:cNvPr id="38918" name="AutoShape 1089"/>
          <p:cNvSpPr>
            <a:spLocks noChangeArrowheads="1"/>
          </p:cNvSpPr>
          <p:nvPr/>
        </p:nvSpPr>
        <p:spPr bwMode="auto">
          <a:xfrm>
            <a:off x="6559550" y="1517650"/>
            <a:ext cx="1263650" cy="409575"/>
          </a:xfrm>
          <a:prstGeom prst="diamond">
            <a:avLst/>
          </a:prstGeom>
          <a:solidFill>
            <a:srgbClr val="FFFFFF"/>
          </a:solidFill>
          <a:ln w="9525">
            <a:solidFill>
              <a:srgbClr val="00CCFF"/>
            </a:solidFill>
            <a:miter lim="800000"/>
            <a:headEnd/>
            <a:tailEnd/>
          </a:ln>
        </p:spPr>
        <p:txBody>
          <a:bodyPr/>
          <a:lstStyle/>
          <a:p>
            <a:endParaRPr lang="zh-CN" altLang="en-US" b="1">
              <a:latin typeface="+mn-ea"/>
              <a:ea typeface="+mn-ea"/>
            </a:endParaRPr>
          </a:p>
        </p:txBody>
      </p:sp>
      <p:sp>
        <p:nvSpPr>
          <p:cNvPr id="38919" name="Text Box 1090"/>
          <p:cNvSpPr txBox="1">
            <a:spLocks noChangeArrowheads="1"/>
          </p:cNvSpPr>
          <p:nvPr/>
        </p:nvSpPr>
        <p:spPr bwMode="auto">
          <a:xfrm>
            <a:off x="6735762" y="1544637"/>
            <a:ext cx="911225" cy="382588"/>
          </a:xfrm>
          <a:prstGeom prst="rect">
            <a:avLst/>
          </a:prstGeom>
          <a:noFill/>
          <a:ln w="9525">
            <a:noFill/>
            <a:miter lim="800000"/>
            <a:headEnd/>
            <a:tailEnd/>
          </a:ln>
        </p:spPr>
        <p:txBody>
          <a:bodyPr/>
          <a:lstStyle/>
          <a:p>
            <a:pPr algn="ctr" eaLnBrk="0" hangingPunct="0"/>
            <a:r>
              <a:rPr kumimoji="0" lang="en-US" altLang="zh-CN" sz="2000" b="1">
                <a:latin typeface="+mn-ea"/>
                <a:ea typeface="+mn-ea"/>
              </a:rPr>
              <a:t>w</a:t>
            </a:r>
            <a:r>
              <a:rPr kumimoji="0" lang="zh-CN" altLang="en-US" sz="2000" b="1">
                <a:latin typeface="+mn-ea"/>
                <a:ea typeface="+mn-ea"/>
              </a:rPr>
              <a:t>＝</a:t>
            </a:r>
            <a:r>
              <a:rPr kumimoji="0" lang="en-US" altLang="zh-CN" sz="2000" b="1">
                <a:solidFill>
                  <a:srgbClr val="FF0000"/>
                </a:solidFill>
                <a:latin typeface="+mn-ea"/>
                <a:ea typeface="+mn-ea"/>
              </a:rPr>
              <a:t>e</a:t>
            </a:r>
            <a:endParaRPr kumimoji="0" lang="en-US" altLang="zh-CN" sz="2000" b="1">
              <a:latin typeface="+mn-ea"/>
              <a:ea typeface="+mn-ea"/>
            </a:endParaRPr>
          </a:p>
        </p:txBody>
      </p:sp>
      <p:sp>
        <p:nvSpPr>
          <p:cNvPr id="38920" name="Text Box 1091"/>
          <p:cNvSpPr txBox="1">
            <a:spLocks noChangeArrowheads="1"/>
          </p:cNvSpPr>
          <p:nvPr/>
        </p:nvSpPr>
        <p:spPr bwMode="auto">
          <a:xfrm>
            <a:off x="7437437" y="2132012"/>
            <a:ext cx="1401763" cy="409575"/>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dirty="0" err="1">
                <a:latin typeface="+mn-ea"/>
                <a:ea typeface="+mn-ea"/>
              </a:rPr>
              <a:t>w←read</a:t>
            </a:r>
            <a:r>
              <a:rPr kumimoji="0" lang="en-US" altLang="zh-CN" sz="2000" b="1" dirty="0">
                <a:latin typeface="+mn-ea"/>
                <a:ea typeface="+mn-ea"/>
              </a:rPr>
              <a:t>()</a:t>
            </a:r>
          </a:p>
        </p:txBody>
      </p:sp>
      <p:sp>
        <p:nvSpPr>
          <p:cNvPr id="38921" name="AutoShape 1092"/>
          <p:cNvSpPr>
            <a:spLocks noChangeArrowheads="1"/>
          </p:cNvSpPr>
          <p:nvPr/>
        </p:nvSpPr>
        <p:spPr bwMode="auto">
          <a:xfrm>
            <a:off x="5718175" y="2135187"/>
            <a:ext cx="1262062" cy="409575"/>
          </a:xfrm>
          <a:prstGeom prst="diamond">
            <a:avLst/>
          </a:prstGeom>
          <a:solidFill>
            <a:srgbClr val="FFFFFF"/>
          </a:solidFill>
          <a:ln w="9525">
            <a:solidFill>
              <a:srgbClr val="00CCFF"/>
            </a:solidFill>
            <a:miter lim="800000"/>
            <a:headEnd/>
            <a:tailEnd/>
          </a:ln>
        </p:spPr>
        <p:txBody>
          <a:bodyPr/>
          <a:lstStyle/>
          <a:p>
            <a:endParaRPr lang="zh-CN" altLang="en-US" b="1">
              <a:latin typeface="+mn-ea"/>
              <a:ea typeface="+mn-ea"/>
            </a:endParaRPr>
          </a:p>
        </p:txBody>
      </p:sp>
      <p:sp>
        <p:nvSpPr>
          <p:cNvPr id="38922" name="Text Box 1093"/>
          <p:cNvSpPr txBox="1">
            <a:spLocks noChangeArrowheads="1"/>
          </p:cNvSpPr>
          <p:nvPr/>
        </p:nvSpPr>
        <p:spPr bwMode="auto">
          <a:xfrm>
            <a:off x="5892800" y="2160587"/>
            <a:ext cx="912812" cy="384175"/>
          </a:xfrm>
          <a:prstGeom prst="rect">
            <a:avLst/>
          </a:prstGeom>
          <a:noFill/>
          <a:ln w="9525">
            <a:noFill/>
            <a:miter lim="800000"/>
            <a:headEnd/>
            <a:tailEnd/>
          </a:ln>
        </p:spPr>
        <p:txBody>
          <a:bodyPr/>
          <a:lstStyle/>
          <a:p>
            <a:pPr algn="ctr" eaLnBrk="0" hangingPunct="0"/>
            <a:r>
              <a:rPr kumimoji="0" lang="en-US" altLang="zh-CN" sz="2000" b="1">
                <a:latin typeface="+mn-ea"/>
                <a:ea typeface="+mn-ea"/>
              </a:rPr>
              <a:t>w</a:t>
            </a:r>
            <a:r>
              <a:rPr kumimoji="0" lang="zh-CN" altLang="en-US" sz="2000" b="1">
                <a:latin typeface="+mn-ea"/>
                <a:ea typeface="+mn-ea"/>
              </a:rPr>
              <a:t>＝</a:t>
            </a:r>
            <a:r>
              <a:rPr kumimoji="0" lang="en-US" altLang="zh-CN" sz="2000" b="1">
                <a:solidFill>
                  <a:srgbClr val="FF00FF"/>
                </a:solidFill>
                <a:latin typeface="+mn-ea"/>
                <a:ea typeface="+mn-ea"/>
              </a:rPr>
              <a:t>d</a:t>
            </a:r>
            <a:endParaRPr kumimoji="0" lang="en-US" altLang="zh-CN" sz="2000" b="1">
              <a:latin typeface="+mn-ea"/>
              <a:ea typeface="+mn-ea"/>
            </a:endParaRPr>
          </a:p>
        </p:txBody>
      </p:sp>
      <p:sp>
        <p:nvSpPr>
          <p:cNvPr id="38923" name="Text Box 1094"/>
          <p:cNvSpPr txBox="1">
            <a:spLocks noChangeArrowheads="1"/>
          </p:cNvSpPr>
          <p:nvPr/>
        </p:nvSpPr>
        <p:spPr bwMode="auto">
          <a:xfrm>
            <a:off x="6577012" y="2773362"/>
            <a:ext cx="1263650" cy="409575"/>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erorr</a:t>
            </a:r>
          </a:p>
        </p:txBody>
      </p:sp>
      <p:sp>
        <p:nvSpPr>
          <p:cNvPr id="38924" name="Text Box 1095"/>
          <p:cNvSpPr txBox="1">
            <a:spLocks noChangeArrowheads="1"/>
          </p:cNvSpPr>
          <p:nvPr/>
        </p:nvSpPr>
        <p:spPr bwMode="auto">
          <a:xfrm>
            <a:off x="4876800" y="2744787"/>
            <a:ext cx="1371600" cy="409575"/>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b="1" dirty="0" err="1">
                <a:latin typeface="+mn-ea"/>
                <a:ea typeface="+mn-ea"/>
              </a:rPr>
              <a:t>w←read</a:t>
            </a:r>
            <a:r>
              <a:rPr kumimoji="0" lang="en-US" altLang="zh-CN" sz="2000" b="1" dirty="0">
                <a:latin typeface="+mn-ea"/>
                <a:ea typeface="+mn-ea"/>
              </a:rPr>
              <a:t>()</a:t>
            </a:r>
          </a:p>
        </p:txBody>
      </p:sp>
      <p:sp>
        <p:nvSpPr>
          <p:cNvPr id="38925" name="Text Box 1096"/>
          <p:cNvSpPr txBox="1">
            <a:spLocks noChangeArrowheads="1"/>
          </p:cNvSpPr>
          <p:nvPr/>
        </p:nvSpPr>
        <p:spPr bwMode="auto">
          <a:xfrm>
            <a:off x="4876800" y="3421062"/>
            <a:ext cx="1262062" cy="409575"/>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2000" b="1">
                <a:latin typeface="+mn-ea"/>
                <a:ea typeface="+mn-ea"/>
              </a:rPr>
              <a:t>P</a:t>
            </a:r>
            <a:r>
              <a:rPr kumimoji="0" lang="en-US" altLang="zh-CN" sz="2000" b="1">
                <a:solidFill>
                  <a:srgbClr val="FF00FF"/>
                </a:solidFill>
                <a:latin typeface="+mn-ea"/>
                <a:ea typeface="+mn-ea"/>
              </a:rPr>
              <a:t>C</a:t>
            </a:r>
            <a:r>
              <a:rPr kumimoji="0" lang="en-US" altLang="zh-CN" sz="2000" b="1">
                <a:latin typeface="+mn-ea"/>
                <a:ea typeface="+mn-ea"/>
              </a:rPr>
              <a:t>()</a:t>
            </a:r>
          </a:p>
        </p:txBody>
      </p:sp>
      <p:sp>
        <p:nvSpPr>
          <p:cNvPr id="38926" name="Line 1101"/>
          <p:cNvSpPr>
            <a:spLocks noChangeShapeType="1"/>
          </p:cNvSpPr>
          <p:nvPr/>
        </p:nvSpPr>
        <p:spPr bwMode="auto">
          <a:xfrm>
            <a:off x="7173912" y="1277937"/>
            <a:ext cx="0" cy="247650"/>
          </a:xfrm>
          <a:prstGeom prst="line">
            <a:avLst/>
          </a:prstGeom>
          <a:noFill/>
          <a:ln w="9525">
            <a:solidFill>
              <a:srgbClr val="FF0000"/>
            </a:solidFill>
            <a:round/>
            <a:headEnd/>
            <a:tailEnd type="triangle" w="med" len="med"/>
          </a:ln>
        </p:spPr>
        <p:txBody>
          <a:bodyPr/>
          <a:lstStyle/>
          <a:p>
            <a:endParaRPr lang="zh-CN" altLang="en-US" b="1">
              <a:latin typeface="+mn-ea"/>
              <a:ea typeface="+mn-ea"/>
            </a:endParaRPr>
          </a:p>
        </p:txBody>
      </p:sp>
      <p:grpSp>
        <p:nvGrpSpPr>
          <p:cNvPr id="14" name="Group 1102"/>
          <p:cNvGrpSpPr>
            <a:grpSpLocks/>
          </p:cNvGrpSpPr>
          <p:nvPr/>
        </p:nvGrpSpPr>
        <p:grpSpPr bwMode="auto">
          <a:xfrm>
            <a:off x="6332537" y="1730375"/>
            <a:ext cx="209550" cy="409575"/>
            <a:chOff x="3105" y="2361"/>
            <a:chExt cx="180" cy="468"/>
          </a:xfrm>
        </p:grpSpPr>
        <p:sp>
          <p:nvSpPr>
            <p:cNvPr id="38949" name="Line 1103"/>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b="1">
                <a:latin typeface="+mn-ea"/>
                <a:ea typeface="+mn-ea"/>
              </a:endParaRPr>
            </a:p>
          </p:txBody>
        </p:sp>
        <p:sp>
          <p:nvSpPr>
            <p:cNvPr id="38950" name="Line 1104"/>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grpSp>
      <p:grpSp>
        <p:nvGrpSpPr>
          <p:cNvPr id="15" name="Group 1105"/>
          <p:cNvGrpSpPr>
            <a:grpSpLocks/>
          </p:cNvGrpSpPr>
          <p:nvPr/>
        </p:nvGrpSpPr>
        <p:grpSpPr bwMode="auto">
          <a:xfrm>
            <a:off x="7823200" y="1730375"/>
            <a:ext cx="227012" cy="409575"/>
            <a:chOff x="4395" y="2361"/>
            <a:chExt cx="195" cy="468"/>
          </a:xfrm>
        </p:grpSpPr>
        <p:sp>
          <p:nvSpPr>
            <p:cNvPr id="38947" name="Line 1106"/>
            <p:cNvSpPr>
              <a:spLocks noChangeShapeType="1"/>
            </p:cNvSpPr>
            <p:nvPr/>
          </p:nvSpPr>
          <p:spPr bwMode="auto">
            <a:xfrm>
              <a:off x="4395" y="2361"/>
              <a:ext cx="180" cy="0"/>
            </a:xfrm>
            <a:prstGeom prst="line">
              <a:avLst/>
            </a:prstGeom>
            <a:noFill/>
            <a:ln w="9525">
              <a:solidFill>
                <a:srgbClr val="FF0000"/>
              </a:solidFill>
              <a:round/>
              <a:headEnd/>
              <a:tailEnd/>
            </a:ln>
          </p:spPr>
          <p:txBody>
            <a:bodyPr/>
            <a:lstStyle/>
            <a:p>
              <a:endParaRPr lang="zh-CN" altLang="en-US" b="1">
                <a:latin typeface="+mn-ea"/>
                <a:ea typeface="+mn-ea"/>
              </a:endParaRPr>
            </a:p>
          </p:txBody>
        </p:sp>
        <p:sp>
          <p:nvSpPr>
            <p:cNvPr id="38948" name="Line 1107"/>
            <p:cNvSpPr>
              <a:spLocks noChangeShapeType="1"/>
            </p:cNvSpPr>
            <p:nvPr/>
          </p:nvSpPr>
          <p:spPr bwMode="auto">
            <a:xfrm>
              <a:off x="4590" y="2361"/>
              <a:ext cx="0" cy="468"/>
            </a:xfrm>
            <a:prstGeom prst="line">
              <a:avLst/>
            </a:prstGeom>
            <a:noFill/>
            <a:ln w="9525">
              <a:solidFill>
                <a:srgbClr val="FF0000"/>
              </a:solidFill>
              <a:round/>
              <a:headEnd/>
              <a:tailEnd type="triangle" w="med" len="med"/>
            </a:ln>
          </p:spPr>
          <p:txBody>
            <a:bodyPr/>
            <a:lstStyle/>
            <a:p>
              <a:endParaRPr lang="zh-CN" altLang="en-US" b="1">
                <a:latin typeface="+mn-ea"/>
                <a:ea typeface="+mn-ea"/>
              </a:endParaRPr>
            </a:p>
          </p:txBody>
        </p:sp>
      </p:grpSp>
      <p:grpSp>
        <p:nvGrpSpPr>
          <p:cNvPr id="16" name="Group 1108"/>
          <p:cNvGrpSpPr>
            <a:grpSpLocks/>
          </p:cNvGrpSpPr>
          <p:nvPr/>
        </p:nvGrpSpPr>
        <p:grpSpPr bwMode="auto">
          <a:xfrm>
            <a:off x="5489575" y="2343150"/>
            <a:ext cx="211137" cy="409575"/>
            <a:chOff x="3105" y="2361"/>
            <a:chExt cx="180" cy="468"/>
          </a:xfrm>
        </p:grpSpPr>
        <p:sp>
          <p:nvSpPr>
            <p:cNvPr id="38945" name="Line 1109"/>
            <p:cNvSpPr>
              <a:spLocks noChangeShapeType="1"/>
            </p:cNvSpPr>
            <p:nvPr/>
          </p:nvSpPr>
          <p:spPr bwMode="auto">
            <a:xfrm>
              <a:off x="3105" y="2361"/>
              <a:ext cx="180" cy="0"/>
            </a:xfrm>
            <a:prstGeom prst="line">
              <a:avLst/>
            </a:prstGeom>
            <a:noFill/>
            <a:ln w="9525">
              <a:solidFill>
                <a:srgbClr val="FF00FF"/>
              </a:solidFill>
              <a:round/>
              <a:headEnd/>
              <a:tailEnd/>
            </a:ln>
          </p:spPr>
          <p:txBody>
            <a:bodyPr/>
            <a:lstStyle/>
            <a:p>
              <a:endParaRPr lang="zh-CN" altLang="en-US" b="1">
                <a:latin typeface="+mn-ea"/>
                <a:ea typeface="+mn-ea"/>
              </a:endParaRPr>
            </a:p>
          </p:txBody>
        </p:sp>
        <p:sp>
          <p:nvSpPr>
            <p:cNvPr id="38946" name="Line 1110"/>
            <p:cNvSpPr>
              <a:spLocks noChangeShapeType="1"/>
            </p:cNvSpPr>
            <p:nvPr/>
          </p:nvSpPr>
          <p:spPr bwMode="auto">
            <a:xfrm>
              <a:off x="3105" y="2361"/>
              <a:ext cx="0" cy="468"/>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grpSp>
      <p:grpSp>
        <p:nvGrpSpPr>
          <p:cNvPr id="17" name="Group 1111"/>
          <p:cNvGrpSpPr>
            <a:grpSpLocks/>
          </p:cNvGrpSpPr>
          <p:nvPr/>
        </p:nvGrpSpPr>
        <p:grpSpPr bwMode="auto">
          <a:xfrm>
            <a:off x="6980237" y="2347912"/>
            <a:ext cx="228600" cy="409575"/>
            <a:chOff x="4395" y="2361"/>
            <a:chExt cx="195" cy="468"/>
          </a:xfrm>
        </p:grpSpPr>
        <p:sp>
          <p:nvSpPr>
            <p:cNvPr id="38943" name="Line 1112"/>
            <p:cNvSpPr>
              <a:spLocks noChangeShapeType="1"/>
            </p:cNvSpPr>
            <p:nvPr/>
          </p:nvSpPr>
          <p:spPr bwMode="auto">
            <a:xfrm>
              <a:off x="4395" y="2361"/>
              <a:ext cx="180" cy="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44" name="Line 1113"/>
            <p:cNvSpPr>
              <a:spLocks noChangeShapeType="1"/>
            </p:cNvSpPr>
            <p:nvPr/>
          </p:nvSpPr>
          <p:spPr bwMode="auto">
            <a:xfrm>
              <a:off x="4590" y="2361"/>
              <a:ext cx="0" cy="468"/>
            </a:xfrm>
            <a:prstGeom prst="line">
              <a:avLst/>
            </a:prstGeom>
            <a:noFill/>
            <a:ln w="9525">
              <a:solidFill>
                <a:srgbClr val="000000"/>
              </a:solidFill>
              <a:round/>
              <a:headEnd/>
              <a:tailEnd type="triangle" w="med" len="med"/>
            </a:ln>
          </p:spPr>
          <p:txBody>
            <a:bodyPr/>
            <a:lstStyle/>
            <a:p>
              <a:endParaRPr lang="zh-CN" altLang="en-US" b="1">
                <a:latin typeface="+mn-ea"/>
                <a:ea typeface="+mn-ea"/>
              </a:endParaRPr>
            </a:p>
          </p:txBody>
        </p:sp>
      </p:grpSp>
      <p:sp>
        <p:nvSpPr>
          <p:cNvPr id="38931" name="Line 1114"/>
          <p:cNvSpPr>
            <a:spLocks noChangeShapeType="1"/>
          </p:cNvSpPr>
          <p:nvPr/>
        </p:nvSpPr>
        <p:spPr bwMode="auto">
          <a:xfrm>
            <a:off x="5507037" y="3155950"/>
            <a:ext cx="0" cy="247650"/>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sp>
        <p:nvSpPr>
          <p:cNvPr id="38932" name="Line 1115"/>
          <p:cNvSpPr>
            <a:spLocks noChangeShapeType="1"/>
          </p:cNvSpPr>
          <p:nvPr/>
        </p:nvSpPr>
        <p:spPr bwMode="auto">
          <a:xfrm flipH="1">
            <a:off x="5487987" y="3821112"/>
            <a:ext cx="19050" cy="1590675"/>
          </a:xfrm>
          <a:prstGeom prst="line">
            <a:avLst/>
          </a:prstGeom>
          <a:noFill/>
          <a:ln w="9525">
            <a:solidFill>
              <a:srgbClr val="FF00FF"/>
            </a:solidFill>
            <a:round/>
            <a:headEnd/>
            <a:tailEnd type="triangle" w="med" len="med"/>
          </a:ln>
        </p:spPr>
        <p:txBody>
          <a:bodyPr/>
          <a:lstStyle/>
          <a:p>
            <a:endParaRPr lang="zh-CN" altLang="en-US" b="1">
              <a:latin typeface="+mn-ea"/>
              <a:ea typeface="+mn-ea"/>
            </a:endParaRPr>
          </a:p>
        </p:txBody>
      </p:sp>
      <p:sp>
        <p:nvSpPr>
          <p:cNvPr id="38933" name="Line 1124"/>
          <p:cNvSpPr>
            <a:spLocks noChangeShapeType="1"/>
          </p:cNvSpPr>
          <p:nvPr/>
        </p:nvSpPr>
        <p:spPr bwMode="auto">
          <a:xfrm>
            <a:off x="8102600" y="2540000"/>
            <a:ext cx="0" cy="2836862"/>
          </a:xfrm>
          <a:prstGeom prst="line">
            <a:avLst/>
          </a:prstGeom>
          <a:noFill/>
          <a:ln w="9525">
            <a:solidFill>
              <a:srgbClr val="FF0000"/>
            </a:solidFill>
            <a:round/>
            <a:headEnd/>
            <a:tailEnd/>
          </a:ln>
        </p:spPr>
        <p:txBody>
          <a:bodyPr/>
          <a:lstStyle/>
          <a:p>
            <a:endParaRPr lang="zh-CN" altLang="en-US" b="1">
              <a:latin typeface="+mn-ea"/>
              <a:ea typeface="+mn-ea"/>
            </a:endParaRPr>
          </a:p>
        </p:txBody>
      </p:sp>
      <p:sp>
        <p:nvSpPr>
          <p:cNvPr id="38934" name="Line 1125"/>
          <p:cNvSpPr>
            <a:spLocks noChangeShapeType="1"/>
          </p:cNvSpPr>
          <p:nvPr/>
        </p:nvSpPr>
        <p:spPr bwMode="auto">
          <a:xfrm flipV="1">
            <a:off x="5487987" y="5330368"/>
            <a:ext cx="2592388" cy="34925"/>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35" name="Line 1126"/>
          <p:cNvSpPr>
            <a:spLocks noChangeShapeType="1"/>
          </p:cNvSpPr>
          <p:nvPr/>
        </p:nvSpPr>
        <p:spPr bwMode="auto">
          <a:xfrm>
            <a:off x="7222371" y="5343068"/>
            <a:ext cx="0" cy="247650"/>
          </a:xfrm>
          <a:prstGeom prst="line">
            <a:avLst/>
          </a:prstGeom>
          <a:noFill/>
          <a:ln w="9525">
            <a:solidFill>
              <a:srgbClr val="000000"/>
            </a:solidFill>
            <a:round/>
            <a:headEnd/>
            <a:tailEnd type="triangle" w="med" len="med"/>
          </a:ln>
        </p:spPr>
        <p:txBody>
          <a:bodyPr/>
          <a:lstStyle/>
          <a:p>
            <a:endParaRPr lang="zh-CN" altLang="en-US" b="1">
              <a:latin typeface="+mn-ea"/>
              <a:ea typeface="+mn-ea"/>
            </a:endParaRPr>
          </a:p>
        </p:txBody>
      </p:sp>
      <p:sp>
        <p:nvSpPr>
          <p:cNvPr id="38936" name="Text Box 1127"/>
          <p:cNvSpPr txBox="1">
            <a:spLocks noChangeArrowheads="1"/>
          </p:cNvSpPr>
          <p:nvPr/>
        </p:nvSpPr>
        <p:spPr bwMode="auto">
          <a:xfrm>
            <a:off x="7962900" y="1673225"/>
            <a:ext cx="561975" cy="409575"/>
          </a:xfrm>
          <a:prstGeom prst="rect">
            <a:avLst/>
          </a:prstGeom>
          <a:noFill/>
          <a:ln w="9525">
            <a:noFill/>
            <a:miter lim="800000"/>
            <a:headEnd/>
            <a:tailEnd/>
          </a:ln>
        </p:spPr>
        <p:txBody>
          <a:bodyPr/>
          <a:lstStyle/>
          <a:p>
            <a:pPr algn="just" eaLnBrk="0" hangingPunct="0"/>
            <a:r>
              <a:rPr kumimoji="0" lang="en-US" altLang="zh-CN" sz="2000" b="1">
                <a:latin typeface="+mn-ea"/>
                <a:ea typeface="+mn-ea"/>
              </a:rPr>
              <a:t>Y</a:t>
            </a:r>
          </a:p>
        </p:txBody>
      </p:sp>
      <p:sp>
        <p:nvSpPr>
          <p:cNvPr id="38937" name="Text Box 1128"/>
          <p:cNvSpPr txBox="1">
            <a:spLocks noChangeArrowheads="1"/>
          </p:cNvSpPr>
          <p:nvPr/>
        </p:nvSpPr>
        <p:spPr bwMode="auto">
          <a:xfrm>
            <a:off x="5103812" y="2276475"/>
            <a:ext cx="561975" cy="409575"/>
          </a:xfrm>
          <a:prstGeom prst="rect">
            <a:avLst/>
          </a:prstGeom>
          <a:noFill/>
          <a:ln w="9525">
            <a:noFill/>
            <a:miter lim="800000"/>
            <a:headEnd/>
            <a:tailEnd/>
          </a:ln>
        </p:spPr>
        <p:txBody>
          <a:bodyPr/>
          <a:lstStyle/>
          <a:p>
            <a:pPr algn="just" eaLnBrk="0" hangingPunct="0"/>
            <a:r>
              <a:rPr kumimoji="0" lang="en-US" altLang="zh-CN" sz="2000" b="1">
                <a:latin typeface="+mn-ea"/>
                <a:ea typeface="+mn-ea"/>
              </a:rPr>
              <a:t>Y</a:t>
            </a:r>
          </a:p>
        </p:txBody>
      </p:sp>
      <p:sp>
        <p:nvSpPr>
          <p:cNvPr id="38938" name="Text Box 1130"/>
          <p:cNvSpPr txBox="1">
            <a:spLocks noChangeArrowheads="1"/>
          </p:cNvSpPr>
          <p:nvPr/>
        </p:nvSpPr>
        <p:spPr bwMode="auto">
          <a:xfrm>
            <a:off x="5927725" y="1665287"/>
            <a:ext cx="561975" cy="409575"/>
          </a:xfrm>
          <a:prstGeom prst="rect">
            <a:avLst/>
          </a:prstGeom>
          <a:noFill/>
          <a:ln w="9525">
            <a:noFill/>
            <a:miter lim="800000"/>
            <a:headEnd/>
            <a:tailEnd/>
          </a:ln>
        </p:spPr>
        <p:txBody>
          <a:bodyPr/>
          <a:lstStyle/>
          <a:p>
            <a:pPr algn="just" eaLnBrk="0" hangingPunct="0"/>
            <a:r>
              <a:rPr kumimoji="0" lang="en-US" altLang="zh-CN" sz="2000" b="1">
                <a:latin typeface="+mn-ea"/>
                <a:ea typeface="+mn-ea"/>
              </a:rPr>
              <a:t>N</a:t>
            </a:r>
          </a:p>
        </p:txBody>
      </p:sp>
      <p:sp>
        <p:nvSpPr>
          <p:cNvPr id="38939" name="Text Box 1132"/>
          <p:cNvSpPr txBox="1">
            <a:spLocks noChangeArrowheads="1"/>
          </p:cNvSpPr>
          <p:nvPr/>
        </p:nvSpPr>
        <p:spPr bwMode="auto">
          <a:xfrm>
            <a:off x="6823075" y="2276475"/>
            <a:ext cx="560387" cy="409575"/>
          </a:xfrm>
          <a:prstGeom prst="rect">
            <a:avLst/>
          </a:prstGeom>
          <a:noFill/>
          <a:ln w="9525">
            <a:noFill/>
            <a:miter lim="800000"/>
            <a:headEnd/>
            <a:tailEnd/>
          </a:ln>
        </p:spPr>
        <p:txBody>
          <a:bodyPr/>
          <a:lstStyle/>
          <a:p>
            <a:pPr algn="just" eaLnBrk="0" hangingPunct="0"/>
            <a:r>
              <a:rPr kumimoji="0" lang="en-US" altLang="zh-CN" sz="2000" b="1">
                <a:latin typeface="+mn-ea"/>
                <a:ea typeface="+mn-ea"/>
              </a:rPr>
              <a:t>N</a:t>
            </a:r>
          </a:p>
        </p:txBody>
      </p:sp>
      <p:sp>
        <p:nvSpPr>
          <p:cNvPr id="38940" name="Line 1133"/>
          <p:cNvSpPr>
            <a:spLocks noChangeShapeType="1"/>
          </p:cNvSpPr>
          <p:nvPr/>
        </p:nvSpPr>
        <p:spPr bwMode="auto">
          <a:xfrm>
            <a:off x="7226300" y="3192462"/>
            <a:ext cx="0" cy="218440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38941" name="Rectangle 3"/>
          <p:cNvSpPr>
            <a:spLocks noChangeArrowheads="1"/>
          </p:cNvSpPr>
          <p:nvPr/>
        </p:nvSpPr>
        <p:spPr bwMode="auto">
          <a:xfrm>
            <a:off x="4191000" y="5578475"/>
            <a:ext cx="2697163" cy="517525"/>
          </a:xfrm>
          <a:prstGeom prst="rect">
            <a:avLst/>
          </a:prstGeom>
          <a:noFill/>
          <a:ln w="9525">
            <a:noFill/>
            <a:miter lim="800000"/>
            <a:headEnd/>
            <a:tailEnd/>
          </a:ln>
        </p:spPr>
        <p:txBody>
          <a:bodyPr/>
          <a:lstStyle/>
          <a:p>
            <a:pPr indent="684213" algn="l" eaLnBrk="0" hangingPunct="0">
              <a:lnSpc>
                <a:spcPct val="110000"/>
              </a:lnSpc>
              <a:spcBef>
                <a:spcPct val="10000"/>
              </a:spcBef>
            </a:pPr>
            <a:r>
              <a:rPr lang="en-US" altLang="zh-CN" sz="2000" b="1" dirty="0">
                <a:latin typeface="+mn-ea"/>
                <a:ea typeface="+mn-ea"/>
              </a:rPr>
              <a:t>   </a:t>
            </a:r>
            <a:r>
              <a:rPr lang="en-US" altLang="zh-CN" sz="2000" b="1" dirty="0" err="1" smtClean="0">
                <a:latin typeface="+mn-ea"/>
                <a:ea typeface="+mn-ea"/>
              </a:rPr>
              <a:t>C</a:t>
            </a:r>
            <a:r>
              <a:rPr lang="en-US" altLang="zh-CN" sz="2000" b="1" dirty="0" err="1">
                <a:latin typeface="+mn-ea"/>
                <a:ea typeface="+mn-ea"/>
              </a:rPr>
              <a:t>→e︱dC</a:t>
            </a:r>
            <a:endParaRPr lang="en-US" altLang="zh-CN" sz="2000" b="1" dirty="0">
              <a:latin typeface="+mn-ea"/>
              <a:ea typeface="+mn-ea"/>
            </a:endParaRPr>
          </a:p>
        </p:txBody>
      </p:sp>
      <p:sp>
        <p:nvSpPr>
          <p:cNvPr id="38942" name="Rectangle 3"/>
          <p:cNvSpPr>
            <a:spLocks noChangeArrowheads="1"/>
          </p:cNvSpPr>
          <p:nvPr/>
        </p:nvSpPr>
        <p:spPr bwMode="auto">
          <a:xfrm>
            <a:off x="76200" y="5486400"/>
            <a:ext cx="3697287" cy="446087"/>
          </a:xfrm>
          <a:prstGeom prst="rect">
            <a:avLst/>
          </a:prstGeom>
          <a:noFill/>
          <a:ln w="9525">
            <a:noFill/>
            <a:miter lim="800000"/>
            <a:headEnd/>
            <a:tailEnd/>
          </a:ln>
        </p:spPr>
        <p:txBody>
          <a:bodyPr/>
          <a:lstStyle/>
          <a:p>
            <a:pPr indent="684213" algn="just">
              <a:lnSpc>
                <a:spcPct val="110000"/>
              </a:lnSpc>
              <a:spcBef>
                <a:spcPct val="10000"/>
              </a:spcBef>
            </a:pPr>
            <a:r>
              <a:rPr lang="en-US" altLang="zh-CN" sz="2000" b="1" dirty="0" err="1">
                <a:latin typeface="+mn-ea"/>
                <a:ea typeface="+mn-ea"/>
              </a:rPr>
              <a:t>B→dEd︱aC</a:t>
            </a:r>
            <a:endParaRPr lang="en-US" altLang="zh-CN" sz="2000" b="1" dirty="0">
              <a:latin typeface="+mn-ea"/>
              <a:ea typeface="+mn-ea"/>
            </a:endParaRPr>
          </a:p>
        </p:txBody>
      </p:sp>
      <p:sp>
        <p:nvSpPr>
          <p:cNvPr id="97" name="Text Box 5"/>
          <p:cNvSpPr txBox="1">
            <a:spLocks noChangeArrowheads="1"/>
          </p:cNvSpPr>
          <p:nvPr/>
        </p:nvSpPr>
        <p:spPr bwMode="auto">
          <a:xfrm>
            <a:off x="533400" y="228600"/>
            <a:ext cx="4800600" cy="523220"/>
          </a:xfrm>
          <a:prstGeom prst="rect">
            <a:avLst/>
          </a:prstGeom>
          <a:noFill/>
          <a:ln w="9525">
            <a:noFill/>
            <a:miter lim="800000"/>
            <a:headEnd/>
            <a:tailEnd/>
          </a:ln>
        </p:spPr>
        <p:txBody>
          <a:bodyPr>
            <a:spAutoFit/>
          </a:bodyPr>
          <a:lstStyle/>
          <a:p>
            <a:pPr algn="l">
              <a:spcBef>
                <a:spcPct val="50000"/>
              </a:spcBef>
            </a:pPr>
            <a:r>
              <a:rPr lang="zh-CN" altLang="en-US" sz="2800" b="1" dirty="0" smtClean="0">
                <a:solidFill>
                  <a:srgbClr val="CC0099"/>
                </a:solidFill>
                <a:latin typeface="黑体" pitchFamily="49" charset="-122"/>
                <a:ea typeface="黑体" pitchFamily="49" charset="-122"/>
              </a:rPr>
              <a:t>递归子程序法举例</a:t>
            </a:r>
            <a:r>
              <a:rPr lang="zh-CN" altLang="en-US" sz="2800" dirty="0" smtClean="0">
                <a:latin typeface="黑体" pitchFamily="49" charset="-122"/>
                <a:ea typeface="黑体" pitchFamily="49" charset="-122"/>
              </a:rPr>
              <a:t> </a:t>
            </a:r>
            <a:endParaRPr lang="zh-CN" altLang="en-US" sz="280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21"/>
          <p:cNvSpPr>
            <a:spLocks noGrp="1" noChangeArrowheads="1"/>
          </p:cNvSpPr>
          <p:nvPr>
            <p:ph type="title"/>
          </p:nvPr>
        </p:nvSpPr>
        <p:spPr>
          <a:xfrm>
            <a:off x="457200" y="304800"/>
            <a:ext cx="3962400" cy="533400"/>
          </a:xfrm>
        </p:spPr>
        <p:txBody>
          <a:bodyPr/>
          <a:lstStyle/>
          <a:p>
            <a:pPr eaLnBrk="1" hangingPunct="1"/>
            <a:r>
              <a:rPr lang="en-US" altLang="zh-CN" sz="2800" b="1" dirty="0" smtClean="0">
                <a:solidFill>
                  <a:srgbClr val="CC0099"/>
                </a:solidFill>
                <a:latin typeface="黑体" pitchFamily="49" charset="-122"/>
                <a:ea typeface="黑体" pitchFamily="49" charset="-122"/>
              </a:rPr>
              <a:t>4.4.2</a:t>
            </a:r>
            <a:r>
              <a:rPr lang="zh-CN" altLang="en-US" sz="2800" b="1" dirty="0" smtClean="0">
                <a:solidFill>
                  <a:srgbClr val="CC0099"/>
                </a:solidFill>
                <a:latin typeface="黑体" pitchFamily="49" charset="-122"/>
                <a:ea typeface="黑体" pitchFamily="49" charset="-122"/>
              </a:rPr>
              <a:t>　预测分析法</a:t>
            </a:r>
          </a:p>
        </p:txBody>
      </p:sp>
      <p:sp>
        <p:nvSpPr>
          <p:cNvPr id="39939" name="Rectangle 20"/>
          <p:cNvSpPr>
            <a:spLocks noChangeArrowheads="1"/>
          </p:cNvSpPr>
          <p:nvPr/>
        </p:nvSpPr>
        <p:spPr bwMode="auto">
          <a:xfrm>
            <a:off x="1828800" y="2743200"/>
            <a:ext cx="6629400" cy="3276600"/>
          </a:xfrm>
          <a:prstGeom prst="rect">
            <a:avLst/>
          </a:prstGeom>
          <a:solidFill>
            <a:schemeClr val="accent1">
              <a:alpha val="50195"/>
            </a:schemeClr>
          </a:solidFill>
          <a:ln w="9525">
            <a:noFill/>
            <a:miter lim="800000"/>
            <a:headEnd/>
            <a:tailEnd/>
          </a:ln>
        </p:spPr>
        <p:txBody>
          <a:bodyPr wrap="none" anchor="ctr"/>
          <a:lstStyle/>
          <a:p>
            <a:endParaRPr lang="zh-CN" altLang="en-US">
              <a:latin typeface="+mn-ea"/>
              <a:ea typeface="+mn-ea"/>
            </a:endParaRPr>
          </a:p>
        </p:txBody>
      </p:sp>
      <p:sp>
        <p:nvSpPr>
          <p:cNvPr id="39940" name="Text Box 3"/>
          <p:cNvSpPr txBox="1">
            <a:spLocks noChangeArrowheads="1"/>
          </p:cNvSpPr>
          <p:nvPr/>
        </p:nvSpPr>
        <p:spPr bwMode="auto">
          <a:xfrm>
            <a:off x="228600" y="914400"/>
            <a:ext cx="8305800" cy="2123658"/>
          </a:xfrm>
          <a:prstGeom prst="rect">
            <a:avLst/>
          </a:prstGeom>
          <a:noFill/>
          <a:ln w="9525">
            <a:noFill/>
            <a:miter lim="800000"/>
            <a:headEnd/>
            <a:tailEnd/>
          </a:ln>
        </p:spPr>
        <p:txBody>
          <a:bodyPr wrap="square">
            <a:spAutoFit/>
          </a:bodyPr>
          <a:lstStyle/>
          <a:p>
            <a:pPr indent="487363" algn="l">
              <a:lnSpc>
                <a:spcPct val="110000"/>
              </a:lnSpc>
              <a:spcBef>
                <a:spcPct val="20000"/>
              </a:spcBef>
            </a:pPr>
            <a:r>
              <a:rPr lang="zh-CN" altLang="en-US" sz="2000" b="1" dirty="0">
                <a:latin typeface="宋体" pitchFamily="2" charset="-122"/>
                <a:ea typeface="宋体" pitchFamily="2" charset="-122"/>
              </a:rPr>
              <a:t>预测分析法构造语法分析程序的总体框架如下图所示。将输入串视同以串末端为底的栈</a:t>
            </a:r>
            <a:r>
              <a:rPr lang="en-US" altLang="zh-CN" sz="2000" b="1" dirty="0">
                <a:latin typeface="宋体" pitchFamily="2" charset="-122"/>
                <a:ea typeface="宋体" pitchFamily="2" charset="-122"/>
              </a:rPr>
              <a:t>I</a:t>
            </a:r>
            <a:r>
              <a:rPr lang="zh-CN" altLang="en-US" sz="2000" b="1" dirty="0">
                <a:latin typeface="宋体" pitchFamily="2" charset="-122"/>
                <a:ea typeface="宋体" pitchFamily="2" charset="-122"/>
              </a:rPr>
              <a:t>，输入串未匹配部分为栈的内容，这个栈称为“输入栈”；推导过程产生的句型未匹配部分，依自右向左顺序，也存放在另一个称为栈</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中，这个栈称为“分析栈”；再将</a:t>
            </a:r>
            <a:r>
              <a:rPr lang="zh-CN" altLang="en-US" sz="2000" b="1" dirty="0">
                <a:solidFill>
                  <a:schemeClr val="hlink"/>
                </a:solidFill>
                <a:latin typeface="宋体" pitchFamily="2" charset="-122"/>
                <a:ea typeface="宋体" pitchFamily="2" charset="-122"/>
              </a:rPr>
              <a:t>规则选择集</a:t>
            </a:r>
            <a:r>
              <a:rPr lang="zh-CN" altLang="en-US" sz="2000" b="1" dirty="0">
                <a:latin typeface="宋体" pitchFamily="2" charset="-122"/>
                <a:ea typeface="宋体" pitchFamily="2" charset="-122"/>
              </a:rPr>
              <a:t>，存放在一个非终结符为行、终结符为列和元素为规则的二维表</a:t>
            </a:r>
            <a:r>
              <a:rPr lang="en-US" altLang="zh-CN" sz="2000" b="1" dirty="0">
                <a:latin typeface="宋体" pitchFamily="2" charset="-122"/>
                <a:ea typeface="宋体" pitchFamily="2" charset="-122"/>
              </a:rPr>
              <a:t>M</a:t>
            </a:r>
            <a:r>
              <a:rPr lang="zh-CN" altLang="en-US" sz="2000" b="1" dirty="0">
                <a:latin typeface="宋体" pitchFamily="2" charset="-122"/>
                <a:ea typeface="宋体" pitchFamily="2" charset="-122"/>
              </a:rPr>
              <a:t>中，这个表称为“分析表”。 </a:t>
            </a:r>
          </a:p>
        </p:txBody>
      </p:sp>
      <p:grpSp>
        <p:nvGrpSpPr>
          <p:cNvPr id="2" name="Group 4"/>
          <p:cNvGrpSpPr>
            <a:grpSpLocks/>
          </p:cNvGrpSpPr>
          <p:nvPr/>
        </p:nvGrpSpPr>
        <p:grpSpPr bwMode="auto">
          <a:xfrm>
            <a:off x="1828800" y="2768600"/>
            <a:ext cx="6705600" cy="3429000"/>
            <a:chOff x="3426" y="3905"/>
            <a:chExt cx="4773" cy="3049"/>
          </a:xfrm>
        </p:grpSpPr>
        <p:sp>
          <p:nvSpPr>
            <p:cNvPr id="39943" name="Text Box 5"/>
            <p:cNvSpPr txBox="1">
              <a:spLocks noChangeArrowheads="1"/>
            </p:cNvSpPr>
            <p:nvPr/>
          </p:nvSpPr>
          <p:spPr bwMode="auto">
            <a:xfrm>
              <a:off x="4714" y="4762"/>
              <a:ext cx="3062" cy="506"/>
            </a:xfrm>
            <a:prstGeom prst="rect">
              <a:avLst/>
            </a:prstGeom>
            <a:solidFill>
              <a:srgbClr val="FFFFFF"/>
            </a:solidFill>
            <a:ln w="9525">
              <a:solidFill>
                <a:srgbClr val="000000"/>
              </a:solidFill>
              <a:miter lim="800000"/>
              <a:headEnd/>
              <a:tailEnd/>
            </a:ln>
          </p:spPr>
          <p:txBody>
            <a:bodyPr/>
            <a:lstStyle/>
            <a:p>
              <a:pPr algn="ctr" eaLnBrk="0" hangingPunct="0"/>
              <a:r>
                <a:rPr kumimoji="0" lang="zh-CN" altLang="en-US" sz="2000" b="1" dirty="0">
                  <a:latin typeface="+mn-ea"/>
                  <a:ea typeface="+mn-ea"/>
                </a:rPr>
                <a:t>分析算法</a:t>
              </a:r>
            </a:p>
          </p:txBody>
        </p:sp>
        <p:sp>
          <p:nvSpPr>
            <p:cNvPr id="39944" name="Line 6"/>
            <p:cNvSpPr>
              <a:spLocks noChangeShapeType="1"/>
            </p:cNvSpPr>
            <p:nvPr/>
          </p:nvSpPr>
          <p:spPr bwMode="auto">
            <a:xfrm>
              <a:off x="3664" y="4671"/>
              <a:ext cx="0" cy="1716"/>
            </a:xfrm>
            <a:prstGeom prst="line">
              <a:avLst/>
            </a:prstGeom>
            <a:noFill/>
            <a:ln w="15875">
              <a:solidFill>
                <a:srgbClr val="333333"/>
              </a:solidFill>
              <a:round/>
              <a:headEnd/>
              <a:tailEnd/>
            </a:ln>
          </p:spPr>
          <p:txBody>
            <a:bodyPr/>
            <a:lstStyle/>
            <a:p>
              <a:endParaRPr lang="zh-CN" altLang="en-US">
                <a:latin typeface="+mn-ea"/>
                <a:ea typeface="+mn-ea"/>
              </a:endParaRPr>
            </a:p>
          </p:txBody>
        </p:sp>
        <p:sp>
          <p:nvSpPr>
            <p:cNvPr id="39945" name="Line 7"/>
            <p:cNvSpPr>
              <a:spLocks noChangeShapeType="1"/>
            </p:cNvSpPr>
            <p:nvPr/>
          </p:nvSpPr>
          <p:spPr bwMode="auto">
            <a:xfrm>
              <a:off x="4132" y="4683"/>
              <a:ext cx="0" cy="1716"/>
            </a:xfrm>
            <a:prstGeom prst="line">
              <a:avLst/>
            </a:prstGeom>
            <a:noFill/>
            <a:ln w="15875">
              <a:solidFill>
                <a:srgbClr val="333333"/>
              </a:solidFill>
              <a:round/>
              <a:headEnd/>
              <a:tailEnd/>
            </a:ln>
          </p:spPr>
          <p:txBody>
            <a:bodyPr/>
            <a:lstStyle/>
            <a:p>
              <a:endParaRPr lang="zh-CN" altLang="en-US">
                <a:latin typeface="+mn-ea"/>
                <a:ea typeface="+mn-ea"/>
              </a:endParaRPr>
            </a:p>
          </p:txBody>
        </p:sp>
        <p:sp>
          <p:nvSpPr>
            <p:cNvPr id="39946" name="Text Box 8"/>
            <p:cNvSpPr txBox="1">
              <a:spLocks noChangeArrowheads="1"/>
            </p:cNvSpPr>
            <p:nvPr/>
          </p:nvSpPr>
          <p:spPr bwMode="auto">
            <a:xfrm>
              <a:off x="3782" y="4824"/>
              <a:ext cx="435" cy="1599"/>
            </a:xfrm>
            <a:prstGeom prst="rect">
              <a:avLst/>
            </a:prstGeom>
            <a:noFill/>
            <a:ln w="9525">
              <a:noFill/>
              <a:miter lim="800000"/>
              <a:headEnd/>
              <a:tailEnd/>
            </a:ln>
          </p:spPr>
          <p:txBody>
            <a:bodyPr/>
            <a:lstStyle/>
            <a:p>
              <a:pPr algn="just" eaLnBrk="0" hangingPunct="0">
                <a:lnSpc>
                  <a:spcPct val="96000"/>
                </a:lnSpc>
              </a:pPr>
              <a:r>
                <a:rPr kumimoji="0" lang="en-US" altLang="zh-CN" sz="2000" b="1" dirty="0">
                  <a:solidFill>
                    <a:srgbClr val="FF00FF"/>
                  </a:solidFill>
                  <a:latin typeface="+mn-ea"/>
                  <a:ea typeface="+mn-ea"/>
                </a:rPr>
                <a:t>X</a:t>
              </a:r>
            </a:p>
            <a:p>
              <a:pPr algn="just" eaLnBrk="0" hangingPunct="0">
                <a:lnSpc>
                  <a:spcPct val="96000"/>
                </a:lnSpc>
              </a:pPr>
              <a:r>
                <a:rPr kumimoji="0" lang="en-US" altLang="zh-CN" sz="2000" b="1" dirty="0">
                  <a:latin typeface="+mn-ea"/>
                  <a:ea typeface="+mn-ea"/>
                </a:rPr>
                <a:t>·</a:t>
              </a:r>
            </a:p>
            <a:p>
              <a:pPr algn="just" eaLnBrk="0" hangingPunct="0">
                <a:lnSpc>
                  <a:spcPct val="96000"/>
                </a:lnSpc>
              </a:pPr>
              <a:r>
                <a:rPr kumimoji="0" lang="en-US" altLang="zh-CN" sz="2000" b="1" dirty="0">
                  <a:latin typeface="+mn-ea"/>
                  <a:ea typeface="+mn-ea"/>
                </a:rPr>
                <a:t>·</a:t>
              </a:r>
            </a:p>
            <a:p>
              <a:pPr algn="just" eaLnBrk="0" hangingPunct="0">
                <a:lnSpc>
                  <a:spcPct val="96000"/>
                </a:lnSpc>
              </a:pPr>
              <a:r>
                <a:rPr kumimoji="0" lang="en-US" altLang="zh-CN" sz="2000" b="1" dirty="0">
                  <a:latin typeface="+mn-ea"/>
                  <a:ea typeface="+mn-ea"/>
                </a:rPr>
                <a:t>·</a:t>
              </a:r>
            </a:p>
            <a:p>
              <a:pPr algn="just" eaLnBrk="0" hangingPunct="0">
                <a:lnSpc>
                  <a:spcPct val="96000"/>
                </a:lnSpc>
              </a:pPr>
              <a:endParaRPr kumimoji="0" lang="en-US" altLang="zh-CN" sz="2000" b="1" dirty="0">
                <a:latin typeface="+mn-ea"/>
                <a:ea typeface="+mn-ea"/>
              </a:endParaRPr>
            </a:p>
            <a:p>
              <a:pPr algn="just" eaLnBrk="0" hangingPunct="0">
                <a:lnSpc>
                  <a:spcPct val="96000"/>
                </a:lnSpc>
              </a:pPr>
              <a:r>
                <a:rPr kumimoji="0" lang="en-US" altLang="zh-CN" sz="2000" b="1" dirty="0">
                  <a:latin typeface="+mn-ea"/>
                  <a:ea typeface="+mn-ea"/>
                </a:rPr>
                <a:t>#</a:t>
              </a:r>
            </a:p>
          </p:txBody>
        </p:sp>
        <p:sp>
          <p:nvSpPr>
            <p:cNvPr id="39947" name="Line 9"/>
            <p:cNvSpPr>
              <a:spLocks noChangeShapeType="1"/>
            </p:cNvSpPr>
            <p:nvPr/>
          </p:nvSpPr>
          <p:spPr bwMode="auto">
            <a:xfrm>
              <a:off x="3694" y="6384"/>
              <a:ext cx="442" cy="0"/>
            </a:xfrm>
            <a:prstGeom prst="line">
              <a:avLst/>
            </a:prstGeom>
            <a:noFill/>
            <a:ln w="15875">
              <a:solidFill>
                <a:srgbClr val="333333"/>
              </a:solidFill>
              <a:round/>
              <a:headEnd/>
              <a:tailEnd/>
            </a:ln>
          </p:spPr>
          <p:txBody>
            <a:bodyPr/>
            <a:lstStyle/>
            <a:p>
              <a:endParaRPr lang="zh-CN" altLang="en-US">
                <a:latin typeface="+mn-ea"/>
                <a:ea typeface="+mn-ea"/>
              </a:endParaRPr>
            </a:p>
          </p:txBody>
        </p:sp>
        <p:sp>
          <p:nvSpPr>
            <p:cNvPr id="39948" name="Text Box 10"/>
            <p:cNvSpPr txBox="1">
              <a:spLocks noChangeArrowheads="1"/>
            </p:cNvSpPr>
            <p:nvPr/>
          </p:nvSpPr>
          <p:spPr bwMode="auto">
            <a:xfrm>
              <a:off x="3486" y="6486"/>
              <a:ext cx="1080" cy="468"/>
            </a:xfrm>
            <a:prstGeom prst="rect">
              <a:avLst/>
            </a:prstGeom>
            <a:noFill/>
            <a:ln w="9525">
              <a:noFill/>
              <a:miter lim="800000"/>
              <a:headEnd/>
              <a:tailEnd/>
            </a:ln>
          </p:spPr>
          <p:txBody>
            <a:bodyPr/>
            <a:lstStyle/>
            <a:p>
              <a:pPr algn="just" eaLnBrk="0" hangingPunct="0"/>
              <a:r>
                <a:rPr kumimoji="0" lang="zh-CN" altLang="en-US" sz="2000" b="1">
                  <a:latin typeface="+mn-ea"/>
                  <a:ea typeface="+mn-ea"/>
                </a:rPr>
                <a:t>分析栈</a:t>
              </a:r>
              <a:r>
                <a:rPr kumimoji="0" lang="en-US" altLang="zh-CN" sz="2000" b="1">
                  <a:latin typeface="+mn-ea"/>
                  <a:ea typeface="+mn-ea"/>
                </a:rPr>
                <a:t>S</a:t>
              </a:r>
            </a:p>
          </p:txBody>
        </p:sp>
        <p:sp>
          <p:nvSpPr>
            <p:cNvPr id="39949" name="Text Box 11"/>
            <p:cNvSpPr txBox="1">
              <a:spLocks noChangeArrowheads="1"/>
            </p:cNvSpPr>
            <p:nvPr/>
          </p:nvSpPr>
          <p:spPr bwMode="auto">
            <a:xfrm>
              <a:off x="4376" y="3905"/>
              <a:ext cx="3823" cy="468"/>
            </a:xfrm>
            <a:prstGeom prst="rect">
              <a:avLst/>
            </a:prstGeom>
            <a:noFill/>
            <a:ln w="9525">
              <a:noFill/>
              <a:miter lim="800000"/>
              <a:headEnd/>
              <a:tailEnd/>
            </a:ln>
          </p:spPr>
          <p:txBody>
            <a:bodyPr/>
            <a:lstStyle/>
            <a:p>
              <a:pPr eaLnBrk="0" hangingPunct="0"/>
              <a:r>
                <a:rPr kumimoji="0" lang="en-US" altLang="zh-CN" sz="2000" b="1" dirty="0">
                  <a:solidFill>
                    <a:srgbClr val="808080"/>
                  </a:solidFill>
                  <a:latin typeface="+mn-ea"/>
                  <a:ea typeface="+mn-ea"/>
                </a:rPr>
                <a:t>a</a:t>
              </a:r>
              <a:r>
                <a:rPr kumimoji="0" lang="en-US" altLang="zh-CN" sz="2000" b="1" baseline="-25000" dirty="0">
                  <a:solidFill>
                    <a:srgbClr val="808080"/>
                  </a:solidFill>
                  <a:latin typeface="+mn-ea"/>
                  <a:ea typeface="+mn-ea"/>
                </a:rPr>
                <a:t>1</a:t>
              </a:r>
              <a:r>
                <a:rPr kumimoji="0" lang="en-US" altLang="zh-CN" sz="2000" b="1" dirty="0">
                  <a:solidFill>
                    <a:srgbClr val="808080"/>
                  </a:solidFill>
                  <a:latin typeface="+mn-ea"/>
                  <a:ea typeface="+mn-ea"/>
                </a:rPr>
                <a:t>a</a:t>
              </a:r>
              <a:r>
                <a:rPr kumimoji="0" lang="en-US" altLang="zh-CN" sz="2000" b="1" baseline="-25000" dirty="0">
                  <a:solidFill>
                    <a:srgbClr val="808080"/>
                  </a:solidFill>
                  <a:latin typeface="+mn-ea"/>
                  <a:ea typeface="+mn-ea"/>
                </a:rPr>
                <a:t>2</a:t>
              </a:r>
              <a:r>
                <a:rPr kumimoji="0" lang="en-US" altLang="zh-CN" sz="2000" b="1" dirty="0">
                  <a:solidFill>
                    <a:srgbClr val="808080"/>
                  </a:solidFill>
                  <a:latin typeface="+mn-ea"/>
                  <a:ea typeface="+mn-ea"/>
                </a:rPr>
                <a:t> a</a:t>
              </a:r>
              <a:r>
                <a:rPr kumimoji="0" lang="en-US" altLang="zh-CN" sz="2000" b="1" baseline="-25000" dirty="0">
                  <a:solidFill>
                    <a:srgbClr val="808080"/>
                  </a:solidFill>
                  <a:latin typeface="+mn-ea"/>
                  <a:ea typeface="+mn-ea"/>
                </a:rPr>
                <a:t>3 </a:t>
              </a:r>
              <a:r>
                <a:rPr kumimoji="0" lang="en-US" altLang="zh-CN" sz="2000" b="1" dirty="0">
                  <a:solidFill>
                    <a:srgbClr val="808080"/>
                  </a:solidFill>
                  <a:latin typeface="+mn-ea"/>
                  <a:ea typeface="+mn-ea"/>
                </a:rPr>
                <a:t>a</a:t>
              </a:r>
              <a:r>
                <a:rPr kumimoji="0" lang="en-US" altLang="zh-CN" sz="2000" b="1" baseline="-25000" dirty="0">
                  <a:solidFill>
                    <a:srgbClr val="808080"/>
                  </a:solidFill>
                  <a:latin typeface="+mn-ea"/>
                  <a:ea typeface="+mn-ea"/>
                </a:rPr>
                <a:t>4</a:t>
              </a:r>
              <a:r>
                <a:rPr kumimoji="0" lang="en-US" altLang="zh-CN" sz="2000" b="1" dirty="0">
                  <a:solidFill>
                    <a:srgbClr val="808080"/>
                  </a:solidFill>
                  <a:latin typeface="+mn-ea"/>
                  <a:ea typeface="+mn-ea"/>
                </a:rPr>
                <a:t>···</a:t>
              </a:r>
              <a:r>
                <a:rPr kumimoji="0" lang="en-US" altLang="zh-CN" sz="2000" b="1" dirty="0" err="1">
                  <a:solidFill>
                    <a:srgbClr val="808080"/>
                  </a:solidFill>
                  <a:latin typeface="+mn-ea"/>
                  <a:ea typeface="+mn-ea"/>
                </a:rPr>
                <a:t>a</a:t>
              </a:r>
              <a:r>
                <a:rPr kumimoji="0" lang="en-US" altLang="zh-CN" sz="2000" b="1" baseline="-25000" dirty="0" err="1">
                  <a:solidFill>
                    <a:srgbClr val="808080"/>
                  </a:solidFill>
                  <a:latin typeface="+mn-ea"/>
                  <a:ea typeface="+mn-ea"/>
                </a:rPr>
                <a:t>i</a:t>
              </a:r>
              <a:r>
                <a:rPr kumimoji="0" lang="zh-CN" altLang="en-US" sz="2000" b="1" baseline="-25000" dirty="0">
                  <a:solidFill>
                    <a:srgbClr val="808080"/>
                  </a:solidFill>
                  <a:latin typeface="+mn-ea"/>
                  <a:ea typeface="+mn-ea"/>
                </a:rPr>
                <a:t>－</a:t>
              </a:r>
              <a:r>
                <a:rPr kumimoji="0" lang="en-US" altLang="zh-CN" sz="2000" b="1" baseline="-25000" dirty="0">
                  <a:solidFill>
                    <a:srgbClr val="808080"/>
                  </a:solidFill>
                  <a:latin typeface="+mn-ea"/>
                  <a:ea typeface="+mn-ea"/>
                </a:rPr>
                <a:t>1</a:t>
              </a:r>
              <a:r>
                <a:rPr kumimoji="0" lang="en-US" altLang="zh-CN" sz="2000" b="1" dirty="0">
                  <a:solidFill>
                    <a:srgbClr val="808080"/>
                  </a:solidFill>
                  <a:latin typeface="+mn-ea"/>
                  <a:ea typeface="+mn-ea"/>
                </a:rPr>
                <a:t> </a:t>
              </a:r>
              <a:r>
                <a:rPr kumimoji="0" lang="en-US" altLang="zh-CN" sz="2000" b="1" dirty="0" err="1">
                  <a:solidFill>
                    <a:srgbClr val="FF00FF"/>
                  </a:solidFill>
                  <a:latin typeface="+mn-ea"/>
                  <a:ea typeface="+mn-ea"/>
                </a:rPr>
                <a:t>a</a:t>
              </a:r>
              <a:r>
                <a:rPr kumimoji="0" lang="en-US" altLang="zh-CN" sz="2000" b="1" baseline="-25000" dirty="0" err="1">
                  <a:solidFill>
                    <a:srgbClr val="FF00FF"/>
                  </a:solidFill>
                  <a:latin typeface="+mn-ea"/>
                  <a:ea typeface="+mn-ea"/>
                </a:rPr>
                <a:t>i</a:t>
              </a:r>
              <a:r>
                <a:rPr kumimoji="0" lang="en-US" altLang="zh-CN" sz="2000" b="1" baseline="-25000" dirty="0">
                  <a:solidFill>
                    <a:srgbClr val="FF00FF"/>
                  </a:solidFill>
                  <a:latin typeface="+mn-ea"/>
                  <a:ea typeface="+mn-ea"/>
                </a:rPr>
                <a:t> </a:t>
              </a:r>
              <a:r>
                <a:rPr kumimoji="0" lang="en-US" altLang="zh-CN" sz="2000" b="1" dirty="0">
                  <a:latin typeface="+mn-ea"/>
                  <a:ea typeface="+mn-ea"/>
                </a:rPr>
                <a:t>a</a:t>
              </a:r>
              <a:r>
                <a:rPr kumimoji="0" lang="en-US" altLang="zh-CN" sz="2000" b="1" baseline="-25000" dirty="0">
                  <a:latin typeface="+mn-ea"/>
                  <a:ea typeface="+mn-ea"/>
                </a:rPr>
                <a:t>i+1</a:t>
              </a:r>
              <a:r>
                <a:rPr kumimoji="0" lang="en-US" altLang="zh-CN" sz="2000" b="1" dirty="0">
                  <a:latin typeface="+mn-ea"/>
                  <a:ea typeface="+mn-ea"/>
                </a:rPr>
                <a:t> </a:t>
              </a:r>
              <a:r>
                <a:rPr lang="en-US" altLang="zh-CN" sz="2000" b="1" dirty="0" smtClean="0">
                  <a:latin typeface="+mn-ea"/>
                  <a:ea typeface="+mn-ea"/>
                </a:rPr>
                <a:t>...</a:t>
              </a:r>
              <a:r>
                <a:rPr kumimoji="0" lang="en-US" altLang="zh-CN" sz="2000" b="1" baseline="-25000" dirty="0" smtClean="0">
                  <a:latin typeface="+mn-ea"/>
                  <a:ea typeface="+mn-ea"/>
                </a:rPr>
                <a:t> </a:t>
              </a:r>
              <a:r>
                <a:rPr kumimoji="0" lang="en-US" altLang="zh-CN" sz="2000" b="1" dirty="0">
                  <a:latin typeface="+mn-ea"/>
                  <a:ea typeface="+mn-ea"/>
                </a:rPr>
                <a:t>a</a:t>
              </a:r>
              <a:r>
                <a:rPr kumimoji="0" lang="en-US" altLang="zh-CN" sz="2000" b="1" baseline="-25000" dirty="0">
                  <a:latin typeface="+mn-ea"/>
                  <a:ea typeface="+mn-ea"/>
                </a:rPr>
                <a:t>n</a:t>
              </a:r>
              <a:r>
                <a:rPr kumimoji="0" lang="zh-CN" altLang="en-US" sz="2000" b="1" baseline="-25000" dirty="0">
                  <a:latin typeface="+mn-ea"/>
                  <a:ea typeface="+mn-ea"/>
                </a:rPr>
                <a:t>－</a:t>
              </a:r>
              <a:r>
                <a:rPr kumimoji="0" lang="en-US" altLang="zh-CN" sz="2000" b="1" baseline="-25000" dirty="0">
                  <a:latin typeface="+mn-ea"/>
                  <a:ea typeface="+mn-ea"/>
                </a:rPr>
                <a:t>1</a:t>
              </a:r>
              <a:r>
                <a:rPr kumimoji="0" lang="en-US" altLang="zh-CN" sz="2000" b="1" dirty="0">
                  <a:latin typeface="+mn-ea"/>
                  <a:ea typeface="+mn-ea"/>
                </a:rPr>
                <a:t> </a:t>
              </a:r>
              <a:r>
                <a:rPr kumimoji="0" lang="en-US" altLang="zh-CN" sz="2000" b="1" dirty="0" smtClean="0">
                  <a:latin typeface="+mn-ea"/>
                  <a:ea typeface="+mn-ea"/>
                </a:rPr>
                <a:t>a</a:t>
              </a:r>
              <a:r>
                <a:rPr kumimoji="0" lang="en-US" altLang="zh-CN" sz="2000" b="1" baseline="-25000" dirty="0" smtClean="0">
                  <a:latin typeface="+mn-ea"/>
                  <a:ea typeface="+mn-ea"/>
                </a:rPr>
                <a:t>n </a:t>
              </a:r>
              <a:r>
                <a:rPr kumimoji="0" lang="en-US" altLang="zh-CN" sz="2000" b="1" dirty="0">
                  <a:latin typeface="+mn-ea"/>
                  <a:ea typeface="+mn-ea"/>
                </a:rPr>
                <a:t>#</a:t>
              </a:r>
            </a:p>
          </p:txBody>
        </p:sp>
        <p:sp>
          <p:nvSpPr>
            <p:cNvPr id="39950" name="Line 12"/>
            <p:cNvSpPr>
              <a:spLocks noChangeShapeType="1"/>
            </p:cNvSpPr>
            <p:nvPr/>
          </p:nvSpPr>
          <p:spPr bwMode="auto">
            <a:xfrm>
              <a:off x="4504" y="3928"/>
              <a:ext cx="3615" cy="0"/>
            </a:xfrm>
            <a:prstGeom prst="line">
              <a:avLst/>
            </a:prstGeom>
            <a:noFill/>
            <a:ln w="15875">
              <a:solidFill>
                <a:srgbClr val="333333"/>
              </a:solidFill>
              <a:round/>
              <a:headEnd/>
              <a:tailEnd/>
            </a:ln>
          </p:spPr>
          <p:txBody>
            <a:bodyPr/>
            <a:lstStyle/>
            <a:p>
              <a:endParaRPr lang="zh-CN" altLang="en-US">
                <a:latin typeface="+mn-ea"/>
                <a:ea typeface="+mn-ea"/>
              </a:endParaRPr>
            </a:p>
          </p:txBody>
        </p:sp>
        <p:sp>
          <p:nvSpPr>
            <p:cNvPr id="39951" name="Line 13"/>
            <p:cNvSpPr>
              <a:spLocks noChangeShapeType="1"/>
            </p:cNvSpPr>
            <p:nvPr/>
          </p:nvSpPr>
          <p:spPr bwMode="auto">
            <a:xfrm>
              <a:off x="8109" y="3942"/>
              <a:ext cx="0" cy="397"/>
            </a:xfrm>
            <a:prstGeom prst="line">
              <a:avLst/>
            </a:prstGeom>
            <a:noFill/>
            <a:ln w="15875">
              <a:solidFill>
                <a:srgbClr val="333333"/>
              </a:solidFill>
              <a:round/>
              <a:headEnd/>
              <a:tailEnd/>
            </a:ln>
          </p:spPr>
          <p:txBody>
            <a:bodyPr/>
            <a:lstStyle/>
            <a:p>
              <a:endParaRPr lang="zh-CN" altLang="en-US">
                <a:latin typeface="+mn-ea"/>
                <a:ea typeface="+mn-ea"/>
              </a:endParaRPr>
            </a:p>
          </p:txBody>
        </p:sp>
        <p:sp>
          <p:nvSpPr>
            <p:cNvPr id="39952" name="Line 14"/>
            <p:cNvSpPr>
              <a:spLocks noChangeShapeType="1"/>
            </p:cNvSpPr>
            <p:nvPr/>
          </p:nvSpPr>
          <p:spPr bwMode="auto">
            <a:xfrm>
              <a:off x="4504" y="4336"/>
              <a:ext cx="3615" cy="0"/>
            </a:xfrm>
            <a:prstGeom prst="line">
              <a:avLst/>
            </a:prstGeom>
            <a:noFill/>
            <a:ln w="15875">
              <a:solidFill>
                <a:srgbClr val="333333"/>
              </a:solidFill>
              <a:round/>
              <a:headEnd/>
              <a:tailEnd/>
            </a:ln>
          </p:spPr>
          <p:txBody>
            <a:bodyPr/>
            <a:lstStyle/>
            <a:p>
              <a:endParaRPr lang="zh-CN" altLang="en-US">
                <a:latin typeface="+mn-ea"/>
                <a:ea typeface="+mn-ea"/>
              </a:endParaRPr>
            </a:p>
          </p:txBody>
        </p:sp>
        <p:sp>
          <p:nvSpPr>
            <p:cNvPr id="39953" name="Text Box 15"/>
            <p:cNvSpPr txBox="1">
              <a:spLocks noChangeArrowheads="1"/>
            </p:cNvSpPr>
            <p:nvPr/>
          </p:nvSpPr>
          <p:spPr bwMode="auto">
            <a:xfrm>
              <a:off x="3426" y="3942"/>
              <a:ext cx="1080" cy="471"/>
            </a:xfrm>
            <a:prstGeom prst="rect">
              <a:avLst/>
            </a:prstGeom>
            <a:noFill/>
            <a:ln w="9525">
              <a:noFill/>
              <a:miter lim="800000"/>
              <a:headEnd/>
              <a:tailEnd/>
            </a:ln>
          </p:spPr>
          <p:txBody>
            <a:bodyPr/>
            <a:lstStyle/>
            <a:p>
              <a:pPr algn="ctr" eaLnBrk="0" hangingPunct="0">
                <a:lnSpc>
                  <a:spcPct val="96000"/>
                </a:lnSpc>
              </a:pPr>
              <a:r>
                <a:rPr kumimoji="0" lang="zh-CN" altLang="en-US" sz="2000" b="1" dirty="0">
                  <a:latin typeface="+mn-ea"/>
                  <a:ea typeface="+mn-ea"/>
                </a:rPr>
                <a:t>输入栈</a:t>
              </a:r>
              <a:r>
                <a:rPr kumimoji="0" lang="en-US" altLang="zh-CN" sz="2000" b="1" dirty="0">
                  <a:latin typeface="+mn-ea"/>
                  <a:ea typeface="+mn-ea"/>
                </a:rPr>
                <a:t>I</a:t>
              </a:r>
            </a:p>
          </p:txBody>
        </p:sp>
        <p:sp>
          <p:nvSpPr>
            <p:cNvPr id="39954" name="Text Box 16"/>
            <p:cNvSpPr txBox="1">
              <a:spLocks noChangeArrowheads="1"/>
            </p:cNvSpPr>
            <p:nvPr/>
          </p:nvSpPr>
          <p:spPr bwMode="auto">
            <a:xfrm>
              <a:off x="4686" y="5643"/>
              <a:ext cx="3345" cy="1064"/>
            </a:xfrm>
            <a:prstGeom prst="rect">
              <a:avLst/>
            </a:prstGeom>
            <a:solidFill>
              <a:srgbClr val="FFFFFF"/>
            </a:solidFill>
            <a:ln w="15875">
              <a:solidFill>
                <a:srgbClr val="333333"/>
              </a:solidFill>
              <a:miter lim="800000"/>
              <a:headEnd/>
              <a:tailEnd/>
            </a:ln>
          </p:spPr>
          <p:txBody>
            <a:bodyPr/>
            <a:lstStyle/>
            <a:p>
              <a:pPr algn="ctr" eaLnBrk="0" hangingPunct="0"/>
              <a:r>
                <a:rPr kumimoji="0" lang="zh-CN" altLang="en-US" sz="2000" b="1">
                  <a:latin typeface="+mn-ea"/>
                  <a:ea typeface="+mn-ea"/>
                </a:rPr>
                <a:t>分析表</a:t>
              </a:r>
              <a:r>
                <a:rPr kumimoji="0" lang="en-US" altLang="zh-CN" sz="2000" b="1">
                  <a:latin typeface="+mn-ea"/>
                  <a:ea typeface="+mn-ea"/>
                </a:rPr>
                <a:t>M</a:t>
              </a:r>
            </a:p>
            <a:p>
              <a:pPr algn="ctr" eaLnBrk="0" hangingPunct="0"/>
              <a:r>
                <a:rPr kumimoji="0" lang="zh-CN" altLang="en-US" sz="2000" b="1">
                  <a:solidFill>
                    <a:srgbClr val="C0C0C0"/>
                  </a:solidFill>
                  <a:latin typeface="+mn-ea"/>
                  <a:ea typeface="+mn-ea"/>
                </a:rPr>
                <a:t>（文法规则集）</a:t>
              </a:r>
            </a:p>
          </p:txBody>
        </p:sp>
        <p:sp>
          <p:nvSpPr>
            <p:cNvPr id="39955" name="Line 17"/>
            <p:cNvSpPr>
              <a:spLocks noChangeShapeType="1"/>
            </p:cNvSpPr>
            <p:nvPr/>
          </p:nvSpPr>
          <p:spPr bwMode="auto">
            <a:xfrm flipV="1">
              <a:off x="6249" y="4287"/>
              <a:ext cx="0" cy="468"/>
            </a:xfrm>
            <a:prstGeom prst="line">
              <a:avLst/>
            </a:prstGeom>
            <a:noFill/>
            <a:ln w="9525">
              <a:solidFill>
                <a:srgbClr val="333333"/>
              </a:solidFill>
              <a:round/>
              <a:headEnd/>
              <a:tailEnd type="triangle" w="med" len="med"/>
            </a:ln>
          </p:spPr>
          <p:txBody>
            <a:bodyPr/>
            <a:lstStyle/>
            <a:p>
              <a:endParaRPr lang="zh-CN" altLang="en-US">
                <a:latin typeface="+mn-ea"/>
                <a:ea typeface="+mn-ea"/>
              </a:endParaRPr>
            </a:p>
          </p:txBody>
        </p:sp>
        <p:sp>
          <p:nvSpPr>
            <p:cNvPr id="39956" name="Line 18"/>
            <p:cNvSpPr>
              <a:spLocks noChangeShapeType="1"/>
            </p:cNvSpPr>
            <p:nvPr/>
          </p:nvSpPr>
          <p:spPr bwMode="auto">
            <a:xfrm flipH="1">
              <a:off x="4221" y="4959"/>
              <a:ext cx="454" cy="0"/>
            </a:xfrm>
            <a:prstGeom prst="line">
              <a:avLst/>
            </a:prstGeom>
            <a:noFill/>
            <a:ln w="9525">
              <a:solidFill>
                <a:srgbClr val="333333"/>
              </a:solidFill>
              <a:round/>
              <a:headEnd/>
              <a:tailEnd type="triangle" w="med" len="med"/>
            </a:ln>
          </p:spPr>
          <p:txBody>
            <a:bodyPr/>
            <a:lstStyle/>
            <a:p>
              <a:endParaRPr lang="zh-CN" altLang="en-US">
                <a:latin typeface="+mn-ea"/>
                <a:ea typeface="+mn-ea"/>
              </a:endParaRPr>
            </a:p>
          </p:txBody>
        </p:sp>
        <p:sp>
          <p:nvSpPr>
            <p:cNvPr id="39957" name="Line 19"/>
            <p:cNvSpPr>
              <a:spLocks noChangeShapeType="1"/>
            </p:cNvSpPr>
            <p:nvPr/>
          </p:nvSpPr>
          <p:spPr bwMode="auto">
            <a:xfrm flipV="1">
              <a:off x="6249" y="5235"/>
              <a:ext cx="0" cy="397"/>
            </a:xfrm>
            <a:prstGeom prst="line">
              <a:avLst/>
            </a:prstGeom>
            <a:noFill/>
            <a:ln w="9525">
              <a:solidFill>
                <a:srgbClr val="333333"/>
              </a:solidFill>
              <a:round/>
              <a:headEnd/>
              <a:tailEnd type="triangle" w="med" len="med"/>
            </a:ln>
          </p:spPr>
          <p:txBody>
            <a:bodyPr/>
            <a:lstStyle/>
            <a:p>
              <a:endParaRPr lang="zh-CN" altLang="en-US">
                <a:latin typeface="+mn-ea"/>
                <a:ea typeface="+mn-ea"/>
              </a:endParaRPr>
            </a:p>
          </p:txBody>
        </p:sp>
      </p:grpSp>
      <p:sp>
        <p:nvSpPr>
          <p:cNvPr id="22" name="灯片编号占位符 1"/>
          <p:cNvSpPr>
            <a:spLocks noGrp="1"/>
          </p:cNvSpPr>
          <p:nvPr>
            <p:ph type="sldNum" sz="quarter" idx="12"/>
          </p:nvPr>
        </p:nvSpPr>
        <p:spPr>
          <a:xfrm>
            <a:off x="6477000" y="6248400"/>
            <a:ext cx="2133600" cy="244475"/>
          </a:xfrm>
          <a:noFill/>
        </p:spPr>
        <p:txBody>
          <a:bodyPr/>
          <a:lstStyle/>
          <a:p>
            <a:fld id="{6E2889D6-983C-4F9A-9CB7-DE851F24DA75}" type="slidenum">
              <a:rPr lang="en-US" altLang="zh-CN" smtClean="0">
                <a:ea typeface="宋体" charset="-122"/>
              </a:rPr>
              <a:pPr/>
              <a:t>34</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p:cNvSpPr txBox="1">
            <a:spLocks noChangeArrowheads="1"/>
          </p:cNvSpPr>
          <p:nvPr/>
        </p:nvSpPr>
        <p:spPr bwMode="auto">
          <a:xfrm>
            <a:off x="393700" y="1268412"/>
            <a:ext cx="8229600" cy="870238"/>
          </a:xfrm>
          <a:prstGeom prst="rect">
            <a:avLst/>
          </a:prstGeom>
          <a:noFill/>
          <a:ln w="9525">
            <a:noFill/>
            <a:miter lim="800000"/>
            <a:headEnd/>
            <a:tailEnd/>
          </a:ln>
        </p:spPr>
        <p:txBody>
          <a:bodyPr>
            <a:spAutoFit/>
          </a:bodyPr>
          <a:lstStyle/>
          <a:p>
            <a:pPr marL="811213" indent="-811213" algn="l">
              <a:lnSpc>
                <a:spcPct val="120000"/>
              </a:lnSpc>
              <a:spcBef>
                <a:spcPct val="50000"/>
              </a:spcBef>
            </a:pPr>
            <a:r>
              <a:rPr lang="zh-CN" altLang="en-US" sz="2200" b="1" dirty="0">
                <a:latin typeface="宋体" pitchFamily="2" charset="-122"/>
                <a:ea typeface="宋体" pitchFamily="2" charset="-122"/>
              </a:rPr>
              <a:t>例</a:t>
            </a:r>
            <a:r>
              <a:rPr lang="en-US" altLang="zh-CN" sz="2200" b="1" dirty="0">
                <a:latin typeface="宋体" pitchFamily="2" charset="-122"/>
                <a:ea typeface="宋体" pitchFamily="2" charset="-122"/>
              </a:rPr>
              <a:t>4.10  </a:t>
            </a:r>
            <a:r>
              <a:rPr lang="zh-CN" altLang="en-US" sz="2200" b="1" dirty="0">
                <a:latin typeface="宋体" pitchFamily="2" charset="-122"/>
                <a:ea typeface="宋体" pitchFamily="2" charset="-122"/>
              </a:rPr>
              <a:t>设文法</a:t>
            </a:r>
            <a:r>
              <a:rPr lang="en-US" altLang="zh-CN" sz="2200" b="1" dirty="0">
                <a:latin typeface="宋体" pitchFamily="2" charset="-122"/>
                <a:ea typeface="宋体" pitchFamily="2" charset="-122"/>
              </a:rPr>
              <a:t>G[E]</a:t>
            </a:r>
            <a:r>
              <a:rPr lang="zh-CN" altLang="en-US" sz="2200" b="1" dirty="0">
                <a:latin typeface="宋体" pitchFamily="2" charset="-122"/>
                <a:ea typeface="宋体" pitchFamily="2" charset="-122"/>
              </a:rPr>
              <a:t>定义如下，试构造预测分析表，并给出输入串</a:t>
            </a:r>
            <a:r>
              <a:rPr lang="en-US" altLang="zh-CN" sz="2200" b="1" dirty="0" err="1">
                <a:latin typeface="宋体" pitchFamily="2" charset="-122"/>
                <a:ea typeface="宋体" pitchFamily="2" charset="-122"/>
              </a:rPr>
              <a:t>i+i</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i</a:t>
            </a:r>
            <a:r>
              <a:rPr lang="zh-CN" altLang="en-US" sz="2200" b="1" dirty="0">
                <a:latin typeface="宋体" pitchFamily="2" charset="-122"/>
                <a:ea typeface="宋体" pitchFamily="2" charset="-122"/>
              </a:rPr>
              <a:t>的分析过程。</a:t>
            </a:r>
          </a:p>
        </p:txBody>
      </p:sp>
      <p:sp>
        <p:nvSpPr>
          <p:cNvPr id="40963" name="Text Box 5"/>
          <p:cNvSpPr txBox="1">
            <a:spLocks noChangeArrowheads="1"/>
          </p:cNvSpPr>
          <p:nvPr/>
        </p:nvSpPr>
        <p:spPr bwMode="auto">
          <a:xfrm>
            <a:off x="914400" y="2134850"/>
            <a:ext cx="7315200" cy="1446550"/>
          </a:xfrm>
          <a:prstGeom prst="rect">
            <a:avLst/>
          </a:prstGeom>
          <a:noFill/>
          <a:ln w="9525">
            <a:noFill/>
            <a:miter lim="800000"/>
            <a:headEnd/>
            <a:tailEnd/>
          </a:ln>
        </p:spPr>
        <p:txBody>
          <a:bodyPr>
            <a:spAutoFit/>
          </a:bodyPr>
          <a:lstStyle/>
          <a:p>
            <a:r>
              <a:rPr lang="en-US" altLang="zh-CN" sz="2200" b="1" dirty="0">
                <a:latin typeface="宋体" pitchFamily="2" charset="-122"/>
                <a:ea typeface="宋体" pitchFamily="2" charset="-122"/>
              </a:rPr>
              <a:t>                            </a:t>
            </a:r>
            <a:r>
              <a:rPr lang="en-US" altLang="zh-CN" sz="2200" b="1" dirty="0" smtClean="0">
                <a:latin typeface="宋体" pitchFamily="2" charset="-122"/>
                <a:ea typeface="宋体" pitchFamily="2" charset="-122"/>
              </a:rPr>
              <a:t>E</a:t>
            </a:r>
            <a:r>
              <a:rPr lang="en-US" altLang="zh-CN" sz="2200" b="1" dirty="0">
                <a:latin typeface="宋体" pitchFamily="2" charset="-122"/>
                <a:ea typeface="宋体" pitchFamily="2" charset="-122"/>
              </a:rPr>
              <a:t>→E+T|T</a:t>
            </a:r>
          </a:p>
          <a:p>
            <a:r>
              <a:rPr lang="en-US" altLang="zh-CN" sz="2200" b="1" dirty="0">
                <a:latin typeface="宋体" pitchFamily="2" charset="-122"/>
                <a:ea typeface="宋体" pitchFamily="2" charset="-122"/>
              </a:rPr>
              <a:t>                             </a:t>
            </a:r>
            <a:r>
              <a:rPr lang="en-US" altLang="zh-CN" sz="2200" b="1" dirty="0" smtClean="0">
                <a:latin typeface="宋体" pitchFamily="2" charset="-122"/>
                <a:ea typeface="宋体" pitchFamily="2" charset="-122"/>
              </a:rPr>
              <a:t>T </a:t>
            </a:r>
            <a:r>
              <a:rPr lang="en-US" altLang="zh-CN" sz="2200" b="1" dirty="0">
                <a:latin typeface="宋体" pitchFamily="2" charset="-122"/>
                <a:ea typeface="宋体" pitchFamily="2" charset="-122"/>
              </a:rPr>
              <a:t>→T*F|F</a:t>
            </a:r>
          </a:p>
          <a:p>
            <a:r>
              <a:rPr lang="en-US" altLang="zh-CN" sz="2200" b="1" dirty="0">
                <a:latin typeface="宋体" pitchFamily="2" charset="-122"/>
                <a:ea typeface="宋体" pitchFamily="2" charset="-122"/>
              </a:rPr>
              <a:t>                                </a:t>
            </a:r>
            <a:r>
              <a:rPr lang="en-US" altLang="zh-CN" sz="2200" b="1" dirty="0" smtClean="0">
                <a:latin typeface="宋体" pitchFamily="2" charset="-122"/>
                <a:ea typeface="宋体" pitchFamily="2" charset="-122"/>
              </a:rPr>
              <a:t>F </a:t>
            </a:r>
            <a:r>
              <a:rPr lang="en-US" altLang="zh-CN" sz="2200" b="1" dirty="0">
                <a:latin typeface="宋体" pitchFamily="2" charset="-122"/>
                <a:ea typeface="宋体" pitchFamily="2" charset="-122"/>
              </a:rPr>
              <a:t>→ </a:t>
            </a:r>
            <a:r>
              <a:rPr lang="en-US" altLang="zh-CN" sz="2200" b="1" dirty="0" err="1">
                <a:latin typeface="宋体" pitchFamily="2" charset="-122"/>
                <a:ea typeface="宋体" pitchFamily="2" charset="-122"/>
              </a:rPr>
              <a:t>i</a:t>
            </a:r>
            <a:r>
              <a:rPr lang="en-US" altLang="zh-CN" sz="2200" b="1" dirty="0">
                <a:latin typeface="宋体" pitchFamily="2" charset="-122"/>
                <a:ea typeface="宋体" pitchFamily="2" charset="-122"/>
              </a:rPr>
              <a:t> | (E)</a:t>
            </a:r>
          </a:p>
          <a:p>
            <a:pPr algn="l"/>
            <a:r>
              <a:rPr lang="en-US" altLang="zh-CN" sz="2200" b="1" dirty="0">
                <a:latin typeface="宋体" pitchFamily="2" charset="-122"/>
                <a:ea typeface="宋体" pitchFamily="2" charset="-122"/>
              </a:rPr>
              <a:t> </a:t>
            </a:r>
            <a:r>
              <a:rPr lang="en-US" altLang="zh-CN" sz="2200" b="1" dirty="0" smtClean="0">
                <a:latin typeface="宋体" pitchFamily="2" charset="-122"/>
                <a:ea typeface="宋体" pitchFamily="2" charset="-122"/>
              </a:rPr>
              <a:t>   </a:t>
            </a:r>
            <a:r>
              <a:rPr lang="zh-CN" altLang="en-US" sz="2200" b="1" dirty="0" smtClean="0">
                <a:latin typeface="宋体" pitchFamily="2" charset="-122"/>
                <a:ea typeface="宋体" pitchFamily="2" charset="-122"/>
              </a:rPr>
              <a:t>左</a:t>
            </a:r>
            <a:r>
              <a:rPr lang="zh-CN" altLang="en-US" sz="2200" b="1" dirty="0">
                <a:latin typeface="宋体" pitchFamily="2" charset="-122"/>
                <a:ea typeface="宋体" pitchFamily="2" charset="-122"/>
              </a:rPr>
              <a:t>递归文法，消除左递归后：</a:t>
            </a:r>
            <a:endParaRPr lang="en-US" altLang="zh-CN" sz="2200" b="1" dirty="0">
              <a:latin typeface="宋体" pitchFamily="2" charset="-122"/>
              <a:ea typeface="宋体" pitchFamily="2" charset="-122"/>
            </a:endParaRPr>
          </a:p>
        </p:txBody>
      </p:sp>
      <p:sp>
        <p:nvSpPr>
          <p:cNvPr id="40964" name="Text Box 5"/>
          <p:cNvSpPr txBox="1">
            <a:spLocks noChangeArrowheads="1"/>
          </p:cNvSpPr>
          <p:nvPr/>
        </p:nvSpPr>
        <p:spPr bwMode="auto">
          <a:xfrm>
            <a:off x="3071813" y="3778250"/>
            <a:ext cx="3100387" cy="1785104"/>
          </a:xfrm>
          <a:prstGeom prst="rect">
            <a:avLst/>
          </a:prstGeom>
          <a:noFill/>
          <a:ln w="9525">
            <a:noFill/>
            <a:miter lim="800000"/>
            <a:headEnd/>
            <a:tailEnd/>
          </a:ln>
        </p:spPr>
        <p:txBody>
          <a:bodyPr wrap="square">
            <a:spAutoFit/>
          </a:bodyPr>
          <a:lstStyle/>
          <a:p>
            <a:pPr algn="l"/>
            <a:r>
              <a:rPr lang="en-US" altLang="zh-CN" sz="2200" b="1" dirty="0">
                <a:latin typeface="宋体" pitchFamily="2" charset="-122"/>
                <a:ea typeface="宋体" pitchFamily="2" charset="-122"/>
              </a:rPr>
              <a:t>E  → TE′</a:t>
            </a:r>
          </a:p>
          <a:p>
            <a:pPr algn="l"/>
            <a:r>
              <a:rPr lang="en-US" altLang="zh-CN" sz="2200" b="1" dirty="0">
                <a:latin typeface="宋体" pitchFamily="2" charset="-122"/>
                <a:ea typeface="宋体" pitchFamily="2" charset="-122"/>
              </a:rPr>
              <a:t>E′ →+TE′ | ε</a:t>
            </a:r>
          </a:p>
          <a:p>
            <a:pPr algn="l"/>
            <a:r>
              <a:rPr lang="en-US" altLang="zh-CN" sz="2200" b="1" dirty="0">
                <a:latin typeface="宋体" pitchFamily="2" charset="-122"/>
                <a:ea typeface="宋体" pitchFamily="2" charset="-122"/>
              </a:rPr>
              <a:t>T→FT′</a:t>
            </a:r>
          </a:p>
          <a:p>
            <a:pPr algn="l"/>
            <a:r>
              <a:rPr lang="en-US" altLang="zh-CN" sz="2200" b="1" dirty="0">
                <a:latin typeface="宋体" pitchFamily="2" charset="-122"/>
                <a:ea typeface="宋体" pitchFamily="2" charset="-122"/>
              </a:rPr>
              <a:t>T′→*FT′   | ε</a:t>
            </a:r>
          </a:p>
          <a:p>
            <a:pPr algn="l"/>
            <a:r>
              <a:rPr lang="en-US" altLang="zh-CN" sz="2200" b="1" dirty="0">
                <a:latin typeface="宋体" pitchFamily="2" charset="-122"/>
                <a:ea typeface="宋体" pitchFamily="2" charset="-122"/>
              </a:rPr>
              <a:t>F→ </a:t>
            </a:r>
            <a:r>
              <a:rPr lang="en-US" altLang="zh-CN" sz="2200" b="1" dirty="0" err="1">
                <a:latin typeface="宋体" pitchFamily="2" charset="-122"/>
                <a:ea typeface="宋体" pitchFamily="2" charset="-122"/>
              </a:rPr>
              <a:t>i</a:t>
            </a:r>
            <a:r>
              <a:rPr lang="en-US" altLang="zh-CN" sz="2200" b="1" dirty="0">
                <a:latin typeface="宋体" pitchFamily="2" charset="-122"/>
                <a:ea typeface="宋体" pitchFamily="2" charset="-122"/>
              </a:rPr>
              <a:t>  | (E)</a:t>
            </a:r>
          </a:p>
        </p:txBody>
      </p:sp>
      <p:sp>
        <p:nvSpPr>
          <p:cNvPr id="5" name="Rectangle 21"/>
          <p:cNvSpPr txBox="1">
            <a:spLocks noChangeArrowheads="1"/>
          </p:cNvSpPr>
          <p:nvPr/>
        </p:nvSpPr>
        <p:spPr>
          <a:xfrm>
            <a:off x="457200" y="304800"/>
            <a:ext cx="3962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预测分析法举例</a:t>
            </a:r>
          </a:p>
        </p:txBody>
      </p:sp>
      <p:sp>
        <p:nvSpPr>
          <p:cNvPr id="6"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35</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381000" y="940713"/>
            <a:ext cx="7391400" cy="430887"/>
          </a:xfrm>
          <a:prstGeom prst="rect">
            <a:avLst/>
          </a:prstGeom>
          <a:noFill/>
          <a:ln w="9525">
            <a:noFill/>
            <a:miter lim="800000"/>
            <a:headEnd/>
            <a:tailEnd/>
          </a:ln>
        </p:spPr>
        <p:txBody>
          <a:bodyPr wrap="square">
            <a:spAutoFit/>
          </a:bodyPr>
          <a:lstStyle/>
          <a:p>
            <a:pPr>
              <a:spcBef>
                <a:spcPct val="50000"/>
              </a:spcBef>
            </a:pPr>
            <a:r>
              <a:rPr lang="zh-CN" altLang="en-US" sz="2200" b="1" dirty="0">
                <a:latin typeface="+mn-ea"/>
                <a:ea typeface="+mn-ea"/>
              </a:rPr>
              <a:t>（</a:t>
            </a:r>
            <a:r>
              <a:rPr lang="en-US" altLang="zh-CN" sz="2200" b="1" dirty="0">
                <a:latin typeface="+mn-ea"/>
                <a:ea typeface="+mn-ea"/>
              </a:rPr>
              <a:t>1</a:t>
            </a:r>
            <a:r>
              <a:rPr lang="zh-CN" altLang="en-US" sz="2200" b="1" dirty="0">
                <a:latin typeface="+mn-ea"/>
                <a:ea typeface="+mn-ea"/>
              </a:rPr>
              <a:t>）计算</a:t>
            </a:r>
            <a:r>
              <a:rPr lang="en-US" altLang="zh-CN" sz="2200" b="1" dirty="0">
                <a:latin typeface="+mn-ea"/>
                <a:ea typeface="+mn-ea"/>
              </a:rPr>
              <a:t>SELECT</a:t>
            </a:r>
            <a:r>
              <a:rPr lang="zh-CN" altLang="en-US" sz="2200" b="1" dirty="0">
                <a:latin typeface="+mn-ea"/>
                <a:ea typeface="+mn-ea"/>
              </a:rPr>
              <a:t>结果如下，文法</a:t>
            </a:r>
            <a:r>
              <a:rPr lang="en-US" altLang="zh-CN" sz="2200" b="1" dirty="0">
                <a:latin typeface="+mn-ea"/>
                <a:ea typeface="+mn-ea"/>
              </a:rPr>
              <a:t>G[E] </a:t>
            </a:r>
            <a:r>
              <a:rPr lang="zh-CN" altLang="en-US" sz="2200" b="1" dirty="0">
                <a:latin typeface="+mn-ea"/>
                <a:ea typeface="+mn-ea"/>
              </a:rPr>
              <a:t>显然是</a:t>
            </a:r>
            <a:r>
              <a:rPr lang="en-US" altLang="zh-CN" sz="2200" b="1" dirty="0">
                <a:latin typeface="+mn-ea"/>
                <a:ea typeface="+mn-ea"/>
              </a:rPr>
              <a:t>LL(1)</a:t>
            </a:r>
            <a:r>
              <a:rPr lang="zh-CN" altLang="en-US" sz="2200" b="1" dirty="0">
                <a:latin typeface="+mn-ea"/>
                <a:ea typeface="+mn-ea"/>
              </a:rPr>
              <a:t>文法。</a:t>
            </a:r>
          </a:p>
        </p:txBody>
      </p:sp>
      <p:sp>
        <p:nvSpPr>
          <p:cNvPr id="41989" name="Text Box 5"/>
          <p:cNvSpPr txBox="1">
            <a:spLocks noChangeArrowheads="1"/>
          </p:cNvSpPr>
          <p:nvPr/>
        </p:nvSpPr>
        <p:spPr bwMode="auto">
          <a:xfrm>
            <a:off x="762000" y="1468438"/>
            <a:ext cx="7924800" cy="1785104"/>
          </a:xfrm>
          <a:prstGeom prst="rect">
            <a:avLst/>
          </a:prstGeom>
          <a:noFill/>
          <a:ln w="9525">
            <a:noFill/>
            <a:miter lim="800000"/>
            <a:headEnd/>
            <a:tailEnd/>
          </a:ln>
        </p:spPr>
        <p:txBody>
          <a:bodyPr wrap="square">
            <a:spAutoFit/>
          </a:bodyPr>
          <a:lstStyle/>
          <a:p>
            <a:pPr algn="l"/>
            <a:r>
              <a:rPr lang="en-US" altLang="zh-CN" sz="2200" b="1" dirty="0">
                <a:latin typeface="+mn-ea"/>
                <a:ea typeface="+mn-ea"/>
              </a:rPr>
              <a:t>SELECT(E→TE′)</a:t>
            </a:r>
            <a:r>
              <a:rPr lang="zh-CN" altLang="en-US" sz="2200" b="1" dirty="0">
                <a:latin typeface="+mn-ea"/>
                <a:ea typeface="+mn-ea"/>
              </a:rPr>
              <a:t>＝ </a:t>
            </a:r>
            <a:r>
              <a:rPr lang="en-US" altLang="zh-CN" sz="2200" b="1" dirty="0">
                <a:latin typeface="+mn-ea"/>
                <a:ea typeface="+mn-ea"/>
              </a:rPr>
              <a:t>{</a:t>
            </a:r>
            <a:r>
              <a:rPr lang="en-US" altLang="zh-CN" sz="2200" b="1" dirty="0" err="1">
                <a:latin typeface="+mn-ea"/>
                <a:ea typeface="+mn-ea"/>
              </a:rPr>
              <a:t>i</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t>
            </a:r>
          </a:p>
          <a:p>
            <a:pPr algn="l"/>
            <a:r>
              <a:rPr lang="en-US" altLang="zh-CN" sz="2200" b="1" dirty="0">
                <a:latin typeface="+mn-ea"/>
                <a:ea typeface="+mn-ea"/>
              </a:rPr>
              <a:t>SELECT(E′→+TE′)</a:t>
            </a:r>
            <a:r>
              <a:rPr lang="zh-CN" altLang="en-US" sz="2200" b="1" dirty="0">
                <a:latin typeface="+mn-ea"/>
                <a:ea typeface="+mn-ea"/>
              </a:rPr>
              <a:t>＝ </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SELECT(</a:t>
            </a:r>
            <a:r>
              <a:rPr lang="en-US" altLang="zh-CN" sz="2200" b="1" dirty="0" err="1">
                <a:latin typeface="+mn-ea"/>
                <a:ea typeface="+mn-ea"/>
              </a:rPr>
              <a:t>E′→ε</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t>
            </a:r>
          </a:p>
          <a:p>
            <a:pPr algn="l"/>
            <a:r>
              <a:rPr lang="en-US" altLang="zh-CN" sz="2200" b="1" dirty="0">
                <a:latin typeface="+mn-ea"/>
                <a:ea typeface="+mn-ea"/>
              </a:rPr>
              <a:t>SELECT(T→FT′)</a:t>
            </a:r>
            <a:r>
              <a:rPr lang="zh-CN" altLang="en-US" sz="2200" b="1" dirty="0">
                <a:latin typeface="+mn-ea"/>
                <a:ea typeface="+mn-ea"/>
              </a:rPr>
              <a:t>＝ </a:t>
            </a:r>
            <a:r>
              <a:rPr lang="en-US" altLang="zh-CN" sz="2200" b="1" dirty="0">
                <a:latin typeface="+mn-ea"/>
                <a:ea typeface="+mn-ea"/>
              </a:rPr>
              <a:t>{ </a:t>
            </a:r>
            <a:r>
              <a:rPr lang="en-US" altLang="zh-CN" sz="2200" b="1" dirty="0" err="1">
                <a:latin typeface="+mn-ea"/>
                <a:ea typeface="+mn-ea"/>
              </a:rPr>
              <a:t>i</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t>
            </a:r>
          </a:p>
          <a:p>
            <a:pPr algn="l"/>
            <a:r>
              <a:rPr lang="en-US" altLang="zh-CN" sz="2200" b="1" dirty="0">
                <a:latin typeface="+mn-ea"/>
                <a:ea typeface="+mn-ea"/>
              </a:rPr>
              <a:t>SELECT(T′→*FT′)</a:t>
            </a:r>
            <a:r>
              <a:rPr lang="zh-CN" altLang="en-US" sz="2200" b="1" dirty="0">
                <a:latin typeface="+mn-ea"/>
                <a:ea typeface="+mn-ea"/>
              </a:rPr>
              <a:t>＝ </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SELECT(</a:t>
            </a:r>
            <a:r>
              <a:rPr lang="en-US" altLang="zh-CN" sz="2200" b="1" dirty="0" err="1">
                <a:latin typeface="+mn-ea"/>
                <a:ea typeface="+mn-ea"/>
              </a:rPr>
              <a:t>T′→ε</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 </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t>
            </a:r>
          </a:p>
          <a:p>
            <a:pPr algn="l"/>
            <a:r>
              <a:rPr lang="en-US" altLang="zh-CN" sz="2200" b="1" dirty="0">
                <a:latin typeface="+mn-ea"/>
                <a:ea typeface="+mn-ea"/>
              </a:rPr>
              <a:t>SELECT(F→(E))</a:t>
            </a:r>
            <a:r>
              <a:rPr lang="zh-CN" altLang="en-US" sz="2200" b="1" dirty="0">
                <a:latin typeface="+mn-ea"/>
                <a:ea typeface="+mn-ea"/>
              </a:rPr>
              <a:t>＝ </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SELECT(</a:t>
            </a:r>
            <a:r>
              <a:rPr lang="en-US" altLang="zh-CN" sz="2200" b="1" dirty="0" err="1">
                <a:latin typeface="+mn-ea"/>
                <a:ea typeface="+mn-ea"/>
              </a:rPr>
              <a:t>F→i</a:t>
            </a:r>
            <a:r>
              <a:rPr lang="en-US" altLang="zh-CN" sz="2200" b="1" dirty="0">
                <a:latin typeface="+mn-ea"/>
                <a:ea typeface="+mn-ea"/>
              </a:rPr>
              <a:t>)</a:t>
            </a:r>
            <a:r>
              <a:rPr lang="zh-CN" altLang="en-US" sz="2200" b="1" dirty="0">
                <a:latin typeface="+mn-ea"/>
                <a:ea typeface="+mn-ea"/>
              </a:rPr>
              <a:t>＝ </a:t>
            </a:r>
            <a:r>
              <a:rPr lang="en-US" altLang="zh-CN" sz="2200" b="1" dirty="0">
                <a:latin typeface="+mn-ea"/>
                <a:ea typeface="+mn-ea"/>
              </a:rPr>
              <a:t>{</a:t>
            </a:r>
            <a:r>
              <a:rPr lang="en-US" altLang="zh-CN" sz="2200" b="1" dirty="0" err="1">
                <a:latin typeface="+mn-ea"/>
                <a:ea typeface="+mn-ea"/>
              </a:rPr>
              <a:t>i</a:t>
            </a:r>
            <a:r>
              <a:rPr lang="en-US" altLang="zh-CN" sz="2200" b="1" dirty="0">
                <a:latin typeface="+mn-ea"/>
                <a:ea typeface="+mn-ea"/>
              </a:rPr>
              <a:t>} </a:t>
            </a:r>
          </a:p>
        </p:txBody>
      </p:sp>
      <p:sp>
        <p:nvSpPr>
          <p:cNvPr id="41990" name="Text Box 6"/>
          <p:cNvSpPr txBox="1">
            <a:spLocks noChangeArrowheads="1"/>
          </p:cNvSpPr>
          <p:nvPr/>
        </p:nvSpPr>
        <p:spPr bwMode="auto">
          <a:xfrm>
            <a:off x="381000" y="3143250"/>
            <a:ext cx="4648200" cy="430887"/>
          </a:xfrm>
          <a:prstGeom prst="rect">
            <a:avLst/>
          </a:prstGeom>
          <a:noFill/>
          <a:ln w="9525">
            <a:noFill/>
            <a:miter lim="800000"/>
            <a:headEnd/>
            <a:tailEnd/>
          </a:ln>
        </p:spPr>
        <p:txBody>
          <a:bodyPr wrap="square">
            <a:spAutoFit/>
          </a:bodyPr>
          <a:lstStyle/>
          <a:p>
            <a:pPr algn="l">
              <a:spcBef>
                <a:spcPct val="50000"/>
              </a:spcBef>
            </a:pPr>
            <a:r>
              <a:rPr lang="zh-CN" altLang="en-US" sz="2200" b="1" dirty="0">
                <a:latin typeface="+mn-ea"/>
                <a:ea typeface="+mn-ea"/>
              </a:rPr>
              <a:t>（</a:t>
            </a:r>
            <a:r>
              <a:rPr lang="en-US" altLang="zh-CN" sz="2200" b="1" dirty="0">
                <a:latin typeface="+mn-ea"/>
                <a:ea typeface="+mn-ea"/>
              </a:rPr>
              <a:t>2</a:t>
            </a:r>
            <a:r>
              <a:rPr lang="zh-CN" altLang="en-US" sz="2200" b="1" dirty="0">
                <a:latin typeface="+mn-ea"/>
                <a:ea typeface="+mn-ea"/>
              </a:rPr>
              <a:t>）</a:t>
            </a:r>
            <a:r>
              <a:rPr lang="zh-CN" altLang="en-US" sz="2200" b="1" dirty="0">
                <a:latin typeface="+mn-ea"/>
                <a:ea typeface="+mn-ea"/>
                <a:hlinkClick r:id="rId3"/>
              </a:rPr>
              <a:t>构造预测分析表</a:t>
            </a:r>
            <a:r>
              <a:rPr lang="zh-CN" altLang="en-US" sz="2200" b="1" dirty="0">
                <a:latin typeface="+mn-ea"/>
                <a:ea typeface="+mn-ea"/>
              </a:rPr>
              <a:t>结果如下。</a:t>
            </a:r>
          </a:p>
        </p:txBody>
      </p:sp>
      <p:sp>
        <p:nvSpPr>
          <p:cNvPr id="41991" name="Text Box 279"/>
          <p:cNvSpPr txBox="1">
            <a:spLocks noChangeArrowheads="1"/>
          </p:cNvSpPr>
          <p:nvPr/>
        </p:nvSpPr>
        <p:spPr bwMode="auto">
          <a:xfrm>
            <a:off x="381000" y="5684758"/>
            <a:ext cx="3886200" cy="769441"/>
          </a:xfrm>
          <a:prstGeom prst="rect">
            <a:avLst/>
          </a:prstGeom>
          <a:noFill/>
          <a:ln w="9525">
            <a:noFill/>
            <a:miter lim="800000"/>
            <a:headEnd/>
            <a:tailEnd/>
          </a:ln>
        </p:spPr>
        <p:txBody>
          <a:bodyPr>
            <a:spAutoFit/>
          </a:bodyPr>
          <a:lstStyle/>
          <a:p>
            <a:pPr>
              <a:spcBef>
                <a:spcPct val="50000"/>
              </a:spcBef>
            </a:pPr>
            <a:r>
              <a:rPr lang="zh-CN" altLang="en-US" sz="2200" b="1" dirty="0">
                <a:latin typeface="+mn-ea"/>
                <a:ea typeface="+mn-ea"/>
              </a:rPr>
              <a:t>（</a:t>
            </a:r>
            <a:r>
              <a:rPr lang="en-US" altLang="zh-CN" sz="2200" b="1" dirty="0">
                <a:latin typeface="+mn-ea"/>
                <a:ea typeface="+mn-ea"/>
              </a:rPr>
              <a:t>3</a:t>
            </a:r>
            <a:r>
              <a:rPr lang="zh-CN" altLang="en-US" sz="2200" b="1" dirty="0">
                <a:latin typeface="+mn-ea"/>
                <a:ea typeface="+mn-ea"/>
              </a:rPr>
              <a:t>）输入串</a:t>
            </a:r>
            <a:r>
              <a:rPr lang="en-US" altLang="zh-CN" sz="2200" b="1" dirty="0" err="1">
                <a:latin typeface="+mn-ea"/>
                <a:ea typeface="+mn-ea"/>
              </a:rPr>
              <a:t>i+i</a:t>
            </a:r>
            <a:r>
              <a:rPr lang="en-US" altLang="zh-CN" sz="2200" b="1" dirty="0">
                <a:latin typeface="+mn-ea"/>
                <a:ea typeface="+mn-ea"/>
              </a:rPr>
              <a:t>*</a:t>
            </a:r>
            <a:r>
              <a:rPr lang="en-US" altLang="zh-CN" sz="2200" b="1" dirty="0" err="1">
                <a:latin typeface="+mn-ea"/>
                <a:ea typeface="+mn-ea"/>
              </a:rPr>
              <a:t>i</a:t>
            </a:r>
            <a:r>
              <a:rPr lang="zh-CN" altLang="en-US" sz="2200" b="1" dirty="0">
                <a:latin typeface="+mn-ea"/>
                <a:ea typeface="+mn-ea"/>
              </a:rPr>
              <a:t>的</a:t>
            </a:r>
            <a:r>
              <a:rPr lang="zh-CN" altLang="en-US" sz="2200" b="1" dirty="0">
                <a:latin typeface="+mn-ea"/>
                <a:ea typeface="+mn-ea"/>
                <a:hlinkClick r:id="rId4"/>
              </a:rPr>
              <a:t>分析过程</a:t>
            </a:r>
            <a:r>
              <a:rPr lang="zh-CN" altLang="en-US" sz="2200" b="1" dirty="0">
                <a:latin typeface="+mn-ea"/>
                <a:ea typeface="+mn-ea"/>
              </a:rPr>
              <a:t>。 </a:t>
            </a:r>
          </a:p>
        </p:txBody>
      </p:sp>
      <p:pic>
        <p:nvPicPr>
          <p:cNvPr id="41992" name="Picture 9"/>
          <p:cNvPicPr>
            <a:picLocks noChangeAspect="1" noChangeArrowheads="1"/>
          </p:cNvPicPr>
          <p:nvPr/>
        </p:nvPicPr>
        <p:blipFill>
          <a:blip r:embed="rId5" cstate="print"/>
          <a:srcRect l="3320" t="50201" r="27499" b="14362"/>
          <a:stretch>
            <a:fillRect/>
          </a:stretch>
        </p:blipFill>
        <p:spPr bwMode="auto">
          <a:xfrm>
            <a:off x="1295400" y="3505200"/>
            <a:ext cx="7056437" cy="2260600"/>
          </a:xfrm>
          <a:prstGeom prst="rect">
            <a:avLst/>
          </a:prstGeom>
          <a:noFill/>
          <a:ln w="9525">
            <a:noFill/>
            <a:miter lim="800000"/>
            <a:headEnd/>
            <a:tailEnd/>
          </a:ln>
        </p:spPr>
      </p:pic>
      <p:sp>
        <p:nvSpPr>
          <p:cNvPr id="9" name="Rectangle 21"/>
          <p:cNvSpPr txBox="1">
            <a:spLocks noChangeArrowheads="1"/>
          </p:cNvSpPr>
          <p:nvPr/>
        </p:nvSpPr>
        <p:spPr>
          <a:xfrm>
            <a:off x="457200" y="304800"/>
            <a:ext cx="70866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预测分析法</a:t>
            </a:r>
            <a:r>
              <a:rPr lang="zh-CN" altLang="en-US" sz="2800" b="1" kern="0" dirty="0" smtClean="0">
                <a:solidFill>
                  <a:srgbClr val="CC0099"/>
                </a:solidFill>
                <a:latin typeface="黑体" pitchFamily="49" charset="-122"/>
                <a:ea typeface="黑体" pitchFamily="49" charset="-122"/>
                <a:cs typeface="+mj-cs"/>
              </a:rPr>
              <a:t>举例</a:t>
            </a:r>
            <a:endPar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endParaRPr>
          </a:p>
        </p:txBody>
      </p:sp>
      <p:sp>
        <p:nvSpPr>
          <p:cNvPr id="10"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36</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p:cNvSpPr>
            <a:spLocks noGrp="1"/>
          </p:cNvSpPr>
          <p:nvPr>
            <p:ph type="sldNum" sz="quarter" idx="12"/>
          </p:nvPr>
        </p:nvSpPr>
        <p:spPr>
          <a:noFill/>
        </p:spPr>
        <p:txBody>
          <a:bodyPr/>
          <a:lstStyle/>
          <a:p>
            <a:fld id="{ECB72240-AE6A-4A53-86EA-381573A8140F}" type="slidenum">
              <a:rPr lang="en-US" altLang="zh-CN" smtClean="0">
                <a:ea typeface="宋体" charset="-122"/>
              </a:rPr>
              <a:pPr/>
              <a:t>37</a:t>
            </a:fld>
            <a:endParaRPr lang="en-US" altLang="zh-CN" smtClean="0">
              <a:ea typeface="宋体" charset="-122"/>
            </a:endParaRPr>
          </a:p>
        </p:txBody>
      </p:sp>
      <p:grpSp>
        <p:nvGrpSpPr>
          <p:cNvPr id="2" name="Group 2"/>
          <p:cNvGrpSpPr>
            <a:grpSpLocks/>
          </p:cNvGrpSpPr>
          <p:nvPr/>
        </p:nvGrpSpPr>
        <p:grpSpPr bwMode="auto">
          <a:xfrm>
            <a:off x="762000" y="914400"/>
            <a:ext cx="7620000" cy="5105400"/>
            <a:chOff x="2202" y="9088"/>
            <a:chExt cx="7428" cy="5664"/>
          </a:xfrm>
        </p:grpSpPr>
        <p:sp>
          <p:nvSpPr>
            <p:cNvPr id="43014" name="AutoShape 3"/>
            <p:cNvSpPr>
              <a:spLocks noChangeArrowheads="1"/>
            </p:cNvSpPr>
            <p:nvPr/>
          </p:nvSpPr>
          <p:spPr bwMode="auto">
            <a:xfrm>
              <a:off x="5718" y="14398"/>
              <a:ext cx="720" cy="312"/>
            </a:xfrm>
            <a:prstGeom prst="roundRect">
              <a:avLst>
                <a:gd name="adj" fmla="val 16667"/>
              </a:avLst>
            </a:prstGeom>
            <a:noFill/>
            <a:ln w="15875">
              <a:solidFill>
                <a:srgbClr val="333333"/>
              </a:solidFill>
              <a:round/>
              <a:headEnd/>
              <a:tailEnd/>
            </a:ln>
          </p:spPr>
          <p:txBody>
            <a:bodyPr/>
            <a:lstStyle/>
            <a:p>
              <a:endParaRPr lang="zh-CN" altLang="en-US" b="1">
                <a:latin typeface="+mn-ea"/>
                <a:ea typeface="+mn-ea"/>
              </a:endParaRPr>
            </a:p>
          </p:txBody>
        </p:sp>
        <p:sp>
          <p:nvSpPr>
            <p:cNvPr id="43015" name="Text Box 4"/>
            <p:cNvSpPr txBox="1">
              <a:spLocks noChangeArrowheads="1"/>
            </p:cNvSpPr>
            <p:nvPr/>
          </p:nvSpPr>
          <p:spPr bwMode="auto">
            <a:xfrm>
              <a:off x="5580" y="14320"/>
              <a:ext cx="990" cy="432"/>
            </a:xfrm>
            <a:prstGeom prst="rect">
              <a:avLst/>
            </a:prstGeom>
            <a:noFill/>
            <a:ln w="9525">
              <a:noFill/>
              <a:miter lim="800000"/>
              <a:headEnd/>
              <a:tailEnd/>
            </a:ln>
          </p:spPr>
          <p:txBody>
            <a:bodyPr/>
            <a:lstStyle/>
            <a:p>
              <a:pPr algn="ctr" eaLnBrk="0" hangingPunct="0"/>
              <a:r>
                <a:rPr kumimoji="0" lang="en-US" altLang="zh-CN" sz="1800" b="1">
                  <a:latin typeface="+mn-ea"/>
                  <a:ea typeface="+mn-ea"/>
                </a:rPr>
                <a:t>end</a:t>
              </a:r>
            </a:p>
          </p:txBody>
        </p:sp>
        <p:sp>
          <p:nvSpPr>
            <p:cNvPr id="43016" name="Text Box 5"/>
            <p:cNvSpPr txBox="1">
              <a:spLocks noChangeArrowheads="1"/>
            </p:cNvSpPr>
            <p:nvPr/>
          </p:nvSpPr>
          <p:spPr bwMode="auto">
            <a:xfrm>
              <a:off x="5700" y="9088"/>
              <a:ext cx="750" cy="417"/>
            </a:xfrm>
            <a:prstGeom prst="rect">
              <a:avLst/>
            </a:prstGeom>
            <a:noFill/>
            <a:ln w="9525">
              <a:noFill/>
              <a:miter lim="800000"/>
              <a:headEnd/>
              <a:tailEnd/>
            </a:ln>
          </p:spPr>
          <p:txBody>
            <a:bodyPr/>
            <a:lstStyle/>
            <a:p>
              <a:pPr algn="ctr" eaLnBrk="0" hangingPunct="0"/>
              <a:r>
                <a:rPr kumimoji="0" lang="en-US" altLang="zh-CN" sz="1800" b="1">
                  <a:latin typeface="+mn-ea"/>
                  <a:ea typeface="+mn-ea"/>
                </a:rPr>
                <a:t>begin</a:t>
              </a:r>
            </a:p>
          </p:txBody>
        </p:sp>
        <p:sp>
          <p:nvSpPr>
            <p:cNvPr id="43017" name="AutoShape 6"/>
            <p:cNvSpPr>
              <a:spLocks noChangeArrowheads="1"/>
            </p:cNvSpPr>
            <p:nvPr/>
          </p:nvSpPr>
          <p:spPr bwMode="auto">
            <a:xfrm>
              <a:off x="5715" y="9161"/>
              <a:ext cx="720" cy="312"/>
            </a:xfrm>
            <a:prstGeom prst="roundRect">
              <a:avLst>
                <a:gd name="adj" fmla="val 16667"/>
              </a:avLst>
            </a:prstGeom>
            <a:noFill/>
            <a:ln w="15875">
              <a:solidFill>
                <a:srgbClr val="333333"/>
              </a:solidFill>
              <a:round/>
              <a:headEnd/>
              <a:tailEnd/>
            </a:ln>
          </p:spPr>
          <p:txBody>
            <a:bodyPr/>
            <a:lstStyle/>
            <a:p>
              <a:endParaRPr lang="zh-CN" altLang="en-US" b="1">
                <a:latin typeface="+mn-ea"/>
                <a:ea typeface="+mn-ea"/>
              </a:endParaRPr>
            </a:p>
          </p:txBody>
        </p:sp>
        <p:grpSp>
          <p:nvGrpSpPr>
            <p:cNvPr id="3" name="Group 8"/>
            <p:cNvGrpSpPr>
              <a:grpSpLocks/>
            </p:cNvGrpSpPr>
            <p:nvPr/>
          </p:nvGrpSpPr>
          <p:grpSpPr bwMode="auto">
            <a:xfrm>
              <a:off x="5520" y="11251"/>
              <a:ext cx="1080" cy="474"/>
              <a:chOff x="4815" y="10428"/>
              <a:chExt cx="1080" cy="474"/>
            </a:xfrm>
          </p:grpSpPr>
          <p:sp>
            <p:nvSpPr>
              <p:cNvPr id="43091" name="AutoShape 9"/>
              <p:cNvSpPr>
                <a:spLocks noChangeArrowheads="1"/>
              </p:cNvSpPr>
              <p:nvPr/>
            </p:nvSpPr>
            <p:spPr bwMode="auto">
              <a:xfrm>
                <a:off x="4815" y="10434"/>
                <a:ext cx="1080" cy="468"/>
              </a:xfrm>
              <a:prstGeom prst="diamond">
                <a:avLst/>
              </a:prstGeom>
              <a:solidFill>
                <a:srgbClr val="FFFFFF"/>
              </a:solidFill>
              <a:ln w="9525">
                <a:solidFill>
                  <a:srgbClr val="000000"/>
                </a:solidFill>
                <a:miter lim="800000"/>
                <a:headEnd/>
                <a:tailEnd/>
              </a:ln>
            </p:spPr>
            <p:txBody>
              <a:bodyPr/>
              <a:lstStyle/>
              <a:p>
                <a:endParaRPr lang="zh-CN" altLang="en-US" b="1">
                  <a:latin typeface="+mn-ea"/>
                  <a:ea typeface="+mn-ea"/>
                </a:endParaRPr>
              </a:p>
            </p:txBody>
          </p:sp>
          <p:sp>
            <p:nvSpPr>
              <p:cNvPr id="43092" name="Text Box 10"/>
              <p:cNvSpPr txBox="1">
                <a:spLocks noChangeArrowheads="1"/>
              </p:cNvSpPr>
              <p:nvPr/>
            </p:nvSpPr>
            <p:spPr bwMode="auto">
              <a:xfrm>
                <a:off x="4845" y="10428"/>
                <a:ext cx="990" cy="438"/>
              </a:xfrm>
              <a:prstGeom prst="rect">
                <a:avLst/>
              </a:prstGeom>
              <a:noFill/>
              <a:ln w="9525">
                <a:noFill/>
                <a:miter lim="800000"/>
                <a:headEnd/>
                <a:tailEnd/>
              </a:ln>
            </p:spPr>
            <p:txBody>
              <a:bodyPr/>
              <a:lstStyle/>
              <a:p>
                <a:pPr algn="ctr" eaLnBrk="0" hangingPunct="0"/>
                <a:r>
                  <a:rPr kumimoji="0" lang="en-US" altLang="zh-CN" sz="1800" b="1">
                    <a:latin typeface="+mn-ea"/>
                    <a:ea typeface="+mn-ea"/>
                  </a:rPr>
                  <a:t>X</a:t>
                </a:r>
                <a:r>
                  <a:rPr kumimoji="0" lang="en-US" altLang="zh-CN" sz="1800" b="1">
                    <a:latin typeface="+mn-ea"/>
                    <a:ea typeface="+mn-ea"/>
                    <a:sym typeface="Symbol" pitchFamily="18" charset="2"/>
                  </a:rPr>
                  <a:t></a:t>
                </a:r>
                <a:r>
                  <a:rPr kumimoji="0" lang="en-US" altLang="zh-CN" sz="1800" b="1">
                    <a:latin typeface="+mn-ea"/>
                    <a:ea typeface="+mn-ea"/>
                  </a:rPr>
                  <a:t>V</a:t>
                </a:r>
                <a:r>
                  <a:rPr kumimoji="0" lang="en-US" altLang="zh-CN" sz="1800" b="1" baseline="-25000">
                    <a:latin typeface="+mn-ea"/>
                    <a:ea typeface="+mn-ea"/>
                  </a:rPr>
                  <a:t>T</a:t>
                </a:r>
                <a:endParaRPr kumimoji="0" lang="en-US" altLang="zh-CN" sz="1800" b="1">
                  <a:latin typeface="+mn-ea"/>
                  <a:ea typeface="+mn-ea"/>
                </a:endParaRPr>
              </a:p>
            </p:txBody>
          </p:sp>
        </p:grpSp>
        <p:sp>
          <p:nvSpPr>
            <p:cNvPr id="43019" name="Text Box 11"/>
            <p:cNvSpPr txBox="1">
              <a:spLocks noChangeArrowheads="1"/>
            </p:cNvSpPr>
            <p:nvPr/>
          </p:nvSpPr>
          <p:spPr bwMode="auto">
            <a:xfrm>
              <a:off x="6870" y="12667"/>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800" b="1">
                  <a:latin typeface="+mn-ea"/>
                  <a:ea typeface="+mn-ea"/>
                </a:rPr>
                <a:t>erorr</a:t>
              </a:r>
            </a:p>
          </p:txBody>
        </p:sp>
        <p:sp>
          <p:nvSpPr>
            <p:cNvPr id="43020" name="Text Box 12"/>
            <p:cNvSpPr txBox="1">
              <a:spLocks noChangeArrowheads="1"/>
            </p:cNvSpPr>
            <p:nvPr/>
          </p:nvSpPr>
          <p:spPr bwMode="auto">
            <a:xfrm>
              <a:off x="8144" y="12679"/>
              <a:ext cx="1337" cy="468"/>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1800" b="1" dirty="0" err="1">
                  <a:latin typeface="+mn-ea"/>
                  <a:ea typeface="+mn-ea"/>
                </a:rPr>
                <a:t>a←read</a:t>
              </a:r>
              <a:r>
                <a:rPr kumimoji="0" lang="en-US" altLang="zh-CN" sz="1800" b="1" dirty="0">
                  <a:latin typeface="+mn-ea"/>
                  <a:ea typeface="+mn-ea"/>
                </a:rPr>
                <a:t>(I)</a:t>
              </a:r>
            </a:p>
          </p:txBody>
        </p:sp>
        <p:sp>
          <p:nvSpPr>
            <p:cNvPr id="43021" name="Text Box 13"/>
            <p:cNvSpPr txBox="1">
              <a:spLocks noChangeArrowheads="1"/>
            </p:cNvSpPr>
            <p:nvPr/>
          </p:nvSpPr>
          <p:spPr bwMode="auto">
            <a:xfrm>
              <a:off x="2412" y="14066"/>
              <a:ext cx="1870" cy="638"/>
            </a:xfrm>
            <a:prstGeom prst="rect">
              <a:avLst/>
            </a:prstGeom>
            <a:solidFill>
              <a:srgbClr val="FFFFFF"/>
            </a:solidFill>
            <a:ln w="9525">
              <a:solidFill>
                <a:srgbClr val="000000"/>
              </a:solidFill>
              <a:miter lim="800000"/>
              <a:headEnd/>
              <a:tailEnd/>
            </a:ln>
          </p:spPr>
          <p:txBody>
            <a:bodyPr/>
            <a:lstStyle/>
            <a:p>
              <a:pPr eaLnBrk="0" hangingPunct="0">
                <a:lnSpc>
                  <a:spcPct val="96000"/>
                </a:lnSpc>
              </a:pPr>
              <a:r>
                <a:rPr kumimoji="0" lang="zh-CN" altLang="en-US" sz="1800" b="1" dirty="0">
                  <a:latin typeface="+mn-ea"/>
                  <a:ea typeface="+mn-ea"/>
                </a:rPr>
                <a:t>取</a:t>
              </a:r>
              <a:r>
                <a:rPr kumimoji="0" lang="en-US" altLang="zh-CN" sz="1800" b="1" dirty="0">
                  <a:latin typeface="+mn-ea"/>
                  <a:ea typeface="+mn-ea"/>
                </a:rPr>
                <a:t>M[X ,a]</a:t>
              </a:r>
              <a:r>
                <a:rPr kumimoji="0" lang="zh-CN" altLang="en-US" sz="1800" b="1" dirty="0">
                  <a:latin typeface="+mn-ea"/>
                  <a:ea typeface="+mn-ea"/>
                </a:rPr>
                <a:t>规则右部，逆序入</a:t>
              </a:r>
              <a:r>
                <a:rPr kumimoji="0" lang="zh-CN" altLang="en-US" sz="1800" b="1" dirty="0" smtClean="0">
                  <a:latin typeface="+mn-ea"/>
                  <a:ea typeface="+mn-ea"/>
                </a:rPr>
                <a:t>栈</a:t>
              </a:r>
              <a:r>
                <a:rPr kumimoji="0" lang="en-US" altLang="zh-CN" sz="1800" b="1" dirty="0" smtClean="0">
                  <a:latin typeface="+mn-ea"/>
                  <a:ea typeface="+mn-ea"/>
                </a:rPr>
                <a:t>S</a:t>
              </a:r>
              <a:endParaRPr kumimoji="0" lang="en-US" altLang="zh-CN" sz="1800" b="1" dirty="0">
                <a:latin typeface="+mn-ea"/>
                <a:ea typeface="+mn-ea"/>
              </a:endParaRPr>
            </a:p>
          </p:txBody>
        </p:sp>
        <p:grpSp>
          <p:nvGrpSpPr>
            <p:cNvPr id="4" name="Group 14"/>
            <p:cNvGrpSpPr>
              <a:grpSpLocks/>
            </p:cNvGrpSpPr>
            <p:nvPr/>
          </p:nvGrpSpPr>
          <p:grpSpPr bwMode="auto">
            <a:xfrm>
              <a:off x="4305" y="11956"/>
              <a:ext cx="1239" cy="468"/>
              <a:chOff x="4800" y="11937"/>
              <a:chExt cx="1239" cy="468"/>
            </a:xfrm>
          </p:grpSpPr>
          <p:sp>
            <p:nvSpPr>
              <p:cNvPr id="43089" name="AutoShape 15"/>
              <p:cNvSpPr>
                <a:spLocks noChangeArrowheads="1"/>
              </p:cNvSpPr>
              <p:nvPr/>
            </p:nvSpPr>
            <p:spPr bwMode="auto">
              <a:xfrm>
                <a:off x="4800" y="11937"/>
                <a:ext cx="1080" cy="468"/>
              </a:xfrm>
              <a:prstGeom prst="diamond">
                <a:avLst/>
              </a:prstGeom>
              <a:solidFill>
                <a:srgbClr val="FFFFFF"/>
              </a:solidFill>
              <a:ln w="9525">
                <a:solidFill>
                  <a:srgbClr val="000000"/>
                </a:solidFill>
                <a:miter lim="800000"/>
                <a:headEnd/>
                <a:tailEnd/>
              </a:ln>
            </p:spPr>
            <p:txBody>
              <a:bodyPr/>
              <a:lstStyle/>
              <a:p>
                <a:endParaRPr lang="zh-CN" altLang="en-US" b="1">
                  <a:latin typeface="+mn-ea"/>
                  <a:ea typeface="+mn-ea"/>
                </a:endParaRPr>
              </a:p>
            </p:txBody>
          </p:sp>
          <p:sp>
            <p:nvSpPr>
              <p:cNvPr id="43090" name="Text Box 16"/>
              <p:cNvSpPr txBox="1">
                <a:spLocks noChangeArrowheads="1"/>
              </p:cNvSpPr>
              <p:nvPr/>
            </p:nvSpPr>
            <p:spPr bwMode="auto">
              <a:xfrm>
                <a:off x="4966" y="11967"/>
                <a:ext cx="1073" cy="438"/>
              </a:xfrm>
              <a:prstGeom prst="rect">
                <a:avLst/>
              </a:prstGeom>
              <a:noFill/>
              <a:ln w="9525">
                <a:noFill/>
                <a:miter lim="800000"/>
                <a:headEnd/>
                <a:tailEnd/>
              </a:ln>
            </p:spPr>
            <p:txBody>
              <a:bodyPr/>
              <a:lstStyle/>
              <a:p>
                <a:pPr algn="ctr" eaLnBrk="0" hangingPunct="0"/>
                <a:r>
                  <a:rPr kumimoji="0" lang="en-US" altLang="zh-CN" sz="1700" b="1" dirty="0" smtClean="0">
                    <a:latin typeface="+mn-ea"/>
                    <a:ea typeface="+mn-ea"/>
                  </a:rPr>
                  <a:t>X</a:t>
                </a:r>
                <a:r>
                  <a:rPr kumimoji="0" lang="zh-CN" altLang="en-US" sz="1700" b="1" dirty="0" smtClean="0">
                    <a:latin typeface="+mn-ea"/>
                    <a:ea typeface="+mn-ea"/>
                  </a:rPr>
                  <a:t>＝</a:t>
                </a:r>
                <a:r>
                  <a:rPr lang="en-US" altLang="zh-CN" sz="1700" b="1" dirty="0" smtClean="0">
                    <a:latin typeface="+mn-ea"/>
                    <a:ea typeface="+mn-ea"/>
                  </a:rPr>
                  <a:t>’</a:t>
                </a:r>
                <a:r>
                  <a:rPr kumimoji="0" lang="en-US" altLang="zh-CN" sz="1700" b="1" dirty="0" smtClean="0">
                    <a:solidFill>
                      <a:srgbClr val="FF00FF"/>
                    </a:solidFill>
                    <a:latin typeface="+mn-ea"/>
                    <a:ea typeface="+mn-ea"/>
                  </a:rPr>
                  <a:t>#</a:t>
                </a:r>
                <a:r>
                  <a:rPr kumimoji="0" lang="en-US" altLang="zh-CN" sz="1800" b="1" dirty="0" smtClean="0">
                    <a:latin typeface="+mn-ea"/>
                    <a:ea typeface="+mn-ea"/>
                  </a:rPr>
                  <a:t>’</a:t>
                </a:r>
                <a:endParaRPr kumimoji="0" lang="en-US" altLang="zh-CN" sz="1800" b="1" dirty="0">
                  <a:latin typeface="+mn-ea"/>
                  <a:ea typeface="+mn-ea"/>
                </a:endParaRPr>
              </a:p>
            </p:txBody>
          </p:sp>
        </p:grpSp>
        <p:sp>
          <p:nvSpPr>
            <p:cNvPr id="43023" name="Text Box 17"/>
            <p:cNvSpPr txBox="1">
              <a:spLocks noChangeArrowheads="1"/>
            </p:cNvSpPr>
            <p:nvPr/>
          </p:nvSpPr>
          <p:spPr bwMode="auto">
            <a:xfrm>
              <a:off x="5820" y="13336"/>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800" b="1">
                  <a:latin typeface="+mn-ea"/>
                  <a:ea typeface="+mn-ea"/>
                </a:rPr>
                <a:t>erorr</a:t>
              </a:r>
            </a:p>
          </p:txBody>
        </p:sp>
        <p:sp>
          <p:nvSpPr>
            <p:cNvPr id="43024" name="Line 18"/>
            <p:cNvSpPr>
              <a:spLocks noChangeShapeType="1"/>
            </p:cNvSpPr>
            <p:nvPr/>
          </p:nvSpPr>
          <p:spPr bwMode="auto">
            <a:xfrm>
              <a:off x="6060" y="9468"/>
              <a:ext cx="0" cy="283"/>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nvGrpSpPr>
            <p:cNvPr id="5" name="Group 19"/>
            <p:cNvGrpSpPr>
              <a:grpSpLocks/>
            </p:cNvGrpSpPr>
            <p:nvPr/>
          </p:nvGrpSpPr>
          <p:grpSpPr bwMode="auto">
            <a:xfrm>
              <a:off x="4830" y="11488"/>
              <a:ext cx="680" cy="468"/>
              <a:chOff x="3105" y="2361"/>
              <a:chExt cx="180" cy="468"/>
            </a:xfrm>
          </p:grpSpPr>
          <p:sp>
            <p:nvSpPr>
              <p:cNvPr id="43087" name="Line 20"/>
              <p:cNvSpPr>
                <a:spLocks noChangeShapeType="1"/>
              </p:cNvSpPr>
              <p:nvPr/>
            </p:nvSpPr>
            <p:spPr bwMode="auto">
              <a:xfrm>
                <a:off x="310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88" name="Line 21"/>
              <p:cNvSpPr>
                <a:spLocks noChangeShapeType="1"/>
              </p:cNvSpPr>
              <p:nvPr/>
            </p:nvSpPr>
            <p:spPr bwMode="auto">
              <a:xfrm>
                <a:off x="3105"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grpSp>
          <p:nvGrpSpPr>
            <p:cNvPr id="6" name="Group 22"/>
            <p:cNvGrpSpPr>
              <a:grpSpLocks/>
            </p:cNvGrpSpPr>
            <p:nvPr/>
          </p:nvGrpSpPr>
          <p:grpSpPr bwMode="auto">
            <a:xfrm>
              <a:off x="5400" y="12178"/>
              <a:ext cx="195" cy="468"/>
              <a:chOff x="4395" y="2361"/>
              <a:chExt cx="195" cy="468"/>
            </a:xfrm>
          </p:grpSpPr>
          <p:sp>
            <p:nvSpPr>
              <p:cNvPr id="43085" name="Line 23"/>
              <p:cNvSpPr>
                <a:spLocks noChangeShapeType="1"/>
              </p:cNvSpPr>
              <p:nvPr/>
            </p:nvSpPr>
            <p:spPr bwMode="auto">
              <a:xfrm>
                <a:off x="439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86" name="Line 24"/>
              <p:cNvSpPr>
                <a:spLocks noChangeShapeType="1"/>
              </p:cNvSpPr>
              <p:nvPr/>
            </p:nvSpPr>
            <p:spPr bwMode="auto">
              <a:xfrm>
                <a:off x="4590"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sp>
          <p:nvSpPr>
            <p:cNvPr id="43027" name="Line 25"/>
            <p:cNvSpPr>
              <a:spLocks noChangeShapeType="1"/>
            </p:cNvSpPr>
            <p:nvPr/>
          </p:nvSpPr>
          <p:spPr bwMode="auto">
            <a:xfrm>
              <a:off x="4385" y="14086"/>
              <a:ext cx="3005" cy="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43028" name="Line 26"/>
            <p:cNvSpPr>
              <a:spLocks noChangeShapeType="1"/>
            </p:cNvSpPr>
            <p:nvPr/>
          </p:nvSpPr>
          <p:spPr bwMode="auto">
            <a:xfrm>
              <a:off x="6075" y="14100"/>
              <a:ext cx="0" cy="283"/>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43029" name="Text Box 27"/>
            <p:cNvSpPr txBox="1">
              <a:spLocks noChangeArrowheads="1"/>
            </p:cNvSpPr>
            <p:nvPr/>
          </p:nvSpPr>
          <p:spPr bwMode="auto">
            <a:xfrm>
              <a:off x="5585" y="12118"/>
              <a:ext cx="480" cy="468"/>
            </a:xfrm>
            <a:prstGeom prst="rect">
              <a:avLst/>
            </a:prstGeom>
            <a:noFill/>
            <a:ln w="9525">
              <a:noFill/>
              <a:miter lim="800000"/>
              <a:headEnd/>
              <a:tailEnd/>
            </a:ln>
          </p:spPr>
          <p:txBody>
            <a:bodyPr/>
            <a:lstStyle/>
            <a:p>
              <a:pPr algn="just" eaLnBrk="0" hangingPunct="0"/>
              <a:r>
                <a:rPr kumimoji="0" lang="en-US" altLang="zh-CN" sz="1800" b="1" dirty="0">
                  <a:latin typeface="+mn-ea"/>
                  <a:ea typeface="+mn-ea"/>
                </a:rPr>
                <a:t>Y</a:t>
              </a:r>
            </a:p>
          </p:txBody>
        </p:sp>
        <p:sp>
          <p:nvSpPr>
            <p:cNvPr id="43030" name="Text Box 28"/>
            <p:cNvSpPr txBox="1">
              <a:spLocks noChangeArrowheads="1"/>
            </p:cNvSpPr>
            <p:nvPr/>
          </p:nvSpPr>
          <p:spPr bwMode="auto">
            <a:xfrm>
              <a:off x="8775" y="12157"/>
              <a:ext cx="480" cy="468"/>
            </a:xfrm>
            <a:prstGeom prst="rect">
              <a:avLst/>
            </a:prstGeom>
            <a:noFill/>
            <a:ln w="9525">
              <a:noFill/>
              <a:miter lim="800000"/>
              <a:headEnd/>
              <a:tailEnd/>
            </a:ln>
          </p:spPr>
          <p:txBody>
            <a:bodyPr/>
            <a:lstStyle/>
            <a:p>
              <a:pPr algn="just" eaLnBrk="0" hangingPunct="0"/>
              <a:r>
                <a:rPr kumimoji="0" lang="en-US" altLang="zh-CN" sz="1800" b="1">
                  <a:latin typeface="+mn-ea"/>
                  <a:ea typeface="+mn-ea"/>
                </a:rPr>
                <a:t>Y</a:t>
              </a:r>
            </a:p>
          </p:txBody>
        </p:sp>
        <p:sp>
          <p:nvSpPr>
            <p:cNvPr id="43031" name="Text Box 29"/>
            <p:cNvSpPr txBox="1">
              <a:spLocks noChangeArrowheads="1"/>
            </p:cNvSpPr>
            <p:nvPr/>
          </p:nvSpPr>
          <p:spPr bwMode="auto">
            <a:xfrm>
              <a:off x="8040" y="11431"/>
              <a:ext cx="480" cy="468"/>
            </a:xfrm>
            <a:prstGeom prst="rect">
              <a:avLst/>
            </a:prstGeom>
            <a:noFill/>
            <a:ln w="9525">
              <a:noFill/>
              <a:miter lim="800000"/>
              <a:headEnd/>
              <a:tailEnd/>
            </a:ln>
          </p:spPr>
          <p:txBody>
            <a:bodyPr/>
            <a:lstStyle/>
            <a:p>
              <a:pPr algn="just" eaLnBrk="0" hangingPunct="0"/>
              <a:r>
                <a:rPr kumimoji="0" lang="en-US" altLang="zh-CN" sz="1800" b="1">
                  <a:latin typeface="+mn-ea"/>
                  <a:ea typeface="+mn-ea"/>
                </a:rPr>
                <a:t>Y</a:t>
              </a:r>
            </a:p>
          </p:txBody>
        </p:sp>
        <p:sp>
          <p:nvSpPr>
            <p:cNvPr id="43032" name="Text Box 30"/>
            <p:cNvSpPr txBox="1">
              <a:spLocks noChangeArrowheads="1"/>
            </p:cNvSpPr>
            <p:nvPr/>
          </p:nvSpPr>
          <p:spPr bwMode="auto">
            <a:xfrm>
              <a:off x="4485" y="11428"/>
              <a:ext cx="480" cy="468"/>
            </a:xfrm>
            <a:prstGeom prst="rect">
              <a:avLst/>
            </a:prstGeom>
            <a:noFill/>
            <a:ln w="9525">
              <a:noFill/>
              <a:miter lim="800000"/>
              <a:headEnd/>
              <a:tailEnd/>
            </a:ln>
          </p:spPr>
          <p:txBody>
            <a:bodyPr/>
            <a:lstStyle/>
            <a:p>
              <a:pPr algn="just" eaLnBrk="0" hangingPunct="0"/>
              <a:r>
                <a:rPr kumimoji="0" lang="en-US" altLang="zh-CN" sz="1800" b="1">
                  <a:latin typeface="+mn-ea"/>
                  <a:ea typeface="+mn-ea"/>
                </a:rPr>
                <a:t>N</a:t>
              </a:r>
            </a:p>
          </p:txBody>
        </p:sp>
        <p:sp>
          <p:nvSpPr>
            <p:cNvPr id="43033" name="Text Box 31"/>
            <p:cNvSpPr txBox="1">
              <a:spLocks noChangeArrowheads="1"/>
            </p:cNvSpPr>
            <p:nvPr/>
          </p:nvSpPr>
          <p:spPr bwMode="auto">
            <a:xfrm>
              <a:off x="7050" y="12103"/>
              <a:ext cx="480" cy="468"/>
            </a:xfrm>
            <a:prstGeom prst="rect">
              <a:avLst/>
            </a:prstGeom>
            <a:noFill/>
            <a:ln w="9525">
              <a:noFill/>
              <a:miter lim="800000"/>
              <a:headEnd/>
              <a:tailEnd/>
            </a:ln>
          </p:spPr>
          <p:txBody>
            <a:bodyPr/>
            <a:lstStyle/>
            <a:p>
              <a:pPr algn="just" eaLnBrk="0" hangingPunct="0"/>
              <a:r>
                <a:rPr kumimoji="0" lang="en-US" altLang="zh-CN" sz="1800" b="1">
                  <a:latin typeface="+mn-ea"/>
                  <a:ea typeface="+mn-ea"/>
                </a:rPr>
                <a:t>N</a:t>
              </a:r>
            </a:p>
          </p:txBody>
        </p:sp>
        <p:sp>
          <p:nvSpPr>
            <p:cNvPr id="43034" name="Text Box 32"/>
            <p:cNvSpPr txBox="1">
              <a:spLocks noChangeArrowheads="1"/>
            </p:cNvSpPr>
            <p:nvPr/>
          </p:nvSpPr>
          <p:spPr bwMode="auto">
            <a:xfrm>
              <a:off x="4579" y="9743"/>
              <a:ext cx="2498"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800" b="1" dirty="0">
                  <a:latin typeface="+mn-ea"/>
                  <a:ea typeface="+mn-ea"/>
                </a:rPr>
                <a:t>#S</a:t>
              </a:r>
              <a:r>
                <a:rPr kumimoji="0" lang="zh-CN" altLang="en-US" sz="1800" b="1" dirty="0">
                  <a:latin typeface="+mn-ea"/>
                  <a:ea typeface="+mn-ea"/>
                </a:rPr>
                <a:t>入栈</a:t>
              </a:r>
              <a:r>
                <a:rPr kumimoji="0" lang="en-US" altLang="zh-CN" sz="1800" b="1" dirty="0">
                  <a:latin typeface="+mn-ea"/>
                  <a:ea typeface="+mn-ea"/>
                </a:rPr>
                <a:t>S</a:t>
              </a:r>
              <a:r>
                <a:rPr kumimoji="0" lang="zh-CN" altLang="en-US" sz="1800" b="1" dirty="0">
                  <a:latin typeface="+mn-ea"/>
                  <a:ea typeface="+mn-ea"/>
                </a:rPr>
                <a:t>，</a:t>
              </a:r>
              <a:r>
                <a:rPr kumimoji="0" lang="en-US" altLang="zh-CN" sz="1800" b="1" dirty="0" err="1">
                  <a:latin typeface="+mn-ea"/>
                  <a:ea typeface="+mn-ea"/>
                </a:rPr>
                <a:t>a←read</a:t>
              </a:r>
              <a:r>
                <a:rPr kumimoji="0" lang="en-US" altLang="zh-CN" sz="1800" b="1" dirty="0">
                  <a:latin typeface="+mn-ea"/>
                  <a:ea typeface="+mn-ea"/>
                </a:rPr>
                <a:t>(I)</a:t>
              </a:r>
            </a:p>
          </p:txBody>
        </p:sp>
        <p:sp>
          <p:nvSpPr>
            <p:cNvPr id="43035" name="Line 33"/>
            <p:cNvSpPr>
              <a:spLocks noChangeShapeType="1"/>
            </p:cNvSpPr>
            <p:nvPr/>
          </p:nvSpPr>
          <p:spPr bwMode="auto">
            <a:xfrm>
              <a:off x="6060" y="10212"/>
              <a:ext cx="0" cy="283"/>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43036" name="Text Box 34"/>
            <p:cNvSpPr txBox="1">
              <a:spLocks noChangeArrowheads="1"/>
            </p:cNvSpPr>
            <p:nvPr/>
          </p:nvSpPr>
          <p:spPr bwMode="auto">
            <a:xfrm>
              <a:off x="5059" y="10492"/>
              <a:ext cx="2025"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800" b="1">
                  <a:latin typeface="+mn-ea"/>
                  <a:ea typeface="+mn-ea"/>
                </a:rPr>
                <a:t>X←pop(S)</a:t>
              </a:r>
            </a:p>
          </p:txBody>
        </p:sp>
        <p:sp>
          <p:nvSpPr>
            <p:cNvPr id="43037" name="Line 35"/>
            <p:cNvSpPr>
              <a:spLocks noChangeShapeType="1"/>
            </p:cNvSpPr>
            <p:nvPr/>
          </p:nvSpPr>
          <p:spPr bwMode="auto">
            <a:xfrm>
              <a:off x="6060" y="10971"/>
              <a:ext cx="0" cy="283"/>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nvGrpSpPr>
            <p:cNvPr id="7" name="Group 36"/>
            <p:cNvGrpSpPr>
              <a:grpSpLocks/>
            </p:cNvGrpSpPr>
            <p:nvPr/>
          </p:nvGrpSpPr>
          <p:grpSpPr bwMode="auto">
            <a:xfrm>
              <a:off x="6615" y="11494"/>
              <a:ext cx="1474" cy="468"/>
              <a:chOff x="6630" y="11490"/>
              <a:chExt cx="680" cy="468"/>
            </a:xfrm>
          </p:grpSpPr>
          <p:sp>
            <p:nvSpPr>
              <p:cNvPr id="43083" name="Line 37"/>
              <p:cNvSpPr>
                <a:spLocks noChangeShapeType="1"/>
              </p:cNvSpPr>
              <p:nvPr/>
            </p:nvSpPr>
            <p:spPr bwMode="auto">
              <a:xfrm>
                <a:off x="6630" y="11490"/>
                <a:ext cx="6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84" name="Line 38"/>
              <p:cNvSpPr>
                <a:spLocks noChangeShapeType="1"/>
              </p:cNvSpPr>
              <p:nvPr/>
            </p:nvSpPr>
            <p:spPr bwMode="auto">
              <a:xfrm>
                <a:off x="7310" y="11490"/>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grpSp>
          <p:nvGrpSpPr>
            <p:cNvPr id="8" name="Group 39"/>
            <p:cNvGrpSpPr>
              <a:grpSpLocks/>
            </p:cNvGrpSpPr>
            <p:nvPr/>
          </p:nvGrpSpPr>
          <p:grpSpPr bwMode="auto">
            <a:xfrm>
              <a:off x="7560" y="11971"/>
              <a:ext cx="1080" cy="468"/>
              <a:chOff x="4800" y="11937"/>
              <a:chExt cx="1080" cy="468"/>
            </a:xfrm>
          </p:grpSpPr>
          <p:sp>
            <p:nvSpPr>
              <p:cNvPr id="43081" name="AutoShape 40"/>
              <p:cNvSpPr>
                <a:spLocks noChangeArrowheads="1"/>
              </p:cNvSpPr>
              <p:nvPr/>
            </p:nvSpPr>
            <p:spPr bwMode="auto">
              <a:xfrm>
                <a:off x="4800" y="11937"/>
                <a:ext cx="1080" cy="468"/>
              </a:xfrm>
              <a:prstGeom prst="diamond">
                <a:avLst/>
              </a:prstGeom>
              <a:solidFill>
                <a:srgbClr val="FFFFFF"/>
              </a:solidFill>
              <a:ln w="9525">
                <a:solidFill>
                  <a:srgbClr val="000000"/>
                </a:solidFill>
                <a:miter lim="800000"/>
                <a:headEnd/>
                <a:tailEnd/>
              </a:ln>
            </p:spPr>
            <p:txBody>
              <a:bodyPr/>
              <a:lstStyle/>
              <a:p>
                <a:endParaRPr lang="zh-CN" altLang="en-US" b="1">
                  <a:latin typeface="+mn-ea"/>
                  <a:ea typeface="+mn-ea"/>
                </a:endParaRPr>
              </a:p>
            </p:txBody>
          </p:sp>
          <p:sp>
            <p:nvSpPr>
              <p:cNvPr id="43082" name="Text Box 41"/>
              <p:cNvSpPr txBox="1">
                <a:spLocks noChangeArrowheads="1"/>
              </p:cNvSpPr>
              <p:nvPr/>
            </p:nvSpPr>
            <p:spPr bwMode="auto">
              <a:xfrm>
                <a:off x="4860" y="11967"/>
                <a:ext cx="990" cy="438"/>
              </a:xfrm>
              <a:prstGeom prst="rect">
                <a:avLst/>
              </a:prstGeom>
              <a:noFill/>
              <a:ln w="9525">
                <a:noFill/>
                <a:miter lim="800000"/>
                <a:headEnd/>
                <a:tailEnd/>
              </a:ln>
            </p:spPr>
            <p:txBody>
              <a:bodyPr/>
              <a:lstStyle/>
              <a:p>
                <a:pPr algn="ctr" eaLnBrk="0" hangingPunct="0"/>
                <a:r>
                  <a:rPr kumimoji="0" lang="en-US" altLang="zh-CN" sz="1800" b="1">
                    <a:latin typeface="+mn-ea"/>
                    <a:ea typeface="+mn-ea"/>
                  </a:rPr>
                  <a:t>X</a:t>
                </a:r>
                <a:r>
                  <a:rPr kumimoji="0" lang="zh-CN" altLang="en-US" sz="1800" b="1">
                    <a:latin typeface="+mn-ea"/>
                    <a:ea typeface="+mn-ea"/>
                  </a:rPr>
                  <a:t>＝</a:t>
                </a:r>
                <a:r>
                  <a:rPr kumimoji="0" lang="en-US" altLang="zh-CN" sz="1800" b="1">
                    <a:latin typeface="+mn-ea"/>
                    <a:ea typeface="+mn-ea"/>
                  </a:rPr>
                  <a:t>a</a:t>
                </a:r>
              </a:p>
            </p:txBody>
          </p:sp>
        </p:grpSp>
        <p:grpSp>
          <p:nvGrpSpPr>
            <p:cNvPr id="9" name="Group 42"/>
            <p:cNvGrpSpPr>
              <a:grpSpLocks/>
            </p:cNvGrpSpPr>
            <p:nvPr/>
          </p:nvGrpSpPr>
          <p:grpSpPr bwMode="auto">
            <a:xfrm>
              <a:off x="3597" y="12178"/>
              <a:ext cx="748" cy="468"/>
              <a:chOff x="3105" y="2361"/>
              <a:chExt cx="180" cy="468"/>
            </a:xfrm>
          </p:grpSpPr>
          <p:sp>
            <p:nvSpPr>
              <p:cNvPr id="43079" name="Line 43"/>
              <p:cNvSpPr>
                <a:spLocks noChangeShapeType="1"/>
              </p:cNvSpPr>
              <p:nvPr/>
            </p:nvSpPr>
            <p:spPr bwMode="auto">
              <a:xfrm>
                <a:off x="310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80" name="Line 44"/>
              <p:cNvSpPr>
                <a:spLocks noChangeShapeType="1"/>
              </p:cNvSpPr>
              <p:nvPr/>
            </p:nvSpPr>
            <p:spPr bwMode="auto">
              <a:xfrm>
                <a:off x="3105"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grpSp>
          <p:nvGrpSpPr>
            <p:cNvPr id="10" name="Group 45"/>
            <p:cNvGrpSpPr>
              <a:grpSpLocks/>
            </p:cNvGrpSpPr>
            <p:nvPr/>
          </p:nvGrpSpPr>
          <p:grpSpPr bwMode="auto">
            <a:xfrm>
              <a:off x="8655" y="12193"/>
              <a:ext cx="195" cy="468"/>
              <a:chOff x="4395" y="2361"/>
              <a:chExt cx="195" cy="468"/>
            </a:xfrm>
          </p:grpSpPr>
          <p:sp>
            <p:nvSpPr>
              <p:cNvPr id="43077" name="Line 46"/>
              <p:cNvSpPr>
                <a:spLocks noChangeShapeType="1"/>
              </p:cNvSpPr>
              <p:nvPr/>
            </p:nvSpPr>
            <p:spPr bwMode="auto">
              <a:xfrm>
                <a:off x="439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78" name="Line 47"/>
              <p:cNvSpPr>
                <a:spLocks noChangeShapeType="1"/>
              </p:cNvSpPr>
              <p:nvPr/>
            </p:nvSpPr>
            <p:spPr bwMode="auto">
              <a:xfrm>
                <a:off x="4590"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grpSp>
          <p:nvGrpSpPr>
            <p:cNvPr id="11" name="Group 48"/>
            <p:cNvGrpSpPr>
              <a:grpSpLocks/>
            </p:cNvGrpSpPr>
            <p:nvPr/>
          </p:nvGrpSpPr>
          <p:grpSpPr bwMode="auto">
            <a:xfrm>
              <a:off x="7395" y="12178"/>
              <a:ext cx="180" cy="468"/>
              <a:chOff x="3105" y="2361"/>
              <a:chExt cx="180" cy="468"/>
            </a:xfrm>
          </p:grpSpPr>
          <p:sp>
            <p:nvSpPr>
              <p:cNvPr id="43075" name="Line 49"/>
              <p:cNvSpPr>
                <a:spLocks noChangeShapeType="1"/>
              </p:cNvSpPr>
              <p:nvPr/>
            </p:nvSpPr>
            <p:spPr bwMode="auto">
              <a:xfrm>
                <a:off x="310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76" name="Line 50"/>
              <p:cNvSpPr>
                <a:spLocks noChangeShapeType="1"/>
              </p:cNvSpPr>
              <p:nvPr/>
            </p:nvSpPr>
            <p:spPr bwMode="auto">
              <a:xfrm>
                <a:off x="3105"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grpSp>
          <p:nvGrpSpPr>
            <p:cNvPr id="12" name="Group 51"/>
            <p:cNvGrpSpPr>
              <a:grpSpLocks/>
            </p:cNvGrpSpPr>
            <p:nvPr/>
          </p:nvGrpSpPr>
          <p:grpSpPr bwMode="auto">
            <a:xfrm>
              <a:off x="5070" y="12655"/>
              <a:ext cx="1080" cy="468"/>
              <a:chOff x="4800" y="11937"/>
              <a:chExt cx="1080" cy="468"/>
            </a:xfrm>
          </p:grpSpPr>
          <p:sp>
            <p:nvSpPr>
              <p:cNvPr id="43073" name="AutoShape 52"/>
              <p:cNvSpPr>
                <a:spLocks noChangeArrowheads="1"/>
              </p:cNvSpPr>
              <p:nvPr/>
            </p:nvSpPr>
            <p:spPr bwMode="auto">
              <a:xfrm>
                <a:off x="4800" y="11937"/>
                <a:ext cx="1080" cy="468"/>
              </a:xfrm>
              <a:prstGeom prst="diamond">
                <a:avLst/>
              </a:prstGeom>
              <a:solidFill>
                <a:srgbClr val="FFFFFF"/>
              </a:solidFill>
              <a:ln w="9525">
                <a:solidFill>
                  <a:srgbClr val="000000"/>
                </a:solidFill>
                <a:miter lim="800000"/>
                <a:headEnd/>
                <a:tailEnd/>
              </a:ln>
            </p:spPr>
            <p:txBody>
              <a:bodyPr/>
              <a:lstStyle/>
              <a:p>
                <a:endParaRPr lang="zh-CN" altLang="en-US" b="1">
                  <a:latin typeface="+mn-ea"/>
                  <a:ea typeface="+mn-ea"/>
                </a:endParaRPr>
              </a:p>
            </p:txBody>
          </p:sp>
          <p:sp>
            <p:nvSpPr>
              <p:cNvPr id="43074" name="Text Box 53"/>
              <p:cNvSpPr txBox="1">
                <a:spLocks noChangeArrowheads="1"/>
              </p:cNvSpPr>
              <p:nvPr/>
            </p:nvSpPr>
            <p:spPr bwMode="auto">
              <a:xfrm>
                <a:off x="4860" y="11967"/>
                <a:ext cx="990" cy="438"/>
              </a:xfrm>
              <a:prstGeom prst="rect">
                <a:avLst/>
              </a:prstGeom>
              <a:noFill/>
              <a:ln w="9525">
                <a:noFill/>
                <a:miter lim="800000"/>
                <a:headEnd/>
                <a:tailEnd/>
              </a:ln>
            </p:spPr>
            <p:txBody>
              <a:bodyPr/>
              <a:lstStyle/>
              <a:p>
                <a:pPr algn="ctr" eaLnBrk="0" hangingPunct="0"/>
                <a:r>
                  <a:rPr kumimoji="0" lang="en-US" altLang="zh-CN" sz="1800" b="1">
                    <a:latin typeface="+mn-ea"/>
                    <a:ea typeface="+mn-ea"/>
                  </a:rPr>
                  <a:t>X</a:t>
                </a:r>
                <a:r>
                  <a:rPr kumimoji="0" lang="zh-CN" altLang="en-US" sz="1800" b="1">
                    <a:latin typeface="+mn-ea"/>
                    <a:ea typeface="+mn-ea"/>
                  </a:rPr>
                  <a:t>＝</a:t>
                </a:r>
                <a:r>
                  <a:rPr kumimoji="0" lang="en-US" altLang="zh-CN" sz="1800" b="1">
                    <a:latin typeface="+mn-ea"/>
                    <a:ea typeface="+mn-ea"/>
                  </a:rPr>
                  <a:t>a</a:t>
                </a:r>
              </a:p>
            </p:txBody>
          </p:sp>
        </p:grpSp>
        <p:grpSp>
          <p:nvGrpSpPr>
            <p:cNvPr id="13" name="Group 54"/>
            <p:cNvGrpSpPr>
              <a:grpSpLocks/>
            </p:cNvGrpSpPr>
            <p:nvPr/>
          </p:nvGrpSpPr>
          <p:grpSpPr bwMode="auto">
            <a:xfrm>
              <a:off x="6150" y="12892"/>
              <a:ext cx="195" cy="468"/>
              <a:chOff x="4395" y="2361"/>
              <a:chExt cx="195" cy="468"/>
            </a:xfrm>
          </p:grpSpPr>
          <p:sp>
            <p:nvSpPr>
              <p:cNvPr id="43071" name="Line 55"/>
              <p:cNvSpPr>
                <a:spLocks noChangeShapeType="1"/>
              </p:cNvSpPr>
              <p:nvPr/>
            </p:nvSpPr>
            <p:spPr bwMode="auto">
              <a:xfrm>
                <a:off x="439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72" name="Line 56"/>
              <p:cNvSpPr>
                <a:spLocks noChangeShapeType="1"/>
              </p:cNvSpPr>
              <p:nvPr/>
            </p:nvSpPr>
            <p:spPr bwMode="auto">
              <a:xfrm>
                <a:off x="4590"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grpSp>
          <p:nvGrpSpPr>
            <p:cNvPr id="14" name="Group 57"/>
            <p:cNvGrpSpPr>
              <a:grpSpLocks/>
            </p:cNvGrpSpPr>
            <p:nvPr/>
          </p:nvGrpSpPr>
          <p:grpSpPr bwMode="auto">
            <a:xfrm>
              <a:off x="2967" y="12595"/>
              <a:ext cx="1275" cy="638"/>
              <a:chOff x="2877" y="14218"/>
              <a:chExt cx="1275" cy="638"/>
            </a:xfrm>
          </p:grpSpPr>
          <p:sp>
            <p:nvSpPr>
              <p:cNvPr id="43069" name="AutoShape 58"/>
              <p:cNvSpPr>
                <a:spLocks noChangeArrowheads="1"/>
              </p:cNvSpPr>
              <p:nvPr/>
            </p:nvSpPr>
            <p:spPr bwMode="auto">
              <a:xfrm>
                <a:off x="2877" y="14218"/>
                <a:ext cx="1275" cy="638"/>
              </a:xfrm>
              <a:prstGeom prst="diamond">
                <a:avLst/>
              </a:prstGeom>
              <a:solidFill>
                <a:srgbClr val="FFFFFF"/>
              </a:solidFill>
              <a:ln w="9525">
                <a:solidFill>
                  <a:srgbClr val="000000"/>
                </a:solidFill>
                <a:miter lim="800000"/>
                <a:headEnd/>
                <a:tailEnd/>
              </a:ln>
            </p:spPr>
            <p:txBody>
              <a:bodyPr/>
              <a:lstStyle/>
              <a:p>
                <a:endParaRPr lang="zh-CN" altLang="en-US" b="1">
                  <a:latin typeface="+mn-ea"/>
                  <a:ea typeface="+mn-ea"/>
                </a:endParaRPr>
              </a:p>
            </p:txBody>
          </p:sp>
          <p:sp>
            <p:nvSpPr>
              <p:cNvPr id="43070" name="Text Box 59"/>
              <p:cNvSpPr txBox="1">
                <a:spLocks noChangeArrowheads="1"/>
              </p:cNvSpPr>
              <p:nvPr/>
            </p:nvSpPr>
            <p:spPr bwMode="auto">
              <a:xfrm>
                <a:off x="2880" y="14313"/>
                <a:ext cx="1263" cy="438"/>
              </a:xfrm>
              <a:prstGeom prst="rect">
                <a:avLst/>
              </a:prstGeom>
              <a:noFill/>
              <a:ln w="9525">
                <a:noFill/>
                <a:miter lim="800000"/>
                <a:headEnd/>
                <a:tailEnd/>
              </a:ln>
            </p:spPr>
            <p:txBody>
              <a:bodyPr/>
              <a:lstStyle/>
              <a:p>
                <a:pPr algn="ctr" eaLnBrk="0" hangingPunct="0"/>
                <a:r>
                  <a:rPr kumimoji="0" lang="en-US" altLang="zh-CN" sz="1800" b="1">
                    <a:latin typeface="+mn-ea"/>
                    <a:ea typeface="+mn-ea"/>
                  </a:rPr>
                  <a:t>M[X ,a]≠</a:t>
                </a:r>
                <a:r>
                  <a:rPr kumimoji="0" lang="zh-CN" altLang="en-US" sz="1800" b="1">
                    <a:latin typeface="+mn-ea"/>
                    <a:ea typeface="+mn-ea"/>
                  </a:rPr>
                  <a:t>空</a:t>
                </a:r>
              </a:p>
            </p:txBody>
          </p:sp>
        </p:grpSp>
        <p:grpSp>
          <p:nvGrpSpPr>
            <p:cNvPr id="15" name="Group 60"/>
            <p:cNvGrpSpPr>
              <a:grpSpLocks/>
            </p:cNvGrpSpPr>
            <p:nvPr/>
          </p:nvGrpSpPr>
          <p:grpSpPr bwMode="auto">
            <a:xfrm>
              <a:off x="4890" y="12907"/>
              <a:ext cx="180" cy="1191"/>
              <a:chOff x="3105" y="2361"/>
              <a:chExt cx="180" cy="468"/>
            </a:xfrm>
          </p:grpSpPr>
          <p:sp>
            <p:nvSpPr>
              <p:cNvPr id="43067" name="Line 61"/>
              <p:cNvSpPr>
                <a:spLocks noChangeShapeType="1"/>
              </p:cNvSpPr>
              <p:nvPr/>
            </p:nvSpPr>
            <p:spPr bwMode="auto">
              <a:xfrm>
                <a:off x="310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68" name="Line 62"/>
              <p:cNvSpPr>
                <a:spLocks noChangeShapeType="1"/>
              </p:cNvSpPr>
              <p:nvPr/>
            </p:nvSpPr>
            <p:spPr bwMode="auto">
              <a:xfrm>
                <a:off x="3105"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sp>
          <p:nvSpPr>
            <p:cNvPr id="43047" name="Line 63"/>
            <p:cNvSpPr>
              <a:spLocks noChangeShapeType="1"/>
            </p:cNvSpPr>
            <p:nvPr/>
          </p:nvSpPr>
          <p:spPr bwMode="auto">
            <a:xfrm>
              <a:off x="6345" y="13812"/>
              <a:ext cx="0" cy="283"/>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43048" name="Line 64"/>
            <p:cNvSpPr>
              <a:spLocks noChangeShapeType="1"/>
            </p:cNvSpPr>
            <p:nvPr/>
          </p:nvSpPr>
          <p:spPr bwMode="auto">
            <a:xfrm>
              <a:off x="7380" y="13159"/>
              <a:ext cx="0" cy="936"/>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43049" name="Text Box 65"/>
            <p:cNvSpPr txBox="1">
              <a:spLocks noChangeArrowheads="1"/>
            </p:cNvSpPr>
            <p:nvPr/>
          </p:nvSpPr>
          <p:spPr bwMode="auto">
            <a:xfrm>
              <a:off x="3242" y="12127"/>
              <a:ext cx="480" cy="468"/>
            </a:xfrm>
            <a:prstGeom prst="rect">
              <a:avLst/>
            </a:prstGeom>
            <a:noFill/>
            <a:ln w="9525">
              <a:noFill/>
              <a:miter lim="800000"/>
              <a:headEnd/>
              <a:tailEnd/>
            </a:ln>
          </p:spPr>
          <p:txBody>
            <a:bodyPr/>
            <a:lstStyle/>
            <a:p>
              <a:pPr algn="just" eaLnBrk="0" hangingPunct="0"/>
              <a:r>
                <a:rPr kumimoji="0" lang="en-US" altLang="zh-CN" sz="1800" b="1" dirty="0">
                  <a:latin typeface="+mn-ea"/>
                  <a:ea typeface="+mn-ea"/>
                </a:rPr>
                <a:t>N</a:t>
              </a:r>
            </a:p>
          </p:txBody>
        </p:sp>
        <p:sp>
          <p:nvSpPr>
            <p:cNvPr id="43050" name="Text Box 66"/>
            <p:cNvSpPr txBox="1">
              <a:spLocks noChangeArrowheads="1"/>
            </p:cNvSpPr>
            <p:nvPr/>
          </p:nvSpPr>
          <p:spPr bwMode="auto">
            <a:xfrm>
              <a:off x="6327" y="12832"/>
              <a:ext cx="480" cy="468"/>
            </a:xfrm>
            <a:prstGeom prst="rect">
              <a:avLst/>
            </a:prstGeom>
            <a:noFill/>
            <a:ln w="9525">
              <a:noFill/>
              <a:miter lim="800000"/>
              <a:headEnd/>
              <a:tailEnd/>
            </a:ln>
          </p:spPr>
          <p:txBody>
            <a:bodyPr/>
            <a:lstStyle/>
            <a:p>
              <a:pPr algn="just" eaLnBrk="0" hangingPunct="0"/>
              <a:r>
                <a:rPr kumimoji="0" lang="en-US" altLang="zh-CN" sz="1800" b="1" dirty="0">
                  <a:latin typeface="+mn-ea"/>
                  <a:ea typeface="+mn-ea"/>
                </a:rPr>
                <a:t>N</a:t>
              </a:r>
            </a:p>
          </p:txBody>
        </p:sp>
        <p:sp>
          <p:nvSpPr>
            <p:cNvPr id="43051" name="Text Box 67"/>
            <p:cNvSpPr txBox="1">
              <a:spLocks noChangeArrowheads="1"/>
            </p:cNvSpPr>
            <p:nvPr/>
          </p:nvSpPr>
          <p:spPr bwMode="auto">
            <a:xfrm>
              <a:off x="4800" y="12868"/>
              <a:ext cx="480" cy="468"/>
            </a:xfrm>
            <a:prstGeom prst="rect">
              <a:avLst/>
            </a:prstGeom>
            <a:noFill/>
            <a:ln w="9525">
              <a:noFill/>
              <a:miter lim="800000"/>
              <a:headEnd/>
              <a:tailEnd/>
            </a:ln>
          </p:spPr>
          <p:txBody>
            <a:bodyPr/>
            <a:lstStyle/>
            <a:p>
              <a:pPr algn="just" eaLnBrk="0" hangingPunct="0"/>
              <a:r>
                <a:rPr kumimoji="0" lang="en-US" altLang="zh-CN" sz="1800" b="1" dirty="0">
                  <a:latin typeface="+mn-ea"/>
                  <a:ea typeface="+mn-ea"/>
                </a:rPr>
                <a:t>Y</a:t>
              </a:r>
            </a:p>
          </p:txBody>
        </p:sp>
        <p:grpSp>
          <p:nvGrpSpPr>
            <p:cNvPr id="16" name="Group 68"/>
            <p:cNvGrpSpPr>
              <a:grpSpLocks/>
            </p:cNvGrpSpPr>
            <p:nvPr/>
          </p:nvGrpSpPr>
          <p:grpSpPr bwMode="auto">
            <a:xfrm>
              <a:off x="4245" y="12928"/>
              <a:ext cx="195" cy="442"/>
              <a:chOff x="4395" y="2361"/>
              <a:chExt cx="195" cy="468"/>
            </a:xfrm>
          </p:grpSpPr>
          <p:sp>
            <p:nvSpPr>
              <p:cNvPr id="43065" name="Line 69"/>
              <p:cNvSpPr>
                <a:spLocks noChangeShapeType="1"/>
              </p:cNvSpPr>
              <p:nvPr/>
            </p:nvSpPr>
            <p:spPr bwMode="auto">
              <a:xfrm>
                <a:off x="4395" y="2361"/>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66" name="Line 70"/>
              <p:cNvSpPr>
                <a:spLocks noChangeShapeType="1"/>
              </p:cNvSpPr>
              <p:nvPr/>
            </p:nvSpPr>
            <p:spPr bwMode="auto">
              <a:xfrm>
                <a:off x="4590" y="2361"/>
                <a:ext cx="0" cy="46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grpSp>
        <p:sp>
          <p:nvSpPr>
            <p:cNvPr id="43053" name="Text Box 71"/>
            <p:cNvSpPr txBox="1">
              <a:spLocks noChangeArrowheads="1"/>
            </p:cNvSpPr>
            <p:nvPr/>
          </p:nvSpPr>
          <p:spPr bwMode="auto">
            <a:xfrm>
              <a:off x="3720" y="13336"/>
              <a:ext cx="1080" cy="46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800" b="1">
                  <a:latin typeface="+mn-ea"/>
                  <a:ea typeface="+mn-ea"/>
                </a:rPr>
                <a:t>erorr</a:t>
              </a:r>
            </a:p>
          </p:txBody>
        </p:sp>
        <p:sp>
          <p:nvSpPr>
            <p:cNvPr id="43054" name="Line 72"/>
            <p:cNvSpPr>
              <a:spLocks noChangeShapeType="1"/>
            </p:cNvSpPr>
            <p:nvPr/>
          </p:nvSpPr>
          <p:spPr bwMode="auto">
            <a:xfrm>
              <a:off x="4395" y="13813"/>
              <a:ext cx="0" cy="283"/>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43055" name="Text Box 73"/>
            <p:cNvSpPr txBox="1">
              <a:spLocks noChangeArrowheads="1"/>
            </p:cNvSpPr>
            <p:nvPr/>
          </p:nvSpPr>
          <p:spPr bwMode="auto">
            <a:xfrm>
              <a:off x="4380" y="12862"/>
              <a:ext cx="480" cy="468"/>
            </a:xfrm>
            <a:prstGeom prst="rect">
              <a:avLst/>
            </a:prstGeom>
            <a:noFill/>
            <a:ln w="9525">
              <a:noFill/>
              <a:miter lim="800000"/>
              <a:headEnd/>
              <a:tailEnd/>
            </a:ln>
          </p:spPr>
          <p:txBody>
            <a:bodyPr/>
            <a:lstStyle/>
            <a:p>
              <a:pPr algn="just" eaLnBrk="0" hangingPunct="0"/>
              <a:r>
                <a:rPr kumimoji="0" lang="en-US" altLang="zh-CN" sz="1800" b="1" dirty="0">
                  <a:latin typeface="+mn-ea"/>
                  <a:ea typeface="+mn-ea"/>
                </a:rPr>
                <a:t>N</a:t>
              </a:r>
            </a:p>
          </p:txBody>
        </p:sp>
        <p:sp>
          <p:nvSpPr>
            <p:cNvPr id="43056" name="Line 75"/>
            <p:cNvSpPr>
              <a:spLocks noChangeShapeType="1"/>
            </p:cNvSpPr>
            <p:nvPr/>
          </p:nvSpPr>
          <p:spPr bwMode="auto">
            <a:xfrm>
              <a:off x="2760" y="12922"/>
              <a:ext cx="180" cy="0"/>
            </a:xfrm>
            <a:prstGeom prst="line">
              <a:avLst/>
            </a:prstGeom>
            <a:noFill/>
            <a:ln w="9525">
              <a:solidFill>
                <a:srgbClr val="333333"/>
              </a:solidFill>
              <a:round/>
              <a:headEnd/>
              <a:tailEnd/>
            </a:ln>
          </p:spPr>
          <p:txBody>
            <a:bodyPr/>
            <a:lstStyle/>
            <a:p>
              <a:endParaRPr lang="zh-CN" altLang="en-US" b="1">
                <a:latin typeface="+mn-ea"/>
                <a:ea typeface="+mn-ea"/>
              </a:endParaRPr>
            </a:p>
          </p:txBody>
        </p:sp>
        <p:sp>
          <p:nvSpPr>
            <p:cNvPr id="43057" name="Text Box 77"/>
            <p:cNvSpPr txBox="1">
              <a:spLocks noChangeArrowheads="1"/>
            </p:cNvSpPr>
            <p:nvPr/>
          </p:nvSpPr>
          <p:spPr bwMode="auto">
            <a:xfrm>
              <a:off x="2430" y="12847"/>
              <a:ext cx="480" cy="468"/>
            </a:xfrm>
            <a:prstGeom prst="rect">
              <a:avLst/>
            </a:prstGeom>
            <a:noFill/>
            <a:ln w="9525">
              <a:noFill/>
              <a:miter lim="800000"/>
              <a:headEnd/>
              <a:tailEnd/>
            </a:ln>
          </p:spPr>
          <p:txBody>
            <a:bodyPr/>
            <a:lstStyle/>
            <a:p>
              <a:pPr algn="just" eaLnBrk="0" hangingPunct="0"/>
              <a:r>
                <a:rPr kumimoji="0" lang="en-US" altLang="zh-CN" sz="1800" b="1">
                  <a:latin typeface="+mn-ea"/>
                  <a:ea typeface="+mn-ea"/>
                </a:rPr>
                <a:t>Y</a:t>
              </a:r>
            </a:p>
          </p:txBody>
        </p:sp>
        <p:sp>
          <p:nvSpPr>
            <p:cNvPr id="43058" name="Line 78"/>
            <p:cNvSpPr>
              <a:spLocks noChangeShapeType="1"/>
            </p:cNvSpPr>
            <p:nvPr/>
          </p:nvSpPr>
          <p:spPr bwMode="auto">
            <a:xfrm>
              <a:off x="8820" y="13144"/>
              <a:ext cx="0" cy="936"/>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43059" name="Line 79"/>
            <p:cNvSpPr>
              <a:spLocks noChangeShapeType="1"/>
            </p:cNvSpPr>
            <p:nvPr/>
          </p:nvSpPr>
          <p:spPr bwMode="auto">
            <a:xfrm>
              <a:off x="8820" y="14080"/>
              <a:ext cx="794" cy="0"/>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43060" name="Line 80"/>
            <p:cNvSpPr>
              <a:spLocks noChangeShapeType="1"/>
            </p:cNvSpPr>
            <p:nvPr/>
          </p:nvSpPr>
          <p:spPr bwMode="auto">
            <a:xfrm>
              <a:off x="7095" y="10678"/>
              <a:ext cx="2520" cy="0"/>
            </a:xfrm>
            <a:prstGeom prst="line">
              <a:avLst/>
            </a:prstGeom>
            <a:noFill/>
            <a:ln w="9525">
              <a:solidFill>
                <a:srgbClr val="333333"/>
              </a:solidFill>
              <a:round/>
              <a:headEnd type="triangle" w="med" len="med"/>
              <a:tailEnd/>
            </a:ln>
          </p:spPr>
          <p:txBody>
            <a:bodyPr/>
            <a:lstStyle/>
            <a:p>
              <a:endParaRPr lang="zh-CN" altLang="en-US" b="1">
                <a:latin typeface="+mn-ea"/>
                <a:ea typeface="+mn-ea"/>
              </a:endParaRPr>
            </a:p>
          </p:txBody>
        </p:sp>
        <p:sp>
          <p:nvSpPr>
            <p:cNvPr id="43061" name="Line 81"/>
            <p:cNvSpPr>
              <a:spLocks noChangeShapeType="1"/>
            </p:cNvSpPr>
            <p:nvPr/>
          </p:nvSpPr>
          <p:spPr bwMode="auto">
            <a:xfrm>
              <a:off x="9630" y="10663"/>
              <a:ext cx="0" cy="3432"/>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43062" name="Line 83"/>
            <p:cNvSpPr>
              <a:spLocks noChangeShapeType="1"/>
            </p:cNvSpPr>
            <p:nvPr/>
          </p:nvSpPr>
          <p:spPr bwMode="auto">
            <a:xfrm>
              <a:off x="2220" y="10648"/>
              <a:ext cx="2812" cy="0"/>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43063" name="Line 84"/>
            <p:cNvSpPr>
              <a:spLocks noChangeShapeType="1"/>
            </p:cNvSpPr>
            <p:nvPr/>
          </p:nvSpPr>
          <p:spPr bwMode="auto">
            <a:xfrm>
              <a:off x="2205" y="10648"/>
              <a:ext cx="0" cy="3744"/>
            </a:xfrm>
            <a:prstGeom prst="line">
              <a:avLst/>
            </a:prstGeom>
            <a:noFill/>
            <a:ln w="9525">
              <a:solidFill>
                <a:srgbClr val="000000"/>
              </a:solidFill>
              <a:round/>
              <a:headEnd/>
              <a:tailEnd/>
            </a:ln>
          </p:spPr>
          <p:txBody>
            <a:bodyPr/>
            <a:lstStyle/>
            <a:p>
              <a:endParaRPr lang="zh-CN" altLang="en-US" b="1">
                <a:latin typeface="+mn-ea"/>
                <a:ea typeface="+mn-ea"/>
              </a:endParaRPr>
            </a:p>
          </p:txBody>
        </p:sp>
        <p:sp>
          <p:nvSpPr>
            <p:cNvPr id="43064" name="Line 85"/>
            <p:cNvSpPr>
              <a:spLocks noChangeShapeType="1"/>
            </p:cNvSpPr>
            <p:nvPr/>
          </p:nvSpPr>
          <p:spPr bwMode="auto">
            <a:xfrm>
              <a:off x="2202" y="14392"/>
              <a:ext cx="193" cy="0"/>
            </a:xfrm>
            <a:prstGeom prst="line">
              <a:avLst/>
            </a:prstGeom>
            <a:noFill/>
            <a:ln w="9525">
              <a:solidFill>
                <a:srgbClr val="000000"/>
              </a:solidFill>
              <a:round/>
              <a:headEnd/>
              <a:tailEnd/>
            </a:ln>
          </p:spPr>
          <p:txBody>
            <a:bodyPr/>
            <a:lstStyle/>
            <a:p>
              <a:endParaRPr lang="zh-CN" altLang="en-US" b="1">
                <a:latin typeface="+mn-ea"/>
                <a:ea typeface="+mn-ea"/>
              </a:endParaRPr>
            </a:p>
          </p:txBody>
        </p:sp>
      </p:grpSp>
      <p:sp>
        <p:nvSpPr>
          <p:cNvPr id="43013" name="Line 62"/>
          <p:cNvSpPr>
            <a:spLocks noChangeShapeType="1"/>
          </p:cNvSpPr>
          <p:nvPr/>
        </p:nvSpPr>
        <p:spPr bwMode="auto">
          <a:xfrm>
            <a:off x="1310898" y="4389814"/>
            <a:ext cx="0" cy="1004888"/>
          </a:xfrm>
          <a:prstGeom prst="line">
            <a:avLst/>
          </a:prstGeom>
          <a:noFill/>
          <a:ln w="9525">
            <a:solidFill>
              <a:srgbClr val="333333"/>
            </a:solidFill>
            <a:round/>
            <a:headEnd/>
            <a:tailEnd type="triangle" w="med" len="med"/>
          </a:ln>
        </p:spPr>
        <p:txBody>
          <a:bodyPr/>
          <a:lstStyle/>
          <a:p>
            <a:endParaRPr lang="zh-CN" altLang="en-US" b="1">
              <a:latin typeface="+mn-ea"/>
              <a:ea typeface="+mn-ea"/>
            </a:endParaRPr>
          </a:p>
        </p:txBody>
      </p:sp>
      <p:sp>
        <p:nvSpPr>
          <p:cNvPr id="85" name="Rectangle 21"/>
          <p:cNvSpPr txBox="1">
            <a:spLocks noChangeArrowheads="1"/>
          </p:cNvSpPr>
          <p:nvPr/>
        </p:nvSpPr>
        <p:spPr>
          <a:xfrm>
            <a:off x="457200" y="304800"/>
            <a:ext cx="70866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预测分析法</a:t>
            </a:r>
            <a:r>
              <a:rPr lang="zh-CN" altLang="en-US" sz="2800" b="1" kern="0" noProof="0" dirty="0" smtClean="0">
                <a:solidFill>
                  <a:srgbClr val="CC0099"/>
                </a:solidFill>
                <a:latin typeface="黑体" pitchFamily="49" charset="-122"/>
                <a:ea typeface="黑体" pitchFamily="49" charset="-122"/>
                <a:cs typeface="+mj-cs"/>
              </a:rPr>
              <a:t>算法流程</a:t>
            </a:r>
            <a:endPar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1"/>
          <p:cNvSpPr txBox="1">
            <a:spLocks noChangeArrowheads="1"/>
          </p:cNvSpPr>
          <p:nvPr/>
        </p:nvSpPr>
        <p:spPr>
          <a:xfrm>
            <a:off x="-609600" y="304800"/>
            <a:ext cx="5867400" cy="533400"/>
          </a:xfrm>
          <a:prstGeom prst="rect">
            <a:avLst/>
          </a:prstGeom>
        </p:spPr>
        <p:txBody>
          <a:bodyPr/>
          <a:lstStyle/>
          <a:p>
            <a:pPr>
              <a:defRPr/>
            </a:pPr>
            <a:r>
              <a:rPr lang="en-US" altLang="zh-CN" sz="2800" b="1" kern="0" dirty="0">
                <a:solidFill>
                  <a:srgbClr val="0000FF"/>
                </a:solidFill>
                <a:latin typeface="黑体" pitchFamily="49" charset="-122"/>
                <a:ea typeface="黑体" pitchFamily="49" charset="-122"/>
                <a:cs typeface="+mj-cs"/>
              </a:rPr>
              <a:t>4.5</a:t>
            </a:r>
            <a:r>
              <a:rPr lang="zh-CN" altLang="en-US" sz="2800" b="1" kern="0" dirty="0">
                <a:solidFill>
                  <a:srgbClr val="0000FF"/>
                </a:solidFill>
                <a:latin typeface="黑体" pitchFamily="49" charset="-122"/>
                <a:ea typeface="黑体" pitchFamily="49" charset="-122"/>
                <a:cs typeface="+mj-cs"/>
              </a:rPr>
              <a:t>　典型例题及解答</a:t>
            </a:r>
          </a:p>
        </p:txBody>
      </p:sp>
      <p:sp>
        <p:nvSpPr>
          <p:cNvPr id="44036" name="Text Box 5"/>
          <p:cNvSpPr txBox="1">
            <a:spLocks noChangeArrowheads="1"/>
          </p:cNvSpPr>
          <p:nvPr/>
        </p:nvSpPr>
        <p:spPr bwMode="auto">
          <a:xfrm>
            <a:off x="914400" y="1357313"/>
            <a:ext cx="7467600" cy="769441"/>
          </a:xfrm>
          <a:prstGeom prst="rect">
            <a:avLst/>
          </a:prstGeom>
          <a:noFill/>
          <a:ln w="9525">
            <a:noFill/>
            <a:miter lim="800000"/>
            <a:headEnd/>
            <a:tailEnd/>
          </a:ln>
        </p:spPr>
        <p:txBody>
          <a:bodyPr wrap="square">
            <a:spAutoFit/>
          </a:bodyPr>
          <a:lstStyle/>
          <a:p>
            <a:pPr algn="l"/>
            <a:r>
              <a:rPr lang="en-US" altLang="zh-CN" sz="2200" b="1" dirty="0">
                <a:latin typeface="+mn-ea"/>
                <a:ea typeface="+mn-ea"/>
              </a:rPr>
              <a:t>  </a:t>
            </a:r>
            <a:r>
              <a:rPr lang="zh-CN" altLang="en-US" sz="2200" b="1" dirty="0">
                <a:latin typeface="+mn-ea"/>
                <a:ea typeface="+mn-ea"/>
              </a:rPr>
              <a:t>例</a:t>
            </a:r>
            <a:r>
              <a:rPr lang="en-US" altLang="zh-CN" sz="2200" b="1" dirty="0">
                <a:latin typeface="+mn-ea"/>
                <a:ea typeface="+mn-ea"/>
              </a:rPr>
              <a:t>4.11</a:t>
            </a:r>
            <a:r>
              <a:rPr lang="zh-CN" altLang="en-US" sz="2200" b="1" dirty="0">
                <a:latin typeface="+mn-ea"/>
                <a:ea typeface="+mn-ea"/>
              </a:rPr>
              <a:t>：</a:t>
            </a:r>
            <a:r>
              <a:rPr lang="en-US" altLang="zh-CN" sz="2200" b="1" dirty="0">
                <a:latin typeface="+mn-ea"/>
                <a:ea typeface="+mn-ea"/>
              </a:rPr>
              <a:t> </a:t>
            </a:r>
            <a:r>
              <a:rPr lang="zh-CN" altLang="en-US" sz="2200" b="1" dirty="0">
                <a:latin typeface="+mn-ea"/>
                <a:ea typeface="+mn-ea"/>
              </a:rPr>
              <a:t>已知文法</a:t>
            </a:r>
            <a:r>
              <a:rPr lang="en-US" altLang="zh-CN" sz="2200" b="1" dirty="0">
                <a:latin typeface="+mn-ea"/>
                <a:ea typeface="+mn-ea"/>
              </a:rPr>
              <a:t>G[S]     </a:t>
            </a:r>
            <a:r>
              <a:rPr lang="en-US" altLang="zh-CN" sz="2200" b="1" dirty="0" err="1">
                <a:latin typeface="+mn-ea"/>
                <a:ea typeface="+mn-ea"/>
              </a:rPr>
              <a:t>S→Sa</a:t>
            </a:r>
            <a:r>
              <a:rPr lang="en-US" altLang="zh-CN" sz="2200" b="1" dirty="0">
                <a:latin typeface="+mn-ea"/>
                <a:ea typeface="+mn-ea"/>
              </a:rPr>
              <a:t>  |  A</a:t>
            </a:r>
          </a:p>
          <a:p>
            <a:pPr algn="l"/>
            <a:r>
              <a:rPr lang="en-US" altLang="zh-CN" sz="2200" b="1" dirty="0">
                <a:latin typeface="+mn-ea"/>
                <a:ea typeface="+mn-ea"/>
              </a:rPr>
              <a:t>                           </a:t>
            </a:r>
            <a:r>
              <a:rPr lang="en-US" altLang="zh-CN" sz="2200" b="1" dirty="0" smtClean="0">
                <a:latin typeface="+mn-ea"/>
                <a:ea typeface="+mn-ea"/>
              </a:rPr>
              <a:t> </a:t>
            </a:r>
            <a:r>
              <a:rPr lang="en-US" altLang="zh-CN" sz="2200" b="1" dirty="0" err="1">
                <a:latin typeface="+mn-ea"/>
                <a:ea typeface="+mn-ea"/>
              </a:rPr>
              <a:t>A→bA</a:t>
            </a:r>
            <a:r>
              <a:rPr lang="en-US" altLang="zh-CN" sz="2200" b="1" dirty="0">
                <a:latin typeface="+mn-ea"/>
                <a:ea typeface="+mn-ea"/>
              </a:rPr>
              <a:t> | b</a:t>
            </a:r>
          </a:p>
        </p:txBody>
      </p:sp>
      <p:sp>
        <p:nvSpPr>
          <p:cNvPr id="44037" name="Text Box 5"/>
          <p:cNvSpPr txBox="1">
            <a:spLocks noChangeArrowheads="1"/>
          </p:cNvSpPr>
          <p:nvPr/>
        </p:nvSpPr>
        <p:spPr bwMode="auto">
          <a:xfrm>
            <a:off x="1066800" y="2205038"/>
            <a:ext cx="7315200" cy="1446550"/>
          </a:xfrm>
          <a:prstGeom prst="rect">
            <a:avLst/>
          </a:prstGeom>
          <a:noFill/>
          <a:ln w="9525">
            <a:noFill/>
            <a:miter lim="800000"/>
            <a:headEnd/>
            <a:tailEnd/>
          </a:ln>
        </p:spPr>
        <p:txBody>
          <a:bodyPr>
            <a:spAutoFit/>
          </a:bodyPr>
          <a:lstStyle/>
          <a:p>
            <a:pPr algn="l"/>
            <a:r>
              <a:rPr lang="zh-CN" altLang="en-US" sz="2200" b="1">
                <a:latin typeface="+mn-ea"/>
                <a:ea typeface="+mn-ea"/>
              </a:rPr>
              <a:t>（</a:t>
            </a:r>
            <a:r>
              <a:rPr lang="en-US" altLang="zh-CN" sz="2200" b="1">
                <a:latin typeface="+mn-ea"/>
                <a:ea typeface="+mn-ea"/>
              </a:rPr>
              <a:t>1</a:t>
            </a:r>
            <a:r>
              <a:rPr lang="zh-CN" altLang="en-US" sz="2200" b="1">
                <a:latin typeface="+mn-ea"/>
                <a:ea typeface="+mn-ea"/>
              </a:rPr>
              <a:t>）该文法有左递归，消除后：</a:t>
            </a:r>
            <a:endParaRPr lang="en-US" altLang="zh-CN" sz="2200" b="1">
              <a:latin typeface="+mn-ea"/>
              <a:ea typeface="+mn-ea"/>
            </a:endParaRPr>
          </a:p>
          <a:p>
            <a:pPr algn="l"/>
            <a:r>
              <a:rPr lang="en-US" altLang="zh-CN" sz="2200" b="1">
                <a:latin typeface="+mn-ea"/>
                <a:ea typeface="+mn-ea"/>
              </a:rPr>
              <a:t>                               S →AS’</a:t>
            </a:r>
          </a:p>
          <a:p>
            <a:pPr algn="l"/>
            <a:r>
              <a:rPr lang="en-US" altLang="zh-CN" sz="2200" b="1">
                <a:latin typeface="+mn-ea"/>
                <a:ea typeface="+mn-ea"/>
              </a:rPr>
              <a:t>                               S’ →aS’ | ε</a:t>
            </a:r>
          </a:p>
          <a:p>
            <a:pPr algn="l"/>
            <a:r>
              <a:rPr lang="en-US" altLang="zh-CN" sz="2200" b="1">
                <a:latin typeface="+mn-ea"/>
                <a:ea typeface="+mn-ea"/>
              </a:rPr>
              <a:t>                               A →bA | b</a:t>
            </a:r>
          </a:p>
        </p:txBody>
      </p:sp>
      <p:sp>
        <p:nvSpPr>
          <p:cNvPr id="44038" name="Text Box 5"/>
          <p:cNvSpPr txBox="1">
            <a:spLocks noChangeArrowheads="1"/>
          </p:cNvSpPr>
          <p:nvPr/>
        </p:nvSpPr>
        <p:spPr bwMode="auto">
          <a:xfrm>
            <a:off x="971550" y="3592513"/>
            <a:ext cx="7315200" cy="1785104"/>
          </a:xfrm>
          <a:prstGeom prst="rect">
            <a:avLst/>
          </a:prstGeom>
          <a:noFill/>
          <a:ln w="9525">
            <a:noFill/>
            <a:miter lim="800000"/>
            <a:headEnd/>
            <a:tailEnd/>
          </a:ln>
        </p:spPr>
        <p:txBody>
          <a:bodyPr>
            <a:spAutoFit/>
          </a:bodyPr>
          <a:lstStyle/>
          <a:p>
            <a:pPr algn="l"/>
            <a:r>
              <a:rPr lang="zh-CN" altLang="en-US" sz="2200" b="1">
                <a:latin typeface="+mn-ea"/>
                <a:ea typeface="+mn-ea"/>
              </a:rPr>
              <a:t>（</a:t>
            </a:r>
            <a:r>
              <a:rPr lang="en-US" altLang="zh-CN" sz="2200" b="1">
                <a:latin typeface="+mn-ea"/>
                <a:ea typeface="+mn-ea"/>
              </a:rPr>
              <a:t>2</a:t>
            </a:r>
            <a:r>
              <a:rPr lang="zh-CN" altLang="en-US" sz="2200" b="1">
                <a:latin typeface="+mn-ea"/>
                <a:ea typeface="+mn-ea"/>
              </a:rPr>
              <a:t>）该文法有公共左因子，提取后：</a:t>
            </a:r>
            <a:endParaRPr lang="en-US" altLang="zh-CN" sz="2200" b="1">
              <a:latin typeface="+mn-ea"/>
              <a:ea typeface="+mn-ea"/>
            </a:endParaRPr>
          </a:p>
          <a:p>
            <a:pPr algn="l"/>
            <a:r>
              <a:rPr lang="en-US" altLang="zh-CN" sz="2200" b="1">
                <a:latin typeface="+mn-ea"/>
                <a:ea typeface="+mn-ea"/>
              </a:rPr>
              <a:t>                               S →AS’</a:t>
            </a:r>
          </a:p>
          <a:p>
            <a:pPr algn="l"/>
            <a:r>
              <a:rPr lang="en-US" altLang="zh-CN" sz="2200" b="1">
                <a:latin typeface="+mn-ea"/>
                <a:ea typeface="+mn-ea"/>
              </a:rPr>
              <a:t>                               S’ →aS’ | ε</a:t>
            </a:r>
          </a:p>
          <a:p>
            <a:pPr algn="l"/>
            <a:r>
              <a:rPr lang="en-US" altLang="zh-CN" sz="2200" b="1">
                <a:latin typeface="+mn-ea"/>
                <a:ea typeface="+mn-ea"/>
              </a:rPr>
              <a:t>                               A  →bA’</a:t>
            </a:r>
          </a:p>
          <a:p>
            <a:pPr algn="l"/>
            <a:r>
              <a:rPr lang="en-US" altLang="zh-CN" sz="2200" b="1">
                <a:latin typeface="+mn-ea"/>
                <a:ea typeface="+mn-ea"/>
              </a:rPr>
              <a:t>                               A’ →A | ε</a:t>
            </a:r>
          </a:p>
        </p:txBody>
      </p:sp>
      <p:sp>
        <p:nvSpPr>
          <p:cNvPr id="44039" name="Text Box 5"/>
          <p:cNvSpPr txBox="1">
            <a:spLocks noChangeArrowheads="1"/>
          </p:cNvSpPr>
          <p:nvPr/>
        </p:nvSpPr>
        <p:spPr bwMode="auto">
          <a:xfrm>
            <a:off x="1123950" y="5241925"/>
            <a:ext cx="7315200" cy="430887"/>
          </a:xfrm>
          <a:prstGeom prst="rect">
            <a:avLst/>
          </a:prstGeom>
          <a:noFill/>
          <a:ln w="9525">
            <a:noFill/>
            <a:miter lim="800000"/>
            <a:headEnd/>
            <a:tailEnd/>
          </a:ln>
        </p:spPr>
        <p:txBody>
          <a:bodyPr>
            <a:spAutoFit/>
          </a:bodyPr>
          <a:lstStyle/>
          <a:p>
            <a:pPr algn="l"/>
            <a:r>
              <a:rPr lang="zh-CN" altLang="en-US" sz="2200" b="1">
                <a:latin typeface="+mn-ea"/>
                <a:ea typeface="+mn-ea"/>
              </a:rPr>
              <a:t>（</a:t>
            </a:r>
            <a:r>
              <a:rPr lang="en-US" altLang="zh-CN" sz="2200" b="1">
                <a:latin typeface="+mn-ea"/>
                <a:ea typeface="+mn-ea"/>
              </a:rPr>
              <a:t>3</a:t>
            </a:r>
            <a:r>
              <a:rPr lang="zh-CN" altLang="en-US" sz="2200" b="1">
                <a:latin typeface="+mn-ea"/>
                <a:ea typeface="+mn-ea"/>
              </a:rPr>
              <a:t>）</a:t>
            </a:r>
            <a:r>
              <a:rPr lang="en-US" altLang="zh-CN" sz="2200" b="1">
                <a:latin typeface="+mn-ea"/>
                <a:ea typeface="+mn-ea"/>
              </a:rPr>
              <a:t>S,A</a:t>
            </a:r>
            <a:r>
              <a:rPr lang="zh-CN" altLang="en-US" sz="2200" b="1">
                <a:latin typeface="+mn-ea"/>
                <a:ea typeface="+mn-ea"/>
              </a:rPr>
              <a:t>不能推导出空，</a:t>
            </a:r>
            <a:r>
              <a:rPr lang="en-US" altLang="zh-CN" sz="2200" b="1">
                <a:latin typeface="+mn-ea"/>
                <a:ea typeface="+mn-ea"/>
              </a:rPr>
              <a:t>S’,A’</a:t>
            </a:r>
            <a:r>
              <a:rPr lang="zh-CN" altLang="en-US" sz="2200" b="1">
                <a:latin typeface="+mn-ea"/>
                <a:ea typeface="+mn-ea"/>
              </a:rPr>
              <a:t>可以推导出空</a:t>
            </a:r>
            <a:endParaRPr lang="en-US" altLang="zh-CN" sz="2200" b="1">
              <a:latin typeface="+mn-ea"/>
              <a:ea typeface="+mn-ea"/>
            </a:endParaRPr>
          </a:p>
        </p:txBody>
      </p:sp>
      <p:sp>
        <p:nvSpPr>
          <p:cNvPr id="8"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38</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p:cNvSpPr>
            <a:spLocks noGrp="1"/>
          </p:cNvSpPr>
          <p:nvPr>
            <p:ph type="sldNum" sz="quarter" idx="12"/>
          </p:nvPr>
        </p:nvSpPr>
        <p:spPr>
          <a:noFill/>
        </p:spPr>
        <p:txBody>
          <a:bodyPr/>
          <a:lstStyle/>
          <a:p>
            <a:fld id="{34528864-0739-4A6E-BA0F-BFE5BBF0827D}" type="slidenum">
              <a:rPr lang="en-US" altLang="zh-CN" smtClean="0">
                <a:ea typeface="宋体" charset="-122"/>
              </a:rPr>
              <a:pPr/>
              <a:t>39</a:t>
            </a:fld>
            <a:endParaRPr lang="en-US" altLang="zh-CN" smtClean="0">
              <a:ea typeface="宋体" charset="-122"/>
            </a:endParaRPr>
          </a:p>
        </p:txBody>
      </p:sp>
      <p:sp>
        <p:nvSpPr>
          <p:cNvPr id="45059" name="Text Box 5"/>
          <p:cNvSpPr txBox="1">
            <a:spLocks noChangeArrowheads="1"/>
          </p:cNvSpPr>
          <p:nvPr/>
        </p:nvSpPr>
        <p:spPr bwMode="auto">
          <a:xfrm>
            <a:off x="-1219200" y="914400"/>
            <a:ext cx="7315200" cy="430887"/>
          </a:xfrm>
          <a:prstGeom prst="rect">
            <a:avLst/>
          </a:prstGeom>
          <a:noFill/>
          <a:ln w="9525">
            <a:noFill/>
            <a:miter lim="800000"/>
            <a:headEnd/>
            <a:tailEnd/>
          </a:ln>
        </p:spPr>
        <p:txBody>
          <a:bodyPr>
            <a:spAutoFit/>
          </a:bodyPr>
          <a:lstStyle/>
          <a:p>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3</a:t>
            </a:r>
            <a:r>
              <a:rPr lang="zh-CN" altLang="en-US" sz="2200" b="1" dirty="0">
                <a:latin typeface="宋体" pitchFamily="2" charset="-122"/>
                <a:ea typeface="宋体" pitchFamily="2" charset="-122"/>
              </a:rPr>
              <a:t>）分析</a:t>
            </a:r>
            <a:r>
              <a:rPr lang="en-US" altLang="zh-CN" sz="2200" b="1" dirty="0">
                <a:latin typeface="宋体" pitchFamily="2" charset="-122"/>
                <a:ea typeface="宋体" pitchFamily="2" charset="-122"/>
              </a:rPr>
              <a:t>FIRST</a:t>
            </a:r>
            <a:r>
              <a:rPr lang="zh-CN" altLang="en-US" sz="2200" b="1" dirty="0">
                <a:latin typeface="宋体" pitchFamily="2" charset="-122"/>
                <a:ea typeface="宋体" pitchFamily="2" charset="-122"/>
              </a:rPr>
              <a:t>集和</a:t>
            </a:r>
            <a:r>
              <a:rPr lang="en-US" altLang="zh-CN" sz="2200" b="1" dirty="0">
                <a:latin typeface="宋体" pitchFamily="2" charset="-122"/>
                <a:ea typeface="宋体" pitchFamily="2" charset="-122"/>
              </a:rPr>
              <a:t>FOLLOW</a:t>
            </a:r>
            <a:r>
              <a:rPr lang="zh-CN" altLang="en-US" sz="2200" b="1" dirty="0">
                <a:latin typeface="宋体" pitchFamily="2" charset="-122"/>
                <a:ea typeface="宋体" pitchFamily="2" charset="-122"/>
              </a:rPr>
              <a:t>集</a:t>
            </a:r>
          </a:p>
        </p:txBody>
      </p:sp>
      <p:graphicFrame>
        <p:nvGraphicFramePr>
          <p:cNvPr id="5" name="表格 4"/>
          <p:cNvGraphicFramePr>
            <a:graphicFrameLocks noGrp="1"/>
          </p:cNvGraphicFramePr>
          <p:nvPr/>
        </p:nvGraphicFramePr>
        <p:xfrm>
          <a:off x="2797175" y="1447800"/>
          <a:ext cx="5889624" cy="1828800"/>
        </p:xfrm>
        <a:graphic>
          <a:graphicData uri="http://schemas.openxmlformats.org/drawingml/2006/table">
            <a:tbl>
              <a:tblPr firstRow="1" bandRow="1">
                <a:tableStyleId>{5C22544A-7EE6-4342-B048-85BDC9FD1C3A}</a:tableStyleId>
              </a:tblPr>
              <a:tblGrid>
                <a:gridCol w="1963208"/>
                <a:gridCol w="1963208"/>
                <a:gridCol w="1963208"/>
              </a:tblGrid>
              <a:tr h="294005">
                <a:tc>
                  <a:txBody>
                    <a:bodyPr/>
                    <a:lstStyle/>
                    <a:p>
                      <a:pPr algn="ctr"/>
                      <a:r>
                        <a:rPr lang="zh-CN" altLang="en-US" dirty="0" smtClean="0"/>
                        <a:t>非终结符</a:t>
                      </a:r>
                      <a:endParaRPr lang="zh-CN" altLang="en-US" dirty="0"/>
                    </a:p>
                  </a:txBody>
                  <a:tcPr/>
                </a:tc>
                <a:tc>
                  <a:txBody>
                    <a:bodyPr/>
                    <a:lstStyle/>
                    <a:p>
                      <a:pPr algn="ctr"/>
                      <a:r>
                        <a:rPr lang="en-US" altLang="zh-CN" dirty="0" smtClean="0"/>
                        <a:t>FIRST</a:t>
                      </a:r>
                      <a:endParaRPr lang="zh-CN" altLang="en-US" dirty="0"/>
                    </a:p>
                  </a:txBody>
                  <a:tcPr/>
                </a:tc>
                <a:tc>
                  <a:txBody>
                    <a:bodyPr/>
                    <a:lstStyle/>
                    <a:p>
                      <a:pPr algn="ctr"/>
                      <a:r>
                        <a:rPr lang="en-US" altLang="zh-CN" dirty="0" smtClean="0"/>
                        <a:t>FOLLOW</a:t>
                      </a:r>
                      <a:endParaRPr lang="zh-CN" altLang="en-US" dirty="0"/>
                    </a:p>
                  </a:txBody>
                  <a:tcPr/>
                </a:tc>
              </a:tr>
              <a:tr h="294005">
                <a:tc>
                  <a:txBody>
                    <a:bodyPr/>
                    <a:lstStyle/>
                    <a:p>
                      <a:pPr algn="ctr"/>
                      <a:r>
                        <a:rPr lang="en-US" altLang="zh-CN" dirty="0" smtClean="0"/>
                        <a:t>S </a:t>
                      </a:r>
                      <a:endParaRPr lang="zh-CN" altLang="en-US" dirty="0"/>
                    </a:p>
                  </a:txBody>
                  <a:tcPr/>
                </a:tc>
                <a:tc>
                  <a:txBody>
                    <a:bodyPr/>
                    <a:lstStyle/>
                    <a:p>
                      <a:pPr algn="ctr"/>
                      <a:r>
                        <a:rPr lang="en-US" altLang="zh-CN" dirty="0" smtClean="0"/>
                        <a:t>b</a:t>
                      </a:r>
                      <a:endParaRPr lang="zh-CN" altLang="en-US" dirty="0"/>
                    </a:p>
                  </a:txBody>
                  <a:tcPr/>
                </a:tc>
                <a:tc>
                  <a:txBody>
                    <a:bodyPr/>
                    <a:lstStyle/>
                    <a:p>
                      <a:pPr algn="ctr"/>
                      <a:r>
                        <a:rPr lang="en-US" altLang="zh-CN" dirty="0" smtClean="0"/>
                        <a:t>#</a:t>
                      </a:r>
                      <a:endParaRPr lang="zh-CN" altLang="en-US" dirty="0"/>
                    </a:p>
                  </a:txBody>
                  <a:tcPr/>
                </a:tc>
              </a:tr>
              <a:tr h="294005">
                <a:tc>
                  <a:txBody>
                    <a:bodyPr/>
                    <a:lstStyle/>
                    <a:p>
                      <a:pPr algn="ctr"/>
                      <a:r>
                        <a:rPr lang="en-US" altLang="zh-CN" dirty="0" smtClean="0"/>
                        <a:t>S’</a:t>
                      </a:r>
                      <a:endParaRPr lang="zh-CN" altLang="en-US" dirty="0"/>
                    </a:p>
                  </a:txBody>
                  <a:tcPr/>
                </a:tc>
                <a:tc>
                  <a:txBody>
                    <a:bodyPr/>
                    <a:lstStyle/>
                    <a:p>
                      <a:pPr algn="ctr"/>
                      <a:r>
                        <a:rPr lang="en-US" altLang="zh-CN" dirty="0" smtClean="0"/>
                        <a:t>a,</a:t>
                      </a:r>
                      <a:r>
                        <a:rPr lang="en-US" altLang="zh-CN" sz="1800" b="1" dirty="0" smtClean="0">
                          <a:latin typeface="Times New Roman" charset="0"/>
                        </a:rPr>
                        <a:t> ε</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tr>
              <a:tr h="294005">
                <a:tc>
                  <a:txBody>
                    <a:bodyPr/>
                    <a:lstStyle/>
                    <a:p>
                      <a:pPr algn="ctr"/>
                      <a:r>
                        <a:rPr lang="en-US" altLang="zh-CN" dirty="0" smtClean="0"/>
                        <a:t>A</a:t>
                      </a:r>
                      <a:endParaRPr lang="zh-CN" altLang="en-US" dirty="0"/>
                    </a:p>
                  </a:txBody>
                  <a:tcPr/>
                </a:tc>
                <a:tc>
                  <a:txBody>
                    <a:bodyPr/>
                    <a:lstStyle/>
                    <a:p>
                      <a:pPr algn="ctr"/>
                      <a:r>
                        <a:rPr lang="en-US" altLang="zh-CN" dirty="0" smtClean="0"/>
                        <a:t>b</a:t>
                      </a:r>
                      <a:endParaRPr lang="zh-CN" altLang="en-US" dirty="0"/>
                    </a:p>
                  </a:txBody>
                  <a:tcPr/>
                </a:tc>
                <a:tc>
                  <a:txBody>
                    <a:bodyPr/>
                    <a:lstStyle/>
                    <a:p>
                      <a:pPr algn="ctr"/>
                      <a:r>
                        <a:rPr lang="en-US" altLang="zh-CN" dirty="0" smtClean="0"/>
                        <a:t>a,#</a:t>
                      </a:r>
                      <a:endParaRPr lang="zh-CN" altLang="en-US" dirty="0"/>
                    </a:p>
                  </a:txBody>
                  <a:tcPr/>
                </a:tc>
              </a:tr>
              <a:tr h="294005">
                <a:tc>
                  <a:txBody>
                    <a:bodyPr/>
                    <a:lstStyle/>
                    <a:p>
                      <a:pPr algn="ctr"/>
                      <a:r>
                        <a:rPr lang="en-US" altLang="zh-CN" dirty="0" smtClean="0"/>
                        <a:t>A’</a:t>
                      </a:r>
                      <a:endParaRPr lang="zh-CN" altLang="en-US" dirty="0"/>
                    </a:p>
                  </a:txBody>
                  <a:tcPr/>
                </a:tc>
                <a:tc>
                  <a:txBody>
                    <a:bodyPr/>
                    <a:lstStyle/>
                    <a:p>
                      <a:pPr algn="ctr"/>
                      <a:r>
                        <a:rPr lang="en-US" altLang="zh-CN" dirty="0" smtClean="0"/>
                        <a:t>b,</a:t>
                      </a:r>
                      <a:r>
                        <a:rPr lang="en-US" altLang="zh-CN" sz="1800" b="1" dirty="0" smtClean="0">
                          <a:latin typeface="Times New Roman" charset="0"/>
                        </a:rPr>
                        <a:t> ε</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a:t>
                      </a:r>
                      <a:endParaRPr lang="zh-CN" altLang="en-US" dirty="0" smtClean="0"/>
                    </a:p>
                  </a:txBody>
                  <a:tcPr/>
                </a:tc>
              </a:tr>
            </a:tbl>
          </a:graphicData>
        </a:graphic>
      </p:graphicFrame>
      <p:sp>
        <p:nvSpPr>
          <p:cNvPr id="6" name="Text Box 5"/>
          <p:cNvSpPr txBox="1">
            <a:spLocks noChangeArrowheads="1"/>
          </p:cNvSpPr>
          <p:nvPr/>
        </p:nvSpPr>
        <p:spPr bwMode="auto">
          <a:xfrm>
            <a:off x="611188" y="1492250"/>
            <a:ext cx="1657350" cy="1323975"/>
          </a:xfrm>
          <a:prstGeom prst="rect">
            <a:avLst/>
          </a:prstGeom>
          <a:noFill/>
          <a:ln w="9525">
            <a:solidFill>
              <a:schemeClr val="bg1">
                <a:lumMod val="95000"/>
              </a:schemeClr>
            </a:solidFill>
            <a:miter lim="800000"/>
            <a:headEnd/>
            <a:tailEnd/>
          </a:ln>
        </p:spPr>
        <p:txBody>
          <a:bodyPr>
            <a:spAutoFit/>
          </a:bodyPr>
          <a:lstStyle/>
          <a:p>
            <a:pPr>
              <a:defRPr/>
            </a:pPr>
            <a:r>
              <a:rPr lang="en-US" altLang="zh-CN" sz="2000" b="1" dirty="0">
                <a:latin typeface="Times New Roman" charset="0"/>
                <a:ea typeface="宋体" pitchFamily="2" charset="-122"/>
              </a:rPr>
              <a:t>S →AS’</a:t>
            </a:r>
          </a:p>
          <a:p>
            <a:pPr>
              <a:defRPr/>
            </a:pPr>
            <a:r>
              <a:rPr lang="en-US" altLang="zh-CN" sz="2000" b="1" dirty="0">
                <a:latin typeface="Times New Roman" charset="0"/>
                <a:ea typeface="宋体" pitchFamily="2" charset="-122"/>
              </a:rPr>
              <a:t>S’ →</a:t>
            </a:r>
            <a:r>
              <a:rPr lang="en-US" altLang="zh-CN" sz="2000" b="1" dirty="0" err="1">
                <a:latin typeface="Times New Roman" charset="0"/>
                <a:ea typeface="宋体" pitchFamily="2" charset="-122"/>
              </a:rPr>
              <a:t>aS</a:t>
            </a:r>
            <a:r>
              <a:rPr lang="en-US" altLang="zh-CN" sz="2000" b="1" dirty="0">
                <a:latin typeface="Times New Roman" charset="0"/>
                <a:ea typeface="宋体" pitchFamily="2" charset="-122"/>
              </a:rPr>
              <a:t>’ | ε</a:t>
            </a:r>
          </a:p>
          <a:p>
            <a:pPr>
              <a:defRPr/>
            </a:pPr>
            <a:r>
              <a:rPr lang="en-US" altLang="zh-CN" sz="2000" b="1" dirty="0">
                <a:latin typeface="Times New Roman" charset="0"/>
                <a:ea typeface="宋体" pitchFamily="2" charset="-122"/>
              </a:rPr>
              <a:t>A  →</a:t>
            </a:r>
            <a:r>
              <a:rPr lang="en-US" altLang="zh-CN" sz="2000" b="1" dirty="0" err="1">
                <a:latin typeface="Times New Roman" charset="0"/>
                <a:ea typeface="宋体" pitchFamily="2" charset="-122"/>
              </a:rPr>
              <a:t>bA</a:t>
            </a:r>
            <a:r>
              <a:rPr lang="en-US" altLang="zh-CN" sz="2000" b="1" dirty="0">
                <a:latin typeface="Times New Roman" charset="0"/>
                <a:ea typeface="宋体" pitchFamily="2" charset="-122"/>
              </a:rPr>
              <a:t>’</a:t>
            </a:r>
          </a:p>
          <a:p>
            <a:pPr>
              <a:defRPr/>
            </a:pPr>
            <a:r>
              <a:rPr lang="en-US" altLang="zh-CN" sz="2000" b="1" dirty="0">
                <a:latin typeface="Times New Roman" charset="0"/>
                <a:ea typeface="宋体" pitchFamily="2" charset="-122"/>
              </a:rPr>
              <a:t>A’ →A | ε</a:t>
            </a:r>
          </a:p>
        </p:txBody>
      </p:sp>
      <p:sp>
        <p:nvSpPr>
          <p:cNvPr id="45087" name="Text Box 5"/>
          <p:cNvSpPr txBox="1">
            <a:spLocks noChangeArrowheads="1"/>
          </p:cNvSpPr>
          <p:nvPr/>
        </p:nvSpPr>
        <p:spPr bwMode="auto">
          <a:xfrm>
            <a:off x="533400" y="3263900"/>
            <a:ext cx="6929437" cy="2800767"/>
          </a:xfrm>
          <a:prstGeom prst="rect">
            <a:avLst/>
          </a:prstGeom>
          <a:noFill/>
          <a:ln w="9525">
            <a:noFill/>
            <a:miter lim="800000"/>
            <a:headEnd/>
            <a:tailEnd/>
          </a:ln>
        </p:spPr>
        <p:txBody>
          <a:bodyPr wrap="square">
            <a:spAutoFit/>
          </a:bodyPr>
          <a:lstStyle/>
          <a:p>
            <a:pPr algn="l"/>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4</a:t>
            </a:r>
            <a:r>
              <a:rPr lang="zh-CN" altLang="en-US" sz="2200" b="1" dirty="0">
                <a:latin typeface="宋体" pitchFamily="2" charset="-122"/>
                <a:ea typeface="宋体" pitchFamily="2" charset="-122"/>
              </a:rPr>
              <a:t>）分析规则的</a:t>
            </a:r>
            <a:r>
              <a:rPr lang="en-US" altLang="zh-CN" sz="2200" b="1" dirty="0">
                <a:latin typeface="宋体" pitchFamily="2" charset="-122"/>
                <a:ea typeface="宋体" pitchFamily="2" charset="-122"/>
              </a:rPr>
              <a:t>SELECT</a:t>
            </a:r>
            <a:r>
              <a:rPr lang="zh-CN" altLang="en-US" sz="2200" b="1" dirty="0">
                <a:latin typeface="宋体" pitchFamily="2" charset="-122"/>
                <a:ea typeface="宋体" pitchFamily="2" charset="-122"/>
              </a:rPr>
              <a:t>集</a:t>
            </a:r>
            <a:endParaRPr lang="en-US" altLang="zh-CN" sz="2200" b="1" dirty="0">
              <a:latin typeface="宋体" pitchFamily="2" charset="-122"/>
              <a:ea typeface="宋体" pitchFamily="2" charset="-122"/>
            </a:endParaRPr>
          </a:p>
          <a:p>
            <a:pPr algn="l"/>
            <a:r>
              <a:rPr lang="en-US" altLang="zh-CN" sz="2200" b="1" dirty="0" smtClean="0">
                <a:latin typeface="宋体" pitchFamily="2" charset="-122"/>
                <a:ea typeface="宋体" pitchFamily="2" charset="-122"/>
              </a:rPr>
              <a:t>     SELECT(S </a:t>
            </a:r>
            <a:r>
              <a:rPr lang="en-US" altLang="zh-CN" sz="2200" b="1" dirty="0">
                <a:latin typeface="宋体" pitchFamily="2" charset="-122"/>
                <a:ea typeface="宋体" pitchFamily="2" charset="-122"/>
              </a:rPr>
              <a:t>→AS’)={b}</a:t>
            </a:r>
          </a:p>
          <a:p>
            <a:pPr algn="l"/>
            <a:r>
              <a:rPr lang="en-US" altLang="zh-CN" sz="2200" b="1" dirty="0" smtClean="0">
                <a:solidFill>
                  <a:srgbClr val="0000CE"/>
                </a:solidFill>
                <a:latin typeface="宋体" pitchFamily="2" charset="-122"/>
                <a:ea typeface="宋体" pitchFamily="2" charset="-122"/>
              </a:rPr>
              <a:t>     SELECT(S</a:t>
            </a:r>
            <a:r>
              <a:rPr lang="en-US" altLang="zh-CN" sz="2200" b="1" dirty="0">
                <a:solidFill>
                  <a:srgbClr val="0000CE"/>
                </a:solidFill>
                <a:latin typeface="宋体" pitchFamily="2" charset="-122"/>
                <a:ea typeface="宋体" pitchFamily="2" charset="-122"/>
              </a:rPr>
              <a:t>’ →</a:t>
            </a:r>
            <a:r>
              <a:rPr lang="en-US" altLang="zh-CN" sz="2200" b="1" dirty="0" err="1">
                <a:solidFill>
                  <a:srgbClr val="0000CE"/>
                </a:solidFill>
                <a:latin typeface="宋体" pitchFamily="2" charset="-122"/>
                <a:ea typeface="宋体" pitchFamily="2" charset="-122"/>
              </a:rPr>
              <a:t>aS</a:t>
            </a:r>
            <a:r>
              <a:rPr lang="en-US" altLang="zh-CN" sz="2200" b="1" dirty="0">
                <a:solidFill>
                  <a:srgbClr val="0000CE"/>
                </a:solidFill>
                <a:latin typeface="宋体" pitchFamily="2" charset="-122"/>
                <a:ea typeface="宋体" pitchFamily="2" charset="-122"/>
              </a:rPr>
              <a:t>’)={a}</a:t>
            </a:r>
          </a:p>
          <a:p>
            <a:pPr algn="l"/>
            <a:r>
              <a:rPr lang="en-US" altLang="zh-CN" sz="2200" b="1" dirty="0" smtClean="0">
                <a:solidFill>
                  <a:srgbClr val="0000CE"/>
                </a:solidFill>
                <a:latin typeface="宋体" pitchFamily="2" charset="-122"/>
                <a:ea typeface="宋体" pitchFamily="2" charset="-122"/>
              </a:rPr>
              <a:t>     SELECT(S</a:t>
            </a:r>
            <a:r>
              <a:rPr lang="en-US" altLang="zh-CN" sz="2200" b="1" dirty="0">
                <a:solidFill>
                  <a:srgbClr val="0000CE"/>
                </a:solidFill>
                <a:latin typeface="宋体" pitchFamily="2" charset="-122"/>
                <a:ea typeface="宋体" pitchFamily="2" charset="-122"/>
              </a:rPr>
              <a:t>’ →ε)={#}</a:t>
            </a:r>
          </a:p>
          <a:p>
            <a:pPr algn="l"/>
            <a:r>
              <a:rPr lang="en-US" altLang="zh-CN" sz="2200" b="1" dirty="0" smtClean="0">
                <a:latin typeface="宋体" pitchFamily="2" charset="-122"/>
                <a:ea typeface="宋体" pitchFamily="2" charset="-122"/>
              </a:rPr>
              <a:t>     SELECT(A  </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bA</a:t>
            </a:r>
            <a:r>
              <a:rPr lang="en-US" altLang="zh-CN" sz="2200" b="1" dirty="0">
                <a:latin typeface="宋体" pitchFamily="2" charset="-122"/>
                <a:ea typeface="宋体" pitchFamily="2" charset="-122"/>
              </a:rPr>
              <a:t>’)={b}</a:t>
            </a:r>
          </a:p>
          <a:p>
            <a:pPr algn="l"/>
            <a:r>
              <a:rPr lang="en-US" altLang="zh-CN" sz="2200" b="1" dirty="0" smtClean="0">
                <a:solidFill>
                  <a:srgbClr val="FF6600"/>
                </a:solidFill>
                <a:latin typeface="宋体" pitchFamily="2" charset="-122"/>
                <a:ea typeface="宋体" pitchFamily="2" charset="-122"/>
              </a:rPr>
              <a:t>     SELECT(A</a:t>
            </a:r>
            <a:r>
              <a:rPr lang="en-US" altLang="zh-CN" sz="2200" b="1" dirty="0">
                <a:solidFill>
                  <a:srgbClr val="FF6600"/>
                </a:solidFill>
                <a:latin typeface="宋体" pitchFamily="2" charset="-122"/>
                <a:ea typeface="宋体" pitchFamily="2" charset="-122"/>
              </a:rPr>
              <a:t>’ →A)={b}</a:t>
            </a:r>
          </a:p>
          <a:p>
            <a:pPr algn="l"/>
            <a:r>
              <a:rPr lang="en-US" altLang="zh-CN" sz="2200" b="1" dirty="0" smtClean="0">
                <a:solidFill>
                  <a:srgbClr val="FF6600"/>
                </a:solidFill>
                <a:latin typeface="宋体" pitchFamily="2" charset="-122"/>
                <a:ea typeface="宋体" pitchFamily="2" charset="-122"/>
              </a:rPr>
              <a:t>     SELECT(A</a:t>
            </a:r>
            <a:r>
              <a:rPr lang="en-US" altLang="zh-CN" sz="2200" b="1" dirty="0">
                <a:solidFill>
                  <a:srgbClr val="FF6600"/>
                </a:solidFill>
                <a:latin typeface="宋体" pitchFamily="2" charset="-122"/>
                <a:ea typeface="宋体" pitchFamily="2" charset="-122"/>
              </a:rPr>
              <a:t>’ → ε)={a,#}</a:t>
            </a:r>
          </a:p>
          <a:p>
            <a:pPr algn="l"/>
            <a:r>
              <a:rPr lang="en-US" altLang="zh-CN" sz="2200" b="1" dirty="0">
                <a:solidFill>
                  <a:srgbClr val="FF6600"/>
                </a:solidFill>
                <a:latin typeface="宋体" pitchFamily="2" charset="-122"/>
                <a:ea typeface="宋体" pitchFamily="2" charset="-122"/>
              </a:rPr>
              <a:t>  </a:t>
            </a:r>
            <a:r>
              <a:rPr lang="zh-CN" altLang="en-US" sz="2200" b="1" dirty="0" smtClean="0">
                <a:latin typeface="宋体" pitchFamily="2" charset="-122"/>
                <a:ea typeface="宋体" pitchFamily="2" charset="-122"/>
              </a:rPr>
              <a:t>   </a:t>
            </a:r>
            <a:r>
              <a:rPr lang="zh-CN" altLang="en-US" sz="2200" b="1" dirty="0">
                <a:latin typeface="宋体" pitchFamily="2" charset="-122"/>
                <a:ea typeface="宋体" pitchFamily="2" charset="-122"/>
              </a:rPr>
              <a:t>改写后成为</a:t>
            </a:r>
            <a:r>
              <a:rPr lang="en-US" altLang="zh-CN" sz="2200" b="1" dirty="0">
                <a:latin typeface="宋体" pitchFamily="2" charset="-122"/>
                <a:ea typeface="宋体" pitchFamily="2" charset="-122"/>
              </a:rPr>
              <a:t>LL</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1</a:t>
            </a:r>
            <a:r>
              <a:rPr lang="zh-CN" altLang="en-US" sz="2200" b="1" dirty="0">
                <a:latin typeface="宋体" pitchFamily="2" charset="-122"/>
                <a:ea typeface="宋体" pitchFamily="2" charset="-122"/>
              </a:rPr>
              <a:t>）文法</a:t>
            </a:r>
            <a:r>
              <a:rPr lang="zh-CN" altLang="en-US" sz="2200" b="1" dirty="0" smtClean="0">
                <a:latin typeface="宋体" pitchFamily="2" charset="-122"/>
                <a:ea typeface="宋体" pitchFamily="2" charset="-122"/>
              </a:rPr>
              <a:t>。</a:t>
            </a:r>
            <a:endParaRPr lang="en-US" altLang="zh-CN" sz="2200" b="1" dirty="0">
              <a:latin typeface="宋体" pitchFamily="2" charset="-122"/>
              <a:ea typeface="宋体" pitchFamily="2" charset="-122"/>
            </a:endParaRPr>
          </a:p>
        </p:txBody>
      </p:sp>
      <p:sp>
        <p:nvSpPr>
          <p:cNvPr id="7" name="Rectangle 21"/>
          <p:cNvSpPr txBox="1">
            <a:spLocks noChangeArrowheads="1"/>
          </p:cNvSpPr>
          <p:nvPr/>
        </p:nvSpPr>
        <p:spPr>
          <a:xfrm>
            <a:off x="-609600" y="304800"/>
            <a:ext cx="5867400" cy="533400"/>
          </a:xfrm>
          <a:prstGeom prst="rect">
            <a:avLst/>
          </a:prstGeom>
        </p:spPr>
        <p:txBody>
          <a:bodyPr/>
          <a:lstStyle/>
          <a:p>
            <a:pPr>
              <a:defRPr/>
            </a:pPr>
            <a:r>
              <a:rPr lang="en-US" altLang="zh-CN" sz="2800" b="1" kern="0" dirty="0">
                <a:solidFill>
                  <a:srgbClr val="0000FF"/>
                </a:solidFill>
                <a:latin typeface="黑体" pitchFamily="49" charset="-122"/>
                <a:ea typeface="黑体" pitchFamily="49" charset="-122"/>
                <a:cs typeface="+mj-cs"/>
              </a:rPr>
              <a:t>4.5</a:t>
            </a:r>
            <a:r>
              <a:rPr lang="zh-CN" altLang="en-US" sz="2800" b="1" kern="0" dirty="0">
                <a:solidFill>
                  <a:srgbClr val="0000FF"/>
                </a:solidFill>
                <a:latin typeface="黑体" pitchFamily="49" charset="-122"/>
                <a:ea typeface="黑体" pitchFamily="49" charset="-122"/>
                <a:cs typeface="+mj-cs"/>
              </a:rPr>
              <a:t>　典型例题及解答</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1"/>
          <p:cNvSpPr>
            <a:spLocks noGrp="1" noChangeArrowheads="1"/>
          </p:cNvSpPr>
          <p:nvPr>
            <p:ph type="title"/>
          </p:nvPr>
        </p:nvSpPr>
        <p:spPr>
          <a:xfrm>
            <a:off x="609600" y="304800"/>
            <a:ext cx="5867400" cy="533400"/>
          </a:xfrm>
        </p:spPr>
        <p:txBody>
          <a:bodyPr/>
          <a:lstStyle/>
          <a:p>
            <a:pPr eaLnBrk="1" hangingPunct="1"/>
            <a:r>
              <a:rPr lang="en-US" altLang="zh-CN" sz="2800" b="1" dirty="0" smtClean="0">
                <a:solidFill>
                  <a:srgbClr val="0000FF"/>
                </a:solidFill>
                <a:latin typeface="Times New Roman" pitchFamily="18" charset="0"/>
                <a:ea typeface="黑体" pitchFamily="2" charset="-122"/>
              </a:rPr>
              <a:t>4.1</a:t>
            </a:r>
            <a:r>
              <a:rPr lang="zh-CN" altLang="en-US" sz="2800" b="1" dirty="0" smtClean="0">
                <a:solidFill>
                  <a:srgbClr val="0000FF"/>
                </a:solidFill>
                <a:latin typeface="Times New Roman" pitchFamily="18" charset="0"/>
                <a:ea typeface="黑体" pitchFamily="2" charset="-122"/>
              </a:rPr>
              <a:t>　确定的自顶向下语法分析思想</a:t>
            </a:r>
          </a:p>
        </p:txBody>
      </p:sp>
      <p:sp>
        <p:nvSpPr>
          <p:cNvPr id="6150" name="Text Box 24"/>
          <p:cNvSpPr txBox="1">
            <a:spLocks noChangeArrowheads="1"/>
          </p:cNvSpPr>
          <p:nvPr/>
        </p:nvSpPr>
        <p:spPr bwMode="auto">
          <a:xfrm>
            <a:off x="381000" y="990600"/>
            <a:ext cx="8001000" cy="4877938"/>
          </a:xfrm>
          <a:prstGeom prst="rect">
            <a:avLst/>
          </a:prstGeom>
          <a:solidFill>
            <a:schemeClr val="bg1"/>
          </a:solidFill>
          <a:ln w="9525">
            <a:noFill/>
            <a:miter lim="800000"/>
            <a:headEnd/>
            <a:tailEnd/>
          </a:ln>
        </p:spPr>
        <p:txBody>
          <a:bodyPr wrap="square">
            <a:spAutoFit/>
          </a:bodyPr>
          <a:lstStyle/>
          <a:p>
            <a:pPr indent="625475" algn="l">
              <a:lnSpc>
                <a:spcPct val="114000"/>
              </a:lnSpc>
              <a:spcBef>
                <a:spcPct val="20000"/>
              </a:spcBef>
            </a:pPr>
            <a:r>
              <a:rPr lang="zh-CN" altLang="en-US" sz="2200" b="1" dirty="0">
                <a:latin typeface="+mn-ea"/>
                <a:ea typeface="+mn-ea"/>
              </a:rPr>
              <a:t>自顶向下语法分析方法</a:t>
            </a:r>
            <a:r>
              <a:rPr lang="en-US" altLang="zh-CN" sz="2200" b="1" dirty="0">
                <a:latin typeface="+mn-ea"/>
                <a:ea typeface="+mn-ea"/>
              </a:rPr>
              <a:t>(</a:t>
            </a:r>
            <a:r>
              <a:rPr lang="zh-CN" altLang="en-US" sz="2200" b="1" dirty="0">
                <a:latin typeface="+mn-ea"/>
                <a:ea typeface="+mn-ea"/>
              </a:rPr>
              <a:t>即推导法</a:t>
            </a:r>
            <a:r>
              <a:rPr lang="en-US" altLang="zh-CN" sz="2200" b="1" dirty="0">
                <a:latin typeface="+mn-ea"/>
                <a:ea typeface="+mn-ea"/>
              </a:rPr>
              <a:t>)</a:t>
            </a:r>
            <a:r>
              <a:rPr lang="zh-CN" altLang="en-US" sz="2200" b="1" dirty="0">
                <a:latin typeface="+mn-ea"/>
                <a:ea typeface="+mn-ea"/>
              </a:rPr>
              <a:t>是从文法开始符</a:t>
            </a:r>
            <a:r>
              <a:rPr lang="en-US" altLang="zh-CN" sz="2200" b="1" dirty="0">
                <a:latin typeface="+mn-ea"/>
                <a:ea typeface="+mn-ea"/>
              </a:rPr>
              <a:t>S</a:t>
            </a:r>
            <a:r>
              <a:rPr lang="zh-CN" altLang="en-US" sz="2200" b="1" dirty="0">
                <a:latin typeface="+mn-ea"/>
                <a:ea typeface="+mn-ea"/>
              </a:rPr>
              <a:t>出发，逐步进行推导，以证实</a:t>
            </a:r>
            <a:r>
              <a:rPr lang="en-US" altLang="zh-CN" sz="2200" b="1" dirty="0" err="1">
                <a:latin typeface="+mn-ea"/>
                <a:ea typeface="+mn-ea"/>
              </a:rPr>
              <a:t>S</a:t>
            </a:r>
            <a:r>
              <a:rPr lang="en-US" altLang="zh-CN" sz="2200" b="1" dirty="0" err="1">
                <a:latin typeface="+mn-ea"/>
                <a:ea typeface="+mn-ea"/>
                <a:sym typeface="Symbol" pitchFamily="18" charset="2"/>
              </a:rPr>
              <a:t></a:t>
            </a:r>
            <a:r>
              <a:rPr lang="en-US" altLang="zh-CN" sz="2200" b="1" dirty="0" err="1">
                <a:latin typeface="+mn-ea"/>
                <a:ea typeface="+mn-ea"/>
              </a:rPr>
              <a:t>α</a:t>
            </a:r>
            <a:r>
              <a:rPr lang="zh-CN" altLang="en-US" sz="2200" b="1" dirty="0">
                <a:latin typeface="+mn-ea"/>
                <a:ea typeface="+mn-ea"/>
              </a:rPr>
              <a:t>的推导过程是否存在的方法。 </a:t>
            </a:r>
          </a:p>
          <a:p>
            <a:pPr indent="625475" algn="l">
              <a:lnSpc>
                <a:spcPct val="114000"/>
              </a:lnSpc>
              <a:spcBef>
                <a:spcPts val="0"/>
              </a:spcBef>
            </a:pPr>
            <a:r>
              <a:rPr lang="zh-CN" altLang="en-US" sz="2200" b="1" dirty="0">
                <a:latin typeface="+mn-ea"/>
                <a:ea typeface="+mn-ea"/>
              </a:rPr>
              <a:t>问题是每步推导会面临两次多种可能选择：</a:t>
            </a:r>
          </a:p>
          <a:p>
            <a:pPr indent="625475" algn="l">
              <a:lnSpc>
                <a:spcPct val="114000"/>
              </a:lnSpc>
              <a:spcBef>
                <a:spcPct val="20000"/>
              </a:spcBef>
            </a:pPr>
            <a:r>
              <a:rPr lang="zh-CN" altLang="en-US" sz="2200" b="1" dirty="0">
                <a:latin typeface="+mn-ea"/>
                <a:ea typeface="+mn-ea"/>
              </a:rPr>
              <a:t>        </a:t>
            </a:r>
            <a:r>
              <a:rPr lang="zh-CN" altLang="en-US" sz="2200" b="1" dirty="0">
                <a:solidFill>
                  <a:srgbClr val="CC6600"/>
                </a:solidFill>
                <a:latin typeface="+mn-ea"/>
                <a:ea typeface="+mn-ea"/>
              </a:rPr>
              <a:t>⑴ 选择句型中哪一个非终结符进行推导</a:t>
            </a:r>
          </a:p>
          <a:p>
            <a:pPr indent="625475" algn="l">
              <a:lnSpc>
                <a:spcPct val="114000"/>
              </a:lnSpc>
              <a:spcBef>
                <a:spcPct val="20000"/>
              </a:spcBef>
            </a:pPr>
            <a:r>
              <a:rPr lang="zh-CN" altLang="en-US" sz="2200" b="1" dirty="0">
                <a:solidFill>
                  <a:srgbClr val="CC6600"/>
                </a:solidFill>
                <a:latin typeface="+mn-ea"/>
                <a:ea typeface="+mn-ea"/>
              </a:rPr>
              <a:t>        ⑵ 选择非终结符的哪一个规则进行推导</a:t>
            </a:r>
          </a:p>
          <a:p>
            <a:pPr indent="625475" algn="l">
              <a:lnSpc>
                <a:spcPct val="114000"/>
              </a:lnSpc>
              <a:spcBef>
                <a:spcPct val="20000"/>
              </a:spcBef>
            </a:pPr>
            <a:r>
              <a:rPr lang="zh-CN" altLang="en-US" sz="2200" b="1" dirty="0">
                <a:latin typeface="+mn-ea"/>
                <a:ea typeface="+mn-ea"/>
              </a:rPr>
              <a:t>问题⑴可以采用最左推导解决。问题⑵通常需要穷举每一个规则的可能推导，即</a:t>
            </a:r>
            <a:r>
              <a:rPr lang="zh-CN" altLang="en-US" sz="2200" b="1" dirty="0">
                <a:solidFill>
                  <a:srgbClr val="CC6600"/>
                </a:solidFill>
                <a:latin typeface="+mn-ea"/>
                <a:ea typeface="+mn-ea"/>
              </a:rPr>
              <a:t>不确定的自顶向下语法分析</a:t>
            </a:r>
            <a:r>
              <a:rPr lang="zh-CN" altLang="en-US" sz="2200" b="1" dirty="0">
                <a:latin typeface="+mn-ea"/>
                <a:ea typeface="+mn-ea"/>
              </a:rPr>
              <a:t>。具体思想是：</a:t>
            </a:r>
          </a:p>
          <a:p>
            <a:pPr indent="625475" algn="l">
              <a:lnSpc>
                <a:spcPct val="114000"/>
              </a:lnSpc>
              <a:spcBef>
                <a:spcPts val="0"/>
              </a:spcBef>
            </a:pPr>
            <a:r>
              <a:rPr lang="zh-CN" altLang="en-US" sz="2200" b="1" dirty="0">
                <a:latin typeface="+mn-ea"/>
                <a:ea typeface="+mn-ea"/>
              </a:rPr>
              <a:t>一旦寻找到一个符号串</a:t>
            </a:r>
            <a:r>
              <a:rPr lang="en-US" altLang="zh-CN" sz="2200" b="1" dirty="0">
                <a:latin typeface="+mn-ea"/>
                <a:ea typeface="+mn-ea"/>
              </a:rPr>
              <a:t>α</a:t>
            </a:r>
            <a:r>
              <a:rPr lang="zh-CN" altLang="en-US" sz="2200" b="1" dirty="0">
                <a:latin typeface="+mn-ea"/>
                <a:ea typeface="+mn-ea"/>
              </a:rPr>
              <a:t>之推导过程，便结束穷举过程，断定符号串</a:t>
            </a:r>
            <a:r>
              <a:rPr lang="en-US" altLang="zh-CN" sz="2200" b="1" dirty="0">
                <a:latin typeface="+mn-ea"/>
                <a:ea typeface="+mn-ea"/>
              </a:rPr>
              <a:t>α</a:t>
            </a:r>
            <a:r>
              <a:rPr lang="zh-CN" altLang="en-US" sz="2200" b="1" dirty="0">
                <a:latin typeface="+mn-ea"/>
                <a:ea typeface="+mn-ea"/>
              </a:rPr>
              <a:t>是句子。</a:t>
            </a:r>
          </a:p>
          <a:p>
            <a:pPr indent="625475" algn="l">
              <a:lnSpc>
                <a:spcPct val="114000"/>
              </a:lnSpc>
              <a:spcBef>
                <a:spcPts val="0"/>
              </a:spcBef>
            </a:pPr>
            <a:r>
              <a:rPr lang="zh-CN" altLang="en-US" sz="2200" b="1" dirty="0">
                <a:latin typeface="+mn-ea"/>
                <a:ea typeface="+mn-ea"/>
              </a:rPr>
              <a:t>只有当穷举全部可能的推导，而没有一个符号串</a:t>
            </a:r>
            <a:r>
              <a:rPr lang="en-US" altLang="zh-CN" sz="2200" b="1" dirty="0">
                <a:latin typeface="+mn-ea"/>
                <a:ea typeface="+mn-ea"/>
              </a:rPr>
              <a:t>α</a:t>
            </a:r>
            <a:r>
              <a:rPr lang="zh-CN" altLang="en-US" sz="2200" b="1" dirty="0">
                <a:latin typeface="+mn-ea"/>
                <a:ea typeface="+mn-ea"/>
              </a:rPr>
              <a:t>之推导过程的时候，才可以断定符号串</a:t>
            </a:r>
            <a:r>
              <a:rPr lang="en-US" altLang="zh-CN" sz="2200" b="1" dirty="0">
                <a:latin typeface="+mn-ea"/>
                <a:ea typeface="+mn-ea"/>
              </a:rPr>
              <a:t>α</a:t>
            </a:r>
            <a:r>
              <a:rPr lang="zh-CN" altLang="en-US" sz="2200" b="1" dirty="0">
                <a:latin typeface="+mn-ea"/>
                <a:ea typeface="+mn-ea"/>
              </a:rPr>
              <a:t>不是句子。</a:t>
            </a:r>
          </a:p>
        </p:txBody>
      </p:sp>
      <p:sp>
        <p:nvSpPr>
          <p:cNvPr id="6151" name="Text Box 25"/>
          <p:cNvSpPr txBox="1">
            <a:spLocks noChangeArrowheads="1"/>
          </p:cNvSpPr>
          <p:nvPr/>
        </p:nvSpPr>
        <p:spPr bwMode="auto">
          <a:xfrm>
            <a:off x="2800350" y="1733550"/>
            <a:ext cx="457200" cy="457200"/>
          </a:xfrm>
          <a:prstGeom prst="rect">
            <a:avLst/>
          </a:prstGeom>
          <a:noFill/>
          <a:ln w="9525">
            <a:noFill/>
            <a:miter lim="800000"/>
            <a:headEnd/>
            <a:tailEnd/>
          </a:ln>
        </p:spPr>
        <p:txBody>
          <a:bodyPr>
            <a:spAutoFit/>
          </a:bodyPr>
          <a:lstStyle/>
          <a:p>
            <a:pPr>
              <a:spcBef>
                <a:spcPct val="50000"/>
              </a:spcBef>
            </a:pPr>
            <a:r>
              <a:rPr lang="en-US" altLang="zh-CN"/>
              <a:t>*</a:t>
            </a:r>
          </a:p>
        </p:txBody>
      </p:sp>
      <p:sp>
        <p:nvSpPr>
          <p:cNvPr id="7"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4</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1"/>
          <p:cNvSpPr>
            <a:spLocks noGrp="1"/>
          </p:cNvSpPr>
          <p:nvPr>
            <p:ph type="sldNum" sz="quarter" idx="12"/>
          </p:nvPr>
        </p:nvSpPr>
        <p:spPr>
          <a:noFill/>
        </p:spPr>
        <p:txBody>
          <a:bodyPr/>
          <a:lstStyle/>
          <a:p>
            <a:fld id="{F0675F77-11FC-4309-BCF9-98509DF08351}" type="slidenum">
              <a:rPr lang="en-US" altLang="zh-CN" smtClean="0">
                <a:ea typeface="宋体" charset="-122"/>
              </a:rPr>
              <a:pPr/>
              <a:t>40</a:t>
            </a:fld>
            <a:endParaRPr lang="en-US" altLang="zh-CN" smtClean="0">
              <a:ea typeface="宋体" charset="-122"/>
            </a:endParaRPr>
          </a:p>
        </p:txBody>
      </p:sp>
      <p:sp>
        <p:nvSpPr>
          <p:cNvPr id="46083" name="Text Box 5"/>
          <p:cNvSpPr txBox="1">
            <a:spLocks noChangeArrowheads="1"/>
          </p:cNvSpPr>
          <p:nvPr/>
        </p:nvSpPr>
        <p:spPr bwMode="auto">
          <a:xfrm>
            <a:off x="152400" y="1120914"/>
            <a:ext cx="2514600" cy="707886"/>
          </a:xfrm>
          <a:prstGeom prst="rect">
            <a:avLst/>
          </a:prstGeom>
          <a:noFill/>
          <a:ln w="9525">
            <a:noFill/>
            <a:miter lim="800000"/>
            <a:headEnd/>
            <a:tailEnd/>
          </a:ln>
        </p:spPr>
        <p:txBody>
          <a:bodyPr wrap="square">
            <a:spAutoFit/>
          </a:bodyPr>
          <a:lstStyle/>
          <a:p>
            <a:pPr algn="l"/>
            <a:r>
              <a:rPr lang="zh-CN" altLang="en-US" sz="2000" b="1" dirty="0">
                <a:latin typeface="Times New Roman" pitchFamily="18" charset="0"/>
              </a:rPr>
              <a:t>（</a:t>
            </a:r>
            <a:r>
              <a:rPr lang="en-US" altLang="zh-CN" sz="2000" b="1" dirty="0">
                <a:latin typeface="Times New Roman" pitchFamily="18" charset="0"/>
              </a:rPr>
              <a:t>5</a:t>
            </a:r>
            <a:r>
              <a:rPr lang="zh-CN" altLang="en-US" sz="2000" b="1" dirty="0">
                <a:latin typeface="Times New Roman" pitchFamily="18" charset="0"/>
              </a:rPr>
              <a:t>）构造</a:t>
            </a:r>
            <a:r>
              <a:rPr lang="en-US" altLang="zh-CN" sz="2000" b="1" dirty="0">
                <a:latin typeface="Times New Roman" pitchFamily="18" charset="0"/>
              </a:rPr>
              <a:t>LL</a:t>
            </a:r>
            <a:r>
              <a:rPr lang="zh-CN" altLang="en-US" sz="2000" b="1" dirty="0">
                <a:latin typeface="Times New Roman" pitchFamily="18" charset="0"/>
              </a:rPr>
              <a:t>（</a:t>
            </a:r>
            <a:r>
              <a:rPr lang="en-US" altLang="zh-CN" sz="2000" b="1" dirty="0">
                <a:latin typeface="Times New Roman" pitchFamily="18" charset="0"/>
              </a:rPr>
              <a:t>1</a:t>
            </a:r>
            <a:r>
              <a:rPr lang="zh-CN" altLang="en-US" sz="2000" b="1" dirty="0" smtClean="0">
                <a:latin typeface="Times New Roman" pitchFamily="18" charset="0"/>
              </a:rPr>
              <a:t>）</a:t>
            </a:r>
            <a:endParaRPr lang="en-US" altLang="zh-CN" sz="2000" b="1" dirty="0" smtClean="0">
              <a:latin typeface="Times New Roman" pitchFamily="18" charset="0"/>
            </a:endParaRPr>
          </a:p>
          <a:p>
            <a:pPr algn="l"/>
            <a:r>
              <a:rPr lang="en-US" altLang="zh-CN" sz="2000" b="1" dirty="0" smtClean="0">
                <a:latin typeface="Times New Roman" pitchFamily="18" charset="0"/>
              </a:rPr>
              <a:t>          </a:t>
            </a:r>
            <a:r>
              <a:rPr lang="zh-CN" altLang="en-US" sz="2000" b="1" dirty="0" smtClean="0">
                <a:latin typeface="Times New Roman" pitchFamily="18" charset="0"/>
              </a:rPr>
              <a:t>分析</a:t>
            </a:r>
            <a:r>
              <a:rPr lang="zh-CN" altLang="en-US" sz="2000" b="1" dirty="0">
                <a:latin typeface="Times New Roman" pitchFamily="18" charset="0"/>
              </a:rPr>
              <a:t>表</a:t>
            </a:r>
          </a:p>
        </p:txBody>
      </p:sp>
      <p:graphicFrame>
        <p:nvGraphicFramePr>
          <p:cNvPr id="4" name="表格 3"/>
          <p:cNvGraphicFramePr>
            <a:graphicFrameLocks noGrp="1"/>
          </p:cNvGraphicFramePr>
          <p:nvPr/>
        </p:nvGraphicFramePr>
        <p:xfrm>
          <a:off x="2930448" y="928608"/>
          <a:ext cx="5486400" cy="1676400"/>
        </p:xfrm>
        <a:graphic>
          <a:graphicData uri="http://schemas.openxmlformats.org/drawingml/2006/table">
            <a:tbl>
              <a:tblPr firstRow="1" bandRow="1">
                <a:tableStyleId>{5C22544A-7EE6-4342-B048-85BDC9FD1C3A}</a:tableStyleId>
              </a:tblPr>
              <a:tblGrid>
                <a:gridCol w="1371600"/>
                <a:gridCol w="1371600"/>
                <a:gridCol w="1371600"/>
                <a:gridCol w="1371600"/>
              </a:tblGrid>
              <a:tr h="274320">
                <a:tc>
                  <a:txBody>
                    <a:bodyPr/>
                    <a:lstStyle/>
                    <a:p>
                      <a:pPr algn="ctr"/>
                      <a:r>
                        <a:rPr lang="zh-CN" altLang="en-US" sz="1600" dirty="0" smtClean="0"/>
                        <a:t>非终结符</a:t>
                      </a:r>
                      <a:endParaRPr lang="zh-CN" altLang="en-US" sz="1600" dirty="0"/>
                    </a:p>
                  </a:txBody>
                  <a:tcPr/>
                </a:tc>
                <a:tc>
                  <a:txBody>
                    <a:bodyPr/>
                    <a:lstStyle/>
                    <a:p>
                      <a:pPr algn="ctr"/>
                      <a:r>
                        <a:rPr lang="en-US" altLang="zh-CN" sz="1600" dirty="0" smtClean="0"/>
                        <a:t>a</a:t>
                      </a:r>
                      <a:endParaRPr lang="zh-CN" altLang="en-US" sz="1600" dirty="0"/>
                    </a:p>
                  </a:txBody>
                  <a:tcPr/>
                </a:tc>
                <a:tc>
                  <a:txBody>
                    <a:bodyPr/>
                    <a:lstStyle/>
                    <a:p>
                      <a:pPr algn="ctr"/>
                      <a:r>
                        <a:rPr lang="en-US" altLang="zh-CN" sz="1600" dirty="0" smtClean="0"/>
                        <a:t>b</a:t>
                      </a:r>
                      <a:endParaRPr lang="zh-CN" altLang="en-US" sz="1600" dirty="0"/>
                    </a:p>
                  </a:txBody>
                  <a:tcPr/>
                </a:tc>
                <a:tc>
                  <a:txBody>
                    <a:bodyPr/>
                    <a:lstStyle/>
                    <a:p>
                      <a:pPr algn="ctr"/>
                      <a:r>
                        <a:rPr lang="en-US" altLang="zh-CN" sz="1600" dirty="0" smtClean="0"/>
                        <a:t>#</a:t>
                      </a:r>
                      <a:endParaRPr lang="zh-CN" altLang="en-US" sz="1600" dirty="0"/>
                    </a:p>
                  </a:txBody>
                  <a:tcPr/>
                </a:tc>
              </a:tr>
              <a:tr h="274320">
                <a:tc>
                  <a:txBody>
                    <a:bodyPr/>
                    <a:lstStyle/>
                    <a:p>
                      <a:pPr algn="ctr"/>
                      <a:r>
                        <a:rPr lang="en-US" altLang="zh-CN" sz="1600" dirty="0" smtClean="0">
                          <a:solidFill>
                            <a:schemeClr val="tx1"/>
                          </a:solidFill>
                        </a:rPr>
                        <a:t>S </a:t>
                      </a:r>
                      <a:endParaRPr lang="zh-CN" altLang="en-US" sz="1600" dirty="0">
                        <a:solidFill>
                          <a:schemeClr val="tx1"/>
                        </a:solidFill>
                      </a:endParaRPr>
                    </a:p>
                  </a:txBody>
                  <a:tcPr/>
                </a:tc>
                <a:tc>
                  <a:txBody>
                    <a:bodyPr/>
                    <a:lstStyle/>
                    <a:p>
                      <a:pPr algn="ctr"/>
                      <a:endParaRPr lang="zh-CN" altLang="en-US" sz="1600" dirty="0">
                        <a:solidFill>
                          <a:schemeClr val="tx1"/>
                        </a:solidFill>
                      </a:endParaRPr>
                    </a:p>
                  </a:txBody>
                  <a:tcPr/>
                </a:tc>
                <a:tc>
                  <a:txBody>
                    <a:bodyPr/>
                    <a:lstStyle/>
                    <a:p>
                      <a:pPr algn="ctr"/>
                      <a:r>
                        <a:rPr lang="en-US" altLang="zh-CN" sz="1600" b="1" dirty="0" smtClean="0">
                          <a:solidFill>
                            <a:schemeClr val="tx1"/>
                          </a:solidFill>
                          <a:latin typeface="Times New Roman" charset="0"/>
                        </a:rPr>
                        <a:t>→AS’</a:t>
                      </a:r>
                      <a:endParaRPr lang="zh-CN" altLang="en-US" sz="1600" dirty="0">
                        <a:solidFill>
                          <a:schemeClr val="tx1"/>
                        </a:solidFill>
                      </a:endParaRPr>
                    </a:p>
                  </a:txBody>
                  <a:tcPr/>
                </a:tc>
                <a:tc>
                  <a:txBody>
                    <a:bodyPr/>
                    <a:lstStyle/>
                    <a:p>
                      <a:pPr algn="ctr"/>
                      <a:endParaRPr lang="zh-CN" altLang="en-US" sz="1600" dirty="0">
                        <a:solidFill>
                          <a:schemeClr val="tx1"/>
                        </a:solidFill>
                      </a:endParaRPr>
                    </a:p>
                  </a:txBody>
                  <a:tcPr/>
                </a:tc>
              </a:tr>
              <a:tr h="274320">
                <a:tc>
                  <a:txBody>
                    <a:bodyPr/>
                    <a:lstStyle/>
                    <a:p>
                      <a:pPr algn="ctr"/>
                      <a:r>
                        <a:rPr lang="en-US" altLang="zh-CN" sz="1600" dirty="0" smtClean="0">
                          <a:solidFill>
                            <a:schemeClr val="tx1"/>
                          </a:solidFill>
                        </a:rPr>
                        <a:t>S’</a:t>
                      </a:r>
                      <a:endParaRPr lang="zh-CN" altLang="en-US" sz="1600" dirty="0">
                        <a:solidFill>
                          <a:schemeClr val="tx1"/>
                        </a:solidFill>
                      </a:endParaRPr>
                    </a:p>
                  </a:txBody>
                  <a:tcPr/>
                </a:tc>
                <a:tc>
                  <a:txBody>
                    <a:bodyPr/>
                    <a:lstStyle/>
                    <a:p>
                      <a:pPr algn="ctr"/>
                      <a:r>
                        <a:rPr lang="en-US" altLang="zh-CN" sz="1600" b="1" dirty="0" smtClean="0">
                          <a:solidFill>
                            <a:schemeClr val="tx1"/>
                          </a:solidFill>
                          <a:latin typeface="Times New Roman" charset="0"/>
                        </a:rPr>
                        <a:t>S’ →</a:t>
                      </a:r>
                      <a:r>
                        <a:rPr lang="en-US" altLang="zh-CN" sz="1600" b="1" dirty="0" err="1" smtClean="0">
                          <a:solidFill>
                            <a:schemeClr val="tx1"/>
                          </a:solidFill>
                          <a:latin typeface="Times New Roman" charset="0"/>
                        </a:rPr>
                        <a:t>aS</a:t>
                      </a:r>
                      <a:r>
                        <a:rPr lang="en-US" altLang="zh-CN" sz="1600" b="1" dirty="0" smtClean="0">
                          <a:solidFill>
                            <a:schemeClr val="tx1"/>
                          </a:solidFill>
                          <a:latin typeface="Times New Roman" charset="0"/>
                        </a:rPr>
                        <a:t>’</a:t>
                      </a:r>
                      <a:endParaRPr lang="zh-CN" altLang="en-US" sz="16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tx1"/>
                          </a:solidFill>
                          <a:latin typeface="Times New Roman" charset="0"/>
                        </a:rPr>
                        <a:t>→ε</a:t>
                      </a:r>
                      <a:endParaRPr lang="zh-CN" altLang="en-US" sz="1600" dirty="0" smtClean="0">
                        <a:solidFill>
                          <a:schemeClr val="tx1"/>
                        </a:solidFill>
                      </a:endParaRPr>
                    </a:p>
                  </a:txBody>
                  <a:tcPr/>
                </a:tc>
              </a:tr>
              <a:tr h="274320">
                <a:tc>
                  <a:txBody>
                    <a:bodyPr/>
                    <a:lstStyle/>
                    <a:p>
                      <a:pPr algn="ctr"/>
                      <a:r>
                        <a:rPr lang="en-US" altLang="zh-CN" sz="1600" dirty="0" smtClean="0">
                          <a:solidFill>
                            <a:schemeClr val="tx1"/>
                          </a:solidFill>
                        </a:rPr>
                        <a:t>A</a:t>
                      </a:r>
                      <a:endParaRPr lang="zh-CN" altLang="en-US" sz="1600" dirty="0">
                        <a:solidFill>
                          <a:schemeClr val="tx1"/>
                        </a:solidFill>
                      </a:endParaRPr>
                    </a:p>
                  </a:txBody>
                  <a:tcPr/>
                </a:tc>
                <a:tc>
                  <a:txBody>
                    <a:bodyPr/>
                    <a:lstStyle/>
                    <a:p>
                      <a:pPr algn="ctr"/>
                      <a:endParaRPr lang="zh-CN" altLang="en-US" sz="1600" dirty="0">
                        <a:solidFill>
                          <a:schemeClr val="tx1"/>
                        </a:solidFill>
                      </a:endParaRPr>
                    </a:p>
                  </a:txBody>
                  <a:tcPr/>
                </a:tc>
                <a:tc>
                  <a:txBody>
                    <a:bodyPr/>
                    <a:lstStyle/>
                    <a:p>
                      <a:pPr algn="ctr"/>
                      <a:r>
                        <a:rPr lang="en-US" altLang="zh-CN" sz="1600" b="1" dirty="0" smtClean="0">
                          <a:solidFill>
                            <a:schemeClr val="tx1"/>
                          </a:solidFill>
                          <a:latin typeface="Times New Roman" charset="0"/>
                        </a:rPr>
                        <a:t>→</a:t>
                      </a:r>
                      <a:r>
                        <a:rPr lang="en-US" altLang="zh-CN" sz="1600" b="1" dirty="0" err="1" smtClean="0">
                          <a:solidFill>
                            <a:schemeClr val="tx1"/>
                          </a:solidFill>
                          <a:latin typeface="Times New Roman" charset="0"/>
                        </a:rPr>
                        <a:t>bA</a:t>
                      </a:r>
                      <a:r>
                        <a:rPr lang="en-US" altLang="zh-CN" sz="1600" b="1" dirty="0" smtClean="0">
                          <a:solidFill>
                            <a:schemeClr val="tx1"/>
                          </a:solidFill>
                          <a:latin typeface="Times New Roman" charset="0"/>
                        </a:rPr>
                        <a:t>’</a:t>
                      </a:r>
                      <a:endParaRPr lang="zh-CN" altLang="en-US" sz="1600" dirty="0">
                        <a:solidFill>
                          <a:schemeClr val="tx1"/>
                        </a:solidFill>
                      </a:endParaRPr>
                    </a:p>
                  </a:txBody>
                  <a:tcPr/>
                </a:tc>
                <a:tc>
                  <a:txBody>
                    <a:bodyPr/>
                    <a:lstStyle/>
                    <a:p>
                      <a:pPr algn="ctr"/>
                      <a:endParaRPr lang="zh-CN" altLang="en-US" sz="1600" dirty="0">
                        <a:solidFill>
                          <a:schemeClr val="tx1"/>
                        </a:solidFill>
                      </a:endParaRPr>
                    </a:p>
                  </a:txBody>
                  <a:tcPr/>
                </a:tc>
              </a:tr>
              <a:tr h="274320">
                <a:tc>
                  <a:txBody>
                    <a:bodyPr/>
                    <a:lstStyle/>
                    <a:p>
                      <a:pPr algn="ctr"/>
                      <a:r>
                        <a:rPr lang="en-US" altLang="zh-CN" sz="1600" dirty="0" smtClean="0">
                          <a:solidFill>
                            <a:schemeClr val="tx1"/>
                          </a:solidFill>
                        </a:rPr>
                        <a:t>A’</a:t>
                      </a:r>
                      <a:endParaRPr lang="zh-CN" altLang="en-US" sz="1600" dirty="0">
                        <a:solidFill>
                          <a:schemeClr val="tx1"/>
                        </a:solidFill>
                      </a:endParaRPr>
                    </a:p>
                  </a:txBody>
                  <a:tcPr/>
                </a:tc>
                <a:tc>
                  <a:txBody>
                    <a:bodyPr/>
                    <a:lstStyle/>
                    <a:p>
                      <a:pPr algn="ctr"/>
                      <a:r>
                        <a:rPr lang="en-US" altLang="zh-CN" sz="1600" b="1" dirty="0" smtClean="0">
                          <a:solidFill>
                            <a:schemeClr val="tx1"/>
                          </a:solidFill>
                          <a:latin typeface="Times New Roman" charset="0"/>
                        </a:rPr>
                        <a:t>→ε</a:t>
                      </a:r>
                      <a:endParaRPr lang="zh-CN" altLang="en-US" sz="16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tx1"/>
                          </a:solidFill>
                          <a:latin typeface="Times New Roman" charset="0"/>
                        </a:rPr>
                        <a:t>→A</a:t>
                      </a:r>
                      <a:endParaRPr lang="zh-CN" altLang="en-US" sz="16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tx1"/>
                          </a:solidFill>
                          <a:latin typeface="Times New Roman" charset="0"/>
                        </a:rPr>
                        <a:t>→ε</a:t>
                      </a:r>
                      <a:endParaRPr lang="zh-CN" altLang="en-US" sz="1600" dirty="0" smtClean="0">
                        <a:solidFill>
                          <a:schemeClr val="tx1"/>
                        </a:solidFill>
                      </a:endParaRPr>
                    </a:p>
                  </a:txBody>
                  <a:tcPr/>
                </a:tc>
              </a:tr>
            </a:tbl>
          </a:graphicData>
        </a:graphic>
      </p:graphicFrame>
      <p:graphicFrame>
        <p:nvGraphicFramePr>
          <p:cNvPr id="17" name="Group 465"/>
          <p:cNvGraphicFramePr>
            <a:graphicFrameLocks noGrp="1"/>
          </p:cNvGraphicFramePr>
          <p:nvPr/>
        </p:nvGraphicFramePr>
        <p:xfrm>
          <a:off x="1325106" y="2743200"/>
          <a:ext cx="7075363" cy="3291840"/>
        </p:xfrm>
        <a:graphic>
          <a:graphicData uri="http://schemas.openxmlformats.org/drawingml/2006/table">
            <a:tbl>
              <a:tblPr/>
              <a:tblGrid>
                <a:gridCol w="768692"/>
                <a:gridCol w="1437256"/>
                <a:gridCol w="2275269"/>
                <a:gridCol w="2594146"/>
              </a:tblGrid>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步骤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动 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1</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#S</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err="1" smtClean="0">
                          <a:ln>
                            <a:noFill/>
                          </a:ln>
                          <a:solidFill>
                            <a:schemeClr val="tx1"/>
                          </a:solidFill>
                          <a:effectLst/>
                          <a:latin typeface="宋体" pitchFamily="2" charset="-122"/>
                          <a:ea typeface="宋体" pitchFamily="2" charset="-122"/>
                        </a:rPr>
                        <a:t>ba</a:t>
                      </a: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1800" b="1" dirty="0" smtClean="0">
                          <a:solidFill>
                            <a:schemeClr val="tx1"/>
                          </a:solidFill>
                          <a:latin typeface="Times New Roman" charset="0"/>
                        </a:rPr>
                        <a:t>→AS’</a:t>
                      </a:r>
                      <a:endParaRPr lang="zh-CN" altLang="en-US" sz="1800" b="1" dirty="0" smtClean="0">
                        <a:solidFill>
                          <a:schemeClr val="tx1"/>
                        </a:solidFil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2</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#S’A</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1800" b="1" i="0" u="none" strike="noStrike" cap="none" normalizeH="0" baseline="0" dirty="0" err="1" smtClean="0">
                          <a:ln>
                            <a:noFill/>
                          </a:ln>
                          <a:solidFill>
                            <a:schemeClr val="tx1"/>
                          </a:solidFill>
                          <a:effectLst/>
                          <a:latin typeface="宋体" pitchFamily="2" charset="-122"/>
                          <a:ea typeface="宋体" pitchFamily="2" charset="-122"/>
                        </a:rPr>
                        <a:t>ba</a:t>
                      </a: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1800" b="1" dirty="0" smtClean="0">
                          <a:solidFill>
                            <a:schemeClr val="tx1"/>
                          </a:solidFill>
                          <a:latin typeface="Times New Roman" charset="0"/>
                        </a:rPr>
                        <a:t>→</a:t>
                      </a:r>
                      <a:r>
                        <a:rPr lang="en-US" altLang="zh-CN" sz="1800" b="1" dirty="0" err="1" smtClean="0">
                          <a:solidFill>
                            <a:schemeClr val="tx1"/>
                          </a:solidFill>
                          <a:latin typeface="Times New Roman" charset="0"/>
                        </a:rPr>
                        <a:t>bA</a:t>
                      </a:r>
                      <a:r>
                        <a:rPr lang="en-US" altLang="zh-CN" sz="1800" b="1" dirty="0" smtClean="0">
                          <a:solidFill>
                            <a:schemeClr val="tx1"/>
                          </a:solidFill>
                          <a:latin typeface="Times New Roman" charset="0"/>
                        </a:rPr>
                        <a:t>’</a:t>
                      </a:r>
                      <a:endParaRPr lang="zh-CN" altLang="en-US" sz="1800" b="1" dirty="0" smtClean="0">
                        <a:solidFill>
                          <a:schemeClr val="tx1"/>
                        </a:solidFil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3</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dirty="0" err="1" smtClean="0">
                          <a:ln>
                            <a:noFill/>
                          </a:ln>
                          <a:solidFill>
                            <a:schemeClr val="tx1"/>
                          </a:solidFill>
                          <a:effectLst/>
                          <a:latin typeface="宋体" pitchFamily="2" charset="-122"/>
                          <a:ea typeface="宋体" pitchFamily="2" charset="-122"/>
                        </a:rPr>
                        <a:t>S’A’b</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1800" b="1" i="0" u="none" strike="noStrike" cap="none" normalizeH="0" baseline="0" dirty="0" err="1" smtClean="0">
                          <a:ln>
                            <a:noFill/>
                          </a:ln>
                          <a:solidFill>
                            <a:schemeClr val="tx1"/>
                          </a:solidFill>
                          <a:effectLst/>
                          <a:latin typeface="宋体" pitchFamily="2" charset="-122"/>
                          <a:ea typeface="宋体" pitchFamily="2" charset="-122"/>
                        </a:rPr>
                        <a:t>ba</a:t>
                      </a: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b</a:t>
                      </a: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匹配</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4</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#S’A’</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1800" b="1" dirty="0" smtClean="0">
                          <a:solidFill>
                            <a:schemeClr val="tx1"/>
                          </a:solidFill>
                          <a:latin typeface="Times New Roman" charset="0"/>
                        </a:rPr>
                        <a:t>→ε</a:t>
                      </a:r>
                      <a:endParaRPr lang="zh-CN" altLang="en-US" sz="1800" b="1" dirty="0" smtClean="0">
                        <a:solidFill>
                          <a:schemeClr val="tx1"/>
                        </a:solidFil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5</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#S’</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1800" b="1" dirty="0" smtClean="0">
                          <a:solidFill>
                            <a:schemeClr val="tx1"/>
                          </a:solidFill>
                          <a:latin typeface="Times New Roman" charset="0"/>
                        </a:rPr>
                        <a:t>S’ →</a:t>
                      </a:r>
                      <a:r>
                        <a:rPr lang="en-US" altLang="zh-CN" sz="1800" b="1" dirty="0" err="1" smtClean="0">
                          <a:solidFill>
                            <a:schemeClr val="tx1"/>
                          </a:solidFill>
                          <a:latin typeface="Times New Roman" charset="0"/>
                        </a:rPr>
                        <a:t>aS</a:t>
                      </a:r>
                      <a:r>
                        <a:rPr lang="en-US" altLang="zh-CN" sz="1800" b="1" dirty="0" smtClean="0">
                          <a:solidFill>
                            <a:schemeClr val="tx1"/>
                          </a:solidFill>
                          <a:latin typeface="Times New Roman" charset="0"/>
                        </a:rPr>
                        <a:t>’</a:t>
                      </a:r>
                      <a:endParaRPr lang="zh-CN" altLang="en-US" sz="1800" b="1" dirty="0" smtClean="0">
                        <a:solidFill>
                          <a:schemeClr val="tx1"/>
                        </a:solidFil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6</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dirty="0" err="1" smtClean="0">
                          <a:ln>
                            <a:noFill/>
                          </a:ln>
                          <a:solidFill>
                            <a:schemeClr val="tx1"/>
                          </a:solidFill>
                          <a:effectLst/>
                          <a:latin typeface="宋体" pitchFamily="2" charset="-122"/>
                          <a:ea typeface="宋体" pitchFamily="2" charset="-122"/>
                        </a:rPr>
                        <a:t>S’a</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a:t>
                      </a: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匹配</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7</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#S’</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1800" b="1" dirty="0" smtClean="0">
                          <a:solidFill>
                            <a:schemeClr val="tx1"/>
                          </a:solidFill>
                          <a:latin typeface="Times New Roman" charset="0"/>
                        </a:rPr>
                        <a:t>→ε</a:t>
                      </a:r>
                      <a:endParaRPr lang="zh-CN" altLang="en-US" sz="1800" b="1" dirty="0" smtClean="0">
                        <a:solidFill>
                          <a:schemeClr val="tx1"/>
                        </a:solidFill>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8 </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 </a:t>
                      </a:r>
                      <a:endParaRPr kumimoji="1" lang="zh-CN" altLang="zh-CN" sz="1800" b="1" i="0" u="none" strike="noStrike" cap="none" normalizeH="0" baseline="0" dirty="0" smtClean="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zh-CN" altLang="en-US" sz="1800" b="1" dirty="0" smtClean="0">
                          <a:solidFill>
                            <a:schemeClr val="tx1"/>
                          </a:solidFill>
                        </a:rPr>
                        <a:t>分析成功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21"/>
          <p:cNvSpPr txBox="1">
            <a:spLocks noChangeArrowheads="1"/>
          </p:cNvSpPr>
          <p:nvPr/>
        </p:nvSpPr>
        <p:spPr>
          <a:xfrm>
            <a:off x="-609600" y="304800"/>
            <a:ext cx="5867400" cy="533400"/>
          </a:xfrm>
          <a:prstGeom prst="rect">
            <a:avLst/>
          </a:prstGeom>
        </p:spPr>
        <p:txBody>
          <a:bodyPr/>
          <a:lstStyle/>
          <a:p>
            <a:pPr>
              <a:defRPr/>
            </a:pPr>
            <a:r>
              <a:rPr lang="en-US" altLang="zh-CN" sz="2800" b="1" kern="0" dirty="0">
                <a:solidFill>
                  <a:srgbClr val="0000FF"/>
                </a:solidFill>
                <a:latin typeface="黑体" pitchFamily="49" charset="-122"/>
                <a:ea typeface="黑体" pitchFamily="49" charset="-122"/>
                <a:cs typeface="+mj-cs"/>
              </a:rPr>
              <a:t>4.5</a:t>
            </a:r>
            <a:r>
              <a:rPr lang="zh-CN" altLang="en-US" sz="2800" b="1" kern="0" dirty="0">
                <a:solidFill>
                  <a:srgbClr val="0000FF"/>
                </a:solidFill>
                <a:latin typeface="黑体" pitchFamily="49" charset="-122"/>
                <a:ea typeface="黑体" pitchFamily="49" charset="-122"/>
                <a:cs typeface="+mj-cs"/>
              </a:rPr>
              <a:t>　典型例题及解答</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1"/>
          <p:cNvSpPr txBox="1">
            <a:spLocks noChangeArrowheads="1"/>
          </p:cNvSpPr>
          <p:nvPr/>
        </p:nvSpPr>
        <p:spPr>
          <a:xfrm>
            <a:off x="152400" y="304800"/>
            <a:ext cx="5867400" cy="533400"/>
          </a:xfrm>
          <a:prstGeom prst="rect">
            <a:avLst/>
          </a:prstGeom>
        </p:spPr>
        <p:txBody>
          <a:bodyPr/>
          <a:lstStyle/>
          <a:p>
            <a:pPr>
              <a:defRPr/>
            </a:pPr>
            <a:r>
              <a:rPr lang="en-US" altLang="zh-CN" sz="2800" b="1" kern="0" dirty="0">
                <a:solidFill>
                  <a:srgbClr val="0000FF"/>
                </a:solidFill>
                <a:latin typeface="Times New Roman" charset="0"/>
                <a:ea typeface="黑体" pitchFamily="2" charset="-122"/>
                <a:cs typeface="+mj-cs"/>
              </a:rPr>
              <a:t>4.6</a:t>
            </a:r>
            <a:r>
              <a:rPr lang="zh-CN" altLang="en-US" sz="2800" b="1" kern="0" dirty="0">
                <a:solidFill>
                  <a:srgbClr val="0000FF"/>
                </a:solidFill>
                <a:latin typeface="Times New Roman" charset="0"/>
                <a:ea typeface="黑体" pitchFamily="2" charset="-122"/>
                <a:cs typeface="+mj-cs"/>
              </a:rPr>
              <a:t>　</a:t>
            </a:r>
            <a:r>
              <a:rPr lang="en-US" altLang="zh-CN" sz="2800" b="1" kern="0" dirty="0">
                <a:solidFill>
                  <a:srgbClr val="0000FF"/>
                </a:solidFill>
                <a:latin typeface="Times New Roman" charset="0"/>
                <a:ea typeface="黑体" pitchFamily="2" charset="-122"/>
                <a:cs typeface="+mj-cs"/>
              </a:rPr>
              <a:t>LL(1)</a:t>
            </a:r>
            <a:r>
              <a:rPr lang="zh-CN" altLang="en-US" sz="2800" b="1" kern="0" dirty="0">
                <a:solidFill>
                  <a:srgbClr val="0000FF"/>
                </a:solidFill>
                <a:latin typeface="Times New Roman" charset="0"/>
                <a:ea typeface="黑体" pitchFamily="2" charset="-122"/>
                <a:cs typeface="+mj-cs"/>
              </a:rPr>
              <a:t>分析中的出错处理</a:t>
            </a:r>
          </a:p>
        </p:txBody>
      </p:sp>
      <p:sp>
        <p:nvSpPr>
          <p:cNvPr id="47108" name="Text Box 5"/>
          <p:cNvSpPr txBox="1">
            <a:spLocks noChangeArrowheads="1"/>
          </p:cNvSpPr>
          <p:nvPr/>
        </p:nvSpPr>
        <p:spPr bwMode="auto">
          <a:xfrm>
            <a:off x="914400" y="940713"/>
            <a:ext cx="7315200" cy="430887"/>
          </a:xfrm>
          <a:prstGeom prst="rect">
            <a:avLst/>
          </a:prstGeom>
          <a:noFill/>
          <a:ln w="9525">
            <a:noFill/>
            <a:miter lim="800000"/>
            <a:headEnd/>
            <a:tailEnd/>
          </a:ln>
        </p:spPr>
        <p:txBody>
          <a:bodyPr>
            <a:spAutoFit/>
          </a:bodyPr>
          <a:lstStyle/>
          <a:p>
            <a:pPr algn="l"/>
            <a:r>
              <a:rPr lang="zh-CN" altLang="en-US" sz="2200" b="1" dirty="0">
                <a:latin typeface="+mn-ea"/>
                <a:ea typeface="+mn-ea"/>
              </a:rPr>
              <a:t>错误处理的两个任务：</a:t>
            </a:r>
            <a:endParaRPr lang="en-US" altLang="zh-CN" sz="2200" b="1" dirty="0">
              <a:latin typeface="+mn-ea"/>
              <a:ea typeface="+mn-ea"/>
            </a:endParaRPr>
          </a:p>
        </p:txBody>
      </p:sp>
      <p:sp>
        <p:nvSpPr>
          <p:cNvPr id="47109" name="Text Box 5"/>
          <p:cNvSpPr txBox="1">
            <a:spLocks noChangeArrowheads="1"/>
          </p:cNvSpPr>
          <p:nvPr/>
        </p:nvSpPr>
        <p:spPr bwMode="auto">
          <a:xfrm>
            <a:off x="838200" y="1295400"/>
            <a:ext cx="7543800" cy="2200602"/>
          </a:xfrm>
          <a:prstGeom prst="rect">
            <a:avLst/>
          </a:prstGeom>
          <a:noFill/>
          <a:ln w="9525">
            <a:noFill/>
            <a:miter lim="800000"/>
            <a:headEnd/>
            <a:tailEnd/>
          </a:ln>
        </p:spPr>
        <p:txBody>
          <a:bodyPr wrap="square">
            <a:spAutoFit/>
          </a:bodyPr>
          <a:lstStyle/>
          <a:p>
            <a:pPr algn="l">
              <a:lnSpc>
                <a:spcPct val="150000"/>
              </a:lnSpc>
              <a:spcBef>
                <a:spcPts val="600"/>
              </a:spcBef>
            </a:pPr>
            <a:r>
              <a:rPr lang="zh-CN" altLang="en-US" sz="2200" b="1" dirty="0">
                <a:latin typeface="+mn-ea"/>
                <a:ea typeface="+mn-ea"/>
              </a:rPr>
              <a:t>（</a:t>
            </a:r>
            <a:r>
              <a:rPr lang="en-US" altLang="zh-CN" sz="2200" b="1" dirty="0">
                <a:latin typeface="+mn-ea"/>
                <a:ea typeface="+mn-ea"/>
              </a:rPr>
              <a:t>1</a:t>
            </a:r>
            <a:r>
              <a:rPr lang="zh-CN" altLang="en-US" sz="2200" b="1" dirty="0">
                <a:latin typeface="+mn-ea"/>
                <a:ea typeface="+mn-ea"/>
              </a:rPr>
              <a:t>）报错，发现错误时应尽可能准确指出错误位置与错误属性；</a:t>
            </a:r>
            <a:endParaRPr lang="en-US" altLang="zh-CN" sz="2200" b="1" dirty="0">
              <a:latin typeface="+mn-ea"/>
              <a:ea typeface="+mn-ea"/>
            </a:endParaRPr>
          </a:p>
          <a:p>
            <a:pPr algn="l">
              <a:lnSpc>
                <a:spcPct val="150000"/>
              </a:lnSpc>
              <a:spcBef>
                <a:spcPts val="0"/>
              </a:spcBef>
            </a:pPr>
            <a:r>
              <a:rPr lang="zh-CN" altLang="en-US" sz="2200" b="1" dirty="0">
                <a:latin typeface="+mn-ea"/>
                <a:ea typeface="+mn-ea"/>
              </a:rPr>
              <a:t>（</a:t>
            </a:r>
            <a:r>
              <a:rPr lang="en-US" altLang="zh-CN" sz="2200" b="1" dirty="0">
                <a:latin typeface="+mn-ea"/>
                <a:ea typeface="+mn-ea"/>
              </a:rPr>
              <a:t>2</a:t>
            </a:r>
            <a:r>
              <a:rPr lang="zh-CN" altLang="en-US" sz="2200" b="1" dirty="0">
                <a:latin typeface="+mn-ea"/>
                <a:ea typeface="+mn-ea"/>
              </a:rPr>
              <a:t>）错误回复，尽可能进行校正，使编译工作能继续下去，提高程序调试效率。</a:t>
            </a:r>
            <a:endParaRPr lang="en-US" altLang="zh-CN" sz="2200" b="1" dirty="0">
              <a:latin typeface="+mn-ea"/>
              <a:ea typeface="+mn-ea"/>
            </a:endParaRPr>
          </a:p>
        </p:txBody>
      </p:sp>
      <p:sp>
        <p:nvSpPr>
          <p:cNvPr id="47110" name="Text Box 5"/>
          <p:cNvSpPr txBox="1">
            <a:spLocks noChangeArrowheads="1"/>
          </p:cNvSpPr>
          <p:nvPr/>
        </p:nvSpPr>
        <p:spPr bwMode="auto">
          <a:xfrm>
            <a:off x="990600" y="3898514"/>
            <a:ext cx="7315200" cy="2121286"/>
          </a:xfrm>
          <a:prstGeom prst="rect">
            <a:avLst/>
          </a:prstGeom>
          <a:noFill/>
          <a:ln w="9525">
            <a:noFill/>
            <a:miter lim="800000"/>
            <a:headEnd/>
            <a:tailEnd/>
          </a:ln>
        </p:spPr>
        <p:txBody>
          <a:bodyPr>
            <a:spAutoFit/>
          </a:bodyPr>
          <a:lstStyle/>
          <a:p>
            <a:pPr algn="l">
              <a:lnSpc>
                <a:spcPct val="150000"/>
              </a:lnSpc>
              <a:spcBef>
                <a:spcPts val="600"/>
              </a:spcBef>
            </a:pPr>
            <a:r>
              <a:rPr lang="zh-CN" altLang="en-US" sz="2200" b="1" dirty="0">
                <a:latin typeface="+mn-ea"/>
                <a:ea typeface="+mn-ea"/>
              </a:rPr>
              <a:t>在预测分析法中，有两类需要报错：</a:t>
            </a:r>
            <a:endParaRPr lang="en-US" altLang="zh-CN" sz="2200" b="1" dirty="0">
              <a:latin typeface="+mn-ea"/>
              <a:ea typeface="+mn-ea"/>
            </a:endParaRPr>
          </a:p>
          <a:p>
            <a:pPr algn="l">
              <a:lnSpc>
                <a:spcPct val="150000"/>
              </a:lnSpc>
              <a:spcBef>
                <a:spcPts val="0"/>
              </a:spcBef>
            </a:pPr>
            <a:r>
              <a:rPr lang="zh-CN" altLang="en-US" sz="2200" b="1" dirty="0">
                <a:latin typeface="+mn-ea"/>
                <a:ea typeface="+mn-ea"/>
              </a:rPr>
              <a:t>（</a:t>
            </a:r>
            <a:r>
              <a:rPr lang="en-US" altLang="zh-CN" sz="2200" b="1" dirty="0">
                <a:latin typeface="+mn-ea"/>
                <a:ea typeface="+mn-ea"/>
              </a:rPr>
              <a:t>1</a:t>
            </a:r>
            <a:r>
              <a:rPr lang="zh-CN" altLang="en-US" sz="2200" b="1" dirty="0">
                <a:latin typeface="+mn-ea"/>
                <a:ea typeface="+mn-ea"/>
              </a:rPr>
              <a:t>）栈顶的终结符与输入符号不匹配；</a:t>
            </a:r>
            <a:endParaRPr lang="en-US" altLang="zh-CN" sz="2200" b="1" dirty="0">
              <a:latin typeface="+mn-ea"/>
              <a:ea typeface="+mn-ea"/>
            </a:endParaRPr>
          </a:p>
          <a:p>
            <a:pPr algn="l">
              <a:lnSpc>
                <a:spcPct val="150000"/>
              </a:lnSpc>
              <a:spcBef>
                <a:spcPts val="600"/>
              </a:spcBef>
            </a:pPr>
            <a:r>
              <a:rPr lang="zh-CN" altLang="en-US" sz="2200" b="1" dirty="0">
                <a:latin typeface="+mn-ea"/>
                <a:ea typeface="+mn-ea"/>
              </a:rPr>
              <a:t>（</a:t>
            </a:r>
            <a:r>
              <a:rPr lang="en-US" altLang="zh-CN" sz="2200" b="1" dirty="0">
                <a:latin typeface="+mn-ea"/>
                <a:ea typeface="+mn-ea"/>
              </a:rPr>
              <a:t>2</a:t>
            </a:r>
            <a:r>
              <a:rPr lang="zh-CN" altLang="en-US" sz="2200" b="1" dirty="0">
                <a:latin typeface="+mn-ea"/>
                <a:ea typeface="+mn-ea"/>
              </a:rPr>
              <a:t>）非终结符</a:t>
            </a:r>
            <a:r>
              <a:rPr lang="en-US" altLang="zh-CN" sz="2200" b="1" dirty="0">
                <a:latin typeface="+mn-ea"/>
                <a:ea typeface="+mn-ea"/>
              </a:rPr>
              <a:t>A</a:t>
            </a:r>
            <a:r>
              <a:rPr lang="zh-CN" altLang="en-US" sz="2200" b="1" dirty="0">
                <a:latin typeface="+mn-ea"/>
                <a:ea typeface="+mn-ea"/>
              </a:rPr>
              <a:t>位于栈顶，面临的输入符号位</a:t>
            </a:r>
            <a:r>
              <a:rPr lang="en-US" altLang="zh-CN" sz="2200" b="1" dirty="0">
                <a:latin typeface="+mn-ea"/>
                <a:ea typeface="+mn-ea"/>
              </a:rPr>
              <a:t>a</a:t>
            </a:r>
            <a:r>
              <a:rPr lang="zh-CN" altLang="en-US" sz="2200" b="1" dirty="0">
                <a:latin typeface="+mn-ea"/>
                <a:ea typeface="+mn-ea"/>
              </a:rPr>
              <a:t>，但分析表的表项</a:t>
            </a:r>
            <a:r>
              <a:rPr lang="en-US" altLang="zh-CN" sz="2200" b="1" dirty="0">
                <a:latin typeface="+mn-ea"/>
                <a:ea typeface="+mn-ea"/>
              </a:rPr>
              <a:t>M[A, a]</a:t>
            </a:r>
            <a:r>
              <a:rPr lang="zh-CN" altLang="en-US" sz="2200" b="1" dirty="0">
                <a:latin typeface="+mn-ea"/>
                <a:ea typeface="+mn-ea"/>
              </a:rPr>
              <a:t>为空。</a:t>
            </a:r>
            <a:endParaRPr lang="en-US" altLang="zh-CN" sz="2200" b="1" dirty="0">
              <a:latin typeface="+mn-ea"/>
              <a:ea typeface="+mn-ea"/>
            </a:endParaRPr>
          </a:p>
        </p:txBody>
      </p:sp>
      <p:sp>
        <p:nvSpPr>
          <p:cNvPr id="8" name="Rectangle 21"/>
          <p:cNvSpPr txBox="1">
            <a:spLocks noChangeArrowheads="1"/>
          </p:cNvSpPr>
          <p:nvPr/>
        </p:nvSpPr>
        <p:spPr>
          <a:xfrm>
            <a:off x="762000" y="3429000"/>
            <a:ext cx="3048000" cy="533400"/>
          </a:xfrm>
          <a:prstGeom prst="rect">
            <a:avLst/>
          </a:prstGeom>
        </p:spPr>
        <p:txBody>
          <a:bodyPr/>
          <a:lstStyle/>
          <a:p>
            <a:pPr algn="l">
              <a:defRPr/>
            </a:pPr>
            <a:r>
              <a:rPr lang="en-US" altLang="zh-CN" sz="2400" b="1" kern="0" dirty="0">
                <a:solidFill>
                  <a:srgbClr val="CC0099"/>
                </a:solidFill>
                <a:latin typeface="黑体" pitchFamily="49" charset="-122"/>
                <a:ea typeface="黑体" pitchFamily="49" charset="-122"/>
                <a:cs typeface="+mj-cs"/>
              </a:rPr>
              <a:t>4.6.1</a:t>
            </a:r>
            <a:r>
              <a:rPr lang="zh-CN" altLang="en-US" sz="2400" b="1" kern="0" dirty="0">
                <a:solidFill>
                  <a:srgbClr val="CC0099"/>
                </a:solidFill>
                <a:latin typeface="黑体" pitchFamily="49" charset="-122"/>
                <a:ea typeface="黑体" pitchFamily="49" charset="-122"/>
                <a:cs typeface="+mj-cs"/>
              </a:rPr>
              <a:t>　应急恢复</a:t>
            </a:r>
          </a:p>
        </p:txBody>
      </p:sp>
      <p:sp>
        <p:nvSpPr>
          <p:cNvPr id="9"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41</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5"/>
          <p:cNvSpPr txBox="1">
            <a:spLocks noChangeArrowheads="1"/>
          </p:cNvSpPr>
          <p:nvPr/>
        </p:nvSpPr>
        <p:spPr bwMode="auto">
          <a:xfrm>
            <a:off x="609600" y="1176784"/>
            <a:ext cx="7620000" cy="4385816"/>
          </a:xfrm>
          <a:prstGeom prst="rect">
            <a:avLst/>
          </a:prstGeom>
          <a:noFill/>
          <a:ln w="9525">
            <a:noFill/>
            <a:miter lim="800000"/>
            <a:headEnd/>
            <a:tailEnd/>
          </a:ln>
        </p:spPr>
        <p:txBody>
          <a:bodyPr wrap="square">
            <a:spAutoFit/>
          </a:bodyPr>
          <a:lstStyle/>
          <a:p>
            <a:pPr algn="l">
              <a:lnSpc>
                <a:spcPct val="150000"/>
              </a:lnSpc>
              <a:spcBef>
                <a:spcPts val="600"/>
              </a:spcBef>
            </a:pPr>
            <a:r>
              <a:rPr lang="zh-CN" altLang="en-US" sz="2200" b="1" dirty="0">
                <a:latin typeface="+mn-ea"/>
                <a:ea typeface="+mn-ea"/>
              </a:rPr>
              <a:t>处理方法：在空的</a:t>
            </a:r>
            <a:r>
              <a:rPr lang="en-US" altLang="zh-CN" sz="2200" b="1" dirty="0">
                <a:latin typeface="+mn-ea"/>
                <a:ea typeface="+mn-ea"/>
              </a:rPr>
              <a:t>M[</a:t>
            </a:r>
            <a:r>
              <a:rPr lang="en-US" altLang="zh-CN" sz="2200" b="1" dirty="0" err="1">
                <a:latin typeface="+mn-ea"/>
                <a:ea typeface="+mn-ea"/>
              </a:rPr>
              <a:t>A,a</a:t>
            </a:r>
            <a:r>
              <a:rPr lang="en-US" altLang="zh-CN" sz="2200" b="1" dirty="0">
                <a:latin typeface="+mn-ea"/>
                <a:ea typeface="+mn-ea"/>
              </a:rPr>
              <a:t>]</a:t>
            </a:r>
            <a:r>
              <a:rPr lang="zh-CN" altLang="en-US" sz="2200" b="1" dirty="0">
                <a:latin typeface="+mn-ea"/>
                <a:ea typeface="+mn-ea"/>
              </a:rPr>
              <a:t>指定同步符号，一旦遇到这种错误，就跳过输入符号，直到遇到同步符号为止。</a:t>
            </a:r>
            <a:endParaRPr lang="en-US" altLang="zh-CN" sz="2200" b="1" dirty="0">
              <a:latin typeface="+mn-ea"/>
              <a:ea typeface="+mn-ea"/>
            </a:endParaRPr>
          </a:p>
          <a:p>
            <a:pPr algn="l">
              <a:lnSpc>
                <a:spcPct val="150000"/>
              </a:lnSpc>
              <a:spcBef>
                <a:spcPts val="600"/>
              </a:spcBef>
            </a:pPr>
            <a:r>
              <a:rPr lang="zh-CN" altLang="en-US" sz="2200" b="1" dirty="0">
                <a:latin typeface="+mn-ea"/>
                <a:ea typeface="+mn-ea"/>
              </a:rPr>
              <a:t>当分析栈顶为</a:t>
            </a:r>
            <a:r>
              <a:rPr lang="en-US" altLang="zh-CN" sz="2200" b="1" dirty="0">
                <a:latin typeface="+mn-ea"/>
                <a:ea typeface="+mn-ea"/>
              </a:rPr>
              <a:t>A</a:t>
            </a:r>
            <a:r>
              <a:rPr lang="zh-CN" altLang="en-US" sz="2200" b="1" dirty="0">
                <a:latin typeface="+mn-ea"/>
                <a:ea typeface="+mn-ea"/>
              </a:rPr>
              <a:t>，一旦错误发生：</a:t>
            </a:r>
            <a:endParaRPr lang="en-US" altLang="zh-CN" sz="2200" b="1" dirty="0">
              <a:latin typeface="+mn-ea"/>
              <a:ea typeface="+mn-ea"/>
            </a:endParaRPr>
          </a:p>
          <a:p>
            <a:pPr algn="l">
              <a:lnSpc>
                <a:spcPct val="150000"/>
              </a:lnSpc>
              <a:spcBef>
                <a:spcPts val="600"/>
              </a:spcBef>
            </a:pPr>
            <a:r>
              <a:rPr lang="zh-CN" altLang="en-US" sz="2200" b="1" dirty="0">
                <a:latin typeface="+mn-ea"/>
                <a:ea typeface="+mn-ea"/>
              </a:rPr>
              <a:t>（</a:t>
            </a:r>
            <a:r>
              <a:rPr lang="en-US" altLang="zh-CN" sz="2200" b="1" dirty="0">
                <a:latin typeface="+mn-ea"/>
                <a:ea typeface="+mn-ea"/>
              </a:rPr>
              <a:t>1</a:t>
            </a:r>
            <a:r>
              <a:rPr lang="zh-CN" altLang="en-US" sz="2200" b="1" dirty="0">
                <a:latin typeface="+mn-ea"/>
                <a:ea typeface="+mn-ea"/>
              </a:rPr>
              <a:t>）跳过输入串中的一些符号，直到遇到</a:t>
            </a:r>
            <a:r>
              <a:rPr lang="en-US" altLang="zh-CN" sz="2200" b="1" dirty="0">
                <a:latin typeface="+mn-ea"/>
                <a:ea typeface="+mn-ea"/>
              </a:rPr>
              <a:t>FOLLOW</a:t>
            </a:r>
            <a:r>
              <a:rPr lang="zh-CN" altLang="en-US" sz="2200" b="1" dirty="0">
                <a:latin typeface="+mn-ea"/>
                <a:ea typeface="+mn-ea"/>
              </a:rPr>
              <a:t>（</a:t>
            </a:r>
            <a:r>
              <a:rPr lang="en-US" altLang="zh-CN" sz="2200" b="1" dirty="0">
                <a:latin typeface="+mn-ea"/>
                <a:ea typeface="+mn-ea"/>
              </a:rPr>
              <a:t>A</a:t>
            </a:r>
            <a:r>
              <a:rPr lang="zh-CN" altLang="en-US" sz="2200" b="1" dirty="0">
                <a:latin typeface="+mn-ea"/>
                <a:ea typeface="+mn-ea"/>
              </a:rPr>
              <a:t>）中的符号，然后</a:t>
            </a:r>
            <a:r>
              <a:rPr lang="en-US" altLang="zh-CN" sz="2200" b="1" dirty="0">
                <a:latin typeface="+mn-ea"/>
                <a:ea typeface="+mn-ea"/>
              </a:rPr>
              <a:t>A</a:t>
            </a:r>
            <a:r>
              <a:rPr lang="zh-CN" altLang="en-US" sz="2200" b="1" dirty="0">
                <a:latin typeface="+mn-ea"/>
                <a:ea typeface="+mn-ea"/>
              </a:rPr>
              <a:t>退栈。  相当于跳过</a:t>
            </a:r>
            <a:r>
              <a:rPr lang="en-US" altLang="zh-CN" sz="2200" b="1" dirty="0">
                <a:latin typeface="+mn-ea"/>
                <a:ea typeface="+mn-ea"/>
              </a:rPr>
              <a:t>A</a:t>
            </a:r>
            <a:r>
              <a:rPr lang="zh-CN" altLang="en-US" sz="2200" b="1" dirty="0">
                <a:latin typeface="+mn-ea"/>
                <a:ea typeface="+mn-ea"/>
              </a:rPr>
              <a:t>能推导出的所有符号，</a:t>
            </a:r>
            <a:r>
              <a:rPr lang="en-US" altLang="zh-CN" sz="2200" b="1" dirty="0">
                <a:latin typeface="+mn-ea"/>
                <a:ea typeface="+mn-ea"/>
              </a:rPr>
              <a:t>A</a:t>
            </a:r>
            <a:r>
              <a:rPr lang="zh-CN" altLang="en-US" sz="2200" b="1" dirty="0">
                <a:latin typeface="+mn-ea"/>
                <a:ea typeface="+mn-ea"/>
              </a:rPr>
              <a:t>的推导完成。</a:t>
            </a:r>
            <a:endParaRPr lang="en-US" altLang="zh-CN" sz="2200" b="1" dirty="0">
              <a:latin typeface="+mn-ea"/>
              <a:ea typeface="+mn-ea"/>
            </a:endParaRPr>
          </a:p>
          <a:p>
            <a:pPr algn="l">
              <a:lnSpc>
                <a:spcPct val="150000"/>
              </a:lnSpc>
              <a:spcBef>
                <a:spcPts val="600"/>
              </a:spcBef>
            </a:pPr>
            <a:r>
              <a:rPr lang="zh-CN" altLang="en-US" sz="2200" b="1" dirty="0">
                <a:latin typeface="+mn-ea"/>
                <a:ea typeface="+mn-ea"/>
              </a:rPr>
              <a:t>（</a:t>
            </a:r>
            <a:r>
              <a:rPr lang="en-US" altLang="zh-CN" sz="2200" b="1" dirty="0">
                <a:latin typeface="+mn-ea"/>
                <a:ea typeface="+mn-ea"/>
              </a:rPr>
              <a:t>2</a:t>
            </a:r>
            <a:r>
              <a:rPr lang="zh-CN" altLang="en-US" sz="2200" b="1" dirty="0">
                <a:latin typeface="+mn-ea"/>
                <a:ea typeface="+mn-ea"/>
              </a:rPr>
              <a:t>）跳过输入串中的一些符号</a:t>
            </a:r>
            <a:r>
              <a:rPr lang="zh-CN" altLang="en-US" sz="2200" b="1" dirty="0" smtClean="0">
                <a:latin typeface="+mn-ea"/>
                <a:ea typeface="+mn-ea"/>
              </a:rPr>
              <a:t>，</a:t>
            </a:r>
            <a:r>
              <a:rPr lang="zh-CN" altLang="en-US" sz="2200" b="1" dirty="0" smtClean="0">
                <a:latin typeface="+mn-ea"/>
                <a:ea typeface="+mn-ea"/>
              </a:rPr>
              <a:t>直到</a:t>
            </a:r>
            <a:r>
              <a:rPr lang="zh-CN" altLang="en-US" sz="2200" b="1" dirty="0" smtClean="0">
                <a:latin typeface="+mn-ea"/>
                <a:ea typeface="+mn-ea"/>
              </a:rPr>
              <a:t>遇到</a:t>
            </a:r>
            <a:r>
              <a:rPr lang="en-US" altLang="zh-CN" sz="2200" b="1" dirty="0">
                <a:latin typeface="+mn-ea"/>
                <a:ea typeface="+mn-ea"/>
              </a:rPr>
              <a:t>FIRST</a:t>
            </a:r>
            <a:r>
              <a:rPr lang="zh-CN" altLang="en-US" sz="2200" b="1" dirty="0">
                <a:latin typeface="+mn-ea"/>
                <a:ea typeface="+mn-ea"/>
              </a:rPr>
              <a:t>（</a:t>
            </a:r>
            <a:r>
              <a:rPr lang="en-US" altLang="zh-CN" sz="2200" b="1" dirty="0">
                <a:latin typeface="+mn-ea"/>
                <a:ea typeface="+mn-ea"/>
              </a:rPr>
              <a:t>A</a:t>
            </a:r>
            <a:r>
              <a:rPr lang="zh-CN" altLang="en-US" sz="2200" b="1" dirty="0">
                <a:latin typeface="+mn-ea"/>
                <a:ea typeface="+mn-ea"/>
              </a:rPr>
              <a:t>）中的符号。相当于从</a:t>
            </a:r>
            <a:r>
              <a:rPr lang="en-US" altLang="zh-CN" sz="2200" b="1" dirty="0">
                <a:latin typeface="+mn-ea"/>
                <a:ea typeface="+mn-ea"/>
              </a:rPr>
              <a:t>A</a:t>
            </a:r>
            <a:r>
              <a:rPr lang="zh-CN" altLang="en-US" sz="2200" b="1" dirty="0">
                <a:latin typeface="+mn-ea"/>
                <a:ea typeface="+mn-ea"/>
              </a:rPr>
              <a:t>开始推导。</a:t>
            </a:r>
            <a:endParaRPr lang="en-US" altLang="zh-CN" sz="2200" b="1" dirty="0">
              <a:latin typeface="+mn-ea"/>
              <a:ea typeface="+mn-ea"/>
            </a:endParaRPr>
          </a:p>
        </p:txBody>
      </p:sp>
      <p:sp>
        <p:nvSpPr>
          <p:cNvPr id="4" name="Rectangle 21"/>
          <p:cNvSpPr txBox="1">
            <a:spLocks noChangeArrowheads="1"/>
          </p:cNvSpPr>
          <p:nvPr/>
        </p:nvSpPr>
        <p:spPr>
          <a:xfrm>
            <a:off x="685800" y="304800"/>
            <a:ext cx="3048000" cy="533400"/>
          </a:xfrm>
          <a:prstGeom prst="rect">
            <a:avLst/>
          </a:prstGeom>
        </p:spPr>
        <p:txBody>
          <a:bodyPr/>
          <a:lstStyle/>
          <a:p>
            <a:pPr algn="l">
              <a:defRPr/>
            </a:pPr>
            <a:r>
              <a:rPr lang="en-US" altLang="zh-CN" sz="2800" b="1" kern="0" dirty="0">
                <a:solidFill>
                  <a:srgbClr val="CC0099"/>
                </a:solidFill>
                <a:latin typeface="黑体" pitchFamily="49" charset="-122"/>
                <a:ea typeface="黑体" pitchFamily="49" charset="-122"/>
                <a:cs typeface="+mj-cs"/>
              </a:rPr>
              <a:t>4.6.1</a:t>
            </a:r>
            <a:r>
              <a:rPr lang="zh-CN" altLang="en-US" sz="2800" b="1" kern="0" dirty="0">
                <a:solidFill>
                  <a:srgbClr val="CC0099"/>
                </a:solidFill>
                <a:latin typeface="黑体" pitchFamily="49" charset="-122"/>
                <a:ea typeface="黑体" pitchFamily="49" charset="-122"/>
                <a:cs typeface="+mj-cs"/>
              </a:rPr>
              <a:t>　应急恢复</a:t>
            </a:r>
          </a:p>
        </p:txBody>
      </p:sp>
      <p:sp>
        <p:nvSpPr>
          <p:cNvPr id="5"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42</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5"/>
          <p:cNvSpPr txBox="1">
            <a:spLocks noChangeArrowheads="1"/>
          </p:cNvSpPr>
          <p:nvPr/>
        </p:nvSpPr>
        <p:spPr bwMode="auto">
          <a:xfrm>
            <a:off x="560387" y="903545"/>
            <a:ext cx="7669213" cy="1047979"/>
          </a:xfrm>
          <a:prstGeom prst="rect">
            <a:avLst/>
          </a:prstGeom>
          <a:noFill/>
          <a:ln w="9525">
            <a:noFill/>
            <a:miter lim="800000"/>
            <a:headEnd/>
            <a:tailEnd/>
          </a:ln>
        </p:spPr>
        <p:txBody>
          <a:bodyPr wrap="square">
            <a:spAutoFit/>
          </a:bodyPr>
          <a:lstStyle/>
          <a:p>
            <a:pPr algn="l">
              <a:lnSpc>
                <a:spcPct val="150000"/>
              </a:lnSpc>
              <a:spcBef>
                <a:spcPts val="600"/>
              </a:spcBef>
            </a:pPr>
            <a:r>
              <a:rPr lang="zh-CN" altLang="en-US" sz="2200" b="1" dirty="0">
                <a:latin typeface="+mn-ea"/>
                <a:ea typeface="+mn-ea"/>
              </a:rPr>
              <a:t>每个非终结符，开始分析时，使用一个符号集合</a:t>
            </a:r>
            <a:r>
              <a:rPr lang="en-US" altLang="zh-CN" sz="2200" b="1" dirty="0" err="1">
                <a:latin typeface="+mn-ea"/>
                <a:ea typeface="+mn-ea"/>
              </a:rPr>
              <a:t>BeginSym</a:t>
            </a:r>
            <a:r>
              <a:rPr lang="zh-CN" altLang="en-US" sz="2200" b="1" dirty="0">
                <a:latin typeface="+mn-ea"/>
                <a:ea typeface="+mn-ea"/>
              </a:rPr>
              <a:t>；分析结束时，使用一个符号集合</a:t>
            </a:r>
            <a:r>
              <a:rPr lang="en-US" altLang="zh-CN" sz="2200" b="1" dirty="0" err="1">
                <a:latin typeface="+mn-ea"/>
                <a:ea typeface="+mn-ea"/>
              </a:rPr>
              <a:t>EndSym</a:t>
            </a:r>
            <a:r>
              <a:rPr lang="zh-CN" altLang="en-US" sz="2200" b="1" dirty="0">
                <a:latin typeface="+mn-ea"/>
                <a:ea typeface="+mn-ea"/>
              </a:rPr>
              <a:t>。</a:t>
            </a:r>
            <a:endParaRPr lang="en-US" altLang="zh-CN" sz="2200" b="1" dirty="0">
              <a:latin typeface="+mn-ea"/>
              <a:ea typeface="+mn-ea"/>
            </a:endParaRPr>
          </a:p>
        </p:txBody>
      </p:sp>
      <p:sp>
        <p:nvSpPr>
          <p:cNvPr id="8" name="Rectangle 21"/>
          <p:cNvSpPr txBox="1">
            <a:spLocks noChangeArrowheads="1"/>
          </p:cNvSpPr>
          <p:nvPr/>
        </p:nvSpPr>
        <p:spPr>
          <a:xfrm>
            <a:off x="228600" y="304800"/>
            <a:ext cx="3048000" cy="533400"/>
          </a:xfrm>
          <a:prstGeom prst="rect">
            <a:avLst/>
          </a:prstGeom>
        </p:spPr>
        <p:txBody>
          <a:bodyPr/>
          <a:lstStyle/>
          <a:p>
            <a:pPr>
              <a:defRPr/>
            </a:pPr>
            <a:r>
              <a:rPr lang="en-US" altLang="zh-CN" sz="2800" b="1" kern="0" dirty="0">
                <a:solidFill>
                  <a:srgbClr val="CC0099"/>
                </a:solidFill>
                <a:latin typeface="黑体" pitchFamily="49" charset="-122"/>
                <a:ea typeface="黑体" pitchFamily="49" charset="-122"/>
                <a:cs typeface="+mj-cs"/>
              </a:rPr>
              <a:t>4.6.2</a:t>
            </a:r>
            <a:r>
              <a:rPr lang="zh-CN" altLang="en-US" sz="2800" b="1" kern="0" dirty="0">
                <a:solidFill>
                  <a:srgbClr val="CC0099"/>
                </a:solidFill>
                <a:latin typeface="黑体" pitchFamily="49" charset="-122"/>
                <a:ea typeface="黑体" pitchFamily="49" charset="-122"/>
                <a:cs typeface="+mj-cs"/>
              </a:rPr>
              <a:t>　短语恢复</a:t>
            </a:r>
          </a:p>
        </p:txBody>
      </p:sp>
      <p:pic>
        <p:nvPicPr>
          <p:cNvPr id="49157" name="Picture 2"/>
          <p:cNvPicPr>
            <a:picLocks noChangeAspect="1" noChangeArrowheads="1"/>
          </p:cNvPicPr>
          <p:nvPr/>
        </p:nvPicPr>
        <p:blipFill>
          <a:blip r:embed="rId2" cstate="print"/>
          <a:srcRect/>
          <a:stretch>
            <a:fillRect/>
          </a:stretch>
        </p:blipFill>
        <p:spPr bwMode="auto">
          <a:xfrm>
            <a:off x="1752600" y="1981200"/>
            <a:ext cx="5507037" cy="3962399"/>
          </a:xfrm>
          <a:prstGeom prst="rect">
            <a:avLst/>
          </a:prstGeom>
          <a:noFill/>
          <a:ln w="9525">
            <a:noFill/>
            <a:miter lim="800000"/>
            <a:headEnd/>
            <a:tailEnd/>
          </a:ln>
        </p:spPr>
      </p:pic>
      <p:sp>
        <p:nvSpPr>
          <p:cNvPr id="6" name="灯片编号占位符 1"/>
          <p:cNvSpPr>
            <a:spLocks noGrp="1"/>
          </p:cNvSpPr>
          <p:nvPr>
            <p:ph type="sldNum" sz="quarter" idx="12"/>
          </p:nvPr>
        </p:nvSpPr>
        <p:spPr>
          <a:xfrm>
            <a:off x="6477000" y="6248400"/>
            <a:ext cx="2133600" cy="244475"/>
          </a:xfrm>
          <a:noFill/>
        </p:spPr>
        <p:txBody>
          <a:bodyPr/>
          <a:lstStyle/>
          <a:p>
            <a:fld id="{839FBB37-DA21-41D7-80D2-273F8EEF57F0}" type="slidenum">
              <a:rPr lang="en-US" altLang="zh-CN" smtClean="0">
                <a:ea typeface="宋体" charset="-122"/>
              </a:rPr>
              <a:pPr/>
              <a:t>43</a:t>
            </a:fld>
            <a:endParaRPr lang="en-US" altLang="zh-CN" dirty="0" smtClean="0">
              <a:ea typeface="宋体" charset="-122"/>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1"/>
          <p:cNvSpPr>
            <a:spLocks noGrp="1"/>
          </p:cNvSpPr>
          <p:nvPr>
            <p:ph type="sldNum" sz="quarter" idx="12"/>
          </p:nvPr>
        </p:nvSpPr>
        <p:spPr>
          <a:noFill/>
        </p:spPr>
        <p:txBody>
          <a:bodyPr/>
          <a:lstStyle/>
          <a:p>
            <a:fld id="{F1C68850-E21E-4737-97A6-DDE348882C77}" type="slidenum">
              <a:rPr lang="en-US" altLang="zh-CN" smtClean="0">
                <a:ea typeface="宋体" charset="-122"/>
              </a:rPr>
              <a:pPr/>
              <a:t>44</a:t>
            </a:fld>
            <a:endParaRPr lang="en-US" altLang="zh-CN" smtClean="0">
              <a:ea typeface="宋体" charset="-122"/>
            </a:endParaRPr>
          </a:p>
        </p:txBody>
      </p:sp>
      <p:sp>
        <p:nvSpPr>
          <p:cNvPr id="50179" name="Text Box 2"/>
          <p:cNvSpPr txBox="1">
            <a:spLocks noChangeArrowheads="1"/>
          </p:cNvSpPr>
          <p:nvPr/>
        </p:nvSpPr>
        <p:spPr bwMode="auto">
          <a:xfrm>
            <a:off x="304800" y="990600"/>
            <a:ext cx="8229600" cy="4832092"/>
          </a:xfrm>
          <a:prstGeom prst="rect">
            <a:avLst/>
          </a:prstGeom>
          <a:noFill/>
          <a:ln w="9525">
            <a:noFill/>
            <a:miter lim="800000"/>
            <a:headEnd/>
            <a:tailEnd/>
          </a:ln>
        </p:spPr>
        <p:txBody>
          <a:bodyPr wrap="square">
            <a:spAutoFit/>
          </a:bodyPr>
          <a:lstStyle/>
          <a:p>
            <a:pPr algn="just">
              <a:lnSpc>
                <a:spcPct val="120000"/>
              </a:lnSpc>
              <a:spcBef>
                <a:spcPct val="20000"/>
              </a:spcBef>
            </a:pPr>
            <a:r>
              <a:rPr lang="zh-CN" altLang="en-US" sz="2200" b="1" dirty="0" smtClean="0">
                <a:latin typeface="+mn-ea"/>
                <a:ea typeface="+mn-ea"/>
              </a:rPr>
              <a:t>        </a:t>
            </a:r>
            <a:r>
              <a:rPr lang="zh-CN" altLang="en-US" sz="2200" b="1" dirty="0">
                <a:latin typeface="+mn-ea"/>
                <a:ea typeface="+mn-ea"/>
              </a:rPr>
              <a:t>本章主要介绍确定的自顶向下语法分析方法，重点讨论这类分析方法应满足“文法是</a:t>
            </a:r>
            <a:r>
              <a:rPr lang="en-US" altLang="zh-CN" sz="2200" b="1" dirty="0">
                <a:latin typeface="+mn-ea"/>
                <a:ea typeface="+mn-ea"/>
              </a:rPr>
              <a:t>LL(1)</a:t>
            </a:r>
            <a:r>
              <a:rPr lang="zh-CN" altLang="en-US" sz="2200" b="1" dirty="0">
                <a:latin typeface="+mn-ea"/>
                <a:ea typeface="+mn-ea"/>
              </a:rPr>
              <a:t>文法”的这个适用条件、</a:t>
            </a:r>
            <a:r>
              <a:rPr lang="en-US" altLang="zh-CN" sz="2200" b="1" dirty="0">
                <a:latin typeface="+mn-ea"/>
                <a:ea typeface="+mn-ea"/>
              </a:rPr>
              <a:t>LL(1)</a:t>
            </a:r>
            <a:r>
              <a:rPr lang="zh-CN" altLang="en-US" sz="2200" b="1" dirty="0">
                <a:latin typeface="+mn-ea"/>
                <a:ea typeface="+mn-ea"/>
              </a:rPr>
              <a:t>文法判别和构造方法以及这类分析方法的两种实现技术：递归子程序法和</a:t>
            </a:r>
            <a:r>
              <a:rPr lang="en-US" altLang="zh-CN" sz="2200" b="1" dirty="0">
                <a:latin typeface="+mn-ea"/>
                <a:ea typeface="+mn-ea"/>
              </a:rPr>
              <a:t>LL(1)</a:t>
            </a:r>
            <a:r>
              <a:rPr lang="zh-CN" altLang="en-US" sz="2200" b="1" dirty="0">
                <a:latin typeface="+mn-ea"/>
                <a:ea typeface="+mn-ea"/>
              </a:rPr>
              <a:t>预测法。</a:t>
            </a:r>
          </a:p>
          <a:p>
            <a:pPr algn="just">
              <a:lnSpc>
                <a:spcPct val="120000"/>
              </a:lnSpc>
              <a:spcBef>
                <a:spcPct val="20000"/>
              </a:spcBef>
            </a:pPr>
            <a:r>
              <a:rPr lang="zh-CN" altLang="en-US" sz="2200" b="1" dirty="0">
                <a:latin typeface="+mn-ea"/>
                <a:ea typeface="+mn-ea"/>
              </a:rPr>
              <a:t>        采用</a:t>
            </a:r>
            <a:r>
              <a:rPr lang="en-US" altLang="zh-CN" sz="2200" b="1" dirty="0">
                <a:latin typeface="+mn-ea"/>
                <a:ea typeface="+mn-ea"/>
              </a:rPr>
              <a:t>LL(1)</a:t>
            </a:r>
            <a:r>
              <a:rPr lang="zh-CN" altLang="en-US" sz="2200" b="1" dirty="0">
                <a:latin typeface="+mn-ea"/>
                <a:ea typeface="+mn-ea"/>
              </a:rPr>
              <a:t>预测法构造语法分析程序时，其语法分析算法是通用的。其技术线路是：</a:t>
            </a:r>
          </a:p>
          <a:p>
            <a:pPr algn="just">
              <a:lnSpc>
                <a:spcPct val="120000"/>
              </a:lnSpc>
              <a:spcBef>
                <a:spcPct val="20000"/>
              </a:spcBef>
            </a:pPr>
            <a:r>
              <a:rPr lang="zh-CN" altLang="en-US" sz="2200" b="1" dirty="0">
                <a:latin typeface="+mn-ea"/>
                <a:ea typeface="+mn-ea"/>
              </a:rPr>
              <a:t>        ① 依据给定的源语言，设计其上下文无关文法，并计算选择集</a:t>
            </a:r>
            <a:r>
              <a:rPr lang="en-US" altLang="zh-CN" sz="2200" b="1" dirty="0">
                <a:latin typeface="+mn-ea"/>
                <a:ea typeface="+mn-ea"/>
              </a:rPr>
              <a:t>SELECT()</a:t>
            </a:r>
            <a:r>
              <a:rPr lang="zh-CN" altLang="en-US" sz="2200" b="1" dirty="0">
                <a:latin typeface="+mn-ea"/>
                <a:ea typeface="+mn-ea"/>
              </a:rPr>
              <a:t>判定文法是否是</a:t>
            </a:r>
            <a:r>
              <a:rPr lang="en-US" altLang="zh-CN" sz="2200" b="1" dirty="0">
                <a:latin typeface="+mn-ea"/>
                <a:ea typeface="+mn-ea"/>
              </a:rPr>
              <a:t>LL(1)</a:t>
            </a:r>
            <a:r>
              <a:rPr lang="zh-CN" altLang="en-US" sz="2200" b="1" dirty="0">
                <a:latin typeface="+mn-ea"/>
                <a:ea typeface="+mn-ea"/>
              </a:rPr>
              <a:t>文法；</a:t>
            </a:r>
          </a:p>
          <a:p>
            <a:pPr algn="just">
              <a:lnSpc>
                <a:spcPct val="120000"/>
              </a:lnSpc>
              <a:spcBef>
                <a:spcPct val="20000"/>
              </a:spcBef>
            </a:pPr>
            <a:r>
              <a:rPr lang="zh-CN" altLang="en-US" sz="2200" b="1" dirty="0">
                <a:latin typeface="+mn-ea"/>
                <a:ea typeface="+mn-ea"/>
              </a:rPr>
              <a:t>        ② 如果不是</a:t>
            </a:r>
            <a:r>
              <a:rPr lang="en-US" altLang="zh-CN" sz="2200" b="1" dirty="0">
                <a:latin typeface="+mn-ea"/>
                <a:ea typeface="+mn-ea"/>
              </a:rPr>
              <a:t>LL(1)</a:t>
            </a:r>
            <a:r>
              <a:rPr lang="zh-CN" altLang="en-US" sz="2200" b="1" dirty="0">
                <a:latin typeface="+mn-ea"/>
                <a:ea typeface="+mn-ea"/>
              </a:rPr>
              <a:t>文法，则可以提取左公共因子法和消除左递归法进行等价转换，或重新设计文法，直到是</a:t>
            </a:r>
            <a:r>
              <a:rPr lang="en-US" altLang="zh-CN" sz="2200" b="1" dirty="0">
                <a:latin typeface="+mn-ea"/>
                <a:ea typeface="+mn-ea"/>
              </a:rPr>
              <a:t>LL(1)</a:t>
            </a:r>
            <a:r>
              <a:rPr lang="zh-CN" altLang="en-US" sz="2200" b="1" dirty="0">
                <a:latin typeface="+mn-ea"/>
                <a:ea typeface="+mn-ea"/>
              </a:rPr>
              <a:t>文法；</a:t>
            </a:r>
          </a:p>
          <a:p>
            <a:pPr algn="just">
              <a:lnSpc>
                <a:spcPct val="120000"/>
              </a:lnSpc>
              <a:spcBef>
                <a:spcPct val="20000"/>
              </a:spcBef>
            </a:pPr>
            <a:r>
              <a:rPr lang="zh-CN" altLang="en-US" sz="2200" b="1" dirty="0">
                <a:latin typeface="+mn-ea"/>
                <a:ea typeface="+mn-ea"/>
              </a:rPr>
              <a:t>        ③ 之后，根据选择集</a:t>
            </a:r>
            <a:r>
              <a:rPr lang="en-US" altLang="zh-CN" sz="2200" b="1" dirty="0">
                <a:latin typeface="+mn-ea"/>
                <a:ea typeface="+mn-ea"/>
              </a:rPr>
              <a:t>SELECT()</a:t>
            </a:r>
            <a:r>
              <a:rPr lang="zh-CN" altLang="en-US" sz="2200" b="1" dirty="0">
                <a:latin typeface="+mn-ea"/>
                <a:ea typeface="+mn-ea"/>
              </a:rPr>
              <a:t>，构造</a:t>
            </a:r>
            <a:r>
              <a:rPr lang="en-US" altLang="zh-CN" sz="2200" b="1" dirty="0">
                <a:latin typeface="+mn-ea"/>
                <a:ea typeface="+mn-ea"/>
              </a:rPr>
              <a:t>LL(1)</a:t>
            </a:r>
            <a:r>
              <a:rPr lang="zh-CN" altLang="en-US" sz="2200" b="1" dirty="0">
                <a:latin typeface="+mn-ea"/>
                <a:ea typeface="+mn-ea"/>
              </a:rPr>
              <a:t>分析表。</a:t>
            </a:r>
          </a:p>
        </p:txBody>
      </p:sp>
      <p:sp>
        <p:nvSpPr>
          <p:cNvPr id="4" name="Rectangle 21"/>
          <p:cNvSpPr txBox="1">
            <a:spLocks noChangeArrowheads="1"/>
          </p:cNvSpPr>
          <p:nvPr/>
        </p:nvSpPr>
        <p:spPr>
          <a:xfrm>
            <a:off x="2209800" y="304800"/>
            <a:ext cx="3962400" cy="533400"/>
          </a:xfrm>
          <a:prstGeom prst="rect">
            <a:avLst/>
          </a:prstGeom>
        </p:spPr>
        <p:txBody>
          <a:bodyPr/>
          <a:lstStyle/>
          <a:p>
            <a:pPr>
              <a:defRPr/>
            </a:pPr>
            <a:r>
              <a:rPr lang="zh-CN" altLang="en-US" sz="2800" b="1" kern="0" dirty="0" smtClean="0">
                <a:solidFill>
                  <a:srgbClr val="0000FF"/>
                </a:solidFill>
                <a:latin typeface="黑体" pitchFamily="49" charset="-122"/>
                <a:ea typeface="黑体" pitchFamily="49" charset="-122"/>
                <a:cs typeface="+mj-cs"/>
              </a:rPr>
              <a:t>本 章 小 结</a:t>
            </a:r>
            <a:endParaRPr lang="zh-CN" altLang="en-US" sz="2800" b="1" kern="0" dirty="0">
              <a:solidFill>
                <a:srgbClr val="0000FF"/>
              </a:solidFill>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p:cNvSpPr>
            <a:spLocks noGrp="1"/>
          </p:cNvSpPr>
          <p:nvPr>
            <p:ph type="sldNum" sz="quarter" idx="12"/>
          </p:nvPr>
        </p:nvSpPr>
        <p:spPr>
          <a:noFill/>
        </p:spPr>
        <p:txBody>
          <a:bodyPr/>
          <a:lstStyle/>
          <a:p>
            <a:fld id="{236E1380-54F9-4378-BE80-62C61FAF954B}" type="slidenum">
              <a:rPr lang="en-US" altLang="zh-CN" smtClean="0">
                <a:ea typeface="宋体" charset="-122"/>
              </a:rPr>
              <a:pPr/>
              <a:t>45</a:t>
            </a:fld>
            <a:endParaRPr lang="en-US" altLang="zh-CN" smtClean="0">
              <a:ea typeface="宋体" charset="-122"/>
            </a:endParaRPr>
          </a:p>
        </p:txBody>
      </p:sp>
      <p:sp>
        <p:nvSpPr>
          <p:cNvPr id="51203" name="Text Box 57"/>
          <p:cNvSpPr txBox="1">
            <a:spLocks noChangeArrowheads="1"/>
          </p:cNvSpPr>
          <p:nvPr/>
        </p:nvSpPr>
        <p:spPr bwMode="auto">
          <a:xfrm>
            <a:off x="685800" y="1219200"/>
            <a:ext cx="7696200" cy="4501232"/>
          </a:xfrm>
          <a:prstGeom prst="rect">
            <a:avLst/>
          </a:prstGeom>
          <a:noFill/>
          <a:ln w="9525">
            <a:noFill/>
            <a:miter lim="800000"/>
            <a:headEnd/>
            <a:tailEnd/>
          </a:ln>
        </p:spPr>
        <p:txBody>
          <a:bodyPr>
            <a:spAutoFit/>
          </a:bodyPr>
          <a:lstStyle/>
          <a:p>
            <a:pPr indent="584200" algn="l">
              <a:lnSpc>
                <a:spcPct val="150000"/>
              </a:lnSpc>
              <a:spcBef>
                <a:spcPct val="40000"/>
              </a:spcBef>
            </a:pPr>
            <a:r>
              <a:rPr lang="zh-CN" altLang="en-US" sz="2200" b="1" dirty="0">
                <a:latin typeface="+mn-ea"/>
                <a:ea typeface="+mn-ea"/>
              </a:rPr>
              <a:t>采用递归子程序法构造语法分析程序的技术线路是：</a:t>
            </a:r>
          </a:p>
          <a:p>
            <a:pPr indent="584200" algn="l">
              <a:lnSpc>
                <a:spcPct val="150000"/>
              </a:lnSpc>
              <a:spcBef>
                <a:spcPct val="40000"/>
              </a:spcBef>
            </a:pPr>
            <a:r>
              <a:rPr lang="zh-CN" altLang="en-US" sz="2200" b="1" dirty="0">
                <a:latin typeface="+mn-ea"/>
                <a:ea typeface="+mn-ea"/>
              </a:rPr>
              <a:t>① 依据给定的源语言，设计其上下文无关文法，并计算选择集</a:t>
            </a:r>
            <a:r>
              <a:rPr lang="en-US" altLang="zh-CN" sz="2200" b="1" dirty="0">
                <a:latin typeface="+mn-ea"/>
                <a:ea typeface="+mn-ea"/>
              </a:rPr>
              <a:t>SELECT()</a:t>
            </a:r>
            <a:r>
              <a:rPr lang="zh-CN" altLang="en-US" sz="2200" b="1" dirty="0">
                <a:latin typeface="+mn-ea"/>
                <a:ea typeface="+mn-ea"/>
              </a:rPr>
              <a:t>判定文法是否是</a:t>
            </a:r>
            <a:r>
              <a:rPr lang="en-US" altLang="zh-CN" sz="2200" b="1" dirty="0">
                <a:latin typeface="+mn-ea"/>
                <a:ea typeface="+mn-ea"/>
              </a:rPr>
              <a:t>LL(1)</a:t>
            </a:r>
            <a:r>
              <a:rPr lang="zh-CN" altLang="en-US" sz="2200" b="1" dirty="0">
                <a:latin typeface="+mn-ea"/>
                <a:ea typeface="+mn-ea"/>
              </a:rPr>
              <a:t>文法；</a:t>
            </a:r>
          </a:p>
          <a:p>
            <a:pPr indent="584200" algn="l">
              <a:lnSpc>
                <a:spcPct val="150000"/>
              </a:lnSpc>
              <a:spcBef>
                <a:spcPct val="40000"/>
              </a:spcBef>
            </a:pPr>
            <a:r>
              <a:rPr lang="zh-CN" altLang="en-US" sz="2200" b="1" dirty="0">
                <a:latin typeface="+mn-ea"/>
                <a:ea typeface="+mn-ea"/>
              </a:rPr>
              <a:t>② 如果不是</a:t>
            </a:r>
            <a:r>
              <a:rPr lang="en-US" altLang="zh-CN" sz="2200" b="1" dirty="0">
                <a:latin typeface="+mn-ea"/>
                <a:ea typeface="+mn-ea"/>
              </a:rPr>
              <a:t>LL(1)</a:t>
            </a:r>
            <a:r>
              <a:rPr lang="zh-CN" altLang="en-US" sz="2200" b="1" dirty="0">
                <a:latin typeface="+mn-ea"/>
                <a:ea typeface="+mn-ea"/>
              </a:rPr>
              <a:t>文法，则可以提取左公共因子法和消除左递归法进行等价转换，或重新设计文法，直到是</a:t>
            </a:r>
            <a:r>
              <a:rPr lang="en-US" altLang="zh-CN" sz="2200" b="1" dirty="0">
                <a:latin typeface="+mn-ea"/>
                <a:ea typeface="+mn-ea"/>
              </a:rPr>
              <a:t>LL(1)</a:t>
            </a:r>
            <a:r>
              <a:rPr lang="zh-CN" altLang="en-US" sz="2200" b="1" dirty="0">
                <a:latin typeface="+mn-ea"/>
                <a:ea typeface="+mn-ea"/>
              </a:rPr>
              <a:t>文法；</a:t>
            </a:r>
          </a:p>
          <a:p>
            <a:pPr indent="584200" algn="l">
              <a:lnSpc>
                <a:spcPct val="150000"/>
              </a:lnSpc>
              <a:spcBef>
                <a:spcPct val="40000"/>
              </a:spcBef>
            </a:pPr>
            <a:r>
              <a:rPr lang="zh-CN" altLang="en-US" sz="2200" b="1" dirty="0">
                <a:latin typeface="+mn-ea"/>
                <a:ea typeface="+mn-ea"/>
              </a:rPr>
              <a:t>③ 之后，根据选择集</a:t>
            </a:r>
            <a:r>
              <a:rPr lang="en-US" altLang="zh-CN" sz="2200" b="1" dirty="0">
                <a:latin typeface="+mn-ea"/>
                <a:ea typeface="+mn-ea"/>
              </a:rPr>
              <a:t>SELECT()</a:t>
            </a:r>
            <a:r>
              <a:rPr lang="zh-CN" altLang="en-US" sz="2200" b="1" dirty="0">
                <a:latin typeface="+mn-ea"/>
                <a:ea typeface="+mn-ea"/>
              </a:rPr>
              <a:t>，对于每个非终结符，设计一个相应的语法分析递归子程序。</a:t>
            </a:r>
          </a:p>
        </p:txBody>
      </p:sp>
      <p:sp>
        <p:nvSpPr>
          <p:cNvPr id="5" name="Rectangle 21"/>
          <p:cNvSpPr txBox="1">
            <a:spLocks noChangeArrowheads="1"/>
          </p:cNvSpPr>
          <p:nvPr/>
        </p:nvSpPr>
        <p:spPr>
          <a:xfrm>
            <a:off x="2209800" y="304800"/>
            <a:ext cx="3962400" cy="533400"/>
          </a:xfrm>
          <a:prstGeom prst="rect">
            <a:avLst/>
          </a:prstGeom>
        </p:spPr>
        <p:txBody>
          <a:bodyPr/>
          <a:lstStyle/>
          <a:p>
            <a:pPr>
              <a:defRPr/>
            </a:pPr>
            <a:r>
              <a:rPr lang="zh-CN" altLang="en-US" sz="2800" b="1" kern="0" dirty="0" smtClean="0">
                <a:solidFill>
                  <a:srgbClr val="0000FF"/>
                </a:solidFill>
                <a:latin typeface="黑体" pitchFamily="49" charset="-122"/>
                <a:ea typeface="黑体" pitchFamily="49" charset="-122"/>
                <a:cs typeface="+mj-cs"/>
              </a:rPr>
              <a:t>本 章 小 结</a:t>
            </a:r>
            <a:endParaRPr lang="zh-CN" altLang="en-US" sz="2800" b="1" kern="0" dirty="0">
              <a:solidFill>
                <a:srgbClr val="0000FF"/>
              </a:solidFill>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1"/>
          <p:cNvSpPr>
            <a:spLocks noGrp="1"/>
          </p:cNvSpPr>
          <p:nvPr>
            <p:ph type="sldNum" sz="quarter" idx="12"/>
          </p:nvPr>
        </p:nvSpPr>
        <p:spPr>
          <a:noFill/>
        </p:spPr>
        <p:txBody>
          <a:bodyPr/>
          <a:lstStyle/>
          <a:p>
            <a:fld id="{E9D8444D-DCF7-432B-BF10-5B6BAAB05EB1}" type="slidenum">
              <a:rPr lang="en-US" altLang="zh-CN" smtClean="0">
                <a:ea typeface="宋体" charset="-122"/>
              </a:rPr>
              <a:pPr/>
              <a:t>46</a:t>
            </a:fld>
            <a:endParaRPr lang="en-US" altLang="zh-CN" smtClean="0">
              <a:ea typeface="宋体" charset="-122"/>
            </a:endParaRPr>
          </a:p>
        </p:txBody>
      </p:sp>
      <p:sp>
        <p:nvSpPr>
          <p:cNvPr id="52227" name="Rectangle 16"/>
          <p:cNvSpPr>
            <a:spLocks noChangeArrowheads="1"/>
          </p:cNvSpPr>
          <p:nvPr/>
        </p:nvSpPr>
        <p:spPr bwMode="auto">
          <a:xfrm>
            <a:off x="3359150" y="2819400"/>
            <a:ext cx="4640263" cy="1477962"/>
          </a:xfrm>
          <a:prstGeom prst="rect">
            <a:avLst/>
          </a:prstGeom>
          <a:noFill/>
          <a:ln w="9525">
            <a:noFill/>
            <a:miter lim="800000"/>
            <a:headEnd/>
            <a:tailEnd/>
          </a:ln>
        </p:spPr>
        <p:txBody>
          <a:bodyPr>
            <a:spAutoFit/>
          </a:bodyPr>
          <a:lstStyle/>
          <a:p>
            <a:endParaRPr lang="zh-CN" altLang="en-US"/>
          </a:p>
        </p:txBody>
      </p:sp>
      <p:grpSp>
        <p:nvGrpSpPr>
          <p:cNvPr id="2" name="Group 26"/>
          <p:cNvGrpSpPr>
            <a:grpSpLocks/>
          </p:cNvGrpSpPr>
          <p:nvPr/>
        </p:nvGrpSpPr>
        <p:grpSpPr bwMode="auto">
          <a:xfrm>
            <a:off x="304800" y="4014788"/>
            <a:ext cx="8458200" cy="2005013"/>
            <a:chOff x="48" y="2256"/>
            <a:chExt cx="5328" cy="1263"/>
          </a:xfrm>
        </p:grpSpPr>
        <p:sp>
          <p:nvSpPr>
            <p:cNvPr id="52230" name="Text Box 15"/>
            <p:cNvSpPr txBox="1">
              <a:spLocks noChangeArrowheads="1"/>
            </p:cNvSpPr>
            <p:nvPr/>
          </p:nvSpPr>
          <p:spPr bwMode="auto">
            <a:xfrm>
              <a:off x="48" y="2599"/>
              <a:ext cx="1508" cy="185"/>
            </a:xfrm>
            <a:prstGeom prst="rect">
              <a:avLst/>
            </a:prstGeom>
            <a:noFill/>
            <a:ln w="9525">
              <a:noFill/>
              <a:miter lim="800000"/>
              <a:headEnd/>
              <a:tailEnd/>
            </a:ln>
          </p:spPr>
          <p:txBody>
            <a:bodyPr/>
            <a:lstStyle/>
            <a:p>
              <a:pPr algn="ctr"/>
              <a:r>
                <a:rPr lang="zh-CN" altLang="en-US" sz="2000" b="1" dirty="0">
                  <a:latin typeface="宋体" pitchFamily="2" charset="-122"/>
                  <a:ea typeface="宋体" pitchFamily="2" charset="-122"/>
                </a:rPr>
                <a:t>非终结符推空计算</a:t>
              </a:r>
            </a:p>
            <a:p>
              <a:pPr algn="ctr" eaLnBrk="0" hangingPunct="0"/>
              <a:endParaRPr lang="en-US" altLang="zh-CN" sz="2000" b="1" dirty="0">
                <a:latin typeface="宋体" pitchFamily="2" charset="-122"/>
                <a:ea typeface="宋体" pitchFamily="2" charset="-122"/>
              </a:endParaRPr>
            </a:p>
          </p:txBody>
        </p:sp>
        <p:sp>
          <p:nvSpPr>
            <p:cNvPr id="52231" name="Text Box 14"/>
            <p:cNvSpPr txBox="1">
              <a:spLocks noChangeArrowheads="1"/>
            </p:cNvSpPr>
            <p:nvPr/>
          </p:nvSpPr>
          <p:spPr bwMode="auto">
            <a:xfrm>
              <a:off x="1700" y="2260"/>
              <a:ext cx="1708" cy="140"/>
            </a:xfrm>
            <a:prstGeom prst="rect">
              <a:avLst/>
            </a:prstGeom>
            <a:noFill/>
            <a:ln w="9525">
              <a:noFill/>
              <a:miter lim="800000"/>
              <a:headEnd/>
              <a:tailEnd/>
            </a:ln>
          </p:spPr>
          <p:txBody>
            <a:bodyPr/>
            <a:lstStyle/>
            <a:p>
              <a:pPr algn="ctr"/>
              <a:r>
                <a:rPr lang="zh-CN" altLang="en-US" sz="2000" b="1" dirty="0">
                  <a:latin typeface="宋体" pitchFamily="2" charset="-122"/>
                  <a:ea typeface="宋体" pitchFamily="2" charset="-122"/>
                </a:rPr>
                <a:t>单符号的</a:t>
              </a:r>
              <a:r>
                <a:rPr lang="en-US" altLang="zh-CN" sz="2000" b="1" dirty="0">
                  <a:latin typeface="宋体" pitchFamily="2" charset="-122"/>
                  <a:ea typeface="宋体" pitchFamily="2" charset="-122"/>
                </a:rPr>
                <a:t>FIRST</a:t>
              </a:r>
              <a:r>
                <a:rPr lang="zh-CN" altLang="en-US" sz="2000" b="1" dirty="0">
                  <a:latin typeface="宋体" pitchFamily="2" charset="-122"/>
                  <a:ea typeface="宋体" pitchFamily="2" charset="-122"/>
                </a:rPr>
                <a:t>集计算</a:t>
              </a:r>
            </a:p>
            <a:p>
              <a:pPr algn="ctr" eaLnBrk="0" hangingPunct="0"/>
              <a:endParaRPr lang="en-US" altLang="zh-CN" sz="2000" b="1" dirty="0">
                <a:latin typeface="宋体" pitchFamily="2" charset="-122"/>
                <a:ea typeface="宋体" pitchFamily="2" charset="-122"/>
              </a:endParaRPr>
            </a:p>
          </p:txBody>
        </p:sp>
        <p:sp>
          <p:nvSpPr>
            <p:cNvPr id="52232" name="Text Box 13"/>
            <p:cNvSpPr txBox="1">
              <a:spLocks noChangeArrowheads="1"/>
            </p:cNvSpPr>
            <p:nvPr/>
          </p:nvSpPr>
          <p:spPr bwMode="auto">
            <a:xfrm>
              <a:off x="1440" y="2946"/>
              <a:ext cx="1728" cy="222"/>
            </a:xfrm>
            <a:prstGeom prst="rect">
              <a:avLst/>
            </a:prstGeom>
            <a:noFill/>
            <a:ln w="9525">
              <a:noFill/>
              <a:miter lim="800000"/>
              <a:headEnd/>
              <a:tailEnd/>
            </a:ln>
          </p:spPr>
          <p:txBody>
            <a:bodyPr/>
            <a:lstStyle/>
            <a:p>
              <a:pPr algn="ctr"/>
              <a:r>
                <a:rPr lang="zh-CN" altLang="en-US" sz="2000" b="1" dirty="0">
                  <a:latin typeface="宋体" pitchFamily="2" charset="-122"/>
                  <a:ea typeface="宋体" pitchFamily="2" charset="-122"/>
                </a:rPr>
                <a:t>符号串的</a:t>
              </a:r>
              <a:r>
                <a:rPr lang="en-US" altLang="zh-CN" sz="2000" b="1" dirty="0">
                  <a:latin typeface="宋体" pitchFamily="2" charset="-122"/>
                  <a:ea typeface="宋体" pitchFamily="2" charset="-122"/>
                </a:rPr>
                <a:t>FIRST</a:t>
              </a:r>
              <a:r>
                <a:rPr lang="zh-CN" altLang="en-US" sz="2000" b="1" dirty="0">
                  <a:latin typeface="宋体" pitchFamily="2" charset="-122"/>
                  <a:ea typeface="宋体" pitchFamily="2" charset="-122"/>
                </a:rPr>
                <a:t>集计算</a:t>
              </a:r>
            </a:p>
            <a:p>
              <a:pPr algn="ctr" eaLnBrk="0" hangingPunct="0"/>
              <a:endParaRPr lang="en-US" altLang="zh-CN" sz="2000" b="1" dirty="0">
                <a:latin typeface="宋体" pitchFamily="2" charset="-122"/>
                <a:ea typeface="宋体" pitchFamily="2" charset="-122"/>
              </a:endParaRPr>
            </a:p>
          </p:txBody>
        </p:sp>
        <p:sp>
          <p:nvSpPr>
            <p:cNvPr id="52233" name="Text Box 12"/>
            <p:cNvSpPr txBox="1">
              <a:spLocks noChangeArrowheads="1"/>
            </p:cNvSpPr>
            <p:nvPr/>
          </p:nvSpPr>
          <p:spPr bwMode="auto">
            <a:xfrm>
              <a:off x="3396" y="2256"/>
              <a:ext cx="1980" cy="192"/>
            </a:xfrm>
            <a:prstGeom prst="rect">
              <a:avLst/>
            </a:prstGeom>
            <a:noFill/>
            <a:ln w="9525">
              <a:noFill/>
              <a:miter lim="800000"/>
              <a:headEnd/>
              <a:tailEnd/>
            </a:ln>
          </p:spPr>
          <p:txBody>
            <a:bodyPr/>
            <a:lstStyle/>
            <a:p>
              <a:pPr algn="ctr"/>
              <a:r>
                <a:rPr lang="zh-CN" altLang="en-US" sz="2000" b="1" dirty="0">
                  <a:latin typeface="宋体" pitchFamily="2" charset="-122"/>
                  <a:ea typeface="宋体" pitchFamily="2" charset="-122"/>
                </a:rPr>
                <a:t>非终结符的</a:t>
              </a:r>
              <a:r>
                <a:rPr lang="en-US" altLang="zh-CN" sz="2000" b="1" dirty="0">
                  <a:latin typeface="宋体" pitchFamily="2" charset="-122"/>
                  <a:ea typeface="宋体" pitchFamily="2" charset="-122"/>
                </a:rPr>
                <a:t>FOLLOW</a:t>
              </a:r>
              <a:r>
                <a:rPr lang="zh-CN" altLang="en-US" sz="2000" b="1" dirty="0">
                  <a:latin typeface="宋体" pitchFamily="2" charset="-122"/>
                  <a:ea typeface="宋体" pitchFamily="2" charset="-122"/>
                </a:rPr>
                <a:t>集计算</a:t>
              </a:r>
            </a:p>
            <a:p>
              <a:pPr algn="ctr" eaLnBrk="0" hangingPunct="0"/>
              <a:endParaRPr lang="en-US" altLang="zh-CN" sz="2000" b="1" dirty="0">
                <a:latin typeface="宋体" pitchFamily="2" charset="-122"/>
                <a:ea typeface="宋体" pitchFamily="2" charset="-122"/>
              </a:endParaRPr>
            </a:p>
          </p:txBody>
        </p:sp>
        <p:sp>
          <p:nvSpPr>
            <p:cNvPr id="52234" name="Text Box 11"/>
            <p:cNvSpPr txBox="1">
              <a:spLocks noChangeArrowheads="1"/>
            </p:cNvSpPr>
            <p:nvPr/>
          </p:nvSpPr>
          <p:spPr bwMode="auto">
            <a:xfrm>
              <a:off x="3559" y="2941"/>
              <a:ext cx="1817" cy="179"/>
            </a:xfrm>
            <a:prstGeom prst="rect">
              <a:avLst/>
            </a:prstGeom>
            <a:noFill/>
            <a:ln w="9525">
              <a:noFill/>
              <a:miter lim="800000"/>
              <a:headEnd/>
              <a:tailEnd/>
            </a:ln>
          </p:spPr>
          <p:txBody>
            <a:bodyPr/>
            <a:lstStyle/>
            <a:p>
              <a:pPr algn="ctr"/>
              <a:r>
                <a:rPr lang="zh-CN" altLang="en-US" sz="2000" b="1" dirty="0">
                  <a:latin typeface="宋体" pitchFamily="2" charset="-122"/>
                  <a:ea typeface="宋体" pitchFamily="2" charset="-122"/>
                </a:rPr>
                <a:t>规则的</a:t>
              </a:r>
              <a:r>
                <a:rPr lang="en-US" altLang="zh-CN" sz="2000" b="1" dirty="0">
                  <a:latin typeface="宋体" pitchFamily="2" charset="-122"/>
                  <a:ea typeface="宋体" pitchFamily="2" charset="-122"/>
                </a:rPr>
                <a:t>SELECT</a:t>
              </a:r>
              <a:r>
                <a:rPr lang="zh-CN" altLang="en-US" sz="2000" b="1" dirty="0">
                  <a:latin typeface="宋体" pitchFamily="2" charset="-122"/>
                  <a:ea typeface="宋体" pitchFamily="2" charset="-122"/>
                </a:rPr>
                <a:t>集计算</a:t>
              </a:r>
            </a:p>
            <a:p>
              <a:pPr algn="ctr" eaLnBrk="0" hangingPunct="0"/>
              <a:endParaRPr lang="en-US" altLang="zh-CN" sz="2000" b="1" dirty="0">
                <a:latin typeface="宋体" pitchFamily="2" charset="-122"/>
                <a:ea typeface="宋体" pitchFamily="2" charset="-122"/>
              </a:endParaRPr>
            </a:p>
          </p:txBody>
        </p:sp>
        <p:sp>
          <p:nvSpPr>
            <p:cNvPr id="52235" name="Line 10"/>
            <p:cNvSpPr>
              <a:spLocks noChangeShapeType="1"/>
            </p:cNvSpPr>
            <p:nvPr/>
          </p:nvSpPr>
          <p:spPr bwMode="auto">
            <a:xfrm flipV="1">
              <a:off x="1453" y="2440"/>
              <a:ext cx="372" cy="210"/>
            </a:xfrm>
            <a:prstGeom prst="line">
              <a:avLst/>
            </a:prstGeom>
            <a:noFill/>
            <a:ln w="9525">
              <a:solidFill>
                <a:srgbClr val="000000"/>
              </a:solidFill>
              <a:round/>
              <a:headEnd/>
              <a:tailEnd type="triangle" w="med" len="med"/>
            </a:ln>
          </p:spPr>
          <p:txBody>
            <a:bodyPr/>
            <a:lstStyle/>
            <a:p>
              <a:endParaRPr lang="zh-CN" altLang="en-US" b="1">
                <a:latin typeface="宋体" pitchFamily="2" charset="-122"/>
                <a:ea typeface="宋体" pitchFamily="2" charset="-122"/>
              </a:endParaRPr>
            </a:p>
          </p:txBody>
        </p:sp>
        <p:sp>
          <p:nvSpPr>
            <p:cNvPr id="52236" name="Line 9"/>
            <p:cNvSpPr>
              <a:spLocks noChangeShapeType="1"/>
            </p:cNvSpPr>
            <p:nvPr/>
          </p:nvSpPr>
          <p:spPr bwMode="auto">
            <a:xfrm>
              <a:off x="1483" y="2753"/>
              <a:ext cx="373" cy="210"/>
            </a:xfrm>
            <a:prstGeom prst="line">
              <a:avLst/>
            </a:prstGeom>
            <a:noFill/>
            <a:ln w="9525">
              <a:solidFill>
                <a:srgbClr val="000000"/>
              </a:solidFill>
              <a:round/>
              <a:headEnd/>
              <a:tailEnd type="triangle" w="med" len="med"/>
            </a:ln>
          </p:spPr>
          <p:txBody>
            <a:bodyPr/>
            <a:lstStyle/>
            <a:p>
              <a:endParaRPr lang="zh-CN" altLang="en-US" b="1">
                <a:latin typeface="宋体" pitchFamily="2" charset="-122"/>
                <a:ea typeface="宋体" pitchFamily="2" charset="-122"/>
              </a:endParaRPr>
            </a:p>
          </p:txBody>
        </p:sp>
        <p:sp>
          <p:nvSpPr>
            <p:cNvPr id="52237" name="Line 8"/>
            <p:cNvSpPr>
              <a:spLocks noChangeShapeType="1"/>
            </p:cNvSpPr>
            <p:nvPr/>
          </p:nvSpPr>
          <p:spPr bwMode="auto">
            <a:xfrm flipH="1">
              <a:off x="2446" y="2544"/>
              <a:ext cx="2" cy="425"/>
            </a:xfrm>
            <a:prstGeom prst="line">
              <a:avLst/>
            </a:prstGeom>
            <a:noFill/>
            <a:ln w="9525">
              <a:solidFill>
                <a:srgbClr val="000000"/>
              </a:solidFill>
              <a:round/>
              <a:headEnd/>
              <a:tailEnd type="triangle" w="med" len="med"/>
            </a:ln>
          </p:spPr>
          <p:txBody>
            <a:bodyPr/>
            <a:lstStyle/>
            <a:p>
              <a:endParaRPr lang="zh-CN" altLang="en-US" b="1">
                <a:latin typeface="宋体" pitchFamily="2" charset="-122"/>
                <a:ea typeface="宋体" pitchFamily="2" charset="-122"/>
              </a:endParaRPr>
            </a:p>
          </p:txBody>
        </p:sp>
        <p:sp>
          <p:nvSpPr>
            <p:cNvPr id="52238" name="Line 7"/>
            <p:cNvSpPr>
              <a:spLocks noChangeShapeType="1"/>
            </p:cNvSpPr>
            <p:nvPr/>
          </p:nvSpPr>
          <p:spPr bwMode="auto">
            <a:xfrm>
              <a:off x="4320" y="2544"/>
              <a:ext cx="11" cy="408"/>
            </a:xfrm>
            <a:prstGeom prst="line">
              <a:avLst/>
            </a:prstGeom>
            <a:noFill/>
            <a:ln w="9525">
              <a:solidFill>
                <a:srgbClr val="000000"/>
              </a:solidFill>
              <a:round/>
              <a:headEnd/>
              <a:tailEnd type="triangle" w="med" len="med"/>
            </a:ln>
          </p:spPr>
          <p:txBody>
            <a:bodyPr/>
            <a:lstStyle/>
            <a:p>
              <a:endParaRPr lang="zh-CN" altLang="en-US" b="1">
                <a:latin typeface="宋体" pitchFamily="2" charset="-122"/>
                <a:ea typeface="宋体" pitchFamily="2" charset="-122"/>
              </a:endParaRPr>
            </a:p>
          </p:txBody>
        </p:sp>
        <p:sp>
          <p:nvSpPr>
            <p:cNvPr id="52239" name="Line 6"/>
            <p:cNvSpPr>
              <a:spLocks noChangeShapeType="1"/>
            </p:cNvSpPr>
            <p:nvPr/>
          </p:nvSpPr>
          <p:spPr bwMode="auto">
            <a:xfrm>
              <a:off x="3179" y="3030"/>
              <a:ext cx="372" cy="0"/>
            </a:xfrm>
            <a:prstGeom prst="line">
              <a:avLst/>
            </a:prstGeom>
            <a:noFill/>
            <a:ln w="9525">
              <a:solidFill>
                <a:srgbClr val="000000"/>
              </a:solidFill>
              <a:round/>
              <a:headEnd/>
              <a:tailEnd type="triangle" w="med" len="med"/>
            </a:ln>
          </p:spPr>
          <p:txBody>
            <a:bodyPr/>
            <a:lstStyle/>
            <a:p>
              <a:endParaRPr lang="zh-CN" altLang="en-US" b="1">
                <a:latin typeface="宋体" pitchFamily="2" charset="-122"/>
                <a:ea typeface="宋体" pitchFamily="2" charset="-122"/>
              </a:endParaRPr>
            </a:p>
          </p:txBody>
        </p:sp>
        <p:sp>
          <p:nvSpPr>
            <p:cNvPr id="52240" name="Line 5"/>
            <p:cNvSpPr>
              <a:spLocks noChangeShapeType="1"/>
            </p:cNvSpPr>
            <p:nvPr/>
          </p:nvSpPr>
          <p:spPr bwMode="auto">
            <a:xfrm flipV="1">
              <a:off x="3075" y="2475"/>
              <a:ext cx="569" cy="510"/>
            </a:xfrm>
            <a:prstGeom prst="line">
              <a:avLst/>
            </a:prstGeom>
            <a:noFill/>
            <a:ln w="9525">
              <a:solidFill>
                <a:srgbClr val="000000"/>
              </a:solidFill>
              <a:round/>
              <a:headEnd/>
              <a:tailEnd type="triangle" w="med" len="med"/>
            </a:ln>
          </p:spPr>
          <p:txBody>
            <a:bodyPr/>
            <a:lstStyle/>
            <a:p>
              <a:endParaRPr lang="zh-CN" altLang="en-US" b="1">
                <a:latin typeface="宋体" pitchFamily="2" charset="-122"/>
                <a:ea typeface="宋体" pitchFamily="2" charset="-122"/>
              </a:endParaRPr>
            </a:p>
          </p:txBody>
        </p:sp>
        <p:sp>
          <p:nvSpPr>
            <p:cNvPr id="52241" name="Text Box 23"/>
            <p:cNvSpPr txBox="1">
              <a:spLocks noChangeArrowheads="1"/>
            </p:cNvSpPr>
            <p:nvPr/>
          </p:nvSpPr>
          <p:spPr bwMode="auto">
            <a:xfrm>
              <a:off x="1872" y="3267"/>
              <a:ext cx="1968" cy="252"/>
            </a:xfrm>
            <a:prstGeom prst="rect">
              <a:avLst/>
            </a:prstGeom>
            <a:noFill/>
            <a:ln w="9525">
              <a:noFill/>
              <a:miter lim="800000"/>
              <a:headEnd/>
              <a:tailEnd/>
            </a:ln>
          </p:spPr>
          <p:txBody>
            <a:bodyPr>
              <a:spAutoFit/>
            </a:bodyPr>
            <a:lstStyle/>
            <a:p>
              <a:pPr>
                <a:spcBef>
                  <a:spcPct val="50000"/>
                </a:spcBef>
              </a:pPr>
              <a:r>
                <a:rPr lang="zh-CN" altLang="en-US" sz="2000" b="1" dirty="0">
                  <a:latin typeface="宋体" pitchFamily="2" charset="-122"/>
                  <a:ea typeface="宋体" pitchFamily="2" charset="-122"/>
                </a:rPr>
                <a:t>各种计算之间依赖关系图</a:t>
              </a:r>
              <a:r>
                <a:rPr lang="zh-CN" altLang="en-US" b="1" dirty="0">
                  <a:latin typeface="宋体" pitchFamily="2" charset="-122"/>
                  <a:ea typeface="宋体" pitchFamily="2" charset="-122"/>
                </a:rPr>
                <a:t> </a:t>
              </a:r>
            </a:p>
          </p:txBody>
        </p:sp>
      </p:grpSp>
      <p:sp>
        <p:nvSpPr>
          <p:cNvPr id="52229" name="Text Box 25"/>
          <p:cNvSpPr txBox="1">
            <a:spLocks noChangeArrowheads="1"/>
          </p:cNvSpPr>
          <p:nvPr/>
        </p:nvSpPr>
        <p:spPr bwMode="auto">
          <a:xfrm>
            <a:off x="533400" y="888544"/>
            <a:ext cx="7848600" cy="3105466"/>
          </a:xfrm>
          <a:prstGeom prst="rect">
            <a:avLst/>
          </a:prstGeom>
          <a:noFill/>
          <a:ln w="9525">
            <a:noFill/>
            <a:miter lim="800000"/>
            <a:headEnd/>
            <a:tailEnd/>
          </a:ln>
        </p:spPr>
        <p:txBody>
          <a:bodyPr wrap="square">
            <a:spAutoFit/>
          </a:bodyPr>
          <a:lstStyle/>
          <a:p>
            <a:pPr algn="l">
              <a:lnSpc>
                <a:spcPct val="110000"/>
              </a:lnSpc>
              <a:spcBef>
                <a:spcPct val="20000"/>
              </a:spcBef>
            </a:pPr>
            <a:r>
              <a:rPr lang="zh-CN" altLang="en-US" sz="2200" b="1" dirty="0">
                <a:solidFill>
                  <a:schemeClr val="hlink"/>
                </a:solidFill>
                <a:latin typeface="宋体" pitchFamily="2" charset="-122"/>
                <a:ea typeface="宋体" pitchFamily="2" charset="-122"/>
              </a:rPr>
              <a:t>重点掌握的内容：</a:t>
            </a:r>
          </a:p>
          <a:p>
            <a:pPr algn="l">
              <a:lnSpc>
                <a:spcPct val="110000"/>
              </a:lnSpc>
              <a:spcBef>
                <a:spcPct val="20000"/>
              </a:spcBef>
            </a:pPr>
            <a:r>
              <a:rPr lang="zh-CN" altLang="en-US" sz="2200" b="1" dirty="0">
                <a:latin typeface="宋体" pitchFamily="2" charset="-122"/>
                <a:ea typeface="宋体" pitchFamily="2" charset="-122"/>
              </a:rPr>
              <a:t>    ① 计算选择集</a:t>
            </a:r>
            <a:r>
              <a:rPr lang="en-US" altLang="zh-CN" sz="2200" b="1" dirty="0">
                <a:latin typeface="宋体" pitchFamily="2" charset="-122"/>
                <a:ea typeface="宋体" pitchFamily="2" charset="-122"/>
              </a:rPr>
              <a:t>SELECT()</a:t>
            </a:r>
          </a:p>
          <a:p>
            <a:pPr algn="l">
              <a:lnSpc>
                <a:spcPct val="110000"/>
              </a:lnSpc>
              <a:spcBef>
                <a:spcPct val="20000"/>
              </a:spcBef>
            </a:pPr>
            <a:r>
              <a:rPr lang="en-US" altLang="zh-CN" sz="2200" b="1" dirty="0">
                <a:latin typeface="宋体" pitchFamily="2" charset="-122"/>
                <a:ea typeface="宋体" pitchFamily="2" charset="-122"/>
              </a:rPr>
              <a:t>    ② LL(1)</a:t>
            </a:r>
            <a:r>
              <a:rPr lang="zh-CN" altLang="en-US" sz="2200" b="1" dirty="0">
                <a:latin typeface="宋体" pitchFamily="2" charset="-122"/>
                <a:ea typeface="宋体" pitchFamily="2" charset="-122"/>
              </a:rPr>
              <a:t>文法判别</a:t>
            </a:r>
          </a:p>
          <a:p>
            <a:pPr algn="l">
              <a:lnSpc>
                <a:spcPct val="110000"/>
              </a:lnSpc>
              <a:spcBef>
                <a:spcPct val="20000"/>
              </a:spcBef>
            </a:pPr>
            <a:r>
              <a:rPr lang="zh-CN" altLang="en-US" sz="2200" b="1" dirty="0">
                <a:latin typeface="宋体" pitchFamily="2" charset="-122"/>
                <a:ea typeface="宋体" pitchFamily="2" charset="-122"/>
              </a:rPr>
              <a:t>    ③ 采用提取左公共因子法和消除左递归法等价转换文法</a:t>
            </a:r>
          </a:p>
          <a:p>
            <a:pPr algn="l">
              <a:lnSpc>
                <a:spcPct val="110000"/>
              </a:lnSpc>
              <a:spcBef>
                <a:spcPct val="20000"/>
              </a:spcBef>
            </a:pPr>
            <a:r>
              <a:rPr lang="zh-CN" altLang="en-US" sz="2200" b="1" dirty="0">
                <a:latin typeface="宋体" pitchFamily="2" charset="-122"/>
                <a:ea typeface="宋体" pitchFamily="2" charset="-122"/>
              </a:rPr>
              <a:t>    ④ 构造</a:t>
            </a:r>
            <a:r>
              <a:rPr lang="en-US" altLang="zh-CN" sz="2200" b="1" dirty="0">
                <a:latin typeface="宋体" pitchFamily="2" charset="-122"/>
                <a:ea typeface="宋体" pitchFamily="2" charset="-122"/>
              </a:rPr>
              <a:t>LL(1)</a:t>
            </a:r>
            <a:r>
              <a:rPr lang="zh-CN" altLang="en-US" sz="2200" b="1" dirty="0">
                <a:latin typeface="宋体" pitchFamily="2" charset="-122"/>
                <a:ea typeface="宋体" pitchFamily="2" charset="-122"/>
              </a:rPr>
              <a:t>分析表</a:t>
            </a:r>
          </a:p>
          <a:p>
            <a:pPr algn="l">
              <a:lnSpc>
                <a:spcPct val="110000"/>
              </a:lnSpc>
              <a:spcBef>
                <a:spcPct val="20000"/>
              </a:spcBef>
            </a:pPr>
            <a:r>
              <a:rPr lang="zh-CN" altLang="en-US" sz="2200" b="1" dirty="0">
                <a:latin typeface="宋体" pitchFamily="2" charset="-122"/>
                <a:ea typeface="宋体" pitchFamily="2" charset="-122"/>
              </a:rPr>
              <a:t>    ⑤ </a:t>
            </a:r>
            <a:r>
              <a:rPr lang="en-US" altLang="zh-CN" sz="2200" b="1" dirty="0">
                <a:latin typeface="宋体" pitchFamily="2" charset="-122"/>
                <a:ea typeface="宋体" pitchFamily="2" charset="-122"/>
              </a:rPr>
              <a:t>LL(1)</a:t>
            </a:r>
            <a:r>
              <a:rPr lang="zh-CN" altLang="en-US" sz="2200" b="1" dirty="0">
                <a:latin typeface="宋体" pitchFamily="2" charset="-122"/>
                <a:ea typeface="宋体" pitchFamily="2" charset="-122"/>
              </a:rPr>
              <a:t>分析算法</a:t>
            </a:r>
          </a:p>
          <a:p>
            <a:pPr algn="l">
              <a:lnSpc>
                <a:spcPct val="110000"/>
              </a:lnSpc>
              <a:spcBef>
                <a:spcPct val="20000"/>
              </a:spcBef>
            </a:pPr>
            <a:r>
              <a:rPr lang="zh-CN" altLang="en-US" sz="2200" b="1" dirty="0">
                <a:latin typeface="宋体" pitchFamily="2" charset="-122"/>
                <a:ea typeface="宋体" pitchFamily="2" charset="-122"/>
              </a:rPr>
              <a:t>    ⑥ 设计非终结符相应的语法分析递归子程序 </a:t>
            </a:r>
          </a:p>
        </p:txBody>
      </p:sp>
      <p:sp>
        <p:nvSpPr>
          <p:cNvPr id="20" name="Rectangle 21"/>
          <p:cNvSpPr txBox="1">
            <a:spLocks noChangeArrowheads="1"/>
          </p:cNvSpPr>
          <p:nvPr/>
        </p:nvSpPr>
        <p:spPr>
          <a:xfrm>
            <a:off x="2209800" y="304800"/>
            <a:ext cx="3962400" cy="533400"/>
          </a:xfrm>
          <a:prstGeom prst="rect">
            <a:avLst/>
          </a:prstGeom>
        </p:spPr>
        <p:txBody>
          <a:bodyPr/>
          <a:lstStyle/>
          <a:p>
            <a:pPr>
              <a:defRPr/>
            </a:pPr>
            <a:r>
              <a:rPr lang="zh-CN" altLang="en-US" sz="2800" b="1" kern="0" dirty="0" smtClean="0">
                <a:solidFill>
                  <a:srgbClr val="0000FF"/>
                </a:solidFill>
                <a:latin typeface="黑体" pitchFamily="49" charset="-122"/>
                <a:ea typeface="黑体" pitchFamily="49" charset="-122"/>
                <a:cs typeface="+mj-cs"/>
              </a:rPr>
              <a:t>本 章 小 结</a:t>
            </a:r>
            <a:endParaRPr lang="zh-CN" altLang="en-US" sz="2800" b="1" kern="0" dirty="0">
              <a:solidFill>
                <a:srgbClr val="0000FF"/>
              </a:solidFill>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p:cNvSpPr>
            <a:spLocks noGrp="1"/>
          </p:cNvSpPr>
          <p:nvPr>
            <p:ph type="sldNum" sz="quarter" idx="12"/>
          </p:nvPr>
        </p:nvSpPr>
        <p:spPr>
          <a:noFill/>
        </p:spPr>
        <p:txBody>
          <a:bodyPr/>
          <a:lstStyle/>
          <a:p>
            <a:fld id="{20A8A078-C121-436D-9791-BA2C7AC26B81}" type="slidenum">
              <a:rPr lang="en-US" altLang="zh-CN" smtClean="0">
                <a:ea typeface="宋体" charset="-122"/>
              </a:rPr>
              <a:pPr/>
              <a:t>5</a:t>
            </a:fld>
            <a:endParaRPr lang="en-US" altLang="zh-CN" smtClean="0">
              <a:ea typeface="宋体" charset="-122"/>
            </a:endParaRPr>
          </a:p>
        </p:txBody>
      </p:sp>
      <p:sp>
        <p:nvSpPr>
          <p:cNvPr id="65540" name="Text Box 4"/>
          <p:cNvSpPr txBox="1">
            <a:spLocks noChangeArrowheads="1"/>
          </p:cNvSpPr>
          <p:nvPr/>
        </p:nvSpPr>
        <p:spPr bwMode="auto">
          <a:xfrm>
            <a:off x="533400" y="990600"/>
            <a:ext cx="8001000" cy="1907061"/>
          </a:xfrm>
          <a:prstGeom prst="rect">
            <a:avLst/>
          </a:prstGeom>
          <a:noFill/>
          <a:ln w="9525">
            <a:noFill/>
            <a:miter lim="800000"/>
            <a:headEnd/>
            <a:tailEnd/>
          </a:ln>
          <a:effectLst/>
        </p:spPr>
        <p:txBody>
          <a:bodyPr>
            <a:spAutoFit/>
          </a:bodyPr>
          <a:lstStyle/>
          <a:p>
            <a:pPr indent="595313" algn="l">
              <a:lnSpc>
                <a:spcPct val="130000"/>
              </a:lnSpc>
              <a:spcBef>
                <a:spcPct val="30000"/>
              </a:spcBef>
              <a:defRPr/>
            </a:pPr>
            <a:r>
              <a:rPr lang="zh-CN" altLang="en-US" sz="2200" b="1" dirty="0">
                <a:latin typeface="宋体" pitchFamily="2" charset="-122"/>
                <a:ea typeface="宋体" pitchFamily="2" charset="-122"/>
              </a:rPr>
              <a:t>对于问题</a:t>
            </a:r>
            <a:r>
              <a:rPr lang="zh-CN" altLang="en-US" sz="2200" b="1" dirty="0">
                <a:effectLst>
                  <a:outerShdw blurRad="38100" dist="38100" dir="2700000" algn="tl">
                    <a:srgbClr val="C0C0C0"/>
                  </a:outerShdw>
                </a:effectLst>
                <a:latin typeface="宋体" pitchFamily="2" charset="-122"/>
                <a:ea typeface="宋体" pitchFamily="2" charset="-122"/>
              </a:rPr>
              <a:t>⑵ “</a:t>
            </a:r>
            <a:r>
              <a:rPr lang="zh-CN" altLang="en-US" sz="2200" b="1" dirty="0">
                <a:solidFill>
                  <a:srgbClr val="CC6600"/>
                </a:solidFill>
                <a:latin typeface="宋体" pitchFamily="2" charset="-122"/>
                <a:ea typeface="宋体" pitchFamily="2" charset="-122"/>
              </a:rPr>
              <a:t>选择非终结符</a:t>
            </a:r>
            <a:r>
              <a:rPr lang="en-US" altLang="zh-CN" sz="2200" b="1" dirty="0">
                <a:solidFill>
                  <a:srgbClr val="CC6600"/>
                </a:solidFill>
                <a:latin typeface="宋体" pitchFamily="2" charset="-122"/>
                <a:ea typeface="宋体" pitchFamily="2" charset="-122"/>
              </a:rPr>
              <a:t>U</a:t>
            </a:r>
            <a:r>
              <a:rPr lang="zh-CN" altLang="en-US" sz="2200" b="1" dirty="0">
                <a:solidFill>
                  <a:srgbClr val="CC6600"/>
                </a:solidFill>
                <a:latin typeface="宋体" pitchFamily="2" charset="-122"/>
                <a:ea typeface="宋体" pitchFamily="2" charset="-122"/>
              </a:rPr>
              <a:t>的哪一个规则进行推导</a:t>
            </a:r>
            <a:r>
              <a:rPr lang="zh-CN" altLang="en-US" sz="2200" b="1" dirty="0">
                <a:effectLst>
                  <a:outerShdw blurRad="38100" dist="38100" dir="2700000" algn="tl">
                    <a:srgbClr val="C0C0C0"/>
                  </a:outerShdw>
                </a:effectLst>
                <a:latin typeface="宋体" pitchFamily="2" charset="-122"/>
                <a:ea typeface="宋体" pitchFamily="2" charset="-122"/>
              </a:rPr>
              <a:t>”，</a:t>
            </a:r>
            <a:r>
              <a:rPr lang="zh-CN" altLang="en-US" sz="2200" b="1" dirty="0">
                <a:latin typeface="宋体" pitchFamily="2" charset="-122"/>
                <a:ea typeface="宋体" pitchFamily="2" charset="-122"/>
              </a:rPr>
              <a:t>选择</a:t>
            </a:r>
            <a:r>
              <a:rPr lang="zh-CN" altLang="en-US" sz="2200" b="1" dirty="0">
                <a:solidFill>
                  <a:schemeClr val="hlink"/>
                </a:solidFill>
                <a:latin typeface="宋体" pitchFamily="2" charset="-122"/>
                <a:ea typeface="宋体" pitchFamily="2" charset="-122"/>
              </a:rPr>
              <a:t>唯一</a:t>
            </a:r>
            <a:r>
              <a:rPr lang="zh-CN" altLang="en-US" sz="2200" b="1" dirty="0">
                <a:latin typeface="宋体" pitchFamily="2" charset="-122"/>
                <a:ea typeface="宋体" pitchFamily="2" charset="-122"/>
              </a:rPr>
              <a:t>的可能推导出输入串</a:t>
            </a:r>
            <a:r>
              <a:rPr lang="en-US" altLang="zh-CN" sz="2200" b="1" dirty="0">
                <a:latin typeface="宋体" pitchFamily="2" charset="-122"/>
                <a:ea typeface="宋体" pitchFamily="2" charset="-122"/>
              </a:rPr>
              <a:t>α</a:t>
            </a:r>
            <a:r>
              <a:rPr lang="zh-CN" altLang="en-US" sz="2200" b="1" dirty="0">
                <a:latin typeface="宋体" pitchFamily="2" charset="-122"/>
                <a:ea typeface="宋体" pitchFamily="2" charset="-122"/>
              </a:rPr>
              <a:t>的规则进行推导。</a:t>
            </a:r>
          </a:p>
          <a:p>
            <a:pPr indent="595313" algn="l">
              <a:lnSpc>
                <a:spcPct val="130000"/>
              </a:lnSpc>
              <a:spcBef>
                <a:spcPct val="30000"/>
              </a:spcBef>
              <a:defRPr/>
            </a:pPr>
            <a:r>
              <a:rPr lang="zh-CN" altLang="en-US" sz="2200" b="1" dirty="0">
                <a:latin typeface="宋体" pitchFamily="2" charset="-122"/>
                <a:ea typeface="宋体" pitchFamily="2" charset="-122"/>
              </a:rPr>
              <a:t>如果没有一个可能推导出输入串</a:t>
            </a:r>
            <a:r>
              <a:rPr lang="en-US" altLang="zh-CN" sz="2200" b="1" dirty="0">
                <a:latin typeface="宋体" pitchFamily="2" charset="-122"/>
                <a:ea typeface="宋体" pitchFamily="2" charset="-122"/>
              </a:rPr>
              <a:t>α</a:t>
            </a:r>
            <a:r>
              <a:rPr lang="zh-CN" altLang="en-US" sz="2200" b="1" dirty="0">
                <a:latin typeface="宋体" pitchFamily="2" charset="-122"/>
                <a:ea typeface="宋体" pitchFamily="2" charset="-122"/>
              </a:rPr>
              <a:t>的规则，则结束推导，宣告输入串</a:t>
            </a:r>
            <a:r>
              <a:rPr lang="en-US" altLang="zh-CN" sz="2200" b="1" dirty="0">
                <a:latin typeface="宋体" pitchFamily="2" charset="-122"/>
                <a:ea typeface="宋体" pitchFamily="2" charset="-122"/>
              </a:rPr>
              <a:t>α</a:t>
            </a:r>
            <a:r>
              <a:rPr lang="zh-CN" altLang="en-US" sz="2200" b="1" dirty="0">
                <a:latin typeface="宋体" pitchFamily="2" charset="-122"/>
                <a:ea typeface="宋体" pitchFamily="2" charset="-122"/>
              </a:rPr>
              <a:t>不是句子。</a:t>
            </a:r>
          </a:p>
        </p:txBody>
      </p:sp>
      <p:sp>
        <p:nvSpPr>
          <p:cNvPr id="7173" name="Text Box 5"/>
          <p:cNvSpPr txBox="1">
            <a:spLocks noChangeArrowheads="1"/>
          </p:cNvSpPr>
          <p:nvPr/>
        </p:nvSpPr>
        <p:spPr bwMode="auto">
          <a:xfrm>
            <a:off x="533400" y="2895600"/>
            <a:ext cx="7848600" cy="2326791"/>
          </a:xfrm>
          <a:prstGeom prst="rect">
            <a:avLst/>
          </a:prstGeom>
          <a:noFill/>
          <a:ln w="9525">
            <a:noFill/>
            <a:miter lim="800000"/>
            <a:headEnd/>
            <a:tailEnd/>
          </a:ln>
        </p:spPr>
        <p:txBody>
          <a:bodyPr wrap="square">
            <a:spAutoFit/>
          </a:bodyPr>
          <a:lstStyle/>
          <a:p>
            <a:pPr algn="l">
              <a:lnSpc>
                <a:spcPct val="120000"/>
              </a:lnSpc>
              <a:spcBef>
                <a:spcPct val="30000"/>
              </a:spcBef>
            </a:pPr>
            <a:r>
              <a:rPr lang="zh-CN" altLang="en-US" sz="2200" b="1" dirty="0">
                <a:solidFill>
                  <a:srgbClr val="CC6600"/>
                </a:solidFill>
                <a:latin typeface="宋体" pitchFamily="2" charset="-122"/>
                <a:ea typeface="宋体" pitchFamily="2" charset="-122"/>
              </a:rPr>
              <a:t>说明</a:t>
            </a:r>
            <a:r>
              <a:rPr lang="zh-CN" altLang="en-US" sz="2200" b="1" dirty="0">
                <a:solidFill>
                  <a:srgbClr val="CC6600"/>
                </a:solidFill>
                <a:latin typeface="宋体" pitchFamily="2" charset="-122"/>
                <a:ea typeface="宋体" pitchFamily="2" charset="-122"/>
                <a:sym typeface="Wingdings" pitchFamily="2" charset="2"/>
              </a:rPr>
              <a:t>：</a:t>
            </a:r>
          </a:p>
          <a:p>
            <a:pPr marL="449263" indent="-449263" algn="l">
              <a:lnSpc>
                <a:spcPct val="120000"/>
              </a:lnSpc>
              <a:spcBef>
                <a:spcPct val="30000"/>
              </a:spcBef>
            </a:pPr>
            <a:r>
              <a:rPr lang="zh-CN" altLang="en-US" sz="2200" b="1" dirty="0">
                <a:latin typeface="宋体" pitchFamily="2" charset="-122"/>
                <a:ea typeface="宋体" pitchFamily="2" charset="-122"/>
                <a:sym typeface="Wingdings" pitchFamily="2" charset="2"/>
              </a:rPr>
              <a:t>① </a:t>
            </a:r>
            <a:r>
              <a:rPr lang="zh-CN" altLang="en-US" sz="2200" b="1" dirty="0">
                <a:latin typeface="宋体" pitchFamily="2" charset="-122"/>
                <a:ea typeface="宋体" pitchFamily="2" charset="-122"/>
              </a:rPr>
              <a:t>“</a:t>
            </a:r>
            <a:r>
              <a:rPr lang="zh-CN" altLang="en-US" sz="2200" b="1" dirty="0">
                <a:solidFill>
                  <a:schemeClr val="hlink"/>
                </a:solidFill>
                <a:latin typeface="宋体" pitchFamily="2" charset="-122"/>
                <a:ea typeface="宋体" pitchFamily="2" charset="-122"/>
              </a:rPr>
              <a:t>唯一</a:t>
            </a:r>
            <a:r>
              <a:rPr lang="zh-CN" altLang="en-US" sz="2200" b="1" dirty="0">
                <a:latin typeface="宋体" pitchFamily="2" charset="-122"/>
                <a:ea typeface="宋体" pitchFamily="2" charset="-122"/>
              </a:rPr>
              <a:t>”意味着非终结符</a:t>
            </a:r>
            <a:r>
              <a:rPr lang="en-US" altLang="zh-CN" sz="2200" b="1" dirty="0">
                <a:latin typeface="宋体" pitchFamily="2" charset="-122"/>
                <a:ea typeface="宋体" pitchFamily="2" charset="-122"/>
              </a:rPr>
              <a:t>U</a:t>
            </a:r>
            <a:r>
              <a:rPr lang="zh-CN" altLang="en-US" sz="2200" b="1" dirty="0">
                <a:latin typeface="宋体" pitchFamily="2" charset="-122"/>
                <a:ea typeface="宋体" pitchFamily="2" charset="-122"/>
              </a:rPr>
              <a:t>的其它任意规则，不可能推导出输入串</a:t>
            </a:r>
            <a:r>
              <a:rPr lang="en-US" altLang="zh-CN" sz="2200" b="1" dirty="0">
                <a:latin typeface="宋体" pitchFamily="2" charset="-122"/>
                <a:ea typeface="宋体" pitchFamily="2" charset="-122"/>
              </a:rPr>
              <a:t>α</a:t>
            </a:r>
            <a:r>
              <a:rPr lang="zh-CN" altLang="en-US" sz="2200" b="1" dirty="0">
                <a:latin typeface="宋体" pitchFamily="2" charset="-122"/>
                <a:ea typeface="宋体" pitchFamily="2" charset="-122"/>
              </a:rPr>
              <a:t>。</a:t>
            </a:r>
          </a:p>
          <a:p>
            <a:pPr marL="357188" indent="-357188" algn="l">
              <a:lnSpc>
                <a:spcPct val="120000"/>
              </a:lnSpc>
              <a:spcBef>
                <a:spcPct val="30000"/>
              </a:spcBef>
            </a:pPr>
            <a:r>
              <a:rPr lang="zh-CN" altLang="en-US" sz="2200" b="1" dirty="0">
                <a:latin typeface="宋体" pitchFamily="2" charset="-122"/>
                <a:ea typeface="宋体" pitchFamily="2" charset="-122"/>
              </a:rPr>
              <a:t>②</a:t>
            </a:r>
            <a:r>
              <a:rPr lang="zh-CN" altLang="en-US" sz="2200" b="1" dirty="0">
                <a:latin typeface="宋体" pitchFamily="2" charset="-122"/>
                <a:ea typeface="宋体" pitchFamily="2" charset="-122"/>
                <a:sym typeface="Wingdings" pitchFamily="2" charset="2"/>
              </a:rPr>
              <a:t> </a:t>
            </a:r>
            <a:r>
              <a:rPr lang="zh-CN" altLang="en-US" sz="2200" b="1" dirty="0">
                <a:latin typeface="宋体" pitchFamily="2" charset="-122"/>
                <a:ea typeface="宋体" pitchFamily="2" charset="-122"/>
              </a:rPr>
              <a:t>“</a:t>
            </a:r>
            <a:r>
              <a:rPr lang="zh-CN" altLang="en-US" sz="2200" b="1" dirty="0">
                <a:solidFill>
                  <a:schemeClr val="hlink"/>
                </a:solidFill>
                <a:latin typeface="宋体" pitchFamily="2" charset="-122"/>
                <a:ea typeface="宋体" pitchFamily="2" charset="-122"/>
              </a:rPr>
              <a:t>唯一</a:t>
            </a:r>
            <a:r>
              <a:rPr lang="zh-CN" altLang="en-US" sz="2200" b="1" dirty="0">
                <a:latin typeface="宋体" pitchFamily="2" charset="-122"/>
                <a:ea typeface="宋体" pitchFamily="2" charset="-122"/>
              </a:rPr>
              <a:t>”意味着每次选择非终结符</a:t>
            </a:r>
            <a:r>
              <a:rPr lang="en-US" altLang="zh-CN" sz="2200" b="1" dirty="0">
                <a:latin typeface="宋体" pitchFamily="2" charset="-122"/>
                <a:ea typeface="宋体" pitchFamily="2" charset="-122"/>
              </a:rPr>
              <a:t>U</a:t>
            </a:r>
            <a:r>
              <a:rPr lang="zh-CN" altLang="en-US" sz="2200" b="1" dirty="0">
                <a:latin typeface="宋体" pitchFamily="2" charset="-122"/>
                <a:ea typeface="宋体" pitchFamily="2" charset="-122"/>
              </a:rPr>
              <a:t>哪一个规则时，选择是“确定的”。</a:t>
            </a:r>
          </a:p>
        </p:txBody>
      </p:sp>
      <p:sp>
        <p:nvSpPr>
          <p:cNvPr id="7174" name="Text Box 6"/>
          <p:cNvSpPr txBox="1">
            <a:spLocks noChangeArrowheads="1"/>
          </p:cNvSpPr>
          <p:nvPr/>
        </p:nvSpPr>
        <p:spPr bwMode="auto">
          <a:xfrm>
            <a:off x="457200" y="5181600"/>
            <a:ext cx="7924799" cy="769441"/>
          </a:xfrm>
          <a:prstGeom prst="rect">
            <a:avLst/>
          </a:prstGeom>
          <a:solidFill>
            <a:schemeClr val="bg1"/>
          </a:solidFill>
          <a:ln w="9525">
            <a:noFill/>
            <a:miter lim="800000"/>
            <a:headEnd/>
            <a:tailEnd/>
          </a:ln>
        </p:spPr>
        <p:txBody>
          <a:bodyPr wrap="square">
            <a:spAutoFit/>
          </a:bodyPr>
          <a:lstStyle/>
          <a:p>
            <a:pPr indent="617538" algn="l">
              <a:spcBef>
                <a:spcPct val="30000"/>
              </a:spcBef>
            </a:pPr>
            <a:r>
              <a:rPr lang="zh-CN" altLang="en-US" sz="2200" b="1" dirty="0">
                <a:latin typeface="宋体" pitchFamily="2" charset="-122"/>
                <a:ea typeface="宋体" pitchFamily="2" charset="-122"/>
              </a:rPr>
              <a:t>什么类型的文法，才能做到这样的“</a:t>
            </a:r>
            <a:r>
              <a:rPr lang="zh-CN" altLang="en-US" sz="2200" b="1" dirty="0">
                <a:solidFill>
                  <a:schemeClr val="hlink"/>
                </a:solidFill>
                <a:latin typeface="宋体" pitchFamily="2" charset="-122"/>
                <a:ea typeface="宋体" pitchFamily="2" charset="-122"/>
              </a:rPr>
              <a:t>唯一</a:t>
            </a:r>
            <a:r>
              <a:rPr lang="zh-CN" altLang="en-US" sz="2200" b="1" dirty="0">
                <a:latin typeface="宋体" pitchFamily="2" charset="-122"/>
                <a:ea typeface="宋体" pitchFamily="2" charset="-122"/>
              </a:rPr>
              <a:t>”呢？下面讨论文法应该满足的条件。</a:t>
            </a:r>
          </a:p>
        </p:txBody>
      </p:sp>
      <p:sp>
        <p:nvSpPr>
          <p:cNvPr id="7"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确定的自顶向下语法分析思想</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p:cNvSpPr>
            <a:spLocks noGrp="1"/>
          </p:cNvSpPr>
          <p:nvPr>
            <p:ph type="sldNum" sz="quarter" idx="12"/>
          </p:nvPr>
        </p:nvSpPr>
        <p:spPr>
          <a:noFill/>
        </p:spPr>
        <p:txBody>
          <a:bodyPr/>
          <a:lstStyle/>
          <a:p>
            <a:fld id="{56A2F937-61DE-4AA4-A502-191FFC3662FB}" type="slidenum">
              <a:rPr lang="en-US" altLang="zh-CN" smtClean="0">
                <a:ea typeface="宋体" charset="-122"/>
              </a:rPr>
              <a:pPr/>
              <a:t>6</a:t>
            </a:fld>
            <a:endParaRPr lang="en-US" altLang="zh-CN" smtClean="0">
              <a:ea typeface="宋体" charset="-122"/>
            </a:endParaRPr>
          </a:p>
        </p:txBody>
      </p:sp>
      <p:sp>
        <p:nvSpPr>
          <p:cNvPr id="8195" name="Text Box 1026"/>
          <p:cNvSpPr txBox="1">
            <a:spLocks noChangeArrowheads="1"/>
          </p:cNvSpPr>
          <p:nvPr/>
        </p:nvSpPr>
        <p:spPr bwMode="auto">
          <a:xfrm>
            <a:off x="609600" y="983361"/>
            <a:ext cx="7848600" cy="769441"/>
          </a:xfrm>
          <a:prstGeom prst="rect">
            <a:avLst/>
          </a:prstGeom>
          <a:noFill/>
          <a:ln w="9525">
            <a:noFill/>
            <a:miter lim="800000"/>
            <a:headEnd/>
            <a:tailEnd/>
          </a:ln>
        </p:spPr>
        <p:txBody>
          <a:bodyPr>
            <a:spAutoFit/>
          </a:bodyPr>
          <a:lstStyle/>
          <a:p>
            <a:pPr marL="898525" indent="-898525" algn="l">
              <a:spcBef>
                <a:spcPct val="50000"/>
              </a:spcBef>
            </a:pPr>
            <a:r>
              <a:rPr lang="zh-CN" altLang="en-US" sz="2200" b="1" dirty="0">
                <a:latin typeface="+mn-ea"/>
                <a:ea typeface="+mn-ea"/>
              </a:rPr>
              <a:t>例</a:t>
            </a:r>
            <a:r>
              <a:rPr lang="en-US" altLang="zh-CN" sz="2200" b="1" dirty="0">
                <a:latin typeface="+mn-ea"/>
                <a:ea typeface="+mn-ea"/>
              </a:rPr>
              <a:t>4.1 </a:t>
            </a:r>
            <a:r>
              <a:rPr lang="zh-CN" altLang="en-US" sz="2200" b="1" dirty="0">
                <a:latin typeface="+mn-ea"/>
                <a:ea typeface="+mn-ea"/>
              </a:rPr>
              <a:t>设文法</a:t>
            </a:r>
            <a:r>
              <a:rPr lang="en-US" altLang="zh-CN" sz="2200" b="1" dirty="0">
                <a:latin typeface="+mn-ea"/>
                <a:ea typeface="+mn-ea"/>
              </a:rPr>
              <a:t>G1[S]</a:t>
            </a:r>
            <a:r>
              <a:rPr lang="zh-CN" altLang="en-US" sz="2200" b="1" dirty="0">
                <a:latin typeface="+mn-ea"/>
                <a:ea typeface="+mn-ea"/>
              </a:rPr>
              <a:t>定义如下，考察输入串</a:t>
            </a:r>
            <a:r>
              <a:rPr lang="en-US" altLang="zh-CN" sz="2200" b="1" dirty="0" err="1">
                <a:latin typeface="+mn-ea"/>
                <a:ea typeface="+mn-ea"/>
              </a:rPr>
              <a:t>pccadd</a:t>
            </a:r>
            <a:r>
              <a:rPr lang="zh-CN" altLang="en-US" sz="2200" b="1" dirty="0">
                <a:latin typeface="+mn-ea"/>
                <a:ea typeface="+mn-ea"/>
              </a:rPr>
              <a:t>的最左推导过程。 </a:t>
            </a:r>
          </a:p>
        </p:txBody>
      </p:sp>
      <p:sp>
        <p:nvSpPr>
          <p:cNvPr id="8196" name="Text Box 1027"/>
          <p:cNvSpPr txBox="1">
            <a:spLocks noChangeArrowheads="1"/>
          </p:cNvSpPr>
          <p:nvPr/>
        </p:nvSpPr>
        <p:spPr bwMode="auto">
          <a:xfrm>
            <a:off x="2590800" y="1745361"/>
            <a:ext cx="3810000" cy="1378839"/>
          </a:xfrm>
          <a:prstGeom prst="rect">
            <a:avLst/>
          </a:prstGeom>
          <a:noFill/>
          <a:ln w="9525">
            <a:noFill/>
            <a:miter lim="800000"/>
            <a:headEnd/>
            <a:tailEnd/>
          </a:ln>
        </p:spPr>
        <p:txBody>
          <a:bodyPr wrap="square">
            <a:spAutoFit/>
          </a:bodyPr>
          <a:lstStyle/>
          <a:p>
            <a:pPr algn="l">
              <a:lnSpc>
                <a:spcPct val="120000"/>
              </a:lnSpc>
              <a:spcBef>
                <a:spcPct val="10000"/>
              </a:spcBef>
            </a:pPr>
            <a:r>
              <a:rPr lang="en-US" altLang="zh-CN" sz="2200" b="1" dirty="0">
                <a:latin typeface="+mn-ea"/>
                <a:ea typeface="+mn-ea"/>
              </a:rPr>
              <a:t>G1[S]</a:t>
            </a:r>
            <a:r>
              <a:rPr lang="zh-CN" altLang="en-US" sz="2200" b="1" dirty="0">
                <a:latin typeface="+mn-ea"/>
                <a:ea typeface="+mn-ea"/>
              </a:rPr>
              <a:t>：</a:t>
            </a:r>
            <a:r>
              <a:rPr lang="en-US" altLang="zh-CN" sz="2200" b="1" dirty="0" err="1">
                <a:latin typeface="+mn-ea"/>
                <a:ea typeface="+mn-ea"/>
              </a:rPr>
              <a:t>S→pA︱qB</a:t>
            </a:r>
            <a:endParaRPr lang="en-US" altLang="zh-CN" sz="2200" b="1" dirty="0">
              <a:latin typeface="+mn-ea"/>
              <a:ea typeface="+mn-ea"/>
            </a:endParaRPr>
          </a:p>
          <a:p>
            <a:pPr algn="l">
              <a:lnSpc>
                <a:spcPct val="120000"/>
              </a:lnSpc>
              <a:spcBef>
                <a:spcPct val="10000"/>
              </a:spcBef>
            </a:pPr>
            <a:r>
              <a:rPr lang="en-US" altLang="zh-CN" sz="2200" b="1" dirty="0">
                <a:latin typeface="+mn-ea"/>
                <a:ea typeface="+mn-ea"/>
              </a:rPr>
              <a:t>       </a:t>
            </a:r>
            <a:r>
              <a:rPr lang="en-US" altLang="zh-CN" sz="2200" b="1" dirty="0" smtClean="0">
                <a:latin typeface="+mn-ea"/>
                <a:ea typeface="+mn-ea"/>
              </a:rPr>
              <a:t> </a:t>
            </a:r>
            <a:r>
              <a:rPr lang="en-US" altLang="zh-CN" sz="2200" b="1" dirty="0" err="1" smtClean="0">
                <a:latin typeface="+mn-ea"/>
                <a:ea typeface="+mn-ea"/>
              </a:rPr>
              <a:t>A</a:t>
            </a:r>
            <a:r>
              <a:rPr lang="en-US" altLang="zh-CN" sz="2200" b="1" dirty="0" err="1">
                <a:latin typeface="+mn-ea"/>
                <a:ea typeface="+mn-ea"/>
              </a:rPr>
              <a:t>→cAd︱a</a:t>
            </a:r>
            <a:endParaRPr lang="en-US" altLang="zh-CN" sz="2200" b="1" dirty="0">
              <a:latin typeface="+mn-ea"/>
              <a:ea typeface="+mn-ea"/>
            </a:endParaRPr>
          </a:p>
          <a:p>
            <a:pPr algn="l">
              <a:lnSpc>
                <a:spcPct val="120000"/>
              </a:lnSpc>
              <a:spcBef>
                <a:spcPct val="10000"/>
              </a:spcBef>
            </a:pPr>
            <a:r>
              <a:rPr lang="en-US" altLang="zh-CN" sz="2200" b="1" dirty="0">
                <a:latin typeface="+mn-ea"/>
                <a:ea typeface="+mn-ea"/>
              </a:rPr>
              <a:t>        </a:t>
            </a:r>
            <a:r>
              <a:rPr lang="en-US" altLang="zh-CN" sz="2200" b="1" dirty="0" err="1" smtClean="0">
                <a:latin typeface="+mn-ea"/>
                <a:ea typeface="+mn-ea"/>
              </a:rPr>
              <a:t>B</a:t>
            </a:r>
            <a:r>
              <a:rPr lang="en-US" altLang="zh-CN" sz="2200" b="1" dirty="0" err="1">
                <a:latin typeface="+mn-ea"/>
                <a:ea typeface="+mn-ea"/>
              </a:rPr>
              <a:t>→dB︱b</a:t>
            </a:r>
            <a:r>
              <a:rPr lang="en-US" altLang="zh-CN" sz="2200" b="1" dirty="0">
                <a:latin typeface="+mn-ea"/>
                <a:ea typeface="+mn-ea"/>
              </a:rPr>
              <a:t> </a:t>
            </a:r>
          </a:p>
        </p:txBody>
      </p:sp>
      <p:graphicFrame>
        <p:nvGraphicFramePr>
          <p:cNvPr id="31" name="表格 30"/>
          <p:cNvGraphicFramePr>
            <a:graphicFrameLocks noGrp="1"/>
          </p:cNvGraphicFramePr>
          <p:nvPr/>
        </p:nvGraphicFramePr>
        <p:xfrm>
          <a:off x="1752600" y="3962400"/>
          <a:ext cx="1584174" cy="370840"/>
        </p:xfrm>
        <a:graphic>
          <a:graphicData uri="http://schemas.openxmlformats.org/drawingml/2006/table">
            <a:tbl>
              <a:tblPr firstRow="1" bandRow="1">
                <a:tableStyleId>{5C22544A-7EE6-4342-B048-85BDC9FD1C3A}</a:tableStyleId>
              </a:tblPr>
              <a:tblGrid>
                <a:gridCol w="264029"/>
                <a:gridCol w="264029"/>
                <a:gridCol w="264029"/>
                <a:gridCol w="264029"/>
                <a:gridCol w="264029"/>
                <a:gridCol w="264029"/>
              </a:tblGrid>
              <a:tr h="370840">
                <a:tc>
                  <a:txBody>
                    <a:bodyPr/>
                    <a:lstStyle/>
                    <a:p>
                      <a:r>
                        <a:rPr lang="en-US" altLang="zh-CN" dirty="0" smtClean="0">
                          <a:solidFill>
                            <a:srgbClr val="002060"/>
                          </a:solidFill>
                        </a:rPr>
                        <a:t>p</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c</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c</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a</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d</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d</a:t>
                      </a:r>
                      <a:endParaRPr lang="zh-CN" altLang="en-US" dirty="0">
                        <a:solidFill>
                          <a:srgbClr val="002060"/>
                        </a:solidFill>
                      </a:endParaRPr>
                    </a:p>
                  </a:txBody>
                  <a:tcPr>
                    <a:solidFill>
                      <a:srgbClr val="99FFCC"/>
                    </a:solidFill>
                  </a:tcPr>
                </a:tc>
              </a:tr>
            </a:tbl>
          </a:graphicData>
        </a:graphic>
      </p:graphicFrame>
      <p:sp>
        <p:nvSpPr>
          <p:cNvPr id="32" name="Text Box 1028"/>
          <p:cNvSpPr txBox="1">
            <a:spLocks noChangeArrowheads="1"/>
          </p:cNvSpPr>
          <p:nvPr/>
        </p:nvSpPr>
        <p:spPr bwMode="auto">
          <a:xfrm>
            <a:off x="381000" y="3297238"/>
            <a:ext cx="1743075"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mn-ea"/>
                <a:ea typeface="+mn-ea"/>
              </a:rPr>
              <a:t>推   导：</a:t>
            </a:r>
            <a:r>
              <a:rPr lang="en-US" altLang="zh-CN" sz="2200" b="1" dirty="0">
                <a:latin typeface="+mn-ea"/>
                <a:ea typeface="+mn-ea"/>
              </a:rPr>
              <a:t>S </a:t>
            </a:r>
          </a:p>
        </p:txBody>
      </p:sp>
      <p:sp>
        <p:nvSpPr>
          <p:cNvPr id="33" name="Text Box 1028"/>
          <p:cNvSpPr txBox="1">
            <a:spLocks noChangeArrowheads="1"/>
          </p:cNvSpPr>
          <p:nvPr/>
        </p:nvSpPr>
        <p:spPr bwMode="auto">
          <a:xfrm>
            <a:off x="1973262" y="3284538"/>
            <a:ext cx="1074737"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a:t>
            </a:r>
            <a:r>
              <a:rPr lang="en-US" altLang="zh-CN" sz="2200" b="1" dirty="0">
                <a:solidFill>
                  <a:srgbClr val="FF0000"/>
                </a:solidFill>
                <a:latin typeface="+mn-ea"/>
                <a:ea typeface="+mn-ea"/>
              </a:rPr>
              <a:t>p </a:t>
            </a:r>
            <a:r>
              <a:rPr lang="en-US" altLang="zh-CN" sz="2200" b="1" dirty="0">
                <a:latin typeface="+mn-ea"/>
                <a:ea typeface="+mn-ea"/>
              </a:rPr>
              <a:t>A </a:t>
            </a:r>
          </a:p>
        </p:txBody>
      </p:sp>
      <p:sp>
        <p:nvSpPr>
          <p:cNvPr id="34" name="Text Box 1028"/>
          <p:cNvSpPr txBox="1">
            <a:spLocks noChangeArrowheads="1"/>
          </p:cNvSpPr>
          <p:nvPr/>
        </p:nvSpPr>
        <p:spPr bwMode="auto">
          <a:xfrm>
            <a:off x="2692400" y="3284538"/>
            <a:ext cx="187960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smtClean="0">
                <a:solidFill>
                  <a:srgbClr val="FF0000"/>
                </a:solidFill>
                <a:latin typeface="+mn-ea"/>
                <a:ea typeface="+mn-ea"/>
              </a:rPr>
              <a:t>p c </a:t>
            </a:r>
            <a:r>
              <a:rPr lang="en-US" altLang="zh-CN" sz="2200" b="1" dirty="0" smtClean="0">
                <a:latin typeface="+mn-ea"/>
                <a:ea typeface="+mn-ea"/>
              </a:rPr>
              <a:t>A </a:t>
            </a:r>
            <a:r>
              <a:rPr lang="en-US" altLang="zh-CN" sz="2200" b="1" dirty="0">
                <a:latin typeface="+mn-ea"/>
                <a:ea typeface="+mn-ea"/>
              </a:rPr>
              <a:t>d </a:t>
            </a:r>
          </a:p>
        </p:txBody>
      </p:sp>
      <p:sp>
        <p:nvSpPr>
          <p:cNvPr id="35" name="Text Box 1028"/>
          <p:cNvSpPr txBox="1">
            <a:spLocks noChangeArrowheads="1"/>
          </p:cNvSpPr>
          <p:nvPr/>
        </p:nvSpPr>
        <p:spPr bwMode="auto">
          <a:xfrm>
            <a:off x="4132262" y="3284538"/>
            <a:ext cx="2344738"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smtClean="0">
                <a:solidFill>
                  <a:srgbClr val="FF0000"/>
                </a:solidFill>
                <a:latin typeface="+mn-ea"/>
                <a:ea typeface="+mn-ea"/>
              </a:rPr>
              <a:t>p c </a:t>
            </a:r>
            <a:r>
              <a:rPr lang="en-US" altLang="zh-CN" sz="2200" b="1" dirty="0" err="1" smtClean="0">
                <a:solidFill>
                  <a:srgbClr val="FF0000"/>
                </a:solidFill>
                <a:latin typeface="+mn-ea"/>
                <a:ea typeface="+mn-ea"/>
              </a:rPr>
              <a:t>c</a:t>
            </a:r>
            <a:r>
              <a:rPr lang="en-US" altLang="zh-CN" sz="2200" b="1" dirty="0" smtClean="0">
                <a:latin typeface="+mn-ea"/>
                <a:ea typeface="+mn-ea"/>
              </a:rPr>
              <a:t> A d </a:t>
            </a:r>
            <a:r>
              <a:rPr lang="en-US" altLang="zh-CN" sz="2200" b="1" dirty="0" err="1" smtClean="0">
                <a:latin typeface="+mn-ea"/>
                <a:ea typeface="+mn-ea"/>
              </a:rPr>
              <a:t>d</a:t>
            </a:r>
            <a:r>
              <a:rPr lang="en-US" altLang="zh-CN" sz="2200" b="1" dirty="0" smtClean="0">
                <a:latin typeface="+mn-ea"/>
                <a:ea typeface="+mn-ea"/>
              </a:rPr>
              <a:t> </a:t>
            </a:r>
            <a:endParaRPr lang="en-US" altLang="zh-CN" sz="2200" b="1" dirty="0">
              <a:latin typeface="+mn-ea"/>
              <a:ea typeface="+mn-ea"/>
            </a:endParaRPr>
          </a:p>
        </p:txBody>
      </p:sp>
      <p:sp>
        <p:nvSpPr>
          <p:cNvPr id="36" name="Text Box 1028"/>
          <p:cNvSpPr txBox="1">
            <a:spLocks noChangeArrowheads="1"/>
          </p:cNvSpPr>
          <p:nvPr/>
        </p:nvSpPr>
        <p:spPr bwMode="auto">
          <a:xfrm>
            <a:off x="6207125" y="3284538"/>
            <a:ext cx="2632075"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a:solidFill>
                  <a:srgbClr val="FF0000"/>
                </a:solidFill>
                <a:latin typeface="+mn-ea"/>
                <a:ea typeface="+mn-ea"/>
              </a:rPr>
              <a:t>p </a:t>
            </a:r>
            <a:r>
              <a:rPr lang="en-US" altLang="zh-CN" sz="2200" b="1" dirty="0" smtClean="0">
                <a:solidFill>
                  <a:srgbClr val="FF0000"/>
                </a:solidFill>
                <a:latin typeface="+mn-ea"/>
                <a:ea typeface="+mn-ea"/>
              </a:rPr>
              <a:t>c </a:t>
            </a:r>
            <a:r>
              <a:rPr lang="en-US" altLang="zh-CN" sz="2200" b="1" dirty="0" err="1" smtClean="0">
                <a:solidFill>
                  <a:srgbClr val="FF0000"/>
                </a:solidFill>
                <a:latin typeface="+mn-ea"/>
                <a:ea typeface="+mn-ea"/>
              </a:rPr>
              <a:t>c</a:t>
            </a:r>
            <a:r>
              <a:rPr lang="en-US" altLang="zh-CN" sz="2200" b="1" dirty="0" smtClean="0">
                <a:latin typeface="+mn-ea"/>
                <a:ea typeface="+mn-ea"/>
              </a:rPr>
              <a:t> </a:t>
            </a:r>
            <a:r>
              <a:rPr lang="en-US" altLang="zh-CN" sz="2200" b="1" dirty="0" smtClean="0">
                <a:solidFill>
                  <a:srgbClr val="FF0000"/>
                </a:solidFill>
                <a:latin typeface="+mn-ea"/>
                <a:ea typeface="+mn-ea"/>
              </a:rPr>
              <a:t>a</a:t>
            </a:r>
            <a:r>
              <a:rPr lang="en-US" altLang="zh-CN" sz="2200" b="1" dirty="0" smtClean="0">
                <a:latin typeface="+mn-ea"/>
                <a:ea typeface="+mn-ea"/>
              </a:rPr>
              <a:t> d </a:t>
            </a:r>
            <a:r>
              <a:rPr lang="en-US" altLang="zh-CN" sz="2200" b="1" dirty="0" err="1">
                <a:latin typeface="+mn-ea"/>
                <a:ea typeface="+mn-ea"/>
              </a:rPr>
              <a:t>d</a:t>
            </a:r>
            <a:r>
              <a:rPr lang="en-US" altLang="zh-CN" sz="2200" b="1" dirty="0">
                <a:latin typeface="+mn-ea"/>
                <a:ea typeface="+mn-ea"/>
              </a:rPr>
              <a:t> </a:t>
            </a:r>
          </a:p>
        </p:txBody>
      </p:sp>
      <p:sp>
        <p:nvSpPr>
          <p:cNvPr id="37" name="Text Box 1028"/>
          <p:cNvSpPr txBox="1">
            <a:spLocks noChangeArrowheads="1"/>
          </p:cNvSpPr>
          <p:nvPr/>
        </p:nvSpPr>
        <p:spPr bwMode="auto">
          <a:xfrm>
            <a:off x="1143000" y="4965526"/>
            <a:ext cx="7069138" cy="444674"/>
          </a:xfrm>
          <a:prstGeom prst="rect">
            <a:avLst/>
          </a:prstGeom>
          <a:noFill/>
          <a:ln w="9525">
            <a:noFill/>
            <a:miter lim="800000"/>
            <a:headEnd/>
            <a:tailEnd/>
          </a:ln>
        </p:spPr>
        <p:txBody>
          <a:bodyPr wrap="square">
            <a:spAutoFit/>
          </a:bodyPr>
          <a:lstStyle/>
          <a:p>
            <a:pPr algn="l">
              <a:lnSpc>
                <a:spcPct val="120000"/>
              </a:lnSpc>
              <a:spcBef>
                <a:spcPct val="10000"/>
              </a:spcBef>
            </a:pPr>
            <a:r>
              <a:rPr lang="zh-CN" altLang="en-US" sz="2200" b="1" dirty="0">
                <a:latin typeface="+mn-ea"/>
                <a:ea typeface="+mn-ea"/>
              </a:rPr>
              <a:t>成功使用最左推导推导出符号串</a:t>
            </a:r>
            <a:r>
              <a:rPr lang="en-US" altLang="zh-CN" sz="2200" b="1" dirty="0">
                <a:latin typeface="+mn-ea"/>
                <a:ea typeface="+mn-ea"/>
              </a:rPr>
              <a:t> </a:t>
            </a:r>
          </a:p>
        </p:txBody>
      </p:sp>
      <p:sp>
        <p:nvSpPr>
          <p:cNvPr id="12" name="矩形 11"/>
          <p:cNvSpPr/>
          <p:nvPr/>
        </p:nvSpPr>
        <p:spPr bwMode="auto">
          <a:xfrm>
            <a:off x="1676400" y="3276600"/>
            <a:ext cx="381000" cy="1219200"/>
          </a:xfrm>
          <a:prstGeom prst="rect">
            <a:avLst/>
          </a:prstGeom>
          <a:noFill/>
          <a:ln w="28575"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13"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0000FF"/>
                </a:solidFill>
                <a:latin typeface="Times New Roman" pitchFamily="18" charset="0"/>
                <a:ea typeface="黑体" pitchFamily="2" charset="-122"/>
                <a:cs typeface="+mj-cs"/>
              </a:rPr>
              <a:t>最左推导举例</a:t>
            </a:r>
            <a:r>
              <a:rPr lang="en-US" altLang="zh-CN" sz="2800" b="1" kern="0" dirty="0" smtClean="0">
                <a:solidFill>
                  <a:srgbClr val="0000FF"/>
                </a:solidFill>
                <a:latin typeface="Times New Roman" pitchFamily="18" charset="0"/>
                <a:ea typeface="黑体" pitchFamily="2" charset="-122"/>
                <a:cs typeface="+mj-cs"/>
              </a:rPr>
              <a:t>1</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par>
                                <p:cTn id="8" presetID="4" presetClass="entr" presetSubtype="16"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ox(in)">
                                      <p:cBhvr>
                                        <p:cTn id="10" dur="500"/>
                                        <p:tgtEl>
                                          <p:spTgt spid="31"/>
                                        </p:tgtEl>
                                      </p:cBhvr>
                                    </p:animEffect>
                                  </p:childTnLst>
                                </p:cTn>
                              </p:par>
                            </p:childTnLst>
                          </p:cTn>
                        </p:par>
                        <p:par>
                          <p:cTn id="11" fill="hold">
                            <p:stCondLst>
                              <p:cond delay="500"/>
                            </p:stCondLst>
                            <p:childTnLst>
                              <p:par>
                                <p:cTn id="12" presetID="4" presetClass="entr" presetSubtype="16"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ox(in)">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ox(in)">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nodeType="clickEffect">
                                  <p:stCondLst>
                                    <p:cond delay="0"/>
                                  </p:stCondLst>
                                  <p:childTnLst>
                                    <p:animMotion origin="layout" path="M -0.00521 -1.84971E-6 L 0.07812 -1.84971E-6 " pathEditMode="relative" rAng="0" ptsTypes="AA">
                                      <p:cBhvr>
                                        <p:cTn id="23" dur="2000" fill="hold"/>
                                        <p:tgtEl>
                                          <p:spTgt spid="31"/>
                                        </p:tgtEl>
                                        <p:attrNameLst>
                                          <p:attrName>ppt_x</p:attrName>
                                          <p:attrName>ppt_y</p:attrName>
                                        </p:attrNameLst>
                                      </p:cBhvr>
                                      <p:rCtr x="42" y="0"/>
                                    </p:animMotion>
                                  </p:childTnLst>
                                </p:cTn>
                              </p:par>
                            </p:childTnLst>
                          </p:cTn>
                        </p:par>
                        <p:par>
                          <p:cTn id="24" fill="hold">
                            <p:stCondLst>
                              <p:cond delay="2000"/>
                            </p:stCondLst>
                            <p:childTnLst>
                              <p:par>
                                <p:cTn id="25" presetID="0" presetClass="path" presetSubtype="0" accel="50000" decel="50000" fill="hold" grpId="1" nodeType="afterEffect">
                                  <p:stCondLst>
                                    <p:cond delay="0"/>
                                  </p:stCondLst>
                                  <p:childTnLst>
                                    <p:animMotion origin="layout" path="M 0.01423 -1.56069E-6 L 0.11423 -1.56069E-6 " pathEditMode="relative" rAng="0" ptsTypes="AA">
                                      <p:cBhvr>
                                        <p:cTn id="26" dur="2000" fill="hold"/>
                                        <p:tgtEl>
                                          <p:spTgt spid="12"/>
                                        </p:tgtEl>
                                        <p:attrNameLst>
                                          <p:attrName>ppt_x</p:attrName>
                                          <p:attrName>ppt_y</p:attrName>
                                        </p:attrNameLst>
                                      </p:cBhvr>
                                      <p:rCtr x="50" y="0"/>
                                    </p:animMotion>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ox(in)">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nodeType="clickEffect">
                                  <p:stCondLst>
                                    <p:cond delay="0"/>
                                  </p:stCondLst>
                                  <p:childTnLst>
                                    <p:animMotion origin="layout" path="M 0.06649 -1.84971E-6 L 0.17483 -1.84971E-6 " pathEditMode="relative" rAng="0" ptsTypes="AA">
                                      <p:cBhvr>
                                        <p:cTn id="35" dur="2000" fill="hold"/>
                                        <p:tgtEl>
                                          <p:spTgt spid="31"/>
                                        </p:tgtEl>
                                        <p:attrNameLst>
                                          <p:attrName>ppt_x</p:attrName>
                                          <p:attrName>ppt_y</p:attrName>
                                        </p:attrNameLst>
                                      </p:cBhvr>
                                      <p:rCtr x="54" y="0"/>
                                    </p:animMotion>
                                  </p:childTnLst>
                                </p:cTn>
                              </p:par>
                            </p:childTnLst>
                          </p:cTn>
                        </p:par>
                        <p:par>
                          <p:cTn id="36" fill="hold">
                            <p:stCondLst>
                              <p:cond delay="2000"/>
                            </p:stCondLst>
                            <p:childTnLst>
                              <p:par>
                                <p:cTn id="37" presetID="0" presetClass="path" presetSubtype="0" accel="50000" decel="50000" fill="hold" grpId="2" nodeType="afterEffect">
                                  <p:stCondLst>
                                    <p:cond delay="0"/>
                                  </p:stCondLst>
                                  <p:childTnLst>
                                    <p:animMotion origin="layout" path="M 0.1125 -1.56069E-6 L 0.2375 -1.56069E-6 " pathEditMode="relative" rAng="0" ptsTypes="AA">
                                      <p:cBhvr>
                                        <p:cTn id="38" dur="2000" fill="hold"/>
                                        <p:tgtEl>
                                          <p:spTgt spid="12"/>
                                        </p:tgtEl>
                                        <p:attrNameLst>
                                          <p:attrName>ppt_x</p:attrName>
                                          <p:attrName>ppt_y</p:attrName>
                                        </p:attrNameLst>
                                      </p:cBhvr>
                                      <p:rCtr x="63" y="0"/>
                                    </p:animMotion>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ox(in)">
                                      <p:cBhvr>
                                        <p:cTn id="43" dur="5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nodeType="clickEffect">
                                  <p:stCondLst>
                                    <p:cond delay="0"/>
                                  </p:stCondLst>
                                  <p:childTnLst>
                                    <p:animMotion origin="layout" path="M 0.17378 -1.84971E-6 L 0.32378 -1.84971E-6 " pathEditMode="relative" rAng="0" ptsTypes="AA">
                                      <p:cBhvr>
                                        <p:cTn id="47" dur="2000" fill="hold"/>
                                        <p:tgtEl>
                                          <p:spTgt spid="31"/>
                                        </p:tgtEl>
                                        <p:attrNameLst>
                                          <p:attrName>ppt_x</p:attrName>
                                          <p:attrName>ppt_y</p:attrName>
                                        </p:attrNameLst>
                                      </p:cBhvr>
                                      <p:rCtr x="75" y="0"/>
                                    </p:animMotion>
                                  </p:childTnLst>
                                </p:cTn>
                              </p:par>
                            </p:childTnLst>
                          </p:cTn>
                        </p:par>
                        <p:par>
                          <p:cTn id="48" fill="hold">
                            <p:stCondLst>
                              <p:cond delay="2000"/>
                            </p:stCondLst>
                            <p:childTnLst>
                              <p:par>
                                <p:cTn id="49" presetID="0" presetClass="path" presetSubtype="0" accel="50000" decel="50000" fill="hold" grpId="3" nodeType="afterEffect">
                                  <p:stCondLst>
                                    <p:cond delay="0"/>
                                  </p:stCondLst>
                                  <p:childTnLst>
                                    <p:animMotion origin="layout" path="M 0.2375 -1.56069E-6 L 0.42083 -1.56069E-6 " pathEditMode="relative" rAng="0" ptsTypes="AA">
                                      <p:cBhvr>
                                        <p:cTn id="50" dur="2000" fill="hold"/>
                                        <p:tgtEl>
                                          <p:spTgt spid="12"/>
                                        </p:tgtEl>
                                        <p:attrNameLst>
                                          <p:attrName>ppt_x</p:attrName>
                                          <p:attrName>ppt_y</p:attrName>
                                        </p:attrNameLst>
                                      </p:cBhvr>
                                      <p:rCtr x="92" y="0"/>
                                    </p:animMotion>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box(in)">
                                      <p:cBhvr>
                                        <p:cTn id="55" dur="500"/>
                                        <p:tgtEl>
                                          <p:spTgt spid="36"/>
                                        </p:tgtEl>
                                      </p:cBhvr>
                                    </p:animEffect>
                                  </p:childTnLst>
                                </p:cTn>
                              </p:par>
                            </p:childTnLst>
                          </p:cTn>
                        </p:par>
                        <p:par>
                          <p:cTn id="56" fill="hold">
                            <p:stCondLst>
                              <p:cond delay="500"/>
                            </p:stCondLst>
                            <p:childTnLst>
                              <p:par>
                                <p:cTn id="57" presetID="4" presetClass="exit" presetSubtype="16" fill="hold" grpId="4" nodeType="afterEffect">
                                  <p:stCondLst>
                                    <p:cond delay="0"/>
                                  </p:stCondLst>
                                  <p:childTnLst>
                                    <p:animEffect transition="out" filter="box(in)">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childTnLst>
                          </p:cTn>
                        </p:par>
                        <p:par>
                          <p:cTn id="60" fill="hold">
                            <p:stCondLst>
                              <p:cond delay="1000"/>
                            </p:stCondLst>
                            <p:childTnLst>
                              <p:par>
                                <p:cTn id="61" presetID="0" presetClass="path" presetSubtype="0" accel="50000" decel="50000" fill="hold" nodeType="afterEffect">
                                  <p:stCondLst>
                                    <p:cond delay="0"/>
                                  </p:stCondLst>
                                  <p:childTnLst>
                                    <p:animMotion origin="layout" path="M 0.32378 -0.00023 L 0.56545 -0.00023 " pathEditMode="relative" rAng="0" ptsTypes="AA">
                                      <p:cBhvr>
                                        <p:cTn id="62" dur="2000" fill="hold"/>
                                        <p:tgtEl>
                                          <p:spTgt spid="31"/>
                                        </p:tgtEl>
                                        <p:attrNameLst>
                                          <p:attrName>ppt_x</p:attrName>
                                          <p:attrName>ppt_y</p:attrName>
                                        </p:attrNameLst>
                                      </p:cBhvr>
                                      <p:rCtr x="121" y="0"/>
                                    </p:animMotion>
                                  </p:childTnLst>
                                </p:cTn>
                              </p:par>
                            </p:childTnLst>
                          </p:cTn>
                        </p:par>
                        <p:par>
                          <p:cTn id="63" fill="hold">
                            <p:stCondLst>
                              <p:cond delay="3000"/>
                            </p:stCondLst>
                            <p:childTnLst>
                              <p:par>
                                <p:cTn id="64" presetID="4" presetClass="entr" presetSubtype="16"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box(in)">
                                      <p:cBhvr>
                                        <p:cTn id="6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P spid="12" grpId="0" animBg="1"/>
      <p:bldP spid="12" grpId="1" animBg="1"/>
      <p:bldP spid="12" grpId="2" animBg="1"/>
      <p:bldP spid="12" grpId="3" animBg="1"/>
      <p:bldP spid="12" grpId="4"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p:cNvSpPr>
            <a:spLocks noGrp="1"/>
          </p:cNvSpPr>
          <p:nvPr>
            <p:ph type="sldNum" sz="quarter" idx="12"/>
          </p:nvPr>
        </p:nvSpPr>
        <p:spPr>
          <a:noFill/>
        </p:spPr>
        <p:txBody>
          <a:bodyPr/>
          <a:lstStyle/>
          <a:p>
            <a:fld id="{8D9D655A-23DB-459D-88FD-7C977A9080EB}" type="slidenum">
              <a:rPr lang="en-US" altLang="zh-CN" smtClean="0">
                <a:ea typeface="宋体" charset="-122"/>
              </a:rPr>
              <a:pPr/>
              <a:t>7</a:t>
            </a:fld>
            <a:endParaRPr lang="en-US" altLang="zh-CN" smtClean="0">
              <a:ea typeface="宋体" charset="-122"/>
            </a:endParaRPr>
          </a:p>
        </p:txBody>
      </p:sp>
      <p:sp>
        <p:nvSpPr>
          <p:cNvPr id="9219" name="Text Box 2"/>
          <p:cNvSpPr txBox="1">
            <a:spLocks noChangeArrowheads="1"/>
          </p:cNvSpPr>
          <p:nvPr/>
        </p:nvSpPr>
        <p:spPr bwMode="auto">
          <a:xfrm>
            <a:off x="381000" y="1143000"/>
            <a:ext cx="7620000" cy="769441"/>
          </a:xfrm>
          <a:prstGeom prst="rect">
            <a:avLst/>
          </a:prstGeom>
          <a:noFill/>
          <a:ln w="9525">
            <a:noFill/>
            <a:miter lim="800000"/>
            <a:headEnd/>
            <a:tailEnd/>
          </a:ln>
        </p:spPr>
        <p:txBody>
          <a:bodyPr wrap="square">
            <a:spAutoFit/>
          </a:bodyPr>
          <a:lstStyle/>
          <a:p>
            <a:pPr marL="898525" indent="-898525" algn="l">
              <a:spcBef>
                <a:spcPct val="50000"/>
              </a:spcBef>
            </a:pPr>
            <a:r>
              <a:rPr lang="zh-CN" altLang="en-US" sz="2200" b="1" dirty="0">
                <a:latin typeface="+mn-ea"/>
                <a:ea typeface="+mn-ea"/>
              </a:rPr>
              <a:t>例</a:t>
            </a:r>
            <a:r>
              <a:rPr lang="en-US" altLang="zh-CN" sz="2200" b="1" dirty="0">
                <a:latin typeface="+mn-ea"/>
                <a:ea typeface="+mn-ea"/>
              </a:rPr>
              <a:t>4.2 </a:t>
            </a:r>
            <a:r>
              <a:rPr lang="zh-CN" altLang="en-US" sz="2200" b="1" dirty="0">
                <a:latin typeface="+mn-ea"/>
                <a:ea typeface="+mn-ea"/>
              </a:rPr>
              <a:t>设文法</a:t>
            </a:r>
            <a:r>
              <a:rPr lang="en-US" altLang="zh-CN" sz="2200" b="1" dirty="0">
                <a:latin typeface="+mn-ea"/>
                <a:ea typeface="+mn-ea"/>
              </a:rPr>
              <a:t>G2[S]</a:t>
            </a:r>
            <a:r>
              <a:rPr lang="zh-CN" altLang="en-US" sz="2200" b="1" dirty="0">
                <a:latin typeface="+mn-ea"/>
                <a:ea typeface="+mn-ea"/>
              </a:rPr>
              <a:t>定义如下，考察输入串</a:t>
            </a:r>
            <a:r>
              <a:rPr lang="en-US" altLang="zh-CN" sz="2200" b="1" dirty="0" err="1">
                <a:latin typeface="+mn-ea"/>
                <a:ea typeface="+mn-ea"/>
              </a:rPr>
              <a:t>ccap</a:t>
            </a:r>
            <a:r>
              <a:rPr lang="zh-CN" altLang="en-US" sz="2200" b="1" dirty="0">
                <a:latin typeface="+mn-ea"/>
                <a:ea typeface="+mn-ea"/>
              </a:rPr>
              <a:t>的最左推导过程。 </a:t>
            </a:r>
          </a:p>
        </p:txBody>
      </p:sp>
      <p:sp>
        <p:nvSpPr>
          <p:cNvPr id="9220" name="Text Box 3"/>
          <p:cNvSpPr txBox="1">
            <a:spLocks noChangeArrowheads="1"/>
          </p:cNvSpPr>
          <p:nvPr/>
        </p:nvSpPr>
        <p:spPr bwMode="auto">
          <a:xfrm>
            <a:off x="2200276" y="1752802"/>
            <a:ext cx="3362324" cy="1378839"/>
          </a:xfrm>
          <a:prstGeom prst="rect">
            <a:avLst/>
          </a:prstGeom>
          <a:noFill/>
          <a:ln w="9525">
            <a:noFill/>
            <a:miter lim="800000"/>
            <a:headEnd/>
            <a:tailEnd/>
          </a:ln>
        </p:spPr>
        <p:txBody>
          <a:bodyPr wrap="square">
            <a:spAutoFit/>
          </a:bodyPr>
          <a:lstStyle/>
          <a:p>
            <a:pPr algn="l">
              <a:lnSpc>
                <a:spcPct val="120000"/>
              </a:lnSpc>
              <a:spcBef>
                <a:spcPct val="10000"/>
              </a:spcBef>
            </a:pPr>
            <a:r>
              <a:rPr lang="en-US" altLang="zh-CN" sz="2200" b="1" dirty="0">
                <a:latin typeface="+mn-ea"/>
                <a:ea typeface="+mn-ea"/>
              </a:rPr>
              <a:t>G2[S]</a:t>
            </a:r>
            <a:r>
              <a:rPr lang="zh-CN" altLang="en-US" sz="2200" b="1" dirty="0">
                <a:latin typeface="+mn-ea"/>
                <a:ea typeface="+mn-ea"/>
              </a:rPr>
              <a:t>：</a:t>
            </a:r>
            <a:r>
              <a:rPr lang="en-US" altLang="zh-CN" sz="2200" b="1" dirty="0" err="1">
                <a:latin typeface="+mn-ea"/>
                <a:ea typeface="+mn-ea"/>
              </a:rPr>
              <a:t>S→Ap︱Bq</a:t>
            </a:r>
            <a:endParaRPr lang="en-US" altLang="zh-CN" sz="2200" b="1" dirty="0">
              <a:latin typeface="+mn-ea"/>
              <a:ea typeface="+mn-ea"/>
            </a:endParaRPr>
          </a:p>
          <a:p>
            <a:pPr algn="l">
              <a:lnSpc>
                <a:spcPct val="120000"/>
              </a:lnSpc>
              <a:spcBef>
                <a:spcPct val="10000"/>
              </a:spcBef>
            </a:pPr>
            <a:r>
              <a:rPr lang="en-US" altLang="zh-CN" sz="2200" b="1" dirty="0">
                <a:latin typeface="+mn-ea"/>
                <a:ea typeface="+mn-ea"/>
              </a:rPr>
              <a:t>       </a:t>
            </a:r>
            <a:r>
              <a:rPr lang="en-US" altLang="zh-CN" sz="2200" b="1" dirty="0" err="1" smtClean="0">
                <a:latin typeface="+mn-ea"/>
                <a:ea typeface="+mn-ea"/>
              </a:rPr>
              <a:t>A</a:t>
            </a:r>
            <a:r>
              <a:rPr lang="en-US" altLang="zh-CN" sz="2200" b="1" dirty="0" err="1">
                <a:latin typeface="+mn-ea"/>
                <a:ea typeface="+mn-ea"/>
              </a:rPr>
              <a:t>→cA︱a</a:t>
            </a:r>
            <a:endParaRPr lang="en-US" altLang="zh-CN" sz="2200" b="1" dirty="0">
              <a:latin typeface="+mn-ea"/>
              <a:ea typeface="+mn-ea"/>
            </a:endParaRPr>
          </a:p>
          <a:p>
            <a:pPr algn="l">
              <a:lnSpc>
                <a:spcPct val="120000"/>
              </a:lnSpc>
              <a:spcBef>
                <a:spcPct val="10000"/>
              </a:spcBef>
            </a:pPr>
            <a:r>
              <a:rPr lang="en-US" altLang="zh-CN" sz="2200" b="1" dirty="0">
                <a:latin typeface="+mn-ea"/>
                <a:ea typeface="+mn-ea"/>
              </a:rPr>
              <a:t>       </a:t>
            </a:r>
            <a:r>
              <a:rPr lang="en-US" altLang="zh-CN" sz="2200" b="1" dirty="0" err="1" smtClean="0">
                <a:latin typeface="+mn-ea"/>
                <a:ea typeface="+mn-ea"/>
              </a:rPr>
              <a:t>B</a:t>
            </a:r>
            <a:r>
              <a:rPr lang="en-US" altLang="zh-CN" sz="2200" b="1" dirty="0" err="1">
                <a:latin typeface="+mn-ea"/>
                <a:ea typeface="+mn-ea"/>
              </a:rPr>
              <a:t>→dB︱b</a:t>
            </a:r>
            <a:r>
              <a:rPr lang="en-US" altLang="zh-CN" sz="2200" b="1" dirty="0">
                <a:latin typeface="+mn-ea"/>
                <a:ea typeface="+mn-ea"/>
              </a:rPr>
              <a:t> </a:t>
            </a:r>
          </a:p>
        </p:txBody>
      </p:sp>
      <p:graphicFrame>
        <p:nvGraphicFramePr>
          <p:cNvPr id="30" name="表格 29"/>
          <p:cNvGraphicFramePr>
            <a:graphicFrameLocks noGrp="1"/>
          </p:cNvGraphicFramePr>
          <p:nvPr/>
        </p:nvGraphicFramePr>
        <p:xfrm>
          <a:off x="1600200" y="4132401"/>
          <a:ext cx="1687830" cy="370840"/>
        </p:xfrm>
        <a:graphic>
          <a:graphicData uri="http://schemas.openxmlformats.org/drawingml/2006/table">
            <a:tbl>
              <a:tblPr firstRow="1" bandRow="1">
                <a:tableStyleId>{5C22544A-7EE6-4342-B048-85BDC9FD1C3A}</a:tableStyleId>
              </a:tblPr>
              <a:tblGrid>
                <a:gridCol w="438150"/>
                <a:gridCol w="373380"/>
                <a:gridCol w="438150"/>
                <a:gridCol w="438150"/>
              </a:tblGrid>
              <a:tr h="370840">
                <a:tc>
                  <a:txBody>
                    <a:bodyPr/>
                    <a:lstStyle/>
                    <a:p>
                      <a:r>
                        <a:rPr lang="en-US" altLang="zh-CN" dirty="0" smtClean="0">
                          <a:solidFill>
                            <a:srgbClr val="002060"/>
                          </a:solidFill>
                        </a:rPr>
                        <a:t>c</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c</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a</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p</a:t>
                      </a:r>
                      <a:endParaRPr lang="zh-CN" altLang="en-US" dirty="0">
                        <a:solidFill>
                          <a:srgbClr val="002060"/>
                        </a:solidFill>
                      </a:endParaRPr>
                    </a:p>
                  </a:txBody>
                  <a:tcPr>
                    <a:solidFill>
                      <a:srgbClr val="99FFCC"/>
                    </a:solidFill>
                  </a:tcPr>
                </a:tc>
              </a:tr>
            </a:tbl>
          </a:graphicData>
        </a:graphic>
      </p:graphicFrame>
      <p:sp>
        <p:nvSpPr>
          <p:cNvPr id="9233" name="Text Box 1028"/>
          <p:cNvSpPr txBox="1">
            <a:spLocks noChangeArrowheads="1"/>
          </p:cNvSpPr>
          <p:nvPr/>
        </p:nvSpPr>
        <p:spPr bwMode="auto">
          <a:xfrm>
            <a:off x="152400" y="3533279"/>
            <a:ext cx="2014631"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宋体" pitchFamily="2" charset="-122"/>
                <a:ea typeface="宋体" pitchFamily="2" charset="-122"/>
              </a:rPr>
              <a:t>推   导：</a:t>
            </a:r>
            <a:r>
              <a:rPr lang="en-US" altLang="zh-CN" sz="2200" b="1" dirty="0">
                <a:latin typeface="宋体" pitchFamily="2" charset="-122"/>
                <a:ea typeface="宋体" pitchFamily="2" charset="-122"/>
              </a:rPr>
              <a:t>S </a:t>
            </a:r>
          </a:p>
        </p:txBody>
      </p:sp>
      <p:sp>
        <p:nvSpPr>
          <p:cNvPr id="32" name="Text Box 1028"/>
          <p:cNvSpPr txBox="1">
            <a:spLocks noChangeArrowheads="1"/>
          </p:cNvSpPr>
          <p:nvPr/>
        </p:nvSpPr>
        <p:spPr bwMode="auto">
          <a:xfrm>
            <a:off x="1752600" y="3520579"/>
            <a:ext cx="129540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宋体" pitchFamily="2" charset="-122"/>
                <a:ea typeface="宋体" pitchFamily="2" charset="-122"/>
              </a:rPr>
              <a:t> </a:t>
            </a:r>
            <a:r>
              <a:rPr lang="en-US" altLang="zh-CN" sz="2200" b="1" dirty="0">
                <a:latin typeface="宋体" pitchFamily="2" charset="-122"/>
                <a:ea typeface="宋体" pitchFamily="2" charset="-122"/>
                <a:sym typeface="Symbol" pitchFamily="18" charset="2"/>
              </a:rPr>
              <a:t></a:t>
            </a:r>
            <a:r>
              <a:rPr lang="en-US" altLang="zh-CN" sz="2200" b="1" dirty="0" smtClean="0">
                <a:latin typeface="宋体" pitchFamily="2" charset="-122"/>
                <a:ea typeface="宋体" pitchFamily="2" charset="-122"/>
              </a:rPr>
              <a:t>A  p </a:t>
            </a:r>
            <a:endParaRPr lang="en-US" altLang="zh-CN" sz="2200" b="1" dirty="0">
              <a:latin typeface="宋体" pitchFamily="2" charset="-122"/>
              <a:ea typeface="宋体" pitchFamily="2" charset="-122"/>
            </a:endParaRPr>
          </a:p>
        </p:txBody>
      </p:sp>
      <p:sp>
        <p:nvSpPr>
          <p:cNvPr id="33" name="Text Box 1028"/>
          <p:cNvSpPr txBox="1">
            <a:spLocks noChangeArrowheads="1"/>
          </p:cNvSpPr>
          <p:nvPr/>
        </p:nvSpPr>
        <p:spPr bwMode="auto">
          <a:xfrm>
            <a:off x="2616200" y="3520579"/>
            <a:ext cx="195580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宋体" pitchFamily="2" charset="-122"/>
                <a:ea typeface="宋体" pitchFamily="2" charset="-122"/>
              </a:rPr>
              <a:t> </a:t>
            </a:r>
            <a:r>
              <a:rPr lang="en-US" altLang="zh-CN" sz="2200" b="1" dirty="0" smtClean="0">
                <a:latin typeface="宋体" pitchFamily="2" charset="-122"/>
                <a:ea typeface="宋体" pitchFamily="2" charset="-122"/>
              </a:rPr>
              <a:t> </a:t>
            </a:r>
            <a:r>
              <a:rPr lang="en-US" altLang="zh-CN" sz="2200" b="1" dirty="0" smtClean="0">
                <a:latin typeface="宋体" pitchFamily="2" charset="-122"/>
                <a:ea typeface="宋体" pitchFamily="2" charset="-122"/>
                <a:sym typeface="Symbol" pitchFamily="18" charset="2"/>
              </a:rPr>
              <a:t></a:t>
            </a:r>
            <a:r>
              <a:rPr lang="en-US" altLang="zh-CN" sz="2200" b="1" dirty="0" smtClean="0">
                <a:solidFill>
                  <a:srgbClr val="FF0000"/>
                </a:solidFill>
                <a:latin typeface="宋体" pitchFamily="2" charset="-122"/>
                <a:ea typeface="宋体" pitchFamily="2" charset="-122"/>
              </a:rPr>
              <a:t> </a:t>
            </a:r>
            <a:r>
              <a:rPr lang="en-US" altLang="zh-CN" sz="2200" b="1" dirty="0">
                <a:solidFill>
                  <a:srgbClr val="FF0000"/>
                </a:solidFill>
                <a:latin typeface="宋体" pitchFamily="2" charset="-122"/>
                <a:ea typeface="宋体" pitchFamily="2" charset="-122"/>
              </a:rPr>
              <a:t>c  </a:t>
            </a:r>
            <a:r>
              <a:rPr lang="en-US" altLang="zh-CN" sz="2200" b="1" dirty="0">
                <a:latin typeface="宋体" pitchFamily="2" charset="-122"/>
                <a:ea typeface="宋体" pitchFamily="2" charset="-122"/>
              </a:rPr>
              <a:t>A  p </a:t>
            </a:r>
          </a:p>
        </p:txBody>
      </p:sp>
      <p:sp>
        <p:nvSpPr>
          <p:cNvPr id="34" name="Text Box 1028"/>
          <p:cNvSpPr txBox="1">
            <a:spLocks noChangeArrowheads="1"/>
          </p:cNvSpPr>
          <p:nvPr/>
        </p:nvSpPr>
        <p:spPr bwMode="auto">
          <a:xfrm>
            <a:off x="4233320" y="3520579"/>
            <a:ext cx="231988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宋体" pitchFamily="2" charset="-122"/>
                <a:ea typeface="宋体" pitchFamily="2" charset="-122"/>
              </a:rPr>
              <a:t> </a:t>
            </a:r>
            <a:r>
              <a:rPr lang="en-US" altLang="zh-CN" sz="2200" b="1" dirty="0">
                <a:latin typeface="宋体" pitchFamily="2" charset="-122"/>
                <a:ea typeface="宋体" pitchFamily="2" charset="-122"/>
                <a:sym typeface="Symbol" pitchFamily="18" charset="2"/>
              </a:rPr>
              <a:t> </a:t>
            </a:r>
            <a:r>
              <a:rPr lang="en-US" altLang="zh-CN" sz="2200" b="1" dirty="0">
                <a:solidFill>
                  <a:srgbClr val="FF0000"/>
                </a:solidFill>
                <a:latin typeface="宋体" pitchFamily="2" charset="-122"/>
                <a:ea typeface="宋体" pitchFamily="2" charset="-122"/>
              </a:rPr>
              <a:t>c  </a:t>
            </a:r>
            <a:r>
              <a:rPr lang="en-US" altLang="zh-CN" sz="2200" b="1" dirty="0" err="1">
                <a:solidFill>
                  <a:srgbClr val="FF0000"/>
                </a:solidFill>
                <a:latin typeface="宋体" pitchFamily="2" charset="-122"/>
                <a:ea typeface="宋体" pitchFamily="2" charset="-122"/>
              </a:rPr>
              <a:t>c</a:t>
            </a:r>
            <a:r>
              <a:rPr lang="en-US" altLang="zh-CN" sz="2200" b="1" dirty="0">
                <a:solidFill>
                  <a:srgbClr val="FF0000"/>
                </a:solidFill>
                <a:latin typeface="宋体" pitchFamily="2" charset="-122"/>
                <a:ea typeface="宋体" pitchFamily="2" charset="-122"/>
              </a:rPr>
              <a:t> </a:t>
            </a:r>
            <a:r>
              <a:rPr lang="en-US" altLang="zh-CN" sz="2200" b="1" dirty="0">
                <a:latin typeface="宋体" pitchFamily="2" charset="-122"/>
                <a:ea typeface="宋体" pitchFamily="2" charset="-122"/>
              </a:rPr>
              <a:t> A  p </a:t>
            </a:r>
          </a:p>
        </p:txBody>
      </p:sp>
      <p:sp>
        <p:nvSpPr>
          <p:cNvPr id="35" name="Text Box 1028"/>
          <p:cNvSpPr txBox="1">
            <a:spLocks noChangeArrowheads="1"/>
          </p:cNvSpPr>
          <p:nvPr/>
        </p:nvSpPr>
        <p:spPr bwMode="auto">
          <a:xfrm>
            <a:off x="6140139" y="3520579"/>
            <a:ext cx="2318061"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宋体" pitchFamily="2" charset="-122"/>
                <a:ea typeface="宋体" pitchFamily="2" charset="-122"/>
              </a:rPr>
              <a:t> </a:t>
            </a:r>
            <a:r>
              <a:rPr lang="en-US" altLang="zh-CN" sz="2200" b="1" dirty="0">
                <a:latin typeface="宋体" pitchFamily="2" charset="-122"/>
                <a:ea typeface="宋体" pitchFamily="2" charset="-122"/>
                <a:sym typeface="Symbol" pitchFamily="18" charset="2"/>
              </a:rPr>
              <a:t> </a:t>
            </a:r>
            <a:r>
              <a:rPr lang="en-US" altLang="zh-CN" sz="2200" b="1" dirty="0">
                <a:solidFill>
                  <a:srgbClr val="FF0000"/>
                </a:solidFill>
                <a:latin typeface="宋体" pitchFamily="2" charset="-122"/>
                <a:ea typeface="宋体" pitchFamily="2" charset="-122"/>
              </a:rPr>
              <a:t>c  </a:t>
            </a:r>
            <a:r>
              <a:rPr lang="en-US" altLang="zh-CN" sz="2200" b="1" dirty="0" err="1">
                <a:solidFill>
                  <a:srgbClr val="FF0000"/>
                </a:solidFill>
                <a:latin typeface="宋体" pitchFamily="2" charset="-122"/>
                <a:ea typeface="宋体" pitchFamily="2" charset="-122"/>
              </a:rPr>
              <a:t>c</a:t>
            </a:r>
            <a:r>
              <a:rPr lang="en-US" altLang="zh-CN" sz="2200" b="1" dirty="0">
                <a:solidFill>
                  <a:srgbClr val="FF0000"/>
                </a:solidFill>
                <a:latin typeface="宋体" pitchFamily="2" charset="-122"/>
                <a:ea typeface="宋体" pitchFamily="2" charset="-122"/>
              </a:rPr>
              <a:t> </a:t>
            </a:r>
            <a:r>
              <a:rPr lang="en-US" altLang="zh-CN" sz="2200" b="1" dirty="0">
                <a:latin typeface="宋体" pitchFamily="2" charset="-122"/>
                <a:ea typeface="宋体" pitchFamily="2" charset="-122"/>
              </a:rPr>
              <a:t> </a:t>
            </a:r>
            <a:r>
              <a:rPr lang="en-US" altLang="zh-CN" sz="2200" b="1" dirty="0">
                <a:solidFill>
                  <a:srgbClr val="FF0000"/>
                </a:solidFill>
                <a:latin typeface="宋体" pitchFamily="2" charset="-122"/>
                <a:ea typeface="宋体" pitchFamily="2" charset="-122"/>
              </a:rPr>
              <a:t>a</a:t>
            </a:r>
            <a:r>
              <a:rPr lang="en-US" altLang="zh-CN" sz="2200" b="1" dirty="0">
                <a:latin typeface="宋体" pitchFamily="2" charset="-122"/>
                <a:ea typeface="宋体" pitchFamily="2" charset="-122"/>
              </a:rPr>
              <a:t>  p </a:t>
            </a:r>
          </a:p>
        </p:txBody>
      </p:sp>
      <p:sp>
        <p:nvSpPr>
          <p:cNvPr id="36" name="AutoShape 11"/>
          <p:cNvSpPr>
            <a:spLocks noChangeArrowheads="1"/>
          </p:cNvSpPr>
          <p:nvPr/>
        </p:nvSpPr>
        <p:spPr bwMode="auto">
          <a:xfrm>
            <a:off x="6330950" y="2252166"/>
            <a:ext cx="1898650" cy="914400"/>
          </a:xfrm>
          <a:prstGeom prst="wedgeRoundRectCallout">
            <a:avLst>
              <a:gd name="adj1" fmla="val -283140"/>
              <a:gd name="adj2" fmla="val 102500"/>
              <a:gd name="adj3" fmla="val 16667"/>
            </a:avLst>
          </a:prstGeom>
          <a:solidFill>
            <a:schemeClr val="accent1">
              <a:alpha val="50195"/>
            </a:schemeClr>
          </a:solidFill>
          <a:ln w="9525">
            <a:noFill/>
            <a:miter lim="800000"/>
            <a:headEnd/>
            <a:tailEnd/>
          </a:ln>
        </p:spPr>
        <p:txBody>
          <a:bodyPr/>
          <a:lstStyle/>
          <a:p>
            <a:r>
              <a:rPr lang="en-US" altLang="zh-CN" sz="2000" b="1" dirty="0" err="1">
                <a:latin typeface="Times New Roman" pitchFamily="18" charset="0"/>
              </a:rPr>
              <a:t>Ap</a:t>
            </a:r>
            <a:r>
              <a:rPr lang="en-US" altLang="zh-CN" sz="2000" b="1" dirty="0">
                <a:latin typeface="Times New Roman" pitchFamily="18" charset="0"/>
              </a:rPr>
              <a:t> </a:t>
            </a:r>
            <a:r>
              <a:rPr lang="en-US" altLang="zh-CN" sz="2000" b="1" dirty="0">
                <a:latin typeface="Times New Roman" pitchFamily="18" charset="0"/>
                <a:sym typeface="Symbol" pitchFamily="18" charset="2"/>
              </a:rPr>
              <a:t></a:t>
            </a:r>
            <a:r>
              <a:rPr lang="en-US" altLang="zh-CN" sz="2000" b="1" dirty="0" smtClean="0">
                <a:solidFill>
                  <a:srgbClr val="FF0000"/>
                </a:solidFill>
                <a:latin typeface="Times New Roman" pitchFamily="18" charset="0"/>
              </a:rPr>
              <a:t>c</a:t>
            </a:r>
            <a:r>
              <a:rPr lang="en-US" altLang="zh-CN" sz="2000" b="1" dirty="0" smtClean="0">
                <a:latin typeface="Times New Roman" pitchFamily="18" charset="0"/>
              </a:rPr>
              <a:t>…</a:t>
            </a:r>
          </a:p>
          <a:p>
            <a:r>
              <a:rPr lang="en-US" altLang="zh-CN" sz="2000" b="1" dirty="0" smtClean="0">
                <a:latin typeface="Times New Roman" pitchFamily="18" charset="0"/>
              </a:rPr>
              <a:t> </a:t>
            </a:r>
            <a:r>
              <a:rPr lang="en-US" altLang="zh-CN" sz="2000" b="1" dirty="0" err="1" smtClean="0">
                <a:latin typeface="Times New Roman" pitchFamily="18" charset="0"/>
              </a:rPr>
              <a:t>Bq</a:t>
            </a:r>
            <a:r>
              <a:rPr lang="en-US" altLang="zh-CN" sz="2000" b="1" dirty="0" smtClean="0">
                <a:latin typeface="Times New Roman" pitchFamily="18" charset="0"/>
              </a:rPr>
              <a:t> </a:t>
            </a:r>
            <a:r>
              <a:rPr lang="en-US" altLang="zh-CN" sz="2000" b="1" dirty="0" smtClean="0">
                <a:latin typeface="Times New Roman" pitchFamily="18" charset="0"/>
                <a:sym typeface="Symbol" pitchFamily="18" charset="2"/>
              </a:rPr>
              <a:t></a:t>
            </a:r>
            <a:r>
              <a:rPr lang="en-US" altLang="zh-CN" sz="2000" b="1" dirty="0" smtClean="0">
                <a:solidFill>
                  <a:srgbClr val="FF0000"/>
                </a:solidFill>
                <a:latin typeface="Times New Roman" pitchFamily="18" charset="0"/>
              </a:rPr>
              <a:t>c </a:t>
            </a:r>
            <a:r>
              <a:rPr lang="en-US" altLang="zh-CN" sz="2000" b="1" dirty="0" smtClean="0">
                <a:latin typeface="Times New Roman" pitchFamily="18" charset="0"/>
              </a:rPr>
              <a:t>…</a:t>
            </a:r>
            <a:endParaRPr lang="en-US" altLang="zh-CN" sz="2000" b="1" dirty="0">
              <a:latin typeface="Times New Roman" pitchFamily="18" charset="0"/>
            </a:endParaRPr>
          </a:p>
        </p:txBody>
      </p:sp>
      <p:sp>
        <p:nvSpPr>
          <p:cNvPr id="37" name="Text Box 12"/>
          <p:cNvSpPr txBox="1">
            <a:spLocks noChangeArrowheads="1"/>
          </p:cNvSpPr>
          <p:nvPr/>
        </p:nvSpPr>
        <p:spPr bwMode="auto">
          <a:xfrm>
            <a:off x="7055604" y="2262445"/>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38" name="Text Box 13"/>
          <p:cNvSpPr txBox="1">
            <a:spLocks noChangeArrowheads="1"/>
          </p:cNvSpPr>
          <p:nvPr/>
        </p:nvSpPr>
        <p:spPr bwMode="auto">
          <a:xfrm>
            <a:off x="7010400" y="2590800"/>
            <a:ext cx="381000" cy="457200"/>
          </a:xfrm>
          <a:prstGeom prst="rect">
            <a:avLst/>
          </a:prstGeom>
          <a:noFill/>
          <a:ln w="9525">
            <a:noFill/>
            <a:miter lim="800000"/>
            <a:headEnd/>
            <a:tailEnd/>
          </a:ln>
        </p:spPr>
        <p:txBody>
          <a:bodyPr>
            <a:spAutoFit/>
          </a:bodyPr>
          <a:lstStyle/>
          <a:p>
            <a:pPr>
              <a:spcBef>
                <a:spcPct val="50000"/>
              </a:spcBef>
            </a:pPr>
            <a:r>
              <a:rPr lang="en-US" altLang="zh-CN" dirty="0"/>
              <a:t>*</a:t>
            </a:r>
          </a:p>
        </p:txBody>
      </p:sp>
      <p:sp>
        <p:nvSpPr>
          <p:cNvPr id="39" name="Text Box 14"/>
          <p:cNvSpPr txBox="1">
            <a:spLocks noChangeArrowheads="1"/>
          </p:cNvSpPr>
          <p:nvPr/>
        </p:nvSpPr>
        <p:spPr bwMode="auto">
          <a:xfrm>
            <a:off x="7041396" y="2643445"/>
            <a:ext cx="457200" cy="457200"/>
          </a:xfrm>
          <a:prstGeom prst="rect">
            <a:avLst/>
          </a:prstGeom>
          <a:noFill/>
          <a:ln w="9525">
            <a:noFill/>
            <a:miter lim="800000"/>
            <a:headEnd/>
            <a:tailEnd/>
          </a:ln>
        </p:spPr>
        <p:txBody>
          <a:bodyPr>
            <a:spAutoFit/>
          </a:bodyPr>
          <a:lstStyle/>
          <a:p>
            <a:pPr>
              <a:spcBef>
                <a:spcPct val="50000"/>
              </a:spcBef>
            </a:pPr>
            <a:r>
              <a:rPr lang="zh-CN" altLang="en-US" b="1" dirty="0"/>
              <a:t>／</a:t>
            </a:r>
          </a:p>
        </p:txBody>
      </p:sp>
      <p:sp>
        <p:nvSpPr>
          <p:cNvPr id="41" name="Text Box 1028"/>
          <p:cNvSpPr txBox="1">
            <a:spLocks noChangeArrowheads="1"/>
          </p:cNvSpPr>
          <p:nvPr/>
        </p:nvSpPr>
        <p:spPr bwMode="auto">
          <a:xfrm>
            <a:off x="1524000" y="4995243"/>
            <a:ext cx="4419600"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宋体" pitchFamily="2" charset="-122"/>
                <a:ea typeface="宋体" pitchFamily="2" charset="-122"/>
              </a:rPr>
              <a:t>成功使用最左推导推导出符号串</a:t>
            </a:r>
            <a:r>
              <a:rPr lang="en-US" altLang="zh-CN" sz="2200" b="1" dirty="0">
                <a:latin typeface="宋体" pitchFamily="2" charset="-122"/>
                <a:ea typeface="宋体" pitchFamily="2" charset="-122"/>
              </a:rPr>
              <a:t> </a:t>
            </a:r>
          </a:p>
        </p:txBody>
      </p:sp>
      <p:sp>
        <p:nvSpPr>
          <p:cNvPr id="16" name="矩形 15"/>
          <p:cNvSpPr/>
          <p:nvPr/>
        </p:nvSpPr>
        <p:spPr bwMode="auto">
          <a:xfrm>
            <a:off x="1600200" y="3436441"/>
            <a:ext cx="381000" cy="1219200"/>
          </a:xfrm>
          <a:prstGeom prst="rect">
            <a:avLst/>
          </a:prstGeom>
          <a:noFill/>
          <a:ln w="28575"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17"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0000FF"/>
                </a:solidFill>
                <a:latin typeface="Times New Roman" pitchFamily="18" charset="0"/>
                <a:ea typeface="黑体" pitchFamily="2" charset="-122"/>
                <a:cs typeface="+mj-cs"/>
              </a:rPr>
              <a:t>最左推导举例</a:t>
            </a:r>
            <a:r>
              <a:rPr lang="en-US" altLang="zh-CN" sz="2800" b="1" kern="0" dirty="0" smtClean="0">
                <a:solidFill>
                  <a:srgbClr val="0000FF"/>
                </a:solidFill>
                <a:latin typeface="Times New Roman" pitchFamily="18" charset="0"/>
                <a:ea typeface="黑体" pitchFamily="2" charset="-122"/>
                <a:cs typeface="+mj-cs"/>
              </a:rPr>
              <a:t>2</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ox(in)">
                                      <p:cBhvr>
                                        <p:cTn id="12" dur="500"/>
                                        <p:tgtEl>
                                          <p:spTgt spid="3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ox(in)">
                                      <p:cBhvr>
                                        <p:cTn id="15" dur="500"/>
                                        <p:tgtEl>
                                          <p:spTgt spid="3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box(in)">
                                      <p:cBhvr>
                                        <p:cTn id="18" dur="500"/>
                                        <p:tgtEl>
                                          <p:spTgt spid="3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box(in)">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box(in)">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00886 -8.67052E-7 L 0.06614 -8.67052E-7 " pathEditMode="relative" rAng="0" ptsTypes="AA">
                                      <p:cBhvr>
                                        <p:cTn id="30" dur="2000" fill="hold"/>
                                        <p:tgtEl>
                                          <p:spTgt spid="30"/>
                                        </p:tgtEl>
                                        <p:attrNameLst>
                                          <p:attrName>ppt_x</p:attrName>
                                          <p:attrName>ppt_y</p:attrName>
                                        </p:attrNameLst>
                                      </p:cBhvr>
                                      <p:rCtr x="38" y="0"/>
                                    </p:animMotion>
                                  </p:childTnLst>
                                </p:cTn>
                              </p:par>
                            </p:childTnLst>
                          </p:cTn>
                        </p:par>
                        <p:par>
                          <p:cTn id="31" fill="hold">
                            <p:stCondLst>
                              <p:cond delay="2000"/>
                            </p:stCondLst>
                            <p:childTnLst>
                              <p:par>
                                <p:cTn id="32" presetID="0" presetClass="path" presetSubtype="0" accel="50000" decel="50000" fill="hold" grpId="1" nodeType="afterEffect">
                                  <p:stCondLst>
                                    <p:cond delay="0"/>
                                  </p:stCondLst>
                                  <p:childTnLst>
                                    <p:animMotion origin="layout" path="M -0.00416 -3.2948E-6 L 0.0625 -3.2948E-6 " pathEditMode="relative" rAng="0" ptsTypes="AA">
                                      <p:cBhvr>
                                        <p:cTn id="33" dur="2000" fill="hold"/>
                                        <p:tgtEl>
                                          <p:spTgt spid="16"/>
                                        </p:tgtEl>
                                        <p:attrNameLst>
                                          <p:attrName>ppt_x</p:attrName>
                                          <p:attrName>ppt_y</p:attrName>
                                        </p:attrNameLst>
                                      </p:cBhvr>
                                      <p:rCtr x="33" y="0"/>
                                    </p:animMotion>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box(in)">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0.06302 -8.67052E-7 L 0.19635 -8.67052E-7 " pathEditMode="relative" rAng="0" ptsTypes="AA">
                                      <p:cBhvr>
                                        <p:cTn id="42" dur="2000" fill="hold"/>
                                        <p:tgtEl>
                                          <p:spTgt spid="30"/>
                                        </p:tgtEl>
                                        <p:attrNameLst>
                                          <p:attrName>ppt_x</p:attrName>
                                          <p:attrName>ppt_y</p:attrName>
                                        </p:attrNameLst>
                                      </p:cBhvr>
                                      <p:rCtr x="67" y="0"/>
                                    </p:animMotion>
                                  </p:childTnLst>
                                </p:cTn>
                              </p:par>
                            </p:childTnLst>
                          </p:cTn>
                        </p:par>
                        <p:par>
                          <p:cTn id="43" fill="hold">
                            <p:stCondLst>
                              <p:cond delay="2000"/>
                            </p:stCondLst>
                            <p:childTnLst>
                              <p:par>
                                <p:cTn id="44" presetID="0" presetClass="path" presetSubtype="0" accel="50000" decel="50000" fill="hold" grpId="2" nodeType="afterEffect">
                                  <p:stCondLst>
                                    <p:cond delay="0"/>
                                  </p:stCondLst>
                                  <p:childTnLst>
                                    <p:animMotion origin="layout" path="M 0.07084 -3.2948E-6 L 0.2375 -3.2948E-6 " pathEditMode="relative" rAng="0" ptsTypes="AA">
                                      <p:cBhvr>
                                        <p:cTn id="45" dur="2000" fill="hold"/>
                                        <p:tgtEl>
                                          <p:spTgt spid="16"/>
                                        </p:tgtEl>
                                        <p:attrNameLst>
                                          <p:attrName>ppt_x</p:attrName>
                                          <p:attrName>ppt_y</p:attrName>
                                        </p:attrNameLst>
                                      </p:cBhvr>
                                      <p:rCtr x="83" y="0"/>
                                    </p:animMotion>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box(in)">
                                      <p:cBhvr>
                                        <p:cTn id="50" dur="5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0.19114 -8.67052E-7 L 0.35781 -8.67052E-7 " pathEditMode="relative" rAng="0" ptsTypes="AA">
                                      <p:cBhvr>
                                        <p:cTn id="54" dur="2000" fill="hold"/>
                                        <p:tgtEl>
                                          <p:spTgt spid="30"/>
                                        </p:tgtEl>
                                        <p:attrNameLst>
                                          <p:attrName>ppt_x</p:attrName>
                                          <p:attrName>ppt_y</p:attrName>
                                        </p:attrNameLst>
                                      </p:cBhvr>
                                      <p:rCtr x="83" y="0"/>
                                    </p:animMotion>
                                  </p:childTnLst>
                                </p:cTn>
                              </p:par>
                            </p:childTnLst>
                          </p:cTn>
                        </p:par>
                        <p:par>
                          <p:cTn id="55" fill="hold">
                            <p:stCondLst>
                              <p:cond delay="2000"/>
                            </p:stCondLst>
                            <p:childTnLst>
                              <p:par>
                                <p:cTn id="56" presetID="0" presetClass="path" presetSubtype="0" accel="50000" decel="50000" fill="hold" grpId="3" nodeType="afterEffect">
                                  <p:stCondLst>
                                    <p:cond delay="0"/>
                                  </p:stCondLst>
                                  <p:childTnLst>
                                    <p:animMotion origin="layout" path="M 0.2323 -3.2948E-6 L 0.44896 -3.2948E-6 " pathEditMode="relative" rAng="0" ptsTypes="AA">
                                      <p:cBhvr>
                                        <p:cTn id="57" dur="2000" fill="hold"/>
                                        <p:tgtEl>
                                          <p:spTgt spid="16"/>
                                        </p:tgtEl>
                                        <p:attrNameLst>
                                          <p:attrName>ppt_x</p:attrName>
                                          <p:attrName>ppt_y</p:attrName>
                                        </p:attrNameLst>
                                      </p:cBhvr>
                                      <p:rCtr x="108" y="0"/>
                                    </p:animMotion>
                                  </p:childTnLst>
                                </p:cTn>
                              </p:par>
                            </p:childTnLst>
                          </p:cTn>
                        </p:par>
                      </p:childTnLst>
                    </p:cTn>
                  </p:par>
                  <p:par>
                    <p:cTn id="58" fill="hold">
                      <p:stCondLst>
                        <p:cond delay="indefinite"/>
                      </p:stCondLst>
                      <p:childTnLst>
                        <p:par>
                          <p:cTn id="59" fill="hold">
                            <p:stCondLst>
                              <p:cond delay="0"/>
                            </p:stCondLst>
                            <p:childTnLst>
                              <p:par>
                                <p:cTn id="60" presetID="4" presetClass="exit" presetSubtype="16" fill="hold" grpId="4" nodeType="clickEffect">
                                  <p:stCondLst>
                                    <p:cond delay="0"/>
                                  </p:stCondLst>
                                  <p:childTnLst>
                                    <p:animEffect transition="out" filter="box(in)">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childTnLst>
                          </p:cTn>
                        </p:par>
                        <p:par>
                          <p:cTn id="63" fill="hold">
                            <p:stCondLst>
                              <p:cond delay="500"/>
                            </p:stCondLst>
                            <p:childTnLst>
                              <p:par>
                                <p:cTn id="64" presetID="4" presetClass="entr" presetSubtype="16" fill="hold" grpId="0" nodeType="after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box(in)">
                                      <p:cBhvr>
                                        <p:cTn id="66" dur="500"/>
                                        <p:tgtEl>
                                          <p:spTgt spid="35"/>
                                        </p:tgtEl>
                                      </p:cBhvr>
                                    </p:animEffect>
                                  </p:childTnLst>
                                </p:cTn>
                              </p:par>
                            </p:childTnLst>
                          </p:cTn>
                        </p:par>
                        <p:par>
                          <p:cTn id="67" fill="hold">
                            <p:stCondLst>
                              <p:cond delay="1000"/>
                            </p:stCondLst>
                            <p:childTnLst>
                              <p:par>
                                <p:cTn id="68" presetID="0" presetClass="path" presetSubtype="0" accel="50000" decel="50000" fill="hold" nodeType="afterEffect">
                                  <p:stCondLst>
                                    <p:cond delay="0"/>
                                  </p:stCondLst>
                                  <p:childTnLst>
                                    <p:animMotion origin="layout" path="M 0.35607 0.00023 L 0.57274 0.00023 " pathEditMode="relative" rAng="0" ptsTypes="AA">
                                      <p:cBhvr>
                                        <p:cTn id="69" dur="2000" fill="hold"/>
                                        <p:tgtEl>
                                          <p:spTgt spid="30"/>
                                        </p:tgtEl>
                                        <p:attrNameLst>
                                          <p:attrName>ppt_x</p:attrName>
                                          <p:attrName>ppt_y</p:attrName>
                                        </p:attrNameLst>
                                      </p:cBhvr>
                                      <p:rCtr x="108" y="0"/>
                                    </p:animMotion>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box(in)">
                                      <p:cBhvr>
                                        <p:cTn id="7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animBg="1"/>
      <p:bldP spid="37" grpId="0"/>
      <p:bldP spid="38" grpId="0"/>
      <p:bldP spid="39" grpId="0"/>
      <p:bldP spid="41" grpId="0"/>
      <p:bldP spid="16" grpId="0" animBg="1"/>
      <p:bldP spid="16" grpId="1" animBg="1"/>
      <p:bldP spid="16" grpId="2" animBg="1"/>
      <p:bldP spid="16" grpId="3" animBg="1"/>
      <p:bldP spid="16" grpId="4"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p:cNvSpPr>
            <a:spLocks noGrp="1"/>
          </p:cNvSpPr>
          <p:nvPr>
            <p:ph type="sldNum" sz="quarter" idx="12"/>
          </p:nvPr>
        </p:nvSpPr>
        <p:spPr>
          <a:noFill/>
        </p:spPr>
        <p:txBody>
          <a:bodyPr/>
          <a:lstStyle/>
          <a:p>
            <a:fld id="{FB09990A-9CD1-4D10-8C17-A618BA3C9C8D}" type="slidenum">
              <a:rPr lang="en-US" altLang="zh-CN" smtClean="0">
                <a:ea typeface="宋体" charset="-122"/>
              </a:rPr>
              <a:pPr/>
              <a:t>8</a:t>
            </a:fld>
            <a:endParaRPr lang="en-US" altLang="zh-CN" dirty="0" smtClean="0">
              <a:ea typeface="宋体" charset="-122"/>
            </a:endParaRPr>
          </a:p>
        </p:txBody>
      </p:sp>
      <p:sp>
        <p:nvSpPr>
          <p:cNvPr id="10243" name="Rectangle 2"/>
          <p:cNvSpPr>
            <a:spLocks noChangeArrowheads="1"/>
          </p:cNvSpPr>
          <p:nvPr/>
        </p:nvSpPr>
        <p:spPr bwMode="auto">
          <a:xfrm>
            <a:off x="1090613" y="2438400"/>
            <a:ext cx="7138987" cy="2255838"/>
          </a:xfrm>
          <a:prstGeom prst="rect">
            <a:avLst/>
          </a:prstGeom>
          <a:solidFill>
            <a:schemeClr val="accent1">
              <a:alpha val="50195"/>
            </a:schemeClr>
          </a:solidFill>
          <a:ln w="9525">
            <a:noFill/>
            <a:miter lim="800000"/>
            <a:headEnd/>
            <a:tailEnd/>
          </a:ln>
        </p:spPr>
        <p:txBody>
          <a:bodyPr wrap="none" anchor="ctr"/>
          <a:lstStyle/>
          <a:p>
            <a:endParaRPr lang="zh-CN" altLang="en-US" sz="2200">
              <a:latin typeface="宋体" pitchFamily="2" charset="-122"/>
              <a:ea typeface="宋体" pitchFamily="2" charset="-122"/>
            </a:endParaRPr>
          </a:p>
        </p:txBody>
      </p:sp>
      <p:sp>
        <p:nvSpPr>
          <p:cNvPr id="10244" name="Rectangle 3"/>
          <p:cNvSpPr>
            <a:spLocks noChangeArrowheads="1"/>
          </p:cNvSpPr>
          <p:nvPr/>
        </p:nvSpPr>
        <p:spPr bwMode="auto">
          <a:xfrm>
            <a:off x="838200" y="4921250"/>
            <a:ext cx="7620000" cy="1098550"/>
          </a:xfrm>
          <a:prstGeom prst="rect">
            <a:avLst/>
          </a:prstGeom>
          <a:solidFill>
            <a:schemeClr val="accent1">
              <a:alpha val="50195"/>
            </a:schemeClr>
          </a:solidFill>
          <a:ln w="9525">
            <a:noFill/>
            <a:miter lim="800000"/>
            <a:headEnd/>
            <a:tailEnd/>
          </a:ln>
        </p:spPr>
        <p:txBody>
          <a:bodyPr wrap="none" anchor="ctr"/>
          <a:lstStyle/>
          <a:p>
            <a:endParaRPr lang="zh-CN" altLang="en-US" sz="2200">
              <a:latin typeface="宋体" pitchFamily="2" charset="-122"/>
              <a:ea typeface="宋体" pitchFamily="2" charset="-122"/>
            </a:endParaRPr>
          </a:p>
        </p:txBody>
      </p:sp>
      <p:sp>
        <p:nvSpPr>
          <p:cNvPr id="10245" name="Text Box 4"/>
          <p:cNvSpPr txBox="1">
            <a:spLocks noChangeArrowheads="1"/>
          </p:cNvSpPr>
          <p:nvPr/>
        </p:nvSpPr>
        <p:spPr bwMode="auto">
          <a:xfrm>
            <a:off x="914400" y="977900"/>
            <a:ext cx="7543800" cy="1446550"/>
          </a:xfrm>
          <a:prstGeom prst="rect">
            <a:avLst/>
          </a:prstGeom>
          <a:noFill/>
          <a:ln w="9525">
            <a:noFill/>
            <a:miter lim="800000"/>
            <a:headEnd/>
            <a:tailEnd/>
          </a:ln>
        </p:spPr>
        <p:txBody>
          <a:bodyPr>
            <a:spAutoFit/>
          </a:bodyPr>
          <a:lstStyle/>
          <a:p>
            <a:pPr algn="l">
              <a:lnSpc>
                <a:spcPct val="120000"/>
              </a:lnSpc>
              <a:spcBef>
                <a:spcPct val="20000"/>
              </a:spcBef>
            </a:pPr>
            <a:r>
              <a:rPr lang="zh-CN" altLang="en-US" sz="2200" b="1" dirty="0">
                <a:latin typeface="宋体" pitchFamily="2" charset="-122"/>
                <a:ea typeface="宋体" pitchFamily="2" charset="-122"/>
              </a:rPr>
              <a:t>定义 </a:t>
            </a:r>
            <a:r>
              <a:rPr lang="en-US" altLang="zh-CN" sz="2200" b="1" dirty="0">
                <a:latin typeface="宋体" pitchFamily="2" charset="-122"/>
                <a:ea typeface="宋体" pitchFamily="2" charset="-122"/>
              </a:rPr>
              <a:t>4.1 </a:t>
            </a:r>
            <a:r>
              <a:rPr lang="zh-CN" altLang="en-US" sz="2200" b="1" dirty="0">
                <a:latin typeface="宋体" pitchFamily="2" charset="-122"/>
                <a:ea typeface="宋体" pitchFamily="2" charset="-122"/>
              </a:rPr>
              <a:t>设文法</a:t>
            </a:r>
            <a:r>
              <a:rPr lang="en-US" altLang="zh-CN" sz="2200" b="1" dirty="0">
                <a:latin typeface="宋体" pitchFamily="2" charset="-122"/>
                <a:ea typeface="宋体" pitchFamily="2" charset="-122"/>
              </a:rPr>
              <a:t>G</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N</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T</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P</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S</a:t>
            </a:r>
            <a:r>
              <a:rPr lang="zh-CN" altLang="en-US" sz="2200" b="1" dirty="0">
                <a:latin typeface="宋体" pitchFamily="2" charset="-122"/>
                <a:ea typeface="宋体" pitchFamily="2" charset="-122"/>
              </a:rPr>
              <a:t>），则</a:t>
            </a:r>
          </a:p>
          <a:p>
            <a:pPr algn="l">
              <a:lnSpc>
                <a:spcPct val="120000"/>
              </a:lnSpc>
              <a:spcBef>
                <a:spcPct val="20000"/>
              </a:spcBef>
            </a:pP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FIRST(α)</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a︱α</a:t>
            </a:r>
            <a:r>
              <a:rPr lang="en-US" altLang="zh-CN" sz="2200" b="1" dirty="0" err="1">
                <a:latin typeface="宋体" pitchFamily="2" charset="-122"/>
                <a:ea typeface="宋体" pitchFamily="2" charset="-122"/>
                <a:sym typeface="Symbol" pitchFamily="18" charset="2"/>
              </a:rPr>
              <a:t></a:t>
            </a:r>
            <a:r>
              <a:rPr lang="en-US" altLang="zh-CN" sz="2200" b="1" dirty="0" err="1">
                <a:latin typeface="宋体" pitchFamily="2" charset="-122"/>
                <a:ea typeface="宋体" pitchFamily="2" charset="-122"/>
              </a:rPr>
              <a:t>aβ</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a∈V</a:t>
            </a:r>
            <a:r>
              <a:rPr lang="en-US" altLang="zh-CN" sz="2200" b="1" baseline="-30000" dirty="0" err="1">
                <a:latin typeface="宋体" pitchFamily="2" charset="-122"/>
                <a:ea typeface="宋体" pitchFamily="2" charset="-122"/>
              </a:rPr>
              <a:t>T</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α</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β∈V</a:t>
            </a:r>
            <a:r>
              <a:rPr lang="en-US" altLang="zh-CN" sz="2200" b="1" dirty="0">
                <a:latin typeface="宋体" pitchFamily="2" charset="-122"/>
                <a:ea typeface="宋体" pitchFamily="2" charset="-122"/>
              </a:rPr>
              <a:t>*}</a:t>
            </a:r>
          </a:p>
          <a:p>
            <a:pPr algn="l">
              <a:lnSpc>
                <a:spcPct val="120000"/>
              </a:lnSpc>
              <a:spcBef>
                <a:spcPct val="20000"/>
              </a:spcBef>
            </a:pPr>
            <a:r>
              <a:rPr lang="en-US" altLang="zh-CN" sz="2200" b="1" dirty="0">
                <a:latin typeface="宋体" pitchFamily="2" charset="-122"/>
                <a:ea typeface="宋体" pitchFamily="2" charset="-122"/>
              </a:rPr>
              <a:t>    </a:t>
            </a:r>
            <a:r>
              <a:rPr lang="zh-CN" altLang="en-US" sz="2200" b="1" dirty="0">
                <a:latin typeface="宋体" pitchFamily="2" charset="-122"/>
                <a:ea typeface="宋体" pitchFamily="2" charset="-122"/>
              </a:rPr>
              <a:t>特别地，</a:t>
            </a:r>
            <a:r>
              <a:rPr lang="en-US" altLang="zh-CN" sz="2200" b="1" dirty="0" err="1">
                <a:latin typeface="宋体" pitchFamily="2" charset="-122"/>
                <a:ea typeface="宋体" pitchFamily="2" charset="-122"/>
              </a:rPr>
              <a:t>α</a:t>
            </a:r>
            <a:r>
              <a:rPr lang="en-US" altLang="zh-CN" sz="2200" b="1" dirty="0" err="1">
                <a:latin typeface="宋体" pitchFamily="2" charset="-122"/>
                <a:ea typeface="宋体" pitchFamily="2" charset="-122"/>
                <a:sym typeface="Symbol" pitchFamily="18" charset="2"/>
              </a:rPr>
              <a:t></a:t>
            </a:r>
            <a:r>
              <a:rPr lang="en-US" altLang="zh-CN" sz="2200" b="1" dirty="0" err="1">
                <a:latin typeface="宋体" pitchFamily="2" charset="-122"/>
                <a:ea typeface="宋体" pitchFamily="2" charset="-122"/>
              </a:rPr>
              <a:t>ε</a:t>
            </a:r>
            <a:r>
              <a:rPr lang="zh-CN" altLang="en-US" sz="2200" b="1" dirty="0">
                <a:latin typeface="宋体" pitchFamily="2" charset="-122"/>
                <a:ea typeface="宋体" pitchFamily="2" charset="-122"/>
              </a:rPr>
              <a:t>，约定</a:t>
            </a:r>
            <a:r>
              <a:rPr lang="en-US" altLang="zh-CN" sz="2200" b="1" dirty="0" err="1">
                <a:latin typeface="宋体" pitchFamily="2" charset="-122"/>
                <a:ea typeface="宋体" pitchFamily="2" charset="-122"/>
              </a:rPr>
              <a:t>ε∈FIRST</a:t>
            </a:r>
            <a:r>
              <a:rPr lang="en-US" altLang="zh-CN" sz="2200" b="1" dirty="0">
                <a:latin typeface="宋体" pitchFamily="2" charset="-122"/>
                <a:ea typeface="宋体" pitchFamily="2" charset="-122"/>
              </a:rPr>
              <a:t>(α)</a:t>
            </a:r>
            <a:r>
              <a:rPr lang="zh-CN" altLang="en-US" sz="2200" b="1" dirty="0">
                <a:latin typeface="宋体" pitchFamily="2" charset="-122"/>
                <a:ea typeface="宋体" pitchFamily="2" charset="-122"/>
              </a:rPr>
              <a:t>。 </a:t>
            </a:r>
          </a:p>
        </p:txBody>
      </p:sp>
      <p:sp>
        <p:nvSpPr>
          <p:cNvPr id="10246" name="Text Box 5"/>
          <p:cNvSpPr txBox="1">
            <a:spLocks noChangeArrowheads="1"/>
          </p:cNvSpPr>
          <p:nvPr/>
        </p:nvSpPr>
        <p:spPr bwMode="auto">
          <a:xfrm>
            <a:off x="4343400" y="1346200"/>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宋体" pitchFamily="2" charset="-122"/>
                <a:ea typeface="宋体" pitchFamily="2" charset="-122"/>
              </a:rPr>
              <a:t>*</a:t>
            </a:r>
          </a:p>
        </p:txBody>
      </p:sp>
      <p:sp>
        <p:nvSpPr>
          <p:cNvPr id="10247" name="Text Box 6"/>
          <p:cNvSpPr txBox="1">
            <a:spLocks noChangeArrowheads="1"/>
          </p:cNvSpPr>
          <p:nvPr/>
        </p:nvSpPr>
        <p:spPr bwMode="auto">
          <a:xfrm>
            <a:off x="2971800" y="1765300"/>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宋体" pitchFamily="2" charset="-122"/>
                <a:ea typeface="宋体" pitchFamily="2" charset="-122"/>
              </a:rPr>
              <a:t>*</a:t>
            </a:r>
          </a:p>
        </p:txBody>
      </p:sp>
      <p:sp>
        <p:nvSpPr>
          <p:cNvPr id="10248" name="Text Box 7"/>
          <p:cNvSpPr txBox="1">
            <a:spLocks noChangeArrowheads="1"/>
          </p:cNvSpPr>
          <p:nvPr/>
        </p:nvSpPr>
        <p:spPr bwMode="auto">
          <a:xfrm>
            <a:off x="914400" y="4953000"/>
            <a:ext cx="7467600" cy="1107996"/>
          </a:xfrm>
          <a:prstGeom prst="rect">
            <a:avLst/>
          </a:prstGeom>
          <a:noFill/>
          <a:ln w="9525">
            <a:noFill/>
            <a:miter lim="800000"/>
            <a:headEnd/>
            <a:tailEnd/>
          </a:ln>
        </p:spPr>
        <p:txBody>
          <a:bodyPr wrap="square">
            <a:spAutoFit/>
          </a:bodyPr>
          <a:lstStyle/>
          <a:p>
            <a:pPr algn="l">
              <a:spcBef>
                <a:spcPct val="50000"/>
              </a:spcBef>
            </a:pPr>
            <a:r>
              <a:rPr lang="en-US" altLang="zh-CN" sz="2200" b="1" dirty="0">
                <a:solidFill>
                  <a:srgbClr val="CC6600"/>
                </a:solidFill>
                <a:latin typeface="宋体" pitchFamily="2" charset="-122"/>
                <a:ea typeface="宋体" pitchFamily="2" charset="-122"/>
              </a:rPr>
              <a:t>FIRST(α)</a:t>
            </a:r>
            <a:r>
              <a:rPr lang="zh-CN" altLang="en-US" sz="2200" b="1" dirty="0">
                <a:solidFill>
                  <a:srgbClr val="CC6600"/>
                </a:solidFill>
                <a:latin typeface="宋体" pitchFamily="2" charset="-122"/>
                <a:ea typeface="宋体" pitchFamily="2" charset="-122"/>
              </a:rPr>
              <a:t>是由</a:t>
            </a:r>
            <a:r>
              <a:rPr lang="en-US" altLang="zh-CN" sz="2200" b="1" dirty="0">
                <a:solidFill>
                  <a:srgbClr val="CC6600"/>
                </a:solidFill>
                <a:latin typeface="宋体" pitchFamily="2" charset="-122"/>
                <a:ea typeface="宋体" pitchFamily="2" charset="-122"/>
              </a:rPr>
              <a:t>α</a:t>
            </a:r>
            <a:r>
              <a:rPr lang="zh-CN" altLang="en-US" sz="2200" b="1" dirty="0">
                <a:solidFill>
                  <a:srgbClr val="CC6600"/>
                </a:solidFill>
                <a:latin typeface="宋体" pitchFamily="2" charset="-122"/>
                <a:ea typeface="宋体" pitchFamily="2" charset="-122"/>
              </a:rPr>
              <a:t>可以推导以终结符号开头符号串的头符号集合</a:t>
            </a:r>
            <a:r>
              <a:rPr lang="zh-CN" altLang="en-US" sz="2200" b="1" dirty="0" smtClean="0">
                <a:solidFill>
                  <a:srgbClr val="CC6600"/>
                </a:solidFill>
                <a:latin typeface="宋体" pitchFamily="2" charset="-122"/>
                <a:ea typeface="宋体" pitchFamily="2" charset="-122"/>
              </a:rPr>
              <a:t>。如果所有非终结符右部的</a:t>
            </a:r>
            <a:r>
              <a:rPr lang="en-US" altLang="zh-CN" sz="2200" b="1" dirty="0" smtClean="0">
                <a:solidFill>
                  <a:srgbClr val="CC6600"/>
                </a:solidFill>
                <a:latin typeface="宋体" pitchFamily="2" charset="-122"/>
                <a:ea typeface="宋体" pitchFamily="2" charset="-122"/>
              </a:rPr>
              <a:t>FIRST</a:t>
            </a:r>
            <a:r>
              <a:rPr lang="zh-CN" altLang="en-US" sz="2200" b="1" dirty="0" smtClean="0">
                <a:solidFill>
                  <a:srgbClr val="CC6600"/>
                </a:solidFill>
                <a:latin typeface="宋体" pitchFamily="2" charset="-122"/>
                <a:ea typeface="宋体" pitchFamily="2" charset="-122"/>
              </a:rPr>
              <a:t>集合两两相交为空，可以使用确定的最左推导。</a:t>
            </a:r>
            <a:endParaRPr lang="zh-CN" altLang="en-US" sz="2200" b="1" dirty="0">
              <a:solidFill>
                <a:srgbClr val="CC6600"/>
              </a:solidFill>
              <a:latin typeface="宋体" pitchFamily="2" charset="-122"/>
              <a:ea typeface="宋体" pitchFamily="2" charset="-122"/>
            </a:endParaRPr>
          </a:p>
        </p:txBody>
      </p:sp>
      <p:sp>
        <p:nvSpPr>
          <p:cNvPr id="10249" name="Rectangle 8"/>
          <p:cNvSpPr>
            <a:spLocks noChangeArrowheads="1"/>
          </p:cNvSpPr>
          <p:nvPr/>
        </p:nvSpPr>
        <p:spPr bwMode="auto">
          <a:xfrm>
            <a:off x="1126958" y="2482516"/>
            <a:ext cx="7162800" cy="2225225"/>
          </a:xfrm>
          <a:prstGeom prst="rect">
            <a:avLst/>
          </a:prstGeom>
          <a:noFill/>
          <a:ln w="9525">
            <a:noFill/>
            <a:miter lim="800000"/>
            <a:headEnd/>
            <a:tailEnd/>
          </a:ln>
        </p:spPr>
        <p:txBody>
          <a:bodyPr wrap="square">
            <a:spAutoFit/>
          </a:bodyPr>
          <a:lstStyle/>
          <a:p>
            <a:pPr algn="l">
              <a:lnSpc>
                <a:spcPct val="110000"/>
              </a:lnSpc>
              <a:spcBef>
                <a:spcPct val="20000"/>
              </a:spcBef>
            </a:pPr>
            <a:r>
              <a:rPr lang="zh-CN" altLang="en-US" sz="2200" b="1" dirty="0">
                <a:latin typeface="宋体" pitchFamily="2" charset="-122"/>
                <a:ea typeface="宋体" pitchFamily="2" charset="-122"/>
              </a:rPr>
              <a:t>例 设文法</a:t>
            </a:r>
            <a:r>
              <a:rPr lang="en-US" altLang="zh-CN" sz="2200" b="1" dirty="0">
                <a:latin typeface="宋体" pitchFamily="2" charset="-122"/>
                <a:ea typeface="宋体" pitchFamily="2" charset="-122"/>
              </a:rPr>
              <a:t>G [S]</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S→Ap︱Bq</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A→cA︱a</a:t>
            </a:r>
            <a:r>
              <a:rPr lang="zh-CN" altLang="en-US" sz="2200" b="1" dirty="0">
                <a:latin typeface="宋体" pitchFamily="2" charset="-122"/>
                <a:ea typeface="宋体" pitchFamily="2" charset="-122"/>
              </a:rPr>
              <a:t>，</a:t>
            </a:r>
            <a:r>
              <a:rPr lang="en-US" altLang="zh-CN" sz="2200" b="1" dirty="0" err="1">
                <a:latin typeface="宋体" pitchFamily="2" charset="-122"/>
                <a:ea typeface="宋体" pitchFamily="2" charset="-122"/>
              </a:rPr>
              <a:t>B→dB︱b</a:t>
            </a:r>
            <a:r>
              <a:rPr lang="zh-CN" altLang="en-US" sz="2200" b="1" dirty="0">
                <a:latin typeface="宋体" pitchFamily="2" charset="-122"/>
                <a:ea typeface="宋体" pitchFamily="2" charset="-122"/>
              </a:rPr>
              <a:t>，则</a:t>
            </a:r>
          </a:p>
          <a:p>
            <a:pPr algn="l">
              <a:lnSpc>
                <a:spcPct val="110000"/>
              </a:lnSpc>
              <a:spcBef>
                <a:spcPct val="20000"/>
              </a:spcBef>
            </a:pP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FIRST(</a:t>
            </a:r>
            <a:r>
              <a:rPr lang="en-US" altLang="zh-CN" sz="2200" b="1" dirty="0" err="1">
                <a:latin typeface="宋体" pitchFamily="2" charset="-122"/>
                <a:ea typeface="宋体" pitchFamily="2" charset="-122"/>
              </a:rPr>
              <a:t>cA</a:t>
            </a:r>
            <a:r>
              <a:rPr lang="en-US" altLang="zh-CN" sz="2200" b="1" dirty="0">
                <a:latin typeface="宋体" pitchFamily="2" charset="-122"/>
                <a:ea typeface="宋体" pitchFamily="2" charset="-122"/>
              </a:rPr>
              <a:t>)</a:t>
            </a: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{c}</a:t>
            </a:r>
          </a:p>
          <a:p>
            <a:pPr algn="l">
              <a:lnSpc>
                <a:spcPct val="110000"/>
              </a:lnSpc>
              <a:spcBef>
                <a:spcPct val="20000"/>
              </a:spcBef>
            </a:pPr>
            <a:r>
              <a:rPr lang="en-US" altLang="zh-CN" sz="2200" b="1" dirty="0">
                <a:latin typeface="宋体" pitchFamily="2" charset="-122"/>
                <a:ea typeface="宋体" pitchFamily="2" charset="-122"/>
              </a:rPr>
              <a:t>           FIRST(A)</a:t>
            </a: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c,a</a:t>
            </a:r>
            <a:r>
              <a:rPr lang="en-US" altLang="zh-CN" sz="2200" b="1" dirty="0">
                <a:latin typeface="宋体" pitchFamily="2" charset="-122"/>
                <a:ea typeface="宋体" pitchFamily="2" charset="-122"/>
              </a:rPr>
              <a:t>}</a:t>
            </a:r>
          </a:p>
          <a:p>
            <a:pPr algn="l">
              <a:lnSpc>
                <a:spcPct val="110000"/>
              </a:lnSpc>
              <a:spcBef>
                <a:spcPct val="20000"/>
              </a:spcBef>
            </a:pPr>
            <a:r>
              <a:rPr lang="en-US" altLang="zh-CN" sz="2200" b="1" dirty="0">
                <a:latin typeface="宋体" pitchFamily="2" charset="-122"/>
                <a:ea typeface="宋体" pitchFamily="2" charset="-122"/>
              </a:rPr>
              <a:t>           FIRST(</a:t>
            </a:r>
            <a:r>
              <a:rPr lang="en-US" altLang="zh-CN" sz="2200" b="1" dirty="0" err="1">
                <a:latin typeface="宋体" pitchFamily="2" charset="-122"/>
                <a:ea typeface="宋体" pitchFamily="2" charset="-122"/>
              </a:rPr>
              <a:t>Ap</a:t>
            </a:r>
            <a:r>
              <a:rPr lang="en-US" altLang="zh-CN" sz="2200" b="1" dirty="0">
                <a:latin typeface="宋体" pitchFamily="2" charset="-122"/>
                <a:ea typeface="宋体" pitchFamily="2" charset="-122"/>
              </a:rPr>
              <a:t>)</a:t>
            </a: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c,a</a:t>
            </a:r>
            <a:r>
              <a:rPr lang="en-US" altLang="zh-CN" sz="2200" b="1" dirty="0">
                <a:latin typeface="宋体" pitchFamily="2" charset="-122"/>
                <a:ea typeface="宋体" pitchFamily="2" charset="-122"/>
              </a:rPr>
              <a:t>}</a:t>
            </a:r>
          </a:p>
          <a:p>
            <a:pPr algn="l">
              <a:lnSpc>
                <a:spcPct val="110000"/>
              </a:lnSpc>
              <a:spcBef>
                <a:spcPct val="20000"/>
              </a:spcBef>
            </a:pPr>
            <a:r>
              <a:rPr lang="en-US" altLang="zh-CN" sz="2200" b="1" dirty="0">
                <a:latin typeface="宋体" pitchFamily="2" charset="-122"/>
                <a:ea typeface="宋体" pitchFamily="2" charset="-122"/>
              </a:rPr>
              <a:t>           </a:t>
            </a:r>
            <a:r>
              <a:rPr lang="en-US" altLang="zh-CN" sz="2200" b="1" dirty="0" smtClean="0">
                <a:latin typeface="宋体" pitchFamily="2" charset="-122"/>
                <a:ea typeface="宋体" pitchFamily="2" charset="-122"/>
              </a:rPr>
              <a:t>FIRST(</a:t>
            </a:r>
            <a:r>
              <a:rPr lang="en-US" altLang="zh-CN" sz="2200" b="1" dirty="0" err="1" smtClean="0">
                <a:latin typeface="宋体" pitchFamily="2" charset="-122"/>
                <a:ea typeface="宋体" pitchFamily="2" charset="-122"/>
              </a:rPr>
              <a:t>Bq</a:t>
            </a:r>
            <a:r>
              <a:rPr lang="en-US" altLang="zh-CN" sz="2200" b="1" dirty="0">
                <a:latin typeface="宋体" pitchFamily="2" charset="-122"/>
                <a:ea typeface="宋体" pitchFamily="2" charset="-122"/>
              </a:rPr>
              <a:t>)</a:t>
            </a:r>
            <a:r>
              <a:rPr lang="zh-CN" altLang="en-US" sz="2200" b="1" dirty="0">
                <a:latin typeface="宋体" pitchFamily="2" charset="-122"/>
                <a:ea typeface="宋体" pitchFamily="2" charset="-122"/>
              </a:rPr>
              <a:t>＝ </a:t>
            </a:r>
            <a:r>
              <a:rPr lang="en-US" altLang="zh-CN" sz="2200" b="1" dirty="0">
                <a:latin typeface="宋体" pitchFamily="2" charset="-122"/>
                <a:ea typeface="宋体" pitchFamily="2" charset="-122"/>
              </a:rPr>
              <a:t>{</a:t>
            </a:r>
            <a:r>
              <a:rPr lang="en-US" altLang="zh-CN" sz="2200" b="1" dirty="0" err="1">
                <a:latin typeface="宋体" pitchFamily="2" charset="-122"/>
                <a:ea typeface="宋体" pitchFamily="2" charset="-122"/>
              </a:rPr>
              <a:t>d,b</a:t>
            </a:r>
            <a:r>
              <a:rPr lang="en-US" altLang="zh-CN" sz="2200" b="1" dirty="0">
                <a:latin typeface="宋体" pitchFamily="2" charset="-122"/>
                <a:ea typeface="宋体" pitchFamily="2" charset="-122"/>
              </a:rPr>
              <a:t>}</a:t>
            </a:r>
          </a:p>
        </p:txBody>
      </p:sp>
      <p:sp>
        <p:nvSpPr>
          <p:cNvPr id="10"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kern="0" noProof="0" dirty="0" smtClean="0">
                <a:solidFill>
                  <a:srgbClr val="0000FF"/>
                </a:solidFill>
                <a:latin typeface="Times New Roman" pitchFamily="18" charset="0"/>
                <a:ea typeface="黑体" pitchFamily="2" charset="-122"/>
                <a:cs typeface="+mj-cs"/>
              </a:rPr>
              <a:t>FIRST</a:t>
            </a:r>
            <a:r>
              <a:rPr lang="zh-CN" altLang="en-US" sz="2800" b="1" kern="0" noProof="0" dirty="0" smtClean="0">
                <a:solidFill>
                  <a:srgbClr val="0000FF"/>
                </a:solidFill>
                <a:latin typeface="Times New Roman" pitchFamily="18" charset="0"/>
                <a:ea typeface="黑体" pitchFamily="2" charset="-122"/>
                <a:cs typeface="+mj-cs"/>
              </a:rPr>
              <a:t>集的定义</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1028"/>
          <p:cNvSpPr txBox="1">
            <a:spLocks noChangeArrowheads="1"/>
          </p:cNvSpPr>
          <p:nvPr/>
        </p:nvSpPr>
        <p:spPr bwMode="auto">
          <a:xfrm>
            <a:off x="838200" y="4953000"/>
            <a:ext cx="4419600"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宋体" pitchFamily="2" charset="-122"/>
                <a:ea typeface="宋体" pitchFamily="2" charset="-122"/>
              </a:rPr>
              <a:t>成功使用最左推导推导出符号串</a:t>
            </a:r>
            <a:r>
              <a:rPr lang="en-US" altLang="zh-CN" sz="2200" b="1" dirty="0">
                <a:latin typeface="宋体" pitchFamily="2" charset="-122"/>
                <a:ea typeface="宋体" pitchFamily="2" charset="-122"/>
              </a:rPr>
              <a:t> </a:t>
            </a:r>
          </a:p>
        </p:txBody>
      </p:sp>
      <p:sp>
        <p:nvSpPr>
          <p:cNvPr id="11266" name="灯片编号占位符 1"/>
          <p:cNvSpPr>
            <a:spLocks noGrp="1"/>
          </p:cNvSpPr>
          <p:nvPr>
            <p:ph type="sldNum" sz="quarter" idx="12"/>
          </p:nvPr>
        </p:nvSpPr>
        <p:spPr>
          <a:noFill/>
        </p:spPr>
        <p:txBody>
          <a:bodyPr/>
          <a:lstStyle/>
          <a:p>
            <a:fld id="{851F0F02-9DCE-46C7-975F-2816A5463364}" type="slidenum">
              <a:rPr lang="en-US" altLang="zh-CN" smtClean="0">
                <a:ea typeface="宋体" charset="-122"/>
              </a:rPr>
              <a:pPr/>
              <a:t>9</a:t>
            </a:fld>
            <a:endParaRPr lang="en-US" altLang="zh-CN" smtClean="0">
              <a:ea typeface="宋体" charset="-122"/>
            </a:endParaRPr>
          </a:p>
        </p:txBody>
      </p:sp>
      <p:sp>
        <p:nvSpPr>
          <p:cNvPr id="11267" name="Text Box 1027"/>
          <p:cNvSpPr txBox="1">
            <a:spLocks noChangeArrowheads="1"/>
          </p:cNvSpPr>
          <p:nvPr/>
        </p:nvSpPr>
        <p:spPr bwMode="auto">
          <a:xfrm>
            <a:off x="304800" y="909637"/>
            <a:ext cx="8077200" cy="430887"/>
          </a:xfrm>
          <a:prstGeom prst="rect">
            <a:avLst/>
          </a:prstGeom>
          <a:noFill/>
          <a:ln w="9525">
            <a:noFill/>
            <a:miter lim="800000"/>
            <a:headEnd/>
            <a:tailEnd/>
          </a:ln>
        </p:spPr>
        <p:txBody>
          <a:bodyPr wrap="square">
            <a:spAutoFit/>
          </a:bodyPr>
          <a:lstStyle/>
          <a:p>
            <a:pPr marL="898525" indent="-898525">
              <a:spcBef>
                <a:spcPct val="50000"/>
              </a:spcBef>
            </a:pPr>
            <a:r>
              <a:rPr lang="zh-CN" altLang="en-US" sz="2200" b="1" dirty="0">
                <a:latin typeface="+mn-ea"/>
                <a:ea typeface="+mn-ea"/>
              </a:rPr>
              <a:t>例</a:t>
            </a:r>
            <a:r>
              <a:rPr lang="en-US" altLang="zh-CN" sz="2200" b="1" dirty="0">
                <a:latin typeface="+mn-ea"/>
                <a:ea typeface="+mn-ea"/>
              </a:rPr>
              <a:t>4.3 </a:t>
            </a:r>
            <a:r>
              <a:rPr lang="zh-CN" altLang="en-US" sz="2200" b="1" dirty="0">
                <a:latin typeface="+mn-ea"/>
                <a:ea typeface="+mn-ea"/>
              </a:rPr>
              <a:t>设文法</a:t>
            </a:r>
            <a:r>
              <a:rPr lang="en-US" altLang="zh-CN" sz="2200" b="1" dirty="0">
                <a:latin typeface="+mn-ea"/>
                <a:ea typeface="+mn-ea"/>
              </a:rPr>
              <a:t>G3[S]</a:t>
            </a:r>
            <a:r>
              <a:rPr lang="zh-CN" altLang="en-US" sz="2200" b="1" dirty="0">
                <a:latin typeface="+mn-ea"/>
                <a:ea typeface="+mn-ea"/>
              </a:rPr>
              <a:t>定义如下，考察输入串</a:t>
            </a:r>
            <a:r>
              <a:rPr lang="en-US" altLang="zh-CN" sz="2200" b="1" dirty="0" err="1">
                <a:latin typeface="+mn-ea"/>
                <a:ea typeface="+mn-ea"/>
              </a:rPr>
              <a:t>abd</a:t>
            </a:r>
            <a:r>
              <a:rPr lang="zh-CN" altLang="en-US" sz="2200" b="1" dirty="0">
                <a:latin typeface="+mn-ea"/>
                <a:ea typeface="+mn-ea"/>
              </a:rPr>
              <a:t>的最左推导过程。 </a:t>
            </a:r>
          </a:p>
        </p:txBody>
      </p:sp>
      <p:sp>
        <p:nvSpPr>
          <p:cNvPr id="11268" name="Text Box 1028"/>
          <p:cNvSpPr txBox="1">
            <a:spLocks noChangeArrowheads="1"/>
          </p:cNvSpPr>
          <p:nvPr/>
        </p:nvSpPr>
        <p:spPr bwMode="auto">
          <a:xfrm>
            <a:off x="2514600" y="1366837"/>
            <a:ext cx="3352800" cy="1006429"/>
          </a:xfrm>
          <a:prstGeom prst="rect">
            <a:avLst/>
          </a:prstGeom>
          <a:noFill/>
          <a:ln w="9525">
            <a:noFill/>
            <a:miter lim="800000"/>
            <a:headEnd/>
            <a:tailEnd/>
          </a:ln>
        </p:spPr>
        <p:txBody>
          <a:bodyPr wrap="square">
            <a:spAutoFit/>
          </a:bodyPr>
          <a:lstStyle/>
          <a:p>
            <a:pPr algn="just">
              <a:lnSpc>
                <a:spcPct val="130000"/>
              </a:lnSpc>
              <a:spcBef>
                <a:spcPct val="10000"/>
              </a:spcBef>
            </a:pPr>
            <a:r>
              <a:rPr lang="en-US" altLang="zh-CN" sz="2200" b="1" dirty="0">
                <a:latin typeface="+mn-ea"/>
                <a:ea typeface="+mn-ea"/>
              </a:rPr>
              <a:t>G3[S]</a:t>
            </a:r>
            <a:r>
              <a:rPr lang="zh-CN" altLang="en-US" sz="2200" b="1" dirty="0">
                <a:latin typeface="+mn-ea"/>
                <a:ea typeface="+mn-ea"/>
              </a:rPr>
              <a:t>：</a:t>
            </a:r>
            <a:r>
              <a:rPr lang="en-US" altLang="zh-CN" sz="2200" b="1" dirty="0" err="1">
                <a:latin typeface="+mn-ea"/>
                <a:ea typeface="+mn-ea"/>
              </a:rPr>
              <a:t>S→aA︱d</a:t>
            </a:r>
            <a:endParaRPr lang="en-US" altLang="zh-CN" sz="2200" b="1" dirty="0">
              <a:latin typeface="+mn-ea"/>
              <a:ea typeface="+mn-ea"/>
            </a:endParaRPr>
          </a:p>
          <a:p>
            <a:pPr algn="just">
              <a:lnSpc>
                <a:spcPct val="130000"/>
              </a:lnSpc>
              <a:spcBef>
                <a:spcPct val="10000"/>
              </a:spcBef>
            </a:pPr>
            <a:r>
              <a:rPr lang="en-US" altLang="zh-CN" sz="2200" b="1" dirty="0">
                <a:latin typeface="+mn-ea"/>
                <a:ea typeface="+mn-ea"/>
              </a:rPr>
              <a:t>       </a:t>
            </a:r>
            <a:r>
              <a:rPr lang="en-US" altLang="zh-CN" sz="2200" b="1" dirty="0" err="1" smtClean="0">
                <a:latin typeface="+mn-ea"/>
                <a:ea typeface="+mn-ea"/>
              </a:rPr>
              <a:t>A</a:t>
            </a:r>
            <a:r>
              <a:rPr lang="en-US" altLang="zh-CN" sz="2200" b="1" dirty="0" err="1">
                <a:latin typeface="+mn-ea"/>
                <a:ea typeface="+mn-ea"/>
              </a:rPr>
              <a:t>→bAS︱ε</a:t>
            </a:r>
            <a:r>
              <a:rPr lang="en-US" altLang="zh-CN" sz="2200" b="1" dirty="0">
                <a:latin typeface="+mn-ea"/>
                <a:ea typeface="+mn-ea"/>
              </a:rPr>
              <a:t> </a:t>
            </a:r>
          </a:p>
        </p:txBody>
      </p:sp>
      <p:graphicFrame>
        <p:nvGraphicFramePr>
          <p:cNvPr id="35" name="表格 34"/>
          <p:cNvGraphicFramePr>
            <a:graphicFrameLocks noGrp="1"/>
          </p:cNvGraphicFramePr>
          <p:nvPr/>
        </p:nvGraphicFramePr>
        <p:xfrm>
          <a:off x="1721604" y="4353560"/>
          <a:ext cx="1219200" cy="370840"/>
        </p:xfrm>
        <a:graphic>
          <a:graphicData uri="http://schemas.openxmlformats.org/drawingml/2006/table">
            <a:tbl>
              <a:tblPr firstRow="1" bandRow="1">
                <a:tableStyleId>{5C22544A-7EE6-4342-B048-85BDC9FD1C3A}</a:tableStyleId>
              </a:tblPr>
              <a:tblGrid>
                <a:gridCol w="406400"/>
                <a:gridCol w="406400"/>
                <a:gridCol w="406400"/>
              </a:tblGrid>
              <a:tr h="370840">
                <a:tc>
                  <a:txBody>
                    <a:bodyPr/>
                    <a:lstStyle/>
                    <a:p>
                      <a:r>
                        <a:rPr lang="en-US" altLang="zh-CN" dirty="0" smtClean="0">
                          <a:solidFill>
                            <a:srgbClr val="002060"/>
                          </a:solidFill>
                        </a:rPr>
                        <a:t>a</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b</a:t>
                      </a:r>
                      <a:endParaRPr lang="zh-CN" altLang="en-US" dirty="0">
                        <a:solidFill>
                          <a:srgbClr val="002060"/>
                        </a:solidFill>
                      </a:endParaRPr>
                    </a:p>
                  </a:txBody>
                  <a:tcPr>
                    <a:solidFill>
                      <a:srgbClr val="99FFCC"/>
                    </a:solidFill>
                  </a:tcPr>
                </a:tc>
                <a:tc>
                  <a:txBody>
                    <a:bodyPr/>
                    <a:lstStyle/>
                    <a:p>
                      <a:r>
                        <a:rPr lang="en-US" altLang="zh-CN" dirty="0" smtClean="0">
                          <a:solidFill>
                            <a:srgbClr val="002060"/>
                          </a:solidFill>
                        </a:rPr>
                        <a:t>d</a:t>
                      </a:r>
                      <a:endParaRPr lang="zh-CN" altLang="en-US" dirty="0">
                        <a:solidFill>
                          <a:srgbClr val="002060"/>
                        </a:solidFill>
                      </a:endParaRPr>
                    </a:p>
                  </a:txBody>
                  <a:tcPr>
                    <a:solidFill>
                      <a:srgbClr val="99FFCC"/>
                    </a:solidFill>
                  </a:tcPr>
                </a:tc>
              </a:tr>
            </a:tbl>
          </a:graphicData>
        </a:graphic>
      </p:graphicFrame>
      <p:sp>
        <p:nvSpPr>
          <p:cNvPr id="11279" name="Text Box 1028"/>
          <p:cNvSpPr txBox="1">
            <a:spLocks noChangeArrowheads="1"/>
          </p:cNvSpPr>
          <p:nvPr/>
        </p:nvSpPr>
        <p:spPr bwMode="auto">
          <a:xfrm>
            <a:off x="381000" y="3673475"/>
            <a:ext cx="1743075" cy="498598"/>
          </a:xfrm>
          <a:prstGeom prst="rect">
            <a:avLst/>
          </a:prstGeom>
          <a:noFill/>
          <a:ln w="9525">
            <a:noFill/>
            <a:miter lim="800000"/>
            <a:headEnd/>
            <a:tailEnd/>
          </a:ln>
        </p:spPr>
        <p:txBody>
          <a:bodyPr wrap="square">
            <a:spAutoFit/>
          </a:bodyPr>
          <a:lstStyle/>
          <a:p>
            <a:pPr>
              <a:lnSpc>
                <a:spcPct val="120000"/>
              </a:lnSpc>
              <a:spcBef>
                <a:spcPct val="10000"/>
              </a:spcBef>
            </a:pPr>
            <a:r>
              <a:rPr lang="zh-CN" altLang="en-US" sz="2200" b="1" dirty="0">
                <a:latin typeface="+mn-ea"/>
                <a:ea typeface="+mn-ea"/>
              </a:rPr>
              <a:t>推   导：</a:t>
            </a:r>
            <a:r>
              <a:rPr lang="en-US" altLang="zh-CN" sz="2200" b="1" dirty="0">
                <a:latin typeface="+mn-ea"/>
                <a:ea typeface="+mn-ea"/>
              </a:rPr>
              <a:t>S </a:t>
            </a:r>
          </a:p>
        </p:txBody>
      </p:sp>
      <p:sp>
        <p:nvSpPr>
          <p:cNvPr id="37" name="Text Box 1028"/>
          <p:cNvSpPr txBox="1">
            <a:spLocks noChangeArrowheads="1"/>
          </p:cNvSpPr>
          <p:nvPr/>
        </p:nvSpPr>
        <p:spPr bwMode="auto">
          <a:xfrm>
            <a:off x="2046288" y="3660775"/>
            <a:ext cx="1230312"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smtClean="0">
                <a:latin typeface="+mn-ea"/>
                <a:ea typeface="+mn-ea"/>
                <a:sym typeface="Symbol" pitchFamily="18" charset="2"/>
              </a:rPr>
              <a:t> </a:t>
            </a:r>
            <a:r>
              <a:rPr lang="en-US" altLang="zh-CN" sz="2200" b="1" dirty="0" smtClean="0">
                <a:latin typeface="+mn-ea"/>
                <a:ea typeface="+mn-ea"/>
              </a:rPr>
              <a:t>a  </a:t>
            </a:r>
            <a:r>
              <a:rPr lang="en-US" altLang="zh-CN" sz="2200" b="1" dirty="0" err="1">
                <a:latin typeface="+mn-ea"/>
                <a:ea typeface="+mn-ea"/>
              </a:rPr>
              <a:t>A</a:t>
            </a:r>
            <a:endParaRPr lang="en-US" altLang="zh-CN" sz="2200" b="1" dirty="0">
              <a:latin typeface="+mn-ea"/>
              <a:ea typeface="+mn-ea"/>
            </a:endParaRPr>
          </a:p>
        </p:txBody>
      </p:sp>
      <p:sp>
        <p:nvSpPr>
          <p:cNvPr id="38" name="Text Box 1028"/>
          <p:cNvSpPr txBox="1">
            <a:spLocks noChangeArrowheads="1"/>
          </p:cNvSpPr>
          <p:nvPr/>
        </p:nvSpPr>
        <p:spPr bwMode="auto">
          <a:xfrm>
            <a:off x="3058518" y="3660775"/>
            <a:ext cx="2049462"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a:latin typeface="+mn-ea"/>
                <a:ea typeface="+mn-ea"/>
              </a:rPr>
              <a:t> </a:t>
            </a:r>
            <a:r>
              <a:rPr lang="en-US" altLang="zh-CN" sz="2200" b="1" dirty="0" smtClean="0">
                <a:latin typeface="+mn-ea"/>
                <a:ea typeface="+mn-ea"/>
                <a:sym typeface="Symbol" pitchFamily="18" charset="2"/>
              </a:rPr>
              <a:t></a:t>
            </a:r>
            <a:r>
              <a:rPr lang="en-US" altLang="zh-CN" sz="2200" b="1" dirty="0" smtClean="0">
                <a:solidFill>
                  <a:srgbClr val="FF0000"/>
                </a:solidFill>
                <a:latin typeface="+mn-ea"/>
                <a:ea typeface="+mn-ea"/>
              </a:rPr>
              <a:t>a  b  </a:t>
            </a:r>
            <a:r>
              <a:rPr lang="en-US" altLang="zh-CN" sz="2200" b="1" dirty="0" smtClean="0">
                <a:latin typeface="+mn-ea"/>
                <a:ea typeface="+mn-ea"/>
              </a:rPr>
              <a:t>A  </a:t>
            </a:r>
            <a:r>
              <a:rPr lang="en-US" altLang="zh-CN" sz="2200" b="1" dirty="0">
                <a:latin typeface="+mn-ea"/>
                <a:ea typeface="+mn-ea"/>
              </a:rPr>
              <a:t>S </a:t>
            </a:r>
          </a:p>
        </p:txBody>
      </p:sp>
      <p:sp>
        <p:nvSpPr>
          <p:cNvPr id="39" name="Text Box 1028"/>
          <p:cNvSpPr txBox="1">
            <a:spLocks noChangeArrowheads="1"/>
          </p:cNvSpPr>
          <p:nvPr/>
        </p:nvSpPr>
        <p:spPr bwMode="auto">
          <a:xfrm>
            <a:off x="4879380" y="3660775"/>
            <a:ext cx="1524000" cy="498598"/>
          </a:xfrm>
          <a:prstGeom prst="rect">
            <a:avLst/>
          </a:prstGeom>
          <a:noFill/>
          <a:ln w="9525">
            <a:noFill/>
            <a:miter lim="800000"/>
            <a:headEnd/>
            <a:tailEnd/>
          </a:ln>
        </p:spPr>
        <p:txBody>
          <a:bodyPr wrap="square">
            <a:spAutoFit/>
          </a:bodyPr>
          <a:lstStyle/>
          <a:p>
            <a:pPr>
              <a:lnSpc>
                <a:spcPct val="120000"/>
              </a:lnSpc>
              <a:spcBef>
                <a:spcPct val="10000"/>
              </a:spcBef>
            </a:pPr>
            <a:r>
              <a:rPr lang="en-US" altLang="zh-CN" sz="2200" b="1" dirty="0" smtClean="0">
                <a:latin typeface="+mn-ea"/>
                <a:ea typeface="+mn-ea"/>
                <a:sym typeface="Symbol" pitchFamily="18" charset="2"/>
              </a:rPr>
              <a:t></a:t>
            </a:r>
            <a:r>
              <a:rPr lang="en-US" altLang="zh-CN" sz="2200" b="1" dirty="0" smtClean="0">
                <a:solidFill>
                  <a:srgbClr val="FF0000"/>
                </a:solidFill>
                <a:latin typeface="+mn-ea"/>
                <a:ea typeface="+mn-ea"/>
              </a:rPr>
              <a:t>a  b </a:t>
            </a:r>
            <a:r>
              <a:rPr lang="en-US" altLang="zh-CN" sz="2200" b="1" dirty="0" smtClean="0">
                <a:latin typeface="+mn-ea"/>
                <a:ea typeface="+mn-ea"/>
              </a:rPr>
              <a:t> </a:t>
            </a:r>
            <a:r>
              <a:rPr lang="en-US" altLang="zh-CN" sz="2200" b="1" dirty="0">
                <a:latin typeface="+mn-ea"/>
                <a:ea typeface="+mn-ea"/>
              </a:rPr>
              <a:t>S</a:t>
            </a:r>
          </a:p>
        </p:txBody>
      </p:sp>
      <p:sp>
        <p:nvSpPr>
          <p:cNvPr id="40" name="Text Box 1028"/>
          <p:cNvSpPr txBox="1">
            <a:spLocks noChangeArrowheads="1"/>
          </p:cNvSpPr>
          <p:nvPr/>
        </p:nvSpPr>
        <p:spPr bwMode="auto">
          <a:xfrm>
            <a:off x="6039842" y="3660775"/>
            <a:ext cx="2022475" cy="498598"/>
          </a:xfrm>
          <a:prstGeom prst="rect">
            <a:avLst/>
          </a:prstGeom>
          <a:noFill/>
          <a:ln w="9525">
            <a:noFill/>
            <a:miter lim="800000"/>
            <a:headEnd/>
            <a:tailEnd/>
          </a:ln>
        </p:spPr>
        <p:txBody>
          <a:bodyPr>
            <a:spAutoFit/>
          </a:bodyPr>
          <a:lstStyle/>
          <a:p>
            <a:pPr>
              <a:lnSpc>
                <a:spcPct val="120000"/>
              </a:lnSpc>
              <a:spcBef>
                <a:spcPct val="10000"/>
              </a:spcBef>
            </a:pPr>
            <a:r>
              <a:rPr lang="en-US" altLang="zh-CN" sz="2200" b="1" dirty="0">
                <a:latin typeface="+mn-ea"/>
                <a:ea typeface="+mn-ea"/>
              </a:rPr>
              <a:t> </a:t>
            </a:r>
            <a:r>
              <a:rPr lang="en-US" altLang="zh-CN" sz="2200" b="1" dirty="0">
                <a:latin typeface="+mn-ea"/>
                <a:ea typeface="+mn-ea"/>
                <a:sym typeface="Symbol" pitchFamily="18" charset="2"/>
              </a:rPr>
              <a:t> </a:t>
            </a:r>
            <a:r>
              <a:rPr lang="en-US" altLang="zh-CN" sz="2200" b="1" dirty="0">
                <a:solidFill>
                  <a:srgbClr val="FF0000"/>
                </a:solidFill>
                <a:latin typeface="+mn-ea"/>
                <a:ea typeface="+mn-ea"/>
              </a:rPr>
              <a:t>a  b  </a:t>
            </a:r>
            <a:r>
              <a:rPr lang="en-US" altLang="zh-CN" sz="2200" b="1" dirty="0">
                <a:latin typeface="+mn-ea"/>
                <a:ea typeface="+mn-ea"/>
              </a:rPr>
              <a:t>d </a:t>
            </a:r>
          </a:p>
        </p:txBody>
      </p:sp>
      <p:sp>
        <p:nvSpPr>
          <p:cNvPr id="41" name="AutoShape 1044"/>
          <p:cNvSpPr>
            <a:spLocks noChangeArrowheads="1"/>
          </p:cNvSpPr>
          <p:nvPr/>
        </p:nvSpPr>
        <p:spPr bwMode="auto">
          <a:xfrm>
            <a:off x="457200" y="1882775"/>
            <a:ext cx="2220912" cy="914400"/>
          </a:xfrm>
          <a:prstGeom prst="wedgeRoundRectCallout">
            <a:avLst>
              <a:gd name="adj1" fmla="val 64593"/>
              <a:gd name="adj2" fmla="val 145520"/>
              <a:gd name="adj3" fmla="val 16667"/>
            </a:avLst>
          </a:prstGeom>
          <a:solidFill>
            <a:schemeClr val="accent1">
              <a:alpha val="50195"/>
            </a:schemeClr>
          </a:solidFill>
          <a:ln w="9525">
            <a:noFill/>
            <a:miter lim="800000"/>
            <a:headEnd/>
            <a:tailEnd/>
          </a:ln>
        </p:spPr>
        <p:txBody>
          <a:bodyPr/>
          <a:lstStyle/>
          <a:p>
            <a:r>
              <a:rPr lang="en-US" altLang="zh-CN" sz="2200" b="1" dirty="0" err="1">
                <a:latin typeface="+mn-ea"/>
                <a:ea typeface="+mn-ea"/>
              </a:rPr>
              <a:t>bAS</a:t>
            </a:r>
            <a:r>
              <a:rPr lang="en-US" altLang="zh-CN" sz="2200" b="1" dirty="0">
                <a:latin typeface="+mn-ea"/>
                <a:ea typeface="+mn-ea"/>
              </a:rPr>
              <a:t> </a:t>
            </a:r>
            <a:r>
              <a:rPr lang="en-US" altLang="zh-CN" sz="2200" b="1" dirty="0" smtClean="0">
                <a:latin typeface="+mn-ea"/>
                <a:ea typeface="+mn-ea"/>
                <a:sym typeface="Symbol" pitchFamily="18" charset="2"/>
              </a:rPr>
              <a:t></a:t>
            </a:r>
            <a:r>
              <a:rPr lang="en-US" altLang="zh-CN" sz="2200" b="1" dirty="0" smtClean="0">
                <a:solidFill>
                  <a:srgbClr val="FF0000"/>
                </a:solidFill>
                <a:latin typeface="+mn-ea"/>
                <a:ea typeface="+mn-ea"/>
                <a:sym typeface="Symbol" pitchFamily="18" charset="2"/>
              </a:rPr>
              <a:t>b</a:t>
            </a:r>
            <a:r>
              <a:rPr lang="en-US" altLang="zh-CN" sz="2200" b="1" dirty="0" smtClean="0">
                <a:latin typeface="+mn-ea"/>
                <a:ea typeface="+mn-ea"/>
              </a:rPr>
              <a:t>…</a:t>
            </a:r>
            <a:endParaRPr lang="en-US" altLang="zh-CN" sz="2200" b="1" dirty="0">
              <a:latin typeface="+mn-ea"/>
              <a:ea typeface="+mn-ea"/>
            </a:endParaRPr>
          </a:p>
          <a:p>
            <a:r>
              <a:rPr lang="en-US" altLang="zh-CN" sz="2200" b="1" dirty="0" smtClean="0">
                <a:latin typeface="+mn-ea"/>
                <a:ea typeface="+mn-ea"/>
              </a:rPr>
              <a:t>ε  </a:t>
            </a:r>
            <a:r>
              <a:rPr lang="en-US" altLang="zh-CN" sz="2200" b="1" dirty="0" smtClean="0">
                <a:latin typeface="+mn-ea"/>
                <a:ea typeface="+mn-ea"/>
                <a:sym typeface="Symbol" pitchFamily="18" charset="2"/>
              </a:rPr>
              <a:t></a:t>
            </a:r>
            <a:r>
              <a:rPr lang="en-US" altLang="zh-CN" sz="2200" b="1" dirty="0" smtClean="0">
                <a:solidFill>
                  <a:srgbClr val="FF0000"/>
                </a:solidFill>
                <a:latin typeface="+mn-ea"/>
                <a:ea typeface="+mn-ea"/>
                <a:sym typeface="Symbol" pitchFamily="18" charset="2"/>
              </a:rPr>
              <a:t>b</a:t>
            </a:r>
            <a:r>
              <a:rPr lang="en-US" altLang="zh-CN" sz="2200" b="1" dirty="0" smtClean="0">
                <a:latin typeface="+mn-ea"/>
                <a:ea typeface="+mn-ea"/>
              </a:rPr>
              <a:t>…</a:t>
            </a:r>
            <a:endParaRPr lang="en-US" altLang="zh-CN" sz="2200" b="1" dirty="0">
              <a:latin typeface="+mn-ea"/>
              <a:ea typeface="+mn-ea"/>
            </a:endParaRPr>
          </a:p>
        </p:txBody>
      </p:sp>
      <p:sp>
        <p:nvSpPr>
          <p:cNvPr id="42" name="Text Box 1045"/>
          <p:cNvSpPr txBox="1">
            <a:spLocks noChangeArrowheads="1"/>
          </p:cNvSpPr>
          <p:nvPr/>
        </p:nvSpPr>
        <p:spPr bwMode="auto">
          <a:xfrm>
            <a:off x="1382712" y="1822450"/>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43" name="Text Box 1046"/>
          <p:cNvSpPr txBox="1">
            <a:spLocks noChangeArrowheads="1"/>
          </p:cNvSpPr>
          <p:nvPr/>
        </p:nvSpPr>
        <p:spPr bwMode="auto">
          <a:xfrm>
            <a:off x="1384002" y="2159913"/>
            <a:ext cx="381000" cy="430887"/>
          </a:xfrm>
          <a:prstGeom prst="rect">
            <a:avLst/>
          </a:prstGeom>
          <a:noFill/>
          <a:ln w="9525">
            <a:noFill/>
            <a:miter lim="800000"/>
            <a:headEnd/>
            <a:tailEnd/>
          </a:ln>
        </p:spPr>
        <p:txBody>
          <a:bodyPr>
            <a:spAutoFit/>
          </a:bodyPr>
          <a:lstStyle/>
          <a:p>
            <a:pPr>
              <a:spcBef>
                <a:spcPct val="50000"/>
              </a:spcBef>
            </a:pPr>
            <a:r>
              <a:rPr lang="en-US" altLang="zh-CN" sz="2200" dirty="0">
                <a:latin typeface="+mn-ea"/>
                <a:ea typeface="+mn-ea"/>
              </a:rPr>
              <a:t>*</a:t>
            </a:r>
          </a:p>
        </p:txBody>
      </p:sp>
      <p:sp>
        <p:nvSpPr>
          <p:cNvPr id="45" name="Text Box 1054"/>
          <p:cNvSpPr txBox="1">
            <a:spLocks noChangeArrowheads="1"/>
          </p:cNvSpPr>
          <p:nvPr/>
        </p:nvSpPr>
        <p:spPr bwMode="auto">
          <a:xfrm>
            <a:off x="1336218" y="2301498"/>
            <a:ext cx="457200" cy="430887"/>
          </a:xfrm>
          <a:prstGeom prst="rect">
            <a:avLst/>
          </a:prstGeom>
          <a:noFill/>
          <a:ln w="9525">
            <a:noFill/>
            <a:miter lim="800000"/>
            <a:headEnd/>
            <a:tailEnd/>
          </a:ln>
        </p:spPr>
        <p:txBody>
          <a:bodyPr>
            <a:spAutoFit/>
          </a:bodyPr>
          <a:lstStyle/>
          <a:p>
            <a:pPr>
              <a:spcBef>
                <a:spcPct val="50000"/>
              </a:spcBef>
            </a:pPr>
            <a:r>
              <a:rPr lang="zh-CN" altLang="en-US" sz="2200" b="1" dirty="0">
                <a:latin typeface="+mn-ea"/>
                <a:ea typeface="+mn-ea"/>
              </a:rPr>
              <a:t>／</a:t>
            </a:r>
          </a:p>
        </p:txBody>
      </p:sp>
      <p:sp>
        <p:nvSpPr>
          <p:cNvPr id="47" name="Rectangle 1026"/>
          <p:cNvSpPr>
            <a:spLocks noChangeArrowheads="1"/>
          </p:cNvSpPr>
          <p:nvPr/>
        </p:nvSpPr>
        <p:spPr bwMode="auto">
          <a:xfrm>
            <a:off x="239022" y="4876800"/>
            <a:ext cx="8219178" cy="1219200"/>
          </a:xfrm>
          <a:prstGeom prst="rect">
            <a:avLst/>
          </a:prstGeom>
          <a:solidFill>
            <a:schemeClr val="accent1">
              <a:alpha val="50195"/>
            </a:schemeClr>
          </a:solidFill>
          <a:ln w="9525">
            <a:solidFill>
              <a:srgbClr val="333333"/>
            </a:solidFill>
            <a:prstDash val="sysDot"/>
            <a:miter lim="800000"/>
            <a:headEnd/>
            <a:tailEnd/>
          </a:ln>
        </p:spPr>
        <p:txBody>
          <a:bodyPr wrap="none" anchor="ctr"/>
          <a:lstStyle/>
          <a:p>
            <a:endParaRPr lang="zh-CN" altLang="en-US" sz="2200">
              <a:latin typeface="+mn-ea"/>
              <a:ea typeface="+mn-ea"/>
            </a:endParaRPr>
          </a:p>
        </p:txBody>
      </p:sp>
      <p:sp>
        <p:nvSpPr>
          <p:cNvPr id="50" name="Text Box 1056"/>
          <p:cNvSpPr txBox="1">
            <a:spLocks noChangeArrowheads="1"/>
          </p:cNvSpPr>
          <p:nvPr/>
        </p:nvSpPr>
        <p:spPr bwMode="auto">
          <a:xfrm>
            <a:off x="304800" y="4962525"/>
            <a:ext cx="8181006" cy="1107996"/>
          </a:xfrm>
          <a:prstGeom prst="rect">
            <a:avLst/>
          </a:prstGeom>
          <a:noFill/>
          <a:ln w="9525">
            <a:noFill/>
            <a:miter lim="800000"/>
            <a:headEnd/>
            <a:tailEnd/>
          </a:ln>
        </p:spPr>
        <p:txBody>
          <a:bodyPr wrap="square">
            <a:spAutoFit/>
          </a:bodyPr>
          <a:lstStyle/>
          <a:p>
            <a:pPr indent="606425" algn="l">
              <a:spcBef>
                <a:spcPct val="50000"/>
              </a:spcBef>
            </a:pPr>
            <a:r>
              <a:rPr lang="zh-CN" altLang="en-US" sz="2200" b="1" dirty="0" smtClean="0">
                <a:latin typeface="+mn-ea"/>
                <a:ea typeface="+mn-ea"/>
              </a:rPr>
              <a:t>此时 </a:t>
            </a:r>
            <a:r>
              <a:rPr lang="en-US" altLang="zh-CN" sz="2200" b="1" dirty="0">
                <a:latin typeface="+mn-ea"/>
                <a:ea typeface="+mn-ea"/>
              </a:rPr>
              <a:t>S </a:t>
            </a:r>
            <a:r>
              <a:rPr lang="en-US" altLang="zh-CN" sz="2200" b="1" dirty="0">
                <a:latin typeface="+mn-ea"/>
                <a:ea typeface="+mn-ea"/>
                <a:sym typeface="Symbol" pitchFamily="18" charset="2"/>
              </a:rPr>
              <a:t> </a:t>
            </a:r>
            <a:r>
              <a:rPr lang="en-US" altLang="zh-CN" sz="2200" b="1" dirty="0" err="1" smtClean="0">
                <a:latin typeface="+mn-ea"/>
                <a:ea typeface="+mn-ea"/>
                <a:sym typeface="Symbol" pitchFamily="18" charset="2"/>
              </a:rPr>
              <a:t>abAS</a:t>
            </a:r>
            <a:r>
              <a:rPr lang="zh-CN" altLang="en-US" sz="2200" b="1" dirty="0" smtClean="0">
                <a:latin typeface="+mn-ea"/>
                <a:ea typeface="+mn-ea"/>
                <a:sym typeface="Symbol" pitchFamily="18" charset="2"/>
              </a:rPr>
              <a:t>，</a:t>
            </a:r>
            <a:r>
              <a:rPr lang="en-US" altLang="zh-CN" sz="2200" b="1" dirty="0" smtClean="0">
                <a:latin typeface="+mn-ea"/>
                <a:ea typeface="+mn-ea"/>
                <a:sym typeface="Symbol" pitchFamily="18" charset="2"/>
              </a:rPr>
              <a:t>A</a:t>
            </a:r>
            <a:r>
              <a:rPr lang="zh-CN" altLang="en-US" sz="2200" b="1" dirty="0" smtClean="0">
                <a:latin typeface="+mn-ea"/>
                <a:ea typeface="+mn-ea"/>
                <a:sym typeface="Symbol" pitchFamily="18" charset="2"/>
              </a:rPr>
              <a:t>除空规则外，其它所有规则都不可能推导出</a:t>
            </a:r>
            <a:r>
              <a:rPr lang="en-US" altLang="zh-CN" sz="2200" b="1" dirty="0" smtClean="0">
                <a:latin typeface="+mn-ea"/>
                <a:ea typeface="+mn-ea"/>
                <a:sym typeface="Symbol" pitchFamily="18" charset="2"/>
              </a:rPr>
              <a:t>d</a:t>
            </a:r>
            <a:r>
              <a:rPr lang="zh-CN" altLang="en-US" sz="2200" b="1" dirty="0" smtClean="0">
                <a:latin typeface="+mn-ea"/>
                <a:ea typeface="+mn-ea"/>
                <a:sym typeface="Symbol" pitchFamily="18" charset="2"/>
              </a:rPr>
              <a:t>开头的符号序列，则</a:t>
            </a:r>
            <a:r>
              <a:rPr lang="zh-CN" altLang="en-US" sz="2200" b="1" dirty="0">
                <a:latin typeface="+mn-ea"/>
                <a:ea typeface="+mn-ea"/>
                <a:sym typeface="Symbol" pitchFamily="18" charset="2"/>
              </a:rPr>
              <a:t>此刻采用</a:t>
            </a:r>
            <a:r>
              <a:rPr lang="en-US" altLang="zh-CN" sz="2200" b="1" dirty="0" err="1">
                <a:latin typeface="+mn-ea"/>
                <a:ea typeface="+mn-ea"/>
              </a:rPr>
              <a:t>A→ε</a:t>
            </a:r>
            <a:r>
              <a:rPr lang="zh-CN" altLang="en-US" sz="2200" b="1" dirty="0">
                <a:latin typeface="+mn-ea"/>
                <a:ea typeface="+mn-ea"/>
              </a:rPr>
              <a:t>才是唯一有可能推导</a:t>
            </a:r>
            <a:r>
              <a:rPr lang="en-US" altLang="zh-CN" sz="2200" b="1" dirty="0" err="1">
                <a:latin typeface="+mn-ea"/>
                <a:ea typeface="+mn-ea"/>
              </a:rPr>
              <a:t>abd</a:t>
            </a:r>
            <a:r>
              <a:rPr lang="zh-CN" altLang="en-US" sz="2200" b="1" dirty="0">
                <a:latin typeface="+mn-ea"/>
                <a:ea typeface="+mn-ea"/>
              </a:rPr>
              <a:t>的选择！ </a:t>
            </a:r>
          </a:p>
        </p:txBody>
      </p:sp>
      <p:sp>
        <p:nvSpPr>
          <p:cNvPr id="51" name="Text Box 1057"/>
          <p:cNvSpPr txBox="1">
            <a:spLocks noChangeArrowheads="1"/>
          </p:cNvSpPr>
          <p:nvPr/>
        </p:nvSpPr>
        <p:spPr bwMode="auto">
          <a:xfrm>
            <a:off x="1828800" y="4826913"/>
            <a:ext cx="444620" cy="430887"/>
          </a:xfrm>
          <a:prstGeom prst="rect">
            <a:avLst/>
          </a:prstGeom>
          <a:noFill/>
          <a:ln w="9525">
            <a:noFill/>
            <a:miter lim="800000"/>
            <a:headEnd/>
            <a:tailEnd/>
          </a:ln>
        </p:spPr>
        <p:txBody>
          <a:bodyPr wrap="square">
            <a:spAutoFit/>
          </a:bodyPr>
          <a:lstStyle/>
          <a:p>
            <a:pPr>
              <a:spcBef>
                <a:spcPct val="50000"/>
              </a:spcBef>
            </a:pPr>
            <a:r>
              <a:rPr lang="en-US" altLang="zh-CN" sz="2200" dirty="0">
                <a:latin typeface="+mn-ea"/>
                <a:ea typeface="+mn-ea"/>
              </a:rPr>
              <a:t>*</a:t>
            </a:r>
          </a:p>
        </p:txBody>
      </p:sp>
      <p:sp>
        <p:nvSpPr>
          <p:cNvPr id="19" name="矩形 18"/>
          <p:cNvSpPr/>
          <p:nvPr/>
        </p:nvSpPr>
        <p:spPr bwMode="auto">
          <a:xfrm>
            <a:off x="1721604" y="3581400"/>
            <a:ext cx="381000" cy="1219200"/>
          </a:xfrm>
          <a:prstGeom prst="rect">
            <a:avLst/>
          </a:prstGeom>
          <a:noFill/>
          <a:ln w="28575"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21" name="Rectangle 21"/>
          <p:cNvSpPr txBox="1">
            <a:spLocks noChangeArrowheads="1"/>
          </p:cNvSpPr>
          <p:nvPr/>
        </p:nvSpPr>
        <p:spPr>
          <a:xfrm>
            <a:off x="609600" y="304800"/>
            <a:ext cx="5867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0000FF"/>
                </a:solidFill>
                <a:latin typeface="Times New Roman" pitchFamily="18" charset="0"/>
                <a:ea typeface="黑体" pitchFamily="2" charset="-122"/>
                <a:cs typeface="+mj-cs"/>
              </a:rPr>
              <a:t>最左推导举例</a:t>
            </a:r>
            <a:r>
              <a:rPr lang="en-US" altLang="zh-CN" sz="2800" b="1" kern="0" dirty="0" smtClean="0">
                <a:solidFill>
                  <a:srgbClr val="0000FF"/>
                </a:solidFill>
                <a:latin typeface="Times New Roman" pitchFamily="18" charset="0"/>
                <a:ea typeface="黑体" pitchFamily="2" charset="-122"/>
                <a:cs typeface="+mj-cs"/>
              </a:rPr>
              <a:t>3</a:t>
            </a:r>
            <a:endPar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ox(in)">
                                      <p:cBhvr>
                                        <p:cTn id="7" dur="500"/>
                                        <p:tgtEl>
                                          <p:spTgt spid="37"/>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0.00173 -4.62428E-7 L 0.0816 -4.62428E-7 " pathEditMode="relative" rAng="0" ptsTypes="AA">
                                      <p:cBhvr>
                                        <p:cTn id="10" dur="2000" fill="hold"/>
                                        <p:tgtEl>
                                          <p:spTgt spid="35"/>
                                        </p:tgtEl>
                                        <p:attrNameLst>
                                          <p:attrName>ppt_x</p:attrName>
                                          <p:attrName>ppt_y</p:attrName>
                                        </p:attrNameLst>
                                      </p:cBhvr>
                                      <p:rCtr x="42" y="0"/>
                                    </p:animMotion>
                                  </p:childTnLst>
                                </p:cTn>
                              </p:par>
                            </p:childTnLst>
                          </p:cTn>
                        </p:par>
                        <p:par>
                          <p:cTn id="11" fill="hold">
                            <p:stCondLst>
                              <p:cond delay="2500"/>
                            </p:stCondLst>
                            <p:childTnLst>
                              <p:par>
                                <p:cTn id="12" presetID="0" presetClass="path" presetSubtype="0" accel="50000" decel="50000" fill="hold" grpId="0" nodeType="afterEffect">
                                  <p:stCondLst>
                                    <p:cond delay="0"/>
                                  </p:stCondLst>
                                  <p:childTnLst>
                                    <p:animMotion origin="layout" path="M -0.00347 -4.62428E-6 L 0.12986 -4.62428E-6 " pathEditMode="relative" rAng="0" ptsTypes="AA">
                                      <p:cBhvr>
                                        <p:cTn id="13" dur="2000" fill="hold"/>
                                        <p:tgtEl>
                                          <p:spTgt spid="19"/>
                                        </p:tgtEl>
                                        <p:attrNameLst>
                                          <p:attrName>ppt_x</p:attrName>
                                          <p:attrName>ppt_y</p:attrName>
                                        </p:attrNameLst>
                                      </p:cBhvr>
                                      <p:rCtr x="67" y="0"/>
                                    </p:animMotion>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box(in)">
                                      <p:cBhvr>
                                        <p:cTn id="18" dur="500"/>
                                        <p:tgtEl>
                                          <p:spTgt spid="41"/>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box(in)">
                                      <p:cBhvr>
                                        <p:cTn id="21" dur="500"/>
                                        <p:tgtEl>
                                          <p:spTgt spid="42"/>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box(in)">
                                      <p:cBhvr>
                                        <p:cTn id="24" dur="500"/>
                                        <p:tgtEl>
                                          <p:spTgt spid="43"/>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box(in)">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box(in)">
                                      <p:cBhvr>
                                        <p:cTn id="32" dur="500"/>
                                        <p:tgtEl>
                                          <p:spTgt spid="38"/>
                                        </p:tgtEl>
                                      </p:cBhvr>
                                    </p:animEffect>
                                  </p:childTnLst>
                                </p:cTn>
                              </p:par>
                            </p:childTnLst>
                          </p:cTn>
                        </p:par>
                        <p:par>
                          <p:cTn id="33" fill="hold">
                            <p:stCondLst>
                              <p:cond delay="500"/>
                            </p:stCondLst>
                            <p:childTnLst>
                              <p:par>
                                <p:cTn id="34" presetID="0" presetClass="path" presetSubtype="0" accel="50000" decel="50000" fill="hold" nodeType="afterEffect">
                                  <p:stCondLst>
                                    <p:cond delay="0"/>
                                  </p:stCondLst>
                                  <p:childTnLst>
                                    <p:animMotion origin="layout" path="M 0.08507 -4.62428E-7 L 0.1934 -4.62428E-7 " pathEditMode="relative" rAng="0" ptsTypes="AA">
                                      <p:cBhvr>
                                        <p:cTn id="35" dur="2000" fill="hold"/>
                                        <p:tgtEl>
                                          <p:spTgt spid="35"/>
                                        </p:tgtEl>
                                        <p:attrNameLst>
                                          <p:attrName>ppt_x</p:attrName>
                                          <p:attrName>ppt_y</p:attrName>
                                        </p:attrNameLst>
                                      </p:cBhvr>
                                      <p:rCtr x="54" y="0"/>
                                    </p:animMotion>
                                  </p:childTnLst>
                                </p:cTn>
                              </p:par>
                            </p:childTnLst>
                          </p:cTn>
                        </p:par>
                        <p:par>
                          <p:cTn id="36" fill="hold">
                            <p:stCondLst>
                              <p:cond delay="2500"/>
                            </p:stCondLst>
                            <p:childTnLst>
                              <p:par>
                                <p:cTn id="37" presetID="0" presetClass="path" presetSubtype="0" accel="50000" decel="50000" fill="hold" grpId="1" nodeType="afterEffect">
                                  <p:stCondLst>
                                    <p:cond delay="0"/>
                                  </p:stCondLst>
                                  <p:childTnLst>
                                    <p:animMotion origin="layout" path="M 0.1243 -4.62428E-6 L 0.28264 -4.62428E-6 " pathEditMode="relative" rAng="0" ptsTypes="AA">
                                      <p:cBhvr>
                                        <p:cTn id="38" dur="2000" fill="hold"/>
                                        <p:tgtEl>
                                          <p:spTgt spid="19"/>
                                        </p:tgtEl>
                                        <p:attrNameLst>
                                          <p:attrName>ppt_x</p:attrName>
                                          <p:attrName>ppt_y</p:attrName>
                                        </p:attrNameLst>
                                      </p:cBhvr>
                                      <p:rCtr x="79" y="0"/>
                                    </p:animMotion>
                                  </p:childTnLst>
                                </p:cTn>
                              </p:par>
                              <p:par>
                                <p:cTn id="39" presetID="4" presetClass="exit" presetSubtype="16" fill="hold" grpId="1" nodeType="withEffect">
                                  <p:stCondLst>
                                    <p:cond delay="0"/>
                                  </p:stCondLst>
                                  <p:childTnLst>
                                    <p:animEffect transition="out" filter="box(in)">
                                      <p:cBhvr>
                                        <p:cTn id="40" dur="500"/>
                                        <p:tgtEl>
                                          <p:spTgt spid="41"/>
                                        </p:tgtEl>
                                      </p:cBhvr>
                                    </p:animEffect>
                                    <p:set>
                                      <p:cBhvr>
                                        <p:cTn id="41" dur="1" fill="hold">
                                          <p:stCondLst>
                                            <p:cond delay="499"/>
                                          </p:stCondLst>
                                        </p:cTn>
                                        <p:tgtEl>
                                          <p:spTgt spid="41"/>
                                        </p:tgtEl>
                                        <p:attrNameLst>
                                          <p:attrName>style.visibility</p:attrName>
                                        </p:attrNameLst>
                                      </p:cBhvr>
                                      <p:to>
                                        <p:strVal val="hidden"/>
                                      </p:to>
                                    </p:set>
                                  </p:childTnLst>
                                </p:cTn>
                              </p:par>
                              <p:par>
                                <p:cTn id="42" presetID="4" presetClass="exit" presetSubtype="16" fill="hold" grpId="1" nodeType="withEffect">
                                  <p:stCondLst>
                                    <p:cond delay="0"/>
                                  </p:stCondLst>
                                  <p:childTnLst>
                                    <p:animEffect transition="out" filter="box(in)">
                                      <p:cBhvr>
                                        <p:cTn id="43" dur="500"/>
                                        <p:tgtEl>
                                          <p:spTgt spid="42"/>
                                        </p:tgtEl>
                                      </p:cBhvr>
                                    </p:animEffect>
                                    <p:set>
                                      <p:cBhvr>
                                        <p:cTn id="44" dur="1" fill="hold">
                                          <p:stCondLst>
                                            <p:cond delay="499"/>
                                          </p:stCondLst>
                                        </p:cTn>
                                        <p:tgtEl>
                                          <p:spTgt spid="42"/>
                                        </p:tgtEl>
                                        <p:attrNameLst>
                                          <p:attrName>style.visibility</p:attrName>
                                        </p:attrNameLst>
                                      </p:cBhvr>
                                      <p:to>
                                        <p:strVal val="hidden"/>
                                      </p:to>
                                    </p:set>
                                  </p:childTnLst>
                                </p:cTn>
                              </p:par>
                              <p:par>
                                <p:cTn id="45" presetID="4" presetClass="exit" presetSubtype="16" fill="hold" grpId="1" nodeType="withEffect">
                                  <p:stCondLst>
                                    <p:cond delay="0"/>
                                  </p:stCondLst>
                                  <p:childTnLst>
                                    <p:animEffect transition="out" filter="box(in)">
                                      <p:cBhvr>
                                        <p:cTn id="46" dur="500"/>
                                        <p:tgtEl>
                                          <p:spTgt spid="43"/>
                                        </p:tgtEl>
                                      </p:cBhvr>
                                    </p:animEffect>
                                    <p:set>
                                      <p:cBhvr>
                                        <p:cTn id="47" dur="1" fill="hold">
                                          <p:stCondLst>
                                            <p:cond delay="499"/>
                                          </p:stCondLst>
                                        </p:cTn>
                                        <p:tgtEl>
                                          <p:spTgt spid="43"/>
                                        </p:tgtEl>
                                        <p:attrNameLst>
                                          <p:attrName>style.visibility</p:attrName>
                                        </p:attrNameLst>
                                      </p:cBhvr>
                                      <p:to>
                                        <p:strVal val="hidden"/>
                                      </p:to>
                                    </p:set>
                                  </p:childTnLst>
                                </p:cTn>
                              </p:par>
                              <p:par>
                                <p:cTn id="48" presetID="4" presetClass="exit" presetSubtype="16" fill="hold" grpId="1" nodeType="withEffect">
                                  <p:stCondLst>
                                    <p:cond delay="0"/>
                                  </p:stCondLst>
                                  <p:childTnLst>
                                    <p:animEffect transition="out" filter="box(in)">
                                      <p:cBhvr>
                                        <p:cTn id="49" dur="500"/>
                                        <p:tgtEl>
                                          <p:spTgt spid="45"/>
                                        </p:tgtEl>
                                      </p:cBhvr>
                                    </p:animEffect>
                                    <p:set>
                                      <p:cBhvr>
                                        <p:cTn id="50" dur="1" fill="hold">
                                          <p:stCondLst>
                                            <p:cond delay="499"/>
                                          </p:stCondLst>
                                        </p:cTn>
                                        <p:tgtEl>
                                          <p:spTgt spid="4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box(in)">
                                      <p:cBhvr>
                                        <p:cTn id="55" dur="500"/>
                                        <p:tgtEl>
                                          <p:spTgt spid="47"/>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box(in)">
                                      <p:cBhvr>
                                        <p:cTn id="58" dur="500"/>
                                        <p:tgtEl>
                                          <p:spTgt spid="50"/>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box(in)">
                                      <p:cBhvr>
                                        <p:cTn id="61" dur="500"/>
                                        <p:tgtEl>
                                          <p:spTgt spid="51"/>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xit" presetSubtype="16" fill="hold" grpId="1" nodeType="clickEffect">
                                  <p:stCondLst>
                                    <p:cond delay="0"/>
                                  </p:stCondLst>
                                  <p:childTnLst>
                                    <p:animEffect transition="out" filter="box(in)">
                                      <p:cBhvr>
                                        <p:cTn id="65" dur="500"/>
                                        <p:tgtEl>
                                          <p:spTgt spid="47"/>
                                        </p:tgtEl>
                                      </p:cBhvr>
                                    </p:animEffect>
                                    <p:set>
                                      <p:cBhvr>
                                        <p:cTn id="66" dur="1" fill="hold">
                                          <p:stCondLst>
                                            <p:cond delay="499"/>
                                          </p:stCondLst>
                                        </p:cTn>
                                        <p:tgtEl>
                                          <p:spTgt spid="47"/>
                                        </p:tgtEl>
                                        <p:attrNameLst>
                                          <p:attrName>style.visibility</p:attrName>
                                        </p:attrNameLst>
                                      </p:cBhvr>
                                      <p:to>
                                        <p:strVal val="hidden"/>
                                      </p:to>
                                    </p:set>
                                  </p:childTnLst>
                                </p:cTn>
                              </p:par>
                              <p:par>
                                <p:cTn id="67" presetID="4" presetClass="exit" presetSubtype="16" fill="hold" grpId="1" nodeType="withEffect">
                                  <p:stCondLst>
                                    <p:cond delay="0"/>
                                  </p:stCondLst>
                                  <p:childTnLst>
                                    <p:animEffect transition="out" filter="box(in)">
                                      <p:cBhvr>
                                        <p:cTn id="68" dur="500"/>
                                        <p:tgtEl>
                                          <p:spTgt spid="50"/>
                                        </p:tgtEl>
                                      </p:cBhvr>
                                    </p:animEffect>
                                    <p:set>
                                      <p:cBhvr>
                                        <p:cTn id="69" dur="1" fill="hold">
                                          <p:stCondLst>
                                            <p:cond delay="499"/>
                                          </p:stCondLst>
                                        </p:cTn>
                                        <p:tgtEl>
                                          <p:spTgt spid="50"/>
                                        </p:tgtEl>
                                        <p:attrNameLst>
                                          <p:attrName>style.visibility</p:attrName>
                                        </p:attrNameLst>
                                      </p:cBhvr>
                                      <p:to>
                                        <p:strVal val="hidden"/>
                                      </p:to>
                                    </p:set>
                                  </p:childTnLst>
                                </p:cTn>
                              </p:par>
                              <p:par>
                                <p:cTn id="70" presetID="4" presetClass="exit" presetSubtype="16" fill="hold" grpId="1" nodeType="withEffect">
                                  <p:stCondLst>
                                    <p:cond delay="0"/>
                                  </p:stCondLst>
                                  <p:childTnLst>
                                    <p:animEffect transition="out" filter="box(in)">
                                      <p:cBhvr>
                                        <p:cTn id="71" dur="500"/>
                                        <p:tgtEl>
                                          <p:spTgt spid="51"/>
                                        </p:tgtEl>
                                      </p:cBhvr>
                                    </p:animEffect>
                                    <p:set>
                                      <p:cBhvr>
                                        <p:cTn id="72" dur="1" fill="hold">
                                          <p:stCondLst>
                                            <p:cond delay="499"/>
                                          </p:stCondLst>
                                        </p:cTn>
                                        <p:tgtEl>
                                          <p:spTgt spid="51"/>
                                        </p:tgtEl>
                                        <p:attrNameLst>
                                          <p:attrName>style.visibility</p:attrName>
                                        </p:attrNameLst>
                                      </p:cBhvr>
                                      <p:to>
                                        <p:strVal val="hidden"/>
                                      </p:to>
                                    </p:set>
                                  </p:childTnLst>
                                </p:cTn>
                              </p:par>
                            </p:childTnLst>
                          </p:cTn>
                        </p:par>
                        <p:par>
                          <p:cTn id="73" fill="hold">
                            <p:stCondLst>
                              <p:cond delay="500"/>
                            </p:stCondLst>
                            <p:childTnLst>
                              <p:par>
                                <p:cTn id="74" presetID="4" presetClass="entr" presetSubtype="16"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box(in)">
                                      <p:cBhvr>
                                        <p:cTn id="76" dur="500"/>
                                        <p:tgtEl>
                                          <p:spTgt spid="39"/>
                                        </p:tgtEl>
                                      </p:cBhvr>
                                    </p:animEffect>
                                  </p:childTnLst>
                                </p:cTn>
                              </p:par>
                            </p:childTnLst>
                          </p:cTn>
                        </p:par>
                        <p:par>
                          <p:cTn id="77" fill="hold">
                            <p:stCondLst>
                              <p:cond delay="1000"/>
                            </p:stCondLst>
                            <p:childTnLst>
                              <p:par>
                                <p:cTn id="78" presetID="0" presetClass="path" presetSubtype="0" accel="50000" decel="50000" fill="hold" nodeType="afterEffect">
                                  <p:stCondLst>
                                    <p:cond delay="0"/>
                                  </p:stCondLst>
                                  <p:childTnLst>
                                    <p:animMotion origin="layout" path="M 0.19028 -0.00162 L 0.38195 -0.00162 " pathEditMode="relative" rAng="0" ptsTypes="AA">
                                      <p:cBhvr>
                                        <p:cTn id="79" dur="2000" fill="hold"/>
                                        <p:tgtEl>
                                          <p:spTgt spid="35"/>
                                        </p:tgtEl>
                                        <p:attrNameLst>
                                          <p:attrName>ppt_x</p:attrName>
                                          <p:attrName>ppt_y</p:attrName>
                                        </p:attrNameLst>
                                      </p:cBhvr>
                                      <p:rCtr x="96" y="0"/>
                                    </p:animMotion>
                                  </p:childTnLst>
                                </p:cTn>
                              </p:par>
                            </p:childTnLst>
                          </p:cTn>
                        </p:par>
                        <p:par>
                          <p:cTn id="80" fill="hold">
                            <p:stCondLst>
                              <p:cond delay="3000"/>
                            </p:stCondLst>
                            <p:childTnLst>
                              <p:par>
                                <p:cTn id="81" presetID="0" presetClass="path" presetSubtype="0" accel="50000" decel="50000" fill="hold" grpId="2" nodeType="afterEffect">
                                  <p:stCondLst>
                                    <p:cond delay="0"/>
                                  </p:stCondLst>
                                  <p:childTnLst>
                                    <p:animMotion origin="layout" path="M 0.28264 -4.62428E-6 L 0.46597 -4.62428E-6 " pathEditMode="relative" rAng="0" ptsTypes="AA">
                                      <p:cBhvr>
                                        <p:cTn id="82" dur="2000" fill="hold"/>
                                        <p:tgtEl>
                                          <p:spTgt spid="19"/>
                                        </p:tgtEl>
                                        <p:attrNameLst>
                                          <p:attrName>ppt_x</p:attrName>
                                          <p:attrName>ppt_y</p:attrName>
                                        </p:attrNameLst>
                                      </p:cBhvr>
                                      <p:rCtr x="92" y="0"/>
                                    </p:animMotion>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box(in)">
                                      <p:cBhvr>
                                        <p:cTn id="87" dur="500"/>
                                        <p:tgtEl>
                                          <p:spTgt spid="40"/>
                                        </p:tgtEl>
                                      </p:cBhvr>
                                    </p:animEffect>
                                  </p:childTnLst>
                                </p:cTn>
                              </p:par>
                            </p:childTnLst>
                          </p:cTn>
                        </p:par>
                        <p:par>
                          <p:cTn id="88" fill="hold">
                            <p:stCondLst>
                              <p:cond delay="500"/>
                            </p:stCondLst>
                            <p:childTnLst>
                              <p:par>
                                <p:cTn id="89" presetID="0" presetClass="path" presetSubtype="0" accel="50000" decel="50000" fill="hold" nodeType="afterEffect">
                                  <p:stCondLst>
                                    <p:cond delay="0"/>
                                  </p:stCondLst>
                                  <p:childTnLst>
                                    <p:animMotion origin="layout" path="M 0.38195 -0.00162 L 0.54861 -0.00162 " pathEditMode="relative" ptsTypes="AA">
                                      <p:cBhvr>
                                        <p:cTn id="90" dur="2000" fill="hold"/>
                                        <p:tgtEl>
                                          <p:spTgt spid="35"/>
                                        </p:tgtEl>
                                        <p:attrNameLst>
                                          <p:attrName>ppt_x</p:attrName>
                                          <p:attrName>ppt_y</p:attrName>
                                        </p:attrNameLst>
                                      </p:cBhvr>
                                    </p:animMotion>
                                  </p:childTnLst>
                                </p:cTn>
                              </p:par>
                            </p:childTnLst>
                          </p:cTn>
                        </p:par>
                        <p:par>
                          <p:cTn id="91" fill="hold">
                            <p:stCondLst>
                              <p:cond delay="2500"/>
                            </p:stCondLst>
                            <p:childTnLst>
                              <p:par>
                                <p:cTn id="92" presetID="4" presetClass="exit" presetSubtype="16" fill="hold" grpId="3" nodeType="afterEffect">
                                  <p:stCondLst>
                                    <p:cond delay="0"/>
                                  </p:stCondLst>
                                  <p:childTnLst>
                                    <p:animEffect transition="out" filter="box(in)">
                                      <p:cBhvr>
                                        <p:cTn id="93" dur="500"/>
                                        <p:tgtEl>
                                          <p:spTgt spid="19"/>
                                        </p:tgtEl>
                                      </p:cBhvr>
                                    </p:animEffect>
                                    <p:set>
                                      <p:cBhvr>
                                        <p:cTn id="94" dur="1" fill="hold">
                                          <p:stCondLst>
                                            <p:cond delay="499"/>
                                          </p:stCondLst>
                                        </p:cTn>
                                        <p:tgtEl>
                                          <p:spTgt spid="1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4" presetClass="entr" presetSubtype="16" fill="hold" grpId="0" nodeType="click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box(in)">
                                      <p:cBhvr>
                                        <p:cTn id="9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7" grpId="0"/>
      <p:bldP spid="38" grpId="0"/>
      <p:bldP spid="39" grpId="0"/>
      <p:bldP spid="40" grpId="0"/>
      <p:bldP spid="41" grpId="0" animBg="1"/>
      <p:bldP spid="41" grpId="1" animBg="1"/>
      <p:bldP spid="42" grpId="0"/>
      <p:bldP spid="42" grpId="1"/>
      <p:bldP spid="43" grpId="0"/>
      <p:bldP spid="43" grpId="1"/>
      <p:bldP spid="45" grpId="0"/>
      <p:bldP spid="45" grpId="1"/>
      <p:bldP spid="47" grpId="0" animBg="1"/>
      <p:bldP spid="47" grpId="1" animBg="1"/>
      <p:bldP spid="50" grpId="0"/>
      <p:bldP spid="50" grpId="1"/>
      <p:bldP spid="51" grpId="0"/>
      <p:bldP spid="51" grpId="1"/>
      <p:bldP spid="19" grpId="0" animBg="1"/>
      <p:bldP spid="19" grpId="1" animBg="1"/>
      <p:bldP spid="19" grpId="2" animBg="1"/>
      <p:bldP spid="19" grpId="3"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12557</TotalTime>
  <Words>5588</Words>
  <Application>Microsoft Office PowerPoint</Application>
  <PresentationFormat>全屏显示(4:3)</PresentationFormat>
  <Paragraphs>792</Paragraphs>
  <Slides>46</Slides>
  <Notes>39</Notes>
  <HiddenSlides>0</HiddenSlides>
  <MMClips>0</MMClips>
  <ScaleCrop>false</ScaleCrop>
  <HeadingPairs>
    <vt:vector size="4" baseType="variant">
      <vt:variant>
        <vt:lpstr>主题</vt:lpstr>
      </vt:variant>
      <vt:variant>
        <vt:i4>2</vt:i4>
      </vt:variant>
      <vt:variant>
        <vt:lpstr>幻灯片标题</vt:lpstr>
      </vt:variant>
      <vt:variant>
        <vt:i4>46</vt:i4>
      </vt:variant>
    </vt:vector>
  </HeadingPairs>
  <TitlesOfParts>
    <vt:vector size="48" baseType="lpstr">
      <vt:lpstr>默认设计模板</vt:lpstr>
      <vt:lpstr>1_默认设计模板</vt:lpstr>
      <vt:lpstr>第4章　自顶向下语法分析方法 </vt:lpstr>
      <vt:lpstr>幻灯片 2</vt:lpstr>
      <vt:lpstr>幻灯片 3</vt:lpstr>
      <vt:lpstr>4.1　确定的自顶向下语法分析思想</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4.2　LL(1)文法的判别</vt:lpstr>
      <vt:lpstr>幻灯片 17</vt:lpstr>
      <vt:lpstr>4.2.2　计算FIRST(X)集</vt:lpstr>
      <vt:lpstr>4.2.3　计算FIRST(α)集</vt:lpstr>
      <vt:lpstr>4.2.4　计算FOLLOW集</vt:lpstr>
      <vt:lpstr>幻灯片 21</vt:lpstr>
      <vt:lpstr>幻灯片 22</vt:lpstr>
      <vt:lpstr>幻灯片 23</vt:lpstr>
      <vt:lpstr>4.3　某些非LL(1)文法到LL(1)文法的等价变换</vt:lpstr>
      <vt:lpstr>4.3.1　提取左公共因子法</vt:lpstr>
      <vt:lpstr>4.3.2　消除左递归法</vt:lpstr>
      <vt:lpstr>幻灯片 27</vt:lpstr>
      <vt:lpstr>幻灯片 28</vt:lpstr>
      <vt:lpstr>幻灯片 29</vt:lpstr>
      <vt:lpstr>4.4　确定的自顶向下语法分析方法</vt:lpstr>
      <vt:lpstr>幻灯片 31</vt:lpstr>
      <vt:lpstr>幻灯片 32</vt:lpstr>
      <vt:lpstr>幻灯片 33</vt:lpstr>
      <vt:lpstr>4.4.2　预测分析法</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JOHN ZHU</cp:lastModifiedBy>
  <cp:revision>402</cp:revision>
  <cp:lastPrinted>1601-01-01T00:00:00Z</cp:lastPrinted>
  <dcterms:created xsi:type="dcterms:W3CDTF">1601-01-01T00:00:00Z</dcterms:created>
  <dcterms:modified xsi:type="dcterms:W3CDTF">2018-04-19T01:55:40Z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