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20"/>
  </p:notesMasterIdLst>
  <p:handoutMasterIdLst>
    <p:handoutMasterId r:id="rId21"/>
  </p:handoutMasterIdLst>
  <p:sldIdLst>
    <p:sldId id="342" r:id="rId2"/>
    <p:sldId id="343" r:id="rId3"/>
    <p:sldId id="330" r:id="rId4"/>
    <p:sldId id="331" r:id="rId5"/>
    <p:sldId id="335" r:id="rId6"/>
    <p:sldId id="341" r:id="rId7"/>
    <p:sldId id="345" r:id="rId8"/>
    <p:sldId id="334" r:id="rId9"/>
    <p:sldId id="338" r:id="rId10"/>
    <p:sldId id="339" r:id="rId11"/>
    <p:sldId id="344" r:id="rId12"/>
    <p:sldId id="340" r:id="rId13"/>
    <p:sldId id="346" r:id="rId14"/>
    <p:sldId id="347" r:id="rId15"/>
    <p:sldId id="349" r:id="rId16"/>
    <p:sldId id="348" r:id="rId17"/>
    <p:sldId id="350" r:id="rId18"/>
    <p:sldId id="351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FFCC"/>
    <a:srgbClr val="00CC66"/>
    <a:srgbClr val="CC0099"/>
    <a:srgbClr val="000099"/>
    <a:srgbClr val="0000FF"/>
    <a:srgbClr val="000066"/>
    <a:srgbClr val="CC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0" autoAdjust="0"/>
  </p:normalViewPr>
  <p:slideViewPr>
    <p:cSldViewPr>
      <p:cViewPr varScale="1">
        <p:scale>
          <a:sx n="61" d="100"/>
          <a:sy n="61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2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3C95581-AD1C-41A3-ABC2-1F9D43807D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60B99AE-5C25-481D-AA20-88D7CA7A2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D20424-6A9F-41E0-8AED-6B77435B6F19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12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8E2F2E52-438F-472D-99F5-B3DE9772D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花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4075"/>
            <a:ext cx="48006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logo00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28600"/>
            <a:ext cx="29337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4590C3-8F89-4144-86F7-5239D5F4F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 userDrawn="1"/>
        </p:nvSpPr>
        <p:spPr bwMode="auto">
          <a:xfrm>
            <a:off x="2438400" y="6315075"/>
            <a:ext cx="67056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CD32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CA" smtClean="0">
              <a:solidFill>
                <a:srgbClr val="000000"/>
              </a:solidFill>
            </a:endParaRPr>
          </a:p>
        </p:txBody>
      </p:sp>
      <p:pic>
        <p:nvPicPr>
          <p:cNvPr id="10243" name="Picture 14" descr="花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49838"/>
            <a:ext cx="25146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810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46" name="Picture 15" descr="草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53175"/>
            <a:ext cx="1905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 b="1">
                <a:solidFill>
                  <a:srgbClr val="0099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1A91AEB-795A-4F41-B00A-7D97B3406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22"/>
          <p:cNvSpPr>
            <a:spLocks noChangeArrowheads="1"/>
          </p:cNvSpPr>
          <p:nvPr userDrawn="1"/>
        </p:nvSpPr>
        <p:spPr bwMode="auto">
          <a:xfrm>
            <a:off x="2333625" y="6372225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 smtClean="0">
                <a:solidFill>
                  <a:srgbClr val="069406"/>
                </a:solidFill>
                <a:latin typeface="Times New Roman" panose="02020603050405020304" pitchFamily="18" charset="0"/>
                <a:ea typeface="楷体_GB2312" pitchFamily="49" charset="-122"/>
              </a:rPr>
              <a:t>华中科技大学计算机学院</a:t>
            </a:r>
          </a:p>
        </p:txBody>
      </p:sp>
      <p:sp>
        <p:nvSpPr>
          <p:cNvPr id="1033" name="Rectangle 23"/>
          <p:cNvSpPr>
            <a:spLocks noChangeArrowheads="1"/>
          </p:cNvSpPr>
          <p:nvPr userDrawn="1"/>
        </p:nvSpPr>
        <p:spPr bwMode="auto">
          <a:xfrm>
            <a:off x="57150" y="603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编译原理</a:t>
            </a:r>
          </a:p>
        </p:txBody>
      </p:sp>
      <p:pic>
        <p:nvPicPr>
          <p:cNvPr id="10250" name="Picture 24" descr="logo00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0"/>
            <a:ext cx="243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514600"/>
            <a:ext cx="5410200" cy="8382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语法树的遍历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85800" y="13716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编译原理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716463" y="5084763"/>
            <a:ext cx="4176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主讲教师：祝建</a:t>
            </a:r>
            <a:r>
              <a:rPr lang="zh-CN" altLang="en-US" sz="2800" b="1" dirty="0" smtClean="0">
                <a:latin typeface="宋体" charset="-122"/>
              </a:rPr>
              <a:t>华</a:t>
            </a:r>
            <a:endParaRPr lang="zh-CN" altLang="en-US" sz="2800" b="1" dirty="0">
              <a:latin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10</a:t>
            </a:fld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71600" y="1313473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If_then_else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4232" y="2537609"/>
            <a:ext cx="16058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tmtList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>
            <a:stCxn id="18" idx="2"/>
            <a:endCxn id="19" idx="0"/>
          </p:cNvCxnSpPr>
          <p:nvPr/>
        </p:nvCxnSpPr>
        <p:spPr bwMode="auto">
          <a:xfrm>
            <a:off x="2159732" y="1775138"/>
            <a:ext cx="261744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67544" y="2537609"/>
            <a:ext cx="5040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 bwMode="auto">
          <a:xfrm flipH="1">
            <a:off x="719572" y="1775138"/>
            <a:ext cx="90010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547664" y="4193793"/>
            <a:ext cx="73448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当各子树遍历完成后：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 err="1" smtClean="0">
                <a:latin typeface="+mn-ea"/>
                <a:ea typeface="+mn-ea"/>
              </a:rPr>
              <a:t>S.code</a:t>
            </a:r>
            <a:r>
              <a:rPr lang="en-US" altLang="zh-CN" sz="2000" b="1" dirty="0" smtClean="0">
                <a:latin typeface="+mn-ea"/>
                <a:ea typeface="+mn-ea"/>
              </a:rPr>
              <a:t>=</a:t>
            </a:r>
            <a:r>
              <a:rPr lang="en-US" altLang="zh-CN" sz="2000" b="1" dirty="0" err="1" smtClean="0">
                <a:latin typeface="+mn-ea"/>
                <a:ea typeface="+mn-ea"/>
              </a:rPr>
              <a:t>E.code</a:t>
            </a:r>
            <a:r>
              <a:rPr lang="en-US" altLang="zh-CN" sz="2000" b="1" dirty="0" smtClean="0">
                <a:latin typeface="+mn-ea"/>
                <a:ea typeface="+mn-ea"/>
              </a:rPr>
              <a:t> ||gen(</a:t>
            </a:r>
            <a:r>
              <a:rPr lang="en-US" altLang="zh-CN" sz="2000" b="1" dirty="0" err="1" smtClean="0">
                <a:latin typeface="+mn-ea"/>
                <a:ea typeface="+mn-ea"/>
              </a:rPr>
              <a:t>E.true</a:t>
            </a:r>
            <a:r>
              <a:rPr lang="en-US" altLang="zh-CN" sz="2000" b="1" dirty="0" smtClean="0">
                <a:latin typeface="+mn-ea"/>
                <a:ea typeface="+mn-ea"/>
              </a:rPr>
              <a:t>’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latin typeface="+mn-ea"/>
                <a:ea typeface="+mn-ea"/>
              </a:rPr>
              <a:t>’) || S1.code </a:t>
            </a:r>
          </a:p>
          <a:p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||gen( </a:t>
            </a:r>
            <a:r>
              <a:rPr lang="en-US" altLang="zh-CN" sz="2000" b="1" dirty="0" err="1" smtClean="0"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S.next</a:t>
            </a:r>
            <a:r>
              <a:rPr lang="en-US" altLang="zh-CN" sz="2000" b="1" dirty="0" smtClean="0">
                <a:latin typeface="+mn-ea"/>
                <a:ea typeface="+mn-ea"/>
              </a:rPr>
              <a:t>)||gen(</a:t>
            </a:r>
            <a:r>
              <a:rPr lang="en-US" altLang="zh-CN" sz="2000" b="1" dirty="0" err="1" smtClean="0">
                <a:latin typeface="+mn-ea"/>
                <a:ea typeface="+mn-ea"/>
              </a:rPr>
              <a:t>E.false</a:t>
            </a:r>
            <a:r>
              <a:rPr lang="en-US" altLang="zh-CN" sz="2000" b="1" dirty="0" smtClean="0">
                <a:latin typeface="+mn-ea"/>
                <a:ea typeface="+mn-ea"/>
              </a:rPr>
              <a:t> ’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latin typeface="+mn-ea"/>
                <a:ea typeface="+mn-ea"/>
              </a:rPr>
              <a:t>’) ||  S2.code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766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E then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else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语句的翻译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880" y="953433"/>
            <a:ext cx="43924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该结点语句后的标号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2537609"/>
            <a:ext cx="16058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tmtList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 bwMode="auto">
          <a:xfrm>
            <a:off x="1979712" y="1745521"/>
            <a:ext cx="44290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491880" y="1355864"/>
            <a:ext cx="565212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newLabel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E.true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的入口位置。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newLabel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E.false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的入口位置。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3113673"/>
            <a:ext cx="20162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E.True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E.false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3688" y="3300080"/>
            <a:ext cx="23762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.next=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9952" y="3300080"/>
            <a:ext cx="23762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.next=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2051720" y="908720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31 L -0.15712 0.204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03 0.19977 C -0.16858 0.20254 -0.17778 0.20531 -0.18611 0.21225 C -0.18715 0.21433 -0.18785 0.21688 -0.18924 0.21896 C -0.19063 0.22081 -0.19271 0.22081 -0.19393 0.22289 C -0.19497 0.22451 -0.19462 0.22751 -0.19549 0.22936 C -0.19636 0.23121 -0.19774 0.23237 -0.19879 0.23329 C -0.20261 0.24878 -0.20469 0.27029 -0.19549 0.28231 C -0.1934 0.28508 -0.18715 0.29318 -0.18438 0.29503 C -0.18143 0.29688 -0.175 0.29919 -0.175 0.29942 C -0.16771 0.30844 -0.17622 0.29896 -0.16702 0.30566 C -0.16372 0.3082 -0.15747 0.31399 -0.15747 0.31422 C -0.15104 0.31329 -0.14462 0.31352 -0.13837 0.3119 C -0.13646 0.31144 -0.13542 0.3089 -0.13368 0.30774 C -0.12952 0.30497 -0.12118 0.30404 -0.11771 0.30335 C -0.1092 0.29572 -0.10868 0.28462 -0.10347 0.27375 C -0.10243 0.26381 -0.10243 0.25364 -0.10035 0.24416 C -0.09965 0.24115 -0.09653 0.24046 -0.09549 0.23792 C -0.09445 0.23537 -0.09462 0.2319 -0.09393 0.22936 C -0.0908 0.21572 -0.0908 0.21433 -0.08125 0.20832 C -0.07639 0.20185 -0.07674 0.203 -0.07327 0.1956 C -0.07014 0.18867 -0.06389 0.1741 -0.06389 0.17479 C -0.06146 0.16277 -0.0566 0.15653 -0.05104 0.14705 C -0.04896 0.13595 -0.04653 0.11514 -0.03993 0.10659 C -0.0382 0.09479 -0.03681 0.08809 -0.03056 0.0793 C -0.02934 0.06705 -0.03004 0.06011 -0.02413 0.05179 C -0.02118 0.04023 -0.01823 0.04809 -0.01459 0.03676 C -0.01163 0.0282 -0.01302 0.01988 -0.0066 0.01595 " pathEditMode="relative" rAng="0" ptsTypes="ffffffffffffffffffffffffffA">
                                      <p:cBhvr>
                                        <p:cTn id="2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.19931 " pathEditMode="relative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0.19121 C 0.02482 0.1919 0.01094 0.19214 -0.00278 0.19329 C -0.01389 0.19422 -0.02136 0.20162 -0.03125 0.20601 C -0.03872 0.21271 -0.04549 0.21618 -0.05191 0.2252 C -0.05243 0.22728 -0.05347 0.22936 -0.05347 0.23144 C -0.05347 0.24971 -0.05278 0.2682 -0.05191 0.28647 C -0.05087 0.30774 -0.01528 0.30474 -0.00747 0.30543 C 0.00868 0.3089 0.02378 0.31237 0.0401 0.31399 C 0.05972 0.31329 0.07934 0.31352 0.09896 0.31167 C 0.11788 0.31005 0.10573 0.3082 0.11632 0.30543 C 0.12726 0.30242 0.13854 0.3015 0.14965 0.29919 C 0.15347 0.29387 0.1559 0.29156 0.15764 0.28439 C 0.15712 0.27653 0.15729 0.26867 0.1559 0.26104 C 0.15573 0.25849 0.15364 0.25711 0.1526 0.25479 C 0.14878 0.24508 0.14635 0.23422 0.14166 0.2252 C 0.13993 0.21757 0.13698 0.21433 0.13385 0.20809 C 0.13246 0.20555 0.13229 0.20185 0.13055 0.19977 C 0.12934 0.19815 0.12743 0.19838 0.12587 0.19768 C 0.12118 0.19329 0.11649 0.19121 0.11163 0.18705 C 0.10972 0.18335 0.10677 0.18057 0.10521 0.17641 C 0.10434 0.17387 0.10486 0.1704 0.10364 0.16809 C 0.10173 0.16439 0.09791 0.163 0.09566 0.15953 C 0.08993 0.15052 0.08941 0.14774 0.08142 0.14266 C 0.07621 0.12185 0.08507 0.15422 0.075 0.12994 C 0.07344 0.12601 0.07291 0.12138 0.07187 0.11722 C 0.0691 0.10612 0.06319 0.10081 0.05607 0.09618 C 0.05486 0.09133 0.05503 0.08555 0.05278 0.08138 C 0.05173 0.0793 0.04948 0.07884 0.04809 0.07722 C 0.04583 0.07468 0.04392 0.07144 0.04166 0.06867 C 0.04062 0.06589 0.03941 0.06312 0.03854 0.06011 C 0.03785 0.05803 0.03837 0.05503 0.03698 0.05387 C 0.0342 0.05133 0.02743 0.04971 0.02743 0.04994 C 0.02465 0.04578 0.02326 0.04416 0.02118 0.03907 C 0.01962 0.03514 0.01996 0.02982 0.01788 0.02636 C 0.01666 0.02451 0.01476 0.02358 0.01319 0.02219 C 0.01041 0.0111 0.01354 0.02011 0.00833 0.01179 C 0.00712 0.00971 0.00521 0.00531 0.00521 0.00555 " pathEditMode="relative" rAng="0" ptsTypes="ffffffffffffffffffffffffffffffffffffA">
                                      <p:cBhvr>
                                        <p:cTn id="4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51 0.18891 " pathEditMode="relative" ptsTypes="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34 0.19237 C 0.19219 0.1956 0.24462 0.18636 0.21111 0.203 C 0.20607 0.20971 0.20035 0.21688 0.19357 0.21988 C 0.19045 0.22612 0.18889 0.2326 0.18559 0.23884 C 0.18628 0.25225 0.18628 0.26566 0.18732 0.27907 C 0.18732 0.2793 0.18976 0.29294 0.19045 0.29387 C 0.19166 0.29549 0.19375 0.29526 0.19531 0.29595 C 0.20625 0.30566 0.21719 0.30589 0.23003 0.30867 C 0.23316 0.30936 0.23976 0.31075 0.23976 0.31098 C 0.25069 0.31584 0.25764 0.31352 0.26979 0.31283 C 0.30052 0.31098 0.33125 0.31005 0.36198 0.30867 C 0.37135 0.30335 0.38073 0.29942 0.39045 0.29595 C 0.39462 0.29433 0.40312 0.29179 0.40312 0.29202 C 0.41389 0.27745 0.40451 0.25641 0.4 0.24092 C 0.39531 0.22497 0.39392 0.20092 0.3809 0.19237 C 0.37847 0.19075 0.36614 0.18844 0.3651 0.1882 C 0.35139 0.18173 0.36944 0.19098 0.35538 0.18173 C 0.34705 0.17618 0.34844 0.17826 0.33976 0.17549 C 0.33351 0.17341 0.32847 0.16901 0.32222 0.16693 C 0.30694 0.15352 0.27812 0.14959 0.26007 0.14381 C 0.25851 0.14242 0.25729 0.14057 0.25538 0.13942 C 0.25226 0.13757 0.24601 0.13526 0.24601 0.13549 C 0.24427 0.13294 0.23732 0.12231 0.23316 0.12046 C 0.23229 0.12 0.21927 0.1163 0.2158 0.11422 C 0.20798 0.10959 0.20173 0.10289 0.19357 0.09942 C 0.18594 0.08901 0.175 0.08115 0.1651 0.07607 C 0.16163 0.07422 0.15868 0.07214 0.15555 0.06982 C 0.15278 0.06774 0.15052 0.06497 0.14739 0.06335 C 0.14514 0.06196 0.14236 0.06219 0.13976 0.06127 C 0.12621 0.05641 0.11354 0.04948 0.1 0.04647 C 0.08837 0.04138 0.09375 0.04347 0.08403 0.04023 C 0.07344 0.03098 0.05903 0.02774 0.04739 0.02312 C 0.03298 0.00855 0.03472 0.00416 0.01267 0.00416 " pathEditMode="relative" rAng="0" ptsTypes="ffffffffffffffffffffffffffffffffA">
                                      <p:cBhvr>
                                        <p:cTn id="4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0" grpId="0"/>
      <p:bldP spid="31" grpId="0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l="13473" t="14563" r="12920" b="25391"/>
          <a:stretch>
            <a:fillRect/>
          </a:stretch>
        </p:blipFill>
        <p:spPr bwMode="auto">
          <a:xfrm>
            <a:off x="1" y="1052736"/>
            <a:ext cx="66602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20272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11</a:t>
            </a:fld>
            <a:endParaRPr lang="en-US" altLang="zh-CN" dirty="0" smtClean="0"/>
          </a:p>
        </p:txBody>
      </p:sp>
      <p:sp>
        <p:nvSpPr>
          <p:cNvPr id="32" name="下箭头 31"/>
          <p:cNvSpPr/>
          <p:nvPr/>
        </p:nvSpPr>
        <p:spPr bwMode="auto">
          <a:xfrm>
            <a:off x="29878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04456" y="476672"/>
            <a:ext cx="43924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label0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4456" y="879103"/>
            <a:ext cx="50395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生成：     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newLabel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(label1)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E.true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继承属性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newLabel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(label2)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E.false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628800"/>
            <a:ext cx="2088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Label3=&gt;E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.false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6512" y="4437112"/>
            <a:ext cx="93610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5576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得到表达式值的位置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44008" y="465313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37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504" y="1895346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真假出口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向下传递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7744" y="2708920"/>
            <a:ext cx="2088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Label4=&gt;E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.true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6368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5478323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18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61720" y="5517232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1158" y="4766956"/>
            <a:ext cx="208823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76256" y="1522527"/>
            <a:ext cx="208823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959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76256" y="3822139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081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76256" y="4758243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504" y="43776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|| gen(label2’:’)||S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90208" y="1528326"/>
            <a:ext cx="208823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19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36" grpId="0"/>
      <p:bldP spid="42" grpId="0"/>
      <p:bldP spid="44" grpId="0"/>
      <p:bldP spid="45" grpId="0"/>
      <p:bldP spid="47" grpId="0"/>
      <p:bldP spid="50" grpId="0"/>
      <p:bldP spid="51" grpId="0"/>
      <p:bldP spid="52" grpId="0"/>
      <p:bldP spid="53" grpId="0"/>
      <p:bldP spid="54" grpId="0"/>
      <p:bldP spid="57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5472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12</a:t>
            </a:fld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8112" y="1196752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(S)while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07295"/>
            <a:ext cx="5040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 flipH="1">
            <a:off x="719572" y="1658417"/>
            <a:ext cx="1476672" cy="948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079104" y="4682753"/>
            <a:ext cx="8029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+mn-ea"/>
                <a:ea typeface="+mn-ea"/>
              </a:rPr>
              <a:t>S.code</a:t>
            </a:r>
            <a:r>
              <a:rPr lang="en-US" altLang="zh-CN" sz="2000" b="1" dirty="0" smtClean="0">
                <a:latin typeface="+mn-ea"/>
                <a:ea typeface="+mn-ea"/>
              </a:rPr>
              <a:t>=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gen(S</a:t>
            </a:r>
            <a:r>
              <a:rPr lang="en-US" altLang="zh-CN" sz="2000" b="1" baseline="-25000" dirty="0" smtClean="0"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</a:rPr>
              <a:t>.next </a:t>
            </a:r>
            <a:r>
              <a:rPr lang="en-US" altLang="zh-CN" sz="2000" b="1" dirty="0">
                <a:latin typeface="+mn-ea"/>
              </a:rPr>
              <a:t>’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en-US" altLang="zh-CN" sz="2000" b="1" dirty="0">
                <a:latin typeface="+mn-ea"/>
              </a:rPr>
              <a:t>’) </a:t>
            </a:r>
            <a:r>
              <a:rPr lang="en-US" altLang="zh-CN" sz="2000" b="1" dirty="0" smtClean="0">
                <a:latin typeface="+mn-ea"/>
              </a:rPr>
              <a:t>||</a:t>
            </a:r>
            <a:r>
              <a:rPr lang="en-US" altLang="zh-CN" sz="2000" b="1" dirty="0" err="1" smtClean="0">
                <a:latin typeface="+mn-ea"/>
                <a:ea typeface="+mn-ea"/>
              </a:rPr>
              <a:t>E.code</a:t>
            </a:r>
            <a:r>
              <a:rPr lang="en-US" altLang="zh-CN" sz="2000" b="1" dirty="0" smtClean="0">
                <a:latin typeface="+mn-ea"/>
                <a:ea typeface="+mn-ea"/>
              </a:rPr>
              <a:t> ||gen(</a:t>
            </a:r>
            <a:r>
              <a:rPr lang="en-US" altLang="zh-CN" sz="2000" b="1" dirty="0" err="1" smtClean="0">
                <a:latin typeface="+mn-ea"/>
                <a:ea typeface="+mn-ea"/>
              </a:rPr>
              <a:t>E.true</a:t>
            </a:r>
            <a:r>
              <a:rPr lang="en-US" altLang="zh-CN" sz="2000" b="1" dirty="0" smtClean="0">
                <a:latin typeface="+mn-ea"/>
                <a:ea typeface="+mn-ea"/>
              </a:rPr>
              <a:t>’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latin typeface="+mn-ea"/>
                <a:ea typeface="+mn-ea"/>
              </a:rPr>
              <a:t>’)      </a:t>
            </a:r>
          </a:p>
          <a:p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|| S</a:t>
            </a:r>
            <a:r>
              <a:rPr lang="en-US" altLang="zh-CN" sz="2000" b="1" baseline="-25000" dirty="0" smtClean="0"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.code || gen( </a:t>
            </a:r>
            <a:r>
              <a:rPr lang="en-US" altLang="zh-CN" sz="2000" b="1" dirty="0" err="1" smtClean="0"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latin typeface="+mn-ea"/>
                <a:ea typeface="+mn-ea"/>
              </a:rPr>
              <a:t> S</a:t>
            </a:r>
            <a:r>
              <a:rPr lang="en-US" altLang="zh-CN" sz="2000" b="1" baseline="-25000" dirty="0" smtClean="0"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.next)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40" y="4766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语句的翻译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178168"/>
            <a:ext cx="60486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该结点语句后的标号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假定为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label0)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3992" y="2607295"/>
            <a:ext cx="16058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tmtList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stCxn id="3" idx="2"/>
            <a:endCxn id="9" idx="0"/>
          </p:cNvCxnSpPr>
          <p:nvPr/>
        </p:nvCxnSpPr>
        <p:spPr bwMode="auto">
          <a:xfrm>
            <a:off x="2196244" y="1658417"/>
            <a:ext cx="420688" cy="948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36504" y="1580599"/>
            <a:ext cx="460749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newLabel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E.true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E.false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newLabel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赋值给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S1.next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8520" y="3068960"/>
            <a:ext cx="20162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label1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label0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200" y="3068960"/>
            <a:ext cx="7020272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 :=label2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.break:=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如果要处理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语句，可以考虑使用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属性，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翻译为</a:t>
            </a:r>
            <a:r>
              <a:rPr lang="en-US" altLang="zh-CN" sz="1600" b="1" dirty="0" smtClean="0">
                <a:latin typeface="+mn-ea"/>
              </a:rPr>
              <a:t>gen( </a:t>
            </a:r>
            <a:r>
              <a:rPr lang="en-US" altLang="zh-CN" sz="1600" b="1" dirty="0" err="1" smtClean="0">
                <a:latin typeface="+mn-ea"/>
              </a:rPr>
              <a:t>goto</a:t>
            </a:r>
            <a:r>
              <a:rPr lang="en-US" altLang="zh-CN" sz="1600" b="1" dirty="0" smtClean="0">
                <a:latin typeface="+mn-ea"/>
              </a:rPr>
              <a:t> S</a:t>
            </a:r>
            <a:r>
              <a:rPr lang="en-US" altLang="zh-CN" sz="1600" b="1" baseline="-25000" dirty="0" smtClean="0">
                <a:latin typeface="+mn-ea"/>
              </a:rPr>
              <a:t>1</a:t>
            </a:r>
            <a:r>
              <a:rPr lang="en-US" altLang="zh-CN" sz="1600" b="1" dirty="0" smtClean="0">
                <a:latin typeface="+mn-ea"/>
              </a:rPr>
              <a:t>.break)</a:t>
            </a:r>
            <a:r>
              <a:rPr lang="zh-CN" altLang="en-US" sz="1600" b="1" dirty="0" smtClean="0">
                <a:latin typeface="+mn-ea"/>
              </a:rPr>
              <a:t>；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如果为空，表示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语句出现位置错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2051720" y="908720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1844824"/>
            <a:ext cx="19442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1916832"/>
            <a:ext cx="19442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.code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8112" y="4221088"/>
            <a:ext cx="19442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104" y="5399362"/>
            <a:ext cx="8029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+mn-ea"/>
                <a:ea typeface="+mn-ea"/>
              </a:rPr>
              <a:t>S.code</a:t>
            </a:r>
            <a:r>
              <a:rPr lang="en-US" altLang="zh-CN" sz="2000" b="1" dirty="0" smtClean="0">
                <a:latin typeface="+mn-ea"/>
                <a:ea typeface="+mn-ea"/>
              </a:rPr>
              <a:t>=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gen( ’label2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en-US" altLang="zh-CN" sz="2000" b="1" dirty="0" smtClean="0">
                <a:latin typeface="+mn-ea"/>
              </a:rPr>
              <a:t>’) ||</a:t>
            </a:r>
            <a:r>
              <a:rPr lang="en-US" altLang="zh-CN" sz="2000" b="1" dirty="0" err="1" smtClean="0">
                <a:latin typeface="+mn-ea"/>
                <a:ea typeface="+mn-ea"/>
              </a:rPr>
              <a:t>E.code</a:t>
            </a:r>
            <a:r>
              <a:rPr lang="en-US" altLang="zh-CN" sz="2000" b="1" dirty="0" smtClean="0">
                <a:latin typeface="+mn-ea"/>
                <a:ea typeface="+mn-ea"/>
              </a:rPr>
              <a:t> ||gen(’label1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latin typeface="+mn-ea"/>
                <a:ea typeface="+mn-ea"/>
              </a:rPr>
              <a:t>’)      </a:t>
            </a:r>
          </a:p>
          <a:p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|| S</a:t>
            </a:r>
            <a:r>
              <a:rPr lang="en-US" altLang="zh-CN" sz="2000" b="1" baseline="-25000" dirty="0" smtClean="0"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.code || gen( </a:t>
            </a:r>
            <a:r>
              <a:rPr lang="en-US" altLang="zh-CN" sz="2000" b="1" dirty="0" err="1" smtClean="0"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latin typeface="+mn-ea"/>
                <a:ea typeface="+mn-ea"/>
              </a:rPr>
              <a:t> label2)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31 L -0.15712 0.204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 0.19838 C -0.15972 0.20092 -0.16077 0.20485 -0.16389 0.20693 C -0.16684 0.20901 -0.17344 0.2111 -0.17344 0.21133 C -0.175 0.21248 -0.17639 0.21433 -0.17813 0.21526 C -0.18021 0.21641 -0.18316 0.21503 -0.18455 0.21734 C -0.19636 0.23584 -0.18038 0.22682 -0.19254 0.23214 C -0.20018 0.2393 -0.20174 0.24971 -0.20677 0.25965 C -0.2125 0.283 -0.20955 0.31283 -0.20834 0.33572 C -0.20799 0.34081 -0.20747 0.34636 -0.20521 0.35052 C -0.19774 0.36462 -0.1908 0.36508 -0.17969 0.36971 C -0.17656 0.3711 -0.17031 0.37387 -0.17031 0.3741 C -0.15729 0.37294 -0.13629 0.37664 -0.12413 0.36323 C -0.11962 0.35815 -0.11719 0.35167 -0.11302 0.34636 C -0.10955 0.33248 -0.11007 0.31792 -0.10677 0.30404 C -0.10729 0.28162 -0.10747 0.25896 -0.10834 0.23653 C -0.10851 0.23329 -0.11111 0.22566 -0.11302 0.22381 C -0.11649 0.22011 -0.12344 0.21873 -0.12743 0.21526 C -0.13195 0.20647 -0.13594 0.19838 -0.14479 0.19838 " pathEditMode="relative" rAng="0" ptsTypes="fffffffffffffffff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20046 L 0.00017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0.00531 L 0.0408 0.209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20531 C 0.02378 0.20138 0.02569 0.20138 -0.00278 0.20323 C -0.00747 0.20531 -0.00834 0.20508 -0.01233 0.20971 C -0.01511 0.21294 -0.02031 0.22011 -0.02031 0.22034 C -0.02274 0.23005 -0.025 0.22728 -0.03143 0.23283 C -0.03854 0.2474 -0.03646 0.24069 -0.03924 0.25179 C -0.03872 0.27237 -0.03906 0.29294 -0.03768 0.31329 C -0.03733 0.31861 -0.03368 0.32277 -0.03299 0.32809 C -0.03229 0.33364 -0.03281 0.33965 -0.03143 0.34497 C -0.0283 0.35699 -0.0158 0.36901 -0.00747 0.37456 C 0.00226 0.38104 0.01371 0.38011 0.02413 0.38289 C 0.04166 0.3815 0.0592 0.38104 0.07656 0.37873 C 0.07986 0.37826 0.08281 0.37526 0.08611 0.37456 C 0.10538 0.37086 0.12378 0.36439 0.14323 0.36185 C 0.14687 0.36023 0.15121 0.36069 0.15434 0.35768 C 0.1559 0.3563 0.15607 0.35283 0.15746 0.35121 C 0.15972 0.34844 0.16302 0.34751 0.16545 0.34497 C 0.16736 0.34312 0.1684 0.34034 0.17031 0.33849 C 0.17222 0.33664 0.17482 0.33618 0.17656 0.33433 C 0.1816 0.32901 0.18906 0.31953 0.1941 0.31329 C 0.19618 0.29942 0.19809 0.27352 0.19253 0.26242 C 0.19045 0.25826 0.18663 0.25595 0.18455 0.25179 C 0.18212 0.24716 0.17882 0.24 0.175 0.23699 C 0.17066 0.23329 0.16406 0.23283 0.1592 0.23075 C 0.15416 0.22451 0.14809 0.22289 0.14166 0.22011 C 0.1401 0.21942 0.13837 0.21919 0.13698 0.21803 C 0.13541 0.21664 0.13385 0.21479 0.13212 0.21387 C 0.1184 0.20716 0.09878 0.20878 0.08455 0.2074 C 0.07673 0.20485 0.07048 0.20277 0.06232 0.20115 C 0.04427 0.20323 0.04479 0.19537 0.04479 0.20531 Z " pathEditMode="relative" rAng="0" ptsTypes="ffffffffffffffffffffffffffffff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4 0.20462 L -0.00625 -0.0050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0497 " pathEditMode="relative" ptsTypes="AA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/>
      <p:bldP spid="13" grpId="0"/>
      <p:bldP spid="14" grpId="0" animBg="1"/>
      <p:bldP spid="14" grpId="1" animBg="1"/>
      <p:bldP spid="14" grpId="3" animBg="1"/>
      <p:bldP spid="14" grpId="5" animBg="1"/>
      <p:bldP spid="14" grpId="6" animBg="1"/>
      <p:bldP spid="14" grpId="7" animBg="1"/>
      <p:bldP spid="14" grpId="8" animBg="1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7480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13</a:t>
            </a:fld>
            <a:endParaRPr lang="en-US" altLang="zh-CN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  <a:ea typeface="+mn-ea"/>
              </a:rPr>
              <a:t>3. </a:t>
            </a:r>
            <a:r>
              <a:rPr lang="zh-CN" altLang="en-US" sz="2800" b="1" dirty="0" smtClean="0">
                <a:latin typeface="+mn-ea"/>
                <a:ea typeface="+mn-ea"/>
              </a:rPr>
              <a:t>中间代码生成中的换名问题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a=10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</a:t>
            </a:r>
            <a:r>
              <a:rPr kumimoji="1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中间代码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a=10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RETURN 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7480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14</a:t>
            </a:fld>
            <a:endParaRPr lang="en-US" altLang="zh-CN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51520" y="76470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a=10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</a:t>
            </a:r>
            <a:r>
              <a:rPr kumimoji="1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60030" y="2348880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25080" y="532185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17664" y="89254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620839" y="1278310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3047752" y="821110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3060452" y="807367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179512" y="908844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3059832" y="1196752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TX2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059832" y="2708920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059832" y="3140968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i+1</a:t>
            </a: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059832" y="3573016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RETURN V</a:t>
            </a:r>
            <a:r>
              <a:rPr lang="en-US" altLang="zh-CN" b="1" baseline="-250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697088" y="4145240"/>
          <a:ext cx="512338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DX+4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 gridSpan="5"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中间代码生成后，需要保留这个总表帮助生成目标代码，即离开符合语句结点</a:t>
                      </a:r>
                      <a:r>
                        <a:rPr lang="zh-CN" altLang="en-US" sz="1600" b="1" smtClean="0"/>
                        <a:t>时，在</a:t>
                      </a:r>
                      <a:r>
                        <a:rPr lang="zh-CN" altLang="en-US" sz="1600" b="1" dirty="0" smtClean="0"/>
                        <a:t>符号表中删除</a:t>
                      </a:r>
                      <a:r>
                        <a:rPr lang="zh-CN" altLang="en-US" sz="1600" b="1" smtClean="0"/>
                        <a:t>该作用域符号表的同时，需要</a:t>
                      </a:r>
                      <a:r>
                        <a:rPr lang="zh-CN" altLang="en-US" sz="1600" b="1" dirty="0" smtClean="0"/>
                        <a:t>将这个作用域的</a:t>
                      </a:r>
                      <a:r>
                        <a:rPr lang="zh-CN" altLang="en-US" sz="1600" b="1" smtClean="0"/>
                        <a:t>符号表插入到总</a:t>
                      </a:r>
                      <a:r>
                        <a:rPr lang="zh-CN" altLang="en-US" sz="1600" b="1" dirty="0" smtClean="0"/>
                        <a:t>表中。</a:t>
                      </a:r>
                      <a:endParaRPr lang="en-US" altLang="zh-CN" sz="1600" b="1" dirty="0" smtClean="0"/>
                    </a:p>
                    <a:p>
                      <a:r>
                        <a:rPr lang="en-US" altLang="zh-CN" sz="1600" b="1" dirty="0" smtClean="0"/>
                        <a:t>L</a:t>
                      </a:r>
                      <a:r>
                        <a:rPr lang="zh-CN" altLang="en-US" sz="1600" b="1" dirty="0" smtClean="0"/>
                        <a:t>为</a:t>
                      </a:r>
                      <a:r>
                        <a:rPr lang="en-US" altLang="zh-CN" sz="1600" b="1" dirty="0" smtClean="0"/>
                        <a:t>0</a:t>
                      </a:r>
                      <a:r>
                        <a:rPr lang="zh-CN" altLang="en-US" sz="1600" b="1" dirty="0" smtClean="0"/>
                        <a:t>表示在静态区，其它都在活动记录中分配单元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2" animBg="1"/>
      <p:bldP spid="14" grpId="3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7" grpId="0" animBg="1"/>
      <p:bldP spid="17" grpId="1" animBg="1"/>
      <p:bldP spid="18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7480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15</a:t>
            </a:fld>
            <a:endParaRPr lang="en-US" altLang="zh-CN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996134" y="764704"/>
            <a:ext cx="331217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f1(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a=20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a+x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main()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a=f1(10);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if (a&gt;10) a=10;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while (a!=0) a=a-1;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return 0;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60152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  <a:ea typeface="+mn-ea"/>
              </a:rPr>
              <a:t>4. </a:t>
            </a:r>
            <a:r>
              <a:rPr lang="zh-CN" altLang="en-US" sz="2800" b="1" dirty="0" smtClean="0">
                <a:latin typeface="+mn-ea"/>
                <a:ea typeface="+mn-ea"/>
              </a:rPr>
              <a:t>一个完整的例子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672210" y="162961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7480" y="6463109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16</a:t>
            </a:fld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950684" y="558453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0684" y="1206524"/>
            <a:ext cx="1253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stCxn id="30" idx="2"/>
            <a:endCxn id="31" idx="0"/>
          </p:cNvCxnSpPr>
          <p:nvPr/>
        </p:nvCxnSpPr>
        <p:spPr bwMode="auto">
          <a:xfrm>
            <a:off x="2526748" y="927785"/>
            <a:ext cx="50518" cy="278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971600" y="1773296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ExDef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>
            <a:stCxn id="31" idx="2"/>
            <a:endCxn id="48" idx="0"/>
          </p:cNvCxnSpPr>
          <p:nvPr/>
        </p:nvCxnSpPr>
        <p:spPr bwMode="auto">
          <a:xfrm flipH="1">
            <a:off x="1403648" y="1575856"/>
            <a:ext cx="1173618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289808" y="1773296"/>
            <a:ext cx="1267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箭头连接符 51"/>
          <p:cNvCxnSpPr>
            <a:stCxn id="31" idx="2"/>
            <a:endCxn id="51" idx="0"/>
          </p:cNvCxnSpPr>
          <p:nvPr/>
        </p:nvCxnSpPr>
        <p:spPr bwMode="auto">
          <a:xfrm>
            <a:off x="2577266" y="1575856"/>
            <a:ext cx="1346100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79512" y="2421368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1640" y="24306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ExtDecList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>
            <a:stCxn id="48" idx="2"/>
            <a:endCxn id="55" idx="0"/>
          </p:cNvCxnSpPr>
          <p:nvPr/>
        </p:nvCxnSpPr>
        <p:spPr bwMode="auto">
          <a:xfrm flipH="1">
            <a:off x="719572" y="2142628"/>
            <a:ext cx="68407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>
            <a:stCxn id="48" idx="2"/>
            <a:endCxn id="56" idx="0"/>
          </p:cNvCxnSpPr>
          <p:nvPr/>
        </p:nvCxnSpPr>
        <p:spPr bwMode="auto">
          <a:xfrm>
            <a:off x="1403648" y="2142628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519198" y="3366764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箭头连接符 63"/>
          <p:cNvCxnSpPr>
            <a:stCxn id="56" idx="2"/>
            <a:endCxn id="63" idx="0"/>
          </p:cNvCxnSpPr>
          <p:nvPr/>
        </p:nvCxnSpPr>
        <p:spPr bwMode="auto">
          <a:xfrm>
            <a:off x="1979712" y="2799992"/>
            <a:ext cx="7538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7740352" y="242136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直接箭头连接符 68"/>
          <p:cNvCxnSpPr>
            <a:stCxn id="51" idx="2"/>
            <a:endCxn id="68" idx="0"/>
          </p:cNvCxnSpPr>
          <p:nvPr/>
        </p:nvCxnSpPr>
        <p:spPr bwMode="auto">
          <a:xfrm>
            <a:off x="3923366" y="2142628"/>
            <a:ext cx="4465058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491880" y="243066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ExDef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>
            <a:stCxn id="51" idx="2"/>
            <a:endCxn id="71" idx="0"/>
          </p:cNvCxnSpPr>
          <p:nvPr/>
        </p:nvCxnSpPr>
        <p:spPr bwMode="auto">
          <a:xfrm>
            <a:off x="3923366" y="2142628"/>
            <a:ext cx="56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699792" y="3078732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24402" y="3088024"/>
            <a:ext cx="9645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FunDec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>
            <a:stCxn id="71" idx="2"/>
            <a:endCxn id="73" idx="0"/>
          </p:cNvCxnSpPr>
          <p:nvPr/>
        </p:nvCxnSpPr>
        <p:spPr bwMode="auto">
          <a:xfrm flipH="1">
            <a:off x="3239852" y="2799992"/>
            <a:ext cx="68407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1" idx="2"/>
            <a:endCxn id="74" idx="0"/>
          </p:cNvCxnSpPr>
          <p:nvPr/>
        </p:nvCxnSpPr>
        <p:spPr bwMode="auto">
          <a:xfrm>
            <a:off x="3923928" y="2799992"/>
            <a:ext cx="582759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135822" y="3078732"/>
            <a:ext cx="8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ComSt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71" idx="2"/>
            <a:endCxn id="82" idx="0"/>
          </p:cNvCxnSpPr>
          <p:nvPr/>
        </p:nvCxnSpPr>
        <p:spPr bwMode="auto">
          <a:xfrm>
            <a:off x="3923928" y="2799992"/>
            <a:ext cx="3622171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4038916" y="4077552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>
            <a:stCxn id="74" idx="2"/>
            <a:endCxn id="84" idx="0"/>
          </p:cNvCxnSpPr>
          <p:nvPr/>
        </p:nvCxnSpPr>
        <p:spPr bwMode="auto">
          <a:xfrm>
            <a:off x="4506687" y="3734355"/>
            <a:ext cx="281" cy="343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880386" y="479763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>ParamDec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箭头连接符 90"/>
          <p:cNvCxnSpPr>
            <a:stCxn id="84" idx="2"/>
            <a:endCxn id="90" idx="0"/>
          </p:cNvCxnSpPr>
          <p:nvPr/>
        </p:nvCxnSpPr>
        <p:spPr bwMode="auto">
          <a:xfrm flipH="1">
            <a:off x="4492454" y="4446884"/>
            <a:ext cx="14514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232314" y="5384730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直接箭头连接符 95"/>
          <p:cNvCxnSpPr>
            <a:stCxn id="90" idx="2"/>
            <a:endCxn id="95" idx="0"/>
          </p:cNvCxnSpPr>
          <p:nvPr/>
        </p:nvCxnSpPr>
        <p:spPr bwMode="auto">
          <a:xfrm flipH="1">
            <a:off x="3772374" y="5166964"/>
            <a:ext cx="720080" cy="217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528458" y="5373697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>
            <a:stCxn id="90" idx="2"/>
            <a:endCxn id="98" idx="0"/>
          </p:cNvCxnSpPr>
          <p:nvPr/>
        </p:nvCxnSpPr>
        <p:spPr bwMode="auto">
          <a:xfrm>
            <a:off x="4492454" y="5166964"/>
            <a:ext cx="504056" cy="206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6516216" y="3800554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DefList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直接箭头连接符 101"/>
          <p:cNvCxnSpPr>
            <a:stCxn id="82" idx="2"/>
            <a:endCxn id="101" idx="0"/>
          </p:cNvCxnSpPr>
          <p:nvPr/>
        </p:nvCxnSpPr>
        <p:spPr bwMode="auto">
          <a:xfrm flipH="1">
            <a:off x="7020272" y="3448064"/>
            <a:ext cx="525827" cy="352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812360" y="3789521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StmtLsit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直接箭头连接符 103"/>
          <p:cNvCxnSpPr>
            <a:stCxn id="82" idx="2"/>
            <a:endCxn id="103" idx="0"/>
          </p:cNvCxnSpPr>
          <p:nvPr/>
        </p:nvCxnSpPr>
        <p:spPr bwMode="auto">
          <a:xfrm>
            <a:off x="7546099" y="3448064"/>
            <a:ext cx="806321" cy="341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686520" y="443933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直接箭头连接符 120"/>
          <p:cNvCxnSpPr>
            <a:stCxn id="101" idx="2"/>
            <a:endCxn id="120" idx="0"/>
          </p:cNvCxnSpPr>
          <p:nvPr/>
        </p:nvCxnSpPr>
        <p:spPr bwMode="auto">
          <a:xfrm flipH="1">
            <a:off x="7010556" y="4169886"/>
            <a:ext cx="9716" cy="269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868144" y="5087406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194768" y="5096698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DecList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4" name="直接箭头连接符 123"/>
          <p:cNvCxnSpPr>
            <a:stCxn id="120" idx="2"/>
            <a:endCxn id="122" idx="0"/>
          </p:cNvCxnSpPr>
          <p:nvPr/>
        </p:nvCxnSpPr>
        <p:spPr bwMode="auto">
          <a:xfrm flipH="1">
            <a:off x="6408204" y="4808666"/>
            <a:ext cx="60235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5" name="直接箭头连接符 124"/>
          <p:cNvCxnSpPr>
            <a:stCxn id="120" idx="2"/>
            <a:endCxn id="123" idx="0"/>
          </p:cNvCxnSpPr>
          <p:nvPr/>
        </p:nvCxnSpPr>
        <p:spPr bwMode="auto">
          <a:xfrm>
            <a:off x="7010556" y="4808666"/>
            <a:ext cx="6522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5940152" y="617681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直接箭头连接符 126"/>
          <p:cNvCxnSpPr>
            <a:stCxn id="135" idx="2"/>
            <a:endCxn id="126" idx="0"/>
          </p:cNvCxnSpPr>
          <p:nvPr/>
        </p:nvCxnSpPr>
        <p:spPr bwMode="auto">
          <a:xfrm flipH="1">
            <a:off x="6588224" y="5957312"/>
            <a:ext cx="1116124" cy="219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7236296" y="5587980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Dec(:=)</a:t>
            </a:r>
          </a:p>
        </p:txBody>
      </p:sp>
      <p:cxnSp>
        <p:nvCxnSpPr>
          <p:cNvPr id="136" name="直接箭头连接符 135"/>
          <p:cNvCxnSpPr>
            <a:stCxn id="123" idx="2"/>
            <a:endCxn id="135" idx="0"/>
          </p:cNvCxnSpPr>
          <p:nvPr/>
        </p:nvCxnSpPr>
        <p:spPr bwMode="auto">
          <a:xfrm>
            <a:off x="7662820" y="5466030"/>
            <a:ext cx="41528" cy="12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7560332" y="6165785"/>
            <a:ext cx="1116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Exp(#20)</a:t>
            </a:r>
          </a:p>
        </p:txBody>
      </p:sp>
      <p:cxnSp>
        <p:nvCxnSpPr>
          <p:cNvPr id="140" name="直接箭头连接符 139"/>
          <p:cNvCxnSpPr>
            <a:stCxn id="135" idx="2"/>
            <a:endCxn id="139" idx="0"/>
          </p:cNvCxnSpPr>
          <p:nvPr/>
        </p:nvCxnSpPr>
        <p:spPr bwMode="auto">
          <a:xfrm>
            <a:off x="7704348" y="5957312"/>
            <a:ext cx="414046" cy="208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0" name="下箭头 49"/>
          <p:cNvSpPr/>
          <p:nvPr/>
        </p:nvSpPr>
        <p:spPr bwMode="auto">
          <a:xfrm>
            <a:off x="2411760" y="270421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237656" y="260648"/>
          <a:ext cx="52308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98"/>
                <a:gridCol w="1426798"/>
                <a:gridCol w="686883"/>
                <a:gridCol w="1195631"/>
                <a:gridCol w="1046178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230240" y="621010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233415" y="1006773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右箭头 58"/>
          <p:cNvSpPr>
            <a:spLocks noChangeArrowheads="1"/>
          </p:cNvSpPr>
          <p:nvPr/>
        </p:nvSpPr>
        <p:spPr bwMode="auto">
          <a:xfrm>
            <a:off x="3660130" y="548680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TX0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672210" y="548680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248472" y="1407056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246380" y="1767096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+4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51718" y="4077072"/>
            <a:ext cx="331217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f1: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PARAM  v2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251520" y="4797152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1=#20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=t1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7740352" y="2996952"/>
            <a:ext cx="13314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1800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label1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7812360" y="4221088"/>
            <a:ext cx="13314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1800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label1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237E-6 C -0.00052 0.01064 -0.00121 0.02104 -0.00156 0.03168 C -0.00226 0.05133 -0.00226 0.07122 -0.00312 0.09087 C -0.0033 0.09596 -0.00434 0.10405 -0.00781 0.10775 C -0.01059 0.11076 -0.01441 0.11168 -0.01736 0.11422 C -0.0217 0.13133 -0.01562 0.11052 -0.02222 0.12486 C -0.02535 0.13156 -0.02187 0.13133 -0.02691 0.13735 C -0.03281 0.14428 -0.0401 0.14891 -0.04757 0.15214 C -0.0691 0.17388 -0.10521 0.1718 -0.13003 0.17341 C -0.13715 0.17503 -0.14375 0.17665 -0.15069 0.17966 C -0.16111 0.20024 -0.16285 0.2007 -0.17778 0.20717 C -0.18003 0.21688 -0.18628 0.21989 -0.19201 0.22613 C -0.19757 0.23214 -0.20069 0.23769 -0.20781 0.24093 C -0.21337 0.2511 -0.22014 0.26012 -0.22535 0.27052 C -0.22778 0.28024 -0.22812 0.28717 -0.23333 0.29388 C -0.23385 0.29596 -0.23403 0.29827 -0.23489 0.30012 C -0.23559 0.30197 -0.23732 0.30266 -0.23802 0.30451 C -0.23941 0.30844 -0.24114 0.31723 -0.24114 0.31723 C -0.24062 0.34197 -0.25469 0.42012 -0.22066 0.42914 C -0.21614 0.43515 -0.21215 0.4363 -0.20781 0.44185 C -0.20503 0.45318 -0.19791 0.45735 -0.18889 0.45873 C -0.17934 0.46012 -0.16024 0.46289 -0.16024 0.46289 C -0.15156 0.47885 -0.13785 0.4837 -0.12378 0.48625 C -0.09045 0.4844 -0.06128 0.48671 -0.03003 0.47769 C -0.02847 0.4763 -0.02708 0.47469 -0.02535 0.47353 C -0.02396 0.47261 -0.02205 0.47261 -0.02066 0.47145 C -0.01562 0.46752 -0.0118 0.46243 -0.00625 0.45873 C -0.00121 0.45203 0.00156 0.45133 0.00799 0.4481 C 0.00903 0.44393 0.01007 0.43977 0.01111 0.43561 C 0.01163 0.43353 0.01268 0.42914 0.01268 0.42914 C 0.0132 0.35654 0.01337 0.28393 0.01441 0.21133 C 0.01493 0.17133 0.02552 0.13041 0.02552 0.09087 " pathEditMode="relative" ptsTypes="fffffffffffffffffffffffffffffff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6 0.09411 C 0.02847 0.0948 0.03698 0.09457 0.04531 0.09619 C 0.04722 0.09665 0.04844 0.09942 0.05017 0.10035 C 0.05503 0.10312 0.06094 0.10428 0.06597 0.10682 C 0.07309 0.12046 0.08107 0.14798 0.09288 0.1533 C 0.09896 0.16093 0.10607 0.16648 0.11198 0.17434 C 0.11302 0.1785 0.11406 0.18289 0.1151 0.18705 C 0.11562 0.18913 0.11684 0.1933 0.11684 0.19353 C 0.11875 0.21202 0.11996 0.20601 0.12309 0.22081 C 0.12361 0.22289 0.12326 0.2259 0.12465 0.22728 C 0.12639 0.22913 0.12899 0.22867 0.13107 0.22937 C 0.13594 0.24856 0.12882 0.22012 0.1342 0.24416 C 0.13507 0.24856 0.13732 0.25688 0.13732 0.25711 C 0.13871 0.28139 0.14097 0.29804 0.13906 0.32231 C 0.13837 0.33087 0.13767 0.34312 0.13264 0.34983 C 0.1276 0.35653 0.11857 0.35769 0.11198 0.36046 C 0.09878 0.37226 0.11545 0.35815 0.10243 0.36671 C 0.09774 0.36971 0.09531 0.37526 0.09132 0.37942 C 0.08524 0.3859 0.07986 0.39168 0.07552 0.40046 C 0.07257 0.41272 0.07517 0.40532 0.06441 0.41965 C 0.05729 0.42913 0.05295 0.44254 0.04687 0.45341 C 0.04219 0.47191 0.04253 0.49087 0.03576 0.50844 C 0.03333 0.52116 0.0316 0.53411 0.02795 0.54636 C 0.02291 0.58983 0.02413 0.57272 0.02795 0.65642 C 0.0283 0.6652 0.03264 0.67931 0.03732 0.68601 C 0.03871 0.69295 0.03975 0.70174 0.04375 0.70705 C 0.04948 0.71468 0.05746 0.71491 0.06285 0.72393 C 0.071 0.73734 0.07448 0.7459 0.0835 0.75792 C 0.08559 0.76069 0.10069 0.76763 0.10243 0.76832 C 0.10399 0.76902 0.10729 0.77041 0.10729 0.77064 C 0.10885 0.77179 0.11024 0.77387 0.11198 0.7748 C 0.11406 0.77595 0.11649 0.77549 0.1184 0.77688 C 0.12239 0.77989 0.12587 0.78405 0.12951 0.78752 C 0.13368 0.79168 0.13594 0.79931 0.14062 0.80231 C 0.1493 0.80809 0.15816 0.81017 0.16753 0.81272 C 0.17413 0.81873 0.18194 0.82081 0.18975 0.82335 C 0.19774 0.82266 0.20555 0.82243 0.21354 0.82127 C 0.22378 0.81989 0.23246 0.81179 0.24219 0.80856 C 0.25451 0.79885 0.27135 0.78543 0.28507 0.78104 C 0.29149 0.77549 0.29618 0.76971 0.30243 0.76416 C 0.30555 0.75168 0.30625 0.7422 0.30729 0.72832 C 0.30642 0.65642 0.3066 0.60532 0.30243 0.54012 C 0.30139 0.52486 0.30087 0.51861 0.29288 0.50844 C 0.29097 0.49757 0.28958 0.48601 0.28507 0.47676 C 0.28298 0.46844 0.28177 0.46682 0.27552 0.46382 C 0.27118 0.45642 0.26962 0.45017 0.26285 0.44717 C 0.26007 0.44463 0.25503 0.44069 0.2533 0.43653 C 0.25173 0.4326 0.25017 0.42382 0.25017 0.42405 C 0.24965 0.41827 0.2493 0.41249 0.24844 0.40694 C 0.24774 0.40254 0.24809 0.39676 0.24531 0.39422 C 0.2368 0.38682 0.22569 0.38497 0.2184 0.37526 " pathEditMode="relative" rAng="0" ptsTypes="ffffffffffffffffffffffffffffffffffffffffffffffffffA"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0798 L 3.61111E-6 0.1708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 0.37503 C 0.21719 0.35931 0.22274 0.37803 0.21458 0.36439 C 0.21354 0.36277 0.21406 0.35977 0.21302 0.35815 C 0.21128 0.35537 0.20278 0.34774 0.20035 0.34543 C 0.19965 0.34266 0.19705 0.33272 0.19722 0.33063 C 0.19896 0.31399 0.22274 0.31306 0.23055 0.31168 C 0.27986 0.31329 0.32222 0.32046 0.3717 0.32208 C 0.39514 0.32462 0.41666 0.33248 0.4401 0.3348 C 0.44739 0.33803 0.45486 0.34104 0.46232 0.34335 C 0.46805 0.34705 0.4743 0.34959 0.47969 0.35376 C 0.48906 0.36162 0.49618 0.37248 0.50677 0.37711 C 0.51111 0.38104 0.51406 0.38497 0.51788 0.38983 C 0.52187 0.40509 0.52361 0.42451 0.51614 0.43838 C 0.51354 0.44925 0.51076 0.45757 0.50347 0.46381 C 0.50295 0.46589 0.50278 0.46798 0.50191 0.47006 C 0.50069 0.47283 0.49826 0.47537 0.49722 0.47861 C 0.496 0.48231 0.49653 0.48717 0.49566 0.49133 C 0.49496 0.49503 0.4934 0.4985 0.49236 0.50196 C 0.49062 0.51399 0.48646 0.52069 0.47969 0.52925 C 0.47604 0.54405 0.48142 0.52624 0.4717 0.54196 C 0.47066 0.54381 0.471 0.54659 0.47014 0.54844 C 0.46892 0.55098 0.46701 0.5526 0.46545 0.55468 C 0.4618 0.56925 0.46475 0.56439 0.45903 0.57156 C 0.45642 0.58243 0.45295 0.5889 0.44948 0.59907 C 0.44757 0.60485 0.44531 0.6104 0.44323 0.61595 C 0.44219 0.61873 0.4401 0.62428 0.4401 0.62451 C 0.43785 0.64162 0.43333 0.6578 0.42725 0.67283 C 0.42482 0.67861 0.421 0.68347 0.41944 0.68994 C 0.41719 0.69919 0.4151 0.70821 0.41302 0.71722 C 0.41215 0.72139 0.40989 0.73017 0.40989 0.7304 C 0.40781 0.77549 0.39357 0.83722 0.41944 0.87191 C 0.43715 0.89549 0.44479 0.88879 0.46389 0.9015 C 0.46475 0.90196 0.47535 0.91121 0.47812 0.91399 C 0.48003 0.91584 0.48229 0.92115 0.48455 0.92254 C 0.4875 0.92439 0.49392 0.9267 0.49392 0.92694 C 0.50555 0.92601 0.51736 0.92601 0.52899 0.92439 C 0.53229 0.92416 0.53524 0.92139 0.53837 0.92023 C 0.54791 0.91746 0.55729 0.91445 0.56701 0.91191 C 0.58611 0.90636 0.60451 0.90312 0.62378 0.9015 C 0.6283 0.89919 0.63281 0.89803 0.6368 0.8948 C 0.64357 0.88971 0.65035 0.87931 0.6559 0.87191 C 0.65694 0.87052 0.65781 0.86844 0.65885 0.86751 C 0.66059 0.86613 0.6625 0.86497 0.66389 0.86335 C 0.66666 0.86011 0.6717 0.85272 0.6717 0.85295 C 0.67344 0.84624 0.67656 0.83376 0.67656 0.83399 C 0.67621 0.8252 0.67899 0.76324 0.66857 0.74266 C 0.66753 0.7385 0.66475 0.73457 0.66389 0.73017 C 0.65712 0.69248 0.66788 0.72347 0.65712 0.69642 C 0.6559 0.68347 0.6559 0.67954 0.64791 0.67283 C 0.646 0.65942 0.63993 0.63584 0.63194 0.62844 C 0.63107 0.62659 0.63003 0.62428 0.62899 0.62243 C 0.62708 0.61988 0.6243 0.61873 0.62257 0.61595 C 0.62153 0.61433 0.62205 0.61133 0.621 0.60971 C 0.60087 0.57642 0.61719 0.60485 0.60486 0.59075 C 0.59375 0.57757 0.60191 0.5822 0.59236 0.57803 C 0.58767 0.56832 0.57743 0.55954 0.56979 0.5526 C 0.56614 0.54474 0.56232 0.53572 0.55729 0.52925 C 0.55486 0.51861 0.55399 0.51352 0.54791 0.50613 C 0.54375 0.48902 0.55 0.50867 0.54166 0.49757 C 0.54045 0.49595 0.54132 0.49295 0.5401 0.49133 C 0.53611 0.48601 0.53194 0.4837 0.52725 0.48069 " pathEditMode="relative" rAng="0" ptsTypes="ffffffffffffffffffffffffffffffffffffffffffffffffffffffffffff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0" grpId="0" animBg="1"/>
      <p:bldP spid="50" grpId="1" animBg="1"/>
      <p:bldP spid="50" grpId="2" animBg="1"/>
      <p:bldP spid="61" grpId="0" animBg="1"/>
      <p:bldP spid="61" grpId="1" animBg="1"/>
      <p:bldP spid="67" grpId="0"/>
      <p:bldP spid="70" grpId="0"/>
      <p:bldP spid="77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-216222" y="126957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099048" y="6103069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17</a:t>
            </a:fld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-1937748" y="198413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937748" y="846484"/>
            <a:ext cx="1253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stCxn id="30" idx="2"/>
            <a:endCxn id="31" idx="0"/>
          </p:cNvCxnSpPr>
          <p:nvPr/>
        </p:nvCxnSpPr>
        <p:spPr bwMode="auto">
          <a:xfrm>
            <a:off x="-1361684" y="567745"/>
            <a:ext cx="50518" cy="278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-2916832" y="1413256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ExDef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>
            <a:stCxn id="31" idx="2"/>
            <a:endCxn id="48" idx="0"/>
          </p:cNvCxnSpPr>
          <p:nvPr/>
        </p:nvCxnSpPr>
        <p:spPr bwMode="auto">
          <a:xfrm flipH="1">
            <a:off x="-2484784" y="1215816"/>
            <a:ext cx="1173618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-598624" y="1413256"/>
            <a:ext cx="1267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箭头连接符 51"/>
          <p:cNvCxnSpPr>
            <a:stCxn id="31" idx="2"/>
            <a:endCxn id="51" idx="0"/>
          </p:cNvCxnSpPr>
          <p:nvPr/>
        </p:nvCxnSpPr>
        <p:spPr bwMode="auto">
          <a:xfrm>
            <a:off x="-1311166" y="1215816"/>
            <a:ext cx="1346100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-3708920" y="2061328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2556792" y="207062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ExtDecList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>
            <a:stCxn id="48" idx="2"/>
            <a:endCxn id="55" idx="0"/>
          </p:cNvCxnSpPr>
          <p:nvPr/>
        </p:nvCxnSpPr>
        <p:spPr bwMode="auto">
          <a:xfrm flipH="1">
            <a:off x="-3168860" y="1782588"/>
            <a:ext cx="68407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>
            <a:stCxn id="48" idx="2"/>
            <a:endCxn id="56" idx="0"/>
          </p:cNvCxnSpPr>
          <p:nvPr/>
        </p:nvCxnSpPr>
        <p:spPr bwMode="auto">
          <a:xfrm>
            <a:off x="-2484784" y="1782588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-2369234" y="3006724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箭头连接符 63"/>
          <p:cNvCxnSpPr>
            <a:stCxn id="56" idx="2"/>
            <a:endCxn id="63" idx="0"/>
          </p:cNvCxnSpPr>
          <p:nvPr/>
        </p:nvCxnSpPr>
        <p:spPr bwMode="auto">
          <a:xfrm>
            <a:off x="-1908720" y="2439952"/>
            <a:ext cx="7538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851920" y="206132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直接箭头连接符 68"/>
          <p:cNvCxnSpPr>
            <a:stCxn id="51" idx="2"/>
            <a:endCxn id="68" idx="0"/>
          </p:cNvCxnSpPr>
          <p:nvPr/>
        </p:nvCxnSpPr>
        <p:spPr bwMode="auto">
          <a:xfrm>
            <a:off x="34934" y="1782588"/>
            <a:ext cx="4465058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-396552" y="207062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ExDef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>
            <a:stCxn id="51" idx="2"/>
            <a:endCxn id="71" idx="0"/>
          </p:cNvCxnSpPr>
          <p:nvPr/>
        </p:nvCxnSpPr>
        <p:spPr bwMode="auto">
          <a:xfrm>
            <a:off x="34934" y="1782588"/>
            <a:ext cx="56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-1188640" y="2718692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5970" y="2727984"/>
            <a:ext cx="9645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FunDec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>
            <a:stCxn id="71" idx="2"/>
            <a:endCxn id="73" idx="0"/>
          </p:cNvCxnSpPr>
          <p:nvPr/>
        </p:nvCxnSpPr>
        <p:spPr bwMode="auto">
          <a:xfrm flipH="1">
            <a:off x="-648580" y="2439952"/>
            <a:ext cx="68407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1" idx="2"/>
            <a:endCxn id="74" idx="0"/>
          </p:cNvCxnSpPr>
          <p:nvPr/>
        </p:nvCxnSpPr>
        <p:spPr bwMode="auto">
          <a:xfrm>
            <a:off x="35496" y="2439952"/>
            <a:ext cx="582759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247390" y="2718692"/>
            <a:ext cx="8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ComSt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71" idx="2"/>
            <a:endCxn id="82" idx="0"/>
          </p:cNvCxnSpPr>
          <p:nvPr/>
        </p:nvCxnSpPr>
        <p:spPr bwMode="auto">
          <a:xfrm>
            <a:off x="35496" y="2439952"/>
            <a:ext cx="3622171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50484" y="3717512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>
            <a:stCxn id="74" idx="2"/>
            <a:endCxn id="84" idx="0"/>
          </p:cNvCxnSpPr>
          <p:nvPr/>
        </p:nvCxnSpPr>
        <p:spPr bwMode="auto">
          <a:xfrm>
            <a:off x="618255" y="3374315"/>
            <a:ext cx="281" cy="343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-8046" y="44375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>ParamDec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箭头连接符 90"/>
          <p:cNvCxnSpPr>
            <a:stCxn id="84" idx="2"/>
            <a:endCxn id="90" idx="0"/>
          </p:cNvCxnSpPr>
          <p:nvPr/>
        </p:nvCxnSpPr>
        <p:spPr bwMode="auto">
          <a:xfrm flipH="1">
            <a:off x="604022" y="4086844"/>
            <a:ext cx="14514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-656118" y="5024690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直接箭头连接符 95"/>
          <p:cNvCxnSpPr>
            <a:stCxn id="90" idx="2"/>
            <a:endCxn id="95" idx="0"/>
          </p:cNvCxnSpPr>
          <p:nvPr/>
        </p:nvCxnSpPr>
        <p:spPr bwMode="auto">
          <a:xfrm flipH="1">
            <a:off x="-116058" y="4806924"/>
            <a:ext cx="720080" cy="217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640026" y="5013657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>
            <a:stCxn id="90" idx="2"/>
            <a:endCxn id="98" idx="0"/>
          </p:cNvCxnSpPr>
          <p:nvPr/>
        </p:nvCxnSpPr>
        <p:spPr bwMode="auto">
          <a:xfrm>
            <a:off x="604022" y="4806924"/>
            <a:ext cx="504056" cy="206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2627784" y="3440514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DefList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直接箭头连接符 101"/>
          <p:cNvCxnSpPr>
            <a:stCxn id="82" idx="2"/>
            <a:endCxn id="101" idx="0"/>
          </p:cNvCxnSpPr>
          <p:nvPr/>
        </p:nvCxnSpPr>
        <p:spPr bwMode="auto">
          <a:xfrm flipH="1">
            <a:off x="3131840" y="3088024"/>
            <a:ext cx="525827" cy="352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923928" y="3429481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StmtLsit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直接箭头连接符 103"/>
          <p:cNvCxnSpPr>
            <a:stCxn id="82" idx="2"/>
            <a:endCxn id="103" idx="0"/>
          </p:cNvCxnSpPr>
          <p:nvPr/>
        </p:nvCxnSpPr>
        <p:spPr bwMode="auto">
          <a:xfrm>
            <a:off x="3657667" y="3088024"/>
            <a:ext cx="806321" cy="341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2798088" y="407929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直接箭头连接符 120"/>
          <p:cNvCxnSpPr>
            <a:stCxn id="101" idx="2"/>
            <a:endCxn id="120" idx="0"/>
          </p:cNvCxnSpPr>
          <p:nvPr/>
        </p:nvCxnSpPr>
        <p:spPr bwMode="auto">
          <a:xfrm flipH="1">
            <a:off x="3122124" y="3809846"/>
            <a:ext cx="9716" cy="269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1979712" y="4727366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306336" y="4736658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DecList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4" name="直接箭头连接符 123"/>
          <p:cNvCxnSpPr>
            <a:stCxn id="120" idx="2"/>
            <a:endCxn id="122" idx="0"/>
          </p:cNvCxnSpPr>
          <p:nvPr/>
        </p:nvCxnSpPr>
        <p:spPr bwMode="auto">
          <a:xfrm flipH="1">
            <a:off x="2519772" y="4448626"/>
            <a:ext cx="60235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5" name="直接箭头连接符 124"/>
          <p:cNvCxnSpPr>
            <a:stCxn id="120" idx="2"/>
            <a:endCxn id="123" idx="0"/>
          </p:cNvCxnSpPr>
          <p:nvPr/>
        </p:nvCxnSpPr>
        <p:spPr bwMode="auto">
          <a:xfrm>
            <a:off x="3122124" y="4448626"/>
            <a:ext cx="6522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2051720" y="581677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直接箭头连接符 126"/>
          <p:cNvCxnSpPr>
            <a:stCxn id="135" idx="2"/>
            <a:endCxn id="126" idx="0"/>
          </p:cNvCxnSpPr>
          <p:nvPr/>
        </p:nvCxnSpPr>
        <p:spPr bwMode="auto">
          <a:xfrm flipH="1">
            <a:off x="2699792" y="5597272"/>
            <a:ext cx="1116124" cy="219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347864" y="5227940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Dec(:=)</a:t>
            </a:r>
          </a:p>
        </p:txBody>
      </p:sp>
      <p:cxnSp>
        <p:nvCxnSpPr>
          <p:cNvPr id="136" name="直接箭头连接符 135"/>
          <p:cNvCxnSpPr>
            <a:stCxn id="123" idx="2"/>
            <a:endCxn id="135" idx="0"/>
          </p:cNvCxnSpPr>
          <p:nvPr/>
        </p:nvCxnSpPr>
        <p:spPr bwMode="auto">
          <a:xfrm>
            <a:off x="3774388" y="5105990"/>
            <a:ext cx="41528" cy="12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3671900" y="5805745"/>
            <a:ext cx="1116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Exp(#20)</a:t>
            </a:r>
          </a:p>
        </p:txBody>
      </p:sp>
      <p:cxnSp>
        <p:nvCxnSpPr>
          <p:cNvPr id="140" name="直接箭头连接符 139"/>
          <p:cNvCxnSpPr>
            <a:stCxn id="135" idx="2"/>
            <a:endCxn id="139" idx="0"/>
          </p:cNvCxnSpPr>
          <p:nvPr/>
        </p:nvCxnSpPr>
        <p:spPr bwMode="auto">
          <a:xfrm>
            <a:off x="3815916" y="5597272"/>
            <a:ext cx="414046" cy="208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0" name="下箭头 49"/>
          <p:cNvSpPr/>
          <p:nvPr/>
        </p:nvSpPr>
        <p:spPr bwMode="auto">
          <a:xfrm>
            <a:off x="4355976" y="3068960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49224" y="-99392"/>
          <a:ext cx="52308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98"/>
                <a:gridCol w="1426798"/>
                <a:gridCol w="686883"/>
                <a:gridCol w="1195631"/>
                <a:gridCol w="1046178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41808" y="260970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344983" y="646733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右箭头 58"/>
          <p:cNvSpPr>
            <a:spLocks noChangeArrowheads="1"/>
          </p:cNvSpPr>
          <p:nvPr/>
        </p:nvSpPr>
        <p:spPr bwMode="auto">
          <a:xfrm>
            <a:off x="-228302" y="188640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TX0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-216222" y="1772047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60040" y="1047016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57948" y="1407056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+4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796334" y="692696"/>
            <a:ext cx="331217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f1: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PARAM  v2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5796136" y="1412776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1=#20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=t1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3851920" y="2636912"/>
            <a:ext cx="13314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1800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label1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4608710" y="3429000"/>
            <a:ext cx="13314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1800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label1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8024" y="413978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Stmt (Return)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/>
          <p:cNvCxnSpPr>
            <a:stCxn id="103" idx="2"/>
            <a:endCxn id="79" idx="0"/>
          </p:cNvCxnSpPr>
          <p:nvPr/>
        </p:nvCxnSpPr>
        <p:spPr bwMode="auto">
          <a:xfrm>
            <a:off x="4463988" y="3798813"/>
            <a:ext cx="1116124" cy="340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081065" y="4787860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Exp(+)</a:t>
            </a:r>
          </a:p>
        </p:txBody>
      </p:sp>
      <p:cxnSp>
        <p:nvCxnSpPr>
          <p:cNvPr id="89" name="直接箭头连接符 88"/>
          <p:cNvCxnSpPr>
            <a:stCxn id="79" idx="2"/>
            <a:endCxn id="88" idx="0"/>
          </p:cNvCxnSpPr>
          <p:nvPr/>
        </p:nvCxnSpPr>
        <p:spPr bwMode="auto">
          <a:xfrm>
            <a:off x="5580112" y="4509120"/>
            <a:ext cx="5009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076056" y="559272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Exp(a)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直接箭头连接符 93"/>
          <p:cNvCxnSpPr>
            <a:stCxn id="88" idx="2"/>
            <a:endCxn id="93" idx="0"/>
          </p:cNvCxnSpPr>
          <p:nvPr/>
        </p:nvCxnSpPr>
        <p:spPr bwMode="auto">
          <a:xfrm>
            <a:off x="5585121" y="5157192"/>
            <a:ext cx="139007" cy="435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696236" y="5581689"/>
            <a:ext cx="1116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Exp(x)</a:t>
            </a:r>
          </a:p>
        </p:txBody>
      </p:sp>
      <p:cxnSp>
        <p:nvCxnSpPr>
          <p:cNvPr id="100" name="直接箭头连接符 99"/>
          <p:cNvCxnSpPr>
            <a:stCxn id="88" idx="2"/>
            <a:endCxn id="97" idx="0"/>
          </p:cNvCxnSpPr>
          <p:nvPr/>
        </p:nvCxnSpPr>
        <p:spPr bwMode="auto">
          <a:xfrm>
            <a:off x="5585121" y="5157192"/>
            <a:ext cx="1669177" cy="424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7" name="Rectangle 3"/>
          <p:cNvSpPr txBox="1">
            <a:spLocks noChangeArrowheads="1"/>
          </p:cNvSpPr>
          <p:nvPr/>
        </p:nvSpPr>
        <p:spPr bwMode="auto">
          <a:xfrm>
            <a:off x="5796136" y="2204864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1" hangingPunct="1">
              <a:buClr>
                <a:schemeClr val="hlink"/>
              </a:buClr>
              <a:buSzPct val="55000"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t2=v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defRPr/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return t2</a:t>
            </a:r>
            <a:endParaRPr lang="en-US" altLang="zh-CN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 bwMode="auto">
          <a:xfrm>
            <a:off x="5796136" y="2924944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1" hangingPunct="1">
              <a:buClr>
                <a:schemeClr val="hlink"/>
              </a:buClr>
              <a:buSzPct val="55000"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abel1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3 0.01226 0.00625 0.02127 0.00798 0.03376 C 0.01128 0.05873 0.01041 0.08601 0.03177 0.09295 C 0.03125 0.10289 0.03107 0.11283 0.0302 0.12254 C 0.02916 0.13411 0.02343 0.1452 0.02066 0.15653 C 0.0217 0.20185 0.02309 0.24231 0.03177 0.28532 C 0.0335 0.29411 0.04566 0.30359 0.05069 0.30867 C 0.05555 0.32601 0.05451 0.34844 0.06979 0.35515 C 0.07135 0.35723 0.07343 0.35885 0.07465 0.36139 C 0.07552 0.36324 0.075 0.36648 0.07621 0.36786 C 0.07951 0.37156 0.08819 0.37318 0.09201 0.37411 C 0.10329 0.38035 0.09704 0.37711 0.10954 0.38266 C 0.11111 0.38335 0.11423 0.38474 0.11423 0.38474 C 0.13211 0.40208 0.15486 0.39815 0.17621 0.39954 C 0.18472 0.4 0.19305 0.40093 0.20156 0.40162 C 0.21267 0.40231 0.22378 0.40301 0.23489 0.4037 C 0.26388 0.40856 0.2934 0.40486 0.32222 0.39954 C 0.33229 0.39283 0.3434 0.39353 0.35399 0.3889 C 0.35868 0.38474 0.36163 0.37989 0.3651 0.37411 C 0.36631 0.37226 0.36684 0.36948 0.36822 0.36786 C 0.37013 0.36578 0.37256 0.36509 0.37465 0.3637 C 0.37864 0.35815 0.38246 0.35515 0.38576 0.3489 C 0.38819 0.33272 0.38958 0.3163 0.39201 0.30012 C 0.39062 0.25064 0.3927 0.25457 0.38576 0.22197 C 0.38333 0.19885 0.38177 0.17619 0.37135 0.15653 C 0.3684 0.14451 0.35972 0.13503 0.35069 0.1311 C 0.34531 0.1237 0.33923 0.12093 0.33333 0.11422 C 0.33246 0.11306 0.32812 0.10636 0.32691 0.10567 C 0.3184 0.10012 0.31128 0.10081 0.30156 0.09942 C 0.29496 0.09017 0.28923 0.08093 0.28246 0.07191 C 0.27517 0.0622 0.26215 0.06035 0.25243 0.05711 C 0.22777 0.04879 0.21232 0.04254 0.18576 0.04023 C 0.17951 0.03191 0.17187 0.02798 0.1651 0.02104 C 0.16267 0.01873 0.16128 0.0148 0.15868 0.01272 C 0.15694 0.01133 0.14322 0.00856 0.14288 0.00856 C 0.12413 -0.00185 0.10763 -0.01526 0.08732 -0.01896 C 0.08125 -0.0215 0.07604 -0.02381 0.06979 -0.02543 C 0.05868 -0.02474 0.04756 -0.0252 0.03645 -0.02335 C 0.03489 -0.02312 0.03454 -0.02011 0.03333 -0.01896 C 0.03038 -0.01641 0.02222 -0.01826 0.02222 -0.01272 " pathEditMode="relative" ptsTypes="fffffffffffffffffffffffffffffffffffffffA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243 -0.07338 " pathEditMode="relative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107" grpId="0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23184" y="6103069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18</a:t>
            </a:fld>
            <a:endParaRPr lang="en-US" altLang="zh-CN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864294" y="177281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ExDefList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740266" y="160040"/>
          <a:ext cx="52308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98"/>
                <a:gridCol w="1426798"/>
                <a:gridCol w="686883"/>
                <a:gridCol w="1195631"/>
                <a:gridCol w="1046178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689870" y="520402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3693045" y="906165"/>
          <a:ext cx="5121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30"/>
                <a:gridCol w="1396860"/>
                <a:gridCol w="818788"/>
                <a:gridCol w="1024225"/>
                <a:gridCol w="1024225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右箭头 58"/>
          <p:cNvSpPr>
            <a:spLocks noChangeArrowheads="1"/>
          </p:cNvSpPr>
          <p:nvPr/>
        </p:nvSpPr>
        <p:spPr bwMode="auto">
          <a:xfrm>
            <a:off x="3162740" y="448072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TX0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131840" y="1168152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4214" y="2419146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68824" y="2428438"/>
            <a:ext cx="9645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FunDec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(main)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直接箭头连接符 104"/>
          <p:cNvCxnSpPr>
            <a:endCxn id="87" idx="0"/>
          </p:cNvCxnSpPr>
          <p:nvPr/>
        </p:nvCxnSpPr>
        <p:spPr bwMode="auto">
          <a:xfrm flipH="1">
            <a:off x="684274" y="2140406"/>
            <a:ext cx="68407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直接箭头连接符 105"/>
          <p:cNvCxnSpPr>
            <a:endCxn id="92" idx="0"/>
          </p:cNvCxnSpPr>
          <p:nvPr/>
        </p:nvCxnSpPr>
        <p:spPr bwMode="auto">
          <a:xfrm>
            <a:off x="1368350" y="2140406"/>
            <a:ext cx="582759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959358" y="2419146"/>
            <a:ext cx="8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ComSt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>
            <a:stCxn id="68" idx="2"/>
            <a:endCxn id="109" idx="0"/>
          </p:cNvCxnSpPr>
          <p:nvPr/>
        </p:nvCxnSpPr>
        <p:spPr bwMode="auto">
          <a:xfrm>
            <a:off x="1512366" y="2142148"/>
            <a:ext cx="1857269" cy="27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899592" y="3356992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DefList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直接箭头连接符 127"/>
          <p:cNvCxnSpPr>
            <a:stCxn id="109" idx="2"/>
            <a:endCxn id="119" idx="0"/>
          </p:cNvCxnSpPr>
          <p:nvPr/>
        </p:nvCxnSpPr>
        <p:spPr bwMode="auto">
          <a:xfrm flipH="1">
            <a:off x="1403648" y="2788478"/>
            <a:ext cx="1965987" cy="568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3707904" y="2987660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StmtLsit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直接箭头连接符 129"/>
          <p:cNvCxnSpPr>
            <a:stCxn id="109" idx="2"/>
            <a:endCxn id="129" idx="0"/>
          </p:cNvCxnSpPr>
          <p:nvPr/>
        </p:nvCxnSpPr>
        <p:spPr bwMode="auto">
          <a:xfrm>
            <a:off x="3369635" y="2788478"/>
            <a:ext cx="878329" cy="199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1069896" y="399577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Def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直接箭头连接符 131"/>
          <p:cNvCxnSpPr>
            <a:stCxn id="119" idx="2"/>
            <a:endCxn id="131" idx="0"/>
          </p:cNvCxnSpPr>
          <p:nvPr/>
        </p:nvCxnSpPr>
        <p:spPr bwMode="auto">
          <a:xfrm flipH="1">
            <a:off x="1393932" y="3726324"/>
            <a:ext cx="9716" cy="269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51520" y="4643844"/>
            <a:ext cx="1080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78144" y="4653136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DecList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直接箭头连接符 136"/>
          <p:cNvCxnSpPr>
            <a:stCxn id="131" idx="2"/>
            <a:endCxn id="133" idx="0"/>
          </p:cNvCxnSpPr>
          <p:nvPr/>
        </p:nvCxnSpPr>
        <p:spPr bwMode="auto">
          <a:xfrm flipH="1">
            <a:off x="791580" y="4365104"/>
            <a:ext cx="60235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8" name="直接箭头连接符 137"/>
          <p:cNvCxnSpPr>
            <a:stCxn id="131" idx="2"/>
            <a:endCxn id="134" idx="0"/>
          </p:cNvCxnSpPr>
          <p:nvPr/>
        </p:nvCxnSpPr>
        <p:spPr bwMode="auto">
          <a:xfrm>
            <a:off x="1393932" y="4365104"/>
            <a:ext cx="6522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1403648" y="529191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VarDec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2" name="直接箭头连接符 141"/>
          <p:cNvCxnSpPr>
            <a:stCxn id="134" idx="2"/>
            <a:endCxn id="141" idx="0"/>
          </p:cNvCxnSpPr>
          <p:nvPr/>
        </p:nvCxnSpPr>
        <p:spPr bwMode="auto">
          <a:xfrm>
            <a:off x="2046196" y="5022468"/>
            <a:ext cx="5524" cy="269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3347864" y="2420888"/>
            <a:ext cx="13314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1800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label2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8" name="Rectangle 3"/>
          <p:cNvSpPr txBox="1">
            <a:spLocks noChangeArrowheads="1"/>
          </p:cNvSpPr>
          <p:nvPr/>
        </p:nvSpPr>
        <p:spPr bwMode="auto">
          <a:xfrm>
            <a:off x="4392686" y="2996952"/>
            <a:ext cx="13314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1800" b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label2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26093" y="3635732"/>
            <a:ext cx="669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Stmt</a:t>
            </a:r>
          </a:p>
        </p:txBody>
      </p:sp>
      <p:cxnSp>
        <p:nvCxnSpPr>
          <p:cNvPr id="152" name="直接箭头连接符 151"/>
          <p:cNvCxnSpPr>
            <a:stCxn id="129" idx="2"/>
            <a:endCxn id="151" idx="0"/>
          </p:cNvCxnSpPr>
          <p:nvPr/>
        </p:nvCxnSpPr>
        <p:spPr bwMode="auto">
          <a:xfrm flipH="1">
            <a:off x="3661015" y="3356992"/>
            <a:ext cx="586949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716016" y="3635732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StmtLsit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5" name="直接箭头连接符 154"/>
          <p:cNvCxnSpPr>
            <a:stCxn id="129" idx="2"/>
            <a:endCxn id="154" idx="0"/>
          </p:cNvCxnSpPr>
          <p:nvPr/>
        </p:nvCxnSpPr>
        <p:spPr bwMode="auto">
          <a:xfrm>
            <a:off x="4247964" y="3356992"/>
            <a:ext cx="100811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3045318" y="4211796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</a:t>
            </a: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funccall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59" name="直接箭头连接符 158"/>
          <p:cNvCxnSpPr>
            <a:stCxn id="151" idx="2"/>
            <a:endCxn id="158" idx="0"/>
          </p:cNvCxnSpPr>
          <p:nvPr/>
        </p:nvCxnSpPr>
        <p:spPr bwMode="auto">
          <a:xfrm flipH="1">
            <a:off x="3657386" y="4005064"/>
            <a:ext cx="3629" cy="206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3" name="TextBox 162"/>
          <p:cNvSpPr txBox="1"/>
          <p:nvPr/>
        </p:nvSpPr>
        <p:spPr>
          <a:xfrm>
            <a:off x="3059832" y="50758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4" name="直接箭头连接符 163"/>
          <p:cNvCxnSpPr>
            <a:endCxn id="163" idx="0"/>
          </p:cNvCxnSpPr>
          <p:nvPr/>
        </p:nvCxnSpPr>
        <p:spPr bwMode="auto">
          <a:xfrm flipH="1">
            <a:off x="3671900" y="4869160"/>
            <a:ext cx="3630" cy="206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3059832" y="56519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Exp(#10)</a:t>
            </a:r>
          </a:p>
        </p:txBody>
      </p:sp>
      <p:cxnSp>
        <p:nvCxnSpPr>
          <p:cNvPr id="166" name="直接箭头连接符 165"/>
          <p:cNvCxnSpPr>
            <a:endCxn id="165" idx="0"/>
          </p:cNvCxnSpPr>
          <p:nvPr/>
        </p:nvCxnSpPr>
        <p:spPr bwMode="auto">
          <a:xfrm flipH="1">
            <a:off x="3671900" y="5445224"/>
            <a:ext cx="3630" cy="206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7" name="TextBox 166"/>
          <p:cNvSpPr txBox="1"/>
          <p:nvPr/>
        </p:nvSpPr>
        <p:spPr>
          <a:xfrm>
            <a:off x="4716016" y="4293096"/>
            <a:ext cx="6698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Stmt</a:t>
            </a:r>
          </a:p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(if)</a:t>
            </a:r>
          </a:p>
        </p:txBody>
      </p:sp>
      <p:cxnSp>
        <p:nvCxnSpPr>
          <p:cNvPr id="168" name="直接箭头连接符 167"/>
          <p:cNvCxnSpPr>
            <a:stCxn id="154" idx="2"/>
            <a:endCxn id="167" idx="0"/>
          </p:cNvCxnSpPr>
          <p:nvPr/>
        </p:nvCxnSpPr>
        <p:spPr bwMode="auto">
          <a:xfrm flipH="1">
            <a:off x="5050938" y="4005064"/>
            <a:ext cx="20513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6105939" y="4293096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StmtLsit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0" name="直接箭头连接符 169"/>
          <p:cNvCxnSpPr>
            <a:stCxn id="154" idx="2"/>
            <a:endCxn id="169" idx="0"/>
          </p:cNvCxnSpPr>
          <p:nvPr/>
        </p:nvCxnSpPr>
        <p:spPr bwMode="auto">
          <a:xfrm>
            <a:off x="5256076" y="4005064"/>
            <a:ext cx="138992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1" name="直接箭头连接符 170"/>
          <p:cNvCxnSpPr>
            <a:stCxn id="167" idx="2"/>
          </p:cNvCxnSpPr>
          <p:nvPr/>
        </p:nvCxnSpPr>
        <p:spPr bwMode="auto">
          <a:xfrm flipH="1" flipV="1">
            <a:off x="5047310" y="4869161"/>
            <a:ext cx="3628" cy="70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在语法树的遍历过程中完成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建立符号表</a:t>
            </a:r>
            <a:endParaRPr lang="en-US" altLang="zh-CN" dirty="0" smtClean="0"/>
          </a:p>
          <a:p>
            <a:r>
              <a:rPr lang="zh-CN" altLang="en-US" dirty="0" smtClean="0"/>
              <a:t> 静态语义分析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中间代码的生成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264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2</a:t>
            </a:fld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419872" y="4051069"/>
            <a:ext cx="598488" cy="477838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TX2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419475" y="3284984"/>
            <a:ext cx="598488" cy="477838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TX1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91101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74246"/>
            <a:ext cx="3240162" cy="4800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a=10;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float      b, 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x,float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y){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char  a=‘a’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double 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   a=‘b’;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	  { float a=5.0;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	     b:=a*10+c;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}…..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{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f;  f=10;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char 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f2(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b){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{….}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0616" y="762352"/>
          <a:ext cx="512338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95288" y="1021883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3200" y="112271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443288" y="1051277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021138" y="297691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95936" y="186566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16375" y="150847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13200" y="224869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入口标号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21138" y="260873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95738" y="33265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95762" y="33265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456186" y="1049689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20616" y="336541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20616" y="371021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995936" y="33265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020616" y="408549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95936" y="409121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95936" y="335699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40466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符号表的管理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07904" y="5589240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红色的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TXi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表示一个作用域变量在符号表中的起始位置，需要用栈保存。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373" y="2276872"/>
            <a:ext cx="800219" cy="28083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对程序遍历过程要和抽象语法树遍历对应起来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579 L 4.72222E-6 0.1608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5393 L -3.05556E-6 0.1062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5903 L 4.72222E-6 0.2115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158 L 4.72222E-6 0.2745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7454 L 4.72222E-6 0.327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0625 L -3.05556E-6 0.1587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2732 L 4.72222E-6 0.3798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53 L -3.05556E-6 0.2055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7292 L 4.72222E-6 0.43588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0092 L -3.05556E-6 0.2638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5925 L -3.05556E-6 0.3115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2312 L 0.00191 0.48601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578 L -3.05556E-6 0.3583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537 L -3.05556E-6 0.4166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8601 L 0.00191 0.42312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1319 L -3.05556E-6 0.47615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0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3768 L 0.00191 0.49017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7329 L -3.05556E-6 0.53618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8809 L 0.00191 0.4356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500"/>
                            </p:stCondLst>
                            <p:childTnLst>
                              <p:par>
                                <p:cTn id="217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5341 L -3.05556E-6 0.58659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0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1479 L 0.00191 0.31838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presetID="4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0"/>
                            </p:stCondLst>
                            <p:childTnLst>
                              <p:par>
                                <p:cTn id="26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58011 L -3.05556E-6 0.643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0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2023 L -2.5E-6 0.37271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11" grpId="0" animBg="1"/>
      <p:bldP spid="11" grpId="1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10" grpId="0" animBg="1"/>
      <p:bldP spid="17" grpId="0"/>
      <p:bldP spid="17" grpId="1"/>
      <p:bldP spid="17" grpId="2"/>
      <p:bldP spid="18" grpId="0"/>
      <p:bldP spid="18" grpId="1"/>
      <p:bldP spid="18" grpId="2"/>
      <p:bldP spid="18" grpId="3"/>
      <p:bldP spid="18" grpId="4"/>
      <p:bldP spid="18" grpId="5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25" grpId="0"/>
      <p:bldP spid="25" grpId="1"/>
      <p:bldP spid="25" grpId="2"/>
      <p:bldP spid="25" grpId="3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7" name="TextBox 66"/>
          <p:cNvSpPr txBox="1"/>
          <p:nvPr/>
        </p:nvSpPr>
        <p:spPr>
          <a:xfrm>
            <a:off x="251520" y="1979548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下箭头 31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4067944" y="182699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）外部声明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7" grpId="0"/>
      <p:bldP spid="68" grpId="0"/>
      <p:bldP spid="69" grpId="0"/>
      <p:bldP spid="70" grpId="0"/>
      <p:bldP spid="32" grpId="0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32" grpId="17" animBg="1"/>
      <p:bldP spid="32" grpId="18" animBg="1"/>
      <p:bldP spid="32" grpId="19" animBg="1"/>
      <p:bldP spid="32" grpId="20" animBg="1"/>
      <p:bldP spid="32" grpId="21" animBg="1"/>
      <p:bldP spid="32" grpId="22" animBg="1"/>
      <p:bldP spid="32" grpId="23" animBg="1"/>
      <p:bldP spid="71" grpId="0"/>
      <p:bldP spid="72" grpId="0"/>
      <p:bldP spid="73" grpId="0"/>
      <p:bldP spid="75" grpId="0"/>
      <p:bldP spid="76" grpId="0"/>
      <p:bldP spid="77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74" grpId="0"/>
      <p:bldP spid="10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 cstate="print"/>
          <a:srcRect l="16876" t="7470" r="17819" b="19687"/>
          <a:stretch>
            <a:fillRect/>
          </a:stretch>
        </p:blipFill>
        <p:spPr bwMode="auto">
          <a:xfrm>
            <a:off x="35496" y="1844824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95564" y="-111497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85120" y="30405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77704" y="655439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/>
                <a:gridCol w="1409180"/>
                <a:gridCol w="826009"/>
                <a:gridCol w="1033259"/>
                <a:gridCol w="1033259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入口标号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返回类型等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20616" y="141277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995936" y="10406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252242" y="591393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1" name="下箭头 30"/>
          <p:cNvSpPr/>
          <p:nvPr/>
        </p:nvSpPr>
        <p:spPr bwMode="auto">
          <a:xfrm>
            <a:off x="3059832" y="1628800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084674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3140968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2996952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95936" y="-111497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5517232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1800" y="5517232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1760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1680" y="449982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4096765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4149080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9992" y="5219908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5968973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5669632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144" y="479715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3573016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335699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6376" y="836712"/>
            <a:ext cx="136815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200" b="1" dirty="0" smtClean="0">
                <a:latin typeface="Times New Roman" pitchFamily="18" charset="0"/>
                <a:cs typeface="Times New Roman" pitchFamily="18" charset="0"/>
              </a:rPr>
              <a:t>参数个数：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9552" y="47667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）函数声明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36096" y="2204864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具体形参单元分配依赖于调用双方的参数传递的约定，通常会用到寄存器。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9" grpId="0" animBg="1"/>
      <p:bldP spid="19" grpId="1" animBg="1"/>
      <p:bldP spid="19" grpId="2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4" grpId="0"/>
      <p:bldP spid="15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/>
                <a:gridCol w="1409180"/>
                <a:gridCol w="624784"/>
                <a:gridCol w="1234484"/>
                <a:gridCol w="1033259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 smtClean="0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1" name="下箭头 30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）复合语句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52120" y="2924944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6256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6</a:t>
            </a:fld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6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500"/>
                            </p:stCondLst>
                            <p:childTnLst>
                              <p:par>
                                <p:cTn id="19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0" grpId="0" animBg="1"/>
      <p:bldP spid="10" grpId="1" animBg="1"/>
      <p:bldP spid="19" grpId="0" animBg="1"/>
      <p:bldP spid="19" grpId="1" animBg="1"/>
      <p:bldP spid="19" grpId="2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6" grpId="0"/>
      <p:bldP spid="20" grpId="0"/>
      <p:bldP spid="20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/>
                <a:gridCol w="1397475"/>
                <a:gridCol w="672766"/>
                <a:gridCol w="1171059"/>
                <a:gridCol w="1024677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/>
                <a:gridCol w="1409180"/>
                <a:gridCol w="624784"/>
                <a:gridCol w="1234484"/>
                <a:gridCol w="1033259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内情向量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）数组说明</a:t>
            </a:r>
            <a:endParaRPr lang="zh-CN" altLang="en-US" b="1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6256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7</a:t>
            </a:fld>
            <a:endParaRPr lang="en-US" altLang="zh-CN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/>
                <a:gridCol w="639717"/>
                <a:gridCol w="639717"/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 smtClean="0"/>
                        <a:t>不变部分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下界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上界，界差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4572000" y="3645024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40" grpId="0"/>
      <p:bldP spid="40" grpId="1"/>
      <p:bldP spid="41" grpId="0"/>
      <p:bldP spid="41" grpId="1"/>
      <p:bldP spid="44" grpId="0"/>
      <p:bldP spid="46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7480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8</a:t>
            </a:fld>
            <a:endParaRPr lang="en-US" altLang="zh-CN" dirty="0" smtClean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5824" y="1330896"/>
            <a:ext cx="24482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Extdef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2555032"/>
            <a:ext cx="269783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129880" y="2555032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funcDec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箭头连接符 40"/>
          <p:cNvCxnSpPr>
            <a:stCxn id="35" idx="2"/>
            <a:endCxn id="39" idx="0"/>
          </p:cNvCxnSpPr>
          <p:nvPr/>
        </p:nvCxnSpPr>
        <p:spPr bwMode="auto">
          <a:xfrm>
            <a:off x="3849960" y="1792561"/>
            <a:ext cx="21602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650160" y="2555032"/>
            <a:ext cx="2162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CompSt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该结点访问结束时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Func.code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S.code</a:t>
            </a:r>
            <a:r>
              <a:rPr lang="en-US" altLang="zh-CN" sz="2000" b="1" dirty="0" smtClean="0"/>
              <a:t>||gen(</a:t>
            </a:r>
            <a:r>
              <a:rPr lang="en-US" altLang="zh-CN" sz="2000" b="1" dirty="0" err="1" smtClean="0"/>
              <a:t>S.next</a:t>
            </a:r>
            <a:r>
              <a:rPr lang="en-US" altLang="zh-CN" sz="2000" b="1" dirty="0" smtClean="0"/>
              <a:t>’:’)</a:t>
            </a:r>
          </a:p>
          <a:p>
            <a:r>
              <a:rPr lang="zh-CN" altLang="en-US" sz="2000" b="1" dirty="0" smtClean="0"/>
              <a:t>填写函数入口（也可以在前面的符号表处理时，用标号的形式给出函数入口），函数局部变量等需要的空间大小</a:t>
            </a:r>
            <a:endParaRPr lang="zh-CN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  <a:ea typeface="+mn-ea"/>
              </a:rPr>
              <a:t>2. </a:t>
            </a:r>
            <a:r>
              <a:rPr lang="zh-CN" altLang="en-US" sz="2800" b="1" dirty="0" smtClean="0">
                <a:latin typeface="+mn-ea"/>
                <a:ea typeface="+mn-ea"/>
              </a:rPr>
              <a:t>中间代码</a:t>
            </a:r>
            <a:r>
              <a:rPr lang="en-US" altLang="zh-CN" sz="2800" b="1" dirty="0" smtClean="0">
                <a:latin typeface="+mn-ea"/>
                <a:ea typeface="+mn-ea"/>
              </a:rPr>
              <a:t>(</a:t>
            </a:r>
            <a:r>
              <a:rPr lang="zh-CN" altLang="en-US" sz="2800" b="1" dirty="0" smtClean="0">
                <a:latin typeface="+mn-ea"/>
                <a:ea typeface="+mn-ea"/>
              </a:rPr>
              <a:t>参照</a:t>
            </a:r>
            <a:r>
              <a:rPr lang="en-US" altLang="zh-CN" sz="2800" b="1" dirty="0" smtClean="0">
                <a:latin typeface="+mn-ea"/>
                <a:ea typeface="+mn-ea"/>
              </a:rPr>
              <a:t>P216</a:t>
            </a:r>
            <a:r>
              <a:rPr lang="zh-CN" altLang="en-US" sz="2800" b="1" dirty="0" smtClean="0">
                <a:latin typeface="+mn-ea"/>
                <a:ea typeface="+mn-ea"/>
              </a:rPr>
              <a:t>翻译模式理解属性</a:t>
            </a:r>
            <a:r>
              <a:rPr lang="zh-CN" altLang="en-US" sz="2800" b="1" dirty="0" smtClean="0">
                <a:latin typeface="+mn-ea"/>
              </a:rPr>
              <a:t>计算</a:t>
            </a:r>
            <a:r>
              <a:rPr lang="zh-CN" altLang="en-US" sz="2800" b="1" dirty="0" smtClean="0">
                <a:latin typeface="+mn-ea"/>
                <a:ea typeface="+mn-ea"/>
              </a:rPr>
              <a:t>次序</a:t>
            </a:r>
            <a:r>
              <a:rPr lang="en-US" altLang="zh-CN" sz="28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92080" y="1330896"/>
            <a:ext cx="43924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生成标号：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（表示函数体的尾部位置）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96136" y="3160713"/>
            <a:ext cx="12961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1560" y="111487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3102059"/>
            <a:ext cx="25202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确定返回值类型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3140969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完成符号表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/>
      <p:bldP spid="71" grpId="0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9</a:t>
            </a:fld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350368" y="1261209"/>
            <a:ext cx="1789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4888" y="2485345"/>
            <a:ext cx="1739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>
            <a:stCxn id="18" idx="2"/>
            <a:endCxn id="19" idx="0"/>
          </p:cNvCxnSpPr>
          <p:nvPr/>
        </p:nvCxnSpPr>
        <p:spPr bwMode="auto">
          <a:xfrm>
            <a:off x="3245160" y="1722874"/>
            <a:ext cx="196936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051720" y="2485345"/>
            <a:ext cx="14401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Stmt(S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67544" y="54112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语句序列的翻译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5976" y="1045185"/>
            <a:ext cx="43924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S.next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该结点语句后的标号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5976" y="1447616"/>
            <a:ext cx="43924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生成标号赋值给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.next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（用以表示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的语句结束的位置）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1720" y="3031792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.next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5976" y="3031792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.next:=</a:t>
            </a:r>
            <a:r>
              <a:rPr lang="en-US" altLang="zh-CN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S.next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当各子树遍历完成后：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 err="1" smtClean="0">
                <a:latin typeface="+mn-ea"/>
                <a:ea typeface="+mn-ea"/>
              </a:rPr>
              <a:t>S.code</a:t>
            </a:r>
            <a:r>
              <a:rPr lang="en-US" altLang="zh-CN" sz="2000" b="1" dirty="0" smtClean="0">
                <a:latin typeface="+mn-ea"/>
                <a:ea typeface="+mn-ea"/>
              </a:rPr>
              <a:t>= S1.code ||gen(S1.next  ’:’)  S2.code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开始生成</a:t>
            </a:r>
            <a:r>
              <a:rPr lang="en-US" altLang="zh-CN" sz="1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S1</a:t>
            </a:r>
            <a:r>
              <a:rPr lang="zh-CN" altLang="en-US" sz="1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的代码</a:t>
            </a:r>
            <a:endParaRPr lang="zh-CN" altLang="en-US" sz="1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开始生成</a:t>
            </a:r>
            <a:r>
              <a:rPr lang="en-US" altLang="zh-CN" sz="1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S2</a:t>
            </a:r>
            <a:r>
              <a:rPr lang="zh-CN" altLang="en-US" sz="1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的代码</a:t>
            </a:r>
            <a:endParaRPr lang="zh-CN" altLang="en-US" sz="1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14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CC0066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3456</TotalTime>
  <Words>1777</Words>
  <Application>Microsoft Office PowerPoint</Application>
  <PresentationFormat>全屏显示(4:3)</PresentationFormat>
  <Paragraphs>671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14_Blends</vt:lpstr>
      <vt:lpstr>语法树的遍历</vt:lpstr>
      <vt:lpstr>在语法树的遍历过程中完成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JOHN ZHU</cp:lastModifiedBy>
  <cp:revision>229</cp:revision>
  <dcterms:created xsi:type="dcterms:W3CDTF">2006-07-11T01:51:13Z</dcterms:created>
  <dcterms:modified xsi:type="dcterms:W3CDTF">2018-10-13T07:47:13Z</dcterms:modified>
</cp:coreProperties>
</file>