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664" r:id="rId3"/>
    <p:sldId id="743" r:id="rId5"/>
    <p:sldId id="799" r:id="rId6"/>
    <p:sldId id="801" r:id="rId7"/>
    <p:sldId id="803" r:id="rId8"/>
    <p:sldId id="804" r:id="rId9"/>
    <p:sldId id="802" r:id="rId10"/>
  </p:sldIdLst>
  <p:sldSz cx="12188825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Gabriel -X (megabrie - BAY AREA TECHWORKERS at Cisco)" initials="MG-(-BATaC" lastIdx="11" clrIdx="0"/>
  <p:cmAuthor id="2" name="Chunrong Zhang -X (chunrzha - CIIC at Cisco)" initials="CZ-(-Ca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FF"/>
    <a:srgbClr val="F6FFDE"/>
    <a:srgbClr val="0DA38A"/>
    <a:srgbClr val="6B308E"/>
    <a:srgbClr val="19C5D7"/>
    <a:srgbClr val="000000"/>
    <a:srgbClr val="1F3C97"/>
    <a:srgbClr val="FFFFFF"/>
    <a:srgbClr val="8CB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34" autoAdjust="0"/>
    <p:restoredTop sz="89134" autoAdjust="0"/>
  </p:normalViewPr>
  <p:slideViewPr>
    <p:cSldViewPr snapToGrid="0">
      <p:cViewPr varScale="1">
        <p:scale>
          <a:sx n="77" d="100"/>
          <a:sy n="77" d="100"/>
        </p:scale>
        <p:origin x="259" y="62"/>
      </p:cViewPr>
      <p:guideLst>
        <p:guide orient="horz" pos="3528"/>
        <p:guide pos="4127"/>
        <p:guide pos="7391"/>
        <p:guide pos="2063"/>
        <p:guide orient="horz" pos="480"/>
        <p:guide pos="3095"/>
        <p:guide pos="1055"/>
      </p:guideLst>
    </p:cSldViewPr>
  </p:slideViewPr>
  <p:outlineViewPr>
    <p:cViewPr>
      <p:scale>
        <a:sx n="33" d="100"/>
        <a:sy n="33" d="100"/>
      </p:scale>
      <p:origin x="0" y="-169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5" d="100"/>
        <a:sy n="95" d="100"/>
      </p:scale>
      <p:origin x="0" y="2304"/>
    </p:cViewPr>
  </p:sorterViewPr>
  <p:notesViewPr>
    <p:cSldViewPr snapToGrid="0" showGuides="1">
      <p:cViewPr varScale="1">
        <p:scale>
          <a:sx n="65" d="100"/>
          <a:sy n="65" d="100"/>
        </p:scale>
        <p:origin x="-3158" y="-77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35D66-3B7E-4B52-998E-1824D51866E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AF609-2A93-4C1D-9C09-D9A05205131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E3733-AD55-4948-9B7F-35BDD32AD05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72F0-5E65-4486-8C1B-9F3A5C81C4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72F0-5E65-4486-8C1B-9F3A5C81C40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72F0-5E65-4486-8C1B-9F3A5C81C40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72F0-5E65-4486-8C1B-9F3A5C81C40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72F0-5E65-4486-8C1B-9F3A5C81C40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72F0-5E65-4486-8C1B-9F3A5C81C40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/>
          <a:srcRect t="25000"/>
          <a:stretch>
            <a:fillRect/>
          </a:stretch>
        </p:blipFill>
        <p:spPr>
          <a:xfrm>
            <a:off x="-1" y="1785"/>
            <a:ext cx="12188825" cy="685621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882359" y="365760"/>
            <a:ext cx="3968646" cy="65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611604"/>
            <a:ext cx="6806726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095" y="4225529"/>
            <a:ext cx="487553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5094" y="4594378"/>
            <a:ext cx="487553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" y="3831336"/>
            <a:ext cx="4886960" cy="384721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9535" y="1339745"/>
            <a:ext cx="5470158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6643910" y="1416141"/>
            <a:ext cx="5011655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959819" y="1747683"/>
            <a:ext cx="4314844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078322" y="4876801"/>
            <a:ext cx="4058272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6651789" y="1335314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301752"/>
            <a:ext cx="5497160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Two Column</a:t>
            </a:r>
            <a:br>
              <a:rPr lang="en-US" dirty="0"/>
            </a:br>
            <a:r>
              <a:rPr lang="en-US" dirty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92530" y="1600200"/>
            <a:ext cx="5521538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Body copy uses sentence capital letters only, size 20, left aligned</a:t>
            </a:r>
            <a:endParaRPr lang="en-US" dirty="0"/>
          </a:p>
          <a:p>
            <a:pPr lvl="1"/>
            <a:r>
              <a:rPr lang="en-US" dirty="0"/>
              <a:t>Sub-bullets are size 18 </a:t>
            </a:r>
            <a:br>
              <a:rPr lang="en-US" dirty="0"/>
            </a:br>
            <a:r>
              <a:rPr lang="en-US" dirty="0"/>
              <a:t>and indented</a:t>
            </a:r>
            <a:endParaRPr lang="en-US" dirty="0"/>
          </a:p>
          <a:p>
            <a:pPr lvl="1"/>
            <a:r>
              <a:rPr lang="en-US" dirty="0"/>
              <a:t>Hyperlink: www.cisco.com </a:t>
            </a:r>
            <a:endParaRPr lang="en-US" dirty="0"/>
          </a:p>
          <a:p>
            <a:pPr lvl="0"/>
            <a:r>
              <a:rPr lang="en-US" dirty="0"/>
              <a:t>Use Cisco highlight color, bold, or both when emphasizing words, </a:t>
            </a:r>
            <a:br>
              <a:rPr lang="en-US" dirty="0"/>
            </a:br>
            <a:r>
              <a:rPr lang="en-US" dirty="0"/>
              <a:t>do not italicize; use yellow on the </a:t>
            </a:r>
            <a:br>
              <a:rPr lang="en-US" dirty="0"/>
            </a:br>
            <a:r>
              <a:rPr lang="en-US" dirty="0"/>
              <a:t>black template and red for the white template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3511" y="1600200"/>
            <a:ext cx="5338705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Body copy uses sentence capital letters only, size 20, left aligned</a:t>
            </a:r>
            <a:endParaRPr lang="en-US" dirty="0"/>
          </a:p>
          <a:p>
            <a:pPr lvl="1"/>
            <a:r>
              <a:rPr lang="en-US" dirty="0"/>
              <a:t>Sub-bullets are size 18 </a:t>
            </a:r>
            <a:br>
              <a:rPr lang="en-US" dirty="0"/>
            </a:br>
            <a:r>
              <a:rPr lang="en-US" dirty="0"/>
              <a:t>and indented</a:t>
            </a:r>
            <a:endParaRPr lang="en-US" dirty="0"/>
          </a:p>
          <a:p>
            <a:pPr lvl="1"/>
            <a:r>
              <a:rPr lang="en-US" dirty="0"/>
              <a:t>Hyperlink: www.cisco.com </a:t>
            </a:r>
            <a:endParaRPr lang="en-US" dirty="0"/>
          </a:p>
          <a:p>
            <a:pPr lvl="0"/>
            <a:r>
              <a:rPr lang="en-US" dirty="0"/>
              <a:t>Use Cisco highlight color, bold, or both when emphasizing words, do not italicize; use yellow on the black template and red for the white template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423509" y="301752"/>
            <a:ext cx="5267039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980558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56362" y="1600201"/>
            <a:ext cx="3495823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88823" y="1600200"/>
            <a:ext cx="3457733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98863" y="1600201"/>
            <a:ext cx="3510635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323012" y="421732"/>
            <a:ext cx="3559137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4339222" y="421732"/>
            <a:ext cx="3559137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8362224" y="421732"/>
            <a:ext cx="3559137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109352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108666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329210" y="439710"/>
            <a:ext cx="11420017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479561" y="1476375"/>
            <a:ext cx="11249684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/>
              <a:t>Click icon to add chart</a:t>
            </a:r>
            <a:endParaRPr 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5" y="6062115"/>
            <a:ext cx="9945743" cy="276999"/>
          </a:xfrm>
        </p:spPr>
        <p:txBody>
          <a:bodyPr wrap="square" anchor="b" anchorCtr="0">
            <a:spAutoFit/>
          </a:bodyPr>
          <a:lstStyle>
            <a:lvl1pPr algn="l" defTabSz="805180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anose="020B0604020202020204" pitchFamily="34" charset="0"/>
              <a:buNone/>
              <a:defRPr sz="1400"/>
            </a:lvl2pPr>
            <a:lvl3pPr>
              <a:buFont typeface="Arial" panose="020B0604020202020204" pitchFamily="34" charset="0"/>
              <a:buNone/>
              <a:defRPr sz="1400"/>
            </a:lvl3pPr>
            <a:lvl4pPr>
              <a:buFont typeface="Arial" panose="020B0604020202020204" pitchFamily="34" charset="0"/>
              <a:buNone/>
              <a:defRPr sz="1400"/>
            </a:lvl4pPr>
            <a:lvl5pP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Source: Placeholder for Notes Is 12 Points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829" y="5430244"/>
            <a:ext cx="11408626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9098" y="1600200"/>
            <a:ext cx="5338705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Simple text goes here and can wrap to accommodate more lines of information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496644" y="1481559"/>
            <a:ext cx="4570809" cy="3922314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829" y="5430244"/>
            <a:ext cx="11408626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822" y="5852161"/>
            <a:ext cx="10813351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solidFill>
                <a:srgbClr val="2AA7D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532" y="649224"/>
            <a:ext cx="10813350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solidFill>
                <a:srgbClr val="2AA7D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909" y="484633"/>
            <a:ext cx="11416999" cy="4372131"/>
          </a:xfrm>
        </p:spPr>
        <p:txBody>
          <a:bodyPr anchor="b" anchorCtr="0"/>
          <a:lstStyle>
            <a:lvl1pPr marL="228600" indent="-228600">
              <a:buFont typeface="Arial" panose="020B0604020202020204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705"/>
            <a:r>
              <a:rPr lang="en-US" sz="600" dirty="0">
                <a:solidFill>
                  <a:srgbClr val="FFFFFF"/>
                </a:solidFill>
              </a:rPr>
              <a:t>Cisco Confidential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705"/>
            <a:r>
              <a:rPr lang="en-US" sz="600" dirty="0">
                <a:solidFill>
                  <a:srgbClr val="FFFFFF"/>
                </a:solidFill>
              </a:rPr>
              <a:t>Cisco Confidential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3505" y="5358903"/>
            <a:ext cx="11429936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</a:pPr>
            <a:r>
              <a:rPr lang="en-US" dirty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705"/>
            <a:r>
              <a:rPr lang="en-US" sz="600" dirty="0">
                <a:solidFill>
                  <a:srgbClr val="FFFFFF"/>
                </a:solidFill>
              </a:rPr>
              <a:t>© 2012 Cisco and/or its affiliates. All rights reserved.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fld id="{DFCF27A5-1A5B-48D3-A060-2758FFBB1ADD}" type="slidenum">
              <a:rPr lang="en-US" sz="600">
                <a:solidFill>
                  <a:srgbClr val="FFFFFF"/>
                </a:solidFill>
              </a:rPr>
            </a:fld>
            <a:endParaRPr lang="en-US" sz="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1918741"/>
            <a:ext cx="5488498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0" y="777667"/>
            <a:ext cx="5192439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anose="020B0604020202020204" pitchFamily="34" charset="0"/>
              <a:buNone/>
            </a:pPr>
            <a:r>
              <a:rPr lang="en-US" dirty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80558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/>
          <a:srcRect t="25000"/>
          <a:stretch>
            <a:fillRect/>
          </a:stretch>
        </p:blipFill>
        <p:spPr>
          <a:xfrm>
            <a:off x="-3174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612648"/>
            <a:ext cx="7158982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095" y="4224528"/>
            <a:ext cx="487553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5094" y="4590288"/>
            <a:ext cx="487553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882359" y="365760"/>
            <a:ext cx="3968646" cy="65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" y="3831336"/>
            <a:ext cx="4886960" cy="384721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6" y="4279393"/>
            <a:ext cx="6244863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</a:pPr>
            <a:r>
              <a:rPr lang="en-US" dirty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solidFill>
                <a:srgbClr val="2AA7D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86" y="3282696"/>
            <a:ext cx="6281773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solidFill>
                <a:srgbClr val="2AA7DF"/>
              </a:solidFill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482840" y="1620215"/>
            <a:ext cx="3470174" cy="348422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521843" y="671342"/>
            <a:ext cx="7130463" cy="44996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2521842" y="5164752"/>
            <a:ext cx="7128213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2532991" y="671342"/>
            <a:ext cx="7103800" cy="4499658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777" y="5243838"/>
            <a:ext cx="6763665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705"/>
            <a:r>
              <a:rPr lang="en-US" sz="600" dirty="0">
                <a:solidFill>
                  <a:srgbClr val="FFFFFF"/>
                </a:solidFill>
              </a:rPr>
              <a:t>Cisco Confidential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705"/>
            <a:r>
              <a:rPr lang="en-US" sz="600" dirty="0">
                <a:solidFill>
                  <a:srgbClr val="FFFFFF"/>
                </a:solidFill>
              </a:rPr>
              <a:t>Cisco Confidential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705"/>
            <a:r>
              <a:rPr lang="en-US" sz="600" dirty="0">
                <a:solidFill>
                  <a:srgbClr val="FFFFFF"/>
                </a:solidFill>
              </a:rPr>
              <a:t>© 2012 Cisco and/or its affiliates. All rights reserved.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fld id="{DFCF27A5-1A5B-48D3-A060-2758FFBB1ADD}" type="slidenum">
              <a:rPr lang="en-US" sz="600">
                <a:solidFill>
                  <a:srgbClr val="FFFFFF"/>
                </a:solidFill>
              </a:rPr>
            </a:fld>
            <a:endParaRPr lang="en-US" sz="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0987" y="310895"/>
            <a:ext cx="4363599" cy="281426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50987" y="310895"/>
            <a:ext cx="4363599" cy="2814269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06191" y="3429000"/>
            <a:ext cx="9343297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Large photo </a:t>
            </a:r>
            <a:br>
              <a:rPr lang="en-US" dirty="0"/>
            </a:br>
            <a:r>
              <a:rPr lang="en-US" dirty="0"/>
              <a:t>caption here.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705"/>
            <a:r>
              <a:rPr lang="en-US" sz="600" dirty="0">
                <a:solidFill>
                  <a:srgbClr val="FFFFFF"/>
                </a:solidFill>
              </a:rPr>
              <a:t>Cisco Confidential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705"/>
            <a:r>
              <a:rPr lang="en-US" sz="600" dirty="0">
                <a:solidFill>
                  <a:srgbClr val="FFFFFF"/>
                </a:solidFill>
              </a:rPr>
              <a:t>Cisco Confidential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705"/>
            <a:r>
              <a:rPr lang="en-US" sz="600" dirty="0">
                <a:solidFill>
                  <a:srgbClr val="FFFFFF"/>
                </a:solidFill>
              </a:rPr>
              <a:t>© 2012 Cisco and/or its affiliates. All rights reserved.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fld id="{DFCF27A5-1A5B-48D3-A060-2758FFBB1ADD}" type="slidenum">
              <a:rPr lang="en-US" sz="600">
                <a:solidFill>
                  <a:srgbClr val="FFFFFF"/>
                </a:solidFill>
              </a:rPr>
            </a:fld>
            <a:endParaRPr lang="en-US" sz="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562846" y="859536"/>
            <a:ext cx="4931216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6562846" y="859536"/>
            <a:ext cx="4931216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6191" y="728973"/>
            <a:ext cx="5798380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705"/>
            <a:r>
              <a:rPr lang="en-US" sz="600" dirty="0">
                <a:solidFill>
                  <a:srgbClr val="FFFFFF"/>
                </a:solidFill>
              </a:rPr>
              <a:t>Cisco Confidential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705"/>
            <a:r>
              <a:rPr lang="en-US" sz="600" dirty="0">
                <a:solidFill>
                  <a:srgbClr val="FFFFFF"/>
                </a:solidFill>
              </a:rPr>
              <a:t>Cisco Confidential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705"/>
            <a:r>
              <a:rPr lang="en-US" sz="600" dirty="0">
                <a:solidFill>
                  <a:srgbClr val="FFFFFF"/>
                </a:solidFill>
              </a:rPr>
              <a:t>© 2012 Cisco and/or its affiliates. All rights reserved.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fld id="{DFCF27A5-1A5B-48D3-A060-2758FFBB1ADD}" type="slidenum">
              <a:rPr lang="en-US" sz="600">
                <a:solidFill>
                  <a:srgbClr val="FFFFFF"/>
                </a:solidFill>
              </a:rPr>
            </a:fld>
            <a:endParaRPr lang="en-US" sz="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890343" y="311149"/>
            <a:ext cx="4356380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0712" y="311149"/>
            <a:ext cx="4356013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501" y="311149"/>
            <a:ext cx="434368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654" y="311149"/>
            <a:ext cx="4362532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46883" y="311150"/>
            <a:ext cx="2408138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46883" y="311150"/>
            <a:ext cx="2408137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501" y="3028951"/>
            <a:ext cx="333508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654" y="3028951"/>
            <a:ext cx="3353932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0957" y="3028951"/>
            <a:ext cx="5365768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6769" y="3028951"/>
            <a:ext cx="536995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46883" y="1683658"/>
            <a:ext cx="2408138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46883" y="1676400"/>
            <a:ext cx="2408137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46883" y="5182961"/>
            <a:ext cx="2408138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46883" y="5182961"/>
            <a:ext cx="2408137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705"/>
            <a:r>
              <a:rPr lang="en-US" sz="600" dirty="0">
                <a:solidFill>
                  <a:srgbClr val="FFFFFF"/>
                </a:solidFill>
              </a:rPr>
              <a:t>Cisco Confidential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705"/>
            <a:r>
              <a:rPr lang="en-US" sz="600" dirty="0">
                <a:solidFill>
                  <a:srgbClr val="FFFFFF"/>
                </a:solidFill>
              </a:rPr>
              <a:t>Cisco Confidential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705"/>
            <a:r>
              <a:rPr lang="en-US" sz="600" dirty="0">
                <a:solidFill>
                  <a:srgbClr val="FFFFFF"/>
                </a:solidFill>
              </a:rPr>
              <a:t>© 2012 Cisco and/or its affiliates. All rights reserved.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fld id="{DFCF27A5-1A5B-48D3-A060-2758FFBB1ADD}" type="slidenum">
              <a:rPr lang="en-US" sz="600">
                <a:solidFill>
                  <a:srgbClr val="FFFFFF"/>
                </a:solidFill>
              </a:rPr>
            </a:fld>
            <a:endParaRPr lang="en-US" sz="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0986" y="310896"/>
            <a:ext cx="11299041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44385" y="339924"/>
            <a:ext cx="11296883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10640200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r>
              <a:rPr lang="en-US" sz="600" dirty="0">
                <a:solidFill>
                  <a:srgbClr val="808080"/>
                </a:solidFill>
              </a:rPr>
              <a:t>Cisco Confidential</a:t>
            </a:r>
            <a:endParaRPr lang="en-US" sz="600" dirty="0">
              <a:solidFill>
                <a:srgbClr val="80808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705"/>
            <a:r>
              <a:rPr lang="en-US" sz="600" dirty="0">
                <a:solidFill>
                  <a:srgbClr val="808080"/>
                </a:solidFill>
              </a:rPr>
              <a:t>© 2012 Cisco and/or its affiliates. All rights reserved.</a:t>
            </a:r>
            <a:endParaRPr lang="en-US" sz="600" dirty="0">
              <a:solidFill>
                <a:srgbClr val="808080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fld id="{DFCF27A5-1A5B-48D3-A060-2758FFBB1ADD}" type="slidenum">
              <a:rPr lang="en-US" sz="600">
                <a:solidFill>
                  <a:srgbClr val="808080"/>
                </a:solidFill>
              </a:rPr>
            </a:fld>
            <a:endParaRPr lang="en-US" sz="600" dirty="0">
              <a:solidFill>
                <a:srgbClr val="80808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444384" y="6380781"/>
            <a:ext cx="11300057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1889" y="-91440"/>
            <a:ext cx="12432602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3522570" y="777240"/>
            <a:ext cx="7861792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tretch>
            <a:fillRect/>
          </a:stretch>
        </p:blipFill>
        <p:spPr bwMode="auto">
          <a:xfrm>
            <a:off x="434751" y="5803472"/>
            <a:ext cx="4033077" cy="67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2115" y="-1587"/>
            <a:ext cx="1218882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67"/>
            <a:ext cx="1081148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anose="020B0604020202020204" pitchFamily="34" charset="0"/>
              <a:buNone/>
            </a:pPr>
            <a:r>
              <a:rPr lang="en-US" dirty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29"/>
            <a:ext cx="10813350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094" y="4862154"/>
            <a:ext cx="1081148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5092" y="5231003"/>
            <a:ext cx="1081148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95115" y="384754"/>
            <a:ext cx="3778122" cy="62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10640200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r>
              <a:rPr lang="en-US" sz="600" dirty="0">
                <a:solidFill>
                  <a:srgbClr val="808080"/>
                </a:solidFill>
              </a:rPr>
              <a:t>Cisco Confidential</a:t>
            </a:r>
            <a:endParaRPr lang="en-US" sz="600" dirty="0">
              <a:solidFill>
                <a:srgbClr val="80808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705"/>
            <a:r>
              <a:rPr lang="en-US" sz="600" dirty="0">
                <a:solidFill>
                  <a:srgbClr val="808080"/>
                </a:solidFill>
              </a:rPr>
              <a:t>© 2012 Cisco and/or its affiliates. All rights reserved.</a:t>
            </a:r>
            <a:endParaRPr lang="en-US" sz="600" dirty="0">
              <a:solidFill>
                <a:srgbClr val="80808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fld id="{DFCF27A5-1A5B-48D3-A060-2758FFBB1ADD}" type="slidenum">
              <a:rPr lang="en-US" sz="600">
                <a:solidFill>
                  <a:srgbClr val="808080"/>
                </a:solidFill>
              </a:rPr>
            </a:fld>
            <a:endParaRPr lang="en-US" sz="6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2115" y="-1587"/>
            <a:ext cx="12188825" cy="6858000"/>
          </a:xfrm>
          <a:prstGeom prst="rect">
            <a:avLst/>
          </a:prstGeom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black">
          <a:xfrm>
            <a:off x="5884495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19" name="Freeform 18"/>
          <p:cNvSpPr/>
          <p:nvPr userDrawn="1"/>
        </p:nvSpPr>
        <p:spPr bwMode="black">
          <a:xfrm>
            <a:off x="6125923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34" name="Freeform 33"/>
          <p:cNvSpPr/>
          <p:nvPr userDrawn="1"/>
        </p:nvSpPr>
        <p:spPr bwMode="black">
          <a:xfrm>
            <a:off x="5711014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35" name="Freeform 34"/>
          <p:cNvSpPr>
            <a:spLocks noEditPoints="1"/>
          </p:cNvSpPr>
          <p:nvPr userDrawn="1"/>
        </p:nvSpPr>
        <p:spPr bwMode="black">
          <a:xfrm>
            <a:off x="6289284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36" name="Freeform 35"/>
          <p:cNvSpPr/>
          <p:nvPr userDrawn="1"/>
        </p:nvSpPr>
        <p:spPr bwMode="black">
          <a:xfrm>
            <a:off x="5979427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37" name="Freeform 36"/>
          <p:cNvSpPr/>
          <p:nvPr userDrawn="1"/>
        </p:nvSpPr>
        <p:spPr bwMode="black">
          <a:xfrm>
            <a:off x="5628610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38" name="Freeform 37"/>
          <p:cNvSpPr/>
          <p:nvPr userDrawn="1"/>
        </p:nvSpPr>
        <p:spPr bwMode="black">
          <a:xfrm>
            <a:off x="5737999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 bwMode="black">
          <a:xfrm>
            <a:off x="5845462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 bwMode="black">
          <a:xfrm>
            <a:off x="5954851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 bwMode="black">
          <a:xfrm>
            <a:off x="6061831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 bwMode="black">
          <a:xfrm>
            <a:off x="6171221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3" name="Freeform 42"/>
          <p:cNvSpPr/>
          <p:nvPr userDrawn="1"/>
        </p:nvSpPr>
        <p:spPr bwMode="black">
          <a:xfrm>
            <a:off x="6280611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4" name="Freeform 43"/>
          <p:cNvSpPr/>
          <p:nvPr userDrawn="1"/>
        </p:nvSpPr>
        <p:spPr bwMode="black">
          <a:xfrm>
            <a:off x="6388072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5" name="Freeform 44"/>
          <p:cNvSpPr/>
          <p:nvPr userDrawn="1"/>
        </p:nvSpPr>
        <p:spPr bwMode="black">
          <a:xfrm>
            <a:off x="6497462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2115" y="-1587"/>
            <a:ext cx="12188825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859364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you.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/>
          <a:stretch>
            <a:fillRect/>
          </a:stretch>
        </p:blipFill>
        <p:spPr bwMode="auto">
          <a:xfrm>
            <a:off x="6643867" y="3078071"/>
            <a:ext cx="4747501" cy="7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4" name="Rectangle 33"/>
          <p:cNvSpPr>
            <a:spLocks noChangeArrowheads="1"/>
          </p:cNvSpPr>
          <p:nvPr userDrawn="1"/>
        </p:nvSpPr>
        <p:spPr bwMode="black">
          <a:xfrm>
            <a:off x="5884495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35" name="Freeform 34"/>
          <p:cNvSpPr/>
          <p:nvPr userDrawn="1"/>
        </p:nvSpPr>
        <p:spPr bwMode="black">
          <a:xfrm>
            <a:off x="6125923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36" name="Freeform 35"/>
          <p:cNvSpPr/>
          <p:nvPr userDrawn="1"/>
        </p:nvSpPr>
        <p:spPr bwMode="black">
          <a:xfrm>
            <a:off x="5711014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37" name="Freeform 36"/>
          <p:cNvSpPr>
            <a:spLocks noEditPoints="1"/>
          </p:cNvSpPr>
          <p:nvPr userDrawn="1"/>
        </p:nvSpPr>
        <p:spPr bwMode="black">
          <a:xfrm>
            <a:off x="6289284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38" name="Freeform 37"/>
          <p:cNvSpPr/>
          <p:nvPr userDrawn="1"/>
        </p:nvSpPr>
        <p:spPr bwMode="black">
          <a:xfrm>
            <a:off x="5979427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 bwMode="black">
          <a:xfrm>
            <a:off x="5628610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 bwMode="black">
          <a:xfrm>
            <a:off x="5737999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 bwMode="black">
          <a:xfrm>
            <a:off x="5845462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 bwMode="black">
          <a:xfrm>
            <a:off x="5954851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3" name="Freeform 42"/>
          <p:cNvSpPr/>
          <p:nvPr userDrawn="1"/>
        </p:nvSpPr>
        <p:spPr bwMode="black">
          <a:xfrm>
            <a:off x="6061831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4" name="Freeform 43"/>
          <p:cNvSpPr/>
          <p:nvPr userDrawn="1"/>
        </p:nvSpPr>
        <p:spPr bwMode="black">
          <a:xfrm>
            <a:off x="6171221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5" name="Freeform 44"/>
          <p:cNvSpPr/>
          <p:nvPr userDrawn="1"/>
        </p:nvSpPr>
        <p:spPr bwMode="black">
          <a:xfrm>
            <a:off x="6280611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6" name="Freeform 45"/>
          <p:cNvSpPr/>
          <p:nvPr userDrawn="1"/>
        </p:nvSpPr>
        <p:spPr bwMode="black">
          <a:xfrm>
            <a:off x="6388072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7" name="Freeform 46"/>
          <p:cNvSpPr/>
          <p:nvPr userDrawn="1"/>
        </p:nvSpPr>
        <p:spPr bwMode="black">
          <a:xfrm>
            <a:off x="6497462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859364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you.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tretch>
            <a:fillRect/>
          </a:stretch>
        </p:blipFill>
        <p:spPr bwMode="auto">
          <a:xfrm>
            <a:off x="6643867" y="3078071"/>
            <a:ext cx="4747501" cy="7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29"/>
            <a:ext cx="10813350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tretch>
            <a:fillRect/>
          </a:stretch>
        </p:blipFill>
        <p:spPr>
          <a:xfrm>
            <a:off x="444384" y="4104640"/>
            <a:ext cx="11294707" cy="24366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solidFill>
                <a:srgbClr val="2AA7D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449942"/>
            <a:ext cx="11395434" cy="35124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solidFill>
                <a:srgbClr val="2AA7DF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705"/>
            <a:r>
              <a:rPr lang="en-US" sz="600" dirty="0">
                <a:solidFill>
                  <a:srgbClr val="808080"/>
                </a:solidFill>
              </a:rPr>
              <a:t>Cisco Confidential</a:t>
            </a:r>
            <a:endParaRPr lang="en-US" sz="600" dirty="0">
              <a:solidFill>
                <a:srgbClr val="80808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705"/>
            <a:r>
              <a:rPr lang="en-US" sz="600" dirty="0">
                <a:solidFill>
                  <a:srgbClr val="808080"/>
                </a:solidFill>
              </a:rPr>
              <a:t>© 2012 Cisco and/or its affiliates. All rights reserved.</a:t>
            </a:r>
            <a:endParaRPr lang="en-US" sz="600" dirty="0">
              <a:solidFill>
                <a:srgbClr val="80808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fld id="{DFCF27A5-1A5B-48D3-A060-2758FFBB1ADD}" type="slidenum">
              <a:rPr lang="en-US" sz="600">
                <a:solidFill>
                  <a:srgbClr val="808080"/>
                </a:solidFill>
              </a:rPr>
            </a:fld>
            <a:endParaRPr lang="en-US" sz="6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solidFill>
                <a:srgbClr val="2AA7D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449942"/>
            <a:ext cx="11395434" cy="35124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solidFill>
                <a:srgbClr val="2AA7DF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705"/>
            <a:r>
              <a:rPr lang="en-US" sz="600" dirty="0">
                <a:solidFill>
                  <a:srgbClr val="808080"/>
                </a:solidFill>
              </a:rPr>
              <a:t>Cisco Confidential</a:t>
            </a:r>
            <a:endParaRPr lang="en-US" sz="600" dirty="0">
              <a:solidFill>
                <a:srgbClr val="80808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705"/>
            <a:r>
              <a:rPr lang="en-US" sz="600" dirty="0">
                <a:solidFill>
                  <a:srgbClr val="808080"/>
                </a:solidFill>
              </a:rPr>
              <a:t>© 2012 Cisco and/or its affiliates. All rights reserved.</a:t>
            </a:r>
            <a:endParaRPr lang="en-US" sz="600" dirty="0">
              <a:solidFill>
                <a:srgbClr val="80808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fld id="{DFCF27A5-1A5B-48D3-A060-2758FFBB1ADD}" type="slidenum">
              <a:rPr lang="en-US" sz="600">
                <a:solidFill>
                  <a:srgbClr val="808080"/>
                </a:solidFill>
              </a:rPr>
            </a:fld>
            <a:endParaRPr lang="en-US" sz="600" dirty="0">
              <a:solidFill>
                <a:srgbClr val="80808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/>
          <a:stretch>
            <a:fillRect/>
          </a:stretch>
        </p:blipFill>
        <p:spPr>
          <a:xfrm>
            <a:off x="444385" y="4084320"/>
            <a:ext cx="11297829" cy="2459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solidFill>
                <a:srgbClr val="2AA7D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399142"/>
            <a:ext cx="11395434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solidFill>
                <a:srgbClr val="2AA7DF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705"/>
            <a:r>
              <a:rPr lang="en-US" sz="600" dirty="0">
                <a:solidFill>
                  <a:srgbClr val="808080"/>
                </a:solidFill>
              </a:rPr>
              <a:t>Cisco Confidential</a:t>
            </a:r>
            <a:endParaRPr lang="en-US" sz="600" dirty="0">
              <a:solidFill>
                <a:srgbClr val="80808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705"/>
            <a:r>
              <a:rPr lang="en-US" sz="600" dirty="0">
                <a:solidFill>
                  <a:srgbClr val="808080"/>
                </a:solidFill>
              </a:rPr>
              <a:t>© 2012 Cisco and/or its affiliates. All rights reserved.</a:t>
            </a:r>
            <a:endParaRPr lang="en-US" sz="600" dirty="0">
              <a:solidFill>
                <a:srgbClr val="80808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444384" y="6380781"/>
            <a:ext cx="11300057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fld id="{DFCF27A5-1A5B-48D3-A060-2758FFBB1ADD}" type="slidenum">
              <a:rPr lang="en-US" sz="600">
                <a:solidFill>
                  <a:srgbClr val="808080"/>
                </a:solidFill>
              </a:rPr>
            </a:fld>
            <a:endParaRPr lang="en-US" sz="6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432215"/>
            <a:ext cx="11448832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721" y="1344168"/>
            <a:ext cx="11433118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Body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075" y="1339745"/>
            <a:ext cx="549513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06190" y="1339745"/>
            <a:ext cx="549513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7" Type="http://schemas.openxmlformats.org/officeDocument/2006/relationships/theme" Target="../theme/theme1.xml"/><Relationship Id="rId36" Type="http://schemas.openxmlformats.org/officeDocument/2006/relationships/image" Target="../media/image7.jpeg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444384" y="6380781"/>
            <a:ext cx="11300057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90" y="1339746"/>
            <a:ext cx="11433118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Body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705"/>
            <a:r>
              <a:rPr lang="en-US" sz="600" dirty="0">
                <a:solidFill>
                  <a:srgbClr val="808080"/>
                </a:solidFill>
              </a:rPr>
              <a:t>© 2012 Cisco and/or its affiliates. All rights reserved.</a:t>
            </a:r>
            <a:endParaRPr lang="en-US" sz="600" dirty="0">
              <a:solidFill>
                <a:srgbClr val="80808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640200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r>
              <a:rPr lang="en-US" sz="600" dirty="0">
                <a:solidFill>
                  <a:srgbClr val="808080"/>
                </a:solidFill>
              </a:rPr>
              <a:t>Cisco Confidential</a:t>
            </a:r>
            <a:endParaRPr lang="en-US" sz="600" dirty="0">
              <a:solidFill>
                <a:srgbClr val="80808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705"/>
            <a:fld id="{DFCF27A5-1A5B-48D3-A060-2758FFBB1ADD}" type="slidenum">
              <a:rPr lang="en-US" sz="600">
                <a:solidFill>
                  <a:srgbClr val="808080"/>
                </a:solidFill>
              </a:rPr>
            </a:fld>
            <a:endParaRPr lang="en-US" sz="600" dirty="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ransition>
    <p:wipe dir="r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anose="020B0604020202020204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anose="020B0604020202020204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anose="020B0604020202020204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anose="020B0604020202020204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hyperlink" Target="http://www.netacad.com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5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5.xml"/><Relationship Id="rId2" Type="http://schemas.openxmlformats.org/officeDocument/2006/relationships/slide" Target="slide3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094" y="712422"/>
            <a:ext cx="9537565" cy="2521340"/>
          </a:xfrm>
        </p:spPr>
        <p:txBody>
          <a:bodyPr/>
          <a:lstStyle/>
          <a:p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老师</a:t>
            </a:r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学生帐号注册</a:t>
            </a:r>
            <a:endParaRPr 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>
          <a:xfrm>
            <a:off x="320039" y="5050536"/>
            <a:ext cx="5201399" cy="501676"/>
          </a:xfrm>
        </p:spPr>
        <p:txBody>
          <a:bodyPr/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沈加航、张纯容</a:t>
            </a:r>
            <a:endParaRPr 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www.netacad.com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190" y="0"/>
            <a:ext cx="11448832" cy="838200"/>
          </a:xfrm>
        </p:spPr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190" y="838200"/>
            <a:ext cx="11433118" cy="5436476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要完成教师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学生帐号的注册，首先需要在思科云平台（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  <a:hlinkClick r:id="rId1"/>
              </a:rPr>
              <a:t>www.netacad.com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）上为教师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学生创建帐号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教师帐号由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网院的管理员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创建。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学生帐号由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教师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创建。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如果教师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学生在云平台上创建帐号的注册邮箱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收件箱未收到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思科系统发送的“确认邮件地址”邮件，但确定创建帐号时邮件地址正确，请参考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《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附件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：如何取回忘记密码被拦截的 “重置密码”邮件（ 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QQ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邮箱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 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》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找回邮件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“确定邮件地址”链接只能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有效单击一次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，如果第一次单击后但未完成注册，第二次单击则进入“重新发送激活邮件”页面。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C:\Users\tongb\AppData\Roaming\Tencent\Users\289302109\QQ\WinTemp\RichOle\}FUQOK4XRNS1}C5Z88[JV~T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74" y="1483715"/>
            <a:ext cx="6693108" cy="35346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618" y="358642"/>
            <a:ext cx="11448832" cy="838200"/>
          </a:xfrm>
        </p:spPr>
        <p:txBody>
          <a:bodyPr/>
          <a:lstStyle/>
          <a:p>
            <a:r>
              <a:rPr lang="zh-CN" altLang="en-US" dirty="0"/>
              <a:t>进入邮箱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232618" y="1700198"/>
            <a:ext cx="1844899" cy="12294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1</a:t>
            </a:r>
            <a:r>
              <a:rPr lang="zh-CN" altLang="en-US" sz="1800" b="1" dirty="0"/>
              <a:t>、进入在思科</a:t>
            </a:r>
            <a:r>
              <a:rPr lang="zh-CN" altLang="en-US" sz="1800" b="1" dirty="0">
                <a:solidFill>
                  <a:srgbClr val="FF0000"/>
                </a:solidFill>
              </a:rPr>
              <a:t>云平台上注册的帐号邮箱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8318" y="3331166"/>
            <a:ext cx="200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、单击“收件箱”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633927" y="2840037"/>
            <a:ext cx="884421" cy="49112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8258" y="5557234"/>
            <a:ext cx="377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3</a:t>
            </a:r>
            <a:r>
              <a:rPr lang="zh-CN" altLang="en-US" b="1" dirty="0">
                <a:solidFill>
                  <a:schemeClr val="bg2"/>
                </a:solidFill>
              </a:rPr>
              <a:t>、单击“确认邮件地址”链接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</p:cNvCxnSpPr>
          <p:nvPr/>
        </p:nvCxnSpPr>
        <p:spPr>
          <a:xfrm flipV="1">
            <a:off x="2657457" y="4445133"/>
            <a:ext cx="1304842" cy="11121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345317" y="415456"/>
            <a:ext cx="872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注：如果在收件里未收到该邮件，但确定管理员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教师已为自己创建了帐号，请参考“附件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：如何取回忘记密码被拦截的 “重置密码”邮件（ </a:t>
            </a:r>
            <a:r>
              <a:rPr lang="en-US" altLang="zh-CN" b="1" dirty="0">
                <a:solidFill>
                  <a:srgbClr val="FF0000"/>
                </a:solidFill>
              </a:rPr>
              <a:t>QQ</a:t>
            </a:r>
            <a:r>
              <a:rPr lang="zh-CN" altLang="en-US" b="1" dirty="0">
                <a:solidFill>
                  <a:srgbClr val="FF0000"/>
                </a:solidFill>
              </a:rPr>
              <a:t>邮箱） 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找回邮件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8348" y="2630019"/>
            <a:ext cx="704537" cy="2100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3980586" y="5305197"/>
            <a:ext cx="273571" cy="836504"/>
          </a:xfrm>
          <a:prstGeom prst="leftBrac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46655" y="5103113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hlinkClick r:id="rId2" action="ppaction://hlinksldjump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hlinkClick r:id="rId2" action="ppaction://hlinksldjump"/>
              </a:rPr>
              <a:t>、第一次单击“确定邮件地址”，进入帐号注册页面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46655" y="5741900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hlinkClick r:id="rId3" action="ppaction://hlinksldjump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hlinkClick r:id="rId3" action="ppaction://hlinksldjump"/>
              </a:rPr>
              <a:t>、以前已单击过“确定邮件地址”，但未完成注册，单击则进入</a:t>
            </a:r>
            <a:endParaRPr lang="en-US" altLang="zh-CN" b="1" dirty="0">
              <a:solidFill>
                <a:schemeClr val="bg2"/>
              </a:solidFill>
              <a:hlinkClick r:id="rId3" action="ppaction://hlinksldjump"/>
            </a:endParaRPr>
          </a:p>
          <a:p>
            <a:r>
              <a:rPr lang="zh-CN" altLang="en-US" b="1" dirty="0">
                <a:solidFill>
                  <a:schemeClr val="bg2"/>
                </a:solidFill>
                <a:hlinkClick r:id="rId3" action="ppaction://hlinksldjump"/>
              </a:rPr>
              <a:t>“重新发送激活邮件地址”页面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09" y="1015261"/>
            <a:ext cx="6023339" cy="44554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68" y="223400"/>
            <a:ext cx="11448832" cy="838200"/>
          </a:xfrm>
        </p:spPr>
        <p:txBody>
          <a:bodyPr/>
          <a:lstStyle/>
          <a:p>
            <a:r>
              <a:rPr lang="zh-CN" altLang="en-US" dirty="0"/>
              <a:t>设置帐号注册信息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8034728" y="814052"/>
            <a:ext cx="356817" cy="6290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16605" y="444971"/>
            <a:ext cx="15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、设置语言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2013" y="5934185"/>
            <a:ext cx="974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注：教师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学生如果要取得</a:t>
            </a:r>
            <a:r>
              <a:rPr lang="en-US" altLang="zh-CN" b="1" dirty="0">
                <a:solidFill>
                  <a:srgbClr val="FF0000"/>
                </a:solidFill>
              </a:rPr>
              <a:t>CCNA</a:t>
            </a:r>
            <a:r>
              <a:rPr lang="zh-CN" altLang="en-US" b="1" dirty="0">
                <a:solidFill>
                  <a:srgbClr val="FF0000"/>
                </a:solidFill>
              </a:rPr>
              <a:t>等认证的折扣号，一定要将出生日期填写为身份证上的日期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100355" y="2139529"/>
            <a:ext cx="1407343" cy="6398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35384" y="3482687"/>
            <a:ext cx="175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3</a:t>
            </a:r>
            <a:r>
              <a:rPr lang="zh-CN" altLang="en-US" b="1" dirty="0">
                <a:solidFill>
                  <a:schemeClr val="bg2"/>
                </a:solidFill>
              </a:rPr>
              <a:t>、设置性别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911214" y="3718896"/>
            <a:ext cx="1261395" cy="842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64161" y="2139529"/>
            <a:ext cx="1804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4</a:t>
            </a:r>
            <a:r>
              <a:rPr lang="zh-CN" altLang="en-US" b="1" dirty="0">
                <a:solidFill>
                  <a:schemeClr val="bg2"/>
                </a:solidFill>
              </a:rPr>
              <a:t>、选择在网络或</a:t>
            </a:r>
            <a:r>
              <a:rPr lang="en-US" altLang="zh-CN" b="1" dirty="0">
                <a:solidFill>
                  <a:schemeClr val="bg2"/>
                </a:solidFill>
              </a:rPr>
              <a:t>IT</a:t>
            </a:r>
            <a:r>
              <a:rPr lang="zh-CN" altLang="en-US" b="1" dirty="0">
                <a:solidFill>
                  <a:schemeClr val="bg2"/>
                </a:solidFill>
              </a:rPr>
              <a:t>行业的实践经验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2315980" y="4401386"/>
            <a:ext cx="1079292" cy="6649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85313" y="4602733"/>
            <a:ext cx="2258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5</a:t>
            </a:r>
            <a:r>
              <a:rPr lang="zh-CN" altLang="en-US" b="1" dirty="0">
                <a:solidFill>
                  <a:schemeClr val="bg2"/>
                </a:solidFill>
              </a:rPr>
              <a:t>、填写出生日期，日期格式为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chemeClr val="bg2"/>
                </a:solidFill>
              </a:rPr>
              <a:t>如</a:t>
            </a:r>
            <a:r>
              <a:rPr lang="en-US" altLang="zh-CN" b="1" dirty="0">
                <a:solidFill>
                  <a:schemeClr val="bg2"/>
                </a:solidFill>
              </a:rPr>
              <a:t>1998</a:t>
            </a:r>
            <a:r>
              <a:rPr lang="zh-CN" altLang="en-US" b="1" dirty="0">
                <a:solidFill>
                  <a:schemeClr val="bg2"/>
                </a:solidFill>
              </a:rPr>
              <a:t>年</a:t>
            </a:r>
            <a:r>
              <a:rPr lang="en-US" altLang="zh-CN" b="1" dirty="0">
                <a:solidFill>
                  <a:schemeClr val="bg2"/>
                </a:solidFill>
              </a:rPr>
              <a:t>11</a:t>
            </a:r>
            <a:r>
              <a:rPr lang="zh-CN" altLang="en-US" b="1" dirty="0">
                <a:solidFill>
                  <a:schemeClr val="bg2"/>
                </a:solidFill>
              </a:rPr>
              <a:t>月</a:t>
            </a:r>
            <a:r>
              <a:rPr lang="en-US" altLang="zh-CN" b="1" dirty="0">
                <a:solidFill>
                  <a:schemeClr val="bg2"/>
                </a:solidFill>
              </a:rPr>
              <a:t>8</a:t>
            </a:r>
            <a:r>
              <a:rPr lang="zh-CN" altLang="en-US" b="1" dirty="0">
                <a:solidFill>
                  <a:schemeClr val="bg2"/>
                </a:solidFill>
              </a:rPr>
              <a:t>号，填写为”</a:t>
            </a:r>
            <a:r>
              <a:rPr lang="en-US" altLang="zh-CN" b="1" dirty="0">
                <a:solidFill>
                  <a:schemeClr val="bg2"/>
                </a:solidFill>
              </a:rPr>
              <a:t>08/11/1998”</a:t>
            </a:r>
            <a:endParaRPr lang="en-US" altLang="zh-CN" b="1" dirty="0">
              <a:solidFill>
                <a:schemeClr val="bg2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8464161" y="3062859"/>
            <a:ext cx="301725" cy="60449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958949" y="5010737"/>
            <a:ext cx="211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6</a:t>
            </a:r>
            <a:r>
              <a:rPr lang="zh-CN" altLang="en-US" b="1" dirty="0">
                <a:solidFill>
                  <a:schemeClr val="bg2"/>
                </a:solidFill>
              </a:rPr>
              <a:t>、单击“创建帐号”完成注册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4886944" y="5195403"/>
            <a:ext cx="914400" cy="7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149038" y="1165791"/>
            <a:ext cx="1242507" cy="25827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342272" y="3701114"/>
            <a:ext cx="3089345" cy="3037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17362" y="3689470"/>
            <a:ext cx="2261550" cy="3037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95272" y="4100606"/>
            <a:ext cx="3036345" cy="3037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56283" y="1561619"/>
            <a:ext cx="298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、设置密码，密码注意下面的复杂度要求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647124" y="2089437"/>
            <a:ext cx="4856480" cy="254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872" y="-4947"/>
            <a:ext cx="11448832" cy="838200"/>
          </a:xfrm>
        </p:spPr>
        <p:txBody>
          <a:bodyPr/>
          <a:lstStyle/>
          <a:p>
            <a:r>
              <a:rPr lang="zh-CN" altLang="en-US" dirty="0"/>
              <a:t>教师</a:t>
            </a:r>
            <a:r>
              <a:rPr lang="en-US" altLang="zh-CN" dirty="0"/>
              <a:t>/</a:t>
            </a:r>
            <a:r>
              <a:rPr lang="zh-CN" altLang="en-US" dirty="0"/>
              <a:t>学生注册后看到的页面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573967" y="1671403"/>
            <a:ext cx="622827" cy="15588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00705" y="3230298"/>
            <a:ext cx="1242507" cy="25827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96345" y="1283517"/>
            <a:ext cx="500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</a:rPr>
              <a:t>注：教师帐号可以显示“我是教师”与“我是学员”两个标签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48" y="1999152"/>
            <a:ext cx="5008537" cy="280766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6806812" y="5356700"/>
            <a:ext cx="500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</a:rPr>
              <a:t>学生完成注册后显示的页面</a:t>
            </a:r>
            <a:endParaRPr lang="en-US" altLang="zh-CN" b="1" dirty="0">
              <a:solidFill>
                <a:schemeClr val="bg2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6581226" y="1700724"/>
            <a:ext cx="1333582" cy="1520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flipH="1">
            <a:off x="1244934" y="5402867"/>
            <a:ext cx="405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</a:rPr>
              <a:t>教师完成注册后显示的页面</a:t>
            </a:r>
            <a:endParaRPr lang="en-US" altLang="zh-CN" b="1" dirty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30447" y="1131681"/>
            <a:ext cx="467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</a:rPr>
              <a:t>注：学生帐号只有“我是学员”标签，已注册的课程为已加入学习的课程</a:t>
            </a:r>
            <a:endParaRPr lang="zh-CN" altLang="en-US" b="1" dirty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3867462" y="1663083"/>
            <a:ext cx="6340841" cy="3814802"/>
            <a:chOff x="0" y="142683"/>
            <a:chExt cx="8569741" cy="4721417"/>
          </a:xfrm>
        </p:grpSpPr>
        <p:pic>
          <p:nvPicPr>
            <p:cNvPr id="14" name="Picture 4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142683"/>
              <a:ext cx="8569741" cy="4721417"/>
            </a:xfrm>
            <a:prstGeom prst="rect">
              <a:avLst/>
            </a:prstGeom>
          </p:spPr>
        </p:pic>
        <p:sp>
          <p:nvSpPr>
            <p:cNvPr id="15" name="Rounded Rectangle 45"/>
            <p:cNvSpPr/>
            <p:nvPr/>
          </p:nvSpPr>
          <p:spPr>
            <a:xfrm>
              <a:off x="165100" y="2133600"/>
              <a:ext cx="1930400" cy="30480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Rounded Rectangle 46"/>
            <p:cNvSpPr/>
            <p:nvPr/>
          </p:nvSpPr>
          <p:spPr>
            <a:xfrm>
              <a:off x="165100" y="2438400"/>
              <a:ext cx="1282700" cy="34290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872" y="-4947"/>
            <a:ext cx="11448832" cy="838200"/>
          </a:xfrm>
        </p:spPr>
        <p:txBody>
          <a:bodyPr/>
          <a:lstStyle/>
          <a:p>
            <a:r>
              <a:rPr lang="zh-CN" altLang="en-US" dirty="0"/>
              <a:t>重新发送激活邮件地址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5" idx="1"/>
          </p:cNvCxnSpPr>
          <p:nvPr/>
        </p:nvCxnSpPr>
        <p:spPr>
          <a:xfrm>
            <a:off x="3185410" y="2813194"/>
            <a:ext cx="804211" cy="58164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23443" y="2460817"/>
            <a:ext cx="206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1</a:t>
            </a:r>
            <a:r>
              <a:rPr lang="zh-CN" altLang="en-US" b="1" dirty="0">
                <a:solidFill>
                  <a:schemeClr val="bg2"/>
                </a:solidFill>
              </a:rPr>
              <a:t>、输入邮箱地址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9202" y="5739548"/>
            <a:ext cx="642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hlinkClick r:id="rId2" action="ppaction://hlinksldjump"/>
              </a:rPr>
              <a:t>注：重新发送激活邮件后，再进入邮箱，查收确定邮件地址邮件，并根据前面的步骤完成帐号注册</a:t>
            </a:r>
            <a:endParaRPr lang="en-US" altLang="zh-CN" b="1" dirty="0">
              <a:solidFill>
                <a:schemeClr val="bg2"/>
              </a:solidFill>
            </a:endParaRPr>
          </a:p>
        </p:txBody>
      </p:sp>
      <p:cxnSp>
        <p:nvCxnSpPr>
          <p:cNvPr id="35" name="直接箭头连接符 34"/>
          <p:cNvCxnSpPr>
            <a:endCxn id="16" idx="1"/>
          </p:cNvCxnSpPr>
          <p:nvPr/>
        </p:nvCxnSpPr>
        <p:spPr>
          <a:xfrm flipV="1">
            <a:off x="3436044" y="3656500"/>
            <a:ext cx="553577" cy="9865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flipH="1">
            <a:off x="428668" y="3570484"/>
            <a:ext cx="295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2</a:t>
            </a:r>
            <a:r>
              <a:rPr lang="zh-CN" altLang="en-US" b="1" dirty="0">
                <a:solidFill>
                  <a:schemeClr val="bg2"/>
                </a:solidFill>
              </a:rPr>
              <a:t>、单击“重新发送激活邮件”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教师手册与思科体验之旅项目介绍 12072013 李宇翔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NetAcad2015</Template>
  <TotalTime>0</TotalTime>
  <Words>786</Words>
  <Application>WPS 演示</Application>
  <PresentationFormat>Custom</PresentationFormat>
  <Paragraphs>66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Ciscolight</vt:lpstr>
      <vt:lpstr>Segoe Print</vt:lpstr>
      <vt:lpstr>华文楷体</vt:lpstr>
      <vt:lpstr>华文仿宋</vt:lpstr>
      <vt:lpstr>微软雅黑</vt:lpstr>
      <vt:lpstr>Arial Unicode MS</vt:lpstr>
      <vt:lpstr>Calibri</vt:lpstr>
      <vt:lpstr>教师手册与思科体验之旅项目介绍 12072013 李宇翔</vt:lpstr>
      <vt:lpstr>老师&amp;学生帐号注册</vt:lpstr>
      <vt:lpstr>注意事项</vt:lpstr>
      <vt:lpstr>进入邮箱</vt:lpstr>
      <vt:lpstr>设置帐号注册信息</vt:lpstr>
      <vt:lpstr>教师/学生注册后看到的页面</vt:lpstr>
      <vt:lpstr>重新发送激活邮件地址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NetAcad Portfolio of Offerings</dc:title>
  <dc:creator>Melissa Gabriel -X (megabrie - BAY AREA TECHWORKERS at Cisco)</dc:creator>
  <cp:lastModifiedBy>zhoufang</cp:lastModifiedBy>
  <cp:revision>1252</cp:revision>
  <dcterms:created xsi:type="dcterms:W3CDTF">2015-02-20T21:40:00Z</dcterms:created>
  <dcterms:modified xsi:type="dcterms:W3CDTF">2019-03-20T05:53:45Z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.versly.content.uuid">
    <vt:lpwstr>58ba21eb-98d3-461d-9bd4-0ea4c2914541</vt:lpwstr>
  </property>
  <property fmtid="{D5CDD505-2E9C-101B-9397-08002B2CF9AE}" pid="3" name="com.versly.space.uuid">
    <vt:lpwstr>58ba21eb-98d3-461d-9bd4-0ea4c2914541</vt:lpwstr>
  </property>
  <property fmtid="{D5CDD505-2E9C-101B-9397-08002B2CF9AE}" pid="4" name="com.versly.content.version">
    <vt:lpwstr>2</vt:lpwstr>
  </property>
  <property fmtid="{D5CDD505-2E9C-101B-9397-08002B2CF9AE}" pid="5" name="assetId">
    <vt:lpwstr>717600059</vt:lpwstr>
  </property>
  <property fmtid="{D5CDD505-2E9C-101B-9397-08002B2CF9AE}" pid="6" name="repositoryId">
    <vt:lpwstr>1083004740</vt:lpwstr>
  </property>
  <property fmtid="{D5CDD505-2E9C-101B-9397-08002B2CF9AE}" pid="7" name="Offisync_UpdateToken">
    <vt:lpwstr>3</vt:lpwstr>
  </property>
  <property fmtid="{D5CDD505-2E9C-101B-9397-08002B2CF9AE}" pid="8" name="Offisync_ProviderInitializationData">
    <vt:lpwstr>https://cisco.jiveon.com</vt:lpwstr>
  </property>
  <property fmtid="{D5CDD505-2E9C-101B-9397-08002B2CF9AE}" pid="9" name="Offisync_ServerID">
    <vt:lpwstr>07841bbc-cd3c-4a76-827f-75a2226890f4</vt:lpwstr>
  </property>
  <property fmtid="{D5CDD505-2E9C-101B-9397-08002B2CF9AE}" pid="10" name="Jive_LatestUserAccountName">
    <vt:lpwstr>tchsi</vt:lpwstr>
  </property>
  <property fmtid="{D5CDD505-2E9C-101B-9397-08002B2CF9AE}" pid="11" name="Offisync_UniqueId">
    <vt:lpwstr>639902</vt:lpwstr>
  </property>
  <property fmtid="{D5CDD505-2E9C-101B-9397-08002B2CF9AE}" pid="12" name="Jive_VersionGuid">
    <vt:lpwstr>2057f180-8e0f-4b40-a91c-d9a810658734</vt:lpwstr>
  </property>
  <property fmtid="{D5CDD505-2E9C-101B-9397-08002B2CF9AE}" pid="13" name="Jive_ModifiedButNotPublished">
    <vt:lpwstr>True</vt:lpwstr>
  </property>
  <property fmtid="{D5CDD505-2E9C-101B-9397-08002B2CF9AE}" pid="14" name="KSOProductBuildVer">
    <vt:lpwstr>2052-11.1.0.8500</vt:lpwstr>
  </property>
</Properties>
</file>