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4"/>
  </p:notesMasterIdLst>
  <p:handoutMasterIdLst>
    <p:handoutMasterId r:id="rId25"/>
  </p:handoutMasterIdLst>
  <p:sldIdLst>
    <p:sldId id="399" r:id="rId2"/>
    <p:sldId id="429" r:id="rId3"/>
    <p:sldId id="430" r:id="rId4"/>
    <p:sldId id="431" r:id="rId5"/>
    <p:sldId id="354" r:id="rId6"/>
    <p:sldId id="355" r:id="rId7"/>
    <p:sldId id="403" r:id="rId8"/>
    <p:sldId id="405" r:id="rId9"/>
    <p:sldId id="362" r:id="rId10"/>
    <p:sldId id="363" r:id="rId11"/>
    <p:sldId id="412" r:id="rId12"/>
    <p:sldId id="368" r:id="rId13"/>
    <p:sldId id="426" r:id="rId14"/>
    <p:sldId id="370" r:id="rId15"/>
    <p:sldId id="371" r:id="rId16"/>
    <p:sldId id="372" r:id="rId17"/>
    <p:sldId id="373" r:id="rId18"/>
    <p:sldId id="377" r:id="rId19"/>
    <p:sldId id="374" r:id="rId20"/>
    <p:sldId id="378" r:id="rId21"/>
    <p:sldId id="379" r:id="rId22"/>
    <p:sldId id="380"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0033CC"/>
    <a:srgbClr val="0000FF"/>
    <a:srgbClr val="3333FF"/>
    <a:srgbClr val="66CCFF"/>
    <a:srgbClr val="0066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3" autoAdjust="0"/>
    <p:restoredTop sz="94604" autoAdjust="0"/>
  </p:normalViewPr>
  <p:slideViewPr>
    <p:cSldViewPr>
      <p:cViewPr varScale="1">
        <p:scale>
          <a:sx n="107" d="100"/>
          <a:sy n="107" d="100"/>
        </p:scale>
        <p:origin x="-6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54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endParaRPr lang="zh-CN" alt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endParaRPr lang="en-US" altLang="zh-CN"/>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endParaRPr lang="en-US" altLang="zh-CN"/>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6BE08B43-D50F-D349-B6CD-E12FB392AEA9}" type="slidenum">
              <a:rPr lang="zh-CN" altLang="en-US"/>
              <a:pPr/>
              <a:t>‹#›</a:t>
            </a:fld>
            <a:endParaRPr lang="en-US" altLang="zh-CN"/>
          </a:p>
        </p:txBody>
      </p:sp>
    </p:spTree>
    <p:extLst>
      <p:ext uri="{BB962C8B-B14F-4D97-AF65-F5344CB8AC3E}">
        <p14:creationId xmlns:p14="http://schemas.microsoft.com/office/powerpoint/2010/main" val="26295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endParaRPr lang="zh-CN" altLang="en-US"/>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endParaRPr lang="en-US" altLang="zh-CN"/>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endParaRPr lang="en-US" altLang="zh-CN"/>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DAC7BC33-A7A9-9542-A01E-B73638F7222D}" type="slidenum">
              <a:rPr lang="zh-CN" altLang="en-US"/>
              <a:pPr/>
              <a:t>‹#›</a:t>
            </a:fld>
            <a:endParaRPr lang="en-US" altLang="zh-CN"/>
          </a:p>
        </p:txBody>
      </p:sp>
    </p:spTree>
    <p:extLst>
      <p:ext uri="{BB962C8B-B14F-4D97-AF65-F5344CB8AC3E}">
        <p14:creationId xmlns:p14="http://schemas.microsoft.com/office/powerpoint/2010/main" val="20005783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宋体"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宋体"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宋体"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宋体"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955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79555" name="Rectangle 3"/>
          <p:cNvSpPr>
            <a:spLocks noGrp="1" noRot="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zh-CN" altLang="en-US" noProof="0" smtClean="0"/>
              <a:t>单击此处编辑母版副标题样式</a:t>
            </a:r>
          </a:p>
        </p:txBody>
      </p:sp>
      <p:sp>
        <p:nvSpPr>
          <p:cNvPr id="279556" name="Rectangle 4"/>
          <p:cNvSpPr>
            <a:spLocks noGrp="1" noChangeArrowheads="1"/>
          </p:cNvSpPr>
          <p:nvPr>
            <p:ph type="dt" sz="half" idx="2"/>
          </p:nvPr>
        </p:nvSpPr>
        <p:spPr/>
        <p:txBody>
          <a:bodyPr/>
          <a:lstStyle>
            <a:lvl1pPr>
              <a:defRPr/>
            </a:lvl1pPr>
          </a:lstStyle>
          <a:p>
            <a:endParaRPr lang="en-US" altLang="zh-CN"/>
          </a:p>
        </p:txBody>
      </p:sp>
      <p:sp>
        <p:nvSpPr>
          <p:cNvPr id="279557" name="Rectangle 5"/>
          <p:cNvSpPr>
            <a:spLocks noGrp="1" noChangeArrowheads="1"/>
          </p:cNvSpPr>
          <p:nvPr>
            <p:ph type="ftr" sz="quarter" idx="3"/>
          </p:nvPr>
        </p:nvSpPr>
        <p:spPr/>
        <p:txBody>
          <a:bodyPr/>
          <a:lstStyle>
            <a:lvl1pPr>
              <a:defRPr/>
            </a:lvl1pPr>
          </a:lstStyle>
          <a:p>
            <a:endParaRPr lang="en-US" altLang="zh-CN"/>
          </a:p>
        </p:txBody>
      </p:sp>
      <p:sp>
        <p:nvSpPr>
          <p:cNvPr id="279558" name="Rectangle 6"/>
          <p:cNvSpPr>
            <a:spLocks noGrp="1" noChangeArrowheads="1"/>
          </p:cNvSpPr>
          <p:nvPr>
            <p:ph type="sldNum" sz="quarter" idx="4"/>
          </p:nvPr>
        </p:nvSpPr>
        <p:spPr/>
        <p:txBody>
          <a:bodyPr/>
          <a:lstStyle>
            <a:lvl1pPr>
              <a:defRPr/>
            </a:lvl1pPr>
          </a:lstStyle>
          <a:p>
            <a:fld id="{E2B6EE14-CA52-D745-A069-D5BAD4BFBB81}" type="slidenum">
              <a:rPr lang="zh-CN" altLang="en-US"/>
              <a:pPr/>
              <a:t>‹#›</a:t>
            </a:fld>
            <a:endParaRPr lang="en-US" altLang="zh-CN"/>
          </a:p>
        </p:txBody>
      </p:sp>
      <p:pic>
        <p:nvPicPr>
          <p:cNvPr id="279559" name="Picture 7" descr="图片"/>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67513" y="6254750"/>
            <a:ext cx="2376487" cy="60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barn(outVertical)">
                                      <p:cBhvr>
                                        <p:cTn id="7" dur="500"/>
                                        <p:tgtEl>
                                          <p:spTgt spid="279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5">
                                            <p:txEl>
                                              <p:pRg st="0" end="0"/>
                                            </p:txEl>
                                          </p:spTgt>
                                        </p:tgtEl>
                                        <p:attrNameLst>
                                          <p:attrName>style.visibility</p:attrName>
                                        </p:attrNameLst>
                                      </p:cBhvr>
                                      <p:to>
                                        <p:strVal val="visible"/>
                                      </p:to>
                                    </p:set>
                                    <p:animEffect transition="in" filter="wipe(left)">
                                      <p:cBhvr>
                                        <p:cTn id="12" dur="500"/>
                                        <p:tgtEl>
                                          <p:spTgt spid="279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autoUpdateAnimBg="0"/>
      <p:bldP spid="279555" grpId="0" build="p" autoUpdateAnimBg="0">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79555"/>
                        </p:tgtEl>
                        <p:attrNameLst>
                          <p:attrName>style.visibility</p:attrName>
                        </p:attrNameLst>
                      </p:cBhvr>
                      <p:to>
                        <p:strVal val="visible"/>
                      </p:to>
                    </p:set>
                    <p:animEffect transition="in" filter="wipe(left)">
                      <p:cBhvr>
                        <p:cTn dur="500"/>
                        <p:tgtEl>
                          <p:spTgt spid="27955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326CBABF-7F1A-0D48-A5FD-65CF91A0E3AB}" type="slidenum">
              <a:rPr lang="zh-CN" altLang="en-US"/>
              <a:pPr/>
              <a:t>‹#›</a:t>
            </a:fld>
            <a:endParaRPr lang="en-US" altLang="zh-CN"/>
          </a:p>
        </p:txBody>
      </p:sp>
    </p:spTree>
    <p:extLst>
      <p:ext uri="{BB962C8B-B14F-4D97-AF65-F5344CB8AC3E}">
        <p14:creationId xmlns:p14="http://schemas.microsoft.com/office/powerpoint/2010/main" val="154613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BC732E2E-B5A9-2D48-8E45-75560AC35B33}" type="slidenum">
              <a:rPr lang="zh-CN" altLang="en-US"/>
              <a:pPr/>
              <a:t>‹#›</a:t>
            </a:fld>
            <a:endParaRPr lang="en-US" altLang="zh-CN"/>
          </a:p>
        </p:txBody>
      </p:sp>
    </p:spTree>
    <p:extLst>
      <p:ext uri="{BB962C8B-B14F-4D97-AF65-F5344CB8AC3E}">
        <p14:creationId xmlns:p14="http://schemas.microsoft.com/office/powerpoint/2010/main" val="182226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812202CE-2835-3D41-88FD-779D404DB785}" type="slidenum">
              <a:rPr lang="zh-CN" altLang="en-US"/>
              <a:pPr/>
              <a:t>‹#›</a:t>
            </a:fld>
            <a:endParaRPr lang="en-US" altLang="zh-CN"/>
          </a:p>
        </p:txBody>
      </p:sp>
    </p:spTree>
    <p:extLst>
      <p:ext uri="{BB962C8B-B14F-4D97-AF65-F5344CB8AC3E}">
        <p14:creationId xmlns:p14="http://schemas.microsoft.com/office/powerpoint/2010/main" val="25347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E3BC7C3D-B734-654F-AB77-8F27B28372E1}" type="slidenum">
              <a:rPr lang="zh-CN" altLang="en-US"/>
              <a:pPr/>
              <a:t>‹#›</a:t>
            </a:fld>
            <a:endParaRPr lang="en-US" altLang="zh-CN"/>
          </a:p>
        </p:txBody>
      </p:sp>
    </p:spTree>
    <p:extLst>
      <p:ext uri="{BB962C8B-B14F-4D97-AF65-F5344CB8AC3E}">
        <p14:creationId xmlns:p14="http://schemas.microsoft.com/office/powerpoint/2010/main" val="19236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EC8D70D0-C6F9-4B43-8F91-62E5AA5A6EA2}" type="slidenum">
              <a:rPr lang="zh-CN" altLang="en-US"/>
              <a:pPr/>
              <a:t>‹#›</a:t>
            </a:fld>
            <a:endParaRPr lang="en-US" altLang="zh-CN"/>
          </a:p>
        </p:txBody>
      </p:sp>
    </p:spTree>
    <p:extLst>
      <p:ext uri="{BB962C8B-B14F-4D97-AF65-F5344CB8AC3E}">
        <p14:creationId xmlns:p14="http://schemas.microsoft.com/office/powerpoint/2010/main" val="23135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幻灯片编号占位符 8"/>
          <p:cNvSpPr>
            <a:spLocks noGrp="1"/>
          </p:cNvSpPr>
          <p:nvPr>
            <p:ph type="sldNum" sz="quarter" idx="12"/>
          </p:nvPr>
        </p:nvSpPr>
        <p:spPr/>
        <p:txBody>
          <a:bodyPr/>
          <a:lstStyle>
            <a:lvl1pPr>
              <a:defRPr/>
            </a:lvl1pPr>
          </a:lstStyle>
          <a:p>
            <a:fld id="{EB437318-5A50-C34A-9A94-3B187441704E}" type="slidenum">
              <a:rPr lang="zh-CN" altLang="en-US"/>
              <a:pPr/>
              <a:t>‹#›</a:t>
            </a:fld>
            <a:endParaRPr lang="en-US" altLang="zh-CN"/>
          </a:p>
        </p:txBody>
      </p:sp>
    </p:spTree>
    <p:extLst>
      <p:ext uri="{BB962C8B-B14F-4D97-AF65-F5344CB8AC3E}">
        <p14:creationId xmlns:p14="http://schemas.microsoft.com/office/powerpoint/2010/main" val="116320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幻灯片编号占位符 4"/>
          <p:cNvSpPr>
            <a:spLocks noGrp="1"/>
          </p:cNvSpPr>
          <p:nvPr>
            <p:ph type="sldNum" sz="quarter" idx="12"/>
          </p:nvPr>
        </p:nvSpPr>
        <p:spPr/>
        <p:txBody>
          <a:bodyPr/>
          <a:lstStyle>
            <a:lvl1pPr>
              <a:defRPr/>
            </a:lvl1pPr>
          </a:lstStyle>
          <a:p>
            <a:fld id="{DC016B8E-1107-0F4B-B5EC-7736EDBA78BD}" type="slidenum">
              <a:rPr lang="zh-CN" altLang="en-US"/>
              <a:pPr/>
              <a:t>‹#›</a:t>
            </a:fld>
            <a:endParaRPr lang="en-US" altLang="zh-CN"/>
          </a:p>
        </p:txBody>
      </p:sp>
    </p:spTree>
    <p:extLst>
      <p:ext uri="{BB962C8B-B14F-4D97-AF65-F5344CB8AC3E}">
        <p14:creationId xmlns:p14="http://schemas.microsoft.com/office/powerpoint/2010/main" val="253571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幻灯片编号占位符 3"/>
          <p:cNvSpPr>
            <a:spLocks noGrp="1"/>
          </p:cNvSpPr>
          <p:nvPr>
            <p:ph type="sldNum" sz="quarter" idx="12"/>
          </p:nvPr>
        </p:nvSpPr>
        <p:spPr/>
        <p:txBody>
          <a:bodyPr/>
          <a:lstStyle>
            <a:lvl1pPr>
              <a:defRPr/>
            </a:lvl1pPr>
          </a:lstStyle>
          <a:p>
            <a:fld id="{3BC4ED7D-C577-AE4C-BDA0-58470AF29E7F}" type="slidenum">
              <a:rPr lang="zh-CN" altLang="en-US"/>
              <a:pPr/>
              <a:t>‹#›</a:t>
            </a:fld>
            <a:endParaRPr lang="en-US" altLang="zh-CN"/>
          </a:p>
        </p:txBody>
      </p:sp>
    </p:spTree>
    <p:extLst>
      <p:ext uri="{BB962C8B-B14F-4D97-AF65-F5344CB8AC3E}">
        <p14:creationId xmlns:p14="http://schemas.microsoft.com/office/powerpoint/2010/main" val="145117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CFE01152-CA31-844F-8048-EA4FF6AF4E57}" type="slidenum">
              <a:rPr lang="zh-CN" altLang="en-US"/>
              <a:pPr/>
              <a:t>‹#›</a:t>
            </a:fld>
            <a:endParaRPr lang="en-US" altLang="zh-CN"/>
          </a:p>
        </p:txBody>
      </p:sp>
    </p:spTree>
    <p:extLst>
      <p:ext uri="{BB962C8B-B14F-4D97-AF65-F5344CB8AC3E}">
        <p14:creationId xmlns:p14="http://schemas.microsoft.com/office/powerpoint/2010/main" val="32488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47CE68EE-8BEA-4643-B6C2-2CBA23A0CA67}" type="slidenum">
              <a:rPr lang="zh-CN" altLang="en-US"/>
              <a:pPr/>
              <a:t>‹#›</a:t>
            </a:fld>
            <a:endParaRPr lang="en-US" altLang="zh-CN"/>
          </a:p>
        </p:txBody>
      </p:sp>
    </p:spTree>
    <p:extLst>
      <p:ext uri="{BB962C8B-B14F-4D97-AF65-F5344CB8AC3E}">
        <p14:creationId xmlns:p14="http://schemas.microsoft.com/office/powerpoint/2010/main" val="2414696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78530"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78531"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8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78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78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862F52D7-031D-1140-96EE-4FB22A4E694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barn(outVertical)">
                                      <p:cBhvr>
                                        <p:cTn id="7" dur="500"/>
                                        <p:tgtEl>
                                          <p:spTgt spid="278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1">
                                            <p:txEl>
                                              <p:pRg st="0" end="0"/>
                                            </p:txEl>
                                          </p:spTgt>
                                        </p:tgtEl>
                                        <p:attrNameLst>
                                          <p:attrName>style.visibility</p:attrName>
                                        </p:attrNameLst>
                                      </p:cBhvr>
                                      <p:to>
                                        <p:strVal val="visible"/>
                                      </p:to>
                                    </p:set>
                                    <p:animEffect transition="in" filter="wipe(left)">
                                      <p:cBhvr>
                                        <p:cTn id="12" dur="500"/>
                                        <p:tgtEl>
                                          <p:spTgt spid="278531">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8531">
                                            <p:txEl>
                                              <p:pRg st="1" end="1"/>
                                            </p:txEl>
                                          </p:spTgt>
                                        </p:tgtEl>
                                        <p:attrNameLst>
                                          <p:attrName>style.visibility</p:attrName>
                                        </p:attrNameLst>
                                      </p:cBhvr>
                                      <p:to>
                                        <p:strVal val="visible"/>
                                      </p:to>
                                    </p:set>
                                    <p:animEffect transition="in" filter="wipe(left)">
                                      <p:cBhvr>
                                        <p:cTn id="15" dur="500"/>
                                        <p:tgtEl>
                                          <p:spTgt spid="278531">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8531">
                                            <p:txEl>
                                              <p:pRg st="2" end="2"/>
                                            </p:txEl>
                                          </p:spTgt>
                                        </p:tgtEl>
                                        <p:attrNameLst>
                                          <p:attrName>style.visibility</p:attrName>
                                        </p:attrNameLst>
                                      </p:cBhvr>
                                      <p:to>
                                        <p:strVal val="visible"/>
                                      </p:to>
                                    </p:set>
                                    <p:animEffect transition="in" filter="wipe(left)">
                                      <p:cBhvr>
                                        <p:cTn id="18" dur="500"/>
                                        <p:tgtEl>
                                          <p:spTgt spid="278531">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78531">
                                            <p:txEl>
                                              <p:pRg st="3" end="3"/>
                                            </p:txEl>
                                          </p:spTgt>
                                        </p:tgtEl>
                                        <p:attrNameLst>
                                          <p:attrName>style.visibility</p:attrName>
                                        </p:attrNameLst>
                                      </p:cBhvr>
                                      <p:to>
                                        <p:strVal val="visible"/>
                                      </p:to>
                                    </p:set>
                                    <p:animEffect transition="in" filter="wipe(left)">
                                      <p:cBhvr>
                                        <p:cTn id="21" dur="500"/>
                                        <p:tgtEl>
                                          <p:spTgt spid="278531">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78531">
                                            <p:txEl>
                                              <p:pRg st="4" end="4"/>
                                            </p:txEl>
                                          </p:spTgt>
                                        </p:tgtEl>
                                        <p:attrNameLst>
                                          <p:attrName>style.visibility</p:attrName>
                                        </p:attrNameLst>
                                      </p:cBhvr>
                                      <p:to>
                                        <p:strVal val="visible"/>
                                      </p:to>
                                    </p:set>
                                    <p:animEffect transition="in" filter="wipe(left)">
                                      <p:cBhvr>
                                        <p:cTn id="24" dur="500"/>
                                        <p:tgtEl>
                                          <p:spTgt spid="278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P spid="278531" grpId="0" build="p" autoUpdateAnimBg="0">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78531"/>
                        </p:tgtEl>
                        <p:attrNameLst>
                          <p:attrName>style.visibility</p:attrName>
                        </p:attrNameLst>
                      </p:cBhvr>
                      <p:to>
                        <p:strVal val="visible"/>
                      </p:to>
                    </p:set>
                    <p:animEffect transition="in" filter="wipe(left)">
                      <p:cBhvr>
                        <p:cTn dur="500"/>
                        <p:tgtEl>
                          <p:spTgt spid="278531"/>
                        </p:tgtEl>
                      </p:cBhvr>
                    </p:animEffect>
                  </p:childTnLst>
                </p:cTn>
              </p:par>
            </p:tnLst>
          </p:tmpl>
          <p:tmpl lvl="2">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278531"/>
                        </p:tgtEl>
                        <p:attrNameLst>
                          <p:attrName>style.visibility</p:attrName>
                        </p:attrNameLst>
                      </p:cBhvr>
                      <p:to>
                        <p:strVal val="visible"/>
                      </p:to>
                    </p:set>
                    <p:animEffect transition="in" filter="wipe(left)">
                      <p:cBhvr>
                        <p:cTn dur="500"/>
                        <p:tgtEl>
                          <p:spTgt spid="278531"/>
                        </p:tgtEl>
                      </p:cBhvr>
                    </p:animEffect>
                  </p:childTnLst>
                </p:cTn>
              </p:par>
            </p:tnLst>
          </p:tmpl>
          <p:tmpl lvl="3">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278531"/>
                        </p:tgtEl>
                        <p:attrNameLst>
                          <p:attrName>style.visibility</p:attrName>
                        </p:attrNameLst>
                      </p:cBhvr>
                      <p:to>
                        <p:strVal val="visible"/>
                      </p:to>
                    </p:set>
                    <p:animEffect transition="in" filter="wipe(left)">
                      <p:cBhvr>
                        <p:cTn dur="500"/>
                        <p:tgtEl>
                          <p:spTgt spid="278531"/>
                        </p:tgtEl>
                      </p:cBhvr>
                    </p:animEffect>
                  </p:childTnLst>
                </p:cTn>
              </p:par>
            </p:tnLst>
          </p:tmpl>
          <p:tmpl lvl="4">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278531"/>
                        </p:tgtEl>
                        <p:attrNameLst>
                          <p:attrName>style.visibility</p:attrName>
                        </p:attrNameLst>
                      </p:cBhvr>
                      <p:to>
                        <p:strVal val="visible"/>
                      </p:to>
                    </p:set>
                    <p:animEffect transition="in" filter="wipe(left)">
                      <p:cBhvr>
                        <p:cTn dur="500"/>
                        <p:tgtEl>
                          <p:spTgt spid="278531"/>
                        </p:tgtEl>
                      </p:cBhvr>
                    </p:animEffect>
                  </p:childTnLst>
                </p:cTn>
              </p:par>
            </p:tnLst>
          </p:tmpl>
          <p:tmpl lvl="5">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278531"/>
                        </p:tgtEl>
                        <p:attrNameLst>
                          <p:attrName>style.visibility</p:attrName>
                        </p:attrNameLst>
                      </p:cBhvr>
                      <p:to>
                        <p:strVal val="visible"/>
                      </p:to>
                    </p:set>
                    <p:animEffect transition="in" filter="wipe(left)">
                      <p:cBhvr>
                        <p:cTn dur="500"/>
                        <p:tgtEl>
                          <p:spTgt spid="278531"/>
                        </p:tgtEl>
                      </p:cBhvr>
                    </p:animEffect>
                  </p:childTnLst>
                </p:cTn>
              </p:par>
            </p:tnLst>
          </p:tmpl>
        </p:tmplLst>
      </p:bldP>
    </p:bldLst>
  </p:timing>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Arial" charset="0"/>
          <a:ea typeface="宋体" charset="0"/>
          <a:cs typeface="宋体" charset="0"/>
        </a:defRPr>
      </a:lvl2pPr>
      <a:lvl3pPr algn="ctr" rtl="0" fontAlgn="base">
        <a:spcBef>
          <a:spcPct val="0"/>
        </a:spcBef>
        <a:spcAft>
          <a:spcPct val="0"/>
        </a:spcAft>
        <a:defRPr sz="4400">
          <a:solidFill>
            <a:srgbClr val="FF0000"/>
          </a:solidFill>
          <a:latin typeface="Arial" charset="0"/>
          <a:ea typeface="宋体" charset="0"/>
          <a:cs typeface="宋体" charset="0"/>
        </a:defRPr>
      </a:lvl3pPr>
      <a:lvl4pPr algn="ctr" rtl="0" fontAlgn="base">
        <a:spcBef>
          <a:spcPct val="0"/>
        </a:spcBef>
        <a:spcAft>
          <a:spcPct val="0"/>
        </a:spcAft>
        <a:defRPr sz="4400">
          <a:solidFill>
            <a:srgbClr val="FF0000"/>
          </a:solidFill>
          <a:latin typeface="Arial" charset="0"/>
          <a:ea typeface="宋体" charset="0"/>
          <a:cs typeface="宋体" charset="0"/>
        </a:defRPr>
      </a:lvl4pPr>
      <a:lvl5pPr algn="ctr" rtl="0" fontAlgn="base">
        <a:spcBef>
          <a:spcPct val="0"/>
        </a:spcBef>
        <a:spcAft>
          <a:spcPct val="0"/>
        </a:spcAft>
        <a:defRPr sz="4400">
          <a:solidFill>
            <a:srgbClr val="FF0000"/>
          </a:solidFill>
          <a:latin typeface="Arial" charset="0"/>
          <a:ea typeface="宋体" charset="0"/>
          <a:cs typeface="宋体" charset="0"/>
        </a:defRPr>
      </a:lvl5pPr>
      <a:lvl6pPr marL="457200" algn="ctr" rtl="0" fontAlgn="base">
        <a:spcBef>
          <a:spcPct val="0"/>
        </a:spcBef>
        <a:spcAft>
          <a:spcPct val="0"/>
        </a:spcAft>
        <a:defRPr sz="4400">
          <a:solidFill>
            <a:srgbClr val="FF0000"/>
          </a:solidFill>
          <a:latin typeface="Arial" charset="0"/>
          <a:ea typeface="宋体" charset="0"/>
          <a:cs typeface="宋体" charset="0"/>
        </a:defRPr>
      </a:lvl6pPr>
      <a:lvl7pPr marL="914400" algn="ctr" rtl="0" fontAlgn="base">
        <a:spcBef>
          <a:spcPct val="0"/>
        </a:spcBef>
        <a:spcAft>
          <a:spcPct val="0"/>
        </a:spcAft>
        <a:defRPr sz="4400">
          <a:solidFill>
            <a:srgbClr val="FF0000"/>
          </a:solidFill>
          <a:latin typeface="Arial" charset="0"/>
          <a:ea typeface="宋体" charset="0"/>
          <a:cs typeface="宋体" charset="0"/>
        </a:defRPr>
      </a:lvl7pPr>
      <a:lvl8pPr marL="1371600" algn="ctr" rtl="0" fontAlgn="base">
        <a:spcBef>
          <a:spcPct val="0"/>
        </a:spcBef>
        <a:spcAft>
          <a:spcPct val="0"/>
        </a:spcAft>
        <a:defRPr sz="4400">
          <a:solidFill>
            <a:srgbClr val="FF0000"/>
          </a:solidFill>
          <a:latin typeface="Arial" charset="0"/>
          <a:ea typeface="宋体" charset="0"/>
          <a:cs typeface="宋体" charset="0"/>
        </a:defRPr>
      </a:lvl8pPr>
      <a:lvl9pPr marL="1828800" algn="ctr" rtl="0" fontAlgn="base">
        <a:spcBef>
          <a:spcPct val="0"/>
        </a:spcBef>
        <a:spcAft>
          <a:spcPct val="0"/>
        </a:spcAft>
        <a:defRPr sz="4400">
          <a:solidFill>
            <a:srgbClr val="FF0000"/>
          </a:solidFill>
          <a:latin typeface="Arial" charset="0"/>
          <a:ea typeface="宋体" charset="0"/>
          <a:cs typeface="宋体" charset="0"/>
        </a:defRPr>
      </a:lvl9pPr>
    </p:titleStyle>
    <p:bodyStyle>
      <a:lvl1pPr marL="342900" indent="-342900" algn="l" rtl="0" fontAlgn="base">
        <a:spcBef>
          <a:spcPct val="20000"/>
        </a:spcBef>
        <a:spcAft>
          <a:spcPct val="0"/>
        </a:spcAft>
        <a:buClr>
          <a:srgbClr val="FF0000"/>
        </a:buClr>
        <a:buSzPct val="75000"/>
        <a:buFont typeface="Wingdings" charset="0"/>
        <a:buChar char="§"/>
        <a:defRPr sz="3200">
          <a:solidFill>
            <a:srgbClr val="000000"/>
          </a:solidFill>
          <a:latin typeface="+mn-lt"/>
          <a:ea typeface="+mn-ea"/>
          <a:cs typeface="+mn-cs"/>
        </a:defRPr>
      </a:lvl1pPr>
      <a:lvl2pPr marL="742950" indent="-285750" algn="l" rtl="0" fontAlgn="base">
        <a:spcBef>
          <a:spcPct val="20000"/>
        </a:spcBef>
        <a:spcAft>
          <a:spcPct val="0"/>
        </a:spcAft>
        <a:buClr>
          <a:srgbClr val="FF0000"/>
        </a:buClr>
        <a:buSzPct val="85000"/>
        <a:buFont typeface="Wingdings" charset="0"/>
        <a:buChar char="Ø"/>
        <a:defRPr sz="2800">
          <a:solidFill>
            <a:srgbClr val="000000"/>
          </a:solidFill>
          <a:latin typeface="+mn-lt"/>
          <a:ea typeface="+mn-ea"/>
        </a:defRPr>
      </a:lvl2pPr>
      <a:lvl3pPr marL="1143000" indent="-228600" algn="l" rtl="0" fontAlgn="base">
        <a:spcBef>
          <a:spcPct val="20000"/>
        </a:spcBef>
        <a:spcAft>
          <a:spcPct val="0"/>
        </a:spcAft>
        <a:buClr>
          <a:schemeClr val="hlink"/>
        </a:buClr>
        <a:buSzPct val="85000"/>
        <a:buFont typeface="Wingdings" charset="0"/>
        <a:buChar char="v"/>
        <a:defRPr sz="2400">
          <a:solidFill>
            <a:srgbClr val="000000"/>
          </a:solidFill>
          <a:latin typeface="+mn-lt"/>
          <a:ea typeface="+mn-ea"/>
        </a:defRPr>
      </a:lvl3pPr>
      <a:lvl4pPr marL="1600200" indent="-228600" algn="l" rtl="0" fontAlgn="base">
        <a:spcBef>
          <a:spcPct val="20000"/>
        </a:spcBef>
        <a:spcAft>
          <a:spcPct val="0"/>
        </a:spcAft>
        <a:buClr>
          <a:schemeClr val="accent2"/>
        </a:buClr>
        <a:buSzPct val="90000"/>
        <a:buFont typeface="Wingdings" charset="0"/>
        <a:buChar char=""/>
        <a:defRPr sz="2000">
          <a:solidFill>
            <a:srgbClr val="000000"/>
          </a:solidFill>
          <a:latin typeface="+mn-lt"/>
          <a:ea typeface="+mn-ea"/>
        </a:defRPr>
      </a:lvl4pPr>
      <a:lvl5pPr marL="2057400" indent="-228600" algn="l" rtl="0" fontAlgn="base">
        <a:spcBef>
          <a:spcPct val="20000"/>
        </a:spcBef>
        <a:spcAft>
          <a:spcPct val="0"/>
        </a:spcAft>
        <a:buClr>
          <a:schemeClr val="hlink"/>
        </a:buClr>
        <a:buSzPct val="85000"/>
        <a:buFont typeface="Wingdings" charset="0"/>
        <a:buChar char="v"/>
        <a:defRPr sz="2000">
          <a:solidFill>
            <a:srgbClr val="000000"/>
          </a:solidFill>
          <a:latin typeface="+mn-lt"/>
          <a:ea typeface="+mn-ea"/>
        </a:defRPr>
      </a:lvl5pPr>
      <a:lvl6pPr marL="2514600" indent="-228600" algn="l" rtl="0" fontAlgn="base">
        <a:spcBef>
          <a:spcPct val="20000"/>
        </a:spcBef>
        <a:spcAft>
          <a:spcPct val="0"/>
        </a:spcAft>
        <a:buClr>
          <a:schemeClr val="hlink"/>
        </a:buClr>
        <a:buSzPct val="85000"/>
        <a:buFont typeface="Wingdings" charset="0"/>
        <a:buChar char="v"/>
        <a:defRPr sz="2000">
          <a:solidFill>
            <a:srgbClr val="000000"/>
          </a:solidFill>
          <a:latin typeface="+mn-lt"/>
          <a:ea typeface="+mn-ea"/>
        </a:defRPr>
      </a:lvl6pPr>
      <a:lvl7pPr marL="2971800" indent="-228600" algn="l" rtl="0" fontAlgn="base">
        <a:spcBef>
          <a:spcPct val="20000"/>
        </a:spcBef>
        <a:spcAft>
          <a:spcPct val="0"/>
        </a:spcAft>
        <a:buClr>
          <a:schemeClr val="hlink"/>
        </a:buClr>
        <a:buSzPct val="85000"/>
        <a:buFont typeface="Wingdings" charset="0"/>
        <a:buChar char="v"/>
        <a:defRPr sz="2000">
          <a:solidFill>
            <a:srgbClr val="000000"/>
          </a:solidFill>
          <a:latin typeface="+mn-lt"/>
          <a:ea typeface="+mn-ea"/>
        </a:defRPr>
      </a:lvl7pPr>
      <a:lvl8pPr marL="3429000" indent="-228600" algn="l" rtl="0" fontAlgn="base">
        <a:spcBef>
          <a:spcPct val="20000"/>
        </a:spcBef>
        <a:spcAft>
          <a:spcPct val="0"/>
        </a:spcAft>
        <a:buClr>
          <a:schemeClr val="hlink"/>
        </a:buClr>
        <a:buSzPct val="85000"/>
        <a:buFont typeface="Wingdings" charset="0"/>
        <a:buChar char="v"/>
        <a:defRPr sz="2000">
          <a:solidFill>
            <a:srgbClr val="000000"/>
          </a:solidFill>
          <a:latin typeface="+mn-lt"/>
          <a:ea typeface="+mn-ea"/>
        </a:defRPr>
      </a:lvl8pPr>
      <a:lvl9pPr marL="3886200" indent="-228600" algn="l" rtl="0" fontAlgn="base">
        <a:spcBef>
          <a:spcPct val="20000"/>
        </a:spcBef>
        <a:spcAft>
          <a:spcPct val="0"/>
        </a:spcAft>
        <a:buClr>
          <a:schemeClr val="hlink"/>
        </a:buClr>
        <a:buSzPct val="85000"/>
        <a:buFont typeface="Wingdings" charset="0"/>
        <a:buChar char="v"/>
        <a:defRPr sz="2000">
          <a:solidFill>
            <a:srgbClr val="000000"/>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Rot="1" noChangeArrowheads="1"/>
          </p:cNvSpPr>
          <p:nvPr>
            <p:ph type="title"/>
          </p:nvPr>
        </p:nvSpPr>
        <p:spPr>
          <a:xfrm>
            <a:off x="250825" y="2205038"/>
            <a:ext cx="8540750" cy="1143000"/>
          </a:xfrm>
        </p:spPr>
        <p:txBody>
          <a:bodyPr/>
          <a:lstStyle/>
          <a:p>
            <a:r>
              <a:rPr lang="en-US" altLang="zh-CN" b="1"/>
              <a:t>SW12</a:t>
            </a:r>
            <a:r>
              <a:rPr lang="zh-CN" altLang="en-US" b="1"/>
              <a:t>  白盒测试</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barn(outVertical)">
                                      <p:cBhvr>
                                        <p:cTn id="7" dur="500"/>
                                        <p:tgtEl>
                                          <p:spTgt spid="21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Rot="1" noChangeArrowheads="1"/>
          </p:cNvSpPr>
          <p:nvPr>
            <p:ph type="title"/>
          </p:nvPr>
        </p:nvSpPr>
        <p:spPr>
          <a:xfrm>
            <a:off x="301625" y="609600"/>
            <a:ext cx="8540750" cy="838200"/>
          </a:xfrm>
        </p:spPr>
        <p:txBody>
          <a:bodyPr/>
          <a:lstStyle/>
          <a:p>
            <a:r>
              <a:rPr lang="zh-CN" altLang="en-US" sz="4000" i="1"/>
              <a:t>逻辑覆盖法</a:t>
            </a:r>
            <a:endParaRPr lang="zh-CN" altLang="en-US" sz="3200" i="1"/>
          </a:p>
        </p:txBody>
      </p:sp>
      <p:sp>
        <p:nvSpPr>
          <p:cNvPr id="181251" name="Rectangle 3"/>
          <p:cNvSpPr>
            <a:spLocks noGrp="1" noRot="1" noChangeArrowheads="1"/>
          </p:cNvSpPr>
          <p:nvPr>
            <p:ph type="body" idx="1"/>
          </p:nvPr>
        </p:nvSpPr>
        <p:spPr>
          <a:xfrm>
            <a:off x="468313" y="1484313"/>
            <a:ext cx="8283575" cy="4716462"/>
          </a:xfrm>
        </p:spPr>
        <p:txBody>
          <a:bodyPr/>
          <a:lstStyle/>
          <a:p>
            <a:pPr>
              <a:lnSpc>
                <a:spcPct val="105000"/>
              </a:lnSpc>
              <a:buSzTx/>
            </a:pPr>
            <a:r>
              <a:rPr lang="zh-CN" altLang="en-US" sz="2400"/>
              <a:t>判定/条件覆盖：设计足够多的测试用例，使得程序中每个判定包含的每个条件的所有情况（真</a:t>
            </a:r>
            <a:r>
              <a:rPr lang="en-US" altLang="zh-CN" sz="2400"/>
              <a:t>/</a:t>
            </a:r>
            <a:r>
              <a:rPr lang="zh-CN" altLang="en-US" sz="2400"/>
              <a:t>假）至少出现一次，并且每个判定本身的判定结果（真</a:t>
            </a:r>
            <a:r>
              <a:rPr lang="en-US" altLang="zh-CN" sz="2400"/>
              <a:t>/</a:t>
            </a:r>
            <a:r>
              <a:rPr lang="zh-CN" altLang="en-US" sz="2400"/>
              <a:t>假）也至少出现一次。</a:t>
            </a:r>
          </a:p>
          <a:p>
            <a:pPr lvl="1">
              <a:lnSpc>
                <a:spcPct val="105000"/>
              </a:lnSpc>
              <a:buSzTx/>
            </a:pPr>
            <a:r>
              <a:rPr lang="zh-CN" altLang="en-US" sz="2000"/>
              <a:t>满足判定</a:t>
            </a:r>
            <a:r>
              <a:rPr lang="en-US" altLang="zh-CN" sz="2000"/>
              <a:t>/</a:t>
            </a:r>
            <a:r>
              <a:rPr lang="zh-CN" altLang="en-US" sz="2000"/>
              <a:t>条件覆盖的测试用例一定同时满足判定覆盖和条件覆盖。</a:t>
            </a:r>
            <a:endParaRPr lang="en-US" altLang="zh-CN" sz="2000"/>
          </a:p>
          <a:p>
            <a:pPr>
              <a:lnSpc>
                <a:spcPct val="105000"/>
              </a:lnSpc>
              <a:buSzTx/>
            </a:pPr>
            <a:r>
              <a:rPr lang="zh-CN" altLang="en-US" sz="2400"/>
              <a:t>组合覆盖：通过执行足够的测试用例，使得程序中每个判定的所有可能的条件取值组合都至少出现一次。</a:t>
            </a:r>
          </a:p>
          <a:p>
            <a:pPr lvl="1">
              <a:lnSpc>
                <a:spcPct val="105000"/>
              </a:lnSpc>
              <a:buSzTx/>
            </a:pPr>
            <a:r>
              <a:rPr lang="zh-CN" altLang="en-US" sz="2000"/>
              <a:t>满足组合覆盖的测试用例一定满足判定覆盖、条件覆盖和判定</a:t>
            </a:r>
            <a:r>
              <a:rPr lang="en-US" altLang="zh-CN" sz="2000"/>
              <a:t>/</a:t>
            </a:r>
            <a:r>
              <a:rPr lang="zh-CN" altLang="en-US" sz="2000"/>
              <a:t>条件覆盖。</a:t>
            </a:r>
            <a:endParaRPr lang="en-US" altLang="zh-CN"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81250"/>
                                        </p:tgtEl>
                                        <p:attrNameLst>
                                          <p:attrName>style.visibility</p:attrName>
                                        </p:attrNameLst>
                                      </p:cBhvr>
                                      <p:to>
                                        <p:strVal val="visible"/>
                                      </p:to>
                                    </p:set>
                                    <p:animEffect transition="in" filter="barn(outVertical)">
                                      <p:cBhvr>
                                        <p:cTn id="7" dur="500"/>
                                        <p:tgtEl>
                                          <p:spTgt spid="181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251">
                                            <p:txEl>
                                              <p:pRg st="0" end="0"/>
                                            </p:txEl>
                                          </p:spTgt>
                                        </p:tgtEl>
                                        <p:attrNameLst>
                                          <p:attrName>style.visibility</p:attrName>
                                        </p:attrNameLst>
                                      </p:cBhvr>
                                      <p:to>
                                        <p:strVal val="visible"/>
                                      </p:to>
                                    </p:set>
                                    <p:animEffect transition="in" filter="wipe(left)">
                                      <p:cBhvr>
                                        <p:cTn id="12" dur="500"/>
                                        <p:tgtEl>
                                          <p:spTgt spid="181251">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1251">
                                            <p:txEl>
                                              <p:pRg st="1" end="1"/>
                                            </p:txEl>
                                          </p:spTgt>
                                        </p:tgtEl>
                                        <p:attrNameLst>
                                          <p:attrName>style.visibility</p:attrName>
                                        </p:attrNameLst>
                                      </p:cBhvr>
                                      <p:to>
                                        <p:strVal val="visible"/>
                                      </p:to>
                                    </p:set>
                                    <p:animEffect transition="in" filter="wipe(left)">
                                      <p:cBhvr>
                                        <p:cTn id="15" dur="500"/>
                                        <p:tgtEl>
                                          <p:spTgt spid="18125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1251">
                                            <p:txEl>
                                              <p:pRg st="2" end="2"/>
                                            </p:txEl>
                                          </p:spTgt>
                                        </p:tgtEl>
                                        <p:attrNameLst>
                                          <p:attrName>style.visibility</p:attrName>
                                        </p:attrNameLst>
                                      </p:cBhvr>
                                      <p:to>
                                        <p:strVal val="visible"/>
                                      </p:to>
                                    </p:set>
                                    <p:animEffect transition="in" filter="wipe(left)">
                                      <p:cBhvr>
                                        <p:cTn id="20" dur="500"/>
                                        <p:tgtEl>
                                          <p:spTgt spid="181251">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1251">
                                            <p:txEl>
                                              <p:pRg st="3" end="3"/>
                                            </p:txEl>
                                          </p:spTgt>
                                        </p:tgtEl>
                                        <p:attrNameLst>
                                          <p:attrName>style.visibility</p:attrName>
                                        </p:attrNameLst>
                                      </p:cBhvr>
                                      <p:to>
                                        <p:strVal val="visible"/>
                                      </p:to>
                                    </p:set>
                                    <p:animEffect transition="in" filter="wipe(left)">
                                      <p:cBhvr>
                                        <p:cTn id="23" dur="500"/>
                                        <p:tgtEl>
                                          <p:spTgt spid="181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51"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rrowheads="1"/>
          </p:cNvSpPr>
          <p:nvPr>
            <p:ph type="title"/>
          </p:nvPr>
        </p:nvSpPr>
        <p:spPr>
          <a:xfrm>
            <a:off x="301625" y="609600"/>
            <a:ext cx="8540750" cy="442913"/>
          </a:xfrm>
        </p:spPr>
        <p:txBody>
          <a:bodyPr/>
          <a:lstStyle/>
          <a:p>
            <a:r>
              <a:rPr lang="zh-CN" altLang="en-US" sz="4000" i="1"/>
              <a:t>逻辑覆盖法</a:t>
            </a:r>
            <a:endParaRPr lang="zh-CN" altLang="en-US" sz="3200" i="1"/>
          </a:p>
        </p:txBody>
      </p:sp>
      <p:grpSp>
        <p:nvGrpSpPr>
          <p:cNvPr id="240644" name="Group 4"/>
          <p:cNvGrpSpPr>
            <a:grpSpLocks/>
          </p:cNvGrpSpPr>
          <p:nvPr/>
        </p:nvGrpSpPr>
        <p:grpSpPr bwMode="auto">
          <a:xfrm>
            <a:off x="1547813" y="2781300"/>
            <a:ext cx="5970587" cy="3311525"/>
            <a:chOff x="2880" y="10176"/>
            <a:chExt cx="5040" cy="3744"/>
          </a:xfrm>
        </p:grpSpPr>
        <p:sp>
          <p:nvSpPr>
            <p:cNvPr id="240645" name="Rectangle 5"/>
            <p:cNvSpPr>
              <a:spLocks noChangeArrowheads="1"/>
            </p:cNvSpPr>
            <p:nvPr/>
          </p:nvSpPr>
          <p:spPr bwMode="auto">
            <a:xfrm>
              <a:off x="4500" y="10176"/>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2400">
                  <a:solidFill>
                    <a:srgbClr val="000000"/>
                  </a:solidFill>
                  <a:latin typeface="Times New Roman" charset="0"/>
                </a:rPr>
                <a:t>组合覆盖</a:t>
              </a:r>
            </a:p>
          </p:txBody>
        </p:sp>
        <p:sp>
          <p:nvSpPr>
            <p:cNvPr id="240646" name="Rectangle 6"/>
            <p:cNvSpPr>
              <a:spLocks noChangeArrowheads="1"/>
            </p:cNvSpPr>
            <p:nvPr/>
          </p:nvSpPr>
          <p:spPr bwMode="auto">
            <a:xfrm>
              <a:off x="4500" y="11268"/>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2400">
                  <a:solidFill>
                    <a:srgbClr val="000000"/>
                  </a:solidFill>
                  <a:latin typeface="Times New Roman" charset="0"/>
                </a:rPr>
                <a:t>判断</a:t>
              </a:r>
              <a:r>
                <a:rPr lang="en-US" altLang="zh-CN" sz="2400">
                  <a:solidFill>
                    <a:srgbClr val="000000"/>
                  </a:solidFill>
                  <a:latin typeface="Times New Roman" charset="0"/>
                </a:rPr>
                <a:t>/</a:t>
              </a:r>
              <a:r>
                <a:rPr lang="zh-CN" altLang="en-US" sz="2400">
                  <a:solidFill>
                    <a:srgbClr val="000000"/>
                  </a:solidFill>
                  <a:latin typeface="Times New Roman" charset="0"/>
                </a:rPr>
                <a:t>条件覆盖</a:t>
              </a:r>
            </a:p>
          </p:txBody>
        </p:sp>
        <p:sp>
          <p:nvSpPr>
            <p:cNvPr id="240647" name="Rectangle 7"/>
            <p:cNvSpPr>
              <a:spLocks noChangeArrowheads="1"/>
            </p:cNvSpPr>
            <p:nvPr/>
          </p:nvSpPr>
          <p:spPr bwMode="auto">
            <a:xfrm>
              <a:off x="2880" y="12360"/>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2400">
                  <a:solidFill>
                    <a:srgbClr val="000000"/>
                  </a:solidFill>
                  <a:latin typeface="Times New Roman" charset="0"/>
                </a:rPr>
                <a:t>判断覆盖</a:t>
              </a:r>
            </a:p>
          </p:txBody>
        </p:sp>
        <p:sp>
          <p:nvSpPr>
            <p:cNvPr id="240648" name="Rectangle 8"/>
            <p:cNvSpPr>
              <a:spLocks noChangeArrowheads="1"/>
            </p:cNvSpPr>
            <p:nvPr/>
          </p:nvSpPr>
          <p:spPr bwMode="auto">
            <a:xfrm>
              <a:off x="5760" y="12360"/>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2400">
                  <a:solidFill>
                    <a:srgbClr val="000000"/>
                  </a:solidFill>
                  <a:latin typeface="Times New Roman" charset="0"/>
                </a:rPr>
                <a:t>条件覆盖</a:t>
              </a:r>
            </a:p>
          </p:txBody>
        </p:sp>
        <p:sp>
          <p:nvSpPr>
            <p:cNvPr id="240649" name="Rectangle 9"/>
            <p:cNvSpPr>
              <a:spLocks noChangeArrowheads="1"/>
            </p:cNvSpPr>
            <p:nvPr/>
          </p:nvSpPr>
          <p:spPr bwMode="auto">
            <a:xfrm>
              <a:off x="2880" y="13452"/>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2400">
                  <a:solidFill>
                    <a:srgbClr val="000000"/>
                  </a:solidFill>
                  <a:latin typeface="Times New Roman" charset="0"/>
                </a:rPr>
                <a:t>语句覆盖</a:t>
              </a:r>
            </a:p>
          </p:txBody>
        </p:sp>
        <p:sp>
          <p:nvSpPr>
            <p:cNvPr id="240650" name="Line 10"/>
            <p:cNvSpPr>
              <a:spLocks noChangeShapeType="1"/>
            </p:cNvSpPr>
            <p:nvPr/>
          </p:nvSpPr>
          <p:spPr bwMode="auto">
            <a:xfrm>
              <a:off x="5580" y="10644"/>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651" name="Line 11"/>
            <p:cNvSpPr>
              <a:spLocks noChangeShapeType="1"/>
            </p:cNvSpPr>
            <p:nvPr/>
          </p:nvSpPr>
          <p:spPr bwMode="auto">
            <a:xfrm>
              <a:off x="5580" y="11736"/>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652" name="Line 12"/>
            <p:cNvSpPr>
              <a:spLocks noChangeShapeType="1"/>
            </p:cNvSpPr>
            <p:nvPr/>
          </p:nvSpPr>
          <p:spPr bwMode="auto">
            <a:xfrm>
              <a:off x="3960" y="12048"/>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653" name="Line 13"/>
            <p:cNvSpPr>
              <a:spLocks noChangeShapeType="1"/>
            </p:cNvSpPr>
            <p:nvPr/>
          </p:nvSpPr>
          <p:spPr bwMode="auto">
            <a:xfrm>
              <a:off x="3960" y="12048"/>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654" name="Line 14"/>
            <p:cNvSpPr>
              <a:spLocks noChangeShapeType="1"/>
            </p:cNvSpPr>
            <p:nvPr/>
          </p:nvSpPr>
          <p:spPr bwMode="auto">
            <a:xfrm>
              <a:off x="6840" y="12048"/>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655" name="Line 15"/>
            <p:cNvSpPr>
              <a:spLocks noChangeShapeType="1"/>
            </p:cNvSpPr>
            <p:nvPr/>
          </p:nvSpPr>
          <p:spPr bwMode="auto">
            <a:xfrm>
              <a:off x="3960" y="1282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0656" name="Rectangle 16"/>
          <p:cNvSpPr>
            <a:spLocks noChangeArrowheads="1"/>
          </p:cNvSpPr>
          <p:nvPr/>
        </p:nvSpPr>
        <p:spPr bwMode="auto">
          <a:xfrm>
            <a:off x="539750" y="1196975"/>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zh-CN" altLang="en-US" sz="2800" b="1">
                <a:solidFill>
                  <a:srgbClr val="000000"/>
                </a:solidFill>
                <a:effectLst>
                  <a:outerShdw blurRad="38100" dist="38100" dir="2700000" algn="tl">
                    <a:srgbClr val="DDDDDD"/>
                  </a:outerShdw>
                </a:effectLst>
                <a:latin typeface="Times New Roman" charset="0"/>
                <a:ea typeface="楷体_GB2312" charset="0"/>
                <a:cs typeface="楷体_GB2312" charset="0"/>
              </a:rPr>
              <a:t>逻辑覆盖主要考察使用测试数据运行被测程序时对程序逻辑的覆盖程度。通常希望选择最少的测试用例来满足所需的覆盖标准。主要的覆盖标准有：</a:t>
            </a:r>
            <a:endParaRPr kumimoji="1" lang="zh-CN" altLang="en-US" sz="2800" b="1">
              <a:solidFill>
                <a:srgbClr val="000000"/>
              </a:solidFill>
              <a:latin typeface="Times New Roman" charset="0"/>
              <a:ea typeface="楷体_GB2312" charset="0"/>
              <a:cs typeface="楷体_GB2312"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0644"/>
                                        </p:tgtEl>
                                        <p:attrNameLst>
                                          <p:attrName>style.visibility</p:attrName>
                                        </p:attrNameLst>
                                      </p:cBhvr>
                                      <p:to>
                                        <p:strVal val="visible"/>
                                      </p:to>
                                    </p:set>
                                    <p:animEffect transition="in" filter="slide(fromBottom)">
                                      <p:cBhvr>
                                        <p:cTn id="7"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Rot="1" noChangeArrowheads="1"/>
          </p:cNvSpPr>
          <p:nvPr>
            <p:ph type="title"/>
          </p:nvPr>
        </p:nvSpPr>
        <p:spPr>
          <a:xfrm>
            <a:off x="301625" y="609600"/>
            <a:ext cx="8540750" cy="762000"/>
          </a:xfrm>
        </p:spPr>
        <p:txBody>
          <a:bodyPr/>
          <a:lstStyle/>
          <a:p>
            <a:r>
              <a:rPr lang="zh-CN" altLang="en-US" sz="4000" i="1"/>
              <a:t>逻辑覆盖法</a:t>
            </a:r>
            <a:endParaRPr lang="zh-CN" altLang="en-US" sz="3200" i="1"/>
          </a:p>
        </p:txBody>
      </p:sp>
      <p:sp>
        <p:nvSpPr>
          <p:cNvPr id="186371" name="Rectangle 3"/>
          <p:cNvSpPr>
            <a:spLocks noGrp="1" noRot="1" noChangeArrowheads="1"/>
          </p:cNvSpPr>
          <p:nvPr>
            <p:ph type="body" idx="1"/>
          </p:nvPr>
        </p:nvSpPr>
        <p:spPr>
          <a:xfrm>
            <a:off x="990600" y="1828800"/>
            <a:ext cx="6934200" cy="4343400"/>
          </a:xfrm>
        </p:spPr>
        <p:txBody>
          <a:bodyPr/>
          <a:lstStyle/>
          <a:p>
            <a:pPr>
              <a:lnSpc>
                <a:spcPct val="90000"/>
              </a:lnSpc>
              <a:buFont typeface="Wingdings" charset="0"/>
              <a:buNone/>
            </a:pPr>
            <a:r>
              <a:rPr lang="en-US" altLang="zh-CN" sz="2400"/>
              <a:t>void  DoWork (int x,int y,int z)</a:t>
            </a:r>
          </a:p>
          <a:p>
            <a:pPr>
              <a:lnSpc>
                <a:spcPct val="90000"/>
              </a:lnSpc>
              <a:buFont typeface="Wingdings" charset="0"/>
              <a:buNone/>
            </a:pPr>
            <a:r>
              <a:rPr lang="en-US" altLang="zh-CN" sz="2400"/>
              <a:t>{</a:t>
            </a:r>
          </a:p>
          <a:p>
            <a:pPr>
              <a:lnSpc>
                <a:spcPct val="90000"/>
              </a:lnSpc>
              <a:buFont typeface="Wingdings" charset="0"/>
              <a:buNone/>
            </a:pPr>
            <a:r>
              <a:rPr lang="en-US" altLang="zh-CN" sz="2400"/>
              <a:t>   int  k=0,j=0;</a:t>
            </a:r>
          </a:p>
          <a:p>
            <a:pPr>
              <a:lnSpc>
                <a:spcPct val="90000"/>
              </a:lnSpc>
              <a:buFont typeface="Wingdings" charset="0"/>
              <a:buNone/>
            </a:pPr>
            <a:r>
              <a:rPr lang="en-US" altLang="zh-CN" sz="2400"/>
              <a:t>   if ( (x&gt;3)&amp;&amp;(z&lt;10) )</a:t>
            </a:r>
          </a:p>
          <a:p>
            <a:pPr>
              <a:lnSpc>
                <a:spcPct val="90000"/>
              </a:lnSpc>
              <a:buFont typeface="Wingdings" charset="0"/>
              <a:buNone/>
            </a:pPr>
            <a:r>
              <a:rPr lang="en-US" altLang="zh-CN" sz="2400"/>
              <a:t>   {   k=x*y-1; </a:t>
            </a:r>
          </a:p>
          <a:p>
            <a:pPr>
              <a:lnSpc>
                <a:spcPct val="90000"/>
              </a:lnSpc>
              <a:buFont typeface="Wingdings" charset="0"/>
              <a:buNone/>
            </a:pPr>
            <a:r>
              <a:rPr lang="en-US" altLang="zh-CN" sz="2400"/>
              <a:t>       j=sqrt(k);  </a:t>
            </a:r>
          </a:p>
          <a:p>
            <a:pPr>
              <a:lnSpc>
                <a:spcPct val="90000"/>
              </a:lnSpc>
              <a:buFont typeface="Wingdings" charset="0"/>
              <a:buNone/>
            </a:pPr>
            <a:r>
              <a:rPr lang="en-US" altLang="zh-CN" sz="2400"/>
              <a:t>   }                                       //</a:t>
            </a:r>
            <a:r>
              <a:rPr lang="zh-CN" altLang="en-US" sz="2400"/>
              <a:t>语句块1 </a:t>
            </a:r>
            <a:endParaRPr lang="en-US" altLang="zh-CN" sz="2400"/>
          </a:p>
          <a:p>
            <a:pPr>
              <a:lnSpc>
                <a:spcPct val="90000"/>
              </a:lnSpc>
              <a:buFont typeface="Wingdings" charset="0"/>
              <a:buNone/>
            </a:pPr>
            <a:r>
              <a:rPr lang="en-US" altLang="zh-CN" sz="2400"/>
              <a:t>   if ( (x==4)||(y&gt;5) )</a:t>
            </a:r>
          </a:p>
          <a:p>
            <a:pPr>
              <a:lnSpc>
                <a:spcPct val="90000"/>
              </a:lnSpc>
              <a:buFont typeface="Wingdings" charset="0"/>
              <a:buNone/>
            </a:pPr>
            <a:r>
              <a:rPr lang="en-US" altLang="zh-CN" sz="2400"/>
              <a:t>   {  j=x*y+10;   </a:t>
            </a:r>
            <a:r>
              <a:rPr lang="zh-CN" altLang="en-US" sz="2400"/>
              <a:t>}                 </a:t>
            </a:r>
            <a:r>
              <a:rPr lang="en-US" altLang="zh-CN" sz="2400"/>
              <a:t>//</a:t>
            </a:r>
            <a:r>
              <a:rPr lang="zh-CN" altLang="en-US" sz="2400"/>
              <a:t>语句块2 </a:t>
            </a:r>
          </a:p>
          <a:p>
            <a:pPr>
              <a:lnSpc>
                <a:spcPct val="90000"/>
              </a:lnSpc>
              <a:buFont typeface="Wingdings" charset="0"/>
              <a:buNone/>
            </a:pPr>
            <a:r>
              <a:rPr lang="zh-CN" altLang="en-US" sz="2400"/>
              <a:t>   </a:t>
            </a:r>
            <a:r>
              <a:rPr lang="en-US" altLang="zh-CN" sz="2400"/>
              <a:t>j=j%3;                              //</a:t>
            </a:r>
            <a:r>
              <a:rPr lang="zh-CN" altLang="en-US" sz="2400"/>
              <a:t>语句块3</a:t>
            </a:r>
          </a:p>
          <a:p>
            <a:pPr>
              <a:lnSpc>
                <a:spcPct val="90000"/>
              </a:lnSpc>
              <a:buFont typeface="Wingdings" charset="0"/>
              <a:buNone/>
            </a:pPr>
            <a:r>
              <a:rPr lang="zh-CN" altLang="en-US" sz="240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barn(outVertical)">
                                      <p:cBhvr>
                                        <p:cTn id="7" dur="500"/>
                                        <p:tgtEl>
                                          <p:spTgt spid="18637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637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637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6371">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6371">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6371">
                                            <p:txEl>
                                              <p:pRg st="9" end="9"/>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63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P spid="186371"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rrowheads="1"/>
          </p:cNvSpPr>
          <p:nvPr>
            <p:ph type="title"/>
          </p:nvPr>
        </p:nvSpPr>
        <p:spPr>
          <a:xfrm>
            <a:off x="0" y="762000"/>
            <a:ext cx="8540750" cy="685800"/>
          </a:xfrm>
        </p:spPr>
        <p:txBody>
          <a:bodyPr/>
          <a:lstStyle/>
          <a:p>
            <a:r>
              <a:rPr lang="zh-CN" altLang="en-US" sz="4000" i="1"/>
              <a:t>逻辑覆盖法</a:t>
            </a:r>
            <a:endParaRPr lang="zh-CN" altLang="en-US" sz="3200" i="1"/>
          </a:p>
        </p:txBody>
      </p:sp>
      <p:grpSp>
        <p:nvGrpSpPr>
          <p:cNvPr id="273441" name="Group 33"/>
          <p:cNvGrpSpPr>
            <a:grpSpLocks/>
          </p:cNvGrpSpPr>
          <p:nvPr/>
        </p:nvGrpSpPr>
        <p:grpSpPr bwMode="auto">
          <a:xfrm>
            <a:off x="1066800" y="1782763"/>
            <a:ext cx="6553200" cy="4383087"/>
            <a:chOff x="1882" y="721"/>
            <a:chExt cx="2404" cy="3118"/>
          </a:xfrm>
        </p:grpSpPr>
        <p:sp>
          <p:nvSpPr>
            <p:cNvPr id="273412" name="AutoShape 4"/>
            <p:cNvSpPr>
              <a:spLocks noChangeArrowheads="1"/>
            </p:cNvSpPr>
            <p:nvPr/>
          </p:nvSpPr>
          <p:spPr bwMode="auto">
            <a:xfrm>
              <a:off x="1882" y="1026"/>
              <a:ext cx="1452" cy="454"/>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000" b="1">
                  <a:solidFill>
                    <a:srgbClr val="000000"/>
                  </a:solidFill>
                  <a:latin typeface="Times New Roman" charset="0"/>
                </a:rPr>
                <a:t>X&gt;3 &amp;&amp; z&lt;10</a:t>
              </a:r>
            </a:p>
          </p:txBody>
        </p:sp>
        <p:sp>
          <p:nvSpPr>
            <p:cNvPr id="273413" name="AutoShape 5"/>
            <p:cNvSpPr>
              <a:spLocks noChangeArrowheads="1"/>
            </p:cNvSpPr>
            <p:nvPr/>
          </p:nvSpPr>
          <p:spPr bwMode="auto">
            <a:xfrm>
              <a:off x="2018" y="1751"/>
              <a:ext cx="1180" cy="31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zh-CN" altLang="en-US" sz="2000" b="1">
                  <a:solidFill>
                    <a:srgbClr val="000000"/>
                  </a:solidFill>
                  <a:latin typeface="Times New Roman" charset="0"/>
                </a:rPr>
                <a:t>执行语句块</a:t>
              </a:r>
              <a:r>
                <a:rPr lang="en-US" altLang="zh-CN" sz="2000" b="1">
                  <a:solidFill>
                    <a:srgbClr val="000000"/>
                  </a:solidFill>
                  <a:latin typeface="Times New Roman" charset="0"/>
                </a:rPr>
                <a:t>1</a:t>
              </a:r>
            </a:p>
          </p:txBody>
        </p:sp>
        <p:sp>
          <p:nvSpPr>
            <p:cNvPr id="273414" name="AutoShape 6"/>
            <p:cNvSpPr>
              <a:spLocks noChangeArrowheads="1"/>
            </p:cNvSpPr>
            <p:nvPr/>
          </p:nvSpPr>
          <p:spPr bwMode="auto">
            <a:xfrm>
              <a:off x="2018" y="2931"/>
              <a:ext cx="1180" cy="31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zh-CN" altLang="en-US" sz="2000" b="1">
                  <a:solidFill>
                    <a:srgbClr val="000000"/>
                  </a:solidFill>
                  <a:latin typeface="Times New Roman" charset="0"/>
                </a:rPr>
                <a:t>执行语句块</a:t>
              </a:r>
              <a:r>
                <a:rPr lang="en-US" altLang="zh-CN" sz="2000" b="1">
                  <a:solidFill>
                    <a:srgbClr val="000000"/>
                  </a:solidFill>
                  <a:latin typeface="Times New Roman" charset="0"/>
                </a:rPr>
                <a:t>2</a:t>
              </a:r>
            </a:p>
          </p:txBody>
        </p:sp>
        <p:sp>
          <p:nvSpPr>
            <p:cNvPr id="273415" name="AutoShape 7"/>
            <p:cNvSpPr>
              <a:spLocks noChangeArrowheads="1"/>
            </p:cNvSpPr>
            <p:nvPr/>
          </p:nvSpPr>
          <p:spPr bwMode="auto">
            <a:xfrm>
              <a:off x="1882" y="2295"/>
              <a:ext cx="1452" cy="364"/>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000" b="1">
                  <a:solidFill>
                    <a:srgbClr val="000000"/>
                  </a:solidFill>
                  <a:latin typeface="Times New Roman" charset="0"/>
                </a:rPr>
                <a:t>X==4 || y&gt;5</a:t>
              </a:r>
            </a:p>
          </p:txBody>
        </p:sp>
        <p:sp>
          <p:nvSpPr>
            <p:cNvPr id="273416" name="AutoShape 8"/>
            <p:cNvSpPr>
              <a:spLocks noChangeArrowheads="1"/>
            </p:cNvSpPr>
            <p:nvPr/>
          </p:nvSpPr>
          <p:spPr bwMode="auto">
            <a:xfrm>
              <a:off x="2018" y="3521"/>
              <a:ext cx="1180" cy="31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zh-CN" altLang="en-US" sz="2000" b="1">
                  <a:solidFill>
                    <a:srgbClr val="000000"/>
                  </a:solidFill>
                  <a:latin typeface="Times New Roman" charset="0"/>
                </a:rPr>
                <a:t>执行语句块</a:t>
              </a:r>
              <a:r>
                <a:rPr lang="en-US" altLang="zh-CN" sz="2000" b="1">
                  <a:solidFill>
                    <a:srgbClr val="000000"/>
                  </a:solidFill>
                  <a:latin typeface="Times New Roman" charset="0"/>
                </a:rPr>
                <a:t>3</a:t>
              </a:r>
            </a:p>
          </p:txBody>
        </p:sp>
        <p:sp>
          <p:nvSpPr>
            <p:cNvPr id="273417" name="Line 9"/>
            <p:cNvSpPr>
              <a:spLocks noChangeShapeType="1"/>
            </p:cNvSpPr>
            <p:nvPr/>
          </p:nvSpPr>
          <p:spPr bwMode="auto">
            <a:xfrm>
              <a:off x="2608" y="754"/>
              <a:ext cx="0" cy="27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18" name="Line 10"/>
            <p:cNvSpPr>
              <a:spLocks noChangeShapeType="1"/>
            </p:cNvSpPr>
            <p:nvPr/>
          </p:nvSpPr>
          <p:spPr bwMode="auto">
            <a:xfrm>
              <a:off x="2608" y="1479"/>
              <a:ext cx="0" cy="27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19" name="Line 11"/>
            <p:cNvSpPr>
              <a:spLocks noChangeShapeType="1"/>
            </p:cNvSpPr>
            <p:nvPr/>
          </p:nvSpPr>
          <p:spPr bwMode="auto">
            <a:xfrm>
              <a:off x="2608" y="2069"/>
              <a:ext cx="0" cy="22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20" name="Line 12"/>
            <p:cNvSpPr>
              <a:spLocks noChangeShapeType="1"/>
            </p:cNvSpPr>
            <p:nvPr/>
          </p:nvSpPr>
          <p:spPr bwMode="auto">
            <a:xfrm>
              <a:off x="2608" y="2659"/>
              <a:ext cx="0" cy="27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21" name="Line 13"/>
            <p:cNvSpPr>
              <a:spLocks noChangeShapeType="1"/>
            </p:cNvSpPr>
            <p:nvPr/>
          </p:nvSpPr>
          <p:spPr bwMode="auto">
            <a:xfrm>
              <a:off x="2608" y="3249"/>
              <a:ext cx="0" cy="27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22" name="Line 14"/>
            <p:cNvSpPr>
              <a:spLocks noChangeShapeType="1"/>
            </p:cNvSpPr>
            <p:nvPr/>
          </p:nvSpPr>
          <p:spPr bwMode="auto">
            <a:xfrm>
              <a:off x="3334" y="1253"/>
              <a:ext cx="6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23" name="Line 15"/>
            <p:cNvSpPr>
              <a:spLocks noChangeShapeType="1"/>
            </p:cNvSpPr>
            <p:nvPr/>
          </p:nvSpPr>
          <p:spPr bwMode="auto">
            <a:xfrm>
              <a:off x="3969" y="1253"/>
              <a:ext cx="0" cy="90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25" name="Line 17"/>
            <p:cNvSpPr>
              <a:spLocks noChangeShapeType="1"/>
            </p:cNvSpPr>
            <p:nvPr/>
          </p:nvSpPr>
          <p:spPr bwMode="auto">
            <a:xfrm flipH="1">
              <a:off x="2608" y="2160"/>
              <a:ext cx="136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26" name="Line 18"/>
            <p:cNvSpPr>
              <a:spLocks noChangeShapeType="1"/>
            </p:cNvSpPr>
            <p:nvPr/>
          </p:nvSpPr>
          <p:spPr bwMode="auto">
            <a:xfrm>
              <a:off x="3334" y="2478"/>
              <a:ext cx="6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27" name="Line 19"/>
            <p:cNvSpPr>
              <a:spLocks noChangeShapeType="1"/>
            </p:cNvSpPr>
            <p:nvPr/>
          </p:nvSpPr>
          <p:spPr bwMode="auto">
            <a:xfrm>
              <a:off x="3969" y="2478"/>
              <a:ext cx="0" cy="90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28" name="Line 20"/>
            <p:cNvSpPr>
              <a:spLocks noChangeShapeType="1"/>
            </p:cNvSpPr>
            <p:nvPr/>
          </p:nvSpPr>
          <p:spPr bwMode="auto">
            <a:xfrm flipH="1">
              <a:off x="2608" y="3385"/>
              <a:ext cx="136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3429" name="Text Box 21"/>
            <p:cNvSpPr txBox="1">
              <a:spLocks noChangeArrowheads="1"/>
            </p:cNvSpPr>
            <p:nvPr/>
          </p:nvSpPr>
          <p:spPr bwMode="auto">
            <a:xfrm>
              <a:off x="3288" y="934"/>
              <a:ext cx="454" cy="326"/>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endParaRPr lang="zh-CN" altLang="en-US" sz="2400">
                <a:solidFill>
                  <a:srgbClr val="000000"/>
                </a:solidFill>
                <a:latin typeface="Times New Roman" charset="0"/>
              </a:endParaRPr>
            </a:p>
          </p:txBody>
        </p:sp>
        <p:sp>
          <p:nvSpPr>
            <p:cNvPr id="273430" name="Text Box 22"/>
            <p:cNvSpPr txBox="1">
              <a:spLocks noChangeArrowheads="1"/>
            </p:cNvSpPr>
            <p:nvPr/>
          </p:nvSpPr>
          <p:spPr bwMode="auto">
            <a:xfrm>
              <a:off x="3243" y="1001"/>
              <a:ext cx="4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algn="ctr" eaLnBrk="0" hangingPunct="0">
                <a:spcBef>
                  <a:spcPct val="50000"/>
                </a:spcBef>
              </a:pPr>
              <a:r>
                <a:rPr lang="en-US" altLang="zh-CN" sz="2000" b="1">
                  <a:solidFill>
                    <a:srgbClr val="000000"/>
                  </a:solidFill>
                  <a:latin typeface="Times New Roman" charset="0"/>
                </a:rPr>
                <a:t>F</a:t>
              </a:r>
            </a:p>
          </p:txBody>
        </p:sp>
        <p:sp>
          <p:nvSpPr>
            <p:cNvPr id="273431" name="Text Box 23"/>
            <p:cNvSpPr txBox="1">
              <a:spLocks noChangeArrowheads="1"/>
            </p:cNvSpPr>
            <p:nvPr/>
          </p:nvSpPr>
          <p:spPr bwMode="auto">
            <a:xfrm>
              <a:off x="3243" y="2226"/>
              <a:ext cx="4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algn="ctr" eaLnBrk="0" hangingPunct="0">
                <a:spcBef>
                  <a:spcPct val="50000"/>
                </a:spcBef>
              </a:pPr>
              <a:r>
                <a:rPr lang="en-US" altLang="zh-CN" sz="2000" b="1">
                  <a:solidFill>
                    <a:srgbClr val="000000"/>
                  </a:solidFill>
                  <a:latin typeface="Times New Roman" charset="0"/>
                </a:rPr>
                <a:t>F</a:t>
              </a:r>
            </a:p>
          </p:txBody>
        </p:sp>
        <p:sp>
          <p:nvSpPr>
            <p:cNvPr id="273432" name="Text Box 24"/>
            <p:cNvSpPr txBox="1">
              <a:spLocks noChangeArrowheads="1"/>
            </p:cNvSpPr>
            <p:nvPr/>
          </p:nvSpPr>
          <p:spPr bwMode="auto">
            <a:xfrm>
              <a:off x="2290" y="1455"/>
              <a:ext cx="4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algn="ctr" eaLnBrk="0" hangingPunct="0">
                <a:spcBef>
                  <a:spcPct val="50000"/>
                </a:spcBef>
              </a:pPr>
              <a:r>
                <a:rPr lang="en-US" altLang="zh-CN" sz="2000" b="1">
                  <a:solidFill>
                    <a:srgbClr val="000000"/>
                  </a:solidFill>
                  <a:latin typeface="Times New Roman" charset="0"/>
                </a:rPr>
                <a:t>T</a:t>
              </a:r>
            </a:p>
          </p:txBody>
        </p:sp>
        <p:sp>
          <p:nvSpPr>
            <p:cNvPr id="273433" name="Text Box 25"/>
            <p:cNvSpPr txBox="1">
              <a:spLocks noChangeArrowheads="1"/>
            </p:cNvSpPr>
            <p:nvPr/>
          </p:nvSpPr>
          <p:spPr bwMode="auto">
            <a:xfrm>
              <a:off x="2291" y="2634"/>
              <a:ext cx="4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algn="ctr" eaLnBrk="0" hangingPunct="0">
                <a:spcBef>
                  <a:spcPct val="50000"/>
                </a:spcBef>
              </a:pPr>
              <a:r>
                <a:rPr lang="en-US" altLang="zh-CN" sz="2000" b="1">
                  <a:solidFill>
                    <a:srgbClr val="000000"/>
                  </a:solidFill>
                  <a:latin typeface="Times New Roman" charset="0"/>
                </a:rPr>
                <a:t>T</a:t>
              </a:r>
            </a:p>
          </p:txBody>
        </p:sp>
        <p:sp>
          <p:nvSpPr>
            <p:cNvPr id="273434" name="Text Box 26"/>
            <p:cNvSpPr txBox="1">
              <a:spLocks noChangeArrowheads="1"/>
            </p:cNvSpPr>
            <p:nvPr/>
          </p:nvSpPr>
          <p:spPr bwMode="auto">
            <a:xfrm>
              <a:off x="2517" y="721"/>
              <a:ext cx="40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algn="ctr" eaLnBrk="0" hangingPunct="0">
                <a:spcBef>
                  <a:spcPct val="50000"/>
                </a:spcBef>
              </a:pPr>
              <a:r>
                <a:rPr lang="en-US" altLang="zh-CN" sz="2400" b="1">
                  <a:solidFill>
                    <a:srgbClr val="000000"/>
                  </a:solidFill>
                  <a:latin typeface="Times New Roman" charset="0"/>
                </a:rPr>
                <a:t>a</a:t>
              </a:r>
            </a:p>
          </p:txBody>
        </p:sp>
        <p:sp>
          <p:nvSpPr>
            <p:cNvPr id="273435" name="Text Box 27"/>
            <p:cNvSpPr txBox="1">
              <a:spLocks noChangeArrowheads="1"/>
            </p:cNvSpPr>
            <p:nvPr/>
          </p:nvSpPr>
          <p:spPr bwMode="auto">
            <a:xfrm>
              <a:off x="2517" y="1446"/>
              <a:ext cx="40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algn="ctr" eaLnBrk="0" hangingPunct="0">
                <a:spcBef>
                  <a:spcPct val="50000"/>
                </a:spcBef>
              </a:pPr>
              <a:r>
                <a:rPr lang="en-US" altLang="zh-CN" sz="2400" b="1">
                  <a:solidFill>
                    <a:srgbClr val="000000"/>
                  </a:solidFill>
                  <a:latin typeface="Times New Roman" charset="0"/>
                </a:rPr>
                <a:t>b</a:t>
              </a:r>
            </a:p>
          </p:txBody>
        </p:sp>
        <p:sp>
          <p:nvSpPr>
            <p:cNvPr id="273438" name="Text Box 30"/>
            <p:cNvSpPr txBox="1">
              <a:spLocks noChangeArrowheads="1"/>
            </p:cNvSpPr>
            <p:nvPr/>
          </p:nvSpPr>
          <p:spPr bwMode="auto">
            <a:xfrm>
              <a:off x="2517" y="2626"/>
              <a:ext cx="40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algn="ctr" eaLnBrk="0" hangingPunct="0">
                <a:spcBef>
                  <a:spcPct val="50000"/>
                </a:spcBef>
              </a:pPr>
              <a:r>
                <a:rPr lang="en-US" altLang="zh-CN" sz="2400" b="1">
                  <a:solidFill>
                    <a:srgbClr val="000000"/>
                  </a:solidFill>
                  <a:latin typeface="Times New Roman" charset="0"/>
                </a:rPr>
                <a:t>d</a:t>
              </a:r>
            </a:p>
          </p:txBody>
        </p:sp>
        <p:sp>
          <p:nvSpPr>
            <p:cNvPr id="273439" name="Text Box 31"/>
            <p:cNvSpPr txBox="1">
              <a:spLocks noChangeArrowheads="1"/>
            </p:cNvSpPr>
            <p:nvPr/>
          </p:nvSpPr>
          <p:spPr bwMode="auto">
            <a:xfrm>
              <a:off x="3878" y="1436"/>
              <a:ext cx="40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algn="ctr" eaLnBrk="0" hangingPunct="0">
                <a:spcBef>
                  <a:spcPct val="50000"/>
                </a:spcBef>
              </a:pPr>
              <a:r>
                <a:rPr lang="en-US" altLang="zh-CN" sz="2400" b="1">
                  <a:solidFill>
                    <a:srgbClr val="000000"/>
                  </a:solidFill>
                  <a:latin typeface="Times New Roman" charset="0"/>
                </a:rPr>
                <a:t>c</a:t>
              </a:r>
            </a:p>
          </p:txBody>
        </p:sp>
        <p:sp>
          <p:nvSpPr>
            <p:cNvPr id="273440" name="Text Box 32"/>
            <p:cNvSpPr txBox="1">
              <a:spLocks noChangeArrowheads="1"/>
            </p:cNvSpPr>
            <p:nvPr/>
          </p:nvSpPr>
          <p:spPr bwMode="auto">
            <a:xfrm>
              <a:off x="3878" y="2626"/>
              <a:ext cx="40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algn="ctr" eaLnBrk="0" hangingPunct="0">
                <a:spcBef>
                  <a:spcPct val="50000"/>
                </a:spcBef>
              </a:pPr>
              <a:r>
                <a:rPr lang="en-US" altLang="zh-CN" sz="2400" b="1">
                  <a:solidFill>
                    <a:srgbClr val="000000"/>
                  </a:solidFill>
                  <a:latin typeface="Times New Roman" charset="0"/>
                </a:rPr>
                <a:t>e</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73441"/>
                                        </p:tgtEl>
                                        <p:attrNameLst>
                                          <p:attrName>style.visibility</p:attrName>
                                        </p:attrNameLst>
                                      </p:cBhvr>
                                      <p:to>
                                        <p:strVal val="visible"/>
                                      </p:to>
                                    </p:set>
                                    <p:animEffect transition="in" filter="slide(fromBottom)">
                                      <p:cBhvr>
                                        <p:cTn id="7" dur="500"/>
                                        <p:tgtEl>
                                          <p:spTgt spid="273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Rot="1" noChangeArrowheads="1"/>
          </p:cNvSpPr>
          <p:nvPr>
            <p:ph type="title"/>
          </p:nvPr>
        </p:nvSpPr>
        <p:spPr>
          <a:xfrm>
            <a:off x="301625" y="609600"/>
            <a:ext cx="8540750" cy="685800"/>
          </a:xfrm>
        </p:spPr>
        <p:txBody>
          <a:bodyPr/>
          <a:lstStyle/>
          <a:p>
            <a:r>
              <a:rPr lang="zh-CN" altLang="en-US" sz="4000"/>
              <a:t>3 语句覆盖</a:t>
            </a:r>
          </a:p>
        </p:txBody>
      </p:sp>
      <p:sp>
        <p:nvSpPr>
          <p:cNvPr id="188419" name="Rectangle 3"/>
          <p:cNvSpPr>
            <a:spLocks noGrp="1" noRot="1" noChangeArrowheads="1"/>
          </p:cNvSpPr>
          <p:nvPr>
            <p:ph type="body" idx="1"/>
          </p:nvPr>
        </p:nvSpPr>
        <p:spPr>
          <a:xfrm>
            <a:off x="539750" y="1484313"/>
            <a:ext cx="8305800" cy="4708525"/>
          </a:xfrm>
        </p:spPr>
        <p:txBody>
          <a:bodyPr/>
          <a:lstStyle/>
          <a:p>
            <a:pPr>
              <a:lnSpc>
                <a:spcPct val="105000"/>
              </a:lnSpc>
            </a:pPr>
            <a:r>
              <a:rPr lang="zh-CN" altLang="en-US" sz="2400"/>
              <a:t>要实现</a:t>
            </a:r>
            <a:r>
              <a:rPr lang="en-US" altLang="zh-CN" sz="2400"/>
              <a:t>DoWork</a:t>
            </a:r>
            <a:r>
              <a:rPr lang="zh-CN" altLang="en-US" sz="2400"/>
              <a:t>函数的语句覆盖，只需设计一个测试用例就可以覆盖程序中的所有可执行语句。</a:t>
            </a:r>
          </a:p>
          <a:p>
            <a:pPr lvl="1">
              <a:lnSpc>
                <a:spcPct val="105000"/>
              </a:lnSpc>
            </a:pPr>
            <a:r>
              <a:rPr lang="zh-CN" altLang="en-US" sz="2000"/>
              <a:t>测试用例输入为：{ </a:t>
            </a:r>
            <a:r>
              <a:rPr lang="en-US" altLang="zh-CN" sz="2000"/>
              <a:t>x=4、y=5、z=5 }</a:t>
            </a:r>
          </a:p>
          <a:p>
            <a:pPr lvl="1">
              <a:lnSpc>
                <a:spcPct val="105000"/>
              </a:lnSpc>
            </a:pPr>
            <a:r>
              <a:rPr lang="zh-CN" altLang="en-US" sz="2000"/>
              <a:t>程序执行的路径是：</a:t>
            </a:r>
            <a:r>
              <a:rPr lang="en-US" altLang="zh-CN" sz="2000"/>
              <a:t>abd</a:t>
            </a:r>
          </a:p>
          <a:p>
            <a:pPr>
              <a:lnSpc>
                <a:spcPct val="105000"/>
              </a:lnSpc>
            </a:pPr>
            <a:r>
              <a:rPr lang="zh-CN" altLang="en-US" sz="2400"/>
              <a:t>分析：</a:t>
            </a:r>
          </a:p>
          <a:p>
            <a:pPr>
              <a:lnSpc>
                <a:spcPct val="105000"/>
              </a:lnSpc>
              <a:buFont typeface="Wingdings" charset="0"/>
              <a:buNone/>
            </a:pPr>
            <a:r>
              <a:rPr lang="zh-CN" altLang="en-US" sz="2400"/>
              <a:t>           语句覆盖可以保证程序中的每个语句都得到执行，但发现不了判定中逻辑运算的错误，即它并不是一种充分的检验方法。例如在第一个判定</a:t>
            </a:r>
            <a:r>
              <a:rPr lang="en-US" altLang="zh-CN" sz="2400"/>
              <a:t>((x&gt;3)&amp;&amp;(z&lt;10))</a:t>
            </a:r>
            <a:r>
              <a:rPr lang="zh-CN" altLang="en-US" sz="2400"/>
              <a:t>中把“&amp;&amp;”错误的写成了“||”，这时仍使用该测试用例，则程序仍会按照流程图上的路径</a:t>
            </a:r>
            <a:r>
              <a:rPr lang="en-US" altLang="zh-CN" sz="2400"/>
              <a:t>abd</a:t>
            </a:r>
            <a:r>
              <a:rPr lang="zh-CN" altLang="en-US" sz="2400"/>
              <a:t>执行。可以说语句覆盖是最弱的逻辑覆盖准则。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barn(outVertical)">
                                      <p:cBhvr>
                                        <p:cTn id="7" dur="500"/>
                                        <p:tgtEl>
                                          <p:spTgt spid="188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19">
                                            <p:txEl>
                                              <p:pRg st="0" end="0"/>
                                            </p:txEl>
                                          </p:spTgt>
                                        </p:tgtEl>
                                        <p:attrNameLst>
                                          <p:attrName>style.visibility</p:attrName>
                                        </p:attrNameLst>
                                      </p:cBhvr>
                                      <p:to>
                                        <p:strVal val="visible"/>
                                      </p:to>
                                    </p:set>
                                    <p:animEffect transition="in" filter="wipe(left)">
                                      <p:cBhvr>
                                        <p:cTn id="12" dur="500"/>
                                        <p:tgtEl>
                                          <p:spTgt spid="1884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19">
                                            <p:txEl>
                                              <p:pRg st="1" end="1"/>
                                            </p:txEl>
                                          </p:spTgt>
                                        </p:tgtEl>
                                        <p:attrNameLst>
                                          <p:attrName>style.visibility</p:attrName>
                                        </p:attrNameLst>
                                      </p:cBhvr>
                                      <p:to>
                                        <p:strVal val="visible"/>
                                      </p:to>
                                    </p:set>
                                    <p:animEffect transition="in" filter="wipe(left)">
                                      <p:cBhvr>
                                        <p:cTn id="17" dur="500"/>
                                        <p:tgtEl>
                                          <p:spTgt spid="188419">
                                            <p:txEl>
                                              <p:pRg st="1" end="1"/>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wipe(left)">
                                      <p:cBhvr>
                                        <p:cTn id="21" dur="500"/>
                                        <p:tgtEl>
                                          <p:spTgt spid="18841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8419">
                                            <p:txEl>
                                              <p:pRg st="3" end="3"/>
                                            </p:txEl>
                                          </p:spTgt>
                                        </p:tgtEl>
                                        <p:attrNameLst>
                                          <p:attrName>style.visibility</p:attrName>
                                        </p:attrNameLst>
                                      </p:cBhvr>
                                      <p:to>
                                        <p:strVal val="visible"/>
                                      </p:to>
                                    </p:set>
                                    <p:animEffect transition="in" filter="wipe(left)">
                                      <p:cBhvr>
                                        <p:cTn id="26" dur="500"/>
                                        <p:tgtEl>
                                          <p:spTgt spid="188419">
                                            <p:txEl>
                                              <p:pRg st="3" end="3"/>
                                            </p:txEl>
                                          </p:spTgt>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88419">
                                            <p:txEl>
                                              <p:pRg st="4" end="4"/>
                                            </p:txEl>
                                          </p:spTgt>
                                        </p:tgtEl>
                                        <p:attrNameLst>
                                          <p:attrName>style.visibility</p:attrName>
                                        </p:attrNameLst>
                                      </p:cBhvr>
                                      <p:to>
                                        <p:strVal val="visible"/>
                                      </p:to>
                                    </p:set>
                                    <p:animEffect transition="in" filter="wipe(left)">
                                      <p:cBhvr>
                                        <p:cTn id="30" dur="500"/>
                                        <p:tgtEl>
                                          <p:spTgt spid="18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P spid="188419"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Rot="1" noChangeArrowheads="1"/>
          </p:cNvSpPr>
          <p:nvPr>
            <p:ph type="title"/>
          </p:nvPr>
        </p:nvSpPr>
        <p:spPr>
          <a:xfrm>
            <a:off x="301625" y="609600"/>
            <a:ext cx="8540750" cy="685800"/>
          </a:xfrm>
        </p:spPr>
        <p:txBody>
          <a:bodyPr/>
          <a:lstStyle/>
          <a:p>
            <a:r>
              <a:rPr lang="zh-CN" altLang="en-US" sz="4000"/>
              <a:t>4 判定覆盖</a:t>
            </a:r>
          </a:p>
        </p:txBody>
      </p:sp>
      <p:sp>
        <p:nvSpPr>
          <p:cNvPr id="189443" name="Rectangle 3"/>
          <p:cNvSpPr>
            <a:spLocks noGrp="1" noRot="1" noChangeArrowheads="1"/>
          </p:cNvSpPr>
          <p:nvPr>
            <p:ph type="body" idx="1"/>
          </p:nvPr>
        </p:nvSpPr>
        <p:spPr>
          <a:xfrm>
            <a:off x="685800" y="1447800"/>
            <a:ext cx="7766050" cy="4679950"/>
          </a:xfrm>
        </p:spPr>
        <p:txBody>
          <a:bodyPr/>
          <a:lstStyle/>
          <a:p>
            <a:pPr>
              <a:lnSpc>
                <a:spcPct val="105000"/>
              </a:lnSpc>
            </a:pPr>
            <a:r>
              <a:rPr lang="zh-CN" altLang="en-US" sz="2400"/>
              <a:t>要实现</a:t>
            </a:r>
            <a:r>
              <a:rPr lang="en-US" altLang="zh-CN" sz="2400"/>
              <a:t>DoWork</a:t>
            </a:r>
            <a:r>
              <a:rPr lang="zh-CN" altLang="en-US" sz="2400"/>
              <a:t>函数的判定覆盖，需要设计两个测试用例。</a:t>
            </a:r>
          </a:p>
          <a:p>
            <a:pPr lvl="1">
              <a:lnSpc>
                <a:spcPct val="105000"/>
              </a:lnSpc>
            </a:pPr>
            <a:r>
              <a:rPr lang="zh-CN" altLang="en-US" sz="2000"/>
              <a:t>测试用例的输入为：{</a:t>
            </a:r>
            <a:r>
              <a:rPr lang="en-US" altLang="zh-CN" sz="2000"/>
              <a:t>x=4、y=5、z=5}</a:t>
            </a:r>
            <a:r>
              <a:rPr lang="zh-CN" altLang="en-US" sz="2000"/>
              <a:t>；</a:t>
            </a:r>
            <a:r>
              <a:rPr lang="en-US" altLang="zh-CN" sz="2000"/>
              <a:t>{x=2、y=5、z=5}</a:t>
            </a:r>
          </a:p>
          <a:p>
            <a:pPr lvl="1">
              <a:lnSpc>
                <a:spcPct val="105000"/>
              </a:lnSpc>
            </a:pPr>
            <a:r>
              <a:rPr lang="zh-CN" altLang="en-US" sz="2000"/>
              <a:t>程序执行的路径分别是：</a:t>
            </a:r>
            <a:r>
              <a:rPr lang="en-US" altLang="zh-CN" sz="2000"/>
              <a:t>abd</a:t>
            </a:r>
            <a:r>
              <a:rPr lang="zh-CN" altLang="en-US" sz="2000"/>
              <a:t>；</a:t>
            </a:r>
            <a:r>
              <a:rPr lang="en-US" altLang="zh-CN" sz="2000"/>
              <a:t>ace</a:t>
            </a:r>
            <a:endParaRPr lang="zh-CN" altLang="en-US" sz="2000"/>
          </a:p>
          <a:p>
            <a:pPr>
              <a:lnSpc>
                <a:spcPct val="105000"/>
              </a:lnSpc>
            </a:pPr>
            <a:r>
              <a:rPr lang="zh-CN" altLang="en-US" sz="2400"/>
              <a:t>分析：</a:t>
            </a:r>
          </a:p>
          <a:p>
            <a:pPr>
              <a:lnSpc>
                <a:spcPct val="105000"/>
              </a:lnSpc>
              <a:buFont typeface="Wingdings" charset="0"/>
              <a:buNone/>
            </a:pPr>
            <a:r>
              <a:rPr lang="zh-CN" altLang="en-US" sz="2400"/>
              <a:t>           上述两个测试用例不仅满足了判定覆盖，同时还做到语句覆盖。从这点看似乎判定覆盖比语句覆盖更强一些，但仍然无法确定判定内部条件的错误。例如把第二个判定中的条件</a:t>
            </a:r>
            <a:r>
              <a:rPr lang="en-US" altLang="zh-CN" sz="2400"/>
              <a:t>y&gt;5</a:t>
            </a:r>
            <a:r>
              <a:rPr lang="zh-CN" altLang="en-US" sz="2400"/>
              <a:t>错误写为</a:t>
            </a:r>
            <a:r>
              <a:rPr lang="en-US" altLang="zh-CN" sz="2400"/>
              <a:t>y&lt;5，</a:t>
            </a:r>
            <a:r>
              <a:rPr lang="zh-CN" altLang="en-US" sz="2400"/>
              <a:t>使用上述测试用例，照样能按原路径执行而不影响结果。因此，需要有更强的逻辑覆盖准则去检验判定内的条件。</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barn(outVertical)">
                                      <p:cBhvr>
                                        <p:cTn id="7" dur="500"/>
                                        <p:tgtEl>
                                          <p:spTgt spid="189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443">
                                            <p:txEl>
                                              <p:pRg st="0" end="0"/>
                                            </p:txEl>
                                          </p:spTgt>
                                        </p:tgtEl>
                                        <p:attrNameLst>
                                          <p:attrName>style.visibility</p:attrName>
                                        </p:attrNameLst>
                                      </p:cBhvr>
                                      <p:to>
                                        <p:strVal val="visible"/>
                                      </p:to>
                                    </p:set>
                                    <p:animEffect transition="in" filter="wipe(left)">
                                      <p:cBhvr>
                                        <p:cTn id="12" dur="500"/>
                                        <p:tgtEl>
                                          <p:spTgt spid="1894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443">
                                            <p:txEl>
                                              <p:pRg st="1" end="1"/>
                                            </p:txEl>
                                          </p:spTgt>
                                        </p:tgtEl>
                                        <p:attrNameLst>
                                          <p:attrName>style.visibility</p:attrName>
                                        </p:attrNameLst>
                                      </p:cBhvr>
                                      <p:to>
                                        <p:strVal val="visible"/>
                                      </p:to>
                                    </p:set>
                                    <p:animEffect transition="in" filter="wipe(left)">
                                      <p:cBhvr>
                                        <p:cTn id="17" dur="500"/>
                                        <p:tgtEl>
                                          <p:spTgt spid="189443">
                                            <p:txEl>
                                              <p:pRg st="1" end="1"/>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9443">
                                            <p:txEl>
                                              <p:pRg st="2" end="2"/>
                                            </p:txEl>
                                          </p:spTgt>
                                        </p:tgtEl>
                                        <p:attrNameLst>
                                          <p:attrName>style.visibility</p:attrName>
                                        </p:attrNameLst>
                                      </p:cBhvr>
                                      <p:to>
                                        <p:strVal val="visible"/>
                                      </p:to>
                                    </p:set>
                                    <p:animEffect transition="in" filter="wipe(left)">
                                      <p:cBhvr>
                                        <p:cTn id="21" dur="500"/>
                                        <p:tgtEl>
                                          <p:spTgt spid="18944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9443">
                                            <p:txEl>
                                              <p:pRg st="3" end="3"/>
                                            </p:txEl>
                                          </p:spTgt>
                                        </p:tgtEl>
                                        <p:attrNameLst>
                                          <p:attrName>style.visibility</p:attrName>
                                        </p:attrNameLst>
                                      </p:cBhvr>
                                      <p:to>
                                        <p:strVal val="visible"/>
                                      </p:to>
                                    </p:set>
                                    <p:animEffect transition="in" filter="wipe(left)">
                                      <p:cBhvr>
                                        <p:cTn id="26" dur="500"/>
                                        <p:tgtEl>
                                          <p:spTgt spid="18944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9443">
                                            <p:txEl>
                                              <p:pRg st="4" end="4"/>
                                            </p:txEl>
                                          </p:spTgt>
                                        </p:tgtEl>
                                        <p:attrNameLst>
                                          <p:attrName>style.visibility</p:attrName>
                                        </p:attrNameLst>
                                      </p:cBhvr>
                                      <p:to>
                                        <p:strVal val="visible"/>
                                      </p:to>
                                    </p:set>
                                    <p:animEffect transition="in" filter="wipe(left)">
                                      <p:cBhvr>
                                        <p:cTn id="31" dur="500"/>
                                        <p:tgtEl>
                                          <p:spTgt spid="189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43"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Rot="1" noChangeArrowheads="1"/>
          </p:cNvSpPr>
          <p:nvPr>
            <p:ph type="title"/>
          </p:nvPr>
        </p:nvSpPr>
        <p:spPr>
          <a:xfrm>
            <a:off x="301625" y="609600"/>
            <a:ext cx="8540750" cy="762000"/>
          </a:xfrm>
        </p:spPr>
        <p:txBody>
          <a:bodyPr/>
          <a:lstStyle/>
          <a:p>
            <a:r>
              <a:rPr lang="zh-CN" altLang="en-US" sz="4000"/>
              <a:t>5 条件覆盖</a:t>
            </a:r>
          </a:p>
        </p:txBody>
      </p:sp>
      <p:sp>
        <p:nvSpPr>
          <p:cNvPr id="190467" name="Rectangle 3"/>
          <p:cNvSpPr>
            <a:spLocks noGrp="1" noRot="1" noChangeArrowheads="1"/>
          </p:cNvSpPr>
          <p:nvPr>
            <p:ph type="body" idx="1"/>
          </p:nvPr>
        </p:nvSpPr>
        <p:spPr>
          <a:xfrm>
            <a:off x="539750" y="1520825"/>
            <a:ext cx="7993063" cy="4645025"/>
          </a:xfrm>
        </p:spPr>
        <p:txBody>
          <a:bodyPr/>
          <a:lstStyle/>
          <a:p>
            <a:pPr>
              <a:lnSpc>
                <a:spcPct val="105000"/>
              </a:lnSpc>
            </a:pPr>
            <a:r>
              <a:rPr lang="zh-CN" altLang="en-US" sz="2400"/>
              <a:t>在实际程序代码中，一个判定中通常都包含若干条件。 条件覆盖的目的是设计若干测试用例，在执行被测程序后，要使每个判定中每个条件的可能值至少满足一次。</a:t>
            </a:r>
          </a:p>
          <a:p>
            <a:pPr>
              <a:lnSpc>
                <a:spcPct val="105000"/>
              </a:lnSpc>
            </a:pPr>
            <a:r>
              <a:rPr lang="zh-CN" altLang="en-US" sz="2400"/>
              <a:t>对</a:t>
            </a:r>
            <a:r>
              <a:rPr lang="en-US" altLang="zh-CN" sz="2400"/>
              <a:t>DoWork</a:t>
            </a:r>
            <a:r>
              <a:rPr lang="zh-CN" altLang="en-US" sz="2400"/>
              <a:t>函数的各个判定的各种条件取值加以标记。</a:t>
            </a:r>
          </a:p>
          <a:p>
            <a:pPr lvl="1">
              <a:lnSpc>
                <a:spcPct val="120000"/>
              </a:lnSpc>
            </a:pPr>
            <a:r>
              <a:rPr lang="zh-CN" altLang="en-US" sz="2000"/>
              <a:t>对于第一个判定</a:t>
            </a:r>
            <a:r>
              <a:rPr lang="en-US" altLang="zh-CN" sz="2000"/>
              <a:t>( (x&gt;3)&amp;&amp;(z&lt;10) )</a:t>
            </a:r>
            <a:r>
              <a:rPr lang="zh-CN" altLang="en-US" sz="2000"/>
              <a:t>：</a:t>
            </a:r>
          </a:p>
          <a:p>
            <a:pPr lvl="1">
              <a:lnSpc>
                <a:spcPct val="120000"/>
              </a:lnSpc>
              <a:buFont typeface="Wingdings" charset="0"/>
              <a:buNone/>
            </a:pPr>
            <a:r>
              <a:rPr lang="zh-CN" altLang="en-US" sz="2000"/>
              <a:t>	   条件</a:t>
            </a:r>
            <a:r>
              <a:rPr lang="en-US" altLang="zh-CN" sz="2000"/>
              <a:t>x&gt;3    </a:t>
            </a:r>
            <a:r>
              <a:rPr lang="zh-CN" altLang="en-US" sz="2000"/>
              <a:t>取真值记为</a:t>
            </a:r>
            <a:r>
              <a:rPr lang="en-US" altLang="zh-CN" sz="2000"/>
              <a:t>T1，</a:t>
            </a:r>
            <a:r>
              <a:rPr lang="zh-CN" altLang="en-US" sz="2000"/>
              <a:t>取假值记为-</a:t>
            </a:r>
            <a:r>
              <a:rPr lang="en-US" altLang="zh-CN" sz="2000"/>
              <a:t>T1</a:t>
            </a:r>
          </a:p>
          <a:p>
            <a:pPr lvl="1">
              <a:lnSpc>
                <a:spcPct val="120000"/>
              </a:lnSpc>
              <a:buFont typeface="Wingdings" charset="0"/>
              <a:buNone/>
            </a:pPr>
            <a:r>
              <a:rPr lang="en-US" altLang="zh-CN" sz="2000"/>
              <a:t>	   </a:t>
            </a:r>
            <a:r>
              <a:rPr lang="zh-CN" altLang="en-US" sz="2000"/>
              <a:t>条件</a:t>
            </a:r>
            <a:r>
              <a:rPr lang="en-US" altLang="zh-CN" sz="2000"/>
              <a:t>z&lt;10  </a:t>
            </a:r>
            <a:r>
              <a:rPr lang="zh-CN" altLang="en-US" sz="2000"/>
              <a:t>取真值记为</a:t>
            </a:r>
            <a:r>
              <a:rPr lang="en-US" altLang="zh-CN" sz="2000"/>
              <a:t>T2，</a:t>
            </a:r>
            <a:r>
              <a:rPr lang="zh-CN" altLang="en-US" sz="2000"/>
              <a:t>取假值记为-</a:t>
            </a:r>
            <a:r>
              <a:rPr lang="en-US" altLang="zh-CN" sz="2000"/>
              <a:t>T2</a:t>
            </a:r>
          </a:p>
          <a:p>
            <a:pPr lvl="1">
              <a:lnSpc>
                <a:spcPct val="120000"/>
              </a:lnSpc>
            </a:pPr>
            <a:r>
              <a:rPr lang="zh-CN" altLang="en-US" sz="2000"/>
              <a:t>对于第二个判定</a:t>
            </a:r>
            <a:r>
              <a:rPr lang="en-US" altLang="zh-CN" sz="2000"/>
              <a:t>( (x==4)||(y&gt;5) )</a:t>
            </a:r>
            <a:r>
              <a:rPr lang="zh-CN" altLang="en-US" sz="2000"/>
              <a:t>：</a:t>
            </a:r>
          </a:p>
          <a:p>
            <a:pPr lvl="1">
              <a:lnSpc>
                <a:spcPct val="120000"/>
              </a:lnSpc>
              <a:buFont typeface="Wingdings" charset="0"/>
              <a:buNone/>
            </a:pPr>
            <a:r>
              <a:rPr lang="zh-CN" altLang="en-US" sz="2000"/>
              <a:t>       条件</a:t>
            </a:r>
            <a:r>
              <a:rPr lang="en-US" altLang="zh-CN" sz="2000"/>
              <a:t>x==4  </a:t>
            </a:r>
            <a:r>
              <a:rPr lang="zh-CN" altLang="en-US" sz="2000"/>
              <a:t>取真值记为</a:t>
            </a:r>
            <a:r>
              <a:rPr lang="en-US" altLang="zh-CN" sz="2000"/>
              <a:t>T3，</a:t>
            </a:r>
            <a:r>
              <a:rPr lang="zh-CN" altLang="en-US" sz="2000"/>
              <a:t>取假值记为-</a:t>
            </a:r>
            <a:r>
              <a:rPr lang="en-US" altLang="zh-CN" sz="2000"/>
              <a:t>T3 </a:t>
            </a:r>
          </a:p>
          <a:p>
            <a:pPr lvl="1">
              <a:lnSpc>
                <a:spcPct val="120000"/>
              </a:lnSpc>
              <a:buFont typeface="Wingdings" charset="0"/>
              <a:buNone/>
            </a:pPr>
            <a:r>
              <a:rPr lang="zh-CN" altLang="en-US" sz="2000"/>
              <a:t>       条件</a:t>
            </a:r>
            <a:r>
              <a:rPr lang="en-US" altLang="zh-CN" sz="2000"/>
              <a:t>y&gt;5    </a:t>
            </a:r>
            <a:r>
              <a:rPr lang="zh-CN" altLang="en-US" sz="2000"/>
              <a:t>取真值记为</a:t>
            </a:r>
            <a:r>
              <a:rPr lang="en-US" altLang="zh-CN" sz="2000"/>
              <a:t>T4，</a:t>
            </a:r>
            <a:r>
              <a:rPr lang="zh-CN" altLang="en-US" sz="2000"/>
              <a:t>取假值记为-</a:t>
            </a:r>
            <a:r>
              <a:rPr lang="en-US" altLang="zh-CN" sz="2000"/>
              <a:t>T4</a:t>
            </a:r>
            <a:endParaRPr lang="zh-CN"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0466"/>
                                        </p:tgtEl>
                                        <p:attrNameLst>
                                          <p:attrName>style.visibility</p:attrName>
                                        </p:attrNameLst>
                                      </p:cBhvr>
                                      <p:to>
                                        <p:strVal val="visible"/>
                                      </p:to>
                                    </p:set>
                                    <p:animEffect transition="in" filter="barn(outVertical)">
                                      <p:cBhvr>
                                        <p:cTn id="7" dur="500"/>
                                        <p:tgtEl>
                                          <p:spTgt spid="190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7">
                                            <p:txEl>
                                              <p:pRg st="0" end="0"/>
                                            </p:txEl>
                                          </p:spTgt>
                                        </p:tgtEl>
                                        <p:attrNameLst>
                                          <p:attrName>style.visibility</p:attrName>
                                        </p:attrNameLst>
                                      </p:cBhvr>
                                      <p:to>
                                        <p:strVal val="visible"/>
                                      </p:to>
                                    </p:set>
                                    <p:animEffect transition="in" filter="wipe(left)">
                                      <p:cBhvr>
                                        <p:cTn id="12" dur="500"/>
                                        <p:tgtEl>
                                          <p:spTgt spid="1904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67">
                                            <p:txEl>
                                              <p:pRg st="1" end="1"/>
                                            </p:txEl>
                                          </p:spTgt>
                                        </p:tgtEl>
                                        <p:attrNameLst>
                                          <p:attrName>style.visibility</p:attrName>
                                        </p:attrNameLst>
                                      </p:cBhvr>
                                      <p:to>
                                        <p:strVal val="visible"/>
                                      </p:to>
                                    </p:set>
                                    <p:animEffect transition="in" filter="wipe(left)">
                                      <p:cBhvr>
                                        <p:cTn id="17" dur="500"/>
                                        <p:tgtEl>
                                          <p:spTgt spid="1904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67">
                                            <p:txEl>
                                              <p:pRg st="2" end="2"/>
                                            </p:txEl>
                                          </p:spTgt>
                                        </p:tgtEl>
                                        <p:attrNameLst>
                                          <p:attrName>style.visibility</p:attrName>
                                        </p:attrNameLst>
                                      </p:cBhvr>
                                      <p:to>
                                        <p:strVal val="visible"/>
                                      </p:to>
                                    </p:set>
                                    <p:animEffect transition="in" filter="wipe(left)">
                                      <p:cBhvr>
                                        <p:cTn id="22" dur="500"/>
                                        <p:tgtEl>
                                          <p:spTgt spid="190467">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Effect transition="in" filter="wipe(left)">
                                      <p:cBhvr>
                                        <p:cTn id="25" dur="500"/>
                                        <p:tgtEl>
                                          <p:spTgt spid="190467">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90467">
                                            <p:txEl>
                                              <p:pRg st="4" end="4"/>
                                            </p:txEl>
                                          </p:spTgt>
                                        </p:tgtEl>
                                        <p:attrNameLst>
                                          <p:attrName>style.visibility</p:attrName>
                                        </p:attrNameLst>
                                      </p:cBhvr>
                                      <p:to>
                                        <p:strVal val="visible"/>
                                      </p:to>
                                    </p:set>
                                    <p:animEffect transition="in" filter="wipe(left)">
                                      <p:cBhvr>
                                        <p:cTn id="28" dur="500"/>
                                        <p:tgtEl>
                                          <p:spTgt spid="190467">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0467">
                                            <p:txEl>
                                              <p:pRg st="5" end="5"/>
                                            </p:txEl>
                                          </p:spTgt>
                                        </p:tgtEl>
                                        <p:attrNameLst>
                                          <p:attrName>style.visibility</p:attrName>
                                        </p:attrNameLst>
                                      </p:cBhvr>
                                      <p:to>
                                        <p:strVal val="visible"/>
                                      </p:to>
                                    </p:set>
                                    <p:animEffect transition="in" filter="wipe(left)">
                                      <p:cBhvr>
                                        <p:cTn id="33" dur="500"/>
                                        <p:tgtEl>
                                          <p:spTgt spid="190467">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0467">
                                            <p:txEl>
                                              <p:pRg st="6" end="6"/>
                                            </p:txEl>
                                          </p:spTgt>
                                        </p:tgtEl>
                                        <p:attrNameLst>
                                          <p:attrName>style.visibility</p:attrName>
                                        </p:attrNameLst>
                                      </p:cBhvr>
                                      <p:to>
                                        <p:strVal val="visible"/>
                                      </p:to>
                                    </p:set>
                                    <p:animEffect transition="in" filter="wipe(left)">
                                      <p:cBhvr>
                                        <p:cTn id="36" dur="500"/>
                                        <p:tgtEl>
                                          <p:spTgt spid="190467">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0467">
                                            <p:txEl>
                                              <p:pRg st="7" end="7"/>
                                            </p:txEl>
                                          </p:spTgt>
                                        </p:tgtEl>
                                        <p:attrNameLst>
                                          <p:attrName>style.visibility</p:attrName>
                                        </p:attrNameLst>
                                      </p:cBhvr>
                                      <p:to>
                                        <p:strVal val="visible"/>
                                      </p:to>
                                    </p:set>
                                    <p:animEffect transition="in" filter="wipe(left)">
                                      <p:cBhvr>
                                        <p:cTn id="39" dur="500"/>
                                        <p:tgtEl>
                                          <p:spTgt spid="190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utoUpdateAnimBg="0"/>
      <p:bldP spid="190467"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Rot="1" noChangeArrowheads="1"/>
          </p:cNvSpPr>
          <p:nvPr>
            <p:ph type="title"/>
          </p:nvPr>
        </p:nvSpPr>
        <p:spPr>
          <a:xfrm>
            <a:off x="301625" y="609600"/>
            <a:ext cx="8540750" cy="762000"/>
          </a:xfrm>
        </p:spPr>
        <p:txBody>
          <a:bodyPr/>
          <a:lstStyle/>
          <a:p>
            <a:r>
              <a:rPr lang="zh-CN" altLang="en-US" sz="4000" i="1"/>
              <a:t>条件覆盖</a:t>
            </a:r>
            <a:endParaRPr lang="zh-CN" altLang="en-US" sz="3200" i="1"/>
          </a:p>
        </p:txBody>
      </p:sp>
      <p:sp>
        <p:nvSpPr>
          <p:cNvPr id="191491" name="Rectangle 3"/>
          <p:cNvSpPr>
            <a:spLocks noGrp="1" noRot="1" noChangeArrowheads="1"/>
          </p:cNvSpPr>
          <p:nvPr>
            <p:ph type="body" idx="1"/>
          </p:nvPr>
        </p:nvSpPr>
        <p:spPr>
          <a:xfrm>
            <a:off x="533400" y="1462088"/>
            <a:ext cx="8077200" cy="3622675"/>
          </a:xfrm>
        </p:spPr>
        <p:txBody>
          <a:bodyPr/>
          <a:lstStyle/>
          <a:p>
            <a:pPr>
              <a:lnSpc>
                <a:spcPct val="105000"/>
              </a:lnSpc>
            </a:pPr>
            <a:r>
              <a:rPr lang="zh-CN" altLang="en-US" sz="2400"/>
              <a:t>根据条件覆盖的基本思想，要使上述</a:t>
            </a:r>
            <a:r>
              <a:rPr lang="en-US" altLang="zh-CN" sz="2400"/>
              <a:t>4</a:t>
            </a:r>
            <a:r>
              <a:rPr lang="zh-CN" altLang="en-US" sz="2400"/>
              <a:t>个条件可能产生的</a:t>
            </a:r>
            <a:r>
              <a:rPr lang="en-US" altLang="zh-CN" sz="2400"/>
              <a:t>8</a:t>
            </a:r>
            <a:r>
              <a:rPr lang="zh-CN" altLang="en-US" sz="2400"/>
              <a:t>种情况至少满足一次，设计测试用例如下：</a:t>
            </a:r>
          </a:p>
        </p:txBody>
      </p:sp>
      <p:graphicFrame>
        <p:nvGraphicFramePr>
          <p:cNvPr id="256002" name="Group 2"/>
          <p:cNvGraphicFramePr>
            <a:graphicFrameLocks noGrp="1"/>
          </p:cNvGraphicFramePr>
          <p:nvPr/>
        </p:nvGraphicFramePr>
        <p:xfrm>
          <a:off x="839788" y="2420938"/>
          <a:ext cx="7620000" cy="2386743"/>
        </p:xfrm>
        <a:graphic>
          <a:graphicData uri="http://schemas.openxmlformats.org/drawingml/2006/table">
            <a:tbl>
              <a:tblPr/>
              <a:tblGrid>
                <a:gridCol w="2724150"/>
                <a:gridCol w="1446212"/>
                <a:gridCol w="1938338"/>
                <a:gridCol w="1511300"/>
              </a:tblGrid>
              <a:tr h="671513">
                <a:tc>
                  <a:txBody>
                    <a:bodyPr/>
                    <a:lstStyle/>
                    <a:p>
                      <a:pPr marL="0" marR="0" lvl="0" indent="0" algn="ctr" defTabSz="914400" rtl="0" eaLnBrk="1" fontAlgn="ctr" latinLnBrk="0" hangingPunct="1">
                        <a:lnSpc>
                          <a:spcPct val="100000"/>
                        </a:lnSpc>
                        <a:spcBef>
                          <a:spcPct val="3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   测试用例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3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执行路径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3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  覆盖条件</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3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 覆盖分支</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900">
                <a:tc>
                  <a:txBody>
                    <a:bodyPr/>
                    <a:lstStyle/>
                    <a:p>
                      <a:pPr marL="0" marR="0" lvl="0" indent="0" algn="ctr" defTabSz="914400" rtl="0" eaLnBrk="1" fontAlgn="ctr" latinLnBrk="0" hangingPunct="1">
                        <a:lnSpc>
                          <a:spcPct val="100000"/>
                        </a:lnSpc>
                        <a:spcBef>
                          <a:spcPct val="1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x=4、y=6、z=5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1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abd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1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T1、T2、T3、T4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1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bd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ctr" defTabSz="914400" rtl="0" eaLnBrk="1" fontAlgn="ctr" latinLnBrk="0" hangingPunct="1">
                        <a:lnSpc>
                          <a:spcPct val="100000"/>
                        </a:lnSpc>
                        <a:spcBef>
                          <a:spcPct val="1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x=2、y=5、 z=15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1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ace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1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 -</a:t>
                      </a:r>
                      <a:r>
                        <a:rPr kumimoji="0" lang="en-US" altLang="zh-CN" sz="2400" b="0" i="0" u="none" strike="noStrike" cap="none" normalizeH="0" baseline="0">
                          <a:ln>
                            <a:noFill/>
                          </a:ln>
                          <a:solidFill>
                            <a:srgbClr val="000000"/>
                          </a:solidFill>
                          <a:effectLst/>
                          <a:latin typeface="Arial" charset="0"/>
                          <a:ea typeface="宋体" charset="0"/>
                          <a:cs typeface="宋体" charset="0"/>
                        </a:rPr>
                        <a:t>T1、-T2、</a:t>
                      </a:r>
                    </a:p>
                    <a:p>
                      <a:pPr marL="0" marR="0" lvl="0" indent="0" algn="l" defTabSz="914400" rtl="0" eaLnBrk="1" fontAlgn="ctr" latinLnBrk="0" hangingPunct="1">
                        <a:lnSpc>
                          <a:spcPct val="100000"/>
                        </a:lnSpc>
                        <a:spcBef>
                          <a:spcPct val="1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1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ce</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1736" name="Rectangle 248"/>
          <p:cNvSpPr>
            <a:spLocks noChangeArrowheads="1"/>
          </p:cNvSpPr>
          <p:nvPr/>
        </p:nvSpPr>
        <p:spPr bwMode="auto">
          <a:xfrm>
            <a:off x="527050" y="4868863"/>
            <a:ext cx="80772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05000"/>
              </a:lnSpc>
              <a:spcBef>
                <a:spcPct val="20000"/>
              </a:spcBef>
              <a:buClr>
                <a:srgbClr val="FF0000"/>
              </a:buClr>
              <a:buSzPct val="75000"/>
              <a:buFont typeface="Wingdings" charset="0"/>
              <a:buChar char="§"/>
            </a:pPr>
            <a:r>
              <a:rPr lang="zh-CN" altLang="en-US" sz="2400">
                <a:solidFill>
                  <a:srgbClr val="000000"/>
                </a:solidFill>
              </a:rPr>
              <a:t>分析：上面这组测试用例不但覆盖了</a:t>
            </a:r>
            <a:r>
              <a:rPr lang="en-US" altLang="zh-CN" sz="2400">
                <a:solidFill>
                  <a:srgbClr val="000000"/>
                </a:solidFill>
              </a:rPr>
              <a:t>4</a:t>
            </a:r>
            <a:r>
              <a:rPr lang="zh-CN" altLang="en-US" sz="2400">
                <a:solidFill>
                  <a:srgbClr val="000000"/>
                </a:solidFill>
              </a:rPr>
              <a:t>个条件的全部</a:t>
            </a:r>
            <a:r>
              <a:rPr lang="en-US" altLang="zh-CN" sz="2400">
                <a:solidFill>
                  <a:srgbClr val="000000"/>
                </a:solidFill>
              </a:rPr>
              <a:t>8</a:t>
            </a:r>
            <a:r>
              <a:rPr lang="zh-CN" altLang="en-US" sz="2400">
                <a:solidFill>
                  <a:srgbClr val="000000"/>
                </a:solidFill>
              </a:rPr>
              <a:t>种情况，而且将两个判定的</a:t>
            </a:r>
            <a:r>
              <a:rPr lang="en-US" altLang="zh-CN" sz="2400">
                <a:solidFill>
                  <a:srgbClr val="000000"/>
                </a:solidFill>
              </a:rPr>
              <a:t>4</a:t>
            </a:r>
            <a:r>
              <a:rPr lang="zh-CN" altLang="en-US" sz="2400">
                <a:solidFill>
                  <a:srgbClr val="000000"/>
                </a:solidFill>
              </a:rPr>
              <a:t>个分支</a:t>
            </a:r>
            <a:r>
              <a:rPr lang="en-US" altLang="zh-CN" sz="2400">
                <a:solidFill>
                  <a:srgbClr val="000000"/>
                </a:solidFill>
              </a:rPr>
              <a:t>b</a:t>
            </a:r>
            <a:r>
              <a:rPr lang="zh-CN" altLang="en-US" sz="2400">
                <a:solidFill>
                  <a:srgbClr val="000000"/>
                </a:solidFill>
              </a:rPr>
              <a:t>、</a:t>
            </a:r>
            <a:r>
              <a:rPr lang="en-US" altLang="zh-CN" sz="2400">
                <a:solidFill>
                  <a:srgbClr val="000000"/>
                </a:solidFill>
              </a:rPr>
              <a:t>c</a:t>
            </a:r>
            <a:r>
              <a:rPr lang="zh-CN" altLang="en-US" sz="2400">
                <a:solidFill>
                  <a:srgbClr val="000000"/>
                </a:solidFill>
              </a:rPr>
              <a:t>、</a:t>
            </a:r>
            <a:r>
              <a:rPr lang="en-US" altLang="zh-CN" sz="2400">
                <a:solidFill>
                  <a:srgbClr val="000000"/>
                </a:solidFill>
              </a:rPr>
              <a:t>d</a:t>
            </a:r>
            <a:r>
              <a:rPr lang="zh-CN" altLang="en-US" sz="2400">
                <a:solidFill>
                  <a:srgbClr val="000000"/>
                </a:solidFill>
              </a:rPr>
              <a:t>、</a:t>
            </a:r>
            <a:r>
              <a:rPr lang="en-US" altLang="zh-CN" sz="2400">
                <a:solidFill>
                  <a:srgbClr val="000000"/>
                </a:solidFill>
              </a:rPr>
              <a:t>e</a:t>
            </a:r>
            <a:r>
              <a:rPr lang="zh-CN" altLang="en-US" sz="2400">
                <a:solidFill>
                  <a:srgbClr val="000000"/>
                </a:solidFill>
              </a:rPr>
              <a:t>也同时覆盖了，即同时达到了条件覆盖和判定覆盖。</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barn(outVertical)">
                                      <p:cBhvr>
                                        <p:cTn id="7" dur="500"/>
                                        <p:tgtEl>
                                          <p:spTgt spid="191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491">
                                            <p:txEl>
                                              <p:pRg st="0" end="0"/>
                                            </p:txEl>
                                          </p:spTgt>
                                        </p:tgtEl>
                                        <p:attrNameLst>
                                          <p:attrName>style.visibility</p:attrName>
                                        </p:attrNameLst>
                                      </p:cBhvr>
                                      <p:to>
                                        <p:strVal val="visible"/>
                                      </p:to>
                                    </p:set>
                                    <p:animEffect transition="in" filter="wipe(left)">
                                      <p:cBhvr>
                                        <p:cTn id="12" dur="500"/>
                                        <p:tgtEl>
                                          <p:spTgt spid="1914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56002"/>
                                        </p:tgtEl>
                                        <p:attrNameLst>
                                          <p:attrName>style.visibility</p:attrName>
                                        </p:attrNameLst>
                                      </p:cBhvr>
                                      <p:to>
                                        <p:strVal val="visible"/>
                                      </p:to>
                                    </p:set>
                                    <p:animEffect transition="in" filter="slide(fromBottom)">
                                      <p:cBhvr>
                                        <p:cTn id="17" dur="500"/>
                                        <p:tgtEl>
                                          <p:spTgt spid="2560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1736"/>
                                        </p:tgtEl>
                                        <p:attrNameLst>
                                          <p:attrName>style.visibility</p:attrName>
                                        </p:attrNameLst>
                                      </p:cBhvr>
                                      <p:to>
                                        <p:strVal val="visible"/>
                                      </p:to>
                                    </p:set>
                                    <p:animEffect transition="in" filter="wipe(left)">
                                      <p:cBhvr>
                                        <p:cTn id="22" dur="500"/>
                                        <p:tgtEl>
                                          <p:spTgt spid="191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utoUpdateAnimBg="0"/>
      <p:bldP spid="191491" grpId="0" build="p" autoUpdateAnimBg="0"/>
      <p:bldP spid="19173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1026"/>
          <p:cNvSpPr>
            <a:spLocks noGrp="1" noRot="1" noChangeArrowheads="1"/>
          </p:cNvSpPr>
          <p:nvPr>
            <p:ph type="title"/>
          </p:nvPr>
        </p:nvSpPr>
        <p:spPr>
          <a:xfrm>
            <a:off x="301625" y="609600"/>
            <a:ext cx="8540750" cy="685800"/>
          </a:xfrm>
        </p:spPr>
        <p:txBody>
          <a:bodyPr/>
          <a:lstStyle/>
          <a:p>
            <a:r>
              <a:rPr lang="zh-CN" altLang="en-US" sz="4000" i="1"/>
              <a:t>条件覆盖</a:t>
            </a:r>
            <a:endParaRPr lang="zh-CN" altLang="en-US" sz="3200" i="1"/>
          </a:p>
        </p:txBody>
      </p:sp>
      <p:sp>
        <p:nvSpPr>
          <p:cNvPr id="195587" name="Rectangle 1027"/>
          <p:cNvSpPr>
            <a:spLocks noGrp="1" noRot="1" noChangeArrowheads="1"/>
          </p:cNvSpPr>
          <p:nvPr>
            <p:ph type="body" idx="1"/>
          </p:nvPr>
        </p:nvSpPr>
        <p:spPr>
          <a:xfrm>
            <a:off x="514350" y="1447800"/>
            <a:ext cx="8305800" cy="2125663"/>
          </a:xfrm>
        </p:spPr>
        <p:txBody>
          <a:bodyPr/>
          <a:lstStyle/>
          <a:p>
            <a:pPr>
              <a:lnSpc>
                <a:spcPct val="105000"/>
              </a:lnSpc>
            </a:pPr>
            <a:r>
              <a:rPr lang="zh-CN" altLang="en-US" sz="2400"/>
              <a:t>说明：虽然前面的一组测试用例同时达到了条件覆盖和判定覆盖，但是，并不是说满足条件覆盖就一定能满足判定覆盖。如果设计了下表中的这组测试用例，则虽然满足了条件覆盖，但只是覆盖了程序中第一个判定的取假分支</a:t>
            </a:r>
            <a:r>
              <a:rPr lang="en-US" altLang="zh-CN" sz="2400"/>
              <a:t>c </a:t>
            </a:r>
            <a:r>
              <a:rPr lang="zh-CN" altLang="en-US" sz="2400"/>
              <a:t>和第二个判定的取真分支</a:t>
            </a:r>
            <a:r>
              <a:rPr lang="en-US" altLang="zh-CN" sz="2400"/>
              <a:t>d</a:t>
            </a:r>
            <a:r>
              <a:rPr lang="zh-CN" altLang="en-US" sz="2400"/>
              <a:t>，不满足判定覆盖的要求。 </a:t>
            </a:r>
          </a:p>
        </p:txBody>
      </p:sp>
      <p:graphicFrame>
        <p:nvGraphicFramePr>
          <p:cNvPr id="195666" name="Group 1106"/>
          <p:cNvGraphicFramePr>
            <a:graphicFrameLocks noGrp="1"/>
          </p:cNvGraphicFramePr>
          <p:nvPr/>
        </p:nvGraphicFramePr>
        <p:xfrm>
          <a:off x="828675" y="3573463"/>
          <a:ext cx="7704138" cy="2382332"/>
        </p:xfrm>
        <a:graphic>
          <a:graphicData uri="http://schemas.openxmlformats.org/drawingml/2006/table">
            <a:tbl>
              <a:tblPr/>
              <a:tblGrid>
                <a:gridCol w="2562225"/>
                <a:gridCol w="1547813"/>
                <a:gridCol w="2054225"/>
                <a:gridCol w="1539875"/>
              </a:tblGrid>
              <a:tr h="585788">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测试用例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执行路径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覆盖条件</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覆盖分支</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x=2、y=6、z=5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acd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a:t>
                      </a:r>
                      <a:r>
                        <a:rPr kumimoji="0" lang="en-US" altLang="zh-CN" sz="2400" b="0" i="0" u="none" strike="noStrike" cap="none" normalizeH="0" baseline="0">
                          <a:ln>
                            <a:noFill/>
                          </a:ln>
                          <a:solidFill>
                            <a:srgbClr val="000000"/>
                          </a:solidFill>
                          <a:effectLst/>
                          <a:latin typeface="Arial" charset="0"/>
                          <a:ea typeface="宋体" charset="0"/>
                          <a:cs typeface="宋体" charset="0"/>
                        </a:rPr>
                        <a:t>T1、T2、</a:t>
                      </a:r>
                    </a:p>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cd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x=4、y=5、z=15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acd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T1、-T2、</a:t>
                      </a:r>
                    </a:p>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cd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5586"/>
                                        </p:tgtEl>
                                        <p:attrNameLst>
                                          <p:attrName>style.visibility</p:attrName>
                                        </p:attrNameLst>
                                      </p:cBhvr>
                                      <p:to>
                                        <p:strVal val="visible"/>
                                      </p:to>
                                    </p:set>
                                    <p:animEffect transition="in" filter="barn(outVertical)">
                                      <p:cBhvr>
                                        <p:cTn id="7" dur="500"/>
                                        <p:tgtEl>
                                          <p:spTgt spid="195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5587">
                                            <p:txEl>
                                              <p:pRg st="0" end="0"/>
                                            </p:txEl>
                                          </p:spTgt>
                                        </p:tgtEl>
                                        <p:attrNameLst>
                                          <p:attrName>style.visibility</p:attrName>
                                        </p:attrNameLst>
                                      </p:cBhvr>
                                      <p:to>
                                        <p:strVal val="visible"/>
                                      </p:to>
                                    </p:set>
                                    <p:animEffect transition="in" filter="wipe(left)">
                                      <p:cBhvr>
                                        <p:cTn id="12" dur="500"/>
                                        <p:tgtEl>
                                          <p:spTgt spid="1955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95666"/>
                                        </p:tgtEl>
                                        <p:attrNameLst>
                                          <p:attrName>style.visibility</p:attrName>
                                        </p:attrNameLst>
                                      </p:cBhvr>
                                      <p:to>
                                        <p:strVal val="visible"/>
                                      </p:to>
                                    </p:set>
                                    <p:animEffect transition="in" filter="slide(fromBottom)">
                                      <p:cBhvr>
                                        <p:cTn id="17" dur="500"/>
                                        <p:tgtEl>
                                          <p:spTgt spid="19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Rot="1" noChangeArrowheads="1"/>
          </p:cNvSpPr>
          <p:nvPr>
            <p:ph type="title"/>
          </p:nvPr>
        </p:nvSpPr>
        <p:spPr>
          <a:xfrm>
            <a:off x="301625" y="685800"/>
            <a:ext cx="8540750" cy="685800"/>
          </a:xfrm>
        </p:spPr>
        <p:txBody>
          <a:bodyPr/>
          <a:lstStyle/>
          <a:p>
            <a:r>
              <a:rPr lang="zh-CN" altLang="en-US" sz="4000"/>
              <a:t>6 判定/条件覆盖</a:t>
            </a:r>
          </a:p>
        </p:txBody>
      </p:sp>
      <p:sp>
        <p:nvSpPr>
          <p:cNvPr id="192515" name="Rectangle 3"/>
          <p:cNvSpPr>
            <a:spLocks noGrp="1" noRot="1" noChangeArrowheads="1"/>
          </p:cNvSpPr>
          <p:nvPr>
            <p:ph type="body" idx="1"/>
          </p:nvPr>
        </p:nvSpPr>
        <p:spPr>
          <a:xfrm>
            <a:off x="539750" y="1412875"/>
            <a:ext cx="8208963" cy="2989263"/>
          </a:xfrm>
        </p:spPr>
        <p:txBody>
          <a:bodyPr/>
          <a:lstStyle/>
          <a:p>
            <a:pPr>
              <a:lnSpc>
                <a:spcPct val="105000"/>
              </a:lnSpc>
            </a:pPr>
            <a:r>
              <a:rPr lang="zh-CN" altLang="en-US" sz="2400"/>
              <a:t>判定/条件覆盖实际上是将判定覆盖和条件覆盖结合起来的一种方法，即：设计足够的测试用例，使得判定中每个条件的所有可能取值至少满足一次，同时每个判定的可能结果也至少出现一次。</a:t>
            </a:r>
          </a:p>
          <a:p>
            <a:pPr>
              <a:lnSpc>
                <a:spcPct val="105000"/>
              </a:lnSpc>
            </a:pPr>
            <a:r>
              <a:rPr lang="zh-CN" altLang="en-US" sz="2400"/>
              <a:t>根据判定</a:t>
            </a:r>
            <a:r>
              <a:rPr lang="en-US" altLang="zh-CN" sz="2400"/>
              <a:t>/</a:t>
            </a:r>
            <a:r>
              <a:rPr lang="zh-CN" altLang="en-US" sz="2400"/>
              <a:t>条件覆盖的基本思想，只需设计以下两个测试用例便可以覆盖</a:t>
            </a:r>
            <a:r>
              <a:rPr lang="en-US" altLang="zh-CN" sz="2400"/>
              <a:t>4</a:t>
            </a:r>
            <a:r>
              <a:rPr lang="zh-CN" altLang="en-US" sz="2400"/>
              <a:t>个条件的</a:t>
            </a:r>
            <a:r>
              <a:rPr lang="en-US" altLang="zh-CN" sz="2400"/>
              <a:t>8</a:t>
            </a:r>
            <a:r>
              <a:rPr lang="zh-CN" altLang="en-US" sz="2400"/>
              <a:t>种取值以及4个判定分支。 </a:t>
            </a:r>
          </a:p>
        </p:txBody>
      </p:sp>
      <p:graphicFrame>
        <p:nvGraphicFramePr>
          <p:cNvPr id="192572" name="Group 60"/>
          <p:cNvGraphicFramePr>
            <a:graphicFrameLocks noGrp="1"/>
          </p:cNvGraphicFramePr>
          <p:nvPr/>
        </p:nvGraphicFramePr>
        <p:xfrm>
          <a:off x="838200" y="4005263"/>
          <a:ext cx="7694613" cy="2112646"/>
        </p:xfrm>
        <a:graphic>
          <a:graphicData uri="http://schemas.openxmlformats.org/drawingml/2006/table">
            <a:tbl>
              <a:tblPr/>
              <a:tblGrid>
                <a:gridCol w="2525713"/>
                <a:gridCol w="1420812"/>
                <a:gridCol w="2282825"/>
                <a:gridCol w="1465263"/>
              </a:tblGrid>
              <a:tr h="561975">
                <a:tc>
                  <a:txBody>
                    <a:bodyPr/>
                    <a:lstStyle/>
                    <a:p>
                      <a:pPr marL="0" marR="0" lvl="0" indent="0" algn="ctr" defTabSz="914400" rtl="0" eaLnBrk="1" fontAlgn="base" latinLnBrk="0" hangingPunct="1">
                        <a:lnSpc>
                          <a:spcPct val="9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测试用例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执行路径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覆盖条件</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覆盖分支</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0" marR="0" lvl="0" indent="0" algn="ctr"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x=4、y=6、z=5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abd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T1、T2、</a:t>
                      </a:r>
                    </a:p>
                    <a:p>
                      <a:pPr marL="0" marR="0" lvl="0" indent="0" algn="l"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bd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1363">
                <a:tc>
                  <a:txBody>
                    <a:bodyPr/>
                    <a:lstStyle/>
                    <a:p>
                      <a:pPr marL="0" marR="0" lvl="0" indent="0" algn="ctr"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x=2、y=5、z=15</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ace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a:t>
                      </a:r>
                      <a:r>
                        <a:rPr kumimoji="0" lang="en-US" altLang="zh-CN" sz="2400" b="0" i="0" u="none" strike="noStrike" cap="none" normalizeH="0" baseline="0">
                          <a:ln>
                            <a:noFill/>
                          </a:ln>
                          <a:solidFill>
                            <a:srgbClr val="000000"/>
                          </a:solidFill>
                          <a:effectLst/>
                          <a:latin typeface="Arial" charset="0"/>
                          <a:ea typeface="宋体" charset="0"/>
                          <a:cs typeface="宋体" charset="0"/>
                        </a:rPr>
                        <a:t>T1、-T2、</a:t>
                      </a:r>
                    </a:p>
                    <a:p>
                      <a:pPr marL="0" marR="0" lvl="0" indent="0" algn="l"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5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ce</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barn(outVertical)">
                                      <p:cBhvr>
                                        <p:cTn id="7" dur="500"/>
                                        <p:tgtEl>
                                          <p:spTgt spid="192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15">
                                            <p:txEl>
                                              <p:pRg st="0" end="0"/>
                                            </p:txEl>
                                          </p:spTgt>
                                        </p:tgtEl>
                                        <p:attrNameLst>
                                          <p:attrName>style.visibility</p:attrName>
                                        </p:attrNameLst>
                                      </p:cBhvr>
                                      <p:to>
                                        <p:strVal val="visible"/>
                                      </p:to>
                                    </p:set>
                                    <p:animEffect transition="in" filter="wipe(left)">
                                      <p:cBhvr>
                                        <p:cTn id="12" dur="500"/>
                                        <p:tgtEl>
                                          <p:spTgt spid="1925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515">
                                            <p:txEl>
                                              <p:pRg st="1" end="1"/>
                                            </p:txEl>
                                          </p:spTgt>
                                        </p:tgtEl>
                                        <p:attrNameLst>
                                          <p:attrName>style.visibility</p:attrName>
                                        </p:attrNameLst>
                                      </p:cBhvr>
                                      <p:to>
                                        <p:strVal val="visible"/>
                                      </p:to>
                                    </p:set>
                                    <p:animEffect transition="in" filter="wipe(left)">
                                      <p:cBhvr>
                                        <p:cTn id="17" dur="500"/>
                                        <p:tgtEl>
                                          <p:spTgt spid="1925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92572"/>
                                        </p:tgtEl>
                                        <p:attrNameLst>
                                          <p:attrName>style.visibility</p:attrName>
                                        </p:attrNameLst>
                                      </p:cBhvr>
                                      <p:to>
                                        <p:strVal val="visible"/>
                                      </p:to>
                                    </p:set>
                                    <p:animEffect transition="in" filter="slide(fromBottom)">
                                      <p:cBhvr>
                                        <p:cTn id="22" dur="500"/>
                                        <p:tgtEl>
                                          <p:spTgt spid="19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utoUpdateAnimBg="0"/>
      <p:bldP spid="192515"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Rot="1" noChangeArrowheads="1"/>
          </p:cNvSpPr>
          <p:nvPr/>
        </p:nvSpPr>
        <p:spPr bwMode="auto">
          <a:xfrm>
            <a:off x="250825" y="981075"/>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zh-CN" altLang="en-US" sz="4400">
                <a:solidFill>
                  <a:srgbClr val="FF0000"/>
                </a:solidFill>
              </a:rPr>
              <a:t>内容</a:t>
            </a:r>
          </a:p>
        </p:txBody>
      </p:sp>
      <p:sp>
        <p:nvSpPr>
          <p:cNvPr id="283651" name="Rectangle 3"/>
          <p:cNvSpPr>
            <a:spLocks noChangeArrowheads="1"/>
          </p:cNvSpPr>
          <p:nvPr/>
        </p:nvSpPr>
        <p:spPr bwMode="auto">
          <a:xfrm>
            <a:off x="1908175" y="1989138"/>
            <a:ext cx="576897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spcAft>
                <a:spcPct val="20000"/>
              </a:spcAft>
              <a:buClr>
                <a:srgbClr val="FF0000"/>
              </a:buClr>
              <a:buFont typeface="Wingdings" charset="0"/>
              <a:buChar char="§"/>
            </a:pPr>
            <a:r>
              <a:rPr lang="zh-CN" altLang="en-US" sz="2800">
                <a:solidFill>
                  <a:srgbClr val="000000"/>
                </a:solidFill>
              </a:rPr>
              <a:t>白盒测试概述方法</a:t>
            </a:r>
          </a:p>
          <a:p>
            <a:pPr marL="342900" indent="-342900">
              <a:spcBef>
                <a:spcPct val="20000"/>
              </a:spcBef>
              <a:spcAft>
                <a:spcPct val="20000"/>
              </a:spcAft>
              <a:buClr>
                <a:srgbClr val="FF0000"/>
              </a:buClr>
              <a:buFont typeface="Wingdings" charset="0"/>
              <a:buChar char="§"/>
            </a:pPr>
            <a:r>
              <a:rPr lang="zh-CN" altLang="en-US" sz="2800">
                <a:solidFill>
                  <a:srgbClr val="000000"/>
                </a:solidFill>
              </a:rPr>
              <a:t>逻辑覆盖测试方法</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83650"/>
                                        </p:tgtEl>
                                        <p:attrNameLst>
                                          <p:attrName>style.visibility</p:attrName>
                                        </p:attrNameLst>
                                      </p:cBhvr>
                                      <p:to>
                                        <p:strVal val="visible"/>
                                      </p:to>
                                    </p:set>
                                    <p:animEffect transition="in" filter="barn(outVertical)">
                                      <p:cBhvr>
                                        <p:cTn id="7" dur="500"/>
                                        <p:tgtEl>
                                          <p:spTgt spid="283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3651"/>
                                        </p:tgtEl>
                                        <p:attrNameLst>
                                          <p:attrName>style.visibility</p:attrName>
                                        </p:attrNameLst>
                                      </p:cBhvr>
                                      <p:to>
                                        <p:strVal val="visible"/>
                                      </p:to>
                                    </p:set>
                                    <p:animEffect transition="in" filter="wipe(left)">
                                      <p:cBhvr>
                                        <p:cTn id="12" dur="500"/>
                                        <p:tgtEl>
                                          <p:spTgt spid="283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utoUpdateAnimBg="0"/>
      <p:bldP spid="28365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Rot="1" noChangeArrowheads="1"/>
          </p:cNvSpPr>
          <p:nvPr>
            <p:ph type="title"/>
          </p:nvPr>
        </p:nvSpPr>
        <p:spPr>
          <a:xfrm>
            <a:off x="301625" y="762000"/>
            <a:ext cx="8540750" cy="609600"/>
          </a:xfrm>
        </p:spPr>
        <p:txBody>
          <a:bodyPr/>
          <a:lstStyle/>
          <a:p>
            <a:r>
              <a:rPr lang="zh-CN" altLang="en-US" sz="4000" i="1"/>
              <a:t>判定/条件覆盖</a:t>
            </a:r>
            <a:endParaRPr lang="zh-CN" altLang="en-US" sz="3200" i="1"/>
          </a:p>
        </p:txBody>
      </p:sp>
      <p:sp>
        <p:nvSpPr>
          <p:cNvPr id="197635" name="Rectangle 3"/>
          <p:cNvSpPr>
            <a:spLocks noGrp="1" noRot="1" noChangeArrowheads="1"/>
          </p:cNvSpPr>
          <p:nvPr>
            <p:ph type="body" idx="1"/>
          </p:nvPr>
        </p:nvSpPr>
        <p:spPr>
          <a:xfrm>
            <a:off x="519113" y="1484313"/>
            <a:ext cx="8229600" cy="4608512"/>
          </a:xfrm>
        </p:spPr>
        <p:txBody>
          <a:bodyPr/>
          <a:lstStyle/>
          <a:p>
            <a:pPr>
              <a:lnSpc>
                <a:spcPct val="105000"/>
              </a:lnSpc>
            </a:pPr>
            <a:r>
              <a:rPr lang="zh-CN" altLang="en-US" sz="2400"/>
              <a:t>分析：从表面上看，判定/条件覆盖测试了各个判定中的所有条件的取值，但实际上，编译器在检查含有多个条件的逻辑表达式时，某些情况下的某些条件将会被其它条件所掩盖。因此，判定/条件覆盖也不一定能够完全检查出逻辑表达式中的错误。 </a:t>
            </a:r>
          </a:p>
          <a:p>
            <a:pPr lvl="1">
              <a:lnSpc>
                <a:spcPct val="120000"/>
              </a:lnSpc>
            </a:pPr>
            <a:r>
              <a:rPr lang="zh-CN" altLang="en-US" sz="2000"/>
              <a:t>例如：对于第一个判定(</a:t>
            </a:r>
            <a:r>
              <a:rPr lang="en-US" altLang="zh-CN" sz="2000"/>
              <a:t>x&gt;3)&amp;&amp;(z&lt;10)</a:t>
            </a:r>
            <a:r>
              <a:rPr lang="zh-CN" altLang="en-US" sz="2000"/>
              <a:t>来说，必须</a:t>
            </a:r>
            <a:r>
              <a:rPr lang="en-US" altLang="zh-CN" sz="2000"/>
              <a:t>x&gt;3</a:t>
            </a:r>
            <a:r>
              <a:rPr lang="zh-CN" altLang="en-US" sz="2000"/>
              <a:t>和</a:t>
            </a:r>
            <a:r>
              <a:rPr lang="en-US" altLang="zh-CN" sz="2000"/>
              <a:t>z&lt;10</a:t>
            </a:r>
            <a:r>
              <a:rPr lang="zh-CN" altLang="en-US" sz="2000"/>
              <a:t>这两个条件同时满足才能确定该判定为真。如果</a:t>
            </a:r>
            <a:r>
              <a:rPr lang="en-US" altLang="zh-CN" sz="2000"/>
              <a:t>x&gt;3</a:t>
            </a:r>
            <a:r>
              <a:rPr lang="zh-CN" altLang="en-US" sz="2000"/>
              <a:t>为假，则编译器将不再检查</a:t>
            </a:r>
            <a:r>
              <a:rPr lang="en-US" altLang="zh-CN" sz="2000"/>
              <a:t>z&lt;10</a:t>
            </a:r>
            <a:r>
              <a:rPr lang="zh-CN" altLang="en-US" sz="2000"/>
              <a:t>这个条件，那么即使这个条件有错也无法被发现。对于第二个判定</a:t>
            </a:r>
            <a:r>
              <a:rPr lang="en-US" altLang="zh-CN" sz="2000"/>
              <a:t>(x==4)||(y&gt;5)</a:t>
            </a:r>
            <a:r>
              <a:rPr lang="zh-CN" altLang="en-US" sz="2000"/>
              <a:t>来说，若条件</a:t>
            </a:r>
            <a:r>
              <a:rPr lang="en-US" altLang="zh-CN" sz="2000"/>
              <a:t>x==4</a:t>
            </a:r>
            <a:r>
              <a:rPr lang="zh-CN" altLang="en-US" sz="2000"/>
              <a:t>满足，就认为该判定为真，这时将不会再检查</a:t>
            </a:r>
            <a:r>
              <a:rPr lang="en-US" altLang="zh-CN" sz="2000"/>
              <a:t>y&gt;5</a:t>
            </a:r>
            <a:r>
              <a:rPr lang="zh-CN" altLang="en-US" sz="2000"/>
              <a:t>，那么同样也无法发现这个条件中的错误。</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barn(outVertical)">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5">
                                            <p:txEl>
                                              <p:pRg st="0" end="0"/>
                                            </p:txEl>
                                          </p:spTgt>
                                        </p:tgtEl>
                                        <p:attrNameLst>
                                          <p:attrName>style.visibility</p:attrName>
                                        </p:attrNameLst>
                                      </p:cBhvr>
                                      <p:to>
                                        <p:strVal val="visible"/>
                                      </p:to>
                                    </p:set>
                                    <p:animEffect transition="in" filter="wipe(left)">
                                      <p:cBhvr>
                                        <p:cTn id="12" dur="500"/>
                                        <p:tgtEl>
                                          <p:spTgt spid="1976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35">
                                            <p:txEl>
                                              <p:pRg st="1" end="1"/>
                                            </p:txEl>
                                          </p:spTgt>
                                        </p:tgtEl>
                                        <p:attrNameLst>
                                          <p:attrName>style.visibility</p:attrName>
                                        </p:attrNameLst>
                                      </p:cBhvr>
                                      <p:to>
                                        <p:strVal val="visible"/>
                                      </p:to>
                                    </p:set>
                                    <p:animEffect transition="in" filter="wipe(left)">
                                      <p:cBhvr>
                                        <p:cTn id="17" dur="500"/>
                                        <p:tgtEl>
                                          <p:spTgt spid="197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P spid="197635"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Rot="1" noChangeArrowheads="1"/>
          </p:cNvSpPr>
          <p:nvPr>
            <p:ph type="title"/>
          </p:nvPr>
        </p:nvSpPr>
        <p:spPr>
          <a:xfrm>
            <a:off x="301625" y="609600"/>
            <a:ext cx="8540750" cy="685800"/>
          </a:xfrm>
        </p:spPr>
        <p:txBody>
          <a:bodyPr/>
          <a:lstStyle/>
          <a:p>
            <a:r>
              <a:rPr lang="zh-CN" altLang="en-US" sz="4000"/>
              <a:t>7 组合覆盖</a:t>
            </a:r>
          </a:p>
        </p:txBody>
      </p:sp>
      <p:sp>
        <p:nvSpPr>
          <p:cNvPr id="198659" name="Rectangle 3"/>
          <p:cNvSpPr>
            <a:spLocks noGrp="1" noRot="1" noChangeArrowheads="1"/>
          </p:cNvSpPr>
          <p:nvPr>
            <p:ph type="body" idx="1"/>
          </p:nvPr>
        </p:nvSpPr>
        <p:spPr>
          <a:xfrm>
            <a:off x="511175" y="1371600"/>
            <a:ext cx="8382000" cy="4876800"/>
          </a:xfrm>
        </p:spPr>
        <p:txBody>
          <a:bodyPr/>
          <a:lstStyle/>
          <a:p>
            <a:pPr>
              <a:lnSpc>
                <a:spcPct val="105000"/>
              </a:lnSpc>
              <a:spcBef>
                <a:spcPct val="15000"/>
              </a:spcBef>
            </a:pPr>
            <a:r>
              <a:rPr lang="zh-CN" altLang="en-US" sz="2400"/>
              <a:t>组合覆盖的目的是要使设计的测试用例能覆盖每一个判定的所有可能的条件取值组合。</a:t>
            </a:r>
          </a:p>
          <a:p>
            <a:pPr>
              <a:lnSpc>
                <a:spcPct val="105000"/>
              </a:lnSpc>
              <a:spcBef>
                <a:spcPct val="15000"/>
              </a:spcBef>
            </a:pPr>
            <a:r>
              <a:rPr lang="zh-CN" altLang="en-US" sz="2400"/>
              <a:t>对</a:t>
            </a:r>
            <a:r>
              <a:rPr lang="en-US" altLang="zh-CN" sz="2400"/>
              <a:t>DoWork</a:t>
            </a:r>
            <a:r>
              <a:rPr lang="zh-CN" altLang="en-US" sz="2400"/>
              <a:t>函数中的各个判定的条件取值组合加以标记：</a:t>
            </a:r>
          </a:p>
          <a:p>
            <a:pPr>
              <a:lnSpc>
                <a:spcPct val="105000"/>
              </a:lnSpc>
              <a:spcBef>
                <a:spcPct val="15000"/>
              </a:spcBef>
              <a:buFont typeface="Wingdings" charset="0"/>
              <a:buNone/>
            </a:pPr>
            <a:r>
              <a:rPr lang="en-US" altLang="zh-CN" sz="2400"/>
              <a:t>   1、x&gt;3, z&lt;10      </a:t>
            </a:r>
            <a:r>
              <a:rPr lang="zh-CN" altLang="en-US" sz="2400"/>
              <a:t>记做</a:t>
            </a:r>
            <a:r>
              <a:rPr lang="en-US" altLang="zh-CN" sz="2400"/>
              <a:t>T1 T2，</a:t>
            </a:r>
            <a:r>
              <a:rPr lang="zh-CN" altLang="en-US" sz="2400"/>
              <a:t>第一个判定的取真分支</a:t>
            </a:r>
          </a:p>
          <a:p>
            <a:pPr>
              <a:lnSpc>
                <a:spcPct val="105000"/>
              </a:lnSpc>
              <a:spcBef>
                <a:spcPct val="15000"/>
              </a:spcBef>
              <a:buFont typeface="Wingdings" charset="0"/>
              <a:buNone/>
            </a:pPr>
            <a:r>
              <a:rPr lang="en-US" altLang="zh-CN" sz="2400"/>
              <a:t>   2、x&gt;3, z&gt;=10    </a:t>
            </a:r>
            <a:r>
              <a:rPr lang="zh-CN" altLang="en-US" sz="2400"/>
              <a:t>记做</a:t>
            </a:r>
            <a:r>
              <a:rPr lang="en-US" altLang="zh-CN" sz="2400"/>
              <a:t>T1 -T2，</a:t>
            </a:r>
            <a:r>
              <a:rPr lang="zh-CN" altLang="en-US" sz="2400"/>
              <a:t>第一个判定的取假分支</a:t>
            </a:r>
          </a:p>
          <a:p>
            <a:pPr>
              <a:lnSpc>
                <a:spcPct val="105000"/>
              </a:lnSpc>
              <a:spcBef>
                <a:spcPct val="15000"/>
              </a:spcBef>
              <a:buFont typeface="Wingdings" charset="0"/>
              <a:buNone/>
            </a:pPr>
            <a:r>
              <a:rPr lang="en-US" altLang="zh-CN" sz="2400"/>
              <a:t>   3、x&lt;=3, z&lt;10    </a:t>
            </a:r>
            <a:r>
              <a:rPr lang="zh-CN" altLang="en-US" sz="2400"/>
              <a:t>记做-</a:t>
            </a:r>
            <a:r>
              <a:rPr lang="en-US" altLang="zh-CN" sz="2400"/>
              <a:t>T1 T2，</a:t>
            </a:r>
            <a:r>
              <a:rPr lang="zh-CN" altLang="en-US" sz="2400"/>
              <a:t>第一个判定的取假分支</a:t>
            </a:r>
          </a:p>
          <a:p>
            <a:pPr>
              <a:lnSpc>
                <a:spcPct val="105000"/>
              </a:lnSpc>
              <a:spcBef>
                <a:spcPct val="15000"/>
              </a:spcBef>
              <a:buFont typeface="Wingdings" charset="0"/>
              <a:buNone/>
            </a:pPr>
            <a:r>
              <a:rPr lang="en-US" altLang="zh-CN" sz="2400"/>
              <a:t>   4、x&lt;=3, z&gt;=10  </a:t>
            </a:r>
            <a:r>
              <a:rPr lang="zh-CN" altLang="en-US" sz="2400"/>
              <a:t>记做-</a:t>
            </a:r>
            <a:r>
              <a:rPr lang="en-US" altLang="zh-CN" sz="2400"/>
              <a:t>T1 -T2，</a:t>
            </a:r>
            <a:r>
              <a:rPr lang="zh-CN" altLang="en-US" sz="2400"/>
              <a:t>第一个判定的取假分支</a:t>
            </a:r>
          </a:p>
          <a:p>
            <a:pPr>
              <a:lnSpc>
                <a:spcPct val="105000"/>
              </a:lnSpc>
              <a:spcBef>
                <a:spcPct val="15000"/>
              </a:spcBef>
              <a:buFont typeface="Wingdings" charset="0"/>
              <a:buNone/>
            </a:pPr>
            <a:r>
              <a:rPr lang="en-US" altLang="zh-CN" sz="2400"/>
              <a:t>   5、x==4, y&gt;5      </a:t>
            </a:r>
            <a:r>
              <a:rPr lang="zh-CN" altLang="en-US" sz="2400"/>
              <a:t>记做</a:t>
            </a:r>
            <a:r>
              <a:rPr lang="en-US" altLang="zh-CN" sz="2400"/>
              <a:t>T3 T4，</a:t>
            </a:r>
            <a:r>
              <a:rPr lang="zh-CN" altLang="en-US" sz="2400"/>
              <a:t>第二个判定的取真分支</a:t>
            </a:r>
          </a:p>
          <a:p>
            <a:pPr>
              <a:lnSpc>
                <a:spcPct val="105000"/>
              </a:lnSpc>
              <a:spcBef>
                <a:spcPct val="15000"/>
              </a:spcBef>
              <a:buFont typeface="Wingdings" charset="0"/>
              <a:buNone/>
            </a:pPr>
            <a:r>
              <a:rPr lang="en-US" altLang="zh-CN" sz="2400"/>
              <a:t>   6、x==4, y&lt;=5    </a:t>
            </a:r>
            <a:r>
              <a:rPr lang="zh-CN" altLang="en-US" sz="2400"/>
              <a:t>记做</a:t>
            </a:r>
            <a:r>
              <a:rPr lang="en-US" altLang="zh-CN" sz="2400"/>
              <a:t>T3 -T4，</a:t>
            </a:r>
            <a:r>
              <a:rPr lang="zh-CN" altLang="en-US" sz="2400"/>
              <a:t>第二个判定的取真分支</a:t>
            </a:r>
          </a:p>
          <a:p>
            <a:pPr>
              <a:lnSpc>
                <a:spcPct val="105000"/>
              </a:lnSpc>
              <a:spcBef>
                <a:spcPct val="15000"/>
              </a:spcBef>
              <a:buFont typeface="Wingdings" charset="0"/>
              <a:buNone/>
            </a:pPr>
            <a:r>
              <a:rPr lang="en-US" altLang="zh-CN" sz="2400"/>
              <a:t>   7、x!=4, y&gt;5       </a:t>
            </a:r>
            <a:r>
              <a:rPr lang="zh-CN" altLang="en-US" sz="2400"/>
              <a:t>记做-</a:t>
            </a:r>
            <a:r>
              <a:rPr lang="en-US" altLang="zh-CN" sz="2400"/>
              <a:t>T3 T4，</a:t>
            </a:r>
            <a:r>
              <a:rPr lang="zh-CN" altLang="en-US" sz="2400"/>
              <a:t>第二个判定的取真分支</a:t>
            </a:r>
          </a:p>
          <a:p>
            <a:pPr>
              <a:lnSpc>
                <a:spcPct val="105000"/>
              </a:lnSpc>
              <a:spcBef>
                <a:spcPct val="15000"/>
              </a:spcBef>
              <a:buFont typeface="Wingdings" charset="0"/>
              <a:buNone/>
            </a:pPr>
            <a:r>
              <a:rPr lang="en-US" altLang="zh-CN" sz="2400"/>
              <a:t>   8、x!=4, y&lt;=5     </a:t>
            </a:r>
            <a:r>
              <a:rPr lang="zh-CN" altLang="en-US" sz="2400"/>
              <a:t>记做-</a:t>
            </a:r>
            <a:r>
              <a:rPr lang="en-US" altLang="zh-CN" sz="2400"/>
              <a:t>T3 -T4，</a:t>
            </a:r>
            <a:r>
              <a:rPr lang="zh-CN" altLang="en-US" sz="2400"/>
              <a:t>第二个判定的取假分支</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barn(outVertical)">
                                      <p:cBhvr>
                                        <p:cTn id="7" dur="500"/>
                                        <p:tgtEl>
                                          <p:spTgt spid="198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659">
                                            <p:txEl>
                                              <p:pRg st="0" end="0"/>
                                            </p:txEl>
                                          </p:spTgt>
                                        </p:tgtEl>
                                        <p:attrNameLst>
                                          <p:attrName>style.visibility</p:attrName>
                                        </p:attrNameLst>
                                      </p:cBhvr>
                                      <p:to>
                                        <p:strVal val="visible"/>
                                      </p:to>
                                    </p:set>
                                    <p:animEffect transition="in" filter="wipe(left)">
                                      <p:cBhvr>
                                        <p:cTn id="12" dur="500"/>
                                        <p:tgtEl>
                                          <p:spTgt spid="1986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659">
                                            <p:txEl>
                                              <p:pRg st="1" end="1"/>
                                            </p:txEl>
                                          </p:spTgt>
                                        </p:tgtEl>
                                        <p:attrNameLst>
                                          <p:attrName>style.visibility</p:attrName>
                                        </p:attrNameLst>
                                      </p:cBhvr>
                                      <p:to>
                                        <p:strVal val="visible"/>
                                      </p:to>
                                    </p:set>
                                    <p:animEffect transition="in" filter="wipe(left)">
                                      <p:cBhvr>
                                        <p:cTn id="17" dur="500"/>
                                        <p:tgtEl>
                                          <p:spTgt spid="1986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659">
                                            <p:txEl>
                                              <p:pRg st="2" end="2"/>
                                            </p:txEl>
                                          </p:spTgt>
                                        </p:tgtEl>
                                        <p:attrNameLst>
                                          <p:attrName>style.visibility</p:attrName>
                                        </p:attrNameLst>
                                      </p:cBhvr>
                                      <p:to>
                                        <p:strVal val="visible"/>
                                      </p:to>
                                    </p:set>
                                    <p:animEffect transition="in" filter="wipe(left)">
                                      <p:cBhvr>
                                        <p:cTn id="22" dur="500"/>
                                        <p:tgtEl>
                                          <p:spTgt spid="1986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8659">
                                            <p:txEl>
                                              <p:pRg st="3" end="3"/>
                                            </p:txEl>
                                          </p:spTgt>
                                        </p:tgtEl>
                                        <p:attrNameLst>
                                          <p:attrName>style.visibility</p:attrName>
                                        </p:attrNameLst>
                                      </p:cBhvr>
                                      <p:to>
                                        <p:strVal val="visible"/>
                                      </p:to>
                                    </p:set>
                                    <p:animEffect transition="in" filter="wipe(left)">
                                      <p:cBhvr>
                                        <p:cTn id="27" dur="500"/>
                                        <p:tgtEl>
                                          <p:spTgt spid="19865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8659">
                                            <p:txEl>
                                              <p:pRg st="4" end="4"/>
                                            </p:txEl>
                                          </p:spTgt>
                                        </p:tgtEl>
                                        <p:attrNameLst>
                                          <p:attrName>style.visibility</p:attrName>
                                        </p:attrNameLst>
                                      </p:cBhvr>
                                      <p:to>
                                        <p:strVal val="visible"/>
                                      </p:to>
                                    </p:set>
                                    <p:animEffect transition="in" filter="wipe(left)">
                                      <p:cBhvr>
                                        <p:cTn id="32" dur="500"/>
                                        <p:tgtEl>
                                          <p:spTgt spid="19865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8659">
                                            <p:txEl>
                                              <p:pRg st="5" end="5"/>
                                            </p:txEl>
                                          </p:spTgt>
                                        </p:tgtEl>
                                        <p:attrNameLst>
                                          <p:attrName>style.visibility</p:attrName>
                                        </p:attrNameLst>
                                      </p:cBhvr>
                                      <p:to>
                                        <p:strVal val="visible"/>
                                      </p:to>
                                    </p:set>
                                    <p:animEffect transition="in" filter="wipe(left)">
                                      <p:cBhvr>
                                        <p:cTn id="37" dur="500"/>
                                        <p:tgtEl>
                                          <p:spTgt spid="19865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8659">
                                            <p:txEl>
                                              <p:pRg st="6" end="6"/>
                                            </p:txEl>
                                          </p:spTgt>
                                        </p:tgtEl>
                                        <p:attrNameLst>
                                          <p:attrName>style.visibility</p:attrName>
                                        </p:attrNameLst>
                                      </p:cBhvr>
                                      <p:to>
                                        <p:strVal val="visible"/>
                                      </p:to>
                                    </p:set>
                                    <p:animEffect transition="in" filter="wipe(left)">
                                      <p:cBhvr>
                                        <p:cTn id="42" dur="500"/>
                                        <p:tgtEl>
                                          <p:spTgt spid="19865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8659">
                                            <p:txEl>
                                              <p:pRg st="7" end="7"/>
                                            </p:txEl>
                                          </p:spTgt>
                                        </p:tgtEl>
                                        <p:attrNameLst>
                                          <p:attrName>style.visibility</p:attrName>
                                        </p:attrNameLst>
                                      </p:cBhvr>
                                      <p:to>
                                        <p:strVal val="visible"/>
                                      </p:to>
                                    </p:set>
                                    <p:animEffect transition="in" filter="wipe(left)">
                                      <p:cBhvr>
                                        <p:cTn id="47" dur="500"/>
                                        <p:tgtEl>
                                          <p:spTgt spid="19865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8659">
                                            <p:txEl>
                                              <p:pRg st="8" end="8"/>
                                            </p:txEl>
                                          </p:spTgt>
                                        </p:tgtEl>
                                        <p:attrNameLst>
                                          <p:attrName>style.visibility</p:attrName>
                                        </p:attrNameLst>
                                      </p:cBhvr>
                                      <p:to>
                                        <p:strVal val="visible"/>
                                      </p:to>
                                    </p:set>
                                    <p:animEffect transition="in" filter="wipe(left)">
                                      <p:cBhvr>
                                        <p:cTn id="52" dur="500"/>
                                        <p:tgtEl>
                                          <p:spTgt spid="198659">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8659">
                                            <p:txEl>
                                              <p:pRg st="9" end="9"/>
                                            </p:txEl>
                                          </p:spTgt>
                                        </p:tgtEl>
                                        <p:attrNameLst>
                                          <p:attrName>style.visibility</p:attrName>
                                        </p:attrNameLst>
                                      </p:cBhvr>
                                      <p:to>
                                        <p:strVal val="visible"/>
                                      </p:to>
                                    </p:set>
                                    <p:animEffect transition="in" filter="wipe(left)">
                                      <p:cBhvr>
                                        <p:cTn id="57" dur="500"/>
                                        <p:tgtEl>
                                          <p:spTgt spid="198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198659"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Rot="1" noChangeArrowheads="1"/>
          </p:cNvSpPr>
          <p:nvPr>
            <p:ph type="title"/>
          </p:nvPr>
        </p:nvSpPr>
        <p:spPr>
          <a:xfrm>
            <a:off x="304800" y="685800"/>
            <a:ext cx="8540750" cy="457200"/>
          </a:xfrm>
        </p:spPr>
        <p:txBody>
          <a:bodyPr/>
          <a:lstStyle/>
          <a:p>
            <a:r>
              <a:rPr lang="zh-CN" altLang="en-US" sz="4000" i="1"/>
              <a:t>组合覆盖</a:t>
            </a:r>
            <a:endParaRPr lang="zh-CN" altLang="en-US" sz="3200" i="1"/>
          </a:p>
        </p:txBody>
      </p:sp>
      <p:sp>
        <p:nvSpPr>
          <p:cNvPr id="199683" name="Rectangle 3"/>
          <p:cNvSpPr>
            <a:spLocks noGrp="1" noRot="1" noChangeArrowheads="1"/>
          </p:cNvSpPr>
          <p:nvPr>
            <p:ph type="body" idx="1"/>
          </p:nvPr>
        </p:nvSpPr>
        <p:spPr>
          <a:xfrm>
            <a:off x="468313" y="1196975"/>
            <a:ext cx="8001000" cy="4319588"/>
          </a:xfrm>
        </p:spPr>
        <p:txBody>
          <a:bodyPr/>
          <a:lstStyle/>
          <a:p>
            <a:pPr>
              <a:lnSpc>
                <a:spcPct val="105000"/>
              </a:lnSpc>
            </a:pPr>
            <a:r>
              <a:rPr lang="zh-CN" altLang="en-US" sz="2400"/>
              <a:t>根据组合覆盖的基本思想，设计测试用例如下：</a:t>
            </a:r>
          </a:p>
        </p:txBody>
      </p:sp>
      <p:graphicFrame>
        <p:nvGraphicFramePr>
          <p:cNvPr id="199767" name="Group 87"/>
          <p:cNvGraphicFramePr>
            <a:graphicFrameLocks noGrp="1"/>
          </p:cNvGraphicFramePr>
          <p:nvPr>
            <p:extLst>
              <p:ext uri="{D42A27DB-BD31-4B8C-83A1-F6EECF244321}">
                <p14:modId xmlns:p14="http://schemas.microsoft.com/office/powerpoint/2010/main" val="3999994917"/>
              </p:ext>
            </p:extLst>
          </p:nvPr>
        </p:nvGraphicFramePr>
        <p:xfrm>
          <a:off x="395536" y="1340768"/>
          <a:ext cx="8459787" cy="5216437"/>
        </p:xfrm>
        <a:graphic>
          <a:graphicData uri="http://schemas.openxmlformats.org/drawingml/2006/table">
            <a:tbl>
              <a:tblPr/>
              <a:tblGrid>
                <a:gridCol w="2737795"/>
                <a:gridCol w="1574232"/>
                <a:gridCol w="2157724"/>
                <a:gridCol w="1990036"/>
              </a:tblGrid>
              <a:tr h="835809">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测试用例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执行路径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覆盖条件</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覆盖组合号</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9908">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x=4、y=6、z=5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abd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T1、T2、  </a:t>
                      </a:r>
                    </a:p>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1和5 </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9908">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x=4、y=5、z=15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acd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T1、-T2、</a:t>
                      </a:r>
                    </a:p>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2和6 </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0406">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dirty="0">
                          <a:ln>
                            <a:noFill/>
                          </a:ln>
                          <a:solidFill>
                            <a:srgbClr val="000000"/>
                          </a:solidFill>
                          <a:effectLst/>
                          <a:latin typeface="Arial" charset="0"/>
                          <a:ea typeface="宋体" charset="0"/>
                          <a:cs typeface="宋体" charset="0"/>
                        </a:rPr>
                        <a:t>x=2、y=6、z=5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acd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   -</a:t>
                      </a:r>
                      <a:r>
                        <a:rPr kumimoji="0" lang="en-US" altLang="zh-CN" sz="2400" b="0" i="0" u="none" strike="noStrike" cap="none" normalizeH="0" baseline="0">
                          <a:ln>
                            <a:noFill/>
                          </a:ln>
                          <a:solidFill>
                            <a:srgbClr val="000000"/>
                          </a:solidFill>
                          <a:effectLst/>
                          <a:latin typeface="Arial" charset="0"/>
                          <a:ea typeface="宋体" charset="0"/>
                          <a:cs typeface="宋体" charset="0"/>
                        </a:rPr>
                        <a:t>T1、T2、</a:t>
                      </a:r>
                    </a:p>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a:ln>
                            <a:noFill/>
                          </a:ln>
                          <a:solidFill>
                            <a:srgbClr val="000000"/>
                          </a:solidFill>
                          <a:effectLst/>
                          <a:latin typeface="Arial" charset="0"/>
                          <a:ea typeface="宋体" charset="0"/>
                          <a:cs typeface="宋体" charset="0"/>
                        </a:rPr>
                        <a:t>3和7 </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0406">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x=2、y=5、z=15</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a:ln>
                            <a:noFill/>
                          </a:ln>
                          <a:solidFill>
                            <a:srgbClr val="000000"/>
                          </a:solidFill>
                          <a:effectLst/>
                          <a:latin typeface="Arial" charset="0"/>
                          <a:ea typeface="宋体" charset="0"/>
                          <a:cs typeface="宋体" charset="0"/>
                        </a:rPr>
                        <a:t>    ace</a:t>
                      </a:r>
                      <a:endParaRPr kumimoji="0" lang="zh-CN" altLang="en-US" sz="2400" b="0" i="0" u="none" strike="noStrike" cap="none" normalizeH="0" baseline="0">
                        <a:ln>
                          <a:noFill/>
                        </a:ln>
                        <a:solidFill>
                          <a:srgbClr val="000000"/>
                        </a:solidFill>
                        <a:effectLst/>
                        <a:latin typeface="Arial" charset="0"/>
                        <a:ea typeface="宋体" charset="0"/>
                        <a:cs typeface="宋体"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dirty="0">
                          <a:ln>
                            <a:noFill/>
                          </a:ln>
                          <a:solidFill>
                            <a:srgbClr val="000000"/>
                          </a:solidFill>
                          <a:effectLst/>
                          <a:latin typeface="Arial" charset="0"/>
                          <a:ea typeface="宋体" charset="0"/>
                          <a:cs typeface="宋体" charset="0"/>
                        </a:rPr>
                        <a:t>  </a:t>
                      </a:r>
                      <a:r>
                        <a:rPr kumimoji="0" lang="zh-CN" altLang="en-US" sz="2400" b="0" i="0" u="none" strike="noStrike" cap="none" normalizeH="0" baseline="0" dirty="0" smtClean="0">
                          <a:ln>
                            <a:noFill/>
                          </a:ln>
                          <a:solidFill>
                            <a:srgbClr val="000000"/>
                          </a:solidFill>
                          <a:effectLst/>
                          <a:latin typeface="Arial" charset="0"/>
                          <a:ea typeface="宋体" charset="0"/>
                          <a:cs typeface="宋体" charset="0"/>
                        </a:rPr>
                        <a:t>-</a:t>
                      </a:r>
                      <a:r>
                        <a:rPr kumimoji="0" lang="en-US" altLang="zh-CN" sz="2400" b="0" i="0" u="none" strike="noStrike" cap="none" normalizeH="0" baseline="0" dirty="0">
                          <a:ln>
                            <a:noFill/>
                          </a:ln>
                          <a:solidFill>
                            <a:srgbClr val="000000"/>
                          </a:solidFill>
                          <a:effectLst/>
                          <a:latin typeface="Arial" charset="0"/>
                          <a:ea typeface="宋体" charset="0"/>
                          <a:cs typeface="宋体" charset="0"/>
                        </a:rPr>
                        <a:t>T1、-T2、</a:t>
                      </a:r>
                    </a:p>
                    <a:p>
                      <a:pPr marL="0" marR="0" lvl="0" indent="0" algn="l"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en-US" altLang="zh-CN" sz="2400" b="0" i="0" u="none" strike="noStrike" cap="none" normalizeH="0" baseline="0" dirty="0">
                          <a:ln>
                            <a:noFill/>
                          </a:ln>
                          <a:solidFill>
                            <a:srgbClr val="000000"/>
                          </a:solidFill>
                          <a:effectLst/>
                          <a:latin typeface="Arial" charset="0"/>
                          <a:ea typeface="宋体" charset="0"/>
                          <a:cs typeface="宋体" charset="0"/>
                        </a:rPr>
                        <a:t>   -T3、-T4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75000"/>
                        <a:buFont typeface="Wingdings" charset="0"/>
                        <a:buNone/>
                        <a:tabLst/>
                      </a:pPr>
                      <a:r>
                        <a:rPr kumimoji="0" lang="zh-CN" altLang="en-US" sz="2400" b="0" i="0" u="none" strike="noStrike" cap="none" normalizeH="0" baseline="0" dirty="0">
                          <a:ln>
                            <a:noFill/>
                          </a:ln>
                          <a:solidFill>
                            <a:srgbClr val="000000"/>
                          </a:solidFill>
                          <a:effectLst/>
                          <a:latin typeface="Arial" charset="0"/>
                          <a:ea typeface="宋体" charset="0"/>
                          <a:cs typeface="宋体" charset="0"/>
                        </a:rPr>
                        <a:t>4和8</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9758" name="Rectangle 78"/>
          <p:cNvSpPr>
            <a:spLocks noChangeArrowheads="1"/>
          </p:cNvSpPr>
          <p:nvPr/>
        </p:nvSpPr>
        <p:spPr bwMode="auto">
          <a:xfrm>
            <a:off x="395536" y="5994406"/>
            <a:ext cx="83518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05000"/>
              </a:lnSpc>
              <a:spcBef>
                <a:spcPct val="20000"/>
              </a:spcBef>
              <a:buClr>
                <a:srgbClr val="FF0000"/>
              </a:buClr>
              <a:buSzPct val="75000"/>
              <a:buFont typeface="Wingdings" charset="0"/>
              <a:buChar char="§"/>
            </a:pPr>
            <a:r>
              <a:rPr lang="zh-CN" altLang="en-US" sz="2400" dirty="0">
                <a:solidFill>
                  <a:srgbClr val="000000"/>
                </a:solidFill>
              </a:rPr>
              <a:t>分析：上面这组测试用例覆盖了所有8种条件取值的组合，覆盖了所有判定的真假分支，但是却丢失了一条路径</a:t>
            </a:r>
            <a:r>
              <a:rPr lang="en-US" altLang="zh-CN" sz="2400" dirty="0" err="1">
                <a:solidFill>
                  <a:srgbClr val="000000"/>
                </a:solidFill>
              </a:rPr>
              <a:t>abe</a:t>
            </a:r>
            <a:r>
              <a:rPr lang="en-US" altLang="zh-CN" sz="2400" dirty="0">
                <a:solidFill>
                  <a:srgbClr val="000000"/>
                </a:solidFill>
              </a:rPr>
              <a:t>。</a:t>
            </a:r>
            <a:endParaRPr lang="zh-CN" altLang="en-US" sz="2400" dirty="0">
              <a:solidFill>
                <a:srgbClr val="0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barn(outVertical)">
                                      <p:cBhvr>
                                        <p:cTn id="7" dur="500"/>
                                        <p:tgtEl>
                                          <p:spTgt spid="199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83">
                                            <p:txEl>
                                              <p:pRg st="0" end="0"/>
                                            </p:txEl>
                                          </p:spTgt>
                                        </p:tgtEl>
                                        <p:attrNameLst>
                                          <p:attrName>style.visibility</p:attrName>
                                        </p:attrNameLst>
                                      </p:cBhvr>
                                      <p:to>
                                        <p:strVal val="visible"/>
                                      </p:to>
                                    </p:set>
                                    <p:animEffect transition="in" filter="wipe(left)">
                                      <p:cBhvr>
                                        <p:cTn id="12" dur="500"/>
                                        <p:tgtEl>
                                          <p:spTgt spid="1996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99767"/>
                                        </p:tgtEl>
                                        <p:attrNameLst>
                                          <p:attrName>style.visibility</p:attrName>
                                        </p:attrNameLst>
                                      </p:cBhvr>
                                      <p:to>
                                        <p:strVal val="visible"/>
                                      </p:to>
                                    </p:set>
                                    <p:animEffect transition="in" filter="slide(fromBottom)">
                                      <p:cBhvr>
                                        <p:cTn id="17" dur="500"/>
                                        <p:tgtEl>
                                          <p:spTgt spid="1997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758"/>
                                        </p:tgtEl>
                                        <p:attrNameLst>
                                          <p:attrName>style.visibility</p:attrName>
                                        </p:attrNameLst>
                                      </p:cBhvr>
                                      <p:to>
                                        <p:strVal val="visible"/>
                                      </p:to>
                                    </p:set>
                                    <p:animEffect transition="in" filter="wipe(left)">
                                      <p:cBhvr>
                                        <p:cTn id="22" dur="500"/>
                                        <p:tgtEl>
                                          <p:spTgt spid="199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P spid="199683" grpId="0" build="p" autoUpdateAnimBg="0"/>
      <p:bldP spid="1997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Rot="1" noChangeArrowheads="1"/>
          </p:cNvSpPr>
          <p:nvPr/>
        </p:nvSpPr>
        <p:spPr bwMode="auto">
          <a:xfrm>
            <a:off x="0" y="2209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zh-CN" altLang="en-US" sz="4000" b="1">
                <a:solidFill>
                  <a:srgbClr val="FF0000"/>
                </a:solidFill>
              </a:rPr>
              <a:t>一  白盒测试概述</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barn(outVertical)">
                                      <p:cBhvr>
                                        <p:cTn id="7" dur="500"/>
                                        <p:tgtEl>
                                          <p:spTgt spid="284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Rot="1" noChangeArrowheads="1"/>
          </p:cNvSpPr>
          <p:nvPr/>
        </p:nvSpPr>
        <p:spPr bwMode="auto">
          <a:xfrm>
            <a:off x="250825" y="1412875"/>
            <a:ext cx="8516938" cy="467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5000"/>
              </a:lnSpc>
              <a:spcBef>
                <a:spcPct val="20000"/>
              </a:spcBef>
              <a:buClr>
                <a:srgbClr val="FF0000"/>
              </a:buClr>
              <a:buSzPct val="75000"/>
              <a:buFont typeface="Wingdings" charset="0"/>
              <a:buChar char="§"/>
            </a:pPr>
            <a:r>
              <a:rPr lang="zh-CN" altLang="en-US" sz="2800" b="1">
                <a:solidFill>
                  <a:srgbClr val="FF3300"/>
                </a:solidFill>
                <a:ea typeface="黑体" charset="0"/>
                <a:cs typeface="黑体" charset="0"/>
              </a:rPr>
              <a:t>白盒测试</a:t>
            </a:r>
            <a:r>
              <a:rPr lang="zh-CN" altLang="en-US" sz="2800" b="1">
                <a:solidFill>
                  <a:srgbClr val="000000"/>
                </a:solidFill>
                <a:ea typeface="黑体" charset="0"/>
                <a:cs typeface="黑体" charset="0"/>
              </a:rPr>
              <a:t>（又称为结构测试）</a:t>
            </a:r>
            <a:r>
              <a:rPr lang="zh-CN" altLang="en-US" sz="2800" b="1">
                <a:solidFill>
                  <a:srgbClr val="000000"/>
                </a:solidFill>
                <a:latin typeface="宋体" charset="0"/>
                <a:ea typeface="黑体" charset="0"/>
                <a:cs typeface="黑体" charset="0"/>
              </a:rPr>
              <a:t>把测试对象看作一个透明的盒子，测试人员根据程序内部的逻辑结构及有关信息设计测试用例，检查程序中所有逻辑路径是否都按预定的要求正确地工作。</a:t>
            </a:r>
          </a:p>
          <a:p>
            <a:pPr marL="342900" indent="-342900">
              <a:lnSpc>
                <a:spcPct val="95000"/>
              </a:lnSpc>
              <a:spcBef>
                <a:spcPct val="20000"/>
              </a:spcBef>
              <a:buClr>
                <a:srgbClr val="FF0000"/>
              </a:buClr>
              <a:buSzPct val="75000"/>
              <a:buFont typeface="Wingdings" charset="0"/>
              <a:buChar char="§"/>
            </a:pPr>
            <a:r>
              <a:rPr lang="zh-CN" altLang="en-US" sz="2800" b="1">
                <a:solidFill>
                  <a:srgbClr val="000000"/>
                </a:solidFill>
                <a:latin typeface="宋体" charset="0"/>
                <a:ea typeface="黑体" charset="0"/>
                <a:cs typeface="黑体" charset="0"/>
              </a:rPr>
              <a:t>白盒测试主要用于对模块的测试，包括：</a:t>
            </a:r>
          </a:p>
          <a:p>
            <a:pPr marL="742950" lvl="1" indent="-285750">
              <a:lnSpc>
                <a:spcPct val="95000"/>
              </a:lnSpc>
              <a:spcBef>
                <a:spcPct val="20000"/>
              </a:spcBef>
              <a:buClr>
                <a:srgbClr val="FF0000"/>
              </a:buClr>
              <a:buSzPct val="85000"/>
              <a:buFont typeface="Wingdings" charset="0"/>
              <a:buChar char="Ø"/>
            </a:pPr>
            <a:r>
              <a:rPr lang="zh-CN" altLang="en-US" sz="2800" b="1">
                <a:solidFill>
                  <a:srgbClr val="000000"/>
                </a:solidFill>
                <a:latin typeface="宋体" charset="0"/>
                <a:ea typeface="黑体" charset="0"/>
                <a:cs typeface="黑体" charset="0"/>
              </a:rPr>
              <a:t>程序模块中的所有独立路径至少执行一次</a:t>
            </a:r>
          </a:p>
          <a:p>
            <a:pPr marL="742950" lvl="1" indent="-285750">
              <a:lnSpc>
                <a:spcPct val="95000"/>
              </a:lnSpc>
              <a:spcBef>
                <a:spcPct val="20000"/>
              </a:spcBef>
              <a:buClr>
                <a:srgbClr val="FF0000"/>
              </a:buClr>
              <a:buSzPct val="85000"/>
              <a:buFont typeface="Wingdings" charset="0"/>
              <a:buChar char="Ø"/>
            </a:pPr>
            <a:r>
              <a:rPr lang="zh-CN" altLang="en-US" sz="2800" b="1">
                <a:solidFill>
                  <a:srgbClr val="000000"/>
                </a:solidFill>
                <a:latin typeface="宋体" charset="0"/>
                <a:ea typeface="黑体" charset="0"/>
                <a:cs typeface="黑体" charset="0"/>
              </a:rPr>
              <a:t>对所有逻辑判定的取值（</a:t>
            </a:r>
            <a:r>
              <a:rPr lang="zh-CN" altLang="en-US" sz="2800" b="1">
                <a:solidFill>
                  <a:srgbClr val="000000"/>
                </a:solidFill>
                <a:latin typeface="Arial"/>
                <a:ea typeface="黑体" charset="0"/>
                <a:cs typeface="黑体" charset="0"/>
              </a:rPr>
              <a:t>“</a:t>
            </a:r>
            <a:r>
              <a:rPr lang="zh-CN" altLang="en-US" sz="2800" b="1">
                <a:solidFill>
                  <a:srgbClr val="000000"/>
                </a:solidFill>
                <a:latin typeface="宋体" charset="0"/>
                <a:ea typeface="黑体" charset="0"/>
                <a:cs typeface="黑体" charset="0"/>
              </a:rPr>
              <a:t>真</a:t>
            </a:r>
            <a:r>
              <a:rPr lang="zh-CN" altLang="en-US" sz="2800" b="1">
                <a:solidFill>
                  <a:srgbClr val="000000"/>
                </a:solidFill>
                <a:latin typeface="Arial"/>
                <a:ea typeface="黑体" charset="0"/>
                <a:cs typeface="黑体" charset="0"/>
              </a:rPr>
              <a:t>”</a:t>
            </a:r>
            <a:r>
              <a:rPr lang="zh-CN" altLang="en-US" sz="2800" b="1">
                <a:solidFill>
                  <a:srgbClr val="000000"/>
                </a:solidFill>
                <a:latin typeface="宋体" charset="0"/>
                <a:ea typeface="黑体" charset="0"/>
                <a:cs typeface="黑体" charset="0"/>
              </a:rPr>
              <a:t>与</a:t>
            </a:r>
            <a:r>
              <a:rPr lang="zh-CN" altLang="en-US" sz="2800" b="1">
                <a:solidFill>
                  <a:srgbClr val="000000"/>
                </a:solidFill>
                <a:latin typeface="Arial"/>
                <a:ea typeface="黑体" charset="0"/>
                <a:cs typeface="黑体" charset="0"/>
              </a:rPr>
              <a:t>“</a:t>
            </a:r>
            <a:r>
              <a:rPr lang="zh-CN" altLang="en-US" sz="2800" b="1">
                <a:solidFill>
                  <a:srgbClr val="000000"/>
                </a:solidFill>
                <a:latin typeface="宋体" charset="0"/>
                <a:ea typeface="黑体" charset="0"/>
                <a:cs typeface="黑体" charset="0"/>
              </a:rPr>
              <a:t>假</a:t>
            </a:r>
            <a:r>
              <a:rPr lang="zh-CN" altLang="en-US" sz="2800" b="1">
                <a:solidFill>
                  <a:srgbClr val="000000"/>
                </a:solidFill>
                <a:latin typeface="Arial"/>
                <a:ea typeface="黑体" charset="0"/>
                <a:cs typeface="黑体" charset="0"/>
              </a:rPr>
              <a:t>”</a:t>
            </a:r>
            <a:r>
              <a:rPr lang="zh-CN" altLang="en-US" sz="2800" b="1">
                <a:solidFill>
                  <a:srgbClr val="000000"/>
                </a:solidFill>
                <a:latin typeface="宋体" charset="0"/>
                <a:ea typeface="黑体" charset="0"/>
                <a:cs typeface="黑体" charset="0"/>
              </a:rPr>
              <a:t>）都至少测试一次</a:t>
            </a:r>
          </a:p>
          <a:p>
            <a:pPr marL="742950" lvl="1" indent="-285750">
              <a:lnSpc>
                <a:spcPct val="95000"/>
              </a:lnSpc>
              <a:spcBef>
                <a:spcPct val="20000"/>
              </a:spcBef>
              <a:buClr>
                <a:srgbClr val="FF0000"/>
              </a:buClr>
              <a:buSzPct val="85000"/>
              <a:buFont typeface="Wingdings" charset="0"/>
              <a:buChar char="Ø"/>
            </a:pPr>
            <a:r>
              <a:rPr lang="zh-CN" altLang="en-US" sz="2800" b="1">
                <a:solidFill>
                  <a:srgbClr val="000000"/>
                </a:solidFill>
                <a:latin typeface="宋体" charset="0"/>
                <a:ea typeface="黑体" charset="0"/>
                <a:cs typeface="黑体" charset="0"/>
              </a:rPr>
              <a:t>在上下边界及可操作范围内运行所有循环</a:t>
            </a:r>
          </a:p>
          <a:p>
            <a:pPr marL="742950" lvl="1" indent="-285750">
              <a:lnSpc>
                <a:spcPct val="95000"/>
              </a:lnSpc>
              <a:spcBef>
                <a:spcPct val="20000"/>
              </a:spcBef>
              <a:buClr>
                <a:srgbClr val="FF0000"/>
              </a:buClr>
              <a:buSzPct val="85000"/>
              <a:buFont typeface="Wingdings" charset="0"/>
              <a:buChar char="Ø"/>
            </a:pPr>
            <a:r>
              <a:rPr lang="zh-CN" altLang="en-US" sz="2800" b="1">
                <a:solidFill>
                  <a:srgbClr val="000000"/>
                </a:solidFill>
                <a:latin typeface="宋体" charset="0"/>
                <a:ea typeface="黑体" charset="0"/>
                <a:cs typeface="黑体" charset="0"/>
              </a:rPr>
              <a:t>测试内部数据结构的有效性等</a:t>
            </a:r>
            <a:endParaRPr lang="zh-CN" altLang="en-US" sz="2800" b="1">
              <a:solidFill>
                <a:srgbClr val="000000"/>
              </a:solidFill>
              <a:ea typeface="黑体" charset="0"/>
              <a:cs typeface="黑体" charset="0"/>
            </a:endParaRPr>
          </a:p>
        </p:txBody>
      </p:sp>
      <p:sp>
        <p:nvSpPr>
          <p:cNvPr id="287749" name="Rectangle 5"/>
          <p:cNvSpPr>
            <a:spLocks noRot="1" noChangeArrowheads="1"/>
          </p:cNvSpPr>
          <p:nvPr/>
        </p:nvSpPr>
        <p:spPr bwMode="auto">
          <a:xfrm>
            <a:off x="301625" y="609600"/>
            <a:ext cx="854075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CN" sz="3600" b="1">
                <a:solidFill>
                  <a:srgbClr val="FF0000"/>
                </a:solidFill>
                <a:latin typeface="黑体" charset="0"/>
                <a:ea typeface="黑体" charset="0"/>
                <a:cs typeface="黑体" charset="0"/>
              </a:rPr>
              <a:t>1  </a:t>
            </a:r>
            <a:r>
              <a:rPr lang="zh-CN" altLang="en-US" sz="3600" b="1">
                <a:solidFill>
                  <a:srgbClr val="FF0000"/>
                </a:solidFill>
                <a:latin typeface="黑体" charset="0"/>
                <a:ea typeface="黑体" charset="0"/>
                <a:cs typeface="黑体" charset="0"/>
              </a:rPr>
              <a:t>白盒测试概述</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a:xfrm>
            <a:off x="301625" y="609600"/>
            <a:ext cx="8540750" cy="731838"/>
          </a:xfrm>
        </p:spPr>
        <p:txBody>
          <a:bodyPr/>
          <a:lstStyle/>
          <a:p>
            <a:r>
              <a:rPr lang="zh-CN" altLang="en-US" sz="4000" b="1" i="1"/>
              <a:t>白盒测试概述</a:t>
            </a:r>
            <a:endParaRPr lang="zh-CN" altLang="en-US" sz="3200" b="1" i="1"/>
          </a:p>
        </p:txBody>
      </p:sp>
      <p:sp>
        <p:nvSpPr>
          <p:cNvPr id="171011" name="Rectangle 3"/>
          <p:cNvSpPr>
            <a:spLocks noGrp="1" noRot="1" noChangeArrowheads="1"/>
          </p:cNvSpPr>
          <p:nvPr>
            <p:ph type="body" idx="1"/>
          </p:nvPr>
        </p:nvSpPr>
        <p:spPr>
          <a:xfrm>
            <a:off x="468313" y="1412875"/>
            <a:ext cx="8370887" cy="5111750"/>
          </a:xfrm>
        </p:spPr>
        <p:txBody>
          <a:bodyPr/>
          <a:lstStyle/>
          <a:p>
            <a:pPr>
              <a:lnSpc>
                <a:spcPct val="105000"/>
              </a:lnSpc>
            </a:pPr>
            <a:r>
              <a:rPr lang="zh-CN" altLang="en-US" sz="2800"/>
              <a:t>白盒测试也称结构测试或逻辑驱动测试，是针对被测单元内部是如何进行工作的测试。它根据程序的控制结构设计测试用例，主要用于软件或程序验证。</a:t>
            </a:r>
          </a:p>
          <a:p>
            <a:pPr>
              <a:lnSpc>
                <a:spcPct val="105000"/>
              </a:lnSpc>
            </a:pPr>
            <a:r>
              <a:rPr lang="zh-CN" altLang="en-US" sz="2800">
                <a:latin typeface="宋体" charset="0"/>
              </a:rPr>
              <a:t>白盒测试法检查程序内部逻辑结构，对所有逻辑路径进行测试，是一种穷举路径的测试方法。</a:t>
            </a:r>
            <a:r>
              <a:rPr lang="zh-CN" altLang="en-US" sz="2800"/>
              <a:t>但</a:t>
            </a:r>
            <a:r>
              <a:rPr lang="zh-CN" altLang="en-US" sz="2800">
                <a:latin typeface="宋体" charset="0"/>
              </a:rPr>
              <a:t>即使每条路径都测试过了，仍然可能存在错误。因为：</a:t>
            </a:r>
          </a:p>
          <a:p>
            <a:pPr lvl="1" algn="just">
              <a:lnSpc>
                <a:spcPct val="105000"/>
              </a:lnSpc>
            </a:pPr>
            <a:r>
              <a:rPr lang="zh-CN" altLang="en-US" sz="2400">
                <a:latin typeface="宋体" charset="0"/>
              </a:rPr>
              <a:t>穷举路径测试无法检查出程序本身是否违反了设计规范，即程序是否是一个错误的程序。</a:t>
            </a:r>
          </a:p>
          <a:p>
            <a:pPr lvl="1" algn="just">
              <a:lnSpc>
                <a:spcPct val="105000"/>
              </a:lnSpc>
            </a:pPr>
            <a:r>
              <a:rPr lang="zh-CN" altLang="en-US" sz="2400">
                <a:latin typeface="宋体" charset="0"/>
              </a:rPr>
              <a:t>穷举路径测试不可能查出程序因为遗漏路径而出错。</a:t>
            </a:r>
          </a:p>
          <a:p>
            <a:pPr lvl="1" algn="just">
              <a:lnSpc>
                <a:spcPct val="105000"/>
              </a:lnSpc>
            </a:pPr>
            <a:r>
              <a:rPr lang="zh-CN" altLang="en-US" sz="2400">
                <a:latin typeface="宋体" charset="0"/>
              </a:rPr>
              <a:t>穷举路径测试发现不了一些与数据相关的错误。</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a:xfrm>
            <a:off x="301625" y="609600"/>
            <a:ext cx="8540750" cy="762000"/>
          </a:xfrm>
        </p:spPr>
        <p:txBody>
          <a:bodyPr/>
          <a:lstStyle/>
          <a:p>
            <a:r>
              <a:rPr lang="zh-CN" altLang="en-US" b="1" i="1"/>
              <a:t>白盒测试概述</a:t>
            </a:r>
            <a:endParaRPr lang="zh-CN" altLang="en-US" sz="3600" b="1" i="1"/>
          </a:p>
        </p:txBody>
      </p:sp>
      <p:sp>
        <p:nvSpPr>
          <p:cNvPr id="172035" name="Rectangle 3"/>
          <p:cNvSpPr>
            <a:spLocks noGrp="1" noRot="1" noChangeArrowheads="1"/>
          </p:cNvSpPr>
          <p:nvPr>
            <p:ph type="body" idx="1"/>
          </p:nvPr>
        </p:nvSpPr>
        <p:spPr>
          <a:xfrm>
            <a:off x="609600" y="1524000"/>
            <a:ext cx="7707313" cy="4648200"/>
          </a:xfrm>
        </p:spPr>
        <p:txBody>
          <a:bodyPr/>
          <a:lstStyle/>
          <a:p>
            <a:pPr algn="just">
              <a:lnSpc>
                <a:spcPct val="105000"/>
              </a:lnSpc>
            </a:pPr>
            <a:r>
              <a:rPr lang="zh-CN" altLang="en-US" sz="2800"/>
              <a:t>采用白盒测试方法必须遵循以下几条原则，才能达到测试的目的：</a:t>
            </a:r>
          </a:p>
          <a:p>
            <a:pPr lvl="1" algn="just">
              <a:lnSpc>
                <a:spcPct val="120000"/>
              </a:lnSpc>
            </a:pPr>
            <a:r>
              <a:rPr lang="zh-CN" altLang="en-US" sz="2400"/>
              <a:t>保证一个模块中的所有独立路径至少被测试一次。</a:t>
            </a:r>
          </a:p>
          <a:p>
            <a:pPr lvl="1" algn="just">
              <a:lnSpc>
                <a:spcPct val="120000"/>
              </a:lnSpc>
            </a:pPr>
            <a:r>
              <a:rPr lang="zh-CN" altLang="en-US" sz="2400"/>
              <a:t>所有逻辑值均需测试真 </a:t>
            </a:r>
            <a:r>
              <a:rPr lang="en-US" altLang="zh-CN" sz="2400"/>
              <a:t>(true) </a:t>
            </a:r>
            <a:r>
              <a:rPr lang="zh-CN" altLang="en-US" sz="2400"/>
              <a:t>和假 </a:t>
            </a:r>
            <a:r>
              <a:rPr lang="en-US" altLang="zh-CN" sz="2400"/>
              <a:t>(false) </a:t>
            </a:r>
            <a:r>
              <a:rPr lang="zh-CN" altLang="en-US" sz="2400"/>
              <a:t>两种情况。</a:t>
            </a:r>
          </a:p>
          <a:p>
            <a:pPr lvl="1" algn="just">
              <a:lnSpc>
                <a:spcPct val="120000"/>
              </a:lnSpc>
            </a:pPr>
            <a:r>
              <a:rPr lang="zh-CN" altLang="en-US" sz="2400"/>
              <a:t>检查程序的内部数据结构，保证其结构的有效性。</a:t>
            </a:r>
          </a:p>
          <a:p>
            <a:pPr lvl="1" algn="just">
              <a:lnSpc>
                <a:spcPct val="120000"/>
              </a:lnSpc>
            </a:pPr>
            <a:r>
              <a:rPr lang="zh-CN" altLang="en-US" sz="2400"/>
              <a:t>在上下边界及可操作范围内运行所有循环。</a:t>
            </a:r>
          </a:p>
          <a:p>
            <a:pPr lvl="1" algn="just">
              <a:lnSpc>
                <a:spcPct val="120000"/>
              </a:lnSpc>
            </a:pPr>
            <a:r>
              <a:rPr lang="zh-CN" altLang="en-US" sz="2400"/>
              <a:t>白盒测试主要是检查程序的内部结构、逻辑、循环和路径。</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rrowheads="1"/>
          </p:cNvSpPr>
          <p:nvPr>
            <p:ph type="title"/>
          </p:nvPr>
        </p:nvSpPr>
        <p:spPr>
          <a:xfrm>
            <a:off x="0" y="2133600"/>
            <a:ext cx="8540750" cy="1143000"/>
          </a:xfrm>
        </p:spPr>
        <p:txBody>
          <a:bodyPr/>
          <a:lstStyle/>
          <a:p>
            <a:r>
              <a:rPr lang="zh-CN" altLang="en-US" sz="4000" b="1">
                <a:latin typeface="黑体" charset="0"/>
                <a:ea typeface="黑体" charset="0"/>
                <a:cs typeface="黑体" charset="0"/>
              </a:rPr>
              <a:t>二   逻辑覆盖测试方法</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Rot="1" noChangeArrowheads="1"/>
          </p:cNvSpPr>
          <p:nvPr>
            <p:ph type="title"/>
          </p:nvPr>
        </p:nvSpPr>
        <p:spPr>
          <a:xfrm>
            <a:off x="0" y="685800"/>
            <a:ext cx="8540750" cy="685800"/>
          </a:xfrm>
        </p:spPr>
        <p:txBody>
          <a:bodyPr/>
          <a:lstStyle/>
          <a:p>
            <a:r>
              <a:rPr lang="en-US" altLang="zh-CN" sz="4000"/>
              <a:t>1  </a:t>
            </a:r>
            <a:r>
              <a:rPr lang="zh-CN" altLang="en-US" sz="4000"/>
              <a:t>测试覆盖率</a:t>
            </a:r>
            <a:endParaRPr lang="en-US" altLang="zh-CN" sz="4000"/>
          </a:p>
        </p:txBody>
      </p:sp>
      <p:sp>
        <p:nvSpPr>
          <p:cNvPr id="230405" name="Rectangle 5"/>
          <p:cNvSpPr>
            <a:spLocks noGrp="1" noChangeArrowheads="1"/>
          </p:cNvSpPr>
          <p:nvPr>
            <p:ph type="body" idx="1"/>
          </p:nvPr>
        </p:nvSpPr>
        <p:spPr>
          <a:xfrm>
            <a:off x="539750" y="1484313"/>
            <a:ext cx="8283575" cy="4752975"/>
          </a:xfrm>
          <a:noFill/>
          <a:ln/>
        </p:spPr>
        <p:txBody>
          <a:bodyPr/>
          <a:lstStyle/>
          <a:p>
            <a:pPr>
              <a:lnSpc>
                <a:spcPct val="105000"/>
              </a:lnSpc>
            </a:pPr>
            <a:r>
              <a:rPr lang="zh-CN" sz="2400"/>
              <a:t>测试覆盖率：用于确定测试所执行到的覆盖项的百分比。其中的覆盖项是指作为测试基础的一个入口或属性，比如语句、分支、条件等。</a:t>
            </a:r>
            <a:endParaRPr lang="zh-CN" altLang="en-US" sz="2400"/>
          </a:p>
          <a:p>
            <a:pPr>
              <a:lnSpc>
                <a:spcPct val="105000"/>
              </a:lnSpc>
            </a:pPr>
            <a:r>
              <a:rPr lang="zh-CN" sz="2400"/>
              <a:t>测试覆盖率可以表示出测试的充分性，在测试分析报告中可以作为量化指标的依据，测试覆盖率越高效果越好。但覆盖率不是目标，只是一种手段。 </a:t>
            </a:r>
            <a:endParaRPr lang="en-US" altLang="zh-CN" sz="2400"/>
          </a:p>
          <a:p>
            <a:pPr>
              <a:lnSpc>
                <a:spcPct val="105000"/>
              </a:lnSpc>
            </a:pPr>
            <a:r>
              <a:rPr lang="zh-CN" altLang="en-US" sz="2400"/>
              <a:t>测试覆盖率包括功能点覆盖率和结构覆盖率：</a:t>
            </a:r>
          </a:p>
          <a:p>
            <a:pPr lvl="1">
              <a:lnSpc>
                <a:spcPct val="120000"/>
              </a:lnSpc>
            </a:pPr>
            <a:r>
              <a:rPr lang="zh-CN" altLang="en-US" sz="2000"/>
              <a:t>功能点覆盖率大致用于表示软件已经实现的功能与软件需要实现的功能之间的比例关系。</a:t>
            </a:r>
          </a:p>
          <a:p>
            <a:pPr lvl="1">
              <a:lnSpc>
                <a:spcPct val="120000"/>
              </a:lnSpc>
            </a:pPr>
            <a:r>
              <a:rPr lang="zh-CN" altLang="en-US" sz="2000"/>
              <a:t>结构覆盖率包括语句覆盖率、分支覆盖率、循环覆盖率、路径覆盖率等等。</a:t>
            </a:r>
            <a:endParaRPr lang="zh-CN"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barn(outVertical)">
                                      <p:cBhvr>
                                        <p:cTn id="7" dur="500"/>
                                        <p:tgtEl>
                                          <p:spTgt spid="230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5">
                                            <p:txEl>
                                              <p:pRg st="0" end="0"/>
                                            </p:txEl>
                                          </p:spTgt>
                                        </p:tgtEl>
                                        <p:attrNameLst>
                                          <p:attrName>style.visibility</p:attrName>
                                        </p:attrNameLst>
                                      </p:cBhvr>
                                      <p:to>
                                        <p:strVal val="visible"/>
                                      </p:to>
                                    </p:set>
                                    <p:animEffect transition="in" filter="wipe(left)">
                                      <p:cBhvr>
                                        <p:cTn id="12" dur="500"/>
                                        <p:tgtEl>
                                          <p:spTgt spid="2304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0405">
                                            <p:txEl>
                                              <p:pRg st="1" end="1"/>
                                            </p:txEl>
                                          </p:spTgt>
                                        </p:tgtEl>
                                        <p:attrNameLst>
                                          <p:attrName>style.visibility</p:attrName>
                                        </p:attrNameLst>
                                      </p:cBhvr>
                                      <p:to>
                                        <p:strVal val="visible"/>
                                      </p:to>
                                    </p:set>
                                    <p:animEffect transition="in" filter="wipe(left)">
                                      <p:cBhvr>
                                        <p:cTn id="17" dur="500"/>
                                        <p:tgtEl>
                                          <p:spTgt spid="23040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0405">
                                            <p:txEl>
                                              <p:pRg st="2" end="2"/>
                                            </p:txEl>
                                          </p:spTgt>
                                        </p:tgtEl>
                                        <p:attrNameLst>
                                          <p:attrName>style.visibility</p:attrName>
                                        </p:attrNameLst>
                                      </p:cBhvr>
                                      <p:to>
                                        <p:strVal val="visible"/>
                                      </p:to>
                                    </p:set>
                                    <p:animEffect transition="in" filter="wipe(left)">
                                      <p:cBhvr>
                                        <p:cTn id="22" dur="500"/>
                                        <p:tgtEl>
                                          <p:spTgt spid="23040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0405">
                                            <p:txEl>
                                              <p:pRg st="3" end="3"/>
                                            </p:txEl>
                                          </p:spTgt>
                                        </p:tgtEl>
                                        <p:attrNameLst>
                                          <p:attrName>style.visibility</p:attrName>
                                        </p:attrNameLst>
                                      </p:cBhvr>
                                      <p:to>
                                        <p:strVal val="visible"/>
                                      </p:to>
                                    </p:set>
                                    <p:animEffect transition="in" filter="wipe(left)">
                                      <p:cBhvr>
                                        <p:cTn id="27" dur="500"/>
                                        <p:tgtEl>
                                          <p:spTgt spid="23040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0405">
                                            <p:txEl>
                                              <p:pRg st="4" end="4"/>
                                            </p:txEl>
                                          </p:spTgt>
                                        </p:tgtEl>
                                        <p:attrNameLst>
                                          <p:attrName>style.visibility</p:attrName>
                                        </p:attrNameLst>
                                      </p:cBhvr>
                                      <p:to>
                                        <p:strVal val="visible"/>
                                      </p:to>
                                    </p:set>
                                    <p:animEffect transition="in" filter="wipe(left)">
                                      <p:cBhvr>
                                        <p:cTn id="32" dur="500"/>
                                        <p:tgtEl>
                                          <p:spTgt spid="2304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utoUpdateAnimBg="0"/>
      <p:bldP spid="230405"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Rot="1" noChangeArrowheads="1"/>
          </p:cNvSpPr>
          <p:nvPr>
            <p:ph type="title"/>
          </p:nvPr>
        </p:nvSpPr>
        <p:spPr>
          <a:xfrm>
            <a:off x="301625" y="609600"/>
            <a:ext cx="8540750" cy="762000"/>
          </a:xfrm>
        </p:spPr>
        <p:txBody>
          <a:bodyPr/>
          <a:lstStyle/>
          <a:p>
            <a:r>
              <a:rPr lang="en-US" altLang="zh-CN" sz="4000"/>
              <a:t>2  </a:t>
            </a:r>
            <a:r>
              <a:rPr lang="zh-CN" altLang="en-US" sz="4000"/>
              <a:t>逻辑覆盖法</a:t>
            </a:r>
          </a:p>
        </p:txBody>
      </p:sp>
      <p:sp>
        <p:nvSpPr>
          <p:cNvPr id="180227" name="Rectangle 3"/>
          <p:cNvSpPr>
            <a:spLocks noGrp="1" noRot="1" noChangeArrowheads="1"/>
          </p:cNvSpPr>
          <p:nvPr>
            <p:ph type="body" idx="1"/>
          </p:nvPr>
        </p:nvSpPr>
        <p:spPr>
          <a:xfrm>
            <a:off x="468313" y="1557338"/>
            <a:ext cx="8283575" cy="4608512"/>
          </a:xfrm>
        </p:spPr>
        <p:txBody>
          <a:bodyPr/>
          <a:lstStyle/>
          <a:p>
            <a:pPr>
              <a:lnSpc>
                <a:spcPct val="105000"/>
              </a:lnSpc>
              <a:spcAft>
                <a:spcPct val="20000"/>
              </a:spcAft>
            </a:pPr>
            <a:r>
              <a:rPr lang="zh-CN" altLang="en-US" sz="2400"/>
              <a:t>根据覆盖目标的不同，逻辑覆盖又可分为语句覆盖、判定覆盖、条件覆盖、判定</a:t>
            </a:r>
            <a:r>
              <a:rPr lang="en-US" altLang="zh-CN" sz="2400"/>
              <a:t>/</a:t>
            </a:r>
            <a:r>
              <a:rPr lang="zh-CN" altLang="en-US" sz="2400"/>
              <a:t>条件覆盖、组合覆盖和路径覆盖。</a:t>
            </a:r>
            <a:endParaRPr lang="en-US" altLang="zh-CN" sz="2400"/>
          </a:p>
          <a:p>
            <a:pPr lvl="1">
              <a:lnSpc>
                <a:spcPct val="120000"/>
              </a:lnSpc>
            </a:pPr>
            <a:r>
              <a:rPr lang="zh-CN" altLang="en-US" sz="2000"/>
              <a:t>语句覆盖：选择足够多的测试用例，使得程序中的每个可执行语句至少执行一次。</a:t>
            </a:r>
          </a:p>
          <a:p>
            <a:pPr lvl="1">
              <a:lnSpc>
                <a:spcPct val="120000"/>
              </a:lnSpc>
            </a:pPr>
            <a:r>
              <a:rPr lang="zh-CN" altLang="en-US" sz="2000"/>
              <a:t>判定覆盖：通过执行足够的测试用例，使得程序中的每个判定至少都获得一次“真”值和“假”值， 也就是使程序中的每个取“真”分支和取“假”分支至少均经历一次，也称为“分支覆盖</a:t>
            </a:r>
            <a:r>
              <a:rPr lang="en-US" altLang="zh-CN" sz="2000"/>
              <a:t>”</a:t>
            </a:r>
            <a:r>
              <a:rPr lang="zh-CN" altLang="en-US" sz="2000"/>
              <a:t>。</a:t>
            </a:r>
          </a:p>
          <a:p>
            <a:pPr lvl="1">
              <a:lnSpc>
                <a:spcPct val="120000"/>
              </a:lnSpc>
            </a:pPr>
            <a:r>
              <a:rPr lang="zh-CN" altLang="en-US" sz="2000"/>
              <a:t>条件覆盖：设计足够多的测试用例，使得程序中每个判定包含的每个条件的可能取值（真</a:t>
            </a:r>
            <a:r>
              <a:rPr lang="en-US" altLang="zh-CN" sz="2000"/>
              <a:t>/</a:t>
            </a:r>
            <a:r>
              <a:rPr lang="zh-CN" altLang="en-US" sz="2000"/>
              <a:t>假）都至少满足一次。</a:t>
            </a:r>
            <a:endParaRPr lang="en-US" altLang="zh-CN"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barn(outVertical)">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pRg st="0" end="0"/>
                                            </p:txEl>
                                          </p:spTgt>
                                        </p:tgtEl>
                                        <p:attrNameLst>
                                          <p:attrName>style.visibility</p:attrName>
                                        </p:attrNameLst>
                                      </p:cBhvr>
                                      <p:to>
                                        <p:strVal val="visible"/>
                                      </p:to>
                                    </p:set>
                                    <p:animEffect transition="in" filter="wipe(left)">
                                      <p:cBhvr>
                                        <p:cTn id="12" dur="500"/>
                                        <p:tgtEl>
                                          <p:spTgt spid="1802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227">
                                            <p:txEl>
                                              <p:pRg st="1" end="1"/>
                                            </p:txEl>
                                          </p:spTgt>
                                        </p:tgtEl>
                                        <p:attrNameLst>
                                          <p:attrName>style.visibility</p:attrName>
                                        </p:attrNameLst>
                                      </p:cBhvr>
                                      <p:to>
                                        <p:strVal val="visible"/>
                                      </p:to>
                                    </p:set>
                                    <p:animEffect transition="in" filter="wipe(left)">
                                      <p:cBhvr>
                                        <p:cTn id="17" dur="500"/>
                                        <p:tgtEl>
                                          <p:spTgt spid="1802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227">
                                            <p:txEl>
                                              <p:pRg st="2" end="2"/>
                                            </p:txEl>
                                          </p:spTgt>
                                        </p:tgtEl>
                                        <p:attrNameLst>
                                          <p:attrName>style.visibility</p:attrName>
                                        </p:attrNameLst>
                                      </p:cBhvr>
                                      <p:to>
                                        <p:strVal val="visible"/>
                                      </p:to>
                                    </p:set>
                                    <p:animEffect transition="in" filter="wipe(left)">
                                      <p:cBhvr>
                                        <p:cTn id="22" dur="500"/>
                                        <p:tgtEl>
                                          <p:spTgt spid="18022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0227">
                                            <p:txEl>
                                              <p:pRg st="3" end="3"/>
                                            </p:txEl>
                                          </p:spTgt>
                                        </p:tgtEl>
                                        <p:attrNameLst>
                                          <p:attrName>style.visibility</p:attrName>
                                        </p:attrNameLst>
                                      </p:cBhvr>
                                      <p:to>
                                        <p:strVal val="visible"/>
                                      </p:to>
                                    </p:set>
                                    <p:animEffect transition="in" filter="wipe(left)">
                                      <p:cBhvr>
                                        <p:cTn id="27" dur="500"/>
                                        <p:tgtEl>
                                          <p:spTgt spid="180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7" grpId="0" build="p" autoUpdateAnimBg="0"/>
    </p:bldLst>
  </p:timing>
</p:sld>
</file>

<file path=ppt/theme/theme1.xml><?xml version="1.0" encoding="utf-8"?>
<a:theme xmlns:a="http://schemas.openxmlformats.org/drawingml/2006/main" name="SW00-课程介绍">
  <a:themeElements>
    <a:clrScheme name="SW00-课程介绍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SW00-课程介绍">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宋体" charset="0"/>
            <a:cs typeface="宋体" charset="0"/>
          </a:defRPr>
        </a:defPPr>
      </a:lstStyle>
    </a:lnDef>
  </a:objectDefaults>
  <a:extraClrSchemeLst>
    <a:extraClrScheme>
      <a:clrScheme name="SW00-课程介绍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SW00-课程介绍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SW00-课程介绍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SW00-课程介绍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SW00-课程介绍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SW00-课程介绍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SW00-课程介绍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SW00-课程介绍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SW00-课程介绍</Template>
  <TotalTime>7637</TotalTime>
  <Words>1458</Words>
  <Application>Microsoft Macintosh PowerPoint</Application>
  <PresentationFormat>全屏显示(4:3)</PresentationFormat>
  <Paragraphs>187</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SW00-课程介绍</vt:lpstr>
      <vt:lpstr>SW12  白盒测试</vt:lpstr>
      <vt:lpstr>PowerPoint 演示文稿</vt:lpstr>
      <vt:lpstr>PowerPoint 演示文稿</vt:lpstr>
      <vt:lpstr>PowerPoint 演示文稿</vt:lpstr>
      <vt:lpstr>白盒测试概述</vt:lpstr>
      <vt:lpstr>白盒测试概述</vt:lpstr>
      <vt:lpstr>二   逻辑覆盖测试方法</vt:lpstr>
      <vt:lpstr>1  测试覆盖率</vt:lpstr>
      <vt:lpstr>2  逻辑覆盖法</vt:lpstr>
      <vt:lpstr>逻辑覆盖法</vt:lpstr>
      <vt:lpstr>逻辑覆盖法</vt:lpstr>
      <vt:lpstr>逻辑覆盖法</vt:lpstr>
      <vt:lpstr>逻辑覆盖法</vt:lpstr>
      <vt:lpstr>3 语句覆盖</vt:lpstr>
      <vt:lpstr>4 判定覆盖</vt:lpstr>
      <vt:lpstr>5 条件覆盖</vt:lpstr>
      <vt:lpstr>条件覆盖</vt:lpstr>
      <vt:lpstr>条件覆盖</vt:lpstr>
      <vt:lpstr>6 判定/条件覆盖</vt:lpstr>
      <vt:lpstr>判定/条件覆盖</vt:lpstr>
      <vt:lpstr>7 组合覆盖</vt:lpstr>
      <vt:lpstr>组合覆盖</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软件测试-教案4PPT</dc:title>
  <cp:lastModifiedBy>guan</cp:lastModifiedBy>
  <cp:revision>241</cp:revision>
  <dcterms:created xsi:type="dcterms:W3CDTF">2004-08-16T10:39:03Z</dcterms:created>
  <dcterms:modified xsi:type="dcterms:W3CDTF">2017-06-07T08:14:32Z</dcterms:modified>
</cp:coreProperties>
</file>