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5" r:id="rId8"/>
    <p:sldId id="266" r:id="rId9"/>
    <p:sldId id="269" r:id="rId10"/>
    <p:sldId id="270" r:id="rId11"/>
    <p:sldId id="271" r:id="rId12"/>
    <p:sldId id="273" r:id="rId13"/>
    <p:sldId id="274" r:id="rId14"/>
    <p:sldId id="275" r:id="rId15"/>
    <p:sldId id="276" r:id="rId16"/>
    <p:sldId id="282" r:id="rId17"/>
    <p:sldId id="283" r:id="rId18"/>
    <p:sldId id="284" r:id="rId19"/>
    <p:sldId id="294" r:id="rId20"/>
    <p:sldId id="285" r:id="rId21"/>
    <p:sldId id="287" r:id="rId22"/>
    <p:sldId id="289" r:id="rId23"/>
    <p:sldId id="290" r:id="rId24"/>
    <p:sldId id="291" r:id="rId25"/>
    <p:sldId id="292" r:id="rId26"/>
    <p:sldId id="293" r:id="rId27"/>
    <p:sldId id="295" r:id="rId28"/>
    <p:sldId id="296" r:id="rId29"/>
    <p:sldId id="297" r:id="rId30"/>
    <p:sldId id="298" r:id="rId31"/>
    <p:sldId id="299" r:id="rId32"/>
    <p:sldId id="300" r:id="rId33"/>
    <p:sldId id="301" r:id="rId34"/>
    <p:sldId id="302" r:id="rId35"/>
    <p:sldId id="303" r:id="rId36"/>
    <p:sldId id="304" r:id="rId37"/>
    <p:sldId id="305" r:id="rId38"/>
    <p:sldId id="308" r:id="rId39"/>
    <p:sldId id="309" r:id="rId40"/>
    <p:sldId id="310" r:id="rId41"/>
    <p:sldId id="311" r:id="rId42"/>
    <p:sldId id="313" r:id="rId43"/>
    <p:sldId id="314" r:id="rId44"/>
    <p:sldId id="316" r:id="rId45"/>
    <p:sldId id="317" r:id="rId46"/>
    <p:sldId id="318" r:id="rId47"/>
    <p:sldId id="319" r:id="rId48"/>
    <p:sldId id="320" r:id="rId49"/>
    <p:sldId id="321" r:id="rId50"/>
    <p:sldId id="322" r:id="rId51"/>
    <p:sldId id="323" r:id="rId52"/>
    <p:sldId id="325" r:id="rId53"/>
    <p:sldId id="326" r:id="rId54"/>
    <p:sldId id="327" r:id="rId55"/>
    <p:sldId id="328" r:id="rId56"/>
    <p:sldId id="330" r:id="rId57"/>
    <p:sldId id="331" r:id="rId58"/>
    <p:sldId id="332" r:id="rId59"/>
    <p:sldId id="333" r:id="rId60"/>
    <p:sldId id="334" r:id="rId61"/>
    <p:sldId id="335"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1" r:id="rId76"/>
    <p:sldId id="352" r:id="rId77"/>
    <p:sldId id="353" r:id="rId78"/>
    <p:sldId id="354" r:id="rId79"/>
    <p:sldId id="367" r:id="rId80"/>
    <p:sldId id="356" r:id="rId81"/>
    <p:sldId id="357" r:id="rId82"/>
    <p:sldId id="358" r:id="rId83"/>
    <p:sldId id="359" r:id="rId84"/>
    <p:sldId id="360" r:id="rId85"/>
    <p:sldId id="361" r:id="rId86"/>
    <p:sldId id="362" r:id="rId87"/>
    <p:sldId id="363" r:id="rId88"/>
    <p:sldId id="364" r:id="rId89"/>
    <p:sldId id="395" r:id="rId90"/>
    <p:sldId id="396" r:id="rId91"/>
    <p:sldId id="397" r:id="rId92"/>
    <p:sldId id="398" r:id="rId93"/>
    <p:sldId id="399" r:id="rId94"/>
    <p:sldId id="400" r:id="rId95"/>
    <p:sldId id="401" r:id="rId96"/>
    <p:sldId id="376" r:id="rId97"/>
    <p:sldId id="377" r:id="rId98"/>
    <p:sldId id="378" r:id="rId99"/>
    <p:sldId id="379" r:id="rId100"/>
    <p:sldId id="380" r:id="rId101"/>
    <p:sldId id="387" r:id="rId102"/>
    <p:sldId id="388" r:id="rId103"/>
    <p:sldId id="389" r:id="rId104"/>
    <p:sldId id="390" r:id="rId105"/>
    <p:sldId id="392" r:id="rId106"/>
    <p:sldId id="393" r:id="rId107"/>
    <p:sldId id="394" r:id="rId108"/>
    <p:sldId id="403" r:id="rId109"/>
    <p:sldId id="404" r:id="rId110"/>
    <p:sldId id="405" r:id="rId111"/>
    <p:sldId id="406" r:id="rId112"/>
    <p:sldId id="407" r:id="rId113"/>
    <p:sldId id="408" r:id="rId114"/>
    <p:sldId id="409" r:id="rId115"/>
    <p:sldId id="410" r:id="rId116"/>
    <p:sldId id="411" r:id="rId117"/>
    <p:sldId id="412" r:id="rId118"/>
    <p:sldId id="413" r:id="rId119"/>
    <p:sldId id="414" r:id="rId120"/>
    <p:sldId id="415" r:id="rId121"/>
    <p:sldId id="416" r:id="rId122"/>
    <p:sldId id="417" r:id="rId123"/>
    <p:sldId id="418" r:id="rId124"/>
    <p:sldId id="419" r:id="rId125"/>
    <p:sldId id="420" r:id="rId126"/>
    <p:sldId id="421" r:id="rId127"/>
    <p:sldId id="422" r:id="rId128"/>
    <p:sldId id="423" r:id="rId129"/>
    <p:sldId id="424" r:id="rId130"/>
    <p:sldId id="425" r:id="rId131"/>
    <p:sldId id="426" r:id="rId132"/>
    <p:sldId id="427" r:id="rId1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72"/>
      </p:cViewPr>
      <p:guideLst>
        <p:guide orient="horz" pos="2160"/>
        <p:guide pos="2880"/>
      </p:guideLst>
    </p:cSldViewPr>
  </p:slideViewPr>
  <p:notesTextViewPr>
    <p:cViewPr>
      <p:scale>
        <a:sx n="1" d="1"/>
        <a:sy n="1" d="1"/>
      </p:scale>
      <p:origin x="0" y="0"/>
    </p:cViewPr>
  </p:notesTextViewPr>
  <p:sorterViewPr>
    <p:cViewPr>
      <p:scale>
        <a:sx n="100" d="100"/>
        <a:sy n="100" d="100"/>
      </p:scale>
      <p:origin x="0" y="259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34267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407029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2641130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772400" cy="9477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557338"/>
            <a:ext cx="3810000"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557338"/>
            <a:ext cx="3810000"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kumimoji="0"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kumimoji="0" smtClean="0"/>
            </a:lvl1pPr>
          </a:lstStyle>
          <a:p>
            <a:pPr>
              <a:defRPr/>
            </a:pPr>
            <a:r>
              <a:rPr lang="en-US" altLang="zh-CN"/>
              <a:t>Chapter 8: Supply Chain Management</a:t>
            </a:r>
          </a:p>
        </p:txBody>
      </p:sp>
    </p:spTree>
    <p:extLst>
      <p:ext uri="{BB962C8B-B14F-4D97-AF65-F5344CB8AC3E}">
        <p14:creationId xmlns:p14="http://schemas.microsoft.com/office/powerpoint/2010/main" val="11600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256314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5923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325285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83986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105521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19813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426520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93C30C-5308-410F-9242-64525D2116C3}"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417964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3C30C-5308-410F-9242-64525D2116C3}" type="datetimeFigureOut">
              <a:rPr lang="zh-CN" altLang="en-US" smtClean="0"/>
              <a:t>2018/3/13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D536F-CD69-42B0-875C-B74BEE7A07F2}" type="slidenum">
              <a:rPr lang="zh-CN" altLang="en-US" smtClean="0"/>
              <a:t>‹#›</a:t>
            </a:fld>
            <a:endParaRPr lang="zh-CN" altLang="en-US"/>
          </a:p>
        </p:txBody>
      </p:sp>
    </p:spTree>
    <p:extLst>
      <p:ext uri="{BB962C8B-B14F-4D97-AF65-F5344CB8AC3E}">
        <p14:creationId xmlns:p14="http://schemas.microsoft.com/office/powerpoint/2010/main" val="339677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10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1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4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4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audio" Target="../media/audio3.wav"/></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6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6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6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6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7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7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7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7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7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7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8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8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8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9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9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9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9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9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smtClean="0">
                <a:solidFill>
                  <a:srgbClr val="FFCC00"/>
                </a:solidFill>
              </a:rPr>
              <a:t> </a:t>
            </a:r>
            <a:r>
              <a:rPr lang="zh-CN" altLang="en-US" dirty="0">
                <a:solidFill>
                  <a:srgbClr val="FFCC00"/>
                </a:solidFill>
              </a:rPr>
              <a:t>销售管理</a:t>
            </a:r>
            <a:endParaRPr lang="zh-CN" altLang="en-US" dirty="0">
              <a:solidFill>
                <a:schemeClr val="tx1"/>
              </a:solidFill>
            </a:endParaRPr>
          </a:p>
        </p:txBody>
      </p:sp>
      <p:sp>
        <p:nvSpPr>
          <p:cNvPr id="40963" name="Rectangle 3"/>
          <p:cNvSpPr>
            <a:spLocks noGrp="1" noChangeArrowheads="1"/>
          </p:cNvSpPr>
          <p:nvPr>
            <p:ph type="body" idx="1"/>
          </p:nvPr>
        </p:nvSpPr>
        <p:spPr/>
        <p:txBody>
          <a:bodyPr/>
          <a:lstStyle/>
          <a:p>
            <a:pPr>
              <a:buFont typeface="Marlett" pitchFamily="2" charset="2"/>
              <a:buChar char="2"/>
            </a:pPr>
            <a:r>
              <a:rPr lang="zh-CN" altLang="en-US" b="1"/>
              <a:t>生产类型的划分</a:t>
            </a:r>
          </a:p>
          <a:p>
            <a:pPr lvl="1">
              <a:buFont typeface="Marlett" pitchFamily="2" charset="2"/>
              <a:buChar char="2"/>
            </a:pPr>
            <a:r>
              <a:rPr lang="zh-CN" altLang="en-US"/>
              <a:t>按产品使用性能：通用生产、专用生产</a:t>
            </a:r>
          </a:p>
          <a:p>
            <a:pPr lvl="1">
              <a:buFont typeface="Marlett" pitchFamily="2" charset="2"/>
              <a:buChar char="2"/>
            </a:pPr>
            <a:r>
              <a:rPr lang="zh-CN" altLang="en-US"/>
              <a:t>按生产工艺特点：流程型、加工组装型</a:t>
            </a:r>
          </a:p>
          <a:p>
            <a:pPr lvl="1">
              <a:buFont typeface="Marlett" pitchFamily="2" charset="2"/>
              <a:buChar char="2"/>
            </a:pPr>
            <a:r>
              <a:rPr lang="zh-CN" altLang="en-US"/>
              <a:t>按生产稳定性与重复性：大量生产、成批生产、单件小批生产	</a:t>
            </a:r>
          </a:p>
          <a:p>
            <a:pPr lvl="1">
              <a:buFont typeface="Marlett" pitchFamily="2" charset="2"/>
              <a:buChar char="2"/>
            </a:pPr>
            <a:r>
              <a:rPr lang="zh-CN" altLang="en-US"/>
              <a:t>按产品需求特性：订货生产、备货生产	</a:t>
            </a:r>
          </a:p>
          <a:p>
            <a:endParaRPr lang="zh-CN" altLang="en-US"/>
          </a:p>
          <a:p>
            <a:endParaRPr lang="zh-CN" altLang="en-US"/>
          </a:p>
          <a:p>
            <a:endParaRPr lang="zh-CN" altLang="en-US"/>
          </a:p>
          <a:p>
            <a:endParaRPr lang="en-US" altLang="zh-CN"/>
          </a:p>
        </p:txBody>
      </p:sp>
    </p:spTree>
    <p:extLst>
      <p:ext uri="{BB962C8B-B14F-4D97-AF65-F5344CB8AC3E}">
        <p14:creationId xmlns:p14="http://schemas.microsoft.com/office/powerpoint/2010/main" val="3163127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0963">
                                            <p:txEl>
                                              <p:pRg st="0" end="0"/>
                                            </p:txEl>
                                          </p:spTgt>
                                        </p:tgtEl>
                                        <p:attrNameLst>
                                          <p:attrName>style.visibility</p:attrName>
                                        </p:attrNameLst>
                                      </p:cBhvr>
                                      <p:to>
                                        <p:strVal val="visible"/>
                                      </p:to>
                                    </p:set>
                                    <p:anim calcmode="lin" valueType="num">
                                      <p:cBhvr additive="base">
                                        <p:cTn id="12"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09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40963">
                                            <p:txEl>
                                              <p:pRg st="1" end="1"/>
                                            </p:txEl>
                                          </p:spTgt>
                                        </p:tgtEl>
                                        <p:attrNameLst>
                                          <p:attrName>style.visibility</p:attrName>
                                        </p:attrNameLst>
                                      </p:cBhvr>
                                      <p:to>
                                        <p:strVal val="visible"/>
                                      </p:to>
                                    </p:set>
                                    <p:anim calcmode="lin" valueType="num">
                                      <p:cBhvr additive="base">
                                        <p:cTn id="16" dur="500" fill="hold"/>
                                        <p:tgtEl>
                                          <p:spTgt spid="4096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09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40963">
                                            <p:txEl>
                                              <p:pRg st="2" end="2"/>
                                            </p:txEl>
                                          </p:spTgt>
                                        </p:tgtEl>
                                        <p:attrNameLst>
                                          <p:attrName>style.visibility</p:attrName>
                                        </p:attrNameLst>
                                      </p:cBhvr>
                                      <p:to>
                                        <p:strVal val="visible"/>
                                      </p:to>
                                    </p:set>
                                    <p:anim calcmode="lin" valueType="num">
                                      <p:cBhvr additive="base">
                                        <p:cTn id="20" dur="500" fill="hold"/>
                                        <p:tgtEl>
                                          <p:spTgt spid="4096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409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40963">
                                            <p:txEl>
                                              <p:pRg st="3" end="3"/>
                                            </p:txEl>
                                          </p:spTgt>
                                        </p:tgtEl>
                                        <p:attrNameLst>
                                          <p:attrName>style.visibility</p:attrName>
                                        </p:attrNameLst>
                                      </p:cBhvr>
                                      <p:to>
                                        <p:strVal val="visible"/>
                                      </p:to>
                                    </p:set>
                                    <p:anim calcmode="lin" valueType="num">
                                      <p:cBhvr additive="base">
                                        <p:cTn id="24" dur="500" fill="hold"/>
                                        <p:tgtEl>
                                          <p:spTgt spid="4096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09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40963">
                                            <p:txEl>
                                              <p:pRg st="4" end="4"/>
                                            </p:txEl>
                                          </p:spTgt>
                                        </p:tgtEl>
                                        <p:attrNameLst>
                                          <p:attrName>style.visibility</p:attrName>
                                        </p:attrNameLst>
                                      </p:cBhvr>
                                      <p:to>
                                        <p:strVal val="visible"/>
                                      </p:to>
                                    </p:set>
                                    <p:anim calcmode="lin" valueType="num">
                                      <p:cBhvr additive="base">
                                        <p:cTn id="28" dur="500" fill="hold"/>
                                        <p:tgtEl>
                                          <p:spTgt spid="4096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09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smtClean="0">
                <a:solidFill>
                  <a:srgbClr val="FFCC00"/>
                </a:solidFill>
              </a:rPr>
              <a:t>基本</a:t>
            </a:r>
            <a:r>
              <a:rPr lang="en-US" altLang="zh-CN" dirty="0" smtClean="0">
                <a:solidFill>
                  <a:srgbClr val="FFCC00"/>
                </a:solidFill>
              </a:rPr>
              <a:t>MRP</a:t>
            </a:r>
          </a:p>
        </p:txBody>
      </p:sp>
      <p:sp>
        <p:nvSpPr>
          <p:cNvPr id="20483" name="Rectangle 3"/>
          <p:cNvSpPr>
            <a:spLocks noGrp="1" noChangeArrowheads="1"/>
          </p:cNvSpPr>
          <p:nvPr>
            <p:ph type="body" idx="1"/>
          </p:nvPr>
        </p:nvSpPr>
        <p:spPr/>
        <p:txBody>
          <a:bodyPr/>
          <a:lstStyle/>
          <a:p>
            <a:pPr eaLnBrk="1" hangingPunct="1">
              <a:buFont typeface="Marlett" pitchFamily="2" charset="2"/>
              <a:buChar char="2"/>
            </a:pPr>
            <a:r>
              <a:rPr lang="zh-CN" altLang="en-US" smtClean="0"/>
              <a:t>物料需求计划理论</a:t>
            </a:r>
          </a:p>
          <a:p>
            <a:pPr eaLnBrk="1" hangingPunct="1">
              <a:buFont typeface="Marlett" pitchFamily="2" charset="2"/>
              <a:buNone/>
            </a:pPr>
            <a:r>
              <a:rPr lang="zh-CN" altLang="en-US" smtClean="0"/>
              <a:t>  （</a:t>
            </a:r>
            <a:r>
              <a:rPr lang="en-US" altLang="zh-CN" smtClean="0">
                <a:latin typeface="宋体" charset="-122"/>
              </a:rPr>
              <a:t>Material Requirement Planning</a:t>
            </a:r>
            <a:r>
              <a:rPr lang="zh-CN" altLang="en-US" smtClean="0">
                <a:latin typeface="宋体" charset="-122"/>
              </a:rPr>
              <a:t>）</a:t>
            </a:r>
            <a:endParaRPr lang="zh-CN" altLang="en-US" smtClean="0"/>
          </a:p>
          <a:p>
            <a:pPr eaLnBrk="1" hangingPunct="1">
              <a:buFont typeface="Marlett" pitchFamily="2" charset="2"/>
              <a:buNone/>
            </a:pPr>
            <a:r>
              <a:rPr lang="zh-CN" altLang="en-US" smtClean="0"/>
              <a:t>      </a:t>
            </a:r>
            <a:r>
              <a:rPr lang="en-US" altLang="zh-CN" smtClean="0"/>
              <a:t>20</a:t>
            </a:r>
            <a:r>
              <a:rPr lang="zh-CN" altLang="en-US" smtClean="0"/>
              <a:t>世纪</a:t>
            </a:r>
            <a:r>
              <a:rPr lang="en-US" altLang="zh-CN" smtClean="0"/>
              <a:t>60</a:t>
            </a:r>
            <a:r>
              <a:rPr lang="zh-CN" altLang="en-US" smtClean="0"/>
              <a:t>年代，</a:t>
            </a:r>
            <a:r>
              <a:rPr lang="en-US" altLang="zh-CN" smtClean="0"/>
              <a:t>IBM</a:t>
            </a:r>
            <a:r>
              <a:rPr lang="zh-CN" altLang="en-US" smtClean="0"/>
              <a:t>公司的约瑟夫</a:t>
            </a:r>
            <a:r>
              <a:rPr lang="en-US" altLang="zh-CN" smtClean="0"/>
              <a:t>·</a:t>
            </a:r>
            <a:r>
              <a:rPr lang="zh-CN" altLang="en-US" smtClean="0"/>
              <a:t>奥利佛博士提出了把对物料的需求分为独立需求与相关需求的概念：产品结构中物料的需求量是相关的。</a:t>
            </a:r>
          </a:p>
          <a:p>
            <a:pPr lvl="1" eaLnBrk="1" hangingPunct="1">
              <a:buFont typeface="Marlett" pitchFamily="2" charset="2"/>
              <a:buChar char="2"/>
            </a:pPr>
            <a:r>
              <a:rPr lang="zh-CN" altLang="en-US" smtClean="0"/>
              <a:t>在需要的时候</a:t>
            </a:r>
          </a:p>
          <a:p>
            <a:pPr lvl="1" eaLnBrk="1" hangingPunct="1">
              <a:buFont typeface="Marlett" pitchFamily="2" charset="2"/>
              <a:buChar char="2"/>
            </a:pPr>
            <a:r>
              <a:rPr lang="zh-CN" altLang="en-US" smtClean="0"/>
              <a:t>提供需要的数量</a:t>
            </a:r>
          </a:p>
          <a:p>
            <a:pPr lvl="1" eaLnBrk="1" hangingPunct="1">
              <a:buFont typeface="Marlett" pitchFamily="2" charset="2"/>
              <a:buChar char="2"/>
            </a:pPr>
            <a:endParaRPr lang="en-US" altLang="zh-CN" smtClean="0"/>
          </a:p>
        </p:txBody>
      </p:sp>
    </p:spTree>
    <p:extLst>
      <p:ext uri="{BB962C8B-B14F-4D97-AF65-F5344CB8AC3E}">
        <p14:creationId xmlns:p14="http://schemas.microsoft.com/office/powerpoint/2010/main" val="3543588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 calcmode="lin" valueType="num">
                                      <p:cBhvr additive="base">
                                        <p:cTn id="12"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4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0483">
                                            <p:txEl>
                                              <p:pRg st="1" end="1"/>
                                            </p:txEl>
                                          </p:spTgt>
                                        </p:tgtEl>
                                        <p:attrNameLst>
                                          <p:attrName>style.visibility</p:attrName>
                                        </p:attrNameLst>
                                      </p:cBhvr>
                                      <p:to>
                                        <p:strVal val="visible"/>
                                      </p:to>
                                    </p:set>
                                    <p:anim calcmode="lin" valueType="num">
                                      <p:cBhvr additive="base">
                                        <p:cTn id="17"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4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483">
                                            <p:txEl>
                                              <p:pRg st="2" end="2"/>
                                            </p:txEl>
                                          </p:spTgt>
                                        </p:tgtEl>
                                        <p:attrNameLst>
                                          <p:attrName>style.visibility</p:attrName>
                                        </p:attrNameLst>
                                      </p:cBhvr>
                                      <p:to>
                                        <p:strVal val="visible"/>
                                      </p:to>
                                    </p:set>
                                    <p:anim calcmode="lin" valueType="num">
                                      <p:cBhvr additive="base">
                                        <p:cTn id="22" dur="5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4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4" presetID="2" presetClass="entr" presetSubtype="8" fill="hold" grpId="0" nodeType="withEffect">
                                  <p:stCondLst>
                                    <p:cond delay="0"/>
                                  </p:stCondLst>
                                  <p:childTnLst>
                                    <p:set>
                                      <p:cBhvr>
                                        <p:cTn id="25" dur="1" fill="hold">
                                          <p:stCondLst>
                                            <p:cond delay="0"/>
                                          </p:stCondLst>
                                        </p:cTn>
                                        <p:tgtEl>
                                          <p:spTgt spid="20483">
                                            <p:txEl>
                                              <p:pRg st="3" end="3"/>
                                            </p:txEl>
                                          </p:spTgt>
                                        </p:tgtEl>
                                        <p:attrNameLst>
                                          <p:attrName>style.visibility</p:attrName>
                                        </p:attrNameLst>
                                      </p:cBhvr>
                                      <p:to>
                                        <p:strVal val="visible"/>
                                      </p:to>
                                    </p:set>
                                    <p:anim calcmode="lin" valueType="num">
                                      <p:cBhvr additive="base">
                                        <p:cTn id="26" dur="500" fill="hold"/>
                                        <p:tgtEl>
                                          <p:spTgt spid="2048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04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8" presetID="2" presetClass="entr" presetSubtype="8" fill="hold" grpId="0" nodeType="withEffect">
                                  <p:stCondLst>
                                    <p:cond delay="0"/>
                                  </p:stCondLst>
                                  <p:childTnLst>
                                    <p:set>
                                      <p:cBhvr>
                                        <p:cTn id="29" dur="1" fill="hold">
                                          <p:stCondLst>
                                            <p:cond delay="0"/>
                                          </p:stCondLst>
                                        </p:cTn>
                                        <p:tgtEl>
                                          <p:spTgt spid="20483">
                                            <p:txEl>
                                              <p:pRg st="4" end="4"/>
                                            </p:txEl>
                                          </p:spTgt>
                                        </p:tgtEl>
                                        <p:attrNameLst>
                                          <p:attrName>style.visibility</p:attrName>
                                        </p:attrNameLst>
                                      </p:cBhvr>
                                      <p:to>
                                        <p:strVal val="visible"/>
                                      </p:to>
                                    </p:set>
                                    <p:anim calcmode="lin" valueType="num">
                                      <p:cBhvr additive="base">
                                        <p:cTn id="30" dur="500" fill="hold"/>
                                        <p:tgtEl>
                                          <p:spTgt spid="20483">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4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build="p" autoUpdateAnimBg="0" advAuto="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dirty="0" smtClean="0">
                <a:solidFill>
                  <a:srgbClr val="FFCC00"/>
                </a:solidFill>
              </a:rPr>
              <a:t>人力资源</a:t>
            </a:r>
            <a:r>
              <a:rPr lang="zh-CN" altLang="en-US" dirty="0" smtClean="0">
                <a:solidFill>
                  <a:srgbClr val="FFCC00"/>
                </a:solidFill>
                <a:latin typeface="宋体" charset="-122"/>
              </a:rPr>
              <a:t>管理</a:t>
            </a:r>
          </a:p>
        </p:txBody>
      </p:sp>
      <p:sp>
        <p:nvSpPr>
          <p:cNvPr id="157699" name="Rectangle 3"/>
          <p:cNvSpPr>
            <a:spLocks noGrp="1" noChangeArrowheads="1"/>
          </p:cNvSpPr>
          <p:nvPr>
            <p:ph type="body" idx="1"/>
          </p:nvPr>
        </p:nvSpPr>
        <p:spPr/>
        <p:txBody>
          <a:bodyPr/>
          <a:lstStyle/>
          <a:p>
            <a:pPr eaLnBrk="1" hangingPunct="1">
              <a:buFont typeface="Marlett" pitchFamily="2" charset="2"/>
              <a:buChar char="2"/>
            </a:pPr>
            <a:r>
              <a:rPr lang="zh-CN" altLang="en-US" smtClean="0"/>
              <a:t>培训计划</a:t>
            </a:r>
          </a:p>
          <a:p>
            <a:pPr lvl="1" eaLnBrk="1" hangingPunct="1">
              <a:buFont typeface="Marlett" pitchFamily="2" charset="2"/>
              <a:buChar char="2"/>
            </a:pPr>
            <a:r>
              <a:rPr lang="zh-CN" altLang="en-US" smtClean="0"/>
              <a:t>培训计划；</a:t>
            </a:r>
          </a:p>
          <a:p>
            <a:pPr lvl="1" eaLnBrk="1" hangingPunct="1">
              <a:buFont typeface="Marlett" pitchFamily="2" charset="2"/>
              <a:buChar char="2"/>
            </a:pPr>
            <a:r>
              <a:rPr lang="zh-CN" altLang="en-US" smtClean="0"/>
              <a:t>效果评估。</a:t>
            </a:r>
          </a:p>
          <a:p>
            <a:pPr eaLnBrk="1" hangingPunct="1">
              <a:buFont typeface="Marlett" pitchFamily="2" charset="2"/>
              <a:buChar char="2"/>
            </a:pPr>
            <a:r>
              <a:rPr lang="zh-CN" altLang="en-US" smtClean="0"/>
              <a:t>绩效评估</a:t>
            </a:r>
          </a:p>
          <a:p>
            <a:pPr eaLnBrk="1" hangingPunct="1">
              <a:buFont typeface="Marlett" pitchFamily="2" charset="2"/>
              <a:buChar char="2"/>
            </a:pPr>
            <a:r>
              <a:rPr lang="zh-CN" altLang="en-US" smtClean="0"/>
              <a:t>报酬管理</a:t>
            </a:r>
          </a:p>
          <a:p>
            <a:pPr eaLnBrk="1" hangingPunct="1">
              <a:buFont typeface="Marlett" pitchFamily="2" charset="2"/>
              <a:buChar char="2"/>
            </a:pPr>
            <a:r>
              <a:rPr lang="zh-CN" altLang="en-US" smtClean="0"/>
              <a:t>人力资源的测评</a:t>
            </a:r>
          </a:p>
        </p:txBody>
      </p:sp>
    </p:spTree>
    <p:extLst>
      <p:ext uri="{BB962C8B-B14F-4D97-AF65-F5344CB8AC3E}">
        <p14:creationId xmlns:p14="http://schemas.microsoft.com/office/powerpoint/2010/main" val="2009101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anim calcmode="lin" valueType="num">
                                      <p:cBhvr additive="base">
                                        <p:cTn id="7" dur="500" fill="hold"/>
                                        <p:tgtEl>
                                          <p:spTgt spid="157698"/>
                                        </p:tgtEl>
                                        <p:attrNameLst>
                                          <p:attrName>ppt_x</p:attrName>
                                        </p:attrNameLst>
                                      </p:cBhvr>
                                      <p:tavLst>
                                        <p:tav tm="0">
                                          <p:val>
                                            <p:strVal val="#ppt_x"/>
                                          </p:val>
                                        </p:tav>
                                        <p:tav tm="100000">
                                          <p:val>
                                            <p:strVal val="#ppt_x"/>
                                          </p:val>
                                        </p:tav>
                                      </p:tavLst>
                                    </p:anim>
                                    <p:anim calcmode="lin" valueType="num">
                                      <p:cBhvr additive="base">
                                        <p:cTn id="8" dur="500" fill="hold"/>
                                        <p:tgtEl>
                                          <p:spTgt spid="15769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7699">
                                            <p:txEl>
                                              <p:pRg st="0" end="0"/>
                                            </p:txEl>
                                          </p:spTgt>
                                        </p:tgtEl>
                                        <p:attrNameLst>
                                          <p:attrName>style.visibility</p:attrName>
                                        </p:attrNameLst>
                                      </p:cBhvr>
                                      <p:to>
                                        <p:strVal val="visible"/>
                                      </p:to>
                                    </p:set>
                                    <p:anim calcmode="lin" valueType="num">
                                      <p:cBhvr additive="base">
                                        <p:cTn id="12" dur="500" fill="hold"/>
                                        <p:tgtEl>
                                          <p:spTgt spid="15769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76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57699">
                                            <p:txEl>
                                              <p:pRg st="1" end="1"/>
                                            </p:txEl>
                                          </p:spTgt>
                                        </p:tgtEl>
                                        <p:attrNameLst>
                                          <p:attrName>style.visibility</p:attrName>
                                        </p:attrNameLst>
                                      </p:cBhvr>
                                      <p:to>
                                        <p:strVal val="visible"/>
                                      </p:to>
                                    </p:set>
                                    <p:anim calcmode="lin" valueType="num">
                                      <p:cBhvr additive="base">
                                        <p:cTn id="16"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576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57699">
                                            <p:txEl>
                                              <p:pRg st="2" end="2"/>
                                            </p:txEl>
                                          </p:spTgt>
                                        </p:tgtEl>
                                        <p:attrNameLst>
                                          <p:attrName>style.visibility</p:attrName>
                                        </p:attrNameLst>
                                      </p:cBhvr>
                                      <p:to>
                                        <p:strVal val="visible"/>
                                      </p:to>
                                    </p:set>
                                    <p:anim calcmode="lin" valueType="num">
                                      <p:cBhvr additive="base">
                                        <p:cTn id="20"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576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par>
                          <p:cTn id="22" fill="hold" nodeType="afterGroup">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7" fill="hold" nodeType="afterGroup">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157699">
                                            <p:txEl>
                                              <p:pRg st="4" end="4"/>
                                            </p:txEl>
                                          </p:spTgt>
                                        </p:tgtEl>
                                        <p:attrNameLst>
                                          <p:attrName>style.visibility</p:attrName>
                                        </p:attrNameLst>
                                      </p:cBhvr>
                                      <p:to>
                                        <p:strVal val="visible"/>
                                      </p:to>
                                    </p:set>
                                    <p:anim calcmode="lin" valueType="num">
                                      <p:cBhvr additive="base">
                                        <p:cTn id="30"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576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2" fill="hold" nodeType="afterGroup">
                            <p:stCondLst>
                              <p:cond delay="2000"/>
                            </p:stCondLst>
                            <p:childTnLst>
                              <p:par>
                                <p:cTn id="33" presetID="2" presetClass="entr" presetSubtype="8" fill="hold" grpId="0" nodeType="afterEffect">
                                  <p:stCondLst>
                                    <p:cond delay="0"/>
                                  </p:stCondLst>
                                  <p:childTnLst>
                                    <p:set>
                                      <p:cBhvr>
                                        <p:cTn id="34" dur="1" fill="hold">
                                          <p:stCondLst>
                                            <p:cond delay="0"/>
                                          </p:stCondLst>
                                        </p:cTn>
                                        <p:tgtEl>
                                          <p:spTgt spid="157699">
                                            <p:txEl>
                                              <p:pRg st="5" end="5"/>
                                            </p:txEl>
                                          </p:spTgt>
                                        </p:tgtEl>
                                        <p:attrNameLst>
                                          <p:attrName>style.visibility</p:attrName>
                                        </p:attrNameLst>
                                      </p:cBhvr>
                                      <p:to>
                                        <p:strVal val="visible"/>
                                      </p:to>
                                    </p:set>
                                    <p:anim calcmode="lin" valueType="num">
                                      <p:cBhvr additive="base">
                                        <p:cTn id="35" dur="500" fill="hold"/>
                                        <p:tgtEl>
                                          <p:spTgt spid="15769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5769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utoUpdateAnimBg="0"/>
      <p:bldP spid="157699" grpId="0" build="p" autoUpdateAnimBg="0" advAuto="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dirty="0" smtClean="0">
                <a:solidFill>
                  <a:srgbClr val="FFCC00"/>
                </a:solidFill>
              </a:rPr>
              <a:t>业务流程重组</a:t>
            </a:r>
          </a:p>
        </p:txBody>
      </p:sp>
      <p:sp>
        <p:nvSpPr>
          <p:cNvPr id="192515" name="Rectangle 3"/>
          <p:cNvSpPr>
            <a:spLocks noGrp="1" noChangeArrowheads="1"/>
          </p:cNvSpPr>
          <p:nvPr>
            <p:ph type="body" idx="1"/>
          </p:nvPr>
        </p:nvSpPr>
        <p:spPr>
          <a:xfrm>
            <a:off x="533400" y="1981200"/>
            <a:ext cx="8305800" cy="4495800"/>
          </a:xfrm>
        </p:spPr>
        <p:txBody>
          <a:bodyPr/>
          <a:lstStyle/>
          <a:p>
            <a:pPr eaLnBrk="1" hangingPunct="1">
              <a:buFontTx/>
              <a:buNone/>
            </a:pPr>
            <a:r>
              <a:rPr lang="en-US" altLang="zh-CN" smtClean="0"/>
              <a:t>          </a:t>
            </a:r>
            <a:r>
              <a:rPr lang="zh-CN" altLang="en-US" smtClean="0"/>
              <a:t>业务流程重组（</a:t>
            </a:r>
            <a:r>
              <a:rPr lang="en-US" altLang="zh-CN" smtClean="0"/>
              <a:t>Business Process Reengineering, </a:t>
            </a:r>
            <a:r>
              <a:rPr lang="zh-CN" altLang="en-US" smtClean="0"/>
              <a:t>简称</a:t>
            </a:r>
            <a:r>
              <a:rPr lang="en-US" altLang="zh-CN" smtClean="0"/>
              <a:t>BPR</a:t>
            </a:r>
            <a:r>
              <a:rPr lang="zh-CN" altLang="en-US" smtClean="0"/>
              <a:t>）。最早在</a:t>
            </a:r>
            <a:r>
              <a:rPr lang="en-US" altLang="zh-CN" smtClean="0"/>
              <a:t>1990</a:t>
            </a:r>
            <a:r>
              <a:rPr lang="zh-CN" altLang="en-US" smtClean="0"/>
              <a:t>年由美国前</a:t>
            </a:r>
            <a:r>
              <a:rPr lang="en-US" altLang="zh-CN" smtClean="0"/>
              <a:t>MIT</a:t>
            </a:r>
            <a:r>
              <a:rPr lang="zh-CN" altLang="en-US" smtClean="0"/>
              <a:t>教授</a:t>
            </a:r>
            <a:r>
              <a:rPr lang="en-US" altLang="zh-CN" smtClean="0"/>
              <a:t>Michael Hammer</a:t>
            </a:r>
            <a:r>
              <a:rPr lang="zh-CN" altLang="en-US" smtClean="0"/>
              <a:t>在“</a:t>
            </a:r>
            <a:r>
              <a:rPr lang="en-US" altLang="zh-CN" smtClean="0"/>
              <a:t>Reengineering Work</a:t>
            </a:r>
            <a:r>
              <a:rPr lang="zh-CN" altLang="en-US" smtClean="0"/>
              <a:t>：</a:t>
            </a:r>
            <a:r>
              <a:rPr lang="en-US" altLang="zh-CN" smtClean="0"/>
              <a:t>Don’t Automate</a:t>
            </a:r>
            <a:r>
              <a:rPr lang="zh-CN" altLang="en-US" smtClean="0"/>
              <a:t>，</a:t>
            </a:r>
            <a:r>
              <a:rPr lang="en-US" altLang="zh-CN" smtClean="0"/>
              <a:t>But Obliterate”</a:t>
            </a:r>
            <a:r>
              <a:rPr lang="zh-CN" altLang="en-US" smtClean="0"/>
              <a:t>一文中提出，后来</a:t>
            </a:r>
            <a:r>
              <a:rPr lang="en-US" altLang="zh-CN" smtClean="0"/>
              <a:t>Michael Hammer</a:t>
            </a:r>
            <a:r>
              <a:rPr lang="zh-CN" altLang="en-US" smtClean="0"/>
              <a:t>与</a:t>
            </a:r>
            <a:r>
              <a:rPr lang="en-US" altLang="zh-CN" smtClean="0"/>
              <a:t>CSC Index</a:t>
            </a:r>
            <a:r>
              <a:rPr lang="zh-CN" altLang="en-US" smtClean="0"/>
              <a:t>的首席执行官</a:t>
            </a:r>
            <a:r>
              <a:rPr lang="en-US" altLang="zh-CN" smtClean="0"/>
              <a:t>James Champy</a:t>
            </a:r>
            <a:r>
              <a:rPr lang="zh-CN" altLang="en-US" smtClean="0"/>
              <a:t>于</a:t>
            </a:r>
            <a:r>
              <a:rPr lang="en-US" altLang="zh-CN" smtClean="0"/>
              <a:t>1993</a:t>
            </a:r>
            <a:r>
              <a:rPr lang="zh-CN" altLang="en-US" smtClean="0"/>
              <a:t>年发表了</a:t>
            </a:r>
            <a:r>
              <a:rPr lang="en-US" altLang="zh-CN" smtClean="0"/>
              <a:t>《</a:t>
            </a:r>
            <a:r>
              <a:rPr lang="zh-CN" altLang="en-US" smtClean="0"/>
              <a:t>公司重组：企业革命的宣言</a:t>
            </a:r>
            <a:r>
              <a:rPr lang="en-US" altLang="zh-CN" smtClean="0"/>
              <a:t>》</a:t>
            </a:r>
            <a:r>
              <a:rPr lang="zh-CN" altLang="en-US" smtClean="0"/>
              <a:t>，此后，</a:t>
            </a:r>
            <a:r>
              <a:rPr lang="en-US" altLang="zh-CN" smtClean="0"/>
              <a:t>BPR</a:t>
            </a:r>
            <a:r>
              <a:rPr lang="zh-CN" altLang="en-US" smtClean="0"/>
              <a:t>作为一种新的管理思想，象一股风潮席卷了整个美国和其他</a:t>
            </a:r>
          </a:p>
        </p:txBody>
      </p:sp>
    </p:spTree>
    <p:extLst>
      <p:ext uri="{BB962C8B-B14F-4D97-AF65-F5344CB8AC3E}">
        <p14:creationId xmlns:p14="http://schemas.microsoft.com/office/powerpoint/2010/main" val="154258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additive="base">
                                        <p:cTn id="7" dur="500" fill="hold"/>
                                        <p:tgtEl>
                                          <p:spTgt spid="192514"/>
                                        </p:tgtEl>
                                        <p:attrNameLst>
                                          <p:attrName>ppt_x</p:attrName>
                                        </p:attrNameLst>
                                      </p:cBhvr>
                                      <p:tavLst>
                                        <p:tav tm="0">
                                          <p:val>
                                            <p:strVal val="#ppt_x"/>
                                          </p:val>
                                        </p:tav>
                                        <p:tav tm="100000">
                                          <p:val>
                                            <p:strVal val="#ppt_x"/>
                                          </p:val>
                                        </p:tav>
                                      </p:tavLst>
                                    </p:anim>
                                    <p:anim calcmode="lin" valueType="num">
                                      <p:cBhvr additive="base">
                                        <p:cTn id="8" dur="500" fill="hold"/>
                                        <p:tgtEl>
                                          <p:spTgt spid="1925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2515">
                                            <p:txEl>
                                              <p:pRg st="0" end="0"/>
                                            </p:txEl>
                                          </p:spTgt>
                                        </p:tgtEl>
                                        <p:attrNameLst>
                                          <p:attrName>style.visibility</p:attrName>
                                        </p:attrNameLst>
                                      </p:cBhvr>
                                      <p:to>
                                        <p:strVal val="visible"/>
                                      </p:to>
                                    </p:set>
                                    <p:anim calcmode="lin" valueType="num">
                                      <p:cBhvr additive="base">
                                        <p:cTn id="12"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2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P spid="192515" grpId="0" build="p" autoUpdateAnimBg="0" advAuto="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r>
              <a:rPr lang="zh-CN" altLang="en-US" dirty="0" smtClean="0">
                <a:solidFill>
                  <a:srgbClr val="FFCC00"/>
                </a:solidFill>
              </a:rPr>
              <a:t>业务流程重组</a:t>
            </a:r>
          </a:p>
        </p:txBody>
      </p:sp>
      <p:sp>
        <p:nvSpPr>
          <p:cNvPr id="193539"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工业化国家，并大有风靡世界之势。根据</a:t>
            </a:r>
            <a:r>
              <a:rPr lang="en-US" altLang="zh-CN" smtClean="0"/>
              <a:t>Hammer</a:t>
            </a:r>
            <a:r>
              <a:rPr lang="zh-CN" altLang="en-US" smtClean="0"/>
              <a:t>与</a:t>
            </a:r>
            <a:r>
              <a:rPr lang="en-US" altLang="zh-CN" smtClean="0"/>
              <a:t>Champy</a:t>
            </a:r>
            <a:r>
              <a:rPr lang="zh-CN" altLang="en-US" smtClean="0"/>
              <a:t>的定义，“业务流程重组就是对企业的业务流程（</a:t>
            </a:r>
            <a:r>
              <a:rPr lang="en-US" altLang="zh-CN" smtClean="0"/>
              <a:t>Process</a:t>
            </a:r>
            <a:r>
              <a:rPr lang="zh-CN" altLang="en-US" smtClean="0"/>
              <a:t>）进行根本性（</a:t>
            </a:r>
            <a:r>
              <a:rPr lang="en-US" altLang="zh-CN" smtClean="0"/>
              <a:t>Fundamental</a:t>
            </a:r>
            <a:r>
              <a:rPr lang="zh-CN" altLang="en-US" smtClean="0"/>
              <a:t>）再思考和彻底性（</a:t>
            </a:r>
            <a:r>
              <a:rPr lang="en-US" altLang="zh-CN" smtClean="0"/>
              <a:t>Radical</a:t>
            </a:r>
            <a:r>
              <a:rPr lang="zh-CN" altLang="en-US" smtClean="0"/>
              <a:t>）再设计，从而获得在成本、质量、服务和速度等方面业绩的戏剧性的（</a:t>
            </a:r>
            <a:r>
              <a:rPr lang="en-US" altLang="zh-CN" smtClean="0"/>
              <a:t>Dramatic</a:t>
            </a:r>
            <a:r>
              <a:rPr lang="zh-CN" altLang="en-US" smtClean="0"/>
              <a:t>）改善”，使得企业能最大限度地适应以“顾客、竞争和变化”为特征的现代企业经营环境。</a:t>
            </a:r>
          </a:p>
        </p:txBody>
      </p:sp>
    </p:spTree>
    <p:extLst>
      <p:ext uri="{BB962C8B-B14F-4D97-AF65-F5344CB8AC3E}">
        <p14:creationId xmlns:p14="http://schemas.microsoft.com/office/powerpoint/2010/main" val="1736918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3538"/>
                                        </p:tgtEl>
                                        <p:attrNameLst>
                                          <p:attrName>style.visibility</p:attrName>
                                        </p:attrNameLst>
                                      </p:cBhvr>
                                      <p:to>
                                        <p:strVal val="visible"/>
                                      </p:to>
                                    </p:set>
                                    <p:anim calcmode="lin" valueType="num">
                                      <p:cBhvr additive="base">
                                        <p:cTn id="7" dur="500" fill="hold"/>
                                        <p:tgtEl>
                                          <p:spTgt spid="193538"/>
                                        </p:tgtEl>
                                        <p:attrNameLst>
                                          <p:attrName>ppt_x</p:attrName>
                                        </p:attrNameLst>
                                      </p:cBhvr>
                                      <p:tavLst>
                                        <p:tav tm="0">
                                          <p:val>
                                            <p:strVal val="#ppt_x"/>
                                          </p:val>
                                        </p:tav>
                                        <p:tav tm="100000">
                                          <p:val>
                                            <p:strVal val="#ppt_x"/>
                                          </p:val>
                                        </p:tav>
                                      </p:tavLst>
                                    </p:anim>
                                    <p:anim calcmode="lin" valueType="num">
                                      <p:cBhvr additive="base">
                                        <p:cTn id="8" dur="500" fill="hold"/>
                                        <p:tgtEl>
                                          <p:spTgt spid="19353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3539">
                                            <p:txEl>
                                              <p:pRg st="0" end="0"/>
                                            </p:txEl>
                                          </p:spTgt>
                                        </p:tgtEl>
                                        <p:attrNameLst>
                                          <p:attrName>style.visibility</p:attrName>
                                        </p:attrNameLst>
                                      </p:cBhvr>
                                      <p:to>
                                        <p:strVal val="visible"/>
                                      </p:to>
                                    </p:set>
                                    <p:anim calcmode="lin" valueType="num">
                                      <p:cBhvr additive="base">
                                        <p:cTn id="12" dur="500" fill="hold"/>
                                        <p:tgtEl>
                                          <p:spTgt spid="1935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35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utoUpdateAnimBg="0"/>
      <p:bldP spid="193539" grpId="0" build="p" autoUpdateAnimBg="0" advAuto="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dirty="0" smtClean="0">
                <a:solidFill>
                  <a:srgbClr val="FFCC00"/>
                </a:solidFill>
              </a:rPr>
              <a:t>业务流程重组</a:t>
            </a:r>
          </a:p>
        </p:txBody>
      </p:sp>
      <p:sp>
        <p:nvSpPr>
          <p:cNvPr id="194563" name="Rectangle 3"/>
          <p:cNvSpPr>
            <a:spLocks noGrp="1" noChangeArrowheads="1"/>
          </p:cNvSpPr>
          <p:nvPr>
            <p:ph type="body" idx="1"/>
          </p:nvPr>
        </p:nvSpPr>
        <p:spPr/>
        <p:txBody>
          <a:bodyPr/>
          <a:lstStyle/>
          <a:p>
            <a:pPr eaLnBrk="1" hangingPunct="1">
              <a:buFont typeface="Marlett" pitchFamily="2" charset="2"/>
              <a:buChar char="2"/>
            </a:pPr>
            <a:r>
              <a:rPr lang="zh-CN" altLang="en-US" smtClean="0"/>
              <a:t>业务流程重组的概念</a:t>
            </a:r>
          </a:p>
          <a:p>
            <a:pPr lvl="1" eaLnBrk="1" hangingPunct="1">
              <a:buFont typeface="Marlett" pitchFamily="2" charset="2"/>
              <a:buChar char="2"/>
            </a:pPr>
            <a:r>
              <a:rPr lang="zh-CN" altLang="en-US" smtClean="0"/>
              <a:t>业务流程重组是以作业流程为中心、打破传统的金字塔形的组织结构，组织结构向平板形发展，即所谓的扁平化结构管理。这种管理结构适合企业员工参与企业管理与实现企业内部各层次的有效沟通，并具有较强的应变能力和较大的灵活性。业务流程重组强调以业务流程为改造对象，以关心客户满意度为目标，对企业现有的业务流程进行根本的再思考和彻底的再设计，</a:t>
            </a:r>
          </a:p>
        </p:txBody>
      </p:sp>
    </p:spTree>
    <p:extLst>
      <p:ext uri="{BB962C8B-B14F-4D97-AF65-F5344CB8AC3E}">
        <p14:creationId xmlns:p14="http://schemas.microsoft.com/office/powerpoint/2010/main" val="2188908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 calcmode="lin" valueType="num">
                                      <p:cBhvr additive="base">
                                        <p:cTn id="7" dur="500" fill="hold"/>
                                        <p:tgtEl>
                                          <p:spTgt spid="194562"/>
                                        </p:tgtEl>
                                        <p:attrNameLst>
                                          <p:attrName>ppt_x</p:attrName>
                                        </p:attrNameLst>
                                      </p:cBhvr>
                                      <p:tavLst>
                                        <p:tav tm="0">
                                          <p:val>
                                            <p:strVal val="#ppt_x"/>
                                          </p:val>
                                        </p:tav>
                                        <p:tav tm="100000">
                                          <p:val>
                                            <p:strVal val="#ppt_x"/>
                                          </p:val>
                                        </p:tav>
                                      </p:tavLst>
                                    </p:anim>
                                    <p:anim calcmode="lin" valueType="num">
                                      <p:cBhvr additive="base">
                                        <p:cTn id="8" dur="500" fill="hold"/>
                                        <p:tgtEl>
                                          <p:spTgt spid="19456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4563">
                                            <p:txEl>
                                              <p:pRg st="0" end="0"/>
                                            </p:txEl>
                                          </p:spTgt>
                                        </p:tgtEl>
                                        <p:attrNameLst>
                                          <p:attrName>style.visibility</p:attrName>
                                        </p:attrNameLst>
                                      </p:cBhvr>
                                      <p:to>
                                        <p:strVal val="visible"/>
                                      </p:to>
                                    </p:set>
                                    <p:anim calcmode="lin" valueType="num">
                                      <p:cBhvr additive="base">
                                        <p:cTn id="12" dur="500" fill="hold"/>
                                        <p:tgtEl>
                                          <p:spTgt spid="1945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45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94563">
                                            <p:txEl>
                                              <p:pRg st="1" end="1"/>
                                            </p:txEl>
                                          </p:spTgt>
                                        </p:tgtEl>
                                        <p:attrNameLst>
                                          <p:attrName>style.visibility</p:attrName>
                                        </p:attrNameLst>
                                      </p:cBhvr>
                                      <p:to>
                                        <p:strVal val="visible"/>
                                      </p:to>
                                    </p:set>
                                    <p:anim calcmode="lin" valueType="num">
                                      <p:cBhvr additive="base">
                                        <p:cTn id="16" dur="500" fill="hold"/>
                                        <p:tgtEl>
                                          <p:spTgt spid="19456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945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build="p" autoUpdateAnimBg="0" advAuto="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zh-CN" altLang="en-US" dirty="0" smtClean="0">
                <a:solidFill>
                  <a:srgbClr val="FFCC00"/>
                </a:solidFill>
              </a:rPr>
              <a:t>业务流程重组</a:t>
            </a:r>
          </a:p>
        </p:txBody>
      </p:sp>
      <p:sp>
        <p:nvSpPr>
          <p:cNvPr id="195587" name="Rectangle 3"/>
          <p:cNvSpPr>
            <a:spLocks noGrp="1" noChangeArrowheads="1"/>
          </p:cNvSpPr>
          <p:nvPr>
            <p:ph type="body" idx="1"/>
          </p:nvPr>
        </p:nvSpPr>
        <p:spPr/>
        <p:txBody>
          <a:bodyPr/>
          <a:lstStyle/>
          <a:p>
            <a:pPr lvl="1" eaLnBrk="1" hangingPunct="1">
              <a:buFont typeface="Marlett" pitchFamily="2" charset="2"/>
              <a:buChar char="2"/>
            </a:pPr>
            <a:r>
              <a:rPr lang="zh-CN" altLang="en-US" smtClean="0"/>
              <a:t>并利用先进信息技术，实现管理组织结构扁平化，最终实现企业经营在成本、质量、服务和速度等方面“戏剧性”的改善。“根本性（</a:t>
            </a:r>
            <a:r>
              <a:rPr lang="en-US" altLang="zh-CN" smtClean="0"/>
              <a:t>Fundamental</a:t>
            </a:r>
            <a:r>
              <a:rPr lang="zh-CN" altLang="en-US" smtClean="0"/>
              <a:t>）”、“彻底性（</a:t>
            </a:r>
            <a:r>
              <a:rPr lang="en-US" altLang="zh-CN" smtClean="0"/>
              <a:t>Radical</a:t>
            </a:r>
            <a:r>
              <a:rPr lang="zh-CN" altLang="en-US" smtClean="0"/>
              <a:t>）”、“戏剧性（</a:t>
            </a:r>
            <a:r>
              <a:rPr lang="en-US" altLang="zh-CN" smtClean="0"/>
              <a:t>Dramatic</a:t>
            </a:r>
            <a:r>
              <a:rPr lang="zh-CN" altLang="en-US" smtClean="0"/>
              <a:t>）”和“流程</a:t>
            </a:r>
            <a:r>
              <a:rPr lang="en-US" altLang="zh-CN" smtClean="0"/>
              <a:t>(Process)”</a:t>
            </a:r>
            <a:r>
              <a:rPr lang="zh-CN" altLang="en-US" smtClean="0"/>
              <a:t>是业务流程重组的四个核心内容。</a:t>
            </a:r>
          </a:p>
          <a:p>
            <a:pPr eaLnBrk="1" hangingPunct="1"/>
            <a:endParaRPr lang="en-US" altLang="zh-CN" smtClean="0"/>
          </a:p>
        </p:txBody>
      </p:sp>
    </p:spTree>
    <p:extLst>
      <p:ext uri="{BB962C8B-B14F-4D97-AF65-F5344CB8AC3E}">
        <p14:creationId xmlns:p14="http://schemas.microsoft.com/office/powerpoint/2010/main" val="641404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ppt_x"/>
                                          </p:val>
                                        </p:tav>
                                        <p:tav tm="100000">
                                          <p:val>
                                            <p:strVal val="#ppt_x"/>
                                          </p:val>
                                        </p:tav>
                                      </p:tavLst>
                                    </p:anim>
                                    <p:anim calcmode="lin" valueType="num">
                                      <p:cBhvr additive="base">
                                        <p:cTn id="8" dur="500" fill="hold"/>
                                        <p:tgtEl>
                                          <p:spTgt spid="1955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5587">
                                            <p:txEl>
                                              <p:pRg st="0" end="0"/>
                                            </p:txEl>
                                          </p:spTgt>
                                        </p:tgtEl>
                                        <p:attrNameLst>
                                          <p:attrName>style.visibility</p:attrName>
                                        </p:attrNameLst>
                                      </p:cBhvr>
                                      <p:to>
                                        <p:strVal val="visible"/>
                                      </p:to>
                                    </p:set>
                                    <p:anim calcmode="lin" valueType="num">
                                      <p:cBhvr additive="base">
                                        <p:cTn id="12" dur="500" fill="hold"/>
                                        <p:tgtEl>
                                          <p:spTgt spid="1955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55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build="p" autoUpdateAnimBg="0" advAuto="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en-US" altLang="zh-CN" dirty="0" smtClean="0">
                <a:solidFill>
                  <a:srgbClr val="FFCC00"/>
                </a:solidFill>
              </a:rPr>
              <a:t> </a:t>
            </a:r>
            <a:r>
              <a:rPr lang="zh-CN" altLang="en-US" dirty="0" smtClean="0">
                <a:solidFill>
                  <a:srgbClr val="FFCC00"/>
                </a:solidFill>
              </a:rPr>
              <a:t>业务流程重组</a:t>
            </a:r>
          </a:p>
        </p:txBody>
      </p:sp>
      <p:sp>
        <p:nvSpPr>
          <p:cNvPr id="197635" name="Rectangle 3"/>
          <p:cNvSpPr>
            <a:spLocks noGrp="1" noChangeArrowheads="1"/>
          </p:cNvSpPr>
          <p:nvPr>
            <p:ph type="body" idx="1"/>
          </p:nvPr>
        </p:nvSpPr>
        <p:spPr/>
        <p:txBody>
          <a:bodyPr/>
          <a:lstStyle/>
          <a:p>
            <a:pPr eaLnBrk="1" hangingPunct="1">
              <a:buFont typeface="Marlett" pitchFamily="2" charset="2"/>
              <a:buChar char="2"/>
            </a:pPr>
            <a:r>
              <a:rPr lang="zh-CN" altLang="en-US" smtClean="0"/>
              <a:t>业务流程重组的注意事项</a:t>
            </a:r>
          </a:p>
          <a:p>
            <a:pPr lvl="1" eaLnBrk="1" hangingPunct="1">
              <a:buFont typeface="Marlett" pitchFamily="2" charset="2"/>
              <a:buNone/>
            </a:pPr>
            <a:r>
              <a:rPr lang="zh-CN" altLang="en-US" smtClean="0"/>
              <a:t>          业务流程重组并非是神丹妙药，有高收益的机会，但伴随着巨大的风险。据统计有</a:t>
            </a:r>
            <a:r>
              <a:rPr lang="en-US" altLang="zh-CN" smtClean="0"/>
              <a:t>70%</a:t>
            </a:r>
            <a:r>
              <a:rPr lang="zh-CN" altLang="en-US" smtClean="0"/>
              <a:t>的企业在重组中失败</a:t>
            </a:r>
          </a:p>
          <a:p>
            <a:pPr lvl="1" eaLnBrk="1" hangingPunct="1">
              <a:buFont typeface="Marlett" pitchFamily="2" charset="2"/>
              <a:buChar char="2"/>
            </a:pPr>
            <a:r>
              <a:rPr lang="zh-CN" altLang="en-US" smtClean="0"/>
              <a:t>时机选择</a:t>
            </a:r>
          </a:p>
          <a:p>
            <a:pPr lvl="1" eaLnBrk="1" hangingPunct="1">
              <a:buFont typeface="Marlett" pitchFamily="2" charset="2"/>
              <a:buChar char="2"/>
            </a:pPr>
            <a:r>
              <a:rPr lang="zh-CN" altLang="en-US" smtClean="0"/>
              <a:t>流程选择</a:t>
            </a:r>
          </a:p>
          <a:p>
            <a:pPr lvl="1" eaLnBrk="1" hangingPunct="1">
              <a:buFont typeface="Marlett" pitchFamily="2" charset="2"/>
              <a:buChar char="2"/>
            </a:pPr>
            <a:r>
              <a:rPr lang="zh-CN" altLang="en-US" smtClean="0"/>
              <a:t>领导班子</a:t>
            </a:r>
          </a:p>
          <a:p>
            <a:pPr lvl="1" eaLnBrk="1" hangingPunct="1">
              <a:buFont typeface="Marlett" pitchFamily="2" charset="2"/>
              <a:buChar char="2"/>
            </a:pPr>
            <a:r>
              <a:rPr lang="zh-CN" altLang="en-US" smtClean="0"/>
              <a:t>组织模型</a:t>
            </a:r>
          </a:p>
          <a:p>
            <a:pPr eaLnBrk="1" hangingPunct="1"/>
            <a:endParaRPr lang="en-US" altLang="zh-CN" smtClean="0"/>
          </a:p>
        </p:txBody>
      </p:sp>
    </p:spTree>
    <p:extLst>
      <p:ext uri="{BB962C8B-B14F-4D97-AF65-F5344CB8AC3E}">
        <p14:creationId xmlns:p14="http://schemas.microsoft.com/office/powerpoint/2010/main" val="280617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 calcmode="lin" valueType="num">
                                      <p:cBhvr additive="base">
                                        <p:cTn id="7" dur="500" fill="hold"/>
                                        <p:tgtEl>
                                          <p:spTgt spid="197634"/>
                                        </p:tgtEl>
                                        <p:attrNameLst>
                                          <p:attrName>ppt_x</p:attrName>
                                        </p:attrNameLst>
                                      </p:cBhvr>
                                      <p:tavLst>
                                        <p:tav tm="0">
                                          <p:val>
                                            <p:strVal val="#ppt_x"/>
                                          </p:val>
                                        </p:tav>
                                        <p:tav tm="100000">
                                          <p:val>
                                            <p:strVal val="#ppt_x"/>
                                          </p:val>
                                        </p:tav>
                                      </p:tavLst>
                                    </p:anim>
                                    <p:anim calcmode="lin" valueType="num">
                                      <p:cBhvr additive="base">
                                        <p:cTn id="8" dur="500" fill="hold"/>
                                        <p:tgtEl>
                                          <p:spTgt spid="19763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7635">
                                            <p:txEl>
                                              <p:pRg st="0" end="0"/>
                                            </p:txEl>
                                          </p:spTgt>
                                        </p:tgtEl>
                                        <p:attrNameLst>
                                          <p:attrName>style.visibility</p:attrName>
                                        </p:attrNameLst>
                                      </p:cBhvr>
                                      <p:to>
                                        <p:strVal val="visible"/>
                                      </p:to>
                                    </p:set>
                                    <p:anim calcmode="lin" valueType="num">
                                      <p:cBhvr additive="base">
                                        <p:cTn id="12" dur="500" fill="hold"/>
                                        <p:tgtEl>
                                          <p:spTgt spid="1976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76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97635">
                                            <p:txEl>
                                              <p:pRg st="1" end="1"/>
                                            </p:txEl>
                                          </p:spTgt>
                                        </p:tgtEl>
                                        <p:attrNameLst>
                                          <p:attrName>style.visibility</p:attrName>
                                        </p:attrNameLst>
                                      </p:cBhvr>
                                      <p:to>
                                        <p:strVal val="visible"/>
                                      </p:to>
                                    </p:set>
                                    <p:anim calcmode="lin" valueType="num">
                                      <p:cBhvr additive="base">
                                        <p:cTn id="16" dur="500" fill="hold"/>
                                        <p:tgtEl>
                                          <p:spTgt spid="19763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976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97635">
                                            <p:txEl>
                                              <p:pRg st="2" end="2"/>
                                            </p:txEl>
                                          </p:spTgt>
                                        </p:tgtEl>
                                        <p:attrNameLst>
                                          <p:attrName>style.visibility</p:attrName>
                                        </p:attrNameLst>
                                      </p:cBhvr>
                                      <p:to>
                                        <p:strVal val="visible"/>
                                      </p:to>
                                    </p:set>
                                    <p:anim calcmode="lin" valueType="num">
                                      <p:cBhvr additive="base">
                                        <p:cTn id="20" dur="500" fill="hold"/>
                                        <p:tgtEl>
                                          <p:spTgt spid="197635">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976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197635">
                                            <p:txEl>
                                              <p:pRg st="3" end="3"/>
                                            </p:txEl>
                                          </p:spTgt>
                                        </p:tgtEl>
                                        <p:attrNameLst>
                                          <p:attrName>style.visibility</p:attrName>
                                        </p:attrNameLst>
                                      </p:cBhvr>
                                      <p:to>
                                        <p:strVal val="visible"/>
                                      </p:to>
                                    </p:set>
                                    <p:anim calcmode="lin" valueType="num">
                                      <p:cBhvr additive="base">
                                        <p:cTn id="24" dur="500" fill="hold"/>
                                        <p:tgtEl>
                                          <p:spTgt spid="197635">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976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197635">
                                            <p:txEl>
                                              <p:pRg st="4" end="4"/>
                                            </p:txEl>
                                          </p:spTgt>
                                        </p:tgtEl>
                                        <p:attrNameLst>
                                          <p:attrName>style.visibility</p:attrName>
                                        </p:attrNameLst>
                                      </p:cBhvr>
                                      <p:to>
                                        <p:strVal val="visible"/>
                                      </p:to>
                                    </p:set>
                                    <p:anim calcmode="lin" valueType="num">
                                      <p:cBhvr additive="base">
                                        <p:cTn id="28" dur="500" fill="hold"/>
                                        <p:tgtEl>
                                          <p:spTgt spid="197635">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976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197635">
                                            <p:txEl>
                                              <p:pRg st="5" end="5"/>
                                            </p:txEl>
                                          </p:spTgt>
                                        </p:tgtEl>
                                        <p:attrNameLst>
                                          <p:attrName>style.visibility</p:attrName>
                                        </p:attrNameLst>
                                      </p:cBhvr>
                                      <p:to>
                                        <p:strVal val="visible"/>
                                      </p:to>
                                    </p:set>
                                    <p:anim calcmode="lin" valueType="num">
                                      <p:cBhvr additive="base">
                                        <p:cTn id="32" dur="500" fill="hold"/>
                                        <p:tgtEl>
                                          <p:spTgt spid="19763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976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5" grpId="0" build="p" autoUpdateAnimBg="0" advAuto="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dirty="0" smtClean="0">
                <a:solidFill>
                  <a:srgbClr val="FFCC00"/>
                </a:solidFill>
              </a:rPr>
              <a:t>业务流程重组</a:t>
            </a:r>
          </a:p>
        </p:txBody>
      </p:sp>
      <p:sp>
        <p:nvSpPr>
          <p:cNvPr id="198659" name="Rectangle 3"/>
          <p:cNvSpPr>
            <a:spLocks noGrp="1" noChangeArrowheads="1"/>
          </p:cNvSpPr>
          <p:nvPr>
            <p:ph type="body" idx="1"/>
          </p:nvPr>
        </p:nvSpPr>
        <p:spPr/>
        <p:txBody>
          <a:bodyPr/>
          <a:lstStyle/>
          <a:p>
            <a:pPr eaLnBrk="1" hangingPunct="1">
              <a:buFontTx/>
              <a:buNone/>
            </a:pPr>
            <a:r>
              <a:rPr lang="zh-CN" altLang="en-US" smtClean="0"/>
              <a:t>扁平化组织模型</a:t>
            </a:r>
            <a:endParaRPr lang="zh-CN" altLang="en-US" b="1" smtClean="0"/>
          </a:p>
        </p:txBody>
      </p:sp>
      <p:grpSp>
        <p:nvGrpSpPr>
          <p:cNvPr id="198660" name="Group 4"/>
          <p:cNvGrpSpPr>
            <a:grpSpLocks/>
          </p:cNvGrpSpPr>
          <p:nvPr/>
        </p:nvGrpSpPr>
        <p:grpSpPr bwMode="auto">
          <a:xfrm>
            <a:off x="1371600" y="2743200"/>
            <a:ext cx="5953125" cy="3022600"/>
            <a:chOff x="3060" y="9240"/>
            <a:chExt cx="6660" cy="2496"/>
          </a:xfrm>
        </p:grpSpPr>
        <p:grpSp>
          <p:nvGrpSpPr>
            <p:cNvPr id="181253" name="Group 5"/>
            <p:cNvGrpSpPr>
              <a:grpSpLocks/>
            </p:cNvGrpSpPr>
            <p:nvPr/>
          </p:nvGrpSpPr>
          <p:grpSpPr bwMode="auto">
            <a:xfrm>
              <a:off x="3060" y="10332"/>
              <a:ext cx="1800" cy="1404"/>
              <a:chOff x="4320" y="7056"/>
              <a:chExt cx="1800" cy="1404"/>
            </a:xfrm>
          </p:grpSpPr>
          <p:sp>
            <p:nvSpPr>
              <p:cNvPr id="181282" name="Text Box 6"/>
              <p:cNvSpPr txBox="1">
                <a:spLocks noChangeArrowheads="1"/>
              </p:cNvSpPr>
              <p:nvPr/>
            </p:nvSpPr>
            <p:spPr bwMode="auto">
              <a:xfrm>
                <a:off x="4680" y="7368"/>
                <a:ext cx="108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流程主管</a:t>
                </a:r>
              </a:p>
            </p:txBody>
          </p:sp>
          <p:sp>
            <p:nvSpPr>
              <p:cNvPr id="181283" name="Text Box 7"/>
              <p:cNvSpPr txBox="1">
                <a:spLocks noChangeArrowheads="1"/>
              </p:cNvSpPr>
              <p:nvPr/>
            </p:nvSpPr>
            <p:spPr bwMode="auto">
              <a:xfrm>
                <a:off x="4320" y="8148"/>
                <a:ext cx="72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业务员</a:t>
                </a:r>
              </a:p>
            </p:txBody>
          </p:sp>
          <p:sp>
            <p:nvSpPr>
              <p:cNvPr id="181284" name="Text Box 8"/>
              <p:cNvSpPr txBox="1">
                <a:spLocks noChangeArrowheads="1"/>
              </p:cNvSpPr>
              <p:nvPr/>
            </p:nvSpPr>
            <p:spPr bwMode="auto">
              <a:xfrm>
                <a:off x="5400" y="8148"/>
                <a:ext cx="72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业务员</a:t>
                </a:r>
              </a:p>
            </p:txBody>
          </p:sp>
          <p:sp>
            <p:nvSpPr>
              <p:cNvPr id="181285" name="Line 9"/>
              <p:cNvSpPr>
                <a:spLocks noChangeShapeType="1"/>
              </p:cNvSpPr>
              <p:nvPr/>
            </p:nvSpPr>
            <p:spPr bwMode="auto">
              <a:xfrm>
                <a:off x="5220" y="705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1286" name="Group 10"/>
              <p:cNvGrpSpPr>
                <a:grpSpLocks/>
              </p:cNvGrpSpPr>
              <p:nvPr/>
            </p:nvGrpSpPr>
            <p:grpSpPr bwMode="auto">
              <a:xfrm>
                <a:off x="4680" y="7680"/>
                <a:ext cx="1080" cy="468"/>
                <a:chOff x="4680" y="7680"/>
                <a:chExt cx="1080" cy="468"/>
              </a:xfrm>
            </p:grpSpPr>
            <p:sp>
              <p:nvSpPr>
                <p:cNvPr id="181287" name="Line 11"/>
                <p:cNvSpPr>
                  <a:spLocks noChangeShapeType="1"/>
                </p:cNvSpPr>
                <p:nvPr/>
              </p:nvSpPr>
              <p:spPr bwMode="auto">
                <a:xfrm>
                  <a:off x="4680" y="783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8" name="Line 12"/>
                <p:cNvSpPr>
                  <a:spLocks noChangeShapeType="1"/>
                </p:cNvSpPr>
                <p:nvPr/>
              </p:nvSpPr>
              <p:spPr bwMode="auto">
                <a:xfrm>
                  <a:off x="5760" y="783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9" name="Line 13"/>
                <p:cNvSpPr>
                  <a:spLocks noChangeShapeType="1"/>
                </p:cNvSpPr>
                <p:nvPr/>
              </p:nvSpPr>
              <p:spPr bwMode="auto">
                <a:xfrm>
                  <a:off x="4680" y="783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0" name="Line 14"/>
                <p:cNvSpPr>
                  <a:spLocks noChangeShapeType="1"/>
                </p:cNvSpPr>
                <p:nvPr/>
              </p:nvSpPr>
              <p:spPr bwMode="auto">
                <a:xfrm flipV="1">
                  <a:off x="5220" y="7680"/>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1254" name="Group 15"/>
            <p:cNvGrpSpPr>
              <a:grpSpLocks/>
            </p:cNvGrpSpPr>
            <p:nvPr/>
          </p:nvGrpSpPr>
          <p:grpSpPr bwMode="auto">
            <a:xfrm>
              <a:off x="5040" y="10332"/>
              <a:ext cx="1800" cy="1404"/>
              <a:chOff x="4320" y="7056"/>
              <a:chExt cx="1800" cy="1404"/>
            </a:xfrm>
          </p:grpSpPr>
          <p:sp>
            <p:nvSpPr>
              <p:cNvPr id="181273" name="Text Box 16"/>
              <p:cNvSpPr txBox="1">
                <a:spLocks noChangeArrowheads="1"/>
              </p:cNvSpPr>
              <p:nvPr/>
            </p:nvSpPr>
            <p:spPr bwMode="auto">
              <a:xfrm>
                <a:off x="4680" y="7368"/>
                <a:ext cx="108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流程主管</a:t>
                </a:r>
              </a:p>
            </p:txBody>
          </p:sp>
          <p:sp>
            <p:nvSpPr>
              <p:cNvPr id="181274" name="Text Box 17"/>
              <p:cNvSpPr txBox="1">
                <a:spLocks noChangeArrowheads="1"/>
              </p:cNvSpPr>
              <p:nvPr/>
            </p:nvSpPr>
            <p:spPr bwMode="auto">
              <a:xfrm>
                <a:off x="4320" y="8148"/>
                <a:ext cx="72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业务员</a:t>
                </a:r>
              </a:p>
            </p:txBody>
          </p:sp>
          <p:sp>
            <p:nvSpPr>
              <p:cNvPr id="181275" name="Text Box 18"/>
              <p:cNvSpPr txBox="1">
                <a:spLocks noChangeArrowheads="1"/>
              </p:cNvSpPr>
              <p:nvPr/>
            </p:nvSpPr>
            <p:spPr bwMode="auto">
              <a:xfrm>
                <a:off x="5400" y="8148"/>
                <a:ext cx="72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业务员</a:t>
                </a:r>
              </a:p>
            </p:txBody>
          </p:sp>
          <p:sp>
            <p:nvSpPr>
              <p:cNvPr id="181276" name="Line 19"/>
              <p:cNvSpPr>
                <a:spLocks noChangeShapeType="1"/>
              </p:cNvSpPr>
              <p:nvPr/>
            </p:nvSpPr>
            <p:spPr bwMode="auto">
              <a:xfrm>
                <a:off x="5220" y="705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1277" name="Group 20"/>
              <p:cNvGrpSpPr>
                <a:grpSpLocks/>
              </p:cNvGrpSpPr>
              <p:nvPr/>
            </p:nvGrpSpPr>
            <p:grpSpPr bwMode="auto">
              <a:xfrm>
                <a:off x="4680" y="7680"/>
                <a:ext cx="1080" cy="468"/>
                <a:chOff x="4680" y="7680"/>
                <a:chExt cx="1080" cy="468"/>
              </a:xfrm>
            </p:grpSpPr>
            <p:sp>
              <p:nvSpPr>
                <p:cNvPr id="181278" name="Line 21"/>
                <p:cNvSpPr>
                  <a:spLocks noChangeShapeType="1"/>
                </p:cNvSpPr>
                <p:nvPr/>
              </p:nvSpPr>
              <p:spPr bwMode="auto">
                <a:xfrm>
                  <a:off x="4680" y="783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9" name="Line 22"/>
                <p:cNvSpPr>
                  <a:spLocks noChangeShapeType="1"/>
                </p:cNvSpPr>
                <p:nvPr/>
              </p:nvSpPr>
              <p:spPr bwMode="auto">
                <a:xfrm>
                  <a:off x="5760" y="783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0" name="Line 23"/>
                <p:cNvSpPr>
                  <a:spLocks noChangeShapeType="1"/>
                </p:cNvSpPr>
                <p:nvPr/>
              </p:nvSpPr>
              <p:spPr bwMode="auto">
                <a:xfrm>
                  <a:off x="4680" y="783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1" name="Line 24"/>
                <p:cNvSpPr>
                  <a:spLocks noChangeShapeType="1"/>
                </p:cNvSpPr>
                <p:nvPr/>
              </p:nvSpPr>
              <p:spPr bwMode="auto">
                <a:xfrm flipV="1">
                  <a:off x="5220" y="7680"/>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1255" name="Group 25"/>
            <p:cNvGrpSpPr>
              <a:grpSpLocks/>
            </p:cNvGrpSpPr>
            <p:nvPr/>
          </p:nvGrpSpPr>
          <p:grpSpPr bwMode="auto">
            <a:xfrm>
              <a:off x="7020" y="10332"/>
              <a:ext cx="1800" cy="1404"/>
              <a:chOff x="4320" y="7056"/>
              <a:chExt cx="1800" cy="1404"/>
            </a:xfrm>
          </p:grpSpPr>
          <p:sp>
            <p:nvSpPr>
              <p:cNvPr id="181264" name="Text Box 26"/>
              <p:cNvSpPr txBox="1">
                <a:spLocks noChangeArrowheads="1"/>
              </p:cNvSpPr>
              <p:nvPr/>
            </p:nvSpPr>
            <p:spPr bwMode="auto">
              <a:xfrm>
                <a:off x="4680" y="7368"/>
                <a:ext cx="108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流程主管</a:t>
                </a:r>
              </a:p>
            </p:txBody>
          </p:sp>
          <p:sp>
            <p:nvSpPr>
              <p:cNvPr id="181265" name="Text Box 27"/>
              <p:cNvSpPr txBox="1">
                <a:spLocks noChangeArrowheads="1"/>
              </p:cNvSpPr>
              <p:nvPr/>
            </p:nvSpPr>
            <p:spPr bwMode="auto">
              <a:xfrm>
                <a:off x="4320" y="8148"/>
                <a:ext cx="72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业务员</a:t>
                </a:r>
              </a:p>
            </p:txBody>
          </p:sp>
          <p:sp>
            <p:nvSpPr>
              <p:cNvPr id="181266" name="Text Box 28"/>
              <p:cNvSpPr txBox="1">
                <a:spLocks noChangeArrowheads="1"/>
              </p:cNvSpPr>
              <p:nvPr/>
            </p:nvSpPr>
            <p:spPr bwMode="auto">
              <a:xfrm>
                <a:off x="5400" y="8148"/>
                <a:ext cx="72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业务员</a:t>
                </a:r>
              </a:p>
            </p:txBody>
          </p:sp>
          <p:sp>
            <p:nvSpPr>
              <p:cNvPr id="181267" name="Line 29"/>
              <p:cNvSpPr>
                <a:spLocks noChangeShapeType="1"/>
              </p:cNvSpPr>
              <p:nvPr/>
            </p:nvSpPr>
            <p:spPr bwMode="auto">
              <a:xfrm>
                <a:off x="5220" y="705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1268" name="Group 30"/>
              <p:cNvGrpSpPr>
                <a:grpSpLocks/>
              </p:cNvGrpSpPr>
              <p:nvPr/>
            </p:nvGrpSpPr>
            <p:grpSpPr bwMode="auto">
              <a:xfrm>
                <a:off x="4680" y="7680"/>
                <a:ext cx="1080" cy="468"/>
                <a:chOff x="4680" y="7680"/>
                <a:chExt cx="1080" cy="468"/>
              </a:xfrm>
            </p:grpSpPr>
            <p:sp>
              <p:nvSpPr>
                <p:cNvPr id="181269" name="Line 31"/>
                <p:cNvSpPr>
                  <a:spLocks noChangeShapeType="1"/>
                </p:cNvSpPr>
                <p:nvPr/>
              </p:nvSpPr>
              <p:spPr bwMode="auto">
                <a:xfrm>
                  <a:off x="4680" y="783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0" name="Line 32"/>
                <p:cNvSpPr>
                  <a:spLocks noChangeShapeType="1"/>
                </p:cNvSpPr>
                <p:nvPr/>
              </p:nvSpPr>
              <p:spPr bwMode="auto">
                <a:xfrm>
                  <a:off x="5760" y="783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71" name="Line 33"/>
                <p:cNvSpPr>
                  <a:spLocks noChangeShapeType="1"/>
                </p:cNvSpPr>
                <p:nvPr/>
              </p:nvSpPr>
              <p:spPr bwMode="auto">
                <a:xfrm>
                  <a:off x="4680" y="783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72" name="Line 34"/>
                <p:cNvSpPr>
                  <a:spLocks noChangeShapeType="1"/>
                </p:cNvSpPr>
                <p:nvPr/>
              </p:nvSpPr>
              <p:spPr bwMode="auto">
                <a:xfrm flipV="1">
                  <a:off x="5220" y="7680"/>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1256" name="Group 35"/>
            <p:cNvGrpSpPr>
              <a:grpSpLocks/>
            </p:cNvGrpSpPr>
            <p:nvPr/>
          </p:nvGrpSpPr>
          <p:grpSpPr bwMode="auto">
            <a:xfrm>
              <a:off x="3960" y="10332"/>
              <a:ext cx="5760" cy="312"/>
              <a:chOff x="3960" y="10332"/>
              <a:chExt cx="5760" cy="312"/>
            </a:xfrm>
          </p:grpSpPr>
          <p:sp>
            <p:nvSpPr>
              <p:cNvPr id="181262" name="Line 36"/>
              <p:cNvSpPr>
                <a:spLocks noChangeShapeType="1"/>
              </p:cNvSpPr>
              <p:nvPr/>
            </p:nvSpPr>
            <p:spPr bwMode="auto">
              <a:xfrm>
                <a:off x="3960" y="10332"/>
                <a:ext cx="57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63" name="Line 37"/>
              <p:cNvSpPr>
                <a:spLocks noChangeShapeType="1"/>
              </p:cNvSpPr>
              <p:nvPr/>
            </p:nvSpPr>
            <p:spPr bwMode="auto">
              <a:xfrm>
                <a:off x="9720" y="1033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81257" name="Group 38"/>
            <p:cNvGrpSpPr>
              <a:grpSpLocks/>
            </p:cNvGrpSpPr>
            <p:nvPr/>
          </p:nvGrpSpPr>
          <p:grpSpPr bwMode="auto">
            <a:xfrm>
              <a:off x="5760" y="9240"/>
              <a:ext cx="2160" cy="1092"/>
              <a:chOff x="5760" y="9240"/>
              <a:chExt cx="2160" cy="1092"/>
            </a:xfrm>
          </p:grpSpPr>
          <p:sp>
            <p:nvSpPr>
              <p:cNvPr id="181258" name="Text Box 39"/>
              <p:cNvSpPr txBox="1">
                <a:spLocks noChangeArrowheads="1"/>
              </p:cNvSpPr>
              <p:nvPr/>
            </p:nvSpPr>
            <p:spPr bwMode="auto">
              <a:xfrm>
                <a:off x="5760" y="9240"/>
                <a:ext cx="108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总经理</a:t>
                </a:r>
              </a:p>
            </p:txBody>
          </p:sp>
          <p:sp>
            <p:nvSpPr>
              <p:cNvPr id="181259" name="Line 40"/>
              <p:cNvSpPr>
                <a:spLocks noChangeShapeType="1"/>
              </p:cNvSpPr>
              <p:nvPr/>
            </p:nvSpPr>
            <p:spPr bwMode="auto">
              <a:xfrm>
                <a:off x="6300" y="9552"/>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60" name="Text Box 41"/>
              <p:cNvSpPr txBox="1">
                <a:spLocks noChangeArrowheads="1"/>
              </p:cNvSpPr>
              <p:nvPr/>
            </p:nvSpPr>
            <p:spPr bwMode="auto">
              <a:xfrm>
                <a:off x="6840" y="9708"/>
                <a:ext cx="1080" cy="312"/>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中层领导</a:t>
                </a:r>
              </a:p>
            </p:txBody>
          </p:sp>
          <p:sp>
            <p:nvSpPr>
              <p:cNvPr id="181261" name="Line 42"/>
              <p:cNvSpPr>
                <a:spLocks noChangeShapeType="1"/>
              </p:cNvSpPr>
              <p:nvPr/>
            </p:nvSpPr>
            <p:spPr bwMode="auto">
              <a:xfrm>
                <a:off x="6300" y="9864"/>
                <a:ext cx="5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756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 calcmode="lin" valueType="num">
                                      <p:cBhvr additive="base">
                                        <p:cTn id="7" dur="500" fill="hold"/>
                                        <p:tgtEl>
                                          <p:spTgt spid="198658"/>
                                        </p:tgtEl>
                                        <p:attrNameLst>
                                          <p:attrName>ppt_x</p:attrName>
                                        </p:attrNameLst>
                                      </p:cBhvr>
                                      <p:tavLst>
                                        <p:tav tm="0">
                                          <p:val>
                                            <p:strVal val="#ppt_x"/>
                                          </p:val>
                                        </p:tav>
                                        <p:tav tm="100000">
                                          <p:val>
                                            <p:strVal val="#ppt_x"/>
                                          </p:val>
                                        </p:tav>
                                      </p:tavLst>
                                    </p:anim>
                                    <p:anim calcmode="lin" valueType="num">
                                      <p:cBhvr additive="base">
                                        <p:cTn id="8" dur="500" fill="hold"/>
                                        <p:tgtEl>
                                          <p:spTgt spid="19865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8659">
                                            <p:txEl>
                                              <p:pRg st="0" end="0"/>
                                            </p:txEl>
                                          </p:spTgt>
                                        </p:tgtEl>
                                        <p:attrNameLst>
                                          <p:attrName>style.visibility</p:attrName>
                                        </p:attrNameLst>
                                      </p:cBhvr>
                                      <p:to>
                                        <p:strVal val="visible"/>
                                      </p:to>
                                    </p:set>
                                    <p:anim calcmode="lin" valueType="num">
                                      <p:cBhvr additive="base">
                                        <p:cTn id="12"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86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98660"/>
                                        </p:tgtEl>
                                        <p:attrNameLst>
                                          <p:attrName>style.visibility</p:attrName>
                                        </p:attrNameLst>
                                      </p:cBhvr>
                                      <p:to>
                                        <p:strVal val="visible"/>
                                      </p:to>
                                    </p:set>
                                    <p:anim calcmode="lin" valueType="num">
                                      <p:cBhvr additive="base">
                                        <p:cTn id="17" dur="500" fill="hold"/>
                                        <p:tgtEl>
                                          <p:spTgt spid="198660"/>
                                        </p:tgtEl>
                                        <p:attrNameLst>
                                          <p:attrName>ppt_x</p:attrName>
                                        </p:attrNameLst>
                                      </p:cBhvr>
                                      <p:tavLst>
                                        <p:tav tm="0">
                                          <p:val>
                                            <p:strVal val="1+#ppt_w/2"/>
                                          </p:val>
                                        </p:tav>
                                        <p:tav tm="100000">
                                          <p:val>
                                            <p:strVal val="#ppt_x"/>
                                          </p:val>
                                        </p:tav>
                                      </p:tavLst>
                                    </p:anim>
                                    <p:anim calcmode="lin" valueType="num">
                                      <p:cBhvr additive="base">
                                        <p:cTn id="18" dur="500" fill="hold"/>
                                        <p:tgtEl>
                                          <p:spTgt spid="19866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build="p" autoUpdateAnimBg="0" advAuto="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r>
              <a:rPr lang="zh-CN" altLang="en-US" smtClean="0">
                <a:solidFill>
                  <a:srgbClr val="FFCC00"/>
                </a:solidFill>
              </a:rPr>
              <a:t>业务</a:t>
            </a:r>
            <a:r>
              <a:rPr lang="zh-CN" altLang="en-US" dirty="0" smtClean="0">
                <a:solidFill>
                  <a:srgbClr val="FFCC00"/>
                </a:solidFill>
              </a:rPr>
              <a:t>流程重组</a:t>
            </a:r>
          </a:p>
        </p:txBody>
      </p:sp>
      <p:sp>
        <p:nvSpPr>
          <p:cNvPr id="199683" name="Rectangle 3"/>
          <p:cNvSpPr>
            <a:spLocks noGrp="1" noChangeArrowheads="1"/>
          </p:cNvSpPr>
          <p:nvPr>
            <p:ph type="body" idx="1"/>
          </p:nvPr>
        </p:nvSpPr>
        <p:spPr/>
        <p:txBody>
          <a:bodyPr/>
          <a:lstStyle/>
          <a:p>
            <a:pPr eaLnBrk="1" hangingPunct="1">
              <a:buFont typeface="Marlett" pitchFamily="2" charset="2"/>
              <a:buChar char="2"/>
            </a:pPr>
            <a:r>
              <a:rPr lang="zh-CN" altLang="en-US" smtClean="0"/>
              <a:t>在扁平化组织模型中，原来中层领导的职能、作用发生了变化，由业务负责人转化为：监督、训导、行政管理角色，并对企业的业务全局平衡。而各个流程控制点、负责人实际是对企业的最终流程业务负责，也就是对企业最高领导负责。</a:t>
            </a:r>
          </a:p>
        </p:txBody>
      </p:sp>
    </p:spTree>
    <p:extLst>
      <p:ext uri="{BB962C8B-B14F-4D97-AF65-F5344CB8AC3E}">
        <p14:creationId xmlns:p14="http://schemas.microsoft.com/office/powerpoint/2010/main" val="2027822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 calcmode="lin" valueType="num">
                                      <p:cBhvr additive="base">
                                        <p:cTn id="7" dur="500" fill="hold"/>
                                        <p:tgtEl>
                                          <p:spTgt spid="199682"/>
                                        </p:tgtEl>
                                        <p:attrNameLst>
                                          <p:attrName>ppt_x</p:attrName>
                                        </p:attrNameLst>
                                      </p:cBhvr>
                                      <p:tavLst>
                                        <p:tav tm="0">
                                          <p:val>
                                            <p:strVal val="#ppt_x"/>
                                          </p:val>
                                        </p:tav>
                                        <p:tav tm="100000">
                                          <p:val>
                                            <p:strVal val="#ppt_x"/>
                                          </p:val>
                                        </p:tav>
                                      </p:tavLst>
                                    </p:anim>
                                    <p:anim calcmode="lin" valueType="num">
                                      <p:cBhvr additive="base">
                                        <p:cTn id="8" dur="500" fill="hold"/>
                                        <p:tgtEl>
                                          <p:spTgt spid="19968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9683">
                                            <p:txEl>
                                              <p:pRg st="0" end="0"/>
                                            </p:txEl>
                                          </p:spTgt>
                                        </p:tgtEl>
                                        <p:attrNameLst>
                                          <p:attrName>style.visibility</p:attrName>
                                        </p:attrNameLst>
                                      </p:cBhvr>
                                      <p:to>
                                        <p:strVal val="visible"/>
                                      </p:to>
                                    </p:set>
                                    <p:anim calcmode="lin" valueType="num">
                                      <p:cBhvr additive="base">
                                        <p:cTn id="12" dur="500" fill="hold"/>
                                        <p:tgtEl>
                                          <p:spTgt spid="1996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96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P spid="199683" grpId="0" build="p" autoUpdateAnimBg="0" advAuto="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6: ERP and the World Wide Web</a:t>
            </a:r>
          </a:p>
        </p:txBody>
      </p:sp>
      <p:sp>
        <p:nvSpPr>
          <p:cNvPr id="214019" name="Rectangle 2"/>
          <p:cNvSpPr>
            <a:spLocks noGrp="1" noChangeArrowheads="1"/>
          </p:cNvSpPr>
          <p:nvPr>
            <p:ph type="body" idx="1"/>
          </p:nvPr>
        </p:nvSpPr>
        <p:spPr>
          <a:xfrm>
            <a:off x="684213" y="1052513"/>
            <a:ext cx="7772400" cy="4038600"/>
          </a:xfrm>
        </p:spPr>
        <p:txBody>
          <a:bodyPr/>
          <a:lstStyle/>
          <a:p>
            <a:pPr eaLnBrk="1" hangingPunct="1"/>
            <a:r>
              <a:rPr lang="en-US" altLang="zh-CN" b="1" smtClean="0"/>
              <a:t>E-Commerce and ERP</a:t>
            </a:r>
          </a:p>
        </p:txBody>
      </p:sp>
      <p:pic>
        <p:nvPicPr>
          <p:cNvPr id="2140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6113"/>
            <a:ext cx="9040813"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82962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8: Supply Chain Management</a:t>
            </a:r>
          </a:p>
        </p:txBody>
      </p:sp>
      <p:sp>
        <p:nvSpPr>
          <p:cNvPr id="215043" name="Rectangle 2"/>
          <p:cNvSpPr>
            <a:spLocks noGrp="1" noChangeArrowheads="1"/>
          </p:cNvSpPr>
          <p:nvPr>
            <p:ph type="body" idx="1"/>
          </p:nvPr>
        </p:nvSpPr>
        <p:spPr>
          <a:xfrm>
            <a:off x="684213" y="1557338"/>
            <a:ext cx="7772400" cy="4038600"/>
          </a:xfrm>
        </p:spPr>
        <p:txBody>
          <a:bodyPr>
            <a:normAutofit lnSpcReduction="10000"/>
          </a:bodyPr>
          <a:lstStyle/>
          <a:p>
            <a:pPr eaLnBrk="1" hangingPunct="1">
              <a:lnSpc>
                <a:spcPct val="90000"/>
              </a:lnSpc>
            </a:pPr>
            <a:r>
              <a:rPr lang="zh-CN" altLang="en-US" b="1" smtClean="0"/>
              <a:t>市场的发展</a:t>
            </a:r>
          </a:p>
          <a:p>
            <a:pPr lvl="1" eaLnBrk="1" hangingPunct="1">
              <a:lnSpc>
                <a:spcPct val="90000"/>
              </a:lnSpc>
              <a:buFontTx/>
              <a:buNone/>
            </a:pPr>
            <a:r>
              <a:rPr lang="en-US" altLang="zh-CN" b="1" smtClean="0"/>
              <a:t>21</a:t>
            </a:r>
            <a:r>
              <a:rPr lang="zh-CN" altLang="en-US" b="1" smtClean="0"/>
              <a:t>世纪市场有如下特点：</a:t>
            </a:r>
          </a:p>
          <a:p>
            <a:pPr lvl="1" eaLnBrk="1" hangingPunct="1">
              <a:lnSpc>
                <a:spcPct val="90000"/>
              </a:lnSpc>
            </a:pPr>
            <a:r>
              <a:rPr lang="zh-CN" altLang="en-US" b="1" smtClean="0"/>
              <a:t>科学技术飞速发展，产品更新换代加快，产品寿命缩短。</a:t>
            </a:r>
          </a:p>
          <a:p>
            <a:pPr lvl="1" eaLnBrk="1" hangingPunct="1">
              <a:lnSpc>
                <a:spcPct val="90000"/>
              </a:lnSpc>
            </a:pPr>
            <a:r>
              <a:rPr lang="zh-CN" altLang="en-US" b="1" smtClean="0"/>
              <a:t>信息技术的发展给企业带来了机遇，也带来了很大的压力。</a:t>
            </a:r>
          </a:p>
          <a:p>
            <a:pPr lvl="1" eaLnBrk="1" hangingPunct="1">
              <a:lnSpc>
                <a:spcPct val="90000"/>
              </a:lnSpc>
            </a:pPr>
            <a:r>
              <a:rPr lang="zh-CN" altLang="en-US" b="1" smtClean="0"/>
              <a:t>市场竞争的全球化，全球经济的一体化，要求每个企业之间既是竞争者又是合作者。</a:t>
            </a:r>
          </a:p>
          <a:p>
            <a:pPr lvl="1" eaLnBrk="1" hangingPunct="1">
              <a:lnSpc>
                <a:spcPct val="90000"/>
              </a:lnSpc>
            </a:pPr>
            <a:r>
              <a:rPr lang="zh-CN" altLang="en-US" b="1" smtClean="0"/>
              <a:t>全球资源有限，资源共享、互补的问题已经摆在企业的面前。</a:t>
            </a:r>
          </a:p>
        </p:txBody>
      </p:sp>
      <p:sp>
        <p:nvSpPr>
          <p:cNvPr id="215044" name="Rectangle 3"/>
          <p:cNvSpPr>
            <a:spLocks noGrp="1" noChangeArrowheads="1"/>
          </p:cNvSpPr>
          <p:nvPr>
            <p:ph type="title"/>
          </p:nvPr>
        </p:nvSpPr>
        <p:spPr>
          <a:xfrm>
            <a:off x="683568" y="260648"/>
            <a:ext cx="7772400" cy="1000373"/>
          </a:xfrm>
        </p:spPr>
        <p:txBody>
          <a:bodyPr vert="horz" lIns="91440" tIns="45720" rIns="91440" bIns="45720" rtlCol="0" anchor="ctr">
            <a:normAutofit fontScale="90000"/>
          </a:bodyPr>
          <a:lstStyle/>
          <a:p>
            <a:r>
              <a:rPr lang="en-US" altLang="zh-CN" dirty="0" smtClean="0">
                <a:solidFill>
                  <a:srgbClr val="FFCC00"/>
                </a:solidFill>
              </a:rPr>
              <a:t/>
            </a:r>
            <a:br>
              <a:rPr lang="en-US" altLang="zh-CN" dirty="0" smtClean="0">
                <a:solidFill>
                  <a:srgbClr val="FFCC00"/>
                </a:solidFill>
              </a:rPr>
            </a:br>
            <a:r>
              <a:rPr lang="zh-CN" altLang="en-US" dirty="0" smtClean="0">
                <a:solidFill>
                  <a:srgbClr val="FFCC00"/>
                </a:solidFill>
              </a:rPr>
              <a:t>供应</a:t>
            </a:r>
            <a:r>
              <a:rPr lang="zh-CN" altLang="en-US" dirty="0">
                <a:solidFill>
                  <a:srgbClr val="FFCC00"/>
                </a:solidFill>
              </a:rPr>
              <a:t>链管理的形成</a:t>
            </a:r>
            <a:br>
              <a:rPr lang="zh-CN" altLang="en-US" dirty="0">
                <a:solidFill>
                  <a:srgbClr val="FFCC00"/>
                </a:solidFill>
              </a:rPr>
            </a:br>
            <a:endParaRPr lang="zh-CN" altLang="en-US" dirty="0">
              <a:solidFill>
                <a:srgbClr val="FFCC00"/>
              </a:solidFill>
            </a:endParaRPr>
          </a:p>
        </p:txBody>
      </p:sp>
    </p:spTree>
    <p:extLst>
      <p:ext uri="{BB962C8B-B14F-4D97-AF65-F5344CB8AC3E}">
        <p14:creationId xmlns:p14="http://schemas.microsoft.com/office/powerpoint/2010/main" val="371605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solidFill>
                  <a:srgbClr val="FFCC00"/>
                </a:solidFill>
              </a:rPr>
              <a:t>基本</a:t>
            </a:r>
            <a:r>
              <a:rPr lang="en-US" altLang="zh-CN" dirty="0" smtClean="0">
                <a:solidFill>
                  <a:srgbClr val="FFCC00"/>
                </a:solidFill>
              </a:rPr>
              <a:t>MRP</a:t>
            </a:r>
          </a:p>
        </p:txBody>
      </p:sp>
      <p:sp>
        <p:nvSpPr>
          <p:cNvPr id="22531" name="Rectangle 3"/>
          <p:cNvSpPr>
            <a:spLocks noGrp="1" noChangeArrowheads="1"/>
          </p:cNvSpPr>
          <p:nvPr>
            <p:ph type="body" idx="1"/>
          </p:nvPr>
        </p:nvSpPr>
        <p:spPr/>
        <p:txBody>
          <a:bodyPr/>
          <a:lstStyle/>
          <a:p>
            <a:pPr eaLnBrk="1" hangingPunct="1">
              <a:buFont typeface="Marlett" pitchFamily="2" charset="2"/>
              <a:buChar char="2"/>
            </a:pPr>
            <a:r>
              <a:rPr lang="en-US" altLang="zh-CN" smtClean="0"/>
              <a:t>MRP</a:t>
            </a:r>
            <a:r>
              <a:rPr lang="zh-CN" altLang="en-US" smtClean="0"/>
              <a:t>逻辑流程</a:t>
            </a:r>
          </a:p>
        </p:txBody>
      </p:sp>
      <p:grpSp>
        <p:nvGrpSpPr>
          <p:cNvPr id="22532" name="Group 4"/>
          <p:cNvGrpSpPr>
            <a:grpSpLocks/>
          </p:cNvGrpSpPr>
          <p:nvPr/>
        </p:nvGrpSpPr>
        <p:grpSpPr bwMode="auto">
          <a:xfrm>
            <a:off x="918900" y="2654325"/>
            <a:ext cx="7082101" cy="3143224"/>
            <a:chOff x="3064" y="10008"/>
            <a:chExt cx="6296" cy="2976"/>
          </a:xfrm>
        </p:grpSpPr>
        <p:sp>
          <p:nvSpPr>
            <p:cNvPr id="7173" name="Text Box 5"/>
            <p:cNvSpPr txBox="1">
              <a:spLocks noChangeArrowheads="1"/>
            </p:cNvSpPr>
            <p:nvPr/>
          </p:nvSpPr>
          <p:spPr bwMode="auto">
            <a:xfrm>
              <a:off x="5404" y="10008"/>
              <a:ext cx="1620" cy="468"/>
            </a:xfrm>
            <a:prstGeom prst="rect">
              <a:avLst/>
            </a:prstGeom>
            <a:solidFill>
              <a:schemeClr val="tx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2000" b="1" dirty="0"/>
                <a:t>主生产计划</a:t>
              </a:r>
            </a:p>
          </p:txBody>
        </p:sp>
        <p:sp>
          <p:nvSpPr>
            <p:cNvPr id="7174" name="Text Box 6"/>
            <p:cNvSpPr txBox="1">
              <a:spLocks noChangeArrowheads="1"/>
            </p:cNvSpPr>
            <p:nvPr/>
          </p:nvSpPr>
          <p:spPr bwMode="auto">
            <a:xfrm>
              <a:off x="5400" y="11100"/>
              <a:ext cx="1620" cy="468"/>
            </a:xfrm>
            <a:prstGeom prst="rect">
              <a:avLst/>
            </a:prstGeom>
            <a:solidFill>
              <a:schemeClr val="tx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2000" b="1"/>
                <a:t>物料需求计划</a:t>
              </a:r>
            </a:p>
          </p:txBody>
        </p:sp>
        <p:sp>
          <p:nvSpPr>
            <p:cNvPr id="7175" name="Text Box 7"/>
            <p:cNvSpPr txBox="1">
              <a:spLocks noChangeArrowheads="1"/>
            </p:cNvSpPr>
            <p:nvPr/>
          </p:nvSpPr>
          <p:spPr bwMode="auto">
            <a:xfrm>
              <a:off x="7740" y="11112"/>
              <a:ext cx="1620" cy="468"/>
            </a:xfrm>
            <a:prstGeom prst="rect">
              <a:avLst/>
            </a:prstGeom>
            <a:solidFill>
              <a:schemeClr val="tx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2000" b="1"/>
                <a:t>产品结构信息</a:t>
              </a:r>
            </a:p>
          </p:txBody>
        </p:sp>
        <p:sp>
          <p:nvSpPr>
            <p:cNvPr id="7176" name="Text Box 8"/>
            <p:cNvSpPr txBox="1">
              <a:spLocks noChangeArrowheads="1"/>
            </p:cNvSpPr>
            <p:nvPr/>
          </p:nvSpPr>
          <p:spPr bwMode="auto">
            <a:xfrm>
              <a:off x="3064" y="11100"/>
              <a:ext cx="1620" cy="468"/>
            </a:xfrm>
            <a:prstGeom prst="rect">
              <a:avLst/>
            </a:prstGeom>
            <a:solidFill>
              <a:schemeClr val="tx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2000" b="1"/>
                <a:t>物品库存信息</a:t>
              </a:r>
            </a:p>
          </p:txBody>
        </p:sp>
        <p:sp>
          <p:nvSpPr>
            <p:cNvPr id="7177" name="Text Box 9"/>
            <p:cNvSpPr txBox="1">
              <a:spLocks noChangeArrowheads="1"/>
            </p:cNvSpPr>
            <p:nvPr/>
          </p:nvSpPr>
          <p:spPr bwMode="auto">
            <a:xfrm>
              <a:off x="4065" y="12516"/>
              <a:ext cx="1620" cy="468"/>
            </a:xfrm>
            <a:prstGeom prst="rect">
              <a:avLst/>
            </a:prstGeom>
            <a:solidFill>
              <a:schemeClr val="tx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2000" b="1" dirty="0"/>
                <a:t>物料采购计划</a:t>
              </a:r>
            </a:p>
          </p:txBody>
        </p:sp>
        <p:sp>
          <p:nvSpPr>
            <p:cNvPr id="7178" name="Text Box 10"/>
            <p:cNvSpPr txBox="1">
              <a:spLocks noChangeArrowheads="1"/>
            </p:cNvSpPr>
            <p:nvPr/>
          </p:nvSpPr>
          <p:spPr bwMode="auto">
            <a:xfrm>
              <a:off x="6735" y="12516"/>
              <a:ext cx="1620" cy="468"/>
            </a:xfrm>
            <a:prstGeom prst="rect">
              <a:avLst/>
            </a:prstGeom>
            <a:solidFill>
              <a:schemeClr val="tx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2000" b="1"/>
                <a:t>安排加工计划</a:t>
              </a:r>
            </a:p>
          </p:txBody>
        </p:sp>
        <p:sp>
          <p:nvSpPr>
            <p:cNvPr id="7179" name="Line 11"/>
            <p:cNvSpPr>
              <a:spLocks noChangeShapeType="1"/>
            </p:cNvSpPr>
            <p:nvPr/>
          </p:nvSpPr>
          <p:spPr bwMode="auto">
            <a:xfrm>
              <a:off x="6210" y="1048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12"/>
            <p:cNvSpPr>
              <a:spLocks noChangeShapeType="1"/>
            </p:cNvSpPr>
            <p:nvPr/>
          </p:nvSpPr>
          <p:spPr bwMode="auto">
            <a:xfrm>
              <a:off x="4680" y="1133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1" name="Line 13"/>
            <p:cNvSpPr>
              <a:spLocks noChangeShapeType="1"/>
            </p:cNvSpPr>
            <p:nvPr/>
          </p:nvSpPr>
          <p:spPr bwMode="auto">
            <a:xfrm flipH="1">
              <a:off x="7020" y="1133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182" name="Group 14"/>
            <p:cNvGrpSpPr>
              <a:grpSpLocks/>
            </p:cNvGrpSpPr>
            <p:nvPr/>
          </p:nvGrpSpPr>
          <p:grpSpPr bwMode="auto">
            <a:xfrm>
              <a:off x="4860" y="11580"/>
              <a:ext cx="2700" cy="936"/>
              <a:chOff x="4860" y="11580"/>
              <a:chExt cx="2700" cy="936"/>
            </a:xfrm>
          </p:grpSpPr>
          <p:sp>
            <p:nvSpPr>
              <p:cNvPr id="7183" name="Line 15"/>
              <p:cNvSpPr>
                <a:spLocks noChangeShapeType="1"/>
              </p:cNvSpPr>
              <p:nvPr/>
            </p:nvSpPr>
            <p:spPr bwMode="auto">
              <a:xfrm>
                <a:off x="6210" y="1158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84" name="Group 16"/>
              <p:cNvGrpSpPr>
                <a:grpSpLocks/>
              </p:cNvGrpSpPr>
              <p:nvPr/>
            </p:nvGrpSpPr>
            <p:grpSpPr bwMode="auto">
              <a:xfrm>
                <a:off x="4860" y="12048"/>
                <a:ext cx="2700" cy="468"/>
                <a:chOff x="4860" y="12048"/>
                <a:chExt cx="2700" cy="468"/>
              </a:xfrm>
            </p:grpSpPr>
            <p:sp>
              <p:nvSpPr>
                <p:cNvPr id="7185" name="Line 17"/>
                <p:cNvSpPr>
                  <a:spLocks noChangeShapeType="1"/>
                </p:cNvSpPr>
                <p:nvPr/>
              </p:nvSpPr>
              <p:spPr bwMode="auto">
                <a:xfrm flipV="1">
                  <a:off x="4860" y="12048"/>
                  <a:ext cx="0" cy="4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18"/>
                <p:cNvSpPr>
                  <a:spLocks noChangeShapeType="1"/>
                </p:cNvSpPr>
                <p:nvPr/>
              </p:nvSpPr>
              <p:spPr bwMode="auto">
                <a:xfrm>
                  <a:off x="4860" y="12048"/>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19"/>
                <p:cNvSpPr>
                  <a:spLocks noChangeShapeType="1"/>
                </p:cNvSpPr>
                <p:nvPr/>
              </p:nvSpPr>
              <p:spPr bwMode="auto">
                <a:xfrm>
                  <a:off x="7560" y="1204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Tree>
    <p:extLst>
      <p:ext uri="{BB962C8B-B14F-4D97-AF65-F5344CB8AC3E}">
        <p14:creationId xmlns:p14="http://schemas.microsoft.com/office/powerpoint/2010/main" val="4200009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 calcmode="lin" valueType="num">
                                      <p:cBhvr additive="base">
                                        <p:cTn id="12"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25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22532"/>
                                        </p:tgtEl>
                                        <p:attrNameLst>
                                          <p:attrName>style.visibility</p:attrName>
                                        </p:attrNameLst>
                                      </p:cBhvr>
                                      <p:to>
                                        <p:strVal val="visible"/>
                                      </p:to>
                                    </p:set>
                                    <p:anim calcmode="lin" valueType="num">
                                      <p:cBhvr additive="base">
                                        <p:cTn id="17" dur="500" fill="hold"/>
                                        <p:tgtEl>
                                          <p:spTgt spid="22532"/>
                                        </p:tgtEl>
                                        <p:attrNameLst>
                                          <p:attrName>ppt_x</p:attrName>
                                        </p:attrNameLst>
                                      </p:cBhvr>
                                      <p:tavLst>
                                        <p:tav tm="0">
                                          <p:val>
                                            <p:strVal val="1+#ppt_w/2"/>
                                          </p:val>
                                        </p:tav>
                                        <p:tav tm="100000">
                                          <p:val>
                                            <p:strVal val="#ppt_x"/>
                                          </p:val>
                                        </p:tav>
                                      </p:tavLst>
                                    </p:anim>
                                    <p:anim calcmode="lin" valueType="num">
                                      <p:cBhvr additive="base">
                                        <p:cTn id="18" dur="500" fill="hold"/>
                                        <p:tgtEl>
                                          <p:spTgt spid="22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build="p" autoUpdateAnimBg="0" advAuto="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16067" name="Rectangle 2"/>
          <p:cNvSpPr>
            <a:spLocks noGrp="1" noChangeArrowheads="1"/>
          </p:cNvSpPr>
          <p:nvPr>
            <p:ph type="body" idx="1"/>
          </p:nvPr>
        </p:nvSpPr>
        <p:spPr>
          <a:xfrm>
            <a:off x="684213" y="836613"/>
            <a:ext cx="7848600" cy="4824412"/>
          </a:xfrm>
        </p:spPr>
        <p:txBody>
          <a:bodyPr>
            <a:normAutofit fontScale="92500" lnSpcReduction="10000"/>
          </a:bodyPr>
          <a:lstStyle/>
          <a:p>
            <a:pPr marL="609600" indent="-609600" eaLnBrk="1" hangingPunct="1"/>
            <a:r>
              <a:rPr lang="zh-CN" altLang="en-US" b="1" smtClean="0"/>
              <a:t>企业内在管理模式的变更</a:t>
            </a:r>
          </a:p>
          <a:p>
            <a:pPr marL="990600" lvl="1" indent="-533400" eaLnBrk="1" hangingPunct="1"/>
            <a:r>
              <a:rPr lang="zh-CN" altLang="en-US" b="1" smtClean="0"/>
              <a:t>企业传统资源管理模式的弊端：</a:t>
            </a:r>
          </a:p>
          <a:p>
            <a:pPr marL="1371600" lvl="2" indent="-457200" eaLnBrk="1" hangingPunct="1"/>
            <a:r>
              <a:rPr lang="zh-CN" altLang="en-US" b="1" smtClean="0"/>
              <a:t>企业承受的风险越来越大</a:t>
            </a:r>
          </a:p>
          <a:p>
            <a:pPr marL="1371600" lvl="2" indent="-457200" eaLnBrk="1" hangingPunct="1"/>
            <a:r>
              <a:rPr lang="zh-CN" altLang="en-US" b="1" smtClean="0"/>
              <a:t>企业生产成本越来越难以降低</a:t>
            </a:r>
          </a:p>
          <a:p>
            <a:pPr marL="990600" lvl="1" indent="-533400" eaLnBrk="1" hangingPunct="1"/>
            <a:r>
              <a:rPr lang="zh-CN" altLang="en-US" b="1" smtClean="0"/>
              <a:t>“横向一体化”发展的经营模式</a:t>
            </a:r>
          </a:p>
          <a:p>
            <a:pPr marL="1371600" lvl="2" indent="-457200" eaLnBrk="1" hangingPunct="1"/>
            <a:r>
              <a:rPr lang="zh-CN" altLang="en-US" b="1" smtClean="0"/>
              <a:t>扩大准时制造</a:t>
            </a:r>
            <a:r>
              <a:rPr lang="en-US" altLang="zh-CN" b="1" smtClean="0"/>
              <a:t>JIT</a:t>
            </a:r>
            <a:r>
              <a:rPr lang="zh-CN" altLang="en-US" b="1" smtClean="0"/>
              <a:t>（</a:t>
            </a:r>
            <a:r>
              <a:rPr lang="en-US" altLang="zh-CN" b="1" smtClean="0"/>
              <a:t>Just in time</a:t>
            </a:r>
            <a:r>
              <a:rPr lang="zh-CN" altLang="en-US" b="1" smtClean="0"/>
              <a:t>）经营思路</a:t>
            </a:r>
          </a:p>
          <a:p>
            <a:pPr marL="1371600" lvl="2" indent="-457200" eaLnBrk="1" hangingPunct="1"/>
            <a:r>
              <a:rPr lang="zh-CN" altLang="en-US" b="1" smtClean="0"/>
              <a:t>敏捷制造</a:t>
            </a:r>
            <a:r>
              <a:rPr lang="en-US" altLang="zh-CN" b="1" smtClean="0"/>
              <a:t>AM</a:t>
            </a:r>
            <a:r>
              <a:rPr lang="zh-CN" altLang="en-US" b="1" smtClean="0"/>
              <a:t>（</a:t>
            </a:r>
            <a:r>
              <a:rPr lang="en-US" altLang="zh-CN" b="1" smtClean="0"/>
              <a:t>Agile Manufacturing</a:t>
            </a:r>
            <a:r>
              <a:rPr lang="zh-CN" altLang="en-US" b="1" smtClean="0"/>
              <a:t>）的概念</a:t>
            </a:r>
          </a:p>
          <a:p>
            <a:pPr marL="1371600" lvl="2" indent="-457200" eaLnBrk="1" hangingPunct="1"/>
            <a:r>
              <a:rPr lang="zh-CN" altLang="en-US" b="1" smtClean="0"/>
              <a:t>以虚拟企业</a:t>
            </a:r>
            <a:r>
              <a:rPr lang="en-US" altLang="zh-CN" b="1" smtClean="0"/>
              <a:t>VE</a:t>
            </a:r>
            <a:r>
              <a:rPr lang="zh-CN" altLang="en-US" b="1" smtClean="0"/>
              <a:t>（</a:t>
            </a:r>
            <a:r>
              <a:rPr lang="en-US" altLang="zh-CN" b="1" smtClean="0"/>
              <a:t>Virtual Enterprise</a:t>
            </a:r>
            <a:r>
              <a:rPr lang="zh-CN" altLang="en-US" b="1" smtClean="0"/>
              <a:t>）或动态联盟为基础的敏捷制造模式</a:t>
            </a:r>
          </a:p>
          <a:p>
            <a:pPr marL="990600" lvl="1" indent="-533400" eaLnBrk="1" hangingPunct="1"/>
            <a:r>
              <a:rPr lang="zh-CN" altLang="en-US" b="1" smtClean="0"/>
              <a:t>供应链管理为敏捷制造提供了一种解决方案，而信息技术的发展，为供应链管理提供了有效的管理平台与工具。</a:t>
            </a:r>
          </a:p>
        </p:txBody>
      </p:sp>
    </p:spTree>
    <p:extLst>
      <p:ext uri="{BB962C8B-B14F-4D97-AF65-F5344CB8AC3E}">
        <p14:creationId xmlns:p14="http://schemas.microsoft.com/office/powerpoint/2010/main" val="265372509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8: Supply Chain Management</a:t>
            </a:r>
          </a:p>
        </p:txBody>
      </p:sp>
      <p:sp>
        <p:nvSpPr>
          <p:cNvPr id="217091" name="Rectangle 2"/>
          <p:cNvSpPr>
            <a:spLocks noGrp="1" noChangeArrowheads="1"/>
          </p:cNvSpPr>
          <p:nvPr>
            <p:ph type="body" idx="1"/>
          </p:nvPr>
        </p:nvSpPr>
        <p:spPr>
          <a:xfrm>
            <a:off x="684213" y="1557338"/>
            <a:ext cx="7772400" cy="4038600"/>
          </a:xfrm>
        </p:spPr>
        <p:txBody>
          <a:bodyPr/>
          <a:lstStyle/>
          <a:p>
            <a:pPr eaLnBrk="1" hangingPunct="1"/>
            <a:r>
              <a:rPr lang="zh-CN" altLang="en-US" b="1" smtClean="0"/>
              <a:t>供应链管理的概念</a:t>
            </a:r>
          </a:p>
          <a:p>
            <a:pPr eaLnBrk="1" hangingPunct="1">
              <a:buFontTx/>
              <a:buNone/>
            </a:pPr>
            <a:r>
              <a:rPr lang="zh-CN" altLang="en-US" b="1" smtClean="0"/>
              <a:t>    供应链是围绕核心企业，主要通过信息手段，对供应各个环节中的各种物料、资金、信息等资源进行计划、调度、调配、控制与利用，形成用户、零售商、分销商、制造商、采购供应商的全部供应过程的功能整体。</a:t>
            </a:r>
          </a:p>
        </p:txBody>
      </p:sp>
      <p:sp>
        <p:nvSpPr>
          <p:cNvPr id="217092" name="Rectangle 3"/>
          <p:cNvSpPr>
            <a:spLocks noGrp="1" noChangeArrowheads="1"/>
          </p:cNvSpPr>
          <p:nvPr>
            <p:ph type="title"/>
          </p:nvPr>
        </p:nvSpPr>
        <p:spPr>
          <a:xfrm>
            <a:off x="684213" y="620713"/>
            <a:ext cx="7772400" cy="568325"/>
          </a:xfrm>
        </p:spPr>
        <p:txBody>
          <a:bodyPr vert="horz" lIns="91440" tIns="45720" rIns="91440" bIns="45720" rtlCol="0" anchor="ctr">
            <a:normAutofit fontScale="90000"/>
          </a:bodyPr>
          <a:lstStyle/>
          <a:p>
            <a:r>
              <a:rPr lang="zh-CN" altLang="en-US" dirty="0">
                <a:solidFill>
                  <a:srgbClr val="FFCC00"/>
                </a:solidFill>
              </a:rPr>
              <a:t>如何构建供应链管理</a:t>
            </a:r>
          </a:p>
        </p:txBody>
      </p:sp>
    </p:spTree>
    <p:extLst>
      <p:ext uri="{BB962C8B-B14F-4D97-AF65-F5344CB8AC3E}">
        <p14:creationId xmlns:p14="http://schemas.microsoft.com/office/powerpoint/2010/main" val="139113325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18115" name="Rectangle 2"/>
          <p:cNvSpPr>
            <a:spLocks noGrp="1" noChangeArrowheads="1"/>
          </p:cNvSpPr>
          <p:nvPr>
            <p:ph type="body" idx="1"/>
          </p:nvPr>
        </p:nvSpPr>
        <p:spPr>
          <a:xfrm>
            <a:off x="684213" y="1052513"/>
            <a:ext cx="7772400" cy="4681537"/>
          </a:xfrm>
        </p:spPr>
        <p:txBody>
          <a:bodyPr/>
          <a:lstStyle/>
          <a:p>
            <a:pPr eaLnBrk="1" hangingPunct="1"/>
            <a:r>
              <a:rPr lang="zh-CN" altLang="en-US" b="1" smtClean="0"/>
              <a:t>供应链管理的特点</a:t>
            </a:r>
          </a:p>
          <a:p>
            <a:pPr lvl="1" eaLnBrk="1" hangingPunct="1"/>
            <a:r>
              <a:rPr lang="zh-CN" altLang="en-US" b="1" smtClean="0"/>
              <a:t>供应链中存在核心企业，并起着核心管理作用；</a:t>
            </a:r>
          </a:p>
          <a:p>
            <a:pPr lvl="1" eaLnBrk="1" hangingPunct="1"/>
            <a:r>
              <a:rPr lang="zh-CN" altLang="en-US" b="1" smtClean="0"/>
              <a:t>供应链中的每个节点企业都是供应链整体的一部分，不是简单的联合，是战略合作关系给相互依赖的整体，有共同的市场目标，不平衡的供应链最终会导致供应链的断裂；</a:t>
            </a:r>
          </a:p>
          <a:p>
            <a:pPr lvl="1" eaLnBrk="1" hangingPunct="1"/>
            <a:r>
              <a:rPr lang="zh-CN" altLang="en-US" b="1" smtClean="0"/>
              <a:t>资源的集成管理是供应链管理的关键；</a:t>
            </a:r>
          </a:p>
          <a:p>
            <a:pPr lvl="1" eaLnBrk="1" hangingPunct="1"/>
            <a:r>
              <a:rPr lang="zh-CN" altLang="en-US" b="1" smtClean="0"/>
              <a:t>供应链的管理依赖于信息技术的集成。</a:t>
            </a:r>
          </a:p>
        </p:txBody>
      </p:sp>
    </p:spTree>
    <p:extLst>
      <p:ext uri="{BB962C8B-B14F-4D97-AF65-F5344CB8AC3E}">
        <p14:creationId xmlns:p14="http://schemas.microsoft.com/office/powerpoint/2010/main" val="294802355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4"/>
          <p:cNvSpPr>
            <a:spLocks noGrp="1"/>
          </p:cNvSpPr>
          <p:nvPr>
            <p:ph type="ftr" sz="quarter" idx="11"/>
          </p:nvPr>
        </p:nvSpPr>
        <p:spPr/>
        <p:txBody>
          <a:bodyPr/>
          <a:lstStyle/>
          <a:p>
            <a:pPr>
              <a:defRPr/>
            </a:pPr>
            <a:r>
              <a:rPr lang="en-US" altLang="zh-CN"/>
              <a:t>Chapter 8: Supply Chain Management</a:t>
            </a:r>
          </a:p>
        </p:txBody>
      </p:sp>
      <p:sp>
        <p:nvSpPr>
          <p:cNvPr id="219139" name="Rectangle 2"/>
          <p:cNvSpPr>
            <a:spLocks noGrp="1" noChangeArrowheads="1"/>
          </p:cNvSpPr>
          <p:nvPr>
            <p:ph type="body" idx="1"/>
          </p:nvPr>
        </p:nvSpPr>
        <p:spPr>
          <a:xfrm>
            <a:off x="539750" y="836613"/>
            <a:ext cx="7772400" cy="4608512"/>
          </a:xfrm>
        </p:spPr>
        <p:txBody>
          <a:bodyPr/>
          <a:lstStyle/>
          <a:p>
            <a:pPr eaLnBrk="1" hangingPunct="1"/>
            <a:r>
              <a:rPr lang="zh-CN" altLang="en-US" b="1" smtClean="0"/>
              <a:t>供应链设计步骤</a:t>
            </a:r>
          </a:p>
          <a:p>
            <a:pPr eaLnBrk="1" hangingPunct="1">
              <a:buFontTx/>
              <a:buNone/>
            </a:pPr>
            <a:r>
              <a:rPr lang="zh-CN" altLang="en-US" b="1" smtClean="0"/>
              <a:t>    </a:t>
            </a:r>
          </a:p>
        </p:txBody>
      </p:sp>
      <p:sp>
        <p:nvSpPr>
          <p:cNvPr id="219140" name="Text Box 5"/>
          <p:cNvSpPr txBox="1">
            <a:spLocks noChangeArrowheads="1"/>
          </p:cNvSpPr>
          <p:nvPr/>
        </p:nvSpPr>
        <p:spPr bwMode="auto">
          <a:xfrm>
            <a:off x="1403350" y="1773238"/>
            <a:ext cx="1822450"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分析市场产品需求</a:t>
            </a:r>
          </a:p>
        </p:txBody>
      </p:sp>
      <p:sp>
        <p:nvSpPr>
          <p:cNvPr id="219141" name="Text Box 6"/>
          <p:cNvSpPr txBox="1">
            <a:spLocks noChangeArrowheads="1"/>
          </p:cNvSpPr>
          <p:nvPr/>
        </p:nvSpPr>
        <p:spPr bwMode="auto">
          <a:xfrm>
            <a:off x="1812925" y="2276475"/>
            <a:ext cx="1003300"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产品目标</a:t>
            </a:r>
          </a:p>
        </p:txBody>
      </p:sp>
      <p:sp>
        <p:nvSpPr>
          <p:cNvPr id="219142" name="Text Box 7"/>
          <p:cNvSpPr txBox="1">
            <a:spLocks noChangeArrowheads="1"/>
          </p:cNvSpPr>
          <p:nvPr/>
        </p:nvSpPr>
        <p:spPr bwMode="auto">
          <a:xfrm>
            <a:off x="1709738" y="2779713"/>
            <a:ext cx="1208087"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供应链目标</a:t>
            </a:r>
          </a:p>
        </p:txBody>
      </p:sp>
      <p:sp>
        <p:nvSpPr>
          <p:cNvPr id="219143" name="Text Box 8"/>
          <p:cNvSpPr txBox="1">
            <a:spLocks noChangeArrowheads="1"/>
          </p:cNvSpPr>
          <p:nvPr/>
        </p:nvSpPr>
        <p:spPr bwMode="auto">
          <a:xfrm>
            <a:off x="1506538" y="3284538"/>
            <a:ext cx="1617662"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分析供应链组成</a:t>
            </a:r>
          </a:p>
        </p:txBody>
      </p:sp>
      <p:sp>
        <p:nvSpPr>
          <p:cNvPr id="219144" name="Text Box 9"/>
          <p:cNvSpPr txBox="1">
            <a:spLocks noChangeArrowheads="1"/>
          </p:cNvSpPr>
          <p:nvPr/>
        </p:nvSpPr>
        <p:spPr bwMode="auto">
          <a:xfrm>
            <a:off x="4643438" y="3716338"/>
            <a:ext cx="1822450"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企业资源能力评估</a:t>
            </a:r>
          </a:p>
        </p:txBody>
      </p:sp>
      <p:sp>
        <p:nvSpPr>
          <p:cNvPr id="219145" name="Text Box 10"/>
          <p:cNvSpPr txBox="1">
            <a:spLocks noChangeArrowheads="1"/>
          </p:cNvSpPr>
          <p:nvPr/>
        </p:nvSpPr>
        <p:spPr bwMode="auto">
          <a:xfrm>
            <a:off x="4848225" y="3068638"/>
            <a:ext cx="1412875"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市场产品需求</a:t>
            </a:r>
          </a:p>
        </p:txBody>
      </p:sp>
      <p:sp>
        <p:nvSpPr>
          <p:cNvPr id="219146" name="Text Box 11"/>
          <p:cNvSpPr txBox="1">
            <a:spLocks noChangeArrowheads="1"/>
          </p:cNvSpPr>
          <p:nvPr/>
        </p:nvSpPr>
        <p:spPr bwMode="auto">
          <a:xfrm>
            <a:off x="4337050" y="2420938"/>
            <a:ext cx="2436813"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设计建立供应链选择伙伴</a:t>
            </a:r>
          </a:p>
        </p:txBody>
      </p:sp>
      <p:sp>
        <p:nvSpPr>
          <p:cNvPr id="219147" name="Text Box 12"/>
          <p:cNvSpPr txBox="1">
            <a:spLocks noChangeArrowheads="1"/>
          </p:cNvSpPr>
          <p:nvPr/>
        </p:nvSpPr>
        <p:spPr bwMode="auto">
          <a:xfrm>
            <a:off x="4643438" y="1773238"/>
            <a:ext cx="1822450"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企业战略发展计划</a:t>
            </a:r>
          </a:p>
        </p:txBody>
      </p:sp>
      <p:sp>
        <p:nvSpPr>
          <p:cNvPr id="219148" name="Text Box 13"/>
          <p:cNvSpPr txBox="1">
            <a:spLocks noChangeArrowheads="1"/>
          </p:cNvSpPr>
          <p:nvPr/>
        </p:nvSpPr>
        <p:spPr bwMode="auto">
          <a:xfrm>
            <a:off x="892175" y="3789363"/>
            <a:ext cx="2846388"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设计建立供应链选择合作伙伴</a:t>
            </a:r>
          </a:p>
        </p:txBody>
      </p:sp>
      <p:sp>
        <p:nvSpPr>
          <p:cNvPr id="219149" name="Text Box 14"/>
          <p:cNvSpPr txBox="1">
            <a:spLocks noChangeArrowheads="1"/>
          </p:cNvSpPr>
          <p:nvPr/>
        </p:nvSpPr>
        <p:spPr bwMode="auto">
          <a:xfrm>
            <a:off x="1812925" y="4292600"/>
            <a:ext cx="1003300"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业务外包</a:t>
            </a:r>
          </a:p>
        </p:txBody>
      </p:sp>
      <p:sp>
        <p:nvSpPr>
          <p:cNvPr id="219150" name="Text Box 15"/>
          <p:cNvSpPr txBox="1">
            <a:spLocks noChangeArrowheads="1"/>
          </p:cNvSpPr>
          <p:nvPr/>
        </p:nvSpPr>
        <p:spPr bwMode="auto">
          <a:xfrm>
            <a:off x="1198563" y="4797425"/>
            <a:ext cx="2232025" cy="3365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b="1">
                <a:solidFill>
                  <a:srgbClr val="000000"/>
                </a:solidFill>
                <a:latin typeface="Times New Roman" pitchFamily="18" charset="0"/>
              </a:rPr>
              <a:t>供应链计划控制与协调</a:t>
            </a:r>
          </a:p>
        </p:txBody>
      </p:sp>
      <p:sp>
        <p:nvSpPr>
          <p:cNvPr id="219151" name="Line 16"/>
          <p:cNvSpPr>
            <a:spLocks noChangeShapeType="1"/>
          </p:cNvSpPr>
          <p:nvPr/>
        </p:nvSpPr>
        <p:spPr bwMode="auto">
          <a:xfrm>
            <a:off x="2268538" y="2060575"/>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52" name="Line 17"/>
          <p:cNvSpPr>
            <a:spLocks noChangeShapeType="1"/>
          </p:cNvSpPr>
          <p:nvPr/>
        </p:nvSpPr>
        <p:spPr bwMode="auto">
          <a:xfrm flipH="1">
            <a:off x="2843213" y="4508500"/>
            <a:ext cx="266541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19153" name="Line 18"/>
          <p:cNvSpPr>
            <a:spLocks noChangeShapeType="1"/>
          </p:cNvSpPr>
          <p:nvPr/>
        </p:nvSpPr>
        <p:spPr bwMode="auto">
          <a:xfrm>
            <a:off x="2268538" y="2565400"/>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54" name="Line 19"/>
          <p:cNvSpPr>
            <a:spLocks noChangeShapeType="1"/>
          </p:cNvSpPr>
          <p:nvPr/>
        </p:nvSpPr>
        <p:spPr bwMode="auto">
          <a:xfrm>
            <a:off x="2268538" y="3068638"/>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55" name="Line 20"/>
          <p:cNvSpPr>
            <a:spLocks noChangeShapeType="1"/>
          </p:cNvSpPr>
          <p:nvPr/>
        </p:nvSpPr>
        <p:spPr bwMode="auto">
          <a:xfrm>
            <a:off x="2268538" y="3573463"/>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56" name="Line 21"/>
          <p:cNvSpPr>
            <a:spLocks noChangeShapeType="1"/>
          </p:cNvSpPr>
          <p:nvPr/>
        </p:nvSpPr>
        <p:spPr bwMode="auto">
          <a:xfrm>
            <a:off x="2268538" y="4076700"/>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57" name="Line 22"/>
          <p:cNvSpPr>
            <a:spLocks noChangeShapeType="1"/>
          </p:cNvSpPr>
          <p:nvPr/>
        </p:nvSpPr>
        <p:spPr bwMode="auto">
          <a:xfrm>
            <a:off x="2268538" y="4581525"/>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58" name="Line 23"/>
          <p:cNvSpPr>
            <a:spLocks noChangeShapeType="1"/>
          </p:cNvSpPr>
          <p:nvPr/>
        </p:nvSpPr>
        <p:spPr bwMode="auto">
          <a:xfrm>
            <a:off x="5508625" y="3429000"/>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59" name="Line 24"/>
          <p:cNvSpPr>
            <a:spLocks noChangeShapeType="1"/>
          </p:cNvSpPr>
          <p:nvPr/>
        </p:nvSpPr>
        <p:spPr bwMode="auto">
          <a:xfrm>
            <a:off x="5508625" y="2781300"/>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60" name="Line 25"/>
          <p:cNvSpPr>
            <a:spLocks noChangeShapeType="1"/>
          </p:cNvSpPr>
          <p:nvPr/>
        </p:nvSpPr>
        <p:spPr bwMode="auto">
          <a:xfrm>
            <a:off x="5508625" y="2133600"/>
            <a:ext cx="0" cy="2159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19161" name="Line 26"/>
          <p:cNvSpPr>
            <a:spLocks noChangeShapeType="1"/>
          </p:cNvSpPr>
          <p:nvPr/>
        </p:nvSpPr>
        <p:spPr bwMode="auto">
          <a:xfrm flipV="1">
            <a:off x="5508625" y="4005263"/>
            <a:ext cx="0" cy="503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Tree>
    <p:extLst>
      <p:ext uri="{BB962C8B-B14F-4D97-AF65-F5344CB8AC3E}">
        <p14:creationId xmlns:p14="http://schemas.microsoft.com/office/powerpoint/2010/main" val="31028042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20163" name="Rectangle 2"/>
          <p:cNvSpPr>
            <a:spLocks noGrp="1" noChangeArrowheads="1"/>
          </p:cNvSpPr>
          <p:nvPr>
            <p:ph type="body" idx="1"/>
          </p:nvPr>
        </p:nvSpPr>
        <p:spPr>
          <a:xfrm>
            <a:off x="684213" y="1557338"/>
            <a:ext cx="7772400" cy="4038600"/>
          </a:xfrm>
        </p:spPr>
        <p:txBody>
          <a:bodyPr>
            <a:normAutofit lnSpcReduction="10000"/>
          </a:bodyPr>
          <a:lstStyle/>
          <a:p>
            <a:pPr eaLnBrk="1" hangingPunct="1"/>
            <a:r>
              <a:rPr lang="zh-CN" altLang="en-US" b="1" smtClean="0"/>
              <a:t>供应链合作伙伴关系 </a:t>
            </a:r>
          </a:p>
          <a:p>
            <a:pPr eaLnBrk="1" hangingPunct="1">
              <a:buFontTx/>
              <a:buNone/>
            </a:pPr>
            <a:r>
              <a:rPr lang="zh-CN" altLang="en-US" b="1" smtClean="0"/>
              <a:t>    </a:t>
            </a:r>
            <a:r>
              <a:rPr lang="en-US" altLang="zh-CN" b="1" smtClean="0"/>
              <a:t>Supply Chain Partnership</a:t>
            </a:r>
          </a:p>
          <a:p>
            <a:pPr eaLnBrk="1" hangingPunct="1">
              <a:buFontTx/>
              <a:buNone/>
            </a:pPr>
            <a:r>
              <a:rPr lang="en-US" altLang="zh-CN" b="1" smtClean="0"/>
              <a:t>    </a:t>
            </a:r>
            <a:r>
              <a:rPr lang="zh-CN" altLang="en-US" b="1" smtClean="0"/>
              <a:t>指供应商与制造商之间的合作关系，是一种在一定时期内风险共担、利益共享、信息共享的协作关系。这种关系形成与稳固的目的是为了降低供应的总成本、增大用户的满意度，增强信息共享，从而最大地取得市场竞争的优势。</a:t>
            </a:r>
          </a:p>
        </p:txBody>
      </p:sp>
    </p:spTree>
    <p:extLst>
      <p:ext uri="{BB962C8B-B14F-4D97-AF65-F5344CB8AC3E}">
        <p14:creationId xmlns:p14="http://schemas.microsoft.com/office/powerpoint/2010/main" val="421070031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页脚占位符 4"/>
          <p:cNvSpPr>
            <a:spLocks noGrp="1"/>
          </p:cNvSpPr>
          <p:nvPr>
            <p:ph type="ftr" sz="quarter" idx="11"/>
          </p:nvPr>
        </p:nvSpPr>
        <p:spPr/>
        <p:txBody>
          <a:bodyPr/>
          <a:lstStyle/>
          <a:p>
            <a:pPr>
              <a:defRPr/>
            </a:pPr>
            <a:r>
              <a:rPr lang="en-US" altLang="zh-CN"/>
              <a:t>Chapter 8: Supply Chain Management</a:t>
            </a:r>
          </a:p>
        </p:txBody>
      </p:sp>
      <p:sp>
        <p:nvSpPr>
          <p:cNvPr id="221187" name="Rectangle 2"/>
          <p:cNvSpPr>
            <a:spLocks noGrp="1" noChangeArrowheads="1"/>
          </p:cNvSpPr>
          <p:nvPr>
            <p:ph type="body" idx="1"/>
          </p:nvPr>
        </p:nvSpPr>
        <p:spPr>
          <a:xfrm>
            <a:off x="611188" y="620713"/>
            <a:ext cx="7772400" cy="5400675"/>
          </a:xfrm>
        </p:spPr>
        <p:txBody>
          <a:bodyPr/>
          <a:lstStyle/>
          <a:p>
            <a:pPr eaLnBrk="1" hangingPunct="1"/>
            <a:r>
              <a:rPr lang="zh-CN" altLang="en-US" b="1" smtClean="0"/>
              <a:t>供应链管理的结构模型</a:t>
            </a:r>
          </a:p>
        </p:txBody>
      </p:sp>
      <p:sp>
        <p:nvSpPr>
          <p:cNvPr id="221188" name="AutoShape 5"/>
          <p:cNvSpPr>
            <a:spLocks noChangeArrowheads="1"/>
          </p:cNvSpPr>
          <p:nvPr/>
        </p:nvSpPr>
        <p:spPr bwMode="auto">
          <a:xfrm>
            <a:off x="1187450" y="1212850"/>
            <a:ext cx="7056438" cy="831850"/>
          </a:xfrm>
          <a:prstGeom prst="rightArrow">
            <a:avLst>
              <a:gd name="adj1" fmla="val 50000"/>
              <a:gd name="adj2" fmla="val 212071"/>
            </a:avLst>
          </a:prstGeom>
          <a:solidFill>
            <a:srgbClr val="33CCCC">
              <a:alpha val="3294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400">
                <a:solidFill>
                  <a:srgbClr val="000000"/>
                </a:solidFill>
                <a:latin typeface="Times New Roman" pitchFamily="18" charset="0"/>
              </a:rPr>
              <a:t>物料</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服务流动</a:t>
            </a:r>
          </a:p>
        </p:txBody>
      </p:sp>
      <p:sp>
        <p:nvSpPr>
          <p:cNvPr id="221189" name="AutoShape 7"/>
          <p:cNvSpPr>
            <a:spLocks noChangeArrowheads="1"/>
          </p:cNvSpPr>
          <p:nvPr/>
        </p:nvSpPr>
        <p:spPr bwMode="auto">
          <a:xfrm flipH="1">
            <a:off x="971550" y="2492375"/>
            <a:ext cx="6551613" cy="831850"/>
          </a:xfrm>
          <a:prstGeom prst="rightArrow">
            <a:avLst>
              <a:gd name="adj1" fmla="val 50000"/>
              <a:gd name="adj2" fmla="val 196899"/>
            </a:avLst>
          </a:prstGeom>
          <a:solidFill>
            <a:srgbClr val="33CCCC">
              <a:alpha val="3294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400">
                <a:solidFill>
                  <a:srgbClr val="000000"/>
                </a:solidFill>
                <a:latin typeface="Times New Roman" pitchFamily="18" charset="0"/>
              </a:rPr>
              <a:t>需求推动</a:t>
            </a:r>
          </a:p>
        </p:txBody>
      </p:sp>
      <p:sp>
        <p:nvSpPr>
          <p:cNvPr id="221190" name="Text Box 8"/>
          <p:cNvSpPr txBox="1">
            <a:spLocks noChangeArrowheads="1"/>
          </p:cNvSpPr>
          <p:nvPr/>
        </p:nvSpPr>
        <p:spPr bwMode="auto">
          <a:xfrm>
            <a:off x="677863" y="2060575"/>
            <a:ext cx="2255837"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b="1">
                <a:solidFill>
                  <a:srgbClr val="000000"/>
                </a:solidFill>
                <a:latin typeface="Times New Roman" pitchFamily="18" charset="0"/>
              </a:rPr>
              <a:t>分供商（采购供应）</a:t>
            </a:r>
          </a:p>
        </p:txBody>
      </p:sp>
      <p:sp>
        <p:nvSpPr>
          <p:cNvPr id="221191" name="Text Box 9"/>
          <p:cNvSpPr txBox="1">
            <a:spLocks noChangeArrowheads="1"/>
          </p:cNvSpPr>
          <p:nvPr/>
        </p:nvSpPr>
        <p:spPr bwMode="auto">
          <a:xfrm>
            <a:off x="3567113" y="2060575"/>
            <a:ext cx="644525"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b="1">
                <a:solidFill>
                  <a:srgbClr val="000000"/>
                </a:solidFill>
                <a:latin typeface="Times New Roman" pitchFamily="18" charset="0"/>
              </a:rPr>
              <a:t>制造</a:t>
            </a:r>
          </a:p>
        </p:txBody>
      </p:sp>
      <p:sp>
        <p:nvSpPr>
          <p:cNvPr id="221192" name="Text Box 10"/>
          <p:cNvSpPr txBox="1">
            <a:spLocks noChangeArrowheads="1"/>
          </p:cNvSpPr>
          <p:nvPr/>
        </p:nvSpPr>
        <p:spPr bwMode="auto">
          <a:xfrm>
            <a:off x="5003800" y="2060575"/>
            <a:ext cx="644525"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b="1">
                <a:solidFill>
                  <a:srgbClr val="000000"/>
                </a:solidFill>
                <a:latin typeface="Times New Roman" pitchFamily="18" charset="0"/>
              </a:rPr>
              <a:t>分销</a:t>
            </a:r>
          </a:p>
        </p:txBody>
      </p:sp>
      <p:sp>
        <p:nvSpPr>
          <p:cNvPr id="221193" name="Text Box 11"/>
          <p:cNvSpPr txBox="1">
            <a:spLocks noChangeArrowheads="1"/>
          </p:cNvSpPr>
          <p:nvPr/>
        </p:nvSpPr>
        <p:spPr bwMode="auto">
          <a:xfrm>
            <a:off x="6300788" y="2060575"/>
            <a:ext cx="644525"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b="1">
                <a:solidFill>
                  <a:srgbClr val="000000"/>
                </a:solidFill>
                <a:latin typeface="Times New Roman" pitchFamily="18" charset="0"/>
              </a:rPr>
              <a:t>零售</a:t>
            </a:r>
          </a:p>
        </p:txBody>
      </p:sp>
      <p:sp>
        <p:nvSpPr>
          <p:cNvPr id="221194" name="Line 12"/>
          <p:cNvSpPr>
            <a:spLocks noChangeShapeType="1"/>
          </p:cNvSpPr>
          <p:nvPr/>
        </p:nvSpPr>
        <p:spPr bwMode="auto">
          <a:xfrm>
            <a:off x="2771775" y="2276475"/>
            <a:ext cx="7207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21195" name="Line 13"/>
          <p:cNvSpPr>
            <a:spLocks noChangeShapeType="1"/>
          </p:cNvSpPr>
          <p:nvPr/>
        </p:nvSpPr>
        <p:spPr bwMode="auto">
          <a:xfrm>
            <a:off x="6948488" y="2276475"/>
            <a:ext cx="7207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21196" name="Line 14"/>
          <p:cNvSpPr>
            <a:spLocks noChangeShapeType="1"/>
          </p:cNvSpPr>
          <p:nvPr/>
        </p:nvSpPr>
        <p:spPr bwMode="auto">
          <a:xfrm>
            <a:off x="5651500" y="2276475"/>
            <a:ext cx="7207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21197" name="Line 15"/>
          <p:cNvSpPr>
            <a:spLocks noChangeShapeType="1"/>
          </p:cNvSpPr>
          <p:nvPr/>
        </p:nvSpPr>
        <p:spPr bwMode="auto">
          <a:xfrm>
            <a:off x="4284663" y="2276475"/>
            <a:ext cx="7207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21198" name="AutoShape 17"/>
          <p:cNvSpPr>
            <a:spLocks noChangeArrowheads="1"/>
          </p:cNvSpPr>
          <p:nvPr/>
        </p:nvSpPr>
        <p:spPr bwMode="auto">
          <a:xfrm>
            <a:off x="3059113" y="3349625"/>
            <a:ext cx="3241675" cy="449263"/>
          </a:xfrm>
          <a:prstGeom prst="downArrow">
            <a:avLst>
              <a:gd name="adj1" fmla="val 50000"/>
              <a:gd name="adj2" fmla="val 25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网络模型</a:t>
            </a:r>
          </a:p>
        </p:txBody>
      </p:sp>
      <p:sp>
        <p:nvSpPr>
          <p:cNvPr id="221199" name="Oval 19"/>
          <p:cNvSpPr>
            <a:spLocks noChangeArrowheads="1"/>
          </p:cNvSpPr>
          <p:nvPr/>
        </p:nvSpPr>
        <p:spPr bwMode="auto">
          <a:xfrm>
            <a:off x="3779838" y="4724400"/>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核心企业</a:t>
            </a:r>
          </a:p>
        </p:txBody>
      </p:sp>
      <p:sp>
        <p:nvSpPr>
          <p:cNvPr id="221200" name="Oval 31"/>
          <p:cNvSpPr>
            <a:spLocks noChangeArrowheads="1"/>
          </p:cNvSpPr>
          <p:nvPr/>
        </p:nvSpPr>
        <p:spPr bwMode="auto">
          <a:xfrm>
            <a:off x="5435600" y="5084763"/>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用户</a:t>
            </a:r>
          </a:p>
        </p:txBody>
      </p:sp>
      <p:sp>
        <p:nvSpPr>
          <p:cNvPr id="221201" name="Oval 32"/>
          <p:cNvSpPr>
            <a:spLocks noChangeArrowheads="1"/>
          </p:cNvSpPr>
          <p:nvPr/>
        </p:nvSpPr>
        <p:spPr bwMode="auto">
          <a:xfrm>
            <a:off x="7164388" y="5445125"/>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用户</a:t>
            </a:r>
          </a:p>
        </p:txBody>
      </p:sp>
      <p:sp>
        <p:nvSpPr>
          <p:cNvPr id="221202" name="Oval 33"/>
          <p:cNvSpPr>
            <a:spLocks noChangeArrowheads="1"/>
          </p:cNvSpPr>
          <p:nvPr/>
        </p:nvSpPr>
        <p:spPr bwMode="auto">
          <a:xfrm>
            <a:off x="7092950" y="4724400"/>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用户</a:t>
            </a:r>
          </a:p>
        </p:txBody>
      </p:sp>
      <p:sp>
        <p:nvSpPr>
          <p:cNvPr id="221203" name="Oval 34"/>
          <p:cNvSpPr>
            <a:spLocks noChangeArrowheads="1"/>
          </p:cNvSpPr>
          <p:nvPr/>
        </p:nvSpPr>
        <p:spPr bwMode="auto">
          <a:xfrm>
            <a:off x="7164388" y="4076700"/>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用户</a:t>
            </a:r>
          </a:p>
        </p:txBody>
      </p:sp>
      <p:sp>
        <p:nvSpPr>
          <p:cNvPr id="221204" name="Oval 35"/>
          <p:cNvSpPr>
            <a:spLocks noChangeArrowheads="1"/>
          </p:cNvSpPr>
          <p:nvPr/>
        </p:nvSpPr>
        <p:spPr bwMode="auto">
          <a:xfrm>
            <a:off x="5364163" y="4365625"/>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用户</a:t>
            </a:r>
          </a:p>
        </p:txBody>
      </p:sp>
      <p:sp>
        <p:nvSpPr>
          <p:cNvPr id="221205" name="Oval 36"/>
          <p:cNvSpPr>
            <a:spLocks noChangeArrowheads="1"/>
          </p:cNvSpPr>
          <p:nvPr/>
        </p:nvSpPr>
        <p:spPr bwMode="auto">
          <a:xfrm>
            <a:off x="2124075" y="5013325"/>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供应商</a:t>
            </a:r>
          </a:p>
        </p:txBody>
      </p:sp>
      <p:sp>
        <p:nvSpPr>
          <p:cNvPr id="221206" name="Oval 37"/>
          <p:cNvSpPr>
            <a:spLocks noChangeArrowheads="1"/>
          </p:cNvSpPr>
          <p:nvPr/>
        </p:nvSpPr>
        <p:spPr bwMode="auto">
          <a:xfrm>
            <a:off x="2195513" y="4221163"/>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供应商</a:t>
            </a:r>
          </a:p>
        </p:txBody>
      </p:sp>
      <p:sp>
        <p:nvSpPr>
          <p:cNvPr id="221207" name="Oval 38"/>
          <p:cNvSpPr>
            <a:spLocks noChangeArrowheads="1"/>
          </p:cNvSpPr>
          <p:nvPr/>
        </p:nvSpPr>
        <p:spPr bwMode="auto">
          <a:xfrm>
            <a:off x="323850" y="5373688"/>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供应商</a:t>
            </a:r>
          </a:p>
        </p:txBody>
      </p:sp>
      <p:sp>
        <p:nvSpPr>
          <p:cNvPr id="221208" name="Oval 39"/>
          <p:cNvSpPr>
            <a:spLocks noChangeArrowheads="1"/>
          </p:cNvSpPr>
          <p:nvPr/>
        </p:nvSpPr>
        <p:spPr bwMode="auto">
          <a:xfrm>
            <a:off x="323850" y="4724400"/>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供应商</a:t>
            </a:r>
          </a:p>
        </p:txBody>
      </p:sp>
      <p:sp>
        <p:nvSpPr>
          <p:cNvPr id="221209" name="Oval 40"/>
          <p:cNvSpPr>
            <a:spLocks noChangeArrowheads="1"/>
          </p:cNvSpPr>
          <p:nvPr/>
        </p:nvSpPr>
        <p:spPr bwMode="auto">
          <a:xfrm>
            <a:off x="323850" y="4076700"/>
            <a:ext cx="1657350" cy="523875"/>
          </a:xfrm>
          <a:prstGeom prst="ellipse">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zh-CN" altLang="en-US" sz="2000" b="1">
                <a:solidFill>
                  <a:srgbClr val="000000"/>
                </a:solidFill>
                <a:latin typeface="Times New Roman" pitchFamily="18" charset="0"/>
              </a:rPr>
              <a:t>供应商</a:t>
            </a:r>
          </a:p>
        </p:txBody>
      </p:sp>
      <p:sp>
        <p:nvSpPr>
          <p:cNvPr id="221210" name="Line 41"/>
          <p:cNvSpPr>
            <a:spLocks noChangeShapeType="1"/>
          </p:cNvSpPr>
          <p:nvPr/>
        </p:nvSpPr>
        <p:spPr bwMode="auto">
          <a:xfrm>
            <a:off x="1763713" y="4365625"/>
            <a:ext cx="504825" cy="71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21211" name="Line 42"/>
          <p:cNvSpPr>
            <a:spLocks noChangeShapeType="1"/>
          </p:cNvSpPr>
          <p:nvPr/>
        </p:nvSpPr>
        <p:spPr bwMode="auto">
          <a:xfrm flipV="1">
            <a:off x="1835150" y="4581525"/>
            <a:ext cx="433388"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12" name="Line 43"/>
          <p:cNvSpPr>
            <a:spLocks noChangeShapeType="1"/>
          </p:cNvSpPr>
          <p:nvPr/>
        </p:nvSpPr>
        <p:spPr bwMode="auto">
          <a:xfrm>
            <a:off x="1763713" y="5084763"/>
            <a:ext cx="504825" cy="71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221213" name="Line 44"/>
          <p:cNvSpPr>
            <a:spLocks noChangeShapeType="1"/>
          </p:cNvSpPr>
          <p:nvPr/>
        </p:nvSpPr>
        <p:spPr bwMode="auto">
          <a:xfrm flipV="1">
            <a:off x="1763713" y="5300663"/>
            <a:ext cx="576262"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14" name="Line 45"/>
          <p:cNvSpPr>
            <a:spLocks noChangeShapeType="1"/>
          </p:cNvSpPr>
          <p:nvPr/>
        </p:nvSpPr>
        <p:spPr bwMode="auto">
          <a:xfrm flipV="1">
            <a:off x="3563938" y="5013325"/>
            <a:ext cx="360362"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15" name="Line 46"/>
          <p:cNvSpPr>
            <a:spLocks noChangeShapeType="1"/>
          </p:cNvSpPr>
          <p:nvPr/>
        </p:nvSpPr>
        <p:spPr bwMode="auto">
          <a:xfrm>
            <a:off x="3563938" y="4581525"/>
            <a:ext cx="287337"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16" name="Line 47"/>
          <p:cNvSpPr>
            <a:spLocks noChangeShapeType="1"/>
          </p:cNvSpPr>
          <p:nvPr/>
        </p:nvSpPr>
        <p:spPr bwMode="auto">
          <a:xfrm>
            <a:off x="5219700" y="5084763"/>
            <a:ext cx="431800" cy="144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17" name="Line 48"/>
          <p:cNvSpPr>
            <a:spLocks noChangeShapeType="1"/>
          </p:cNvSpPr>
          <p:nvPr/>
        </p:nvSpPr>
        <p:spPr bwMode="auto">
          <a:xfrm flipV="1">
            <a:off x="5219700" y="4724400"/>
            <a:ext cx="431800"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18" name="Line 49"/>
          <p:cNvSpPr>
            <a:spLocks noChangeShapeType="1"/>
          </p:cNvSpPr>
          <p:nvPr/>
        </p:nvSpPr>
        <p:spPr bwMode="auto">
          <a:xfrm flipV="1">
            <a:off x="6948488" y="5157788"/>
            <a:ext cx="215900" cy="71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19" name="Line 50"/>
          <p:cNvSpPr>
            <a:spLocks noChangeShapeType="1"/>
          </p:cNvSpPr>
          <p:nvPr/>
        </p:nvSpPr>
        <p:spPr bwMode="auto">
          <a:xfrm>
            <a:off x="6948488" y="5445125"/>
            <a:ext cx="287337"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20" name="Line 51"/>
          <p:cNvSpPr>
            <a:spLocks noChangeShapeType="1"/>
          </p:cNvSpPr>
          <p:nvPr/>
        </p:nvSpPr>
        <p:spPr bwMode="auto">
          <a:xfrm>
            <a:off x="6877050" y="4724400"/>
            <a:ext cx="358775" cy="217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1221" name="Line 52"/>
          <p:cNvSpPr>
            <a:spLocks noChangeShapeType="1"/>
          </p:cNvSpPr>
          <p:nvPr/>
        </p:nvSpPr>
        <p:spPr bwMode="auto">
          <a:xfrm flipV="1">
            <a:off x="6877050" y="4437063"/>
            <a:ext cx="358775" cy="144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40927813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页脚占位符 4"/>
          <p:cNvSpPr>
            <a:spLocks noGrp="1"/>
          </p:cNvSpPr>
          <p:nvPr>
            <p:ph type="ftr" sz="quarter" idx="11"/>
          </p:nvPr>
        </p:nvSpPr>
        <p:spPr/>
        <p:txBody>
          <a:bodyPr/>
          <a:lstStyle/>
          <a:p>
            <a:pPr>
              <a:defRPr/>
            </a:pPr>
            <a:r>
              <a:rPr lang="en-US" altLang="zh-CN"/>
              <a:t>Chapter 8: Supply Chain Management</a:t>
            </a:r>
          </a:p>
        </p:txBody>
      </p:sp>
      <p:sp>
        <p:nvSpPr>
          <p:cNvPr id="222211" name="Line 3"/>
          <p:cNvSpPr>
            <a:spLocks noChangeShapeType="1"/>
          </p:cNvSpPr>
          <p:nvPr/>
        </p:nvSpPr>
        <p:spPr bwMode="auto">
          <a:xfrm>
            <a:off x="2208213" y="4210050"/>
            <a:ext cx="68103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2212" name="Text Box 4"/>
          <p:cNvSpPr txBox="1">
            <a:spLocks noChangeArrowheads="1"/>
          </p:cNvSpPr>
          <p:nvPr/>
        </p:nvSpPr>
        <p:spPr bwMode="auto">
          <a:xfrm>
            <a:off x="1371600" y="3890963"/>
            <a:ext cx="850900" cy="63817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a:solidFill>
                  <a:srgbClr val="000000"/>
                </a:solidFill>
                <a:latin typeface="Times New Roman" pitchFamily="18" charset="0"/>
              </a:rPr>
              <a:t>供   应</a:t>
            </a:r>
          </a:p>
          <a:p>
            <a:pPr algn="ctr"/>
            <a:r>
              <a:rPr kumimoji="1" lang="zh-CN" altLang="en-US" sz="1600">
                <a:solidFill>
                  <a:srgbClr val="000000"/>
                </a:solidFill>
                <a:latin typeface="Times New Roman" pitchFamily="18" charset="0"/>
              </a:rPr>
              <a:t>市   场</a:t>
            </a:r>
          </a:p>
        </p:txBody>
      </p:sp>
      <p:sp>
        <p:nvSpPr>
          <p:cNvPr id="222213" name="Text Box 5"/>
          <p:cNvSpPr txBox="1">
            <a:spLocks noChangeArrowheads="1"/>
          </p:cNvSpPr>
          <p:nvPr/>
        </p:nvSpPr>
        <p:spPr bwMode="auto">
          <a:xfrm>
            <a:off x="2860675" y="3890963"/>
            <a:ext cx="850900" cy="638175"/>
          </a:xfrm>
          <a:prstGeom prst="rect">
            <a:avLst/>
          </a:prstGeom>
          <a:solidFill>
            <a:srgbClr val="CC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ts val="600"/>
              </a:spcBef>
            </a:pPr>
            <a:r>
              <a:rPr kumimoji="1" lang="zh-CN" altLang="en-US" sz="1600">
                <a:solidFill>
                  <a:srgbClr val="000000"/>
                </a:solidFill>
                <a:latin typeface="Times New Roman" pitchFamily="18" charset="0"/>
              </a:rPr>
              <a:t>采  购</a:t>
            </a:r>
          </a:p>
        </p:txBody>
      </p:sp>
      <p:sp>
        <p:nvSpPr>
          <p:cNvPr id="222214" name="Text Box 6"/>
          <p:cNvSpPr txBox="1">
            <a:spLocks noChangeArrowheads="1"/>
          </p:cNvSpPr>
          <p:nvPr/>
        </p:nvSpPr>
        <p:spPr bwMode="auto">
          <a:xfrm>
            <a:off x="4222750" y="3890963"/>
            <a:ext cx="850900" cy="638175"/>
          </a:xfrm>
          <a:prstGeom prst="rect">
            <a:avLst/>
          </a:prstGeom>
          <a:solidFill>
            <a:srgbClr val="CC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ts val="600"/>
              </a:spcBef>
            </a:pPr>
            <a:r>
              <a:rPr kumimoji="1" lang="zh-CN" altLang="en-US" sz="1600">
                <a:solidFill>
                  <a:srgbClr val="000000"/>
                </a:solidFill>
                <a:latin typeface="Times New Roman" pitchFamily="18" charset="0"/>
              </a:rPr>
              <a:t>加  工</a:t>
            </a:r>
          </a:p>
        </p:txBody>
      </p:sp>
      <p:sp>
        <p:nvSpPr>
          <p:cNvPr id="222215" name="Text Box 7"/>
          <p:cNvSpPr txBox="1">
            <a:spLocks noChangeArrowheads="1"/>
          </p:cNvSpPr>
          <p:nvPr/>
        </p:nvSpPr>
        <p:spPr bwMode="auto">
          <a:xfrm>
            <a:off x="5584825" y="3890963"/>
            <a:ext cx="850900" cy="638175"/>
          </a:xfrm>
          <a:prstGeom prst="rect">
            <a:avLst/>
          </a:prstGeom>
          <a:solidFill>
            <a:srgbClr val="CC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ts val="600"/>
              </a:spcBef>
            </a:pPr>
            <a:r>
              <a:rPr kumimoji="1" lang="zh-CN" altLang="en-US" sz="1600">
                <a:solidFill>
                  <a:srgbClr val="000000"/>
                </a:solidFill>
                <a:latin typeface="Times New Roman" pitchFamily="18" charset="0"/>
              </a:rPr>
              <a:t>销  售</a:t>
            </a:r>
          </a:p>
        </p:txBody>
      </p:sp>
      <p:sp>
        <p:nvSpPr>
          <p:cNvPr id="222216" name="Text Box 8"/>
          <p:cNvSpPr txBox="1">
            <a:spLocks noChangeArrowheads="1"/>
          </p:cNvSpPr>
          <p:nvPr/>
        </p:nvSpPr>
        <p:spPr bwMode="auto">
          <a:xfrm>
            <a:off x="6988175" y="3890963"/>
            <a:ext cx="850900" cy="63817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600">
                <a:solidFill>
                  <a:srgbClr val="000000"/>
                </a:solidFill>
                <a:latin typeface="Times New Roman" pitchFamily="18" charset="0"/>
              </a:rPr>
              <a:t>需   求</a:t>
            </a:r>
          </a:p>
          <a:p>
            <a:pPr algn="ctr"/>
            <a:r>
              <a:rPr kumimoji="1" lang="zh-CN" altLang="en-US" sz="1600">
                <a:solidFill>
                  <a:srgbClr val="000000"/>
                </a:solidFill>
                <a:latin typeface="Times New Roman" pitchFamily="18" charset="0"/>
              </a:rPr>
              <a:t>市   场</a:t>
            </a:r>
          </a:p>
        </p:txBody>
      </p:sp>
      <p:sp>
        <p:nvSpPr>
          <p:cNvPr id="222217" name="AutoShape 9"/>
          <p:cNvSpPr>
            <a:spLocks noChangeArrowheads="1"/>
          </p:cNvSpPr>
          <p:nvPr/>
        </p:nvSpPr>
        <p:spPr bwMode="auto">
          <a:xfrm>
            <a:off x="2209800" y="2874963"/>
            <a:ext cx="4948238" cy="636587"/>
          </a:xfrm>
          <a:prstGeom prst="rightArrow">
            <a:avLst>
              <a:gd name="adj1" fmla="val 50000"/>
              <a:gd name="adj2" fmla="val 194327"/>
            </a:avLst>
          </a:prstGeom>
          <a:solidFill>
            <a:srgbClr val="FF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96000"/>
              </a:lnSpc>
            </a:pPr>
            <a:r>
              <a:rPr kumimoji="1" lang="zh-CN" altLang="en-US" sz="1600">
                <a:solidFill>
                  <a:srgbClr val="000000"/>
                </a:solidFill>
                <a:latin typeface="Times New Roman" pitchFamily="18" charset="0"/>
              </a:rPr>
              <a:t>物 流 过 程</a:t>
            </a:r>
          </a:p>
        </p:txBody>
      </p:sp>
      <p:sp>
        <p:nvSpPr>
          <p:cNvPr id="222218" name="AutoShape 10"/>
          <p:cNvSpPr>
            <a:spLocks noChangeArrowheads="1"/>
          </p:cNvSpPr>
          <p:nvPr/>
        </p:nvSpPr>
        <p:spPr bwMode="auto">
          <a:xfrm>
            <a:off x="2052638" y="4802188"/>
            <a:ext cx="4957762" cy="796925"/>
          </a:xfrm>
          <a:prstGeom prst="leftArrow">
            <a:avLst>
              <a:gd name="adj1" fmla="val 50000"/>
              <a:gd name="adj2" fmla="val 155528"/>
            </a:avLst>
          </a:prstGeom>
          <a:solidFill>
            <a:srgbClr val="FF99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1" lang="zh-CN" altLang="en-US" sz="1600">
                <a:solidFill>
                  <a:srgbClr val="000000"/>
                </a:solidFill>
                <a:latin typeface="Times New Roman" pitchFamily="18" charset="0"/>
              </a:rPr>
              <a:t>资 金 流 过 程</a:t>
            </a:r>
          </a:p>
        </p:txBody>
      </p:sp>
      <p:sp>
        <p:nvSpPr>
          <p:cNvPr id="222219" name="AutoShape 11"/>
          <p:cNvSpPr>
            <a:spLocks noChangeArrowheads="1"/>
          </p:cNvSpPr>
          <p:nvPr/>
        </p:nvSpPr>
        <p:spPr bwMode="auto">
          <a:xfrm>
            <a:off x="1428750" y="4648200"/>
            <a:ext cx="681038" cy="796925"/>
          </a:xfrm>
          <a:prstGeom prst="upArrow">
            <a:avLst>
              <a:gd name="adj1" fmla="val 50000"/>
              <a:gd name="adj2" fmla="val 29254"/>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1" lang="zh-CN" altLang="zh-CN" sz="1600">
              <a:solidFill>
                <a:srgbClr val="000000"/>
              </a:solidFill>
              <a:latin typeface="Times New Roman" pitchFamily="18" charset="0"/>
            </a:endParaRPr>
          </a:p>
        </p:txBody>
      </p:sp>
      <p:sp>
        <p:nvSpPr>
          <p:cNvPr id="222220" name="Rectangle 12"/>
          <p:cNvSpPr>
            <a:spLocks noChangeArrowheads="1"/>
          </p:cNvSpPr>
          <p:nvPr/>
        </p:nvSpPr>
        <p:spPr bwMode="auto">
          <a:xfrm>
            <a:off x="1371600" y="5645150"/>
            <a:ext cx="6467475" cy="477838"/>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1" lang="zh-CN" altLang="en-US" sz="1600">
                <a:solidFill>
                  <a:srgbClr val="000000"/>
                </a:solidFill>
                <a:latin typeface="Times New Roman" pitchFamily="18" charset="0"/>
              </a:rPr>
              <a:t>资金流入                                  信 息 流                                         资金流出</a:t>
            </a:r>
          </a:p>
        </p:txBody>
      </p:sp>
      <p:sp>
        <p:nvSpPr>
          <p:cNvPr id="222221" name="AutoShape 13"/>
          <p:cNvSpPr>
            <a:spLocks noChangeArrowheads="1"/>
          </p:cNvSpPr>
          <p:nvPr/>
        </p:nvSpPr>
        <p:spPr bwMode="auto">
          <a:xfrm rot="10800000" flipH="1" flipV="1">
            <a:off x="1428750" y="3027363"/>
            <a:ext cx="681038" cy="796925"/>
          </a:xfrm>
          <a:prstGeom prst="upArrow">
            <a:avLst>
              <a:gd name="adj1" fmla="val 50000"/>
              <a:gd name="adj2" fmla="val 29254"/>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endParaRPr kumimoji="1" lang="zh-CN" altLang="zh-CN" sz="1600">
              <a:solidFill>
                <a:srgbClr val="000000"/>
              </a:solidFill>
              <a:latin typeface="Times New Roman" pitchFamily="18" charset="0"/>
            </a:endParaRPr>
          </a:p>
        </p:txBody>
      </p:sp>
      <p:sp>
        <p:nvSpPr>
          <p:cNvPr id="222222" name="Rectangle 14"/>
          <p:cNvSpPr>
            <a:spLocks noChangeArrowheads="1"/>
          </p:cNvSpPr>
          <p:nvPr/>
        </p:nvSpPr>
        <p:spPr bwMode="auto">
          <a:xfrm>
            <a:off x="1400175" y="2322513"/>
            <a:ext cx="6467475" cy="477837"/>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1" lang="zh-CN" altLang="en-US" sz="1600">
                <a:solidFill>
                  <a:srgbClr val="000000"/>
                </a:solidFill>
                <a:latin typeface="Times New Roman" pitchFamily="18" charset="0"/>
              </a:rPr>
              <a:t>物料流入                                  信 息 流                                          物料流出</a:t>
            </a:r>
          </a:p>
        </p:txBody>
      </p:sp>
      <p:sp>
        <p:nvSpPr>
          <p:cNvPr id="222223" name="AutoShape 15"/>
          <p:cNvSpPr>
            <a:spLocks noChangeArrowheads="1"/>
          </p:cNvSpPr>
          <p:nvPr/>
        </p:nvSpPr>
        <p:spPr bwMode="auto">
          <a:xfrm rot="10800000" flipH="1">
            <a:off x="7073900" y="3017838"/>
            <a:ext cx="681038" cy="796925"/>
          </a:xfrm>
          <a:prstGeom prst="upArrow">
            <a:avLst>
              <a:gd name="adj1" fmla="val 50000"/>
              <a:gd name="adj2" fmla="val 29254"/>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just" eaLnBrk="0" hangingPunct="0"/>
            <a:endParaRPr kumimoji="1" lang="zh-CN" altLang="zh-CN" sz="1600">
              <a:solidFill>
                <a:srgbClr val="000000"/>
              </a:solidFill>
              <a:latin typeface="Times New Roman" pitchFamily="18" charset="0"/>
            </a:endParaRPr>
          </a:p>
        </p:txBody>
      </p:sp>
      <p:sp>
        <p:nvSpPr>
          <p:cNvPr id="222224" name="AutoShape 16"/>
          <p:cNvSpPr>
            <a:spLocks noChangeArrowheads="1"/>
          </p:cNvSpPr>
          <p:nvPr/>
        </p:nvSpPr>
        <p:spPr bwMode="auto">
          <a:xfrm flipV="1">
            <a:off x="7073900" y="4641850"/>
            <a:ext cx="681038" cy="796925"/>
          </a:xfrm>
          <a:prstGeom prst="upArrow">
            <a:avLst>
              <a:gd name="adj1" fmla="val 50000"/>
              <a:gd name="adj2" fmla="val 29254"/>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just" eaLnBrk="0" hangingPunct="0"/>
            <a:endParaRPr kumimoji="1" lang="zh-CN" altLang="zh-CN" sz="1600">
              <a:solidFill>
                <a:srgbClr val="000000"/>
              </a:solidFill>
              <a:latin typeface="Times New Roman" pitchFamily="18" charset="0"/>
            </a:endParaRPr>
          </a:p>
        </p:txBody>
      </p:sp>
      <p:sp>
        <p:nvSpPr>
          <p:cNvPr id="222225" name="Line 17"/>
          <p:cNvSpPr>
            <a:spLocks noChangeShapeType="1"/>
          </p:cNvSpPr>
          <p:nvPr/>
        </p:nvSpPr>
        <p:spPr bwMode="auto">
          <a:xfrm>
            <a:off x="3725863" y="4210050"/>
            <a:ext cx="5111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2226" name="Line 18"/>
          <p:cNvSpPr>
            <a:spLocks noChangeShapeType="1"/>
          </p:cNvSpPr>
          <p:nvPr/>
        </p:nvSpPr>
        <p:spPr bwMode="auto">
          <a:xfrm>
            <a:off x="5073650" y="4210050"/>
            <a:ext cx="5111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2227" name="Line 19"/>
          <p:cNvSpPr>
            <a:spLocks noChangeShapeType="1"/>
          </p:cNvSpPr>
          <p:nvPr/>
        </p:nvSpPr>
        <p:spPr bwMode="auto">
          <a:xfrm>
            <a:off x="6450013" y="4210050"/>
            <a:ext cx="50958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1924" name="Rectangle 20"/>
          <p:cNvSpPr>
            <a:spLocks noChangeArrowheads="1"/>
          </p:cNvSpPr>
          <p:nvPr/>
        </p:nvSpPr>
        <p:spPr bwMode="auto">
          <a:xfrm>
            <a:off x="685800" y="1484313"/>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kumimoji="1" lang="zh-CN" altLang="en-US" sz="3200">
                <a:solidFill>
                  <a:srgbClr val="000000"/>
                </a:solidFill>
                <a:latin typeface="Arial Rounded MT Bold" pitchFamily="34" charset="0"/>
              </a:rPr>
              <a:t>企业供应链</a:t>
            </a:r>
            <a:endParaRPr kumimoji="1" lang="zh-CN" altLang="en-US" sz="4400">
              <a:solidFill>
                <a:srgbClr val="FFCC00"/>
              </a:solidFill>
              <a:latin typeface="Arial Rounded MT Bold" pitchFamily="34" charset="0"/>
            </a:endParaRPr>
          </a:p>
        </p:txBody>
      </p:sp>
    </p:spTree>
    <p:extLst>
      <p:ext uri="{BB962C8B-B14F-4D97-AF65-F5344CB8AC3E}">
        <p14:creationId xmlns:p14="http://schemas.microsoft.com/office/powerpoint/2010/main" val="134510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24"/>
                                        </p:tgtEl>
                                        <p:attrNameLst>
                                          <p:attrName>style.visibility</p:attrName>
                                        </p:attrNameLst>
                                      </p:cBhvr>
                                      <p:to>
                                        <p:strVal val="visible"/>
                                      </p:to>
                                    </p:set>
                                    <p:anim calcmode="lin" valueType="num">
                                      <p:cBhvr additive="base">
                                        <p:cTn id="7" dur="500" fill="hold"/>
                                        <p:tgtEl>
                                          <p:spTgt spid="251924"/>
                                        </p:tgtEl>
                                        <p:attrNameLst>
                                          <p:attrName>ppt_x</p:attrName>
                                        </p:attrNameLst>
                                      </p:cBhvr>
                                      <p:tavLst>
                                        <p:tav tm="0">
                                          <p:val>
                                            <p:strVal val="0-#ppt_w/2"/>
                                          </p:val>
                                        </p:tav>
                                        <p:tav tm="100000">
                                          <p:val>
                                            <p:strVal val="#ppt_x"/>
                                          </p:val>
                                        </p:tav>
                                      </p:tavLst>
                                    </p:anim>
                                    <p:anim calcmode="lin" valueType="num">
                                      <p:cBhvr additive="base">
                                        <p:cTn id="8" dur="500" fill="hold"/>
                                        <p:tgtEl>
                                          <p:spTgt spid="2519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4"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页脚占位符 2"/>
          <p:cNvSpPr>
            <a:spLocks noGrp="1"/>
          </p:cNvSpPr>
          <p:nvPr>
            <p:ph type="ftr" sz="quarter" idx="11"/>
          </p:nvPr>
        </p:nvSpPr>
        <p:spPr/>
        <p:txBody>
          <a:bodyPr/>
          <a:lstStyle/>
          <a:p>
            <a:pPr>
              <a:defRPr/>
            </a:pPr>
            <a:r>
              <a:rPr lang="en-US" altLang="zh-CN"/>
              <a:t>Chapter 8: Supply Chain Management</a:t>
            </a:r>
          </a:p>
        </p:txBody>
      </p:sp>
      <p:grpSp>
        <p:nvGrpSpPr>
          <p:cNvPr id="252930" name="Group 2"/>
          <p:cNvGrpSpPr>
            <a:grpSpLocks/>
          </p:cNvGrpSpPr>
          <p:nvPr/>
        </p:nvGrpSpPr>
        <p:grpSpPr bwMode="auto">
          <a:xfrm>
            <a:off x="1143000" y="304800"/>
            <a:ext cx="6934200" cy="6019800"/>
            <a:chOff x="1980" y="1284"/>
            <a:chExt cx="8640" cy="6864"/>
          </a:xfrm>
        </p:grpSpPr>
        <p:grpSp>
          <p:nvGrpSpPr>
            <p:cNvPr id="223236" name="Group 3"/>
            <p:cNvGrpSpPr>
              <a:grpSpLocks/>
            </p:cNvGrpSpPr>
            <p:nvPr/>
          </p:nvGrpSpPr>
          <p:grpSpPr bwMode="auto">
            <a:xfrm>
              <a:off x="1980" y="1284"/>
              <a:ext cx="8640" cy="6864"/>
              <a:chOff x="1980" y="1284"/>
              <a:chExt cx="8640" cy="6864"/>
            </a:xfrm>
          </p:grpSpPr>
          <p:grpSp>
            <p:nvGrpSpPr>
              <p:cNvPr id="223238" name="Group 4"/>
              <p:cNvGrpSpPr>
                <a:grpSpLocks/>
              </p:cNvGrpSpPr>
              <p:nvPr/>
            </p:nvGrpSpPr>
            <p:grpSpPr bwMode="auto">
              <a:xfrm>
                <a:off x="1980" y="1284"/>
                <a:ext cx="8640" cy="6864"/>
                <a:chOff x="1980" y="1284"/>
                <a:chExt cx="8640" cy="6864"/>
              </a:xfrm>
            </p:grpSpPr>
            <p:grpSp>
              <p:nvGrpSpPr>
                <p:cNvPr id="223240" name="Group 5"/>
                <p:cNvGrpSpPr>
                  <a:grpSpLocks/>
                </p:cNvGrpSpPr>
                <p:nvPr/>
              </p:nvGrpSpPr>
              <p:grpSpPr bwMode="auto">
                <a:xfrm>
                  <a:off x="1980" y="1284"/>
                  <a:ext cx="8640" cy="6864"/>
                  <a:chOff x="1980" y="1284"/>
                  <a:chExt cx="8640" cy="6864"/>
                </a:xfrm>
              </p:grpSpPr>
              <p:sp>
                <p:nvSpPr>
                  <p:cNvPr id="223242" name="Line 6"/>
                  <p:cNvSpPr>
                    <a:spLocks noChangeShapeType="1"/>
                  </p:cNvSpPr>
                  <p:nvPr/>
                </p:nvSpPr>
                <p:spPr bwMode="auto">
                  <a:xfrm>
                    <a:off x="9000" y="1284"/>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3243" name="Group 7"/>
                  <p:cNvGrpSpPr>
                    <a:grpSpLocks/>
                  </p:cNvGrpSpPr>
                  <p:nvPr/>
                </p:nvGrpSpPr>
                <p:grpSpPr bwMode="auto">
                  <a:xfrm>
                    <a:off x="1980" y="1284"/>
                    <a:ext cx="8640" cy="6864"/>
                    <a:chOff x="1980" y="1284"/>
                    <a:chExt cx="8640" cy="6864"/>
                  </a:xfrm>
                </p:grpSpPr>
                <p:sp>
                  <p:nvSpPr>
                    <p:cNvPr id="223244" name="Line 8"/>
                    <p:cNvSpPr>
                      <a:spLocks noChangeShapeType="1"/>
                    </p:cNvSpPr>
                    <p:nvPr/>
                  </p:nvSpPr>
                  <p:spPr bwMode="auto">
                    <a:xfrm>
                      <a:off x="6300" y="2220"/>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3245" name="Group 9"/>
                    <p:cNvGrpSpPr>
                      <a:grpSpLocks/>
                    </p:cNvGrpSpPr>
                    <p:nvPr/>
                  </p:nvGrpSpPr>
                  <p:grpSpPr bwMode="auto">
                    <a:xfrm>
                      <a:off x="1980" y="1284"/>
                      <a:ext cx="8640" cy="6864"/>
                      <a:chOff x="1980" y="1284"/>
                      <a:chExt cx="8640" cy="6864"/>
                    </a:xfrm>
                  </p:grpSpPr>
                  <p:sp>
                    <p:nvSpPr>
                      <p:cNvPr id="223246" name="Line 10"/>
                      <p:cNvSpPr>
                        <a:spLocks noChangeShapeType="1"/>
                      </p:cNvSpPr>
                      <p:nvPr/>
                    </p:nvSpPr>
                    <p:spPr bwMode="auto">
                      <a:xfrm>
                        <a:off x="7560" y="409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3247" name="Group 11"/>
                      <p:cNvGrpSpPr>
                        <a:grpSpLocks/>
                      </p:cNvGrpSpPr>
                      <p:nvPr/>
                    </p:nvGrpSpPr>
                    <p:grpSpPr bwMode="auto">
                      <a:xfrm>
                        <a:off x="1980" y="1284"/>
                        <a:ext cx="8640" cy="6864"/>
                        <a:chOff x="1980" y="1284"/>
                        <a:chExt cx="8640" cy="6864"/>
                      </a:xfrm>
                    </p:grpSpPr>
                    <p:sp>
                      <p:nvSpPr>
                        <p:cNvPr id="223248" name="Text Box 12"/>
                        <p:cNvSpPr txBox="1">
                          <a:spLocks noChangeArrowheads="1"/>
                        </p:cNvSpPr>
                        <p:nvPr/>
                      </p:nvSpPr>
                      <p:spPr bwMode="auto">
                        <a:xfrm>
                          <a:off x="4680" y="2064"/>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经营预测</a:t>
                          </a:r>
                        </a:p>
                      </p:txBody>
                    </p:sp>
                    <p:sp>
                      <p:nvSpPr>
                        <p:cNvPr id="223249" name="Text Box 13"/>
                        <p:cNvSpPr txBox="1">
                          <a:spLocks noChangeArrowheads="1"/>
                        </p:cNvSpPr>
                        <p:nvPr/>
                      </p:nvSpPr>
                      <p:spPr bwMode="auto">
                        <a:xfrm>
                          <a:off x="4680" y="4560"/>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生产管理</a:t>
                          </a:r>
                        </a:p>
                      </p:txBody>
                    </p:sp>
                    <p:sp>
                      <p:nvSpPr>
                        <p:cNvPr id="223250" name="Text Box 14"/>
                        <p:cNvSpPr txBox="1">
                          <a:spLocks noChangeArrowheads="1"/>
                        </p:cNvSpPr>
                        <p:nvPr/>
                      </p:nvSpPr>
                      <p:spPr bwMode="auto">
                        <a:xfrm>
                          <a:off x="3420" y="346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采购管理</a:t>
                          </a:r>
                        </a:p>
                      </p:txBody>
                    </p:sp>
                    <p:sp>
                      <p:nvSpPr>
                        <p:cNvPr id="223251" name="Text Box 15"/>
                        <p:cNvSpPr txBox="1">
                          <a:spLocks noChangeArrowheads="1"/>
                        </p:cNvSpPr>
                        <p:nvPr/>
                      </p:nvSpPr>
                      <p:spPr bwMode="auto">
                        <a:xfrm>
                          <a:off x="1980" y="346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质量管理</a:t>
                          </a:r>
                        </a:p>
                      </p:txBody>
                    </p:sp>
                    <p:sp>
                      <p:nvSpPr>
                        <p:cNvPr id="223252" name="Text Box 16"/>
                        <p:cNvSpPr txBox="1">
                          <a:spLocks noChangeArrowheads="1"/>
                        </p:cNvSpPr>
                        <p:nvPr/>
                      </p:nvSpPr>
                      <p:spPr bwMode="auto">
                        <a:xfrm>
                          <a:off x="5940" y="346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库存管理</a:t>
                          </a:r>
                        </a:p>
                      </p:txBody>
                    </p:sp>
                    <p:sp>
                      <p:nvSpPr>
                        <p:cNvPr id="223253" name="Text Box 17"/>
                        <p:cNvSpPr txBox="1">
                          <a:spLocks noChangeArrowheads="1"/>
                        </p:cNvSpPr>
                        <p:nvPr/>
                      </p:nvSpPr>
                      <p:spPr bwMode="auto">
                        <a:xfrm>
                          <a:off x="8400" y="346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销售管理</a:t>
                          </a:r>
                        </a:p>
                      </p:txBody>
                    </p:sp>
                    <p:sp>
                      <p:nvSpPr>
                        <p:cNvPr id="223254" name="Text Box 18"/>
                        <p:cNvSpPr txBox="1">
                          <a:spLocks noChangeArrowheads="1"/>
                        </p:cNvSpPr>
                        <p:nvPr/>
                      </p:nvSpPr>
                      <p:spPr bwMode="auto">
                        <a:xfrm>
                          <a:off x="9720" y="2064"/>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分销管理</a:t>
                          </a:r>
                        </a:p>
                      </p:txBody>
                    </p:sp>
                    <p:sp>
                      <p:nvSpPr>
                        <p:cNvPr id="223255" name="Text Box 19"/>
                        <p:cNvSpPr txBox="1">
                          <a:spLocks noChangeArrowheads="1"/>
                        </p:cNvSpPr>
                        <p:nvPr/>
                      </p:nvSpPr>
                      <p:spPr bwMode="auto">
                        <a:xfrm>
                          <a:off x="9720" y="4560"/>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运输管理</a:t>
                          </a:r>
                        </a:p>
                      </p:txBody>
                    </p:sp>
                    <p:sp>
                      <p:nvSpPr>
                        <p:cNvPr id="223256" name="Text Box 20"/>
                        <p:cNvSpPr txBox="1">
                          <a:spLocks noChangeArrowheads="1"/>
                        </p:cNvSpPr>
                        <p:nvPr/>
                      </p:nvSpPr>
                      <p:spPr bwMode="auto">
                        <a:xfrm>
                          <a:off x="7200" y="4560"/>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成本管理</a:t>
                          </a:r>
                        </a:p>
                      </p:txBody>
                    </p:sp>
                    <p:sp>
                      <p:nvSpPr>
                        <p:cNvPr id="223257" name="Text Box 21"/>
                        <p:cNvSpPr txBox="1">
                          <a:spLocks noChangeArrowheads="1"/>
                        </p:cNvSpPr>
                        <p:nvPr/>
                      </p:nvSpPr>
                      <p:spPr bwMode="auto">
                        <a:xfrm>
                          <a:off x="5940" y="580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总账管理</a:t>
                          </a:r>
                        </a:p>
                      </p:txBody>
                    </p:sp>
                    <p:sp>
                      <p:nvSpPr>
                        <p:cNvPr id="223258" name="Text Box 22"/>
                        <p:cNvSpPr txBox="1">
                          <a:spLocks noChangeArrowheads="1"/>
                        </p:cNvSpPr>
                        <p:nvPr/>
                      </p:nvSpPr>
                      <p:spPr bwMode="auto">
                        <a:xfrm>
                          <a:off x="8445" y="580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应收管理</a:t>
                          </a:r>
                        </a:p>
                      </p:txBody>
                    </p:sp>
                    <p:sp>
                      <p:nvSpPr>
                        <p:cNvPr id="223259" name="Text Box 23"/>
                        <p:cNvSpPr txBox="1">
                          <a:spLocks noChangeArrowheads="1"/>
                        </p:cNvSpPr>
                        <p:nvPr/>
                      </p:nvSpPr>
                      <p:spPr bwMode="auto">
                        <a:xfrm>
                          <a:off x="3420" y="580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应付管理</a:t>
                          </a:r>
                        </a:p>
                      </p:txBody>
                    </p:sp>
                    <p:sp>
                      <p:nvSpPr>
                        <p:cNvPr id="223260" name="Text Box 24"/>
                        <p:cNvSpPr txBox="1">
                          <a:spLocks noChangeArrowheads="1"/>
                        </p:cNvSpPr>
                        <p:nvPr/>
                      </p:nvSpPr>
                      <p:spPr bwMode="auto">
                        <a:xfrm>
                          <a:off x="1980" y="580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设备管理</a:t>
                          </a:r>
                        </a:p>
                      </p:txBody>
                    </p:sp>
                    <p:sp>
                      <p:nvSpPr>
                        <p:cNvPr id="223261" name="Text Box 25"/>
                        <p:cNvSpPr txBox="1">
                          <a:spLocks noChangeArrowheads="1"/>
                        </p:cNvSpPr>
                        <p:nvPr/>
                      </p:nvSpPr>
                      <p:spPr bwMode="auto">
                        <a:xfrm>
                          <a:off x="4500" y="7368"/>
                          <a:ext cx="90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固定资产管理</a:t>
                          </a:r>
                        </a:p>
                      </p:txBody>
                    </p:sp>
                    <p:sp>
                      <p:nvSpPr>
                        <p:cNvPr id="223262" name="Text Box 26"/>
                        <p:cNvSpPr txBox="1">
                          <a:spLocks noChangeArrowheads="1"/>
                        </p:cNvSpPr>
                        <p:nvPr/>
                      </p:nvSpPr>
                      <p:spPr bwMode="auto">
                        <a:xfrm>
                          <a:off x="7200" y="736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工资管理</a:t>
                          </a:r>
                        </a:p>
                      </p:txBody>
                    </p:sp>
                    <p:sp>
                      <p:nvSpPr>
                        <p:cNvPr id="223263" name="Text Box 27"/>
                        <p:cNvSpPr txBox="1">
                          <a:spLocks noChangeArrowheads="1"/>
                        </p:cNvSpPr>
                        <p:nvPr/>
                      </p:nvSpPr>
                      <p:spPr bwMode="auto">
                        <a:xfrm>
                          <a:off x="5940" y="7368"/>
                          <a:ext cx="72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预算会计</a:t>
                          </a:r>
                        </a:p>
                      </p:txBody>
                    </p:sp>
                    <p:sp>
                      <p:nvSpPr>
                        <p:cNvPr id="223264" name="Text Box 28"/>
                        <p:cNvSpPr txBox="1">
                          <a:spLocks noChangeArrowheads="1"/>
                        </p:cNvSpPr>
                        <p:nvPr/>
                      </p:nvSpPr>
                      <p:spPr bwMode="auto">
                        <a:xfrm>
                          <a:off x="9720" y="7368"/>
                          <a:ext cx="900" cy="780"/>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1600">
                              <a:solidFill>
                                <a:srgbClr val="000000"/>
                              </a:solidFill>
                              <a:latin typeface="Times New Roman" pitchFamily="18" charset="0"/>
                            </a:rPr>
                            <a:t>人力资源管理</a:t>
                          </a:r>
                        </a:p>
                      </p:txBody>
                    </p:sp>
                    <p:sp>
                      <p:nvSpPr>
                        <p:cNvPr id="223265" name="Line 29"/>
                        <p:cNvSpPr>
                          <a:spLocks noChangeShapeType="1"/>
                        </p:cNvSpPr>
                        <p:nvPr/>
                      </p:nvSpPr>
                      <p:spPr bwMode="auto">
                        <a:xfrm flipV="1">
                          <a:off x="2340" y="1284"/>
                          <a:ext cx="0" cy="218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3266" name="Line 30"/>
                        <p:cNvSpPr>
                          <a:spLocks noChangeShapeType="1"/>
                        </p:cNvSpPr>
                        <p:nvPr/>
                      </p:nvSpPr>
                      <p:spPr bwMode="auto">
                        <a:xfrm>
                          <a:off x="2340" y="1284"/>
                          <a:ext cx="6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67" name="Line 31"/>
                        <p:cNvSpPr>
                          <a:spLocks noChangeShapeType="1"/>
                        </p:cNvSpPr>
                        <p:nvPr/>
                      </p:nvSpPr>
                      <p:spPr bwMode="auto">
                        <a:xfrm flipV="1">
                          <a:off x="8820" y="253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68" name="Line 32"/>
                        <p:cNvSpPr>
                          <a:spLocks noChangeShapeType="1"/>
                        </p:cNvSpPr>
                        <p:nvPr/>
                      </p:nvSpPr>
                      <p:spPr bwMode="auto">
                        <a:xfrm>
                          <a:off x="8820" y="253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69" name="Line 33"/>
                        <p:cNvSpPr>
                          <a:spLocks noChangeShapeType="1"/>
                        </p:cNvSpPr>
                        <p:nvPr/>
                      </p:nvSpPr>
                      <p:spPr bwMode="auto">
                        <a:xfrm flipH="1">
                          <a:off x="6300" y="2220"/>
                          <a:ext cx="34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3270" name="Line 34"/>
                        <p:cNvSpPr>
                          <a:spLocks noChangeShapeType="1"/>
                        </p:cNvSpPr>
                        <p:nvPr/>
                      </p:nvSpPr>
                      <p:spPr bwMode="auto">
                        <a:xfrm>
                          <a:off x="5400" y="2532"/>
                          <a:ext cx="32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3271" name="Line 35"/>
                        <p:cNvSpPr>
                          <a:spLocks noChangeShapeType="1"/>
                        </p:cNvSpPr>
                        <p:nvPr/>
                      </p:nvSpPr>
                      <p:spPr bwMode="auto">
                        <a:xfrm>
                          <a:off x="8640" y="253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72" name="Line 36"/>
                        <p:cNvSpPr>
                          <a:spLocks noChangeShapeType="1"/>
                        </p:cNvSpPr>
                        <p:nvPr/>
                      </p:nvSpPr>
                      <p:spPr bwMode="auto">
                        <a:xfrm>
                          <a:off x="4860" y="2844"/>
                          <a:ext cx="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73" name="Line 37"/>
                        <p:cNvSpPr>
                          <a:spLocks noChangeShapeType="1"/>
                        </p:cNvSpPr>
                        <p:nvPr/>
                      </p:nvSpPr>
                      <p:spPr bwMode="auto">
                        <a:xfrm flipV="1">
                          <a:off x="5040" y="3156"/>
                          <a:ext cx="0" cy="140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3274" name="Line 38"/>
                        <p:cNvSpPr>
                          <a:spLocks noChangeShapeType="1"/>
                        </p:cNvSpPr>
                        <p:nvPr/>
                      </p:nvSpPr>
                      <p:spPr bwMode="auto">
                        <a:xfrm>
                          <a:off x="5040" y="3156"/>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75" name="Line 39"/>
                        <p:cNvSpPr>
                          <a:spLocks noChangeShapeType="1"/>
                        </p:cNvSpPr>
                        <p:nvPr/>
                      </p:nvSpPr>
                      <p:spPr bwMode="auto">
                        <a:xfrm>
                          <a:off x="8460" y="315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76" name="Line 40"/>
                        <p:cNvSpPr>
                          <a:spLocks noChangeShapeType="1"/>
                        </p:cNvSpPr>
                        <p:nvPr/>
                      </p:nvSpPr>
                      <p:spPr bwMode="auto">
                        <a:xfrm flipH="1">
                          <a:off x="2700" y="378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77" name="Line 41"/>
                        <p:cNvSpPr>
                          <a:spLocks noChangeShapeType="1"/>
                        </p:cNvSpPr>
                        <p:nvPr/>
                      </p:nvSpPr>
                      <p:spPr bwMode="auto">
                        <a:xfrm>
                          <a:off x="4140" y="3780"/>
                          <a:ext cx="18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78" name="Line 42"/>
                        <p:cNvSpPr>
                          <a:spLocks noChangeShapeType="1"/>
                        </p:cNvSpPr>
                        <p:nvPr/>
                      </p:nvSpPr>
                      <p:spPr bwMode="auto">
                        <a:xfrm flipV="1">
                          <a:off x="5220" y="409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79" name="Line 43"/>
                        <p:cNvSpPr>
                          <a:spLocks noChangeShapeType="1"/>
                        </p:cNvSpPr>
                        <p:nvPr/>
                      </p:nvSpPr>
                      <p:spPr bwMode="auto">
                        <a:xfrm>
                          <a:off x="5220" y="409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80" name="Line 44"/>
                        <p:cNvSpPr>
                          <a:spLocks noChangeShapeType="1"/>
                        </p:cNvSpPr>
                        <p:nvPr/>
                      </p:nvSpPr>
                      <p:spPr bwMode="auto">
                        <a:xfrm>
                          <a:off x="6300" y="4248"/>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81" name="Line 45"/>
                        <p:cNvSpPr>
                          <a:spLocks noChangeShapeType="1"/>
                        </p:cNvSpPr>
                        <p:nvPr/>
                      </p:nvSpPr>
                      <p:spPr bwMode="auto">
                        <a:xfrm>
                          <a:off x="6660" y="409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82" name="Line 46"/>
                        <p:cNvSpPr>
                          <a:spLocks noChangeShapeType="1"/>
                        </p:cNvSpPr>
                        <p:nvPr/>
                      </p:nvSpPr>
                      <p:spPr bwMode="auto">
                        <a:xfrm>
                          <a:off x="7380" y="409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83" name="Line 47"/>
                        <p:cNvSpPr>
                          <a:spLocks noChangeShapeType="1"/>
                        </p:cNvSpPr>
                        <p:nvPr/>
                      </p:nvSpPr>
                      <p:spPr bwMode="auto">
                        <a:xfrm flipV="1">
                          <a:off x="7560" y="409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84" name="Line 48"/>
                        <p:cNvSpPr>
                          <a:spLocks noChangeShapeType="1"/>
                        </p:cNvSpPr>
                        <p:nvPr/>
                      </p:nvSpPr>
                      <p:spPr bwMode="auto">
                        <a:xfrm>
                          <a:off x="9000" y="4248"/>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85" name="Line 49"/>
                        <p:cNvSpPr>
                          <a:spLocks noChangeShapeType="1"/>
                        </p:cNvSpPr>
                        <p:nvPr/>
                      </p:nvSpPr>
                      <p:spPr bwMode="auto">
                        <a:xfrm>
                          <a:off x="9000" y="487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86" name="Line 50"/>
                        <p:cNvSpPr>
                          <a:spLocks noChangeShapeType="1"/>
                        </p:cNvSpPr>
                        <p:nvPr/>
                      </p:nvSpPr>
                      <p:spPr bwMode="auto">
                        <a:xfrm>
                          <a:off x="10080" y="2844"/>
                          <a:ext cx="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87" name="Line 51"/>
                        <p:cNvSpPr>
                          <a:spLocks noChangeShapeType="1"/>
                        </p:cNvSpPr>
                        <p:nvPr/>
                      </p:nvSpPr>
                      <p:spPr bwMode="auto">
                        <a:xfrm>
                          <a:off x="8640" y="4248"/>
                          <a:ext cx="0" cy="15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88" name="Line 52"/>
                        <p:cNvSpPr>
                          <a:spLocks noChangeShapeType="1"/>
                        </p:cNvSpPr>
                        <p:nvPr/>
                      </p:nvSpPr>
                      <p:spPr bwMode="auto">
                        <a:xfrm>
                          <a:off x="3960" y="4248"/>
                          <a:ext cx="0" cy="4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3289" name="Line 53"/>
                        <p:cNvSpPr>
                          <a:spLocks noChangeShapeType="1"/>
                        </p:cNvSpPr>
                        <p:nvPr/>
                      </p:nvSpPr>
                      <p:spPr bwMode="auto">
                        <a:xfrm>
                          <a:off x="3960" y="471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90" name="Line 54"/>
                        <p:cNvSpPr>
                          <a:spLocks noChangeShapeType="1"/>
                        </p:cNvSpPr>
                        <p:nvPr/>
                      </p:nvSpPr>
                      <p:spPr bwMode="auto">
                        <a:xfrm>
                          <a:off x="3600" y="4248"/>
                          <a:ext cx="0" cy="15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91" name="Line 55"/>
                        <p:cNvSpPr>
                          <a:spLocks noChangeShapeType="1"/>
                        </p:cNvSpPr>
                        <p:nvPr/>
                      </p:nvSpPr>
                      <p:spPr bwMode="auto">
                        <a:xfrm flipH="1">
                          <a:off x="2340" y="4872"/>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92" name="Line 56"/>
                        <p:cNvSpPr>
                          <a:spLocks noChangeShapeType="1"/>
                        </p:cNvSpPr>
                        <p:nvPr/>
                      </p:nvSpPr>
                      <p:spPr bwMode="auto">
                        <a:xfrm flipV="1">
                          <a:off x="2340" y="424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93" name="Line 57"/>
                        <p:cNvSpPr>
                          <a:spLocks noChangeShapeType="1"/>
                        </p:cNvSpPr>
                        <p:nvPr/>
                      </p:nvSpPr>
                      <p:spPr bwMode="auto">
                        <a:xfrm flipV="1">
                          <a:off x="2340" y="5028"/>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94" name="Line 58"/>
                        <p:cNvSpPr>
                          <a:spLocks noChangeShapeType="1"/>
                        </p:cNvSpPr>
                        <p:nvPr/>
                      </p:nvSpPr>
                      <p:spPr bwMode="auto">
                        <a:xfrm>
                          <a:off x="2340" y="5028"/>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95" name="Line 59"/>
                        <p:cNvSpPr>
                          <a:spLocks noChangeShapeType="1"/>
                        </p:cNvSpPr>
                        <p:nvPr/>
                      </p:nvSpPr>
                      <p:spPr bwMode="auto">
                        <a:xfrm>
                          <a:off x="2340" y="6588"/>
                          <a:ext cx="0" cy="124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3296" name="Line 60"/>
                        <p:cNvSpPr>
                          <a:spLocks noChangeShapeType="1"/>
                        </p:cNvSpPr>
                        <p:nvPr/>
                      </p:nvSpPr>
                      <p:spPr bwMode="auto">
                        <a:xfrm>
                          <a:off x="2340" y="783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97" name="Line 61"/>
                        <p:cNvSpPr>
                          <a:spLocks noChangeShapeType="1"/>
                        </p:cNvSpPr>
                        <p:nvPr/>
                      </p:nvSpPr>
                      <p:spPr bwMode="auto">
                        <a:xfrm>
                          <a:off x="4140" y="6120"/>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298" name="Line 62"/>
                        <p:cNvSpPr>
                          <a:spLocks noChangeShapeType="1"/>
                        </p:cNvSpPr>
                        <p:nvPr/>
                      </p:nvSpPr>
                      <p:spPr bwMode="auto">
                        <a:xfrm flipV="1">
                          <a:off x="4860" y="627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299" name="Line 63"/>
                        <p:cNvSpPr>
                          <a:spLocks noChangeShapeType="1"/>
                        </p:cNvSpPr>
                        <p:nvPr/>
                      </p:nvSpPr>
                      <p:spPr bwMode="auto">
                        <a:xfrm>
                          <a:off x="4860" y="62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300" name="Line 64"/>
                        <p:cNvSpPr>
                          <a:spLocks noChangeShapeType="1"/>
                        </p:cNvSpPr>
                        <p:nvPr/>
                      </p:nvSpPr>
                      <p:spPr bwMode="auto">
                        <a:xfrm flipV="1">
                          <a:off x="6300" y="6588"/>
                          <a:ext cx="0" cy="7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301" name="Line 65"/>
                        <p:cNvSpPr>
                          <a:spLocks noChangeShapeType="1"/>
                        </p:cNvSpPr>
                        <p:nvPr/>
                      </p:nvSpPr>
                      <p:spPr bwMode="auto">
                        <a:xfrm flipV="1">
                          <a:off x="7560" y="643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302" name="Line 66"/>
                        <p:cNvSpPr>
                          <a:spLocks noChangeShapeType="1"/>
                        </p:cNvSpPr>
                        <p:nvPr/>
                      </p:nvSpPr>
                      <p:spPr bwMode="auto">
                        <a:xfrm flipH="1">
                          <a:off x="6660" y="643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303" name="Line 67"/>
                        <p:cNvSpPr>
                          <a:spLocks noChangeShapeType="1"/>
                        </p:cNvSpPr>
                        <p:nvPr/>
                      </p:nvSpPr>
                      <p:spPr bwMode="auto">
                        <a:xfrm flipH="1">
                          <a:off x="6660" y="6120"/>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304" name="Line 68"/>
                        <p:cNvSpPr>
                          <a:spLocks noChangeShapeType="1"/>
                        </p:cNvSpPr>
                        <p:nvPr/>
                      </p:nvSpPr>
                      <p:spPr bwMode="auto">
                        <a:xfrm>
                          <a:off x="6660" y="5964"/>
                          <a:ext cx="9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3305" name="Line 69"/>
                        <p:cNvSpPr>
                          <a:spLocks noChangeShapeType="1"/>
                        </p:cNvSpPr>
                        <p:nvPr/>
                      </p:nvSpPr>
                      <p:spPr bwMode="auto">
                        <a:xfrm flipV="1">
                          <a:off x="7560" y="5340"/>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306" name="Line 70"/>
                        <p:cNvSpPr>
                          <a:spLocks noChangeShapeType="1"/>
                        </p:cNvSpPr>
                        <p:nvPr/>
                      </p:nvSpPr>
                      <p:spPr bwMode="auto">
                        <a:xfrm>
                          <a:off x="5400" y="4872"/>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3307" name="Line 71"/>
                        <p:cNvSpPr>
                          <a:spLocks noChangeShapeType="1"/>
                        </p:cNvSpPr>
                        <p:nvPr/>
                      </p:nvSpPr>
                      <p:spPr bwMode="auto">
                        <a:xfrm flipH="1">
                          <a:off x="7920" y="7680"/>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223241" name="Line 72"/>
                <p:cNvSpPr>
                  <a:spLocks noChangeShapeType="1"/>
                </p:cNvSpPr>
                <p:nvPr/>
              </p:nvSpPr>
              <p:spPr bwMode="auto">
                <a:xfrm>
                  <a:off x="6661" y="3764"/>
                  <a:ext cx="17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3239" name="Line 73"/>
              <p:cNvSpPr>
                <a:spLocks noChangeShapeType="1"/>
              </p:cNvSpPr>
              <p:nvPr/>
            </p:nvSpPr>
            <p:spPr bwMode="auto">
              <a:xfrm>
                <a:off x="7381" y="4107"/>
                <a:ext cx="0" cy="4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3237" name="Line 74"/>
            <p:cNvSpPr>
              <a:spLocks noChangeShapeType="1"/>
            </p:cNvSpPr>
            <p:nvPr/>
          </p:nvSpPr>
          <p:spPr bwMode="auto">
            <a:xfrm flipH="1">
              <a:off x="6676" y="4093"/>
              <a:ext cx="7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232885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52930"/>
                                        </p:tgtEl>
                                        <p:attrNameLst>
                                          <p:attrName>style.visibility</p:attrName>
                                        </p:attrNameLst>
                                      </p:cBhvr>
                                      <p:to>
                                        <p:strVal val="visible"/>
                                      </p:to>
                                    </p:set>
                                    <p:anim calcmode="lin" valueType="num">
                                      <p:cBhvr additive="base">
                                        <p:cTn id="7" dur="500" fill="hold"/>
                                        <p:tgtEl>
                                          <p:spTgt spid="252930"/>
                                        </p:tgtEl>
                                        <p:attrNameLst>
                                          <p:attrName>ppt_x</p:attrName>
                                        </p:attrNameLst>
                                      </p:cBhvr>
                                      <p:tavLst>
                                        <p:tav tm="0">
                                          <p:val>
                                            <p:strVal val="1+#ppt_w/2"/>
                                          </p:val>
                                        </p:tav>
                                        <p:tav tm="100000">
                                          <p:val>
                                            <p:strVal val="#ppt_x"/>
                                          </p:val>
                                        </p:tav>
                                      </p:tavLst>
                                    </p:anim>
                                    <p:anim calcmode="lin" valueType="num">
                                      <p:cBhvr additive="base">
                                        <p:cTn id="8" dur="500" fill="hold"/>
                                        <p:tgtEl>
                                          <p:spTgt spid="2529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5"/>
          <p:cNvSpPr>
            <a:spLocks noGrp="1"/>
          </p:cNvSpPr>
          <p:nvPr>
            <p:ph type="ftr" sz="quarter" idx="11"/>
          </p:nvPr>
        </p:nvSpPr>
        <p:spPr/>
        <p:txBody>
          <a:bodyPr/>
          <a:lstStyle/>
          <a:p>
            <a:pPr>
              <a:defRPr/>
            </a:pPr>
            <a:r>
              <a:rPr lang="en-US" altLang="zh-CN"/>
              <a:t>Chapter 8: Supply Chain Management</a:t>
            </a:r>
          </a:p>
        </p:txBody>
      </p:sp>
      <p:sp>
        <p:nvSpPr>
          <p:cNvPr id="224259" name="Rectangle 2"/>
          <p:cNvSpPr>
            <a:spLocks noGrp="1" noChangeArrowheads="1"/>
          </p:cNvSpPr>
          <p:nvPr>
            <p:ph type="body" sz="half" idx="1"/>
          </p:nvPr>
        </p:nvSpPr>
        <p:spPr/>
        <p:txBody>
          <a:bodyPr/>
          <a:lstStyle/>
          <a:p>
            <a:pPr eaLnBrk="1" hangingPunct="1"/>
            <a:r>
              <a:rPr lang="zh-CN" altLang="en-US" sz="2400" b="1" smtClean="0"/>
              <a:t>供应链稳</a:t>
            </a:r>
          </a:p>
          <a:p>
            <a:pPr eaLnBrk="1" hangingPunct="1">
              <a:buFontTx/>
              <a:buNone/>
            </a:pPr>
            <a:r>
              <a:rPr lang="zh-CN" altLang="en-US" sz="2400" b="1" smtClean="0"/>
              <a:t>    定的机制</a:t>
            </a:r>
          </a:p>
        </p:txBody>
      </p:sp>
      <p:graphicFrame>
        <p:nvGraphicFramePr>
          <p:cNvPr id="240684" name="Group 44"/>
          <p:cNvGraphicFramePr>
            <a:graphicFrameLocks noGrp="1"/>
          </p:cNvGraphicFramePr>
          <p:nvPr>
            <p:ph sz="half" idx="2"/>
          </p:nvPr>
        </p:nvGraphicFramePr>
        <p:xfrm>
          <a:off x="2627313" y="1557338"/>
          <a:ext cx="5616575" cy="4464052"/>
        </p:xfrm>
        <a:graphic>
          <a:graphicData uri="http://schemas.openxmlformats.org/drawingml/2006/table">
            <a:tbl>
              <a:tblPr/>
              <a:tblGrid>
                <a:gridCol w="576262"/>
                <a:gridCol w="5040313"/>
              </a:tblGrid>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Rounded MT Bold"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Rounded MT Bold" pitchFamily="34" charset="0"/>
                          <a:ea typeface="宋体" pitchFamily="2" charset="-122"/>
                        </a:rPr>
                        <a:t>相互利益的认同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Rounded MT Bold"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Rounded MT Bold" pitchFamily="34" charset="0"/>
                          <a:ea typeface="宋体" pitchFamily="2" charset="-122"/>
                        </a:rPr>
                        <a:t>高层次的合作关系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Rounded MT Bold"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Arial Rounded MT Bold" pitchFamily="34" charset="0"/>
                          <a:ea typeface="宋体" pitchFamily="2" charset="-122"/>
                        </a:rPr>
                        <a:t>高级管理部门的支持、特别管理机构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Rounded MT Bold"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Rounded MT Bold" pitchFamily="34" charset="0"/>
                          <a:ea typeface="宋体" pitchFamily="2" charset="-122"/>
                        </a:rPr>
                        <a:t>企业具有的核心竞争能力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Rounded MT Bold" pitchFamily="34"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Rounded MT Bold" pitchFamily="34" charset="0"/>
                          <a:ea typeface="宋体" pitchFamily="2" charset="-122"/>
                        </a:rPr>
                        <a:t>资源的贡献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Rounded MT Bold" pitchFamily="34"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Rounded MT Bold" pitchFamily="34" charset="0"/>
                          <a:ea typeface="宋体" pitchFamily="2" charset="-122"/>
                        </a:rPr>
                        <a:t>信息共享机制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Rounded MT Bold" pitchFamily="34"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Rounded MT Bold" pitchFamily="34" charset="0"/>
                          <a:ea typeface="宋体" pitchFamily="2" charset="-122"/>
                        </a:rPr>
                        <a:t>良好的控制执行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Rounded MT Bold" pitchFamily="34"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Arial Rounded MT Bold" pitchFamily="34" charset="0"/>
                          <a:ea typeface="宋体" pitchFamily="2" charset="-122"/>
                        </a:rPr>
                        <a:t>利益实现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290115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8: Supply Chain Management</a:t>
            </a:r>
          </a:p>
        </p:txBody>
      </p:sp>
      <p:sp>
        <p:nvSpPr>
          <p:cNvPr id="225283" name="Rectangle 2"/>
          <p:cNvSpPr>
            <a:spLocks noGrp="1" noChangeArrowheads="1"/>
          </p:cNvSpPr>
          <p:nvPr>
            <p:ph type="body" idx="1"/>
          </p:nvPr>
        </p:nvSpPr>
        <p:spPr>
          <a:xfrm>
            <a:off x="684213" y="1557338"/>
            <a:ext cx="7772400" cy="4038600"/>
          </a:xfrm>
        </p:spPr>
        <p:txBody>
          <a:bodyPr>
            <a:normAutofit lnSpcReduction="10000"/>
          </a:bodyPr>
          <a:lstStyle/>
          <a:p>
            <a:pPr eaLnBrk="1" hangingPunct="1"/>
            <a:r>
              <a:rPr lang="zh-CN" altLang="en-US" b="1" smtClean="0"/>
              <a:t>供应链管理的信息技术特点</a:t>
            </a:r>
          </a:p>
          <a:p>
            <a:pPr eaLnBrk="1" hangingPunct="1">
              <a:buFontTx/>
              <a:buNone/>
            </a:pPr>
            <a:r>
              <a:rPr lang="zh-CN" altLang="en-US" b="1" smtClean="0"/>
              <a:t>    实现企业间的信息共享，设计时应考虑以下因素：</a:t>
            </a:r>
          </a:p>
          <a:p>
            <a:pPr lvl="1" eaLnBrk="1" hangingPunct="1"/>
            <a:r>
              <a:rPr lang="zh-CN" altLang="en-US" b="1" smtClean="0"/>
              <a:t>统一的业务标准；</a:t>
            </a:r>
          </a:p>
          <a:p>
            <a:pPr lvl="1" eaLnBrk="1" hangingPunct="1"/>
            <a:r>
              <a:rPr lang="zh-CN" altLang="en-US" b="1" smtClean="0"/>
              <a:t>关键业务信息必须集成，如：库存信息、计划信息、生产控制与执行信息、运输信息、订单与销售单信息、业务结算信息等；</a:t>
            </a:r>
          </a:p>
          <a:p>
            <a:pPr lvl="1" eaLnBrk="1" hangingPunct="1"/>
            <a:r>
              <a:rPr lang="zh-CN" altLang="en-US" b="1" smtClean="0"/>
              <a:t>安全保密要求。</a:t>
            </a:r>
          </a:p>
        </p:txBody>
      </p:sp>
      <p:sp>
        <p:nvSpPr>
          <p:cNvPr id="225284" name="Rectangle 3"/>
          <p:cNvSpPr>
            <a:spLocks noGrp="1" noChangeArrowheads="1"/>
          </p:cNvSpPr>
          <p:nvPr>
            <p:ph type="title"/>
          </p:nvPr>
        </p:nvSpPr>
        <p:spPr>
          <a:xfrm>
            <a:off x="684213" y="620713"/>
            <a:ext cx="7772400" cy="568325"/>
          </a:xfrm>
        </p:spPr>
        <p:txBody>
          <a:bodyPr vert="horz" lIns="91440" tIns="45720" rIns="91440" bIns="45720" rtlCol="0" anchor="ctr">
            <a:normAutofit fontScale="90000"/>
          </a:bodyPr>
          <a:lstStyle/>
          <a:p>
            <a:r>
              <a:rPr lang="zh-CN" altLang="en-US" dirty="0">
                <a:solidFill>
                  <a:srgbClr val="FFCC00"/>
                </a:solidFill>
              </a:rPr>
              <a:t>供应链管理的信息技术支撑</a:t>
            </a:r>
          </a:p>
        </p:txBody>
      </p:sp>
    </p:spTree>
    <p:extLst>
      <p:ext uri="{BB962C8B-B14F-4D97-AF65-F5344CB8AC3E}">
        <p14:creationId xmlns:p14="http://schemas.microsoft.com/office/powerpoint/2010/main" val="3670222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solidFill>
                  <a:srgbClr val="FFCC00"/>
                </a:solidFill>
              </a:rPr>
              <a:t>闭环</a:t>
            </a:r>
            <a:r>
              <a:rPr lang="en-US" altLang="zh-CN" dirty="0" smtClean="0">
                <a:solidFill>
                  <a:srgbClr val="FFCC00"/>
                </a:solidFill>
              </a:rPr>
              <a:t>MRP</a:t>
            </a:r>
          </a:p>
        </p:txBody>
      </p:sp>
      <p:sp>
        <p:nvSpPr>
          <p:cNvPr id="23555" name="Rectangle 3"/>
          <p:cNvSpPr>
            <a:spLocks noGrp="1" noChangeArrowheads="1"/>
          </p:cNvSpPr>
          <p:nvPr>
            <p:ph type="body" idx="1"/>
          </p:nvPr>
        </p:nvSpPr>
        <p:spPr>
          <a:xfrm>
            <a:off x="685800" y="1676400"/>
            <a:ext cx="7772400" cy="4724400"/>
          </a:xfrm>
        </p:spPr>
        <p:txBody>
          <a:bodyPr/>
          <a:lstStyle/>
          <a:p>
            <a:pPr algn="just" eaLnBrk="1" hangingPunct="1">
              <a:buFontTx/>
              <a:buNone/>
            </a:pPr>
            <a:r>
              <a:rPr lang="en-US" altLang="zh-CN" smtClean="0"/>
              <a:t>         </a:t>
            </a:r>
            <a:r>
              <a:rPr lang="zh-CN" altLang="en-US" smtClean="0"/>
              <a:t>闭环</a:t>
            </a:r>
            <a:r>
              <a:rPr lang="en-US" altLang="zh-CN" smtClean="0"/>
              <a:t>MRP</a:t>
            </a:r>
            <a:r>
              <a:rPr lang="zh-CN" altLang="en-US" smtClean="0"/>
              <a:t>理论认为主生产计划与物料需求计划（</a:t>
            </a:r>
            <a:r>
              <a:rPr lang="en-US" altLang="zh-CN" smtClean="0"/>
              <a:t>MRP</a:t>
            </a:r>
            <a:r>
              <a:rPr lang="zh-CN" altLang="en-US" smtClean="0"/>
              <a:t>）应该是可行的，即考虑能力的约束，或者对能力提出需求计划，在满足能力需求的前提下，才能保证物料需求计划的执行和实现。在这种思想要求下，企业必须对投入与产出进行控制，也就是对企业的能力进行校检、执行和控制。</a:t>
            </a:r>
          </a:p>
        </p:txBody>
      </p:sp>
    </p:spTree>
    <p:extLst>
      <p:ext uri="{BB962C8B-B14F-4D97-AF65-F5344CB8AC3E}">
        <p14:creationId xmlns:p14="http://schemas.microsoft.com/office/powerpoint/2010/main" val="1882678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 calcmode="lin" valueType="num">
                                      <p:cBhvr additive="base">
                                        <p:cTn id="12"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35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build="p" autoUpdateAnimBg="0" advAuto="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
          <p:cNvSpPr>
            <a:spLocks noGrp="1"/>
          </p:cNvSpPr>
          <p:nvPr>
            <p:ph type="ftr" sz="quarter" idx="11"/>
          </p:nvPr>
        </p:nvSpPr>
        <p:spPr/>
        <p:txBody>
          <a:bodyPr/>
          <a:lstStyle/>
          <a:p>
            <a:pPr>
              <a:defRPr/>
            </a:pPr>
            <a:r>
              <a:rPr lang="en-US" altLang="zh-CN"/>
              <a:t>Chapter 8: Supply Chain Management</a:t>
            </a:r>
          </a:p>
        </p:txBody>
      </p:sp>
      <p:sp>
        <p:nvSpPr>
          <p:cNvPr id="226307" name="Rectangle 2"/>
          <p:cNvSpPr>
            <a:spLocks noGrp="1" noChangeArrowheads="1"/>
          </p:cNvSpPr>
          <p:nvPr>
            <p:ph type="body" idx="1"/>
          </p:nvPr>
        </p:nvSpPr>
        <p:spPr>
          <a:xfrm>
            <a:off x="755650" y="620713"/>
            <a:ext cx="7772400" cy="4038600"/>
          </a:xfrm>
        </p:spPr>
        <p:txBody>
          <a:bodyPr/>
          <a:lstStyle/>
          <a:p>
            <a:pPr eaLnBrk="1" hangingPunct="1"/>
            <a:r>
              <a:rPr lang="zh-CN" altLang="en-US" b="1" smtClean="0"/>
              <a:t>基于</a:t>
            </a:r>
            <a:r>
              <a:rPr lang="en-US" altLang="zh-CN" b="1" smtClean="0"/>
              <a:t>Internet</a:t>
            </a:r>
            <a:r>
              <a:rPr lang="zh-CN" altLang="en-US" b="1" smtClean="0"/>
              <a:t>的供应链信息集成</a:t>
            </a:r>
          </a:p>
        </p:txBody>
      </p:sp>
      <p:sp>
        <p:nvSpPr>
          <p:cNvPr id="226308" name="Text Box 5"/>
          <p:cNvSpPr txBox="1">
            <a:spLocks noChangeArrowheads="1"/>
          </p:cNvSpPr>
          <p:nvPr/>
        </p:nvSpPr>
        <p:spPr bwMode="auto">
          <a:xfrm>
            <a:off x="890588" y="1176338"/>
            <a:ext cx="1458912" cy="701675"/>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2000" b="1">
                <a:solidFill>
                  <a:srgbClr val="000000"/>
                </a:solidFill>
                <a:latin typeface="Times New Roman" pitchFamily="18" charset="0"/>
              </a:rPr>
              <a:t>销售商</a:t>
            </a:r>
          </a:p>
          <a:p>
            <a:pPr algn="ctr"/>
            <a:r>
              <a:rPr kumimoji="1" lang="en-US" altLang="zh-CN" sz="2000" b="1">
                <a:solidFill>
                  <a:srgbClr val="000000"/>
                </a:solidFill>
                <a:latin typeface="Times New Roman" pitchFamily="18" charset="0"/>
              </a:rPr>
              <a:t>Web</a:t>
            </a:r>
            <a:r>
              <a:rPr kumimoji="1" lang="zh-CN" altLang="en-US" sz="2000" b="1">
                <a:solidFill>
                  <a:srgbClr val="000000"/>
                </a:solidFill>
                <a:latin typeface="Times New Roman" pitchFamily="18" charset="0"/>
              </a:rPr>
              <a:t>浏览器</a:t>
            </a:r>
          </a:p>
        </p:txBody>
      </p:sp>
      <p:sp>
        <p:nvSpPr>
          <p:cNvPr id="226309" name="Text Box 6"/>
          <p:cNvSpPr txBox="1">
            <a:spLocks noChangeArrowheads="1"/>
          </p:cNvSpPr>
          <p:nvPr/>
        </p:nvSpPr>
        <p:spPr bwMode="auto">
          <a:xfrm>
            <a:off x="3492500" y="1196975"/>
            <a:ext cx="1458913" cy="701675"/>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2000" b="1">
                <a:solidFill>
                  <a:srgbClr val="000000"/>
                </a:solidFill>
                <a:latin typeface="Times New Roman" pitchFamily="18" charset="0"/>
              </a:rPr>
              <a:t>供应商</a:t>
            </a:r>
          </a:p>
          <a:p>
            <a:pPr algn="ctr"/>
            <a:r>
              <a:rPr kumimoji="1" lang="en-US" altLang="zh-CN" sz="2000" b="1">
                <a:solidFill>
                  <a:srgbClr val="000000"/>
                </a:solidFill>
                <a:latin typeface="Times New Roman" pitchFamily="18" charset="0"/>
              </a:rPr>
              <a:t>Web</a:t>
            </a:r>
            <a:r>
              <a:rPr kumimoji="1" lang="zh-CN" altLang="en-US" sz="2000" b="1">
                <a:solidFill>
                  <a:srgbClr val="000000"/>
                </a:solidFill>
                <a:latin typeface="Times New Roman" pitchFamily="18" charset="0"/>
              </a:rPr>
              <a:t>浏览器</a:t>
            </a:r>
          </a:p>
        </p:txBody>
      </p:sp>
      <p:sp>
        <p:nvSpPr>
          <p:cNvPr id="226310" name="Text Box 7"/>
          <p:cNvSpPr txBox="1">
            <a:spLocks noChangeArrowheads="1"/>
          </p:cNvSpPr>
          <p:nvPr/>
        </p:nvSpPr>
        <p:spPr bwMode="auto">
          <a:xfrm>
            <a:off x="6372225" y="1196975"/>
            <a:ext cx="1458913" cy="701675"/>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2000" b="1">
                <a:solidFill>
                  <a:srgbClr val="000000"/>
                </a:solidFill>
                <a:latin typeface="Times New Roman" pitchFamily="18" charset="0"/>
              </a:rPr>
              <a:t>用户</a:t>
            </a:r>
          </a:p>
          <a:p>
            <a:pPr algn="ctr"/>
            <a:r>
              <a:rPr kumimoji="1" lang="en-US" altLang="zh-CN" sz="2000" b="1">
                <a:solidFill>
                  <a:srgbClr val="000000"/>
                </a:solidFill>
                <a:latin typeface="Times New Roman" pitchFamily="18" charset="0"/>
              </a:rPr>
              <a:t>Web</a:t>
            </a:r>
            <a:r>
              <a:rPr kumimoji="1" lang="zh-CN" altLang="en-US" sz="2000" b="1">
                <a:solidFill>
                  <a:srgbClr val="000000"/>
                </a:solidFill>
                <a:latin typeface="Times New Roman" pitchFamily="18" charset="0"/>
              </a:rPr>
              <a:t>浏览器</a:t>
            </a:r>
          </a:p>
        </p:txBody>
      </p:sp>
      <p:sp>
        <p:nvSpPr>
          <p:cNvPr id="226311" name="Rectangle 8"/>
          <p:cNvSpPr>
            <a:spLocks noChangeArrowheads="1"/>
          </p:cNvSpPr>
          <p:nvPr/>
        </p:nvSpPr>
        <p:spPr bwMode="auto">
          <a:xfrm>
            <a:off x="617538" y="2263775"/>
            <a:ext cx="7835900" cy="457200"/>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en-US" altLang="zh-CN" sz="2400">
                <a:solidFill>
                  <a:srgbClr val="000000"/>
                </a:solidFill>
                <a:latin typeface="Times New Roman" pitchFamily="18" charset="0"/>
              </a:rPr>
              <a:t>                                              Internet                                          </a:t>
            </a:r>
          </a:p>
        </p:txBody>
      </p:sp>
      <p:sp>
        <p:nvSpPr>
          <p:cNvPr id="226312" name="Rectangle 10"/>
          <p:cNvSpPr>
            <a:spLocks noChangeArrowheads="1"/>
          </p:cNvSpPr>
          <p:nvPr/>
        </p:nvSpPr>
        <p:spPr bwMode="auto">
          <a:xfrm>
            <a:off x="1547813" y="2997200"/>
            <a:ext cx="950912"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2000" b="1">
                <a:solidFill>
                  <a:srgbClr val="000000"/>
                </a:solidFill>
                <a:latin typeface="Times New Roman" pitchFamily="18" charset="0"/>
              </a:rPr>
              <a:t>路由器</a:t>
            </a:r>
          </a:p>
        </p:txBody>
      </p:sp>
      <p:sp>
        <p:nvSpPr>
          <p:cNvPr id="226313" name="Rectangle 12"/>
          <p:cNvSpPr>
            <a:spLocks noChangeArrowheads="1"/>
          </p:cNvSpPr>
          <p:nvPr/>
        </p:nvSpPr>
        <p:spPr bwMode="auto">
          <a:xfrm>
            <a:off x="655638" y="4256088"/>
            <a:ext cx="2740025"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2000" b="1">
                <a:solidFill>
                  <a:srgbClr val="000000"/>
                </a:solidFill>
                <a:latin typeface="Times New Roman" pitchFamily="18" charset="0"/>
              </a:rPr>
              <a:t>企业内部数据库服务器</a:t>
            </a:r>
          </a:p>
        </p:txBody>
      </p:sp>
      <p:sp>
        <p:nvSpPr>
          <p:cNvPr id="226314" name="Rectangle 13"/>
          <p:cNvSpPr>
            <a:spLocks noChangeArrowheads="1"/>
          </p:cNvSpPr>
          <p:nvPr/>
        </p:nvSpPr>
        <p:spPr bwMode="auto">
          <a:xfrm>
            <a:off x="1547813" y="3608388"/>
            <a:ext cx="950912"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2000" b="1">
                <a:solidFill>
                  <a:srgbClr val="000000"/>
                </a:solidFill>
                <a:latin typeface="Times New Roman" pitchFamily="18" charset="0"/>
              </a:rPr>
              <a:t>防火墙</a:t>
            </a:r>
          </a:p>
        </p:txBody>
      </p:sp>
      <p:sp>
        <p:nvSpPr>
          <p:cNvPr id="226315" name="Rectangle 14"/>
          <p:cNvSpPr>
            <a:spLocks noChangeArrowheads="1"/>
          </p:cNvSpPr>
          <p:nvPr/>
        </p:nvSpPr>
        <p:spPr bwMode="auto">
          <a:xfrm>
            <a:off x="1593850" y="5581650"/>
            <a:ext cx="1003300" cy="336550"/>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1600" b="1">
                <a:solidFill>
                  <a:srgbClr val="000000"/>
                </a:solidFill>
                <a:latin typeface="Times New Roman" pitchFamily="18" charset="0"/>
              </a:rPr>
              <a:t>企业用户</a:t>
            </a:r>
          </a:p>
        </p:txBody>
      </p:sp>
      <p:sp>
        <p:nvSpPr>
          <p:cNvPr id="226316" name="Rectangle 15"/>
          <p:cNvSpPr>
            <a:spLocks noChangeArrowheads="1"/>
          </p:cNvSpPr>
          <p:nvPr/>
        </p:nvSpPr>
        <p:spPr bwMode="auto">
          <a:xfrm>
            <a:off x="442913" y="5581650"/>
            <a:ext cx="1003300" cy="336550"/>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1600" b="1">
                <a:solidFill>
                  <a:srgbClr val="000000"/>
                </a:solidFill>
                <a:latin typeface="Times New Roman" pitchFamily="18" charset="0"/>
              </a:rPr>
              <a:t>企业用户</a:t>
            </a:r>
          </a:p>
        </p:txBody>
      </p:sp>
      <p:sp>
        <p:nvSpPr>
          <p:cNvPr id="226317" name="Rectangle 16"/>
          <p:cNvSpPr>
            <a:spLocks noChangeArrowheads="1"/>
          </p:cNvSpPr>
          <p:nvPr/>
        </p:nvSpPr>
        <p:spPr bwMode="auto">
          <a:xfrm>
            <a:off x="539750" y="4903788"/>
            <a:ext cx="3095625"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en-US" altLang="zh-CN" sz="2000" b="1">
                <a:solidFill>
                  <a:srgbClr val="000000"/>
                </a:solidFill>
                <a:latin typeface="Times New Roman" pitchFamily="18" charset="0"/>
              </a:rPr>
              <a:t>HUB</a:t>
            </a:r>
          </a:p>
        </p:txBody>
      </p:sp>
      <p:sp>
        <p:nvSpPr>
          <p:cNvPr id="226318" name="Rectangle 17"/>
          <p:cNvSpPr>
            <a:spLocks noChangeArrowheads="1"/>
          </p:cNvSpPr>
          <p:nvPr/>
        </p:nvSpPr>
        <p:spPr bwMode="auto">
          <a:xfrm>
            <a:off x="2732088" y="5613400"/>
            <a:ext cx="1003300" cy="336550"/>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1600" b="1">
                <a:solidFill>
                  <a:srgbClr val="000000"/>
                </a:solidFill>
                <a:latin typeface="Times New Roman" pitchFamily="18" charset="0"/>
              </a:rPr>
              <a:t>企业用户</a:t>
            </a:r>
          </a:p>
        </p:txBody>
      </p:sp>
      <p:sp>
        <p:nvSpPr>
          <p:cNvPr id="226319" name="Rectangle 20"/>
          <p:cNvSpPr>
            <a:spLocks noChangeArrowheads="1"/>
          </p:cNvSpPr>
          <p:nvPr/>
        </p:nvSpPr>
        <p:spPr bwMode="auto">
          <a:xfrm>
            <a:off x="531813" y="3068638"/>
            <a:ext cx="822325"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2000" b="1">
                <a:solidFill>
                  <a:srgbClr val="000000"/>
                </a:solidFill>
                <a:latin typeface="Times New Roman" pitchFamily="18" charset="0"/>
              </a:rPr>
              <a:t>企业</a:t>
            </a:r>
            <a:r>
              <a:rPr kumimoji="1" lang="en-US" altLang="zh-CN" sz="2000" b="1">
                <a:solidFill>
                  <a:srgbClr val="000000"/>
                </a:solidFill>
                <a:latin typeface="Times New Roman" pitchFamily="18" charset="0"/>
              </a:rPr>
              <a:t>1</a:t>
            </a:r>
          </a:p>
        </p:txBody>
      </p:sp>
      <p:sp>
        <p:nvSpPr>
          <p:cNvPr id="226320" name="Rectangle 21"/>
          <p:cNvSpPr>
            <a:spLocks noChangeArrowheads="1"/>
          </p:cNvSpPr>
          <p:nvPr/>
        </p:nvSpPr>
        <p:spPr bwMode="auto">
          <a:xfrm>
            <a:off x="323850" y="2924175"/>
            <a:ext cx="3889375" cy="3240088"/>
          </a:xfrm>
          <a:prstGeom prst="rect">
            <a:avLst/>
          </a:prstGeom>
          <a:solidFill>
            <a:srgbClr val="33CCCC">
              <a:alpha val="1882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1" name="Rectangle 22"/>
          <p:cNvSpPr>
            <a:spLocks noChangeArrowheads="1"/>
          </p:cNvSpPr>
          <p:nvPr/>
        </p:nvSpPr>
        <p:spPr bwMode="auto">
          <a:xfrm>
            <a:off x="4500563" y="2924175"/>
            <a:ext cx="3960812" cy="3240088"/>
          </a:xfrm>
          <a:prstGeom prst="rect">
            <a:avLst/>
          </a:prstGeom>
          <a:solidFill>
            <a:srgbClr val="33CCCC">
              <a:alpha val="16078"/>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2" name="AutoShape 25"/>
          <p:cNvSpPr>
            <a:spLocks noChangeArrowheads="1"/>
          </p:cNvSpPr>
          <p:nvPr/>
        </p:nvSpPr>
        <p:spPr bwMode="auto">
          <a:xfrm>
            <a:off x="1116013" y="1844675"/>
            <a:ext cx="1152525" cy="360363"/>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3" name="AutoShape 26"/>
          <p:cNvSpPr>
            <a:spLocks noChangeArrowheads="1"/>
          </p:cNvSpPr>
          <p:nvPr/>
        </p:nvSpPr>
        <p:spPr bwMode="auto">
          <a:xfrm>
            <a:off x="3635375" y="1844675"/>
            <a:ext cx="1152525" cy="360363"/>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4" name="AutoShape 27"/>
          <p:cNvSpPr>
            <a:spLocks noChangeArrowheads="1"/>
          </p:cNvSpPr>
          <p:nvPr/>
        </p:nvSpPr>
        <p:spPr bwMode="auto">
          <a:xfrm>
            <a:off x="6516688" y="1844675"/>
            <a:ext cx="1152525" cy="360363"/>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5" name="AutoShape 28"/>
          <p:cNvSpPr>
            <a:spLocks noChangeArrowheads="1"/>
          </p:cNvSpPr>
          <p:nvPr/>
        </p:nvSpPr>
        <p:spPr bwMode="auto">
          <a:xfrm>
            <a:off x="1763713" y="2636838"/>
            <a:ext cx="485775" cy="350837"/>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6" name="AutoShape 29"/>
          <p:cNvSpPr>
            <a:spLocks noChangeArrowheads="1"/>
          </p:cNvSpPr>
          <p:nvPr/>
        </p:nvSpPr>
        <p:spPr bwMode="auto">
          <a:xfrm>
            <a:off x="1763713" y="3357563"/>
            <a:ext cx="485775" cy="350837"/>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7" name="AutoShape 30"/>
          <p:cNvSpPr>
            <a:spLocks noChangeArrowheads="1"/>
          </p:cNvSpPr>
          <p:nvPr/>
        </p:nvSpPr>
        <p:spPr bwMode="auto">
          <a:xfrm>
            <a:off x="1782763" y="3933825"/>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8" name="AutoShape 31"/>
          <p:cNvSpPr>
            <a:spLocks noChangeArrowheads="1"/>
          </p:cNvSpPr>
          <p:nvPr/>
        </p:nvSpPr>
        <p:spPr bwMode="auto">
          <a:xfrm>
            <a:off x="1782763" y="4581525"/>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29" name="AutoShape 32"/>
          <p:cNvSpPr>
            <a:spLocks noChangeArrowheads="1"/>
          </p:cNvSpPr>
          <p:nvPr/>
        </p:nvSpPr>
        <p:spPr bwMode="auto">
          <a:xfrm>
            <a:off x="2987675" y="5229225"/>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30" name="AutoShape 33"/>
          <p:cNvSpPr>
            <a:spLocks noChangeArrowheads="1"/>
          </p:cNvSpPr>
          <p:nvPr/>
        </p:nvSpPr>
        <p:spPr bwMode="auto">
          <a:xfrm>
            <a:off x="1835150" y="5229225"/>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31" name="AutoShape 34"/>
          <p:cNvSpPr>
            <a:spLocks noChangeArrowheads="1"/>
          </p:cNvSpPr>
          <p:nvPr/>
        </p:nvSpPr>
        <p:spPr bwMode="auto">
          <a:xfrm>
            <a:off x="684213" y="5229225"/>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32" name="Rectangle 35"/>
          <p:cNvSpPr>
            <a:spLocks noChangeArrowheads="1"/>
          </p:cNvSpPr>
          <p:nvPr/>
        </p:nvSpPr>
        <p:spPr bwMode="auto">
          <a:xfrm>
            <a:off x="6084888" y="3178175"/>
            <a:ext cx="950912"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2000" b="1">
                <a:solidFill>
                  <a:srgbClr val="000000"/>
                </a:solidFill>
                <a:latin typeface="Times New Roman" pitchFamily="18" charset="0"/>
              </a:rPr>
              <a:t>路由器</a:t>
            </a:r>
          </a:p>
        </p:txBody>
      </p:sp>
      <p:sp>
        <p:nvSpPr>
          <p:cNvPr id="226333" name="Rectangle 36"/>
          <p:cNvSpPr>
            <a:spLocks noChangeArrowheads="1"/>
          </p:cNvSpPr>
          <p:nvPr/>
        </p:nvSpPr>
        <p:spPr bwMode="auto">
          <a:xfrm>
            <a:off x="5192713" y="4437063"/>
            <a:ext cx="2740025"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2000" b="1">
                <a:solidFill>
                  <a:srgbClr val="000000"/>
                </a:solidFill>
                <a:latin typeface="Times New Roman" pitchFamily="18" charset="0"/>
              </a:rPr>
              <a:t>企业内部数据库服务器</a:t>
            </a:r>
          </a:p>
        </p:txBody>
      </p:sp>
      <p:sp>
        <p:nvSpPr>
          <p:cNvPr id="226334" name="Rectangle 37"/>
          <p:cNvSpPr>
            <a:spLocks noChangeArrowheads="1"/>
          </p:cNvSpPr>
          <p:nvPr/>
        </p:nvSpPr>
        <p:spPr bwMode="auto">
          <a:xfrm>
            <a:off x="6084888" y="3789363"/>
            <a:ext cx="950912"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2000" b="1">
                <a:solidFill>
                  <a:srgbClr val="000000"/>
                </a:solidFill>
                <a:latin typeface="Times New Roman" pitchFamily="18" charset="0"/>
              </a:rPr>
              <a:t>防火墙</a:t>
            </a:r>
          </a:p>
        </p:txBody>
      </p:sp>
      <p:sp>
        <p:nvSpPr>
          <p:cNvPr id="226335" name="Rectangle 38"/>
          <p:cNvSpPr>
            <a:spLocks noChangeArrowheads="1"/>
          </p:cNvSpPr>
          <p:nvPr/>
        </p:nvSpPr>
        <p:spPr bwMode="auto">
          <a:xfrm>
            <a:off x="6130925" y="5762625"/>
            <a:ext cx="1003300" cy="336550"/>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1600" b="1">
                <a:solidFill>
                  <a:srgbClr val="000000"/>
                </a:solidFill>
                <a:latin typeface="Times New Roman" pitchFamily="18" charset="0"/>
              </a:rPr>
              <a:t>企业用户</a:t>
            </a:r>
          </a:p>
        </p:txBody>
      </p:sp>
      <p:sp>
        <p:nvSpPr>
          <p:cNvPr id="226336" name="Rectangle 39"/>
          <p:cNvSpPr>
            <a:spLocks noChangeArrowheads="1"/>
          </p:cNvSpPr>
          <p:nvPr/>
        </p:nvSpPr>
        <p:spPr bwMode="auto">
          <a:xfrm>
            <a:off x="4979988" y="5762625"/>
            <a:ext cx="1003300" cy="336550"/>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1600" b="1">
                <a:solidFill>
                  <a:srgbClr val="000000"/>
                </a:solidFill>
                <a:latin typeface="Times New Roman" pitchFamily="18" charset="0"/>
              </a:rPr>
              <a:t>企业用户</a:t>
            </a:r>
          </a:p>
        </p:txBody>
      </p:sp>
      <p:sp>
        <p:nvSpPr>
          <p:cNvPr id="226337" name="Rectangle 40"/>
          <p:cNvSpPr>
            <a:spLocks noChangeArrowheads="1"/>
          </p:cNvSpPr>
          <p:nvPr/>
        </p:nvSpPr>
        <p:spPr bwMode="auto">
          <a:xfrm>
            <a:off x="5076825" y="5084763"/>
            <a:ext cx="3095625"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en-US" altLang="zh-CN" sz="2000" b="1">
                <a:solidFill>
                  <a:srgbClr val="000000"/>
                </a:solidFill>
                <a:latin typeface="Times New Roman" pitchFamily="18" charset="0"/>
              </a:rPr>
              <a:t>HUB</a:t>
            </a:r>
          </a:p>
        </p:txBody>
      </p:sp>
      <p:sp>
        <p:nvSpPr>
          <p:cNvPr id="226338" name="Rectangle 41"/>
          <p:cNvSpPr>
            <a:spLocks noChangeArrowheads="1"/>
          </p:cNvSpPr>
          <p:nvPr/>
        </p:nvSpPr>
        <p:spPr bwMode="auto">
          <a:xfrm>
            <a:off x="7269163" y="5794375"/>
            <a:ext cx="1003300" cy="336550"/>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1600" b="1">
                <a:solidFill>
                  <a:srgbClr val="000000"/>
                </a:solidFill>
                <a:latin typeface="Times New Roman" pitchFamily="18" charset="0"/>
              </a:rPr>
              <a:t>企业用户</a:t>
            </a:r>
          </a:p>
        </p:txBody>
      </p:sp>
      <p:sp>
        <p:nvSpPr>
          <p:cNvPr id="226339" name="Rectangle 42"/>
          <p:cNvSpPr>
            <a:spLocks noChangeArrowheads="1"/>
          </p:cNvSpPr>
          <p:nvPr/>
        </p:nvSpPr>
        <p:spPr bwMode="auto">
          <a:xfrm>
            <a:off x="5068888" y="3249613"/>
            <a:ext cx="822325" cy="396875"/>
          </a:xfrm>
          <a:prstGeom prst="rect">
            <a:avLst/>
          </a:prstGeom>
          <a:solidFill>
            <a:srgbClr val="33CCCC">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0" hangingPunct="0"/>
            <a:r>
              <a:rPr kumimoji="1" lang="zh-CN" altLang="en-US" sz="2000" b="1">
                <a:solidFill>
                  <a:srgbClr val="000000"/>
                </a:solidFill>
                <a:latin typeface="Times New Roman" pitchFamily="18" charset="0"/>
              </a:rPr>
              <a:t>企业</a:t>
            </a:r>
            <a:r>
              <a:rPr kumimoji="1" lang="en-US" altLang="zh-CN" sz="2000" b="1">
                <a:solidFill>
                  <a:srgbClr val="000000"/>
                </a:solidFill>
                <a:latin typeface="Times New Roman" pitchFamily="18" charset="0"/>
              </a:rPr>
              <a:t>2</a:t>
            </a:r>
          </a:p>
        </p:txBody>
      </p:sp>
      <p:sp>
        <p:nvSpPr>
          <p:cNvPr id="226340" name="AutoShape 43"/>
          <p:cNvSpPr>
            <a:spLocks noChangeArrowheads="1"/>
          </p:cNvSpPr>
          <p:nvPr/>
        </p:nvSpPr>
        <p:spPr bwMode="auto">
          <a:xfrm>
            <a:off x="6300788" y="2817813"/>
            <a:ext cx="485775" cy="350837"/>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41" name="AutoShape 44"/>
          <p:cNvSpPr>
            <a:spLocks noChangeArrowheads="1"/>
          </p:cNvSpPr>
          <p:nvPr/>
        </p:nvSpPr>
        <p:spPr bwMode="auto">
          <a:xfrm>
            <a:off x="6300788" y="3538538"/>
            <a:ext cx="485775" cy="350837"/>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42" name="AutoShape 45"/>
          <p:cNvSpPr>
            <a:spLocks noChangeArrowheads="1"/>
          </p:cNvSpPr>
          <p:nvPr/>
        </p:nvSpPr>
        <p:spPr bwMode="auto">
          <a:xfrm>
            <a:off x="6319838" y="4114800"/>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43" name="AutoShape 46"/>
          <p:cNvSpPr>
            <a:spLocks noChangeArrowheads="1"/>
          </p:cNvSpPr>
          <p:nvPr/>
        </p:nvSpPr>
        <p:spPr bwMode="auto">
          <a:xfrm>
            <a:off x="6319838" y="4762500"/>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44" name="AutoShape 47"/>
          <p:cNvSpPr>
            <a:spLocks noChangeArrowheads="1"/>
          </p:cNvSpPr>
          <p:nvPr/>
        </p:nvSpPr>
        <p:spPr bwMode="auto">
          <a:xfrm>
            <a:off x="7524750" y="5410200"/>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45" name="AutoShape 48"/>
          <p:cNvSpPr>
            <a:spLocks noChangeArrowheads="1"/>
          </p:cNvSpPr>
          <p:nvPr/>
        </p:nvSpPr>
        <p:spPr bwMode="auto">
          <a:xfrm>
            <a:off x="6372225" y="5410200"/>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6346" name="AutoShape 49"/>
          <p:cNvSpPr>
            <a:spLocks noChangeArrowheads="1"/>
          </p:cNvSpPr>
          <p:nvPr/>
        </p:nvSpPr>
        <p:spPr bwMode="auto">
          <a:xfrm>
            <a:off x="5221288" y="5410200"/>
            <a:ext cx="485775" cy="350838"/>
          </a:xfrm>
          <a:prstGeom prst="upDownArrow">
            <a:avLst>
              <a:gd name="adj1" fmla="val 50000"/>
              <a:gd name="adj2" fmla="val 20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312839533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4"/>
          <p:cNvSpPr>
            <a:spLocks noGrp="1"/>
          </p:cNvSpPr>
          <p:nvPr>
            <p:ph type="ftr" sz="quarter" idx="11"/>
          </p:nvPr>
        </p:nvSpPr>
        <p:spPr/>
        <p:txBody>
          <a:bodyPr/>
          <a:lstStyle/>
          <a:p>
            <a:pPr>
              <a:defRPr/>
            </a:pPr>
            <a:r>
              <a:rPr lang="en-US" altLang="zh-CN"/>
              <a:t>Chapter 8: Supply Chain Management</a:t>
            </a:r>
          </a:p>
        </p:txBody>
      </p:sp>
      <p:sp>
        <p:nvSpPr>
          <p:cNvPr id="227331" name="Rectangle 2"/>
          <p:cNvSpPr>
            <a:spLocks noGrp="1" noChangeArrowheads="1"/>
          </p:cNvSpPr>
          <p:nvPr>
            <p:ph type="body" idx="1"/>
          </p:nvPr>
        </p:nvSpPr>
        <p:spPr>
          <a:xfrm>
            <a:off x="684213" y="1557338"/>
            <a:ext cx="7772400" cy="4038600"/>
          </a:xfrm>
        </p:spPr>
        <p:txBody>
          <a:bodyPr/>
          <a:lstStyle/>
          <a:p>
            <a:pPr eaLnBrk="1" hangingPunct="1"/>
            <a:r>
              <a:rPr lang="en-US" altLang="zh-CN" b="1" smtClean="0"/>
              <a:t>Links in the Supply Chain</a:t>
            </a:r>
          </a:p>
          <a:p>
            <a:pPr lvl="1" eaLnBrk="1" hangingPunct="1">
              <a:buFontTx/>
              <a:buNone/>
            </a:pPr>
            <a:endParaRPr lang="en-US" altLang="zh-CN" b="1" smtClean="0"/>
          </a:p>
        </p:txBody>
      </p:sp>
      <p:sp>
        <p:nvSpPr>
          <p:cNvPr id="227332" name="Rectangle 3"/>
          <p:cNvSpPr>
            <a:spLocks noGrp="1" noChangeArrowheads="1"/>
          </p:cNvSpPr>
          <p:nvPr>
            <p:ph type="title"/>
          </p:nvPr>
        </p:nvSpPr>
        <p:spPr>
          <a:xfrm>
            <a:off x="684213" y="620713"/>
            <a:ext cx="7772400" cy="568325"/>
          </a:xfrm>
          <a:noFill/>
        </p:spPr>
        <p:txBody>
          <a:bodyPr>
            <a:normAutofit fontScale="90000"/>
          </a:bodyPr>
          <a:lstStyle/>
          <a:p>
            <a:pPr eaLnBrk="1" hangingPunct="1"/>
            <a:r>
              <a:rPr lang="en-US" altLang="zh-CN" sz="3200" b="1" dirty="0" smtClean="0"/>
              <a:t>ERP in Supply-Chain Management</a:t>
            </a:r>
            <a:br>
              <a:rPr lang="en-US" altLang="zh-CN" sz="3200" b="1" dirty="0" smtClean="0"/>
            </a:br>
            <a:endParaRPr lang="en-US" altLang="zh-CN" sz="3200" b="1" dirty="0" smtClean="0"/>
          </a:p>
        </p:txBody>
      </p:sp>
      <p:sp>
        <p:nvSpPr>
          <p:cNvPr id="227333" name="Text Box 7"/>
          <p:cNvSpPr txBox="1">
            <a:spLocks noChangeArrowheads="1"/>
          </p:cNvSpPr>
          <p:nvPr/>
        </p:nvSpPr>
        <p:spPr bwMode="auto">
          <a:xfrm>
            <a:off x="207963" y="2565400"/>
            <a:ext cx="1123950" cy="6413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Raw </a:t>
            </a:r>
          </a:p>
          <a:p>
            <a:pPr algn="ctr"/>
            <a:r>
              <a:rPr kumimoji="1" lang="en-US" altLang="zh-CN" b="1">
                <a:solidFill>
                  <a:srgbClr val="000000"/>
                </a:solidFill>
                <a:latin typeface="Times New Roman" pitchFamily="18" charset="0"/>
              </a:rPr>
              <a:t>Materials</a:t>
            </a:r>
          </a:p>
        </p:txBody>
      </p:sp>
      <p:sp>
        <p:nvSpPr>
          <p:cNvPr id="227334" name="Text Box 8"/>
          <p:cNvSpPr txBox="1">
            <a:spLocks noChangeArrowheads="1"/>
          </p:cNvSpPr>
          <p:nvPr/>
        </p:nvSpPr>
        <p:spPr bwMode="auto">
          <a:xfrm>
            <a:off x="1619250" y="2708275"/>
            <a:ext cx="1022350"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Supplier</a:t>
            </a:r>
          </a:p>
        </p:txBody>
      </p:sp>
      <p:sp>
        <p:nvSpPr>
          <p:cNvPr id="227335" name="Text Box 9"/>
          <p:cNvSpPr txBox="1">
            <a:spLocks noChangeArrowheads="1"/>
          </p:cNvSpPr>
          <p:nvPr/>
        </p:nvSpPr>
        <p:spPr bwMode="auto">
          <a:xfrm>
            <a:off x="6227763" y="2708275"/>
            <a:ext cx="1216025"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Retailer</a:t>
            </a:r>
          </a:p>
        </p:txBody>
      </p:sp>
      <p:sp>
        <p:nvSpPr>
          <p:cNvPr id="227336" name="Text Box 10"/>
          <p:cNvSpPr txBox="1">
            <a:spLocks noChangeArrowheads="1"/>
          </p:cNvSpPr>
          <p:nvPr/>
        </p:nvSpPr>
        <p:spPr bwMode="auto">
          <a:xfrm>
            <a:off x="4716463" y="2708275"/>
            <a:ext cx="1289050"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Wholesaler</a:t>
            </a:r>
          </a:p>
        </p:txBody>
      </p:sp>
      <p:sp>
        <p:nvSpPr>
          <p:cNvPr id="227337" name="Text Box 11"/>
          <p:cNvSpPr txBox="1">
            <a:spLocks noChangeArrowheads="1"/>
          </p:cNvSpPr>
          <p:nvPr/>
        </p:nvSpPr>
        <p:spPr bwMode="auto">
          <a:xfrm>
            <a:off x="7740650" y="2708275"/>
            <a:ext cx="1149350"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Customer</a:t>
            </a:r>
          </a:p>
        </p:txBody>
      </p:sp>
      <p:sp>
        <p:nvSpPr>
          <p:cNvPr id="227338" name="Text Box 12"/>
          <p:cNvSpPr txBox="1">
            <a:spLocks noChangeArrowheads="1"/>
          </p:cNvSpPr>
          <p:nvPr/>
        </p:nvSpPr>
        <p:spPr bwMode="auto">
          <a:xfrm>
            <a:off x="2843213" y="2708275"/>
            <a:ext cx="1568450" cy="366713"/>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Manufacturer</a:t>
            </a:r>
          </a:p>
        </p:txBody>
      </p:sp>
      <p:sp>
        <p:nvSpPr>
          <p:cNvPr id="227339" name="AutoShape 18"/>
          <p:cNvSpPr>
            <a:spLocks noChangeArrowheads="1"/>
          </p:cNvSpPr>
          <p:nvPr/>
        </p:nvSpPr>
        <p:spPr bwMode="auto">
          <a:xfrm>
            <a:off x="2555875" y="2708275"/>
            <a:ext cx="287338" cy="361950"/>
          </a:xfrm>
          <a:prstGeom prst="rightArrow">
            <a:avLst>
              <a:gd name="adj1" fmla="val 50000"/>
              <a:gd name="adj2" fmla="val 25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7340" name="AutoShape 19"/>
          <p:cNvSpPr>
            <a:spLocks noChangeArrowheads="1"/>
          </p:cNvSpPr>
          <p:nvPr/>
        </p:nvSpPr>
        <p:spPr bwMode="auto">
          <a:xfrm>
            <a:off x="7380288" y="2708275"/>
            <a:ext cx="287337" cy="361950"/>
          </a:xfrm>
          <a:prstGeom prst="rightArrow">
            <a:avLst>
              <a:gd name="adj1" fmla="val 50000"/>
              <a:gd name="adj2" fmla="val 25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7341" name="AutoShape 20"/>
          <p:cNvSpPr>
            <a:spLocks noChangeArrowheads="1"/>
          </p:cNvSpPr>
          <p:nvPr/>
        </p:nvSpPr>
        <p:spPr bwMode="auto">
          <a:xfrm>
            <a:off x="6011863" y="2708275"/>
            <a:ext cx="287337" cy="361950"/>
          </a:xfrm>
          <a:prstGeom prst="rightArrow">
            <a:avLst>
              <a:gd name="adj1" fmla="val 50000"/>
              <a:gd name="adj2" fmla="val 25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7342" name="AutoShape 21"/>
          <p:cNvSpPr>
            <a:spLocks noChangeArrowheads="1"/>
          </p:cNvSpPr>
          <p:nvPr/>
        </p:nvSpPr>
        <p:spPr bwMode="auto">
          <a:xfrm>
            <a:off x="4427538" y="2708275"/>
            <a:ext cx="287337" cy="361950"/>
          </a:xfrm>
          <a:prstGeom prst="rightArrow">
            <a:avLst>
              <a:gd name="adj1" fmla="val 50000"/>
              <a:gd name="adj2" fmla="val 25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7343" name="AutoShape 24"/>
          <p:cNvSpPr>
            <a:spLocks noChangeArrowheads="1"/>
          </p:cNvSpPr>
          <p:nvPr/>
        </p:nvSpPr>
        <p:spPr bwMode="auto">
          <a:xfrm>
            <a:off x="1331913" y="2708275"/>
            <a:ext cx="287337" cy="361950"/>
          </a:xfrm>
          <a:prstGeom prst="rightArrow">
            <a:avLst>
              <a:gd name="adj1" fmla="val 50000"/>
              <a:gd name="adj2" fmla="val 25000"/>
            </a:avLst>
          </a:prstGeom>
          <a:solidFill>
            <a:srgbClr val="33CCCC">
              <a:alpha val="27843"/>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endParaRPr kumimoji="1" lang="zh-CN" altLang="en-US" sz="2400">
              <a:solidFill>
                <a:srgbClr val="000000"/>
              </a:solidFill>
              <a:latin typeface="Times New Roman" pitchFamily="18" charset="0"/>
            </a:endParaRPr>
          </a:p>
        </p:txBody>
      </p:sp>
      <p:sp>
        <p:nvSpPr>
          <p:cNvPr id="227344" name="Text Box 25"/>
          <p:cNvSpPr txBox="1">
            <a:spLocks noChangeArrowheads="1"/>
          </p:cNvSpPr>
          <p:nvPr/>
        </p:nvSpPr>
        <p:spPr bwMode="auto">
          <a:xfrm>
            <a:off x="769938" y="2154238"/>
            <a:ext cx="1270000" cy="6413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                 $</a:t>
            </a:r>
          </a:p>
          <a:p>
            <a:pPr algn="ctr"/>
            <a:r>
              <a:rPr kumimoji="1" lang="en-US" altLang="zh-CN" b="1">
                <a:solidFill>
                  <a:srgbClr val="000000"/>
                </a:solidFill>
                <a:latin typeface="Times New Roman" pitchFamily="18" charset="0"/>
              </a:rPr>
              <a:t>Goods</a:t>
            </a:r>
          </a:p>
        </p:txBody>
      </p:sp>
      <p:sp>
        <p:nvSpPr>
          <p:cNvPr id="227345" name="Text Box 26"/>
          <p:cNvSpPr txBox="1">
            <a:spLocks noChangeArrowheads="1"/>
          </p:cNvSpPr>
          <p:nvPr/>
        </p:nvSpPr>
        <p:spPr bwMode="auto">
          <a:xfrm>
            <a:off x="1979613" y="2139950"/>
            <a:ext cx="1270000" cy="6413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                 $</a:t>
            </a:r>
          </a:p>
          <a:p>
            <a:pPr algn="ctr"/>
            <a:r>
              <a:rPr kumimoji="1" lang="en-US" altLang="zh-CN" b="1">
                <a:solidFill>
                  <a:srgbClr val="000000"/>
                </a:solidFill>
                <a:latin typeface="Times New Roman" pitchFamily="18" charset="0"/>
              </a:rPr>
              <a:t>Goods</a:t>
            </a:r>
          </a:p>
        </p:txBody>
      </p:sp>
      <p:sp>
        <p:nvSpPr>
          <p:cNvPr id="227346" name="Text Box 27"/>
          <p:cNvSpPr txBox="1">
            <a:spLocks noChangeArrowheads="1"/>
          </p:cNvSpPr>
          <p:nvPr/>
        </p:nvSpPr>
        <p:spPr bwMode="auto">
          <a:xfrm>
            <a:off x="3924300" y="2060575"/>
            <a:ext cx="1270000" cy="6413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                 $</a:t>
            </a:r>
          </a:p>
          <a:p>
            <a:pPr algn="ctr"/>
            <a:r>
              <a:rPr kumimoji="1" lang="en-US" altLang="zh-CN" b="1">
                <a:solidFill>
                  <a:srgbClr val="000000"/>
                </a:solidFill>
                <a:latin typeface="Times New Roman" pitchFamily="18" charset="0"/>
              </a:rPr>
              <a:t>Goods</a:t>
            </a:r>
          </a:p>
        </p:txBody>
      </p:sp>
      <p:sp>
        <p:nvSpPr>
          <p:cNvPr id="227347" name="Text Box 28"/>
          <p:cNvSpPr txBox="1">
            <a:spLocks noChangeArrowheads="1"/>
          </p:cNvSpPr>
          <p:nvPr/>
        </p:nvSpPr>
        <p:spPr bwMode="auto">
          <a:xfrm>
            <a:off x="5580063" y="2060575"/>
            <a:ext cx="1270000" cy="6413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                 $</a:t>
            </a:r>
          </a:p>
          <a:p>
            <a:pPr algn="ctr"/>
            <a:r>
              <a:rPr kumimoji="1" lang="en-US" altLang="zh-CN" b="1">
                <a:solidFill>
                  <a:srgbClr val="000000"/>
                </a:solidFill>
                <a:latin typeface="Times New Roman" pitchFamily="18" charset="0"/>
              </a:rPr>
              <a:t>Goods</a:t>
            </a:r>
          </a:p>
        </p:txBody>
      </p:sp>
      <p:sp>
        <p:nvSpPr>
          <p:cNvPr id="227348" name="Text Box 29"/>
          <p:cNvSpPr txBox="1">
            <a:spLocks noChangeArrowheads="1"/>
          </p:cNvSpPr>
          <p:nvPr/>
        </p:nvSpPr>
        <p:spPr bwMode="auto">
          <a:xfrm>
            <a:off x="6804025" y="2060575"/>
            <a:ext cx="1270000" cy="641350"/>
          </a:xfrm>
          <a:prstGeom prst="rect">
            <a:avLst/>
          </a:prstGeom>
          <a:noFill/>
          <a:ln>
            <a:noFill/>
          </a:ln>
          <a:effectLst/>
          <a:extLst>
            <a:ext uri="{909E8E84-426E-40DD-AFC4-6F175D3DCCD1}">
              <a14:hiddenFill xmlns:a14="http://schemas.microsoft.com/office/drawing/2010/main">
                <a:solidFill>
                  <a:srgbClr val="33CCCC">
                    <a:alpha val="27843"/>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b="1">
                <a:solidFill>
                  <a:srgbClr val="000000"/>
                </a:solidFill>
                <a:latin typeface="Times New Roman" pitchFamily="18" charset="0"/>
              </a:rPr>
              <a:t>                 $</a:t>
            </a:r>
          </a:p>
          <a:p>
            <a:pPr algn="ctr"/>
            <a:r>
              <a:rPr kumimoji="1" lang="en-US" altLang="zh-CN" b="1">
                <a:solidFill>
                  <a:srgbClr val="000000"/>
                </a:solidFill>
                <a:latin typeface="Times New Roman" pitchFamily="18" charset="0"/>
              </a:rPr>
              <a:t>Goods</a:t>
            </a:r>
          </a:p>
        </p:txBody>
      </p:sp>
      <p:sp>
        <p:nvSpPr>
          <p:cNvPr id="227349" name="AutoShape 31"/>
          <p:cNvSpPr>
            <a:spLocks noChangeArrowheads="1"/>
          </p:cNvSpPr>
          <p:nvPr/>
        </p:nvSpPr>
        <p:spPr bwMode="auto">
          <a:xfrm flipH="1">
            <a:off x="6800850" y="3213100"/>
            <a:ext cx="1874838" cy="341313"/>
          </a:xfrm>
          <a:prstGeom prst="curvedUpArrow">
            <a:avLst>
              <a:gd name="adj1" fmla="val 109860"/>
              <a:gd name="adj2" fmla="val 219721"/>
              <a:gd name="adj3" fmla="val 33333"/>
            </a:avLst>
          </a:prstGeom>
          <a:solidFill>
            <a:schemeClr val="tx2">
              <a:alpha val="45882"/>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en-US" altLang="zh-CN" sz="1200" b="1">
                <a:solidFill>
                  <a:srgbClr val="000000"/>
                </a:solidFill>
                <a:latin typeface="Times New Roman" pitchFamily="18" charset="0"/>
              </a:rPr>
              <a:t>Information</a:t>
            </a:r>
          </a:p>
        </p:txBody>
      </p:sp>
      <p:sp>
        <p:nvSpPr>
          <p:cNvPr id="227350" name="AutoShape 34"/>
          <p:cNvSpPr>
            <a:spLocks noChangeArrowheads="1"/>
          </p:cNvSpPr>
          <p:nvPr/>
        </p:nvSpPr>
        <p:spPr bwMode="auto">
          <a:xfrm flipH="1">
            <a:off x="3779838" y="3284538"/>
            <a:ext cx="1874837" cy="341312"/>
          </a:xfrm>
          <a:prstGeom prst="curvedUpArrow">
            <a:avLst>
              <a:gd name="adj1" fmla="val 109861"/>
              <a:gd name="adj2" fmla="val 219721"/>
              <a:gd name="adj3" fmla="val 33333"/>
            </a:avLst>
          </a:prstGeom>
          <a:solidFill>
            <a:schemeClr val="tx2">
              <a:alpha val="45882"/>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en-US" altLang="zh-CN" sz="1200" b="1">
                <a:solidFill>
                  <a:srgbClr val="000000"/>
                </a:solidFill>
                <a:latin typeface="Times New Roman" pitchFamily="18" charset="0"/>
              </a:rPr>
              <a:t>Information</a:t>
            </a:r>
          </a:p>
        </p:txBody>
      </p:sp>
      <p:sp>
        <p:nvSpPr>
          <p:cNvPr id="227351" name="AutoShape 35"/>
          <p:cNvSpPr>
            <a:spLocks noChangeArrowheads="1"/>
          </p:cNvSpPr>
          <p:nvPr/>
        </p:nvSpPr>
        <p:spPr bwMode="auto">
          <a:xfrm flipH="1">
            <a:off x="5508625" y="3213100"/>
            <a:ext cx="1941513" cy="341313"/>
          </a:xfrm>
          <a:prstGeom prst="curvedUpArrow">
            <a:avLst>
              <a:gd name="adj1" fmla="val 113767"/>
              <a:gd name="adj2" fmla="val 227535"/>
              <a:gd name="adj3" fmla="val 33333"/>
            </a:avLst>
          </a:prstGeom>
          <a:solidFill>
            <a:schemeClr val="tx2">
              <a:alpha val="45882"/>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en-US" altLang="zh-CN" sz="1200" b="1">
                <a:solidFill>
                  <a:srgbClr val="000000"/>
                </a:solidFill>
                <a:latin typeface="Times New Roman" pitchFamily="18" charset="0"/>
              </a:rPr>
              <a:t>Information</a:t>
            </a:r>
          </a:p>
        </p:txBody>
      </p:sp>
      <p:sp>
        <p:nvSpPr>
          <p:cNvPr id="227352" name="AutoShape 36"/>
          <p:cNvSpPr>
            <a:spLocks noChangeArrowheads="1"/>
          </p:cNvSpPr>
          <p:nvPr/>
        </p:nvSpPr>
        <p:spPr bwMode="auto">
          <a:xfrm flipH="1">
            <a:off x="1979613" y="3284538"/>
            <a:ext cx="1874837" cy="341312"/>
          </a:xfrm>
          <a:prstGeom prst="curvedUpArrow">
            <a:avLst>
              <a:gd name="adj1" fmla="val 109861"/>
              <a:gd name="adj2" fmla="val 219721"/>
              <a:gd name="adj3" fmla="val 33333"/>
            </a:avLst>
          </a:prstGeom>
          <a:solidFill>
            <a:schemeClr val="tx2">
              <a:alpha val="45882"/>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en-US" altLang="zh-CN" sz="1200" b="1">
                <a:solidFill>
                  <a:srgbClr val="000000"/>
                </a:solidFill>
                <a:latin typeface="Times New Roman" pitchFamily="18" charset="0"/>
              </a:rPr>
              <a:t>Information</a:t>
            </a:r>
          </a:p>
        </p:txBody>
      </p:sp>
      <p:sp>
        <p:nvSpPr>
          <p:cNvPr id="227353" name="AutoShape 37"/>
          <p:cNvSpPr>
            <a:spLocks noChangeArrowheads="1"/>
          </p:cNvSpPr>
          <p:nvPr/>
        </p:nvSpPr>
        <p:spPr bwMode="auto">
          <a:xfrm flipH="1">
            <a:off x="250825" y="3284538"/>
            <a:ext cx="1874838" cy="341312"/>
          </a:xfrm>
          <a:prstGeom prst="curvedUpArrow">
            <a:avLst>
              <a:gd name="adj1" fmla="val 109861"/>
              <a:gd name="adj2" fmla="val 219721"/>
              <a:gd name="adj3" fmla="val 33333"/>
            </a:avLst>
          </a:prstGeom>
          <a:solidFill>
            <a:schemeClr val="tx2">
              <a:alpha val="45882"/>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eaLnBrk="0" hangingPunct="0"/>
            <a:r>
              <a:rPr kumimoji="1" lang="en-US" altLang="zh-CN" sz="1200" b="1">
                <a:solidFill>
                  <a:srgbClr val="000000"/>
                </a:solidFill>
                <a:latin typeface="Times New Roman" pitchFamily="18" charset="0"/>
              </a:rPr>
              <a:t>Information</a:t>
            </a:r>
          </a:p>
        </p:txBody>
      </p:sp>
    </p:spTree>
    <p:extLst>
      <p:ext uri="{BB962C8B-B14F-4D97-AF65-F5344CB8AC3E}">
        <p14:creationId xmlns:p14="http://schemas.microsoft.com/office/powerpoint/2010/main" val="345722630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28355" name="Rectangle 2"/>
          <p:cNvSpPr>
            <a:spLocks noGrp="1" noChangeArrowheads="1"/>
          </p:cNvSpPr>
          <p:nvPr>
            <p:ph type="body" idx="1"/>
          </p:nvPr>
        </p:nvSpPr>
        <p:spPr>
          <a:xfrm>
            <a:off x="684213" y="1196975"/>
            <a:ext cx="7772400" cy="4398963"/>
          </a:xfrm>
        </p:spPr>
        <p:txBody>
          <a:bodyPr/>
          <a:lstStyle/>
          <a:p>
            <a:pPr marL="533400" indent="-533400" eaLnBrk="1" hangingPunct="1">
              <a:lnSpc>
                <a:spcPct val="90000"/>
              </a:lnSpc>
            </a:pPr>
            <a:r>
              <a:rPr lang="en-US" altLang="zh-CN" sz="2400" b="1" smtClean="0"/>
              <a:t>The Measures of Success</a:t>
            </a:r>
          </a:p>
          <a:p>
            <a:pPr marL="914400" lvl="1" indent="-457200" eaLnBrk="1" hangingPunct="1">
              <a:lnSpc>
                <a:spcPct val="90000"/>
              </a:lnSpc>
            </a:pPr>
            <a:r>
              <a:rPr lang="en-US" altLang="zh-CN" sz="2000" b="1" smtClean="0"/>
              <a:t>Cash-to-cash cycle time.</a:t>
            </a:r>
          </a:p>
          <a:p>
            <a:pPr marL="914400" lvl="1" indent="-457200" eaLnBrk="1" hangingPunct="1">
              <a:lnSpc>
                <a:spcPct val="90000"/>
              </a:lnSpc>
            </a:pPr>
            <a:r>
              <a:rPr lang="en-US" altLang="zh-CN" sz="2000" b="1" smtClean="0"/>
              <a:t>Total SCM costs</a:t>
            </a:r>
          </a:p>
          <a:p>
            <a:pPr marL="914400" lvl="1" indent="-457200" eaLnBrk="1" hangingPunct="1">
              <a:lnSpc>
                <a:spcPct val="90000"/>
              </a:lnSpc>
            </a:pPr>
            <a:r>
              <a:rPr lang="en-US" altLang="zh-CN" sz="2000" b="1" smtClean="0"/>
              <a:t>Initial-order fill rate.</a:t>
            </a:r>
          </a:p>
          <a:p>
            <a:pPr marL="914400" lvl="1" indent="-457200" eaLnBrk="1" hangingPunct="1">
              <a:lnSpc>
                <a:spcPct val="90000"/>
              </a:lnSpc>
            </a:pPr>
            <a:r>
              <a:rPr lang="en-US" altLang="zh-CN" sz="2000" b="1" smtClean="0"/>
              <a:t>Initial-order lead-time</a:t>
            </a:r>
          </a:p>
          <a:p>
            <a:pPr marL="914400" lvl="1" indent="-457200" eaLnBrk="1" hangingPunct="1">
              <a:lnSpc>
                <a:spcPct val="90000"/>
              </a:lnSpc>
            </a:pPr>
            <a:r>
              <a:rPr lang="en-US" altLang="zh-CN" sz="2000" b="1" smtClean="0"/>
              <a:t>On-time performance</a:t>
            </a:r>
          </a:p>
          <a:p>
            <a:pPr marL="533400" indent="-533400" eaLnBrk="1" hangingPunct="1">
              <a:lnSpc>
                <a:spcPct val="90000"/>
              </a:lnSpc>
            </a:pPr>
            <a:r>
              <a:rPr lang="en-US" altLang="zh-CN" sz="2400" b="1" smtClean="0"/>
              <a:t>ERP</a:t>
            </a:r>
            <a:r>
              <a:rPr lang="zh-CN" altLang="en-US" sz="2400" b="1" smtClean="0"/>
              <a:t>向</a:t>
            </a:r>
            <a:r>
              <a:rPr lang="en-US" altLang="zh-CN" sz="2400" b="1" smtClean="0"/>
              <a:t>SCM</a:t>
            </a:r>
            <a:r>
              <a:rPr lang="zh-CN" altLang="en-US" sz="2400" b="1" smtClean="0"/>
              <a:t>的变化范围： </a:t>
            </a:r>
          </a:p>
          <a:p>
            <a:pPr marL="914400" lvl="1" indent="-457200" eaLnBrk="1" hangingPunct="1">
              <a:lnSpc>
                <a:spcPct val="90000"/>
              </a:lnSpc>
            </a:pPr>
            <a:r>
              <a:rPr lang="zh-CN" altLang="en-US" sz="2000" b="1" smtClean="0"/>
              <a:t>管理范围扩大</a:t>
            </a:r>
          </a:p>
          <a:p>
            <a:pPr marL="914400" lvl="1" indent="-457200" eaLnBrk="1" hangingPunct="1">
              <a:lnSpc>
                <a:spcPct val="90000"/>
              </a:lnSpc>
              <a:buFontTx/>
              <a:buNone/>
            </a:pPr>
            <a:r>
              <a:rPr lang="zh-CN" altLang="en-US" sz="2000" b="1" smtClean="0"/>
              <a:t>       向外：</a:t>
            </a:r>
            <a:r>
              <a:rPr lang="en-US" altLang="zh-CN" sz="2000" b="1" smtClean="0"/>
              <a:t>EC</a:t>
            </a:r>
            <a:r>
              <a:rPr lang="zh-CN" altLang="en-US" sz="2000" b="1" smtClean="0"/>
              <a:t>，</a:t>
            </a:r>
            <a:r>
              <a:rPr lang="en-US" altLang="zh-CN" sz="2000" b="1" smtClean="0"/>
              <a:t>B2B</a:t>
            </a:r>
            <a:r>
              <a:rPr lang="zh-CN" altLang="en-US" sz="2000" b="1" smtClean="0"/>
              <a:t>，</a:t>
            </a:r>
            <a:r>
              <a:rPr lang="en-US" altLang="zh-CN" sz="2000" b="1" smtClean="0"/>
              <a:t>B2C</a:t>
            </a:r>
            <a:r>
              <a:rPr lang="zh-CN" altLang="en-US" sz="2000" b="1" smtClean="0"/>
              <a:t>，</a:t>
            </a:r>
            <a:r>
              <a:rPr lang="en-US" altLang="zh-CN" sz="2000" b="1" smtClean="0"/>
              <a:t>CRM</a:t>
            </a:r>
            <a:r>
              <a:rPr lang="zh-CN" altLang="en-US" sz="2000" b="1" smtClean="0"/>
              <a:t>，</a:t>
            </a:r>
            <a:r>
              <a:rPr lang="en-US" altLang="zh-CN" sz="2000" b="1" smtClean="0"/>
              <a:t>C-commerce</a:t>
            </a:r>
          </a:p>
          <a:p>
            <a:pPr marL="914400" lvl="1" indent="-457200" eaLnBrk="1" hangingPunct="1">
              <a:lnSpc>
                <a:spcPct val="90000"/>
              </a:lnSpc>
              <a:buFontTx/>
              <a:buNone/>
            </a:pPr>
            <a:r>
              <a:rPr lang="en-US" altLang="zh-CN" sz="2000" b="1" smtClean="0"/>
              <a:t>       </a:t>
            </a:r>
            <a:r>
              <a:rPr lang="zh-CN" altLang="en-US" sz="2000" b="1" smtClean="0"/>
              <a:t>向内：</a:t>
            </a:r>
            <a:r>
              <a:rPr lang="en-US" altLang="zh-CN" sz="2000" b="1" smtClean="0"/>
              <a:t>CAD</a:t>
            </a:r>
            <a:r>
              <a:rPr lang="zh-CN" altLang="en-US" sz="2000" b="1" smtClean="0"/>
              <a:t>，</a:t>
            </a:r>
            <a:r>
              <a:rPr lang="en-US" altLang="zh-CN" sz="2000" b="1" smtClean="0"/>
              <a:t>CAM</a:t>
            </a:r>
            <a:r>
              <a:rPr lang="zh-CN" altLang="en-US" sz="2000" b="1" smtClean="0"/>
              <a:t>，</a:t>
            </a:r>
            <a:r>
              <a:rPr lang="en-US" altLang="zh-CN" sz="2000" b="1" smtClean="0"/>
              <a:t>PDM</a:t>
            </a:r>
            <a:r>
              <a:rPr lang="zh-CN" altLang="en-US" sz="2000" b="1" smtClean="0"/>
              <a:t>（产品数据管理），</a:t>
            </a:r>
            <a:r>
              <a:rPr lang="en-US" altLang="zh-CN" sz="2000" b="1" smtClean="0"/>
              <a:t>OA</a:t>
            </a:r>
          </a:p>
          <a:p>
            <a:pPr marL="914400" lvl="1" indent="-457200" eaLnBrk="1" hangingPunct="1">
              <a:lnSpc>
                <a:spcPct val="90000"/>
              </a:lnSpc>
            </a:pPr>
            <a:r>
              <a:rPr lang="zh-CN" altLang="en-US" sz="2000" b="1" smtClean="0"/>
              <a:t>支持与扩展企业的流程重组</a:t>
            </a:r>
          </a:p>
          <a:p>
            <a:pPr marL="914400" lvl="1" indent="-457200" eaLnBrk="1" hangingPunct="1">
              <a:lnSpc>
                <a:spcPct val="90000"/>
              </a:lnSpc>
            </a:pPr>
            <a:r>
              <a:rPr lang="zh-CN" altLang="en-US" sz="2000" b="1" smtClean="0"/>
              <a:t>运用最先进的计算机技术</a:t>
            </a:r>
          </a:p>
        </p:txBody>
      </p:sp>
    </p:spTree>
    <p:extLst>
      <p:ext uri="{BB962C8B-B14F-4D97-AF65-F5344CB8AC3E}">
        <p14:creationId xmlns:p14="http://schemas.microsoft.com/office/powerpoint/2010/main" val="268647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Chapter 8: Supply Chain Management</a:t>
            </a:r>
          </a:p>
        </p:txBody>
      </p:sp>
      <p:sp>
        <p:nvSpPr>
          <p:cNvPr id="254978" name="Rectangle 2"/>
          <p:cNvSpPr>
            <a:spLocks noGrp="1" noChangeArrowheads="1"/>
          </p:cNvSpPr>
          <p:nvPr>
            <p:ph type="title"/>
          </p:nvPr>
        </p:nvSpPr>
        <p:spPr/>
        <p:txBody>
          <a:bodyPr vert="horz" lIns="91440" tIns="45720" rIns="91440" bIns="45720" rtlCol="0" anchor="ctr">
            <a:normAutofit/>
          </a:bodyPr>
          <a:lstStyle/>
          <a:p>
            <a:r>
              <a:rPr lang="en-US" altLang="zh-CN" dirty="0">
                <a:solidFill>
                  <a:srgbClr val="FFCC00"/>
                </a:solidFill>
              </a:rPr>
              <a:t>ERP</a:t>
            </a:r>
            <a:r>
              <a:rPr lang="zh-CN" altLang="en-US" dirty="0">
                <a:solidFill>
                  <a:srgbClr val="FFCC00"/>
                </a:solidFill>
              </a:rPr>
              <a:t>实施</a:t>
            </a:r>
          </a:p>
        </p:txBody>
      </p:sp>
      <p:sp>
        <p:nvSpPr>
          <p:cNvPr id="254979"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企业实施</a:t>
            </a:r>
            <a:r>
              <a:rPr lang="en-US" altLang="zh-CN" smtClean="0"/>
              <a:t>ERP</a:t>
            </a:r>
            <a:r>
              <a:rPr lang="zh-CN" altLang="en-US" smtClean="0"/>
              <a:t>系统，要有目的、有计划、有组织及在正确的方法指导下分步实施。</a:t>
            </a:r>
            <a:r>
              <a:rPr lang="en-US" altLang="zh-CN" smtClean="0"/>
              <a:t>ERP</a:t>
            </a:r>
            <a:r>
              <a:rPr lang="zh-CN" altLang="en-US" smtClean="0"/>
              <a:t>实施的前期工作是关系到是否能够取得预期的效益的非常重要的一步。</a:t>
            </a:r>
          </a:p>
          <a:p>
            <a:pPr eaLnBrk="1" hangingPunct="1">
              <a:buFontTx/>
              <a:buNone/>
            </a:pPr>
            <a:r>
              <a:rPr lang="zh-CN" altLang="en-US" smtClean="0"/>
              <a:t>          企业实施</a:t>
            </a:r>
            <a:r>
              <a:rPr lang="en-US" altLang="zh-CN" smtClean="0"/>
              <a:t>ERP</a:t>
            </a:r>
            <a:r>
              <a:rPr lang="zh-CN" altLang="en-US" smtClean="0"/>
              <a:t>系统总体上分为两个阶段：前期工作、项目实施。</a:t>
            </a:r>
          </a:p>
        </p:txBody>
      </p:sp>
    </p:spTree>
    <p:extLst>
      <p:ext uri="{BB962C8B-B14F-4D97-AF65-F5344CB8AC3E}">
        <p14:creationId xmlns:p14="http://schemas.microsoft.com/office/powerpoint/2010/main" val="365641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4978"/>
                                        </p:tgtEl>
                                        <p:attrNameLst>
                                          <p:attrName>style.visibility</p:attrName>
                                        </p:attrNameLst>
                                      </p:cBhvr>
                                      <p:to>
                                        <p:strVal val="visible"/>
                                      </p:to>
                                    </p:set>
                                    <p:anim calcmode="lin" valueType="num">
                                      <p:cBhvr additive="base">
                                        <p:cTn id="7" dur="500" fill="hold"/>
                                        <p:tgtEl>
                                          <p:spTgt spid="254978"/>
                                        </p:tgtEl>
                                        <p:attrNameLst>
                                          <p:attrName>ppt_x</p:attrName>
                                        </p:attrNameLst>
                                      </p:cBhvr>
                                      <p:tavLst>
                                        <p:tav tm="0">
                                          <p:val>
                                            <p:strVal val="#ppt_x"/>
                                          </p:val>
                                        </p:tav>
                                        <p:tav tm="100000">
                                          <p:val>
                                            <p:strVal val="#ppt_x"/>
                                          </p:val>
                                        </p:tav>
                                      </p:tavLst>
                                    </p:anim>
                                    <p:anim calcmode="lin" valueType="num">
                                      <p:cBhvr additive="base">
                                        <p:cTn id="8" dur="500" fill="hold"/>
                                        <p:tgtEl>
                                          <p:spTgt spid="25497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54979">
                                            <p:txEl>
                                              <p:pRg st="0" end="0"/>
                                            </p:txEl>
                                          </p:spTgt>
                                        </p:tgtEl>
                                        <p:attrNameLst>
                                          <p:attrName>style.visibility</p:attrName>
                                        </p:attrNameLst>
                                      </p:cBhvr>
                                      <p:to>
                                        <p:strVal val="visible"/>
                                      </p:to>
                                    </p:set>
                                    <p:anim calcmode="lin" valueType="num">
                                      <p:cBhvr additive="base">
                                        <p:cTn id="12" dur="500" fill="hold"/>
                                        <p:tgtEl>
                                          <p:spTgt spid="2549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549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54979">
                                            <p:txEl>
                                              <p:pRg st="1" end="1"/>
                                            </p:txEl>
                                          </p:spTgt>
                                        </p:tgtEl>
                                        <p:attrNameLst>
                                          <p:attrName>style.visibility</p:attrName>
                                        </p:attrNameLst>
                                      </p:cBhvr>
                                      <p:to>
                                        <p:strVal val="visible"/>
                                      </p:to>
                                    </p:set>
                                    <p:anim calcmode="lin" valueType="num">
                                      <p:cBhvr additive="base">
                                        <p:cTn id="17" dur="500" fill="hold"/>
                                        <p:tgtEl>
                                          <p:spTgt spid="25497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49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utoUpdateAnimBg="0"/>
      <p:bldP spid="254979" grpId="0" build="p" autoUpdateAnimBg="0" advAuto="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56003" name="Rectangle 3"/>
          <p:cNvSpPr>
            <a:spLocks noGrp="1" noChangeArrowheads="1"/>
          </p:cNvSpPr>
          <p:nvPr>
            <p:ph type="body" idx="1"/>
          </p:nvPr>
        </p:nvSpPr>
        <p:spPr>
          <a:xfrm>
            <a:off x="304800" y="1676400"/>
            <a:ext cx="8458200" cy="4114800"/>
          </a:xfrm>
        </p:spPr>
        <p:txBody>
          <a:bodyPr/>
          <a:lstStyle/>
          <a:p>
            <a:pPr algn="just" eaLnBrk="1" hangingPunct="1">
              <a:buFont typeface="Marlett" pitchFamily="2" charset="2"/>
              <a:buChar char="2"/>
            </a:pPr>
            <a:r>
              <a:rPr lang="zh-CN" altLang="en-US" smtClean="0"/>
              <a:t>企业实施</a:t>
            </a:r>
            <a:r>
              <a:rPr lang="en-US" altLang="zh-CN" smtClean="0"/>
              <a:t>ERP</a:t>
            </a:r>
            <a:r>
              <a:rPr lang="zh-CN" altLang="en-US" smtClean="0"/>
              <a:t>系统，一般有以下几个原因：</a:t>
            </a:r>
          </a:p>
          <a:p>
            <a:pPr lvl="1" algn="just" eaLnBrk="1" hangingPunct="1">
              <a:buFont typeface="Marlett" pitchFamily="2" charset="2"/>
              <a:buChar char="2"/>
            </a:pPr>
            <a:r>
              <a:rPr lang="zh-CN" altLang="en-US" sz="2000" smtClean="0"/>
              <a:t>企业的领导的认识，认为</a:t>
            </a:r>
            <a:r>
              <a:rPr lang="en-US" altLang="zh-CN" sz="2000" smtClean="0"/>
              <a:t>ERP</a:t>
            </a:r>
            <a:r>
              <a:rPr lang="zh-CN" altLang="en-US" sz="2000" smtClean="0"/>
              <a:t>能对企业有一定的促进作用。</a:t>
            </a:r>
          </a:p>
          <a:p>
            <a:pPr lvl="1" algn="just" eaLnBrk="1" hangingPunct="1">
              <a:buFont typeface="Marlett" pitchFamily="2" charset="2"/>
              <a:buChar char="2"/>
            </a:pPr>
            <a:r>
              <a:rPr lang="zh-CN" altLang="en-US" sz="2000" smtClean="0"/>
              <a:t>企业的管理人员的认识，认为</a:t>
            </a:r>
            <a:r>
              <a:rPr lang="en-US" altLang="zh-CN" sz="2000" smtClean="0"/>
              <a:t>ERP</a:t>
            </a:r>
            <a:r>
              <a:rPr lang="zh-CN" altLang="en-US" sz="2000" smtClean="0"/>
              <a:t>能对企业有一定的促进作用，进而向领导提出建议书。</a:t>
            </a:r>
          </a:p>
          <a:p>
            <a:pPr lvl="1" algn="just" eaLnBrk="1" hangingPunct="1">
              <a:buFont typeface="Marlett" pitchFamily="2" charset="2"/>
              <a:buChar char="2"/>
            </a:pPr>
            <a:r>
              <a:rPr lang="zh-CN" altLang="en-US" sz="2000" smtClean="0"/>
              <a:t>市场的导向。如政府机构的指令、建议等；</a:t>
            </a:r>
          </a:p>
          <a:p>
            <a:pPr lvl="1" algn="just" eaLnBrk="1" hangingPunct="1">
              <a:buFont typeface="Marlett" pitchFamily="2" charset="2"/>
              <a:buChar char="2"/>
            </a:pPr>
            <a:r>
              <a:rPr lang="zh-CN" altLang="en-US" sz="2000" smtClean="0"/>
              <a:t>同行业的实施应用等；还有媒体的宣传等。</a:t>
            </a:r>
          </a:p>
          <a:p>
            <a:pPr lvl="1" algn="just" eaLnBrk="1" hangingPunct="1">
              <a:buFont typeface="Marlett" pitchFamily="2" charset="2"/>
              <a:buChar char="2"/>
            </a:pPr>
            <a:r>
              <a:rPr lang="zh-CN" altLang="en-US" sz="2000" smtClean="0"/>
              <a:t>这些因素导致企业对</a:t>
            </a:r>
            <a:r>
              <a:rPr lang="en-US" altLang="zh-CN" sz="2000" smtClean="0"/>
              <a:t>ERP</a:t>
            </a:r>
            <a:r>
              <a:rPr lang="zh-CN" altLang="en-US" sz="2000" smtClean="0"/>
              <a:t>去感兴趣，进而去了解与立项。</a:t>
            </a:r>
          </a:p>
          <a:p>
            <a:pPr lvl="1" algn="just" eaLnBrk="1" hangingPunct="1">
              <a:buFont typeface="Marlett" pitchFamily="2" charset="2"/>
              <a:buChar char="2"/>
            </a:pPr>
            <a:r>
              <a:rPr lang="zh-CN" altLang="en-US" sz="2000" smtClean="0"/>
              <a:t>企业自身的需求。企业确实因为要解决某些管理问题、要提升企业的管理及发挥管理效益，经过认证认为</a:t>
            </a:r>
            <a:r>
              <a:rPr lang="en-US" altLang="zh-CN" sz="2000" smtClean="0"/>
              <a:t>ERP</a:t>
            </a:r>
            <a:r>
              <a:rPr lang="zh-CN" altLang="en-US" sz="2000" smtClean="0"/>
              <a:t>可以提供这些问题的解决方案。</a:t>
            </a:r>
            <a:endParaRPr lang="zh-CN" altLang="en-US" smtClean="0"/>
          </a:p>
        </p:txBody>
      </p:sp>
    </p:spTree>
    <p:extLst>
      <p:ext uri="{BB962C8B-B14F-4D97-AF65-F5344CB8AC3E}">
        <p14:creationId xmlns:p14="http://schemas.microsoft.com/office/powerpoint/2010/main" val="2175560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 calcmode="lin" valueType="num">
                                      <p:cBhvr additive="base">
                                        <p:cTn id="7" dur="500" fill="hold"/>
                                        <p:tgtEl>
                                          <p:spTgt spid="256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56003">
                                            <p:txEl>
                                              <p:pRg st="1" end="1"/>
                                            </p:txEl>
                                          </p:spTgt>
                                        </p:tgtEl>
                                        <p:attrNameLst>
                                          <p:attrName>style.visibility</p:attrName>
                                        </p:attrNameLst>
                                      </p:cBhvr>
                                      <p:to>
                                        <p:strVal val="visible"/>
                                      </p:to>
                                    </p:set>
                                    <p:anim calcmode="lin" valueType="num">
                                      <p:cBhvr additive="base">
                                        <p:cTn id="11" dur="500" fill="hold"/>
                                        <p:tgtEl>
                                          <p:spTgt spid="2560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60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56003">
                                            <p:txEl>
                                              <p:pRg st="2" end="2"/>
                                            </p:txEl>
                                          </p:spTgt>
                                        </p:tgtEl>
                                        <p:attrNameLst>
                                          <p:attrName>style.visibility</p:attrName>
                                        </p:attrNameLst>
                                      </p:cBhvr>
                                      <p:to>
                                        <p:strVal val="visible"/>
                                      </p:to>
                                    </p:set>
                                    <p:anim calcmode="lin" valueType="num">
                                      <p:cBhvr additive="base">
                                        <p:cTn id="15" dur="500" fill="hold"/>
                                        <p:tgtEl>
                                          <p:spTgt spid="2560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560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56003">
                                            <p:txEl>
                                              <p:pRg st="3" end="3"/>
                                            </p:txEl>
                                          </p:spTgt>
                                        </p:tgtEl>
                                        <p:attrNameLst>
                                          <p:attrName>style.visibility</p:attrName>
                                        </p:attrNameLst>
                                      </p:cBhvr>
                                      <p:to>
                                        <p:strVal val="visible"/>
                                      </p:to>
                                    </p:set>
                                    <p:anim calcmode="lin" valueType="num">
                                      <p:cBhvr additive="base">
                                        <p:cTn id="19" dur="500" fill="hold"/>
                                        <p:tgtEl>
                                          <p:spTgt spid="2560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56003">
                                            <p:txEl>
                                              <p:pRg st="4" end="4"/>
                                            </p:txEl>
                                          </p:spTgt>
                                        </p:tgtEl>
                                        <p:attrNameLst>
                                          <p:attrName>style.visibility</p:attrName>
                                        </p:attrNameLst>
                                      </p:cBhvr>
                                      <p:to>
                                        <p:strVal val="visible"/>
                                      </p:to>
                                    </p:set>
                                    <p:anim calcmode="lin" valueType="num">
                                      <p:cBhvr additive="base">
                                        <p:cTn id="23" dur="500" fill="hold"/>
                                        <p:tgtEl>
                                          <p:spTgt spid="25600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5600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56003">
                                            <p:txEl>
                                              <p:pRg st="5" end="5"/>
                                            </p:txEl>
                                          </p:spTgt>
                                        </p:tgtEl>
                                        <p:attrNameLst>
                                          <p:attrName>style.visibility</p:attrName>
                                        </p:attrNameLst>
                                      </p:cBhvr>
                                      <p:to>
                                        <p:strVal val="visible"/>
                                      </p:to>
                                    </p:set>
                                    <p:anim calcmode="lin" valueType="num">
                                      <p:cBhvr additive="base">
                                        <p:cTn id="27" dur="500" fill="hold"/>
                                        <p:tgtEl>
                                          <p:spTgt spid="25600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5600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256003">
                                            <p:txEl>
                                              <p:pRg st="6" end="6"/>
                                            </p:txEl>
                                          </p:spTgt>
                                        </p:tgtEl>
                                        <p:attrNameLst>
                                          <p:attrName>style.visibility</p:attrName>
                                        </p:attrNameLst>
                                      </p:cBhvr>
                                      <p:to>
                                        <p:strVal val="visible"/>
                                      </p:to>
                                    </p:set>
                                    <p:anim calcmode="lin" valueType="num">
                                      <p:cBhvr additive="base">
                                        <p:cTn id="31" dur="500" fill="hold"/>
                                        <p:tgtEl>
                                          <p:spTgt spid="25600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600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advAuto="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57027" name="Rectangle 3"/>
          <p:cNvSpPr>
            <a:spLocks noGrp="1" noChangeArrowheads="1"/>
          </p:cNvSpPr>
          <p:nvPr>
            <p:ph type="body" idx="1"/>
          </p:nvPr>
        </p:nvSpPr>
        <p:spPr>
          <a:xfrm>
            <a:off x="381000" y="1524000"/>
            <a:ext cx="8458200" cy="4114800"/>
          </a:xfrm>
        </p:spPr>
        <p:txBody>
          <a:bodyPr/>
          <a:lstStyle/>
          <a:p>
            <a:pPr algn="just" eaLnBrk="1" hangingPunct="1">
              <a:buFont typeface="Marlett" pitchFamily="2" charset="2"/>
              <a:buChar char="2"/>
            </a:pPr>
            <a:r>
              <a:rPr lang="zh-CN" altLang="en-US" smtClean="0"/>
              <a:t>实施</a:t>
            </a:r>
            <a:r>
              <a:rPr lang="en-US" altLang="zh-CN" smtClean="0"/>
              <a:t>ERP</a:t>
            </a:r>
            <a:r>
              <a:rPr lang="zh-CN" altLang="en-US" smtClean="0"/>
              <a:t>的企业应该满足一些条件，这里给出以下一些应用的条件，提供企业参考：</a:t>
            </a:r>
          </a:p>
          <a:p>
            <a:pPr lvl="1" algn="just" eaLnBrk="1" hangingPunct="1">
              <a:buFont typeface="Marlett" pitchFamily="2" charset="2"/>
              <a:buChar char="2"/>
            </a:pPr>
            <a:r>
              <a:rPr lang="zh-CN" altLang="en-US" sz="2000" smtClean="0"/>
              <a:t>企业有适销对路的产品，良好的经济效益。否则企业应该主抓产品研发、市场开拓与内部的基础管理，因为这才是企业的问题根疥。</a:t>
            </a:r>
          </a:p>
          <a:p>
            <a:pPr lvl="1" algn="just" eaLnBrk="1" hangingPunct="1">
              <a:buFont typeface="Marlett" pitchFamily="2" charset="2"/>
              <a:buChar char="2"/>
            </a:pPr>
            <a:r>
              <a:rPr lang="zh-CN" altLang="en-US" sz="2000" smtClean="0"/>
              <a:t>企业的各级管理者富有改革、能开拓与进取的精神，并具有能从大局出发的全局观念。</a:t>
            </a:r>
          </a:p>
          <a:p>
            <a:pPr lvl="1" algn="just" eaLnBrk="1" hangingPunct="1">
              <a:buFont typeface="Marlett" pitchFamily="2" charset="2"/>
              <a:buChar char="2"/>
            </a:pPr>
            <a:r>
              <a:rPr lang="zh-CN" altLang="en-US" sz="2000" smtClean="0"/>
              <a:t>企业的管理基础扎实，管理规范，且管理思想比较先进，能贯彻</a:t>
            </a:r>
            <a:r>
              <a:rPr lang="en-US" altLang="zh-CN" sz="2000" smtClean="0"/>
              <a:t>ERP</a:t>
            </a:r>
            <a:r>
              <a:rPr lang="zh-CN" altLang="en-US" sz="2000" smtClean="0"/>
              <a:t>的管理理论，满足</a:t>
            </a:r>
            <a:r>
              <a:rPr lang="en-US" altLang="zh-CN" sz="2000" smtClean="0"/>
              <a:t>ERP</a:t>
            </a:r>
            <a:r>
              <a:rPr lang="zh-CN" altLang="en-US" sz="2000" smtClean="0"/>
              <a:t>的应用培训要求。</a:t>
            </a:r>
          </a:p>
          <a:p>
            <a:pPr lvl="1" algn="just" eaLnBrk="1" hangingPunct="1">
              <a:buFont typeface="Marlett" pitchFamily="2" charset="2"/>
              <a:buChar char="2"/>
            </a:pPr>
            <a:r>
              <a:rPr lang="zh-CN" altLang="en-US" sz="2000" smtClean="0"/>
              <a:t>各层管理人员、非直接生产的业务人员有一定的文化素质，能操作计算机或通过培训能操作计算机。</a:t>
            </a:r>
          </a:p>
          <a:p>
            <a:pPr lvl="1" algn="just" eaLnBrk="1" hangingPunct="1">
              <a:buFont typeface="Marlett" pitchFamily="2" charset="2"/>
              <a:buChar char="2"/>
            </a:pPr>
            <a:r>
              <a:rPr lang="zh-CN" altLang="en-US" sz="2000" smtClean="0"/>
              <a:t>企业的业务数据处理量较大，占用企业业务人员大量的时间。</a:t>
            </a:r>
            <a:endParaRPr lang="zh-CN" altLang="en-US" smtClean="0"/>
          </a:p>
        </p:txBody>
      </p:sp>
    </p:spTree>
    <p:extLst>
      <p:ext uri="{BB962C8B-B14F-4D97-AF65-F5344CB8AC3E}">
        <p14:creationId xmlns:p14="http://schemas.microsoft.com/office/powerpoint/2010/main" val="10869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 calcmode="lin" valueType="num">
                                      <p:cBhvr additive="base">
                                        <p:cTn id="7" dur="500" fill="hold"/>
                                        <p:tgtEl>
                                          <p:spTgt spid="257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70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anim calcmode="lin" valueType="num">
                                      <p:cBhvr additive="base">
                                        <p:cTn id="11" dur="500" fill="hold"/>
                                        <p:tgtEl>
                                          <p:spTgt spid="2570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70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57027">
                                            <p:txEl>
                                              <p:pRg st="2" end="2"/>
                                            </p:txEl>
                                          </p:spTgt>
                                        </p:tgtEl>
                                        <p:attrNameLst>
                                          <p:attrName>style.visibility</p:attrName>
                                        </p:attrNameLst>
                                      </p:cBhvr>
                                      <p:to>
                                        <p:strVal val="visible"/>
                                      </p:to>
                                    </p:set>
                                    <p:anim calcmode="lin" valueType="num">
                                      <p:cBhvr additive="base">
                                        <p:cTn id="15" dur="500" fill="hold"/>
                                        <p:tgtEl>
                                          <p:spTgt spid="2570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570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57027">
                                            <p:txEl>
                                              <p:pRg st="3" end="3"/>
                                            </p:txEl>
                                          </p:spTgt>
                                        </p:tgtEl>
                                        <p:attrNameLst>
                                          <p:attrName>style.visibility</p:attrName>
                                        </p:attrNameLst>
                                      </p:cBhvr>
                                      <p:to>
                                        <p:strVal val="visible"/>
                                      </p:to>
                                    </p:set>
                                    <p:anim calcmode="lin" valueType="num">
                                      <p:cBhvr additive="base">
                                        <p:cTn id="19" dur="500" fill="hold"/>
                                        <p:tgtEl>
                                          <p:spTgt spid="2570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70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57027">
                                            <p:txEl>
                                              <p:pRg st="4" end="4"/>
                                            </p:txEl>
                                          </p:spTgt>
                                        </p:tgtEl>
                                        <p:attrNameLst>
                                          <p:attrName>style.visibility</p:attrName>
                                        </p:attrNameLst>
                                      </p:cBhvr>
                                      <p:to>
                                        <p:strVal val="visible"/>
                                      </p:to>
                                    </p:set>
                                    <p:anim calcmode="lin" valueType="num">
                                      <p:cBhvr additive="base">
                                        <p:cTn id="23" dur="500" fill="hold"/>
                                        <p:tgtEl>
                                          <p:spTgt spid="25702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570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57027">
                                            <p:txEl>
                                              <p:pRg st="5" end="5"/>
                                            </p:txEl>
                                          </p:spTgt>
                                        </p:tgtEl>
                                        <p:attrNameLst>
                                          <p:attrName>style.visibility</p:attrName>
                                        </p:attrNameLst>
                                      </p:cBhvr>
                                      <p:to>
                                        <p:strVal val="visible"/>
                                      </p:to>
                                    </p:set>
                                    <p:anim calcmode="lin" valueType="num">
                                      <p:cBhvr additive="base">
                                        <p:cTn id="27" dur="500" fill="hold"/>
                                        <p:tgtEl>
                                          <p:spTgt spid="25702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5702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advAuto="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pPr>
              <a:defRPr/>
            </a:pPr>
            <a:r>
              <a:rPr lang="en-US" altLang="zh-CN"/>
              <a:t>Chapter 8: Supply Chain Management</a:t>
            </a:r>
          </a:p>
        </p:txBody>
      </p:sp>
      <p:sp>
        <p:nvSpPr>
          <p:cNvPr id="258051" name="Rectangle 3"/>
          <p:cNvSpPr>
            <a:spLocks noGrp="1" noChangeArrowheads="1"/>
          </p:cNvSpPr>
          <p:nvPr>
            <p:ph type="body" idx="1"/>
          </p:nvPr>
        </p:nvSpPr>
        <p:spPr>
          <a:xfrm>
            <a:off x="684213" y="1125538"/>
            <a:ext cx="7772400" cy="4114800"/>
          </a:xfrm>
        </p:spPr>
        <p:txBody>
          <a:bodyPr/>
          <a:lstStyle/>
          <a:p>
            <a:pPr eaLnBrk="1" hangingPunct="1">
              <a:buFont typeface="Marlett" pitchFamily="2" charset="2"/>
              <a:buChar char="2"/>
            </a:pPr>
            <a:r>
              <a:rPr lang="zh-CN" altLang="en-US" b="1" smtClean="0"/>
              <a:t>推行</a:t>
            </a:r>
            <a:r>
              <a:rPr lang="en-US" altLang="zh-CN" b="1" smtClean="0"/>
              <a:t>ERP</a:t>
            </a:r>
            <a:r>
              <a:rPr lang="zh-CN" altLang="en-US" b="1" smtClean="0"/>
              <a:t>的前期工作流程</a:t>
            </a:r>
          </a:p>
        </p:txBody>
      </p:sp>
      <p:grpSp>
        <p:nvGrpSpPr>
          <p:cNvPr id="258052" name="Group 4"/>
          <p:cNvGrpSpPr>
            <a:grpSpLocks/>
          </p:cNvGrpSpPr>
          <p:nvPr/>
        </p:nvGrpSpPr>
        <p:grpSpPr bwMode="auto">
          <a:xfrm>
            <a:off x="3810000" y="1628775"/>
            <a:ext cx="2019300" cy="4278313"/>
            <a:chOff x="5821" y="1363"/>
            <a:chExt cx="1260" cy="3622"/>
          </a:xfrm>
        </p:grpSpPr>
        <p:sp>
          <p:nvSpPr>
            <p:cNvPr id="232453" name="Text Box 5"/>
            <p:cNvSpPr txBox="1">
              <a:spLocks noChangeArrowheads="1"/>
            </p:cNvSpPr>
            <p:nvPr/>
          </p:nvSpPr>
          <p:spPr bwMode="auto">
            <a:xfrm>
              <a:off x="5821" y="2611"/>
              <a:ext cx="1260" cy="488"/>
            </a:xfrm>
            <a:prstGeom prst="rect">
              <a:avLst/>
            </a:prstGeom>
            <a:solidFill>
              <a:schemeClr val="accent1"/>
            </a:solidFill>
            <a:ln w="9525">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1400">
                  <a:solidFill>
                    <a:srgbClr val="000000"/>
                  </a:solidFill>
                  <a:latin typeface="Times New Roman" pitchFamily="18" charset="0"/>
                </a:rPr>
                <a:t>可行性分析与立项</a:t>
              </a:r>
            </a:p>
          </p:txBody>
        </p:sp>
        <p:sp>
          <p:nvSpPr>
            <p:cNvPr id="232454" name="Text Box 6"/>
            <p:cNvSpPr txBox="1">
              <a:spLocks noChangeArrowheads="1"/>
            </p:cNvSpPr>
            <p:nvPr/>
          </p:nvSpPr>
          <p:spPr bwMode="auto">
            <a:xfrm>
              <a:off x="5821" y="1363"/>
              <a:ext cx="1260" cy="312"/>
            </a:xfrm>
            <a:prstGeom prst="rect">
              <a:avLst/>
            </a:prstGeom>
            <a:solidFill>
              <a:schemeClr val="accent1"/>
            </a:solidFill>
            <a:ln w="9525">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6000"/>
                </a:lnSpc>
              </a:pPr>
              <a:r>
                <a:rPr kumimoji="1" lang="zh-CN" altLang="en-US" sz="1400">
                  <a:solidFill>
                    <a:srgbClr val="000000"/>
                  </a:solidFill>
                  <a:latin typeface="Times New Roman" pitchFamily="18" charset="0"/>
                </a:rPr>
                <a:t>成立筹备小组</a:t>
              </a:r>
            </a:p>
          </p:txBody>
        </p:sp>
        <p:sp>
          <p:nvSpPr>
            <p:cNvPr id="232455" name="Text Box 7"/>
            <p:cNvSpPr txBox="1">
              <a:spLocks noChangeArrowheads="1"/>
            </p:cNvSpPr>
            <p:nvPr/>
          </p:nvSpPr>
          <p:spPr bwMode="auto">
            <a:xfrm>
              <a:off x="5821" y="1987"/>
              <a:ext cx="1260" cy="312"/>
            </a:xfrm>
            <a:prstGeom prst="rect">
              <a:avLst/>
            </a:prstGeom>
            <a:solidFill>
              <a:schemeClr val="accent1"/>
            </a:solidFill>
            <a:ln w="9525">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6000"/>
                </a:lnSpc>
              </a:pPr>
              <a:r>
                <a:rPr kumimoji="1" lang="en-US" altLang="zh-CN" sz="1400">
                  <a:solidFill>
                    <a:srgbClr val="000000"/>
                  </a:solidFill>
                  <a:latin typeface="Times New Roman" pitchFamily="18" charset="0"/>
                </a:rPr>
                <a:t>ERP</a:t>
              </a:r>
              <a:r>
                <a:rPr kumimoji="1" lang="zh-CN" altLang="en-US" sz="1400">
                  <a:solidFill>
                    <a:srgbClr val="000000"/>
                  </a:solidFill>
                  <a:latin typeface="Times New Roman" pitchFamily="18" charset="0"/>
                </a:rPr>
                <a:t>知识培训</a:t>
              </a:r>
            </a:p>
          </p:txBody>
        </p:sp>
        <p:sp>
          <p:nvSpPr>
            <p:cNvPr id="232456" name="Line 8"/>
            <p:cNvSpPr>
              <a:spLocks noChangeShapeType="1"/>
            </p:cNvSpPr>
            <p:nvPr/>
          </p:nvSpPr>
          <p:spPr bwMode="auto">
            <a:xfrm>
              <a:off x="6451" y="1675"/>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2457" name="Line 9"/>
            <p:cNvSpPr>
              <a:spLocks noChangeShapeType="1"/>
            </p:cNvSpPr>
            <p:nvPr/>
          </p:nvSpPr>
          <p:spPr bwMode="auto">
            <a:xfrm>
              <a:off x="6451" y="2299"/>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2458" name="Text Box 10"/>
            <p:cNvSpPr txBox="1">
              <a:spLocks noChangeArrowheads="1"/>
            </p:cNvSpPr>
            <p:nvPr/>
          </p:nvSpPr>
          <p:spPr bwMode="auto">
            <a:xfrm>
              <a:off x="5821" y="3425"/>
              <a:ext cx="1260" cy="312"/>
            </a:xfrm>
            <a:prstGeom prst="rect">
              <a:avLst/>
            </a:prstGeom>
            <a:solidFill>
              <a:schemeClr val="accent1"/>
            </a:solidFill>
            <a:ln w="9525">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6000"/>
                </a:lnSpc>
              </a:pPr>
              <a:r>
                <a:rPr kumimoji="1" lang="zh-CN" altLang="en-US" sz="1400">
                  <a:solidFill>
                    <a:srgbClr val="000000"/>
                  </a:solidFill>
                  <a:latin typeface="Times New Roman" pitchFamily="18" charset="0"/>
                </a:rPr>
                <a:t>需求分析</a:t>
              </a:r>
            </a:p>
          </p:txBody>
        </p:sp>
        <p:sp>
          <p:nvSpPr>
            <p:cNvPr id="232459" name="Text Box 11"/>
            <p:cNvSpPr txBox="1">
              <a:spLocks noChangeArrowheads="1"/>
            </p:cNvSpPr>
            <p:nvPr/>
          </p:nvSpPr>
          <p:spPr bwMode="auto">
            <a:xfrm>
              <a:off x="5821" y="4049"/>
              <a:ext cx="1260" cy="312"/>
            </a:xfrm>
            <a:prstGeom prst="rect">
              <a:avLst/>
            </a:prstGeom>
            <a:solidFill>
              <a:schemeClr val="accent1"/>
            </a:solidFill>
            <a:ln w="9525">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6000"/>
                </a:lnSpc>
              </a:pPr>
              <a:r>
                <a:rPr kumimoji="1" lang="zh-CN" altLang="en-US" sz="1400">
                  <a:solidFill>
                    <a:srgbClr val="000000"/>
                  </a:solidFill>
                  <a:latin typeface="Times New Roman" pitchFamily="18" charset="0"/>
                </a:rPr>
                <a:t>测试数据准备</a:t>
              </a:r>
            </a:p>
          </p:txBody>
        </p:sp>
        <p:sp>
          <p:nvSpPr>
            <p:cNvPr id="232460" name="Text Box 12"/>
            <p:cNvSpPr txBox="1">
              <a:spLocks noChangeArrowheads="1"/>
            </p:cNvSpPr>
            <p:nvPr/>
          </p:nvSpPr>
          <p:spPr bwMode="auto">
            <a:xfrm>
              <a:off x="5821" y="4673"/>
              <a:ext cx="1260" cy="312"/>
            </a:xfrm>
            <a:prstGeom prst="rect">
              <a:avLst/>
            </a:prstGeom>
            <a:solidFill>
              <a:schemeClr val="accent1"/>
            </a:solidFill>
            <a:ln w="9525">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6000"/>
                </a:lnSpc>
              </a:pPr>
              <a:r>
                <a:rPr kumimoji="1" lang="zh-CN" altLang="en-US" sz="1400">
                  <a:solidFill>
                    <a:srgbClr val="000000"/>
                  </a:solidFill>
                  <a:latin typeface="Times New Roman" pitchFamily="18" charset="0"/>
                </a:rPr>
                <a:t>选    型</a:t>
              </a:r>
            </a:p>
          </p:txBody>
        </p:sp>
        <p:sp>
          <p:nvSpPr>
            <p:cNvPr id="232461" name="Line 13"/>
            <p:cNvSpPr>
              <a:spLocks noChangeShapeType="1"/>
            </p:cNvSpPr>
            <p:nvPr/>
          </p:nvSpPr>
          <p:spPr bwMode="auto">
            <a:xfrm>
              <a:off x="6451" y="311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2462" name="Line 14"/>
            <p:cNvSpPr>
              <a:spLocks noChangeShapeType="1"/>
            </p:cNvSpPr>
            <p:nvPr/>
          </p:nvSpPr>
          <p:spPr bwMode="auto">
            <a:xfrm>
              <a:off x="6466" y="3737"/>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2463" name="Line 15"/>
            <p:cNvSpPr>
              <a:spLocks noChangeShapeType="1"/>
            </p:cNvSpPr>
            <p:nvPr/>
          </p:nvSpPr>
          <p:spPr bwMode="auto">
            <a:xfrm>
              <a:off x="6451" y="4361"/>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946491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 calcmode="lin" valueType="num">
                                      <p:cBhvr additive="base">
                                        <p:cTn id="7" dur="500" fill="hold"/>
                                        <p:tgtEl>
                                          <p:spTgt spid="258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8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9" fill="hold" nodeType="afterGroup">
                            <p:stCondLst>
                              <p:cond delay="500"/>
                            </p:stCondLst>
                            <p:childTnLst>
                              <p:par>
                                <p:cTn id="10" presetID="2" presetClass="entr" presetSubtype="6" fill="hold" nodeType="afterEffect">
                                  <p:stCondLst>
                                    <p:cond delay="0"/>
                                  </p:stCondLst>
                                  <p:childTnLst>
                                    <p:set>
                                      <p:cBhvr>
                                        <p:cTn id="11" dur="1" fill="hold">
                                          <p:stCondLst>
                                            <p:cond delay="0"/>
                                          </p:stCondLst>
                                        </p:cTn>
                                        <p:tgtEl>
                                          <p:spTgt spid="258052"/>
                                        </p:tgtEl>
                                        <p:attrNameLst>
                                          <p:attrName>style.visibility</p:attrName>
                                        </p:attrNameLst>
                                      </p:cBhvr>
                                      <p:to>
                                        <p:strVal val="visible"/>
                                      </p:to>
                                    </p:set>
                                    <p:anim calcmode="lin" valueType="num">
                                      <p:cBhvr additive="base">
                                        <p:cTn id="12" dur="500" fill="hold"/>
                                        <p:tgtEl>
                                          <p:spTgt spid="258052"/>
                                        </p:tgtEl>
                                        <p:attrNameLst>
                                          <p:attrName>ppt_x</p:attrName>
                                        </p:attrNameLst>
                                      </p:cBhvr>
                                      <p:tavLst>
                                        <p:tav tm="0">
                                          <p:val>
                                            <p:strVal val="1+#ppt_w/2"/>
                                          </p:val>
                                        </p:tav>
                                        <p:tav tm="100000">
                                          <p:val>
                                            <p:strVal val="#ppt_x"/>
                                          </p:val>
                                        </p:tav>
                                      </p:tavLst>
                                    </p:anim>
                                    <p:anim calcmode="lin" valueType="num">
                                      <p:cBhvr additive="base">
                                        <p:cTn id="13" dur="500" fill="hold"/>
                                        <p:tgtEl>
                                          <p:spTgt spid="25805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advAuto="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60099" name="Rectangle 3"/>
          <p:cNvSpPr>
            <a:spLocks noGrp="1" noChangeArrowheads="1"/>
          </p:cNvSpPr>
          <p:nvPr>
            <p:ph type="body" idx="1"/>
          </p:nvPr>
        </p:nvSpPr>
        <p:spPr/>
        <p:txBody>
          <a:bodyPr/>
          <a:lstStyle/>
          <a:p>
            <a:pPr eaLnBrk="1" hangingPunct="1">
              <a:buFont typeface="Marlett" pitchFamily="2" charset="2"/>
              <a:buChar char="2"/>
            </a:pPr>
            <a:r>
              <a:rPr lang="zh-CN" altLang="en-US" smtClean="0"/>
              <a:t>成立筹备小组</a:t>
            </a:r>
          </a:p>
          <a:p>
            <a:pPr lvl="1" eaLnBrk="1" hangingPunct="1">
              <a:buFont typeface="Marlett" pitchFamily="2" charset="2"/>
              <a:buChar char="2"/>
            </a:pPr>
            <a:r>
              <a:rPr lang="zh-CN" altLang="en-US" smtClean="0"/>
              <a:t>成员一般包括：企业的管理者代表（如副总经理、副厂长等公司级或厂级领导）、企业管理部门（企管部、策划部等）主要领导、计算机信息部门主要领导、各业务部门的特选业务人员或管理人员（也可以作为联络员，并不全部参与），概要地说是三种人员：领导、熟悉管理业务及熟悉计算机业务的人员。另外企业最好要请专门的咨询机构来参与企业的筹备工作，这样使以后的工作更为有利。</a:t>
            </a:r>
          </a:p>
        </p:txBody>
      </p:sp>
    </p:spTree>
    <p:extLst>
      <p:ext uri="{BB962C8B-B14F-4D97-AF65-F5344CB8AC3E}">
        <p14:creationId xmlns:p14="http://schemas.microsoft.com/office/powerpoint/2010/main" val="3983857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0099">
                                            <p:txEl>
                                              <p:pRg st="1" end="1"/>
                                            </p:txEl>
                                          </p:spTgt>
                                        </p:tgtEl>
                                        <p:attrNameLst>
                                          <p:attrName>style.visibility</p:attrName>
                                        </p:attrNameLst>
                                      </p:cBhvr>
                                      <p:to>
                                        <p:strVal val="visible"/>
                                      </p:to>
                                    </p:set>
                                    <p:anim calcmode="lin" valueType="num">
                                      <p:cBhvr additive="base">
                                        <p:cTn id="11" dur="500" fill="hold"/>
                                        <p:tgtEl>
                                          <p:spTgt spid="2600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0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advAuto="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61123" name="Rectangle 3"/>
          <p:cNvSpPr>
            <a:spLocks noGrp="1" noChangeArrowheads="1"/>
          </p:cNvSpPr>
          <p:nvPr>
            <p:ph type="body" idx="1"/>
          </p:nvPr>
        </p:nvSpPr>
        <p:spPr/>
        <p:txBody>
          <a:bodyPr/>
          <a:lstStyle/>
          <a:p>
            <a:pPr eaLnBrk="1" hangingPunct="1">
              <a:buFont typeface="Marlett" pitchFamily="2" charset="2"/>
              <a:buChar char="2"/>
            </a:pPr>
            <a:r>
              <a:rPr lang="en-US" altLang="zh-CN" smtClean="0"/>
              <a:t>ERP</a:t>
            </a:r>
            <a:r>
              <a:rPr lang="zh-CN" altLang="en-US" smtClean="0"/>
              <a:t>知识培训</a:t>
            </a:r>
          </a:p>
          <a:p>
            <a:pPr lvl="1" eaLnBrk="1" hangingPunct="1">
              <a:buFont typeface="Marlett" pitchFamily="2" charset="2"/>
              <a:buChar char="2"/>
            </a:pPr>
            <a:r>
              <a:rPr lang="en-US" altLang="zh-CN" smtClean="0"/>
              <a:t>ERP</a:t>
            </a:r>
            <a:r>
              <a:rPr lang="zh-CN" altLang="en-US" smtClean="0"/>
              <a:t>知识培训，可以外派人员去学习，也可以请一些有关的咨询机构、软件公司进企业来授课。较好的方法是请进来，而且是请</a:t>
            </a:r>
            <a:r>
              <a:rPr lang="en-US" altLang="zh-CN" smtClean="0"/>
              <a:t>ERP</a:t>
            </a:r>
            <a:r>
              <a:rPr lang="zh-CN" altLang="en-US" smtClean="0"/>
              <a:t>领域的咨询机构。因为通过中间机构（咨询机构）可以了解更多的</a:t>
            </a:r>
            <a:r>
              <a:rPr lang="en-US" altLang="zh-CN" smtClean="0"/>
              <a:t>ERP</a:t>
            </a:r>
            <a:r>
              <a:rPr lang="zh-CN" altLang="en-US" smtClean="0"/>
              <a:t>行业情况：</a:t>
            </a:r>
            <a:r>
              <a:rPr lang="en-US" altLang="zh-CN" smtClean="0"/>
              <a:t>ERP</a:t>
            </a:r>
            <a:r>
              <a:rPr lang="zh-CN" altLang="en-US" smtClean="0"/>
              <a:t>的软件、实施力量、市场份额及后续服务的保证等。而且通过请进来培训，可以让企业的更多人员接触</a:t>
            </a:r>
            <a:r>
              <a:rPr lang="en-US" altLang="zh-CN" smtClean="0"/>
              <a:t>ERP</a:t>
            </a:r>
            <a:r>
              <a:rPr lang="zh-CN" altLang="en-US" smtClean="0"/>
              <a:t>知识。</a:t>
            </a:r>
          </a:p>
        </p:txBody>
      </p:sp>
    </p:spTree>
    <p:extLst>
      <p:ext uri="{BB962C8B-B14F-4D97-AF65-F5344CB8AC3E}">
        <p14:creationId xmlns:p14="http://schemas.microsoft.com/office/powerpoint/2010/main" val="1453454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1123">
                                            <p:txEl>
                                              <p:pRg st="1" end="1"/>
                                            </p:txEl>
                                          </p:spTgt>
                                        </p:tgtEl>
                                        <p:attrNameLst>
                                          <p:attrName>style.visibility</p:attrName>
                                        </p:attrNameLst>
                                      </p:cBhvr>
                                      <p:to>
                                        <p:strVal val="visible"/>
                                      </p:to>
                                    </p:set>
                                    <p:anim calcmode="lin" valueType="num">
                                      <p:cBhvr additive="base">
                                        <p:cTn id="11" dur="500" fill="hold"/>
                                        <p:tgtEl>
                                          <p:spTgt spid="2611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11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advAuto="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62147" name="Rectangle 3"/>
          <p:cNvSpPr>
            <a:spLocks noGrp="1" noChangeArrowheads="1"/>
          </p:cNvSpPr>
          <p:nvPr>
            <p:ph type="body" idx="1"/>
          </p:nvPr>
        </p:nvSpPr>
        <p:spPr/>
        <p:txBody>
          <a:bodyPr/>
          <a:lstStyle/>
          <a:p>
            <a:pPr eaLnBrk="1" hangingPunct="1">
              <a:buFont typeface="Marlett" pitchFamily="2" charset="2"/>
              <a:buChar char="2"/>
            </a:pPr>
            <a:r>
              <a:rPr lang="zh-CN" altLang="en-US" smtClean="0"/>
              <a:t>可行性分析与立项</a:t>
            </a:r>
          </a:p>
          <a:p>
            <a:pPr lvl="1" eaLnBrk="1" hangingPunct="1">
              <a:buFont typeface="Marlett" pitchFamily="2" charset="2"/>
              <a:buChar char="2"/>
            </a:pPr>
            <a:r>
              <a:rPr lang="zh-CN" altLang="en-US" smtClean="0"/>
              <a:t>通过对</a:t>
            </a:r>
            <a:r>
              <a:rPr lang="en-US" altLang="zh-CN" smtClean="0"/>
              <a:t>ERP</a:t>
            </a:r>
            <a:r>
              <a:rPr lang="zh-CN" altLang="en-US" smtClean="0"/>
              <a:t>必要知识的理解，筹备小组要根据企业的现状提出可行性分析报告。经过企业领导决策批准后，正式对</a:t>
            </a:r>
            <a:r>
              <a:rPr lang="en-US" altLang="zh-CN" smtClean="0"/>
              <a:t>ERP</a:t>
            </a:r>
            <a:r>
              <a:rPr lang="zh-CN" altLang="en-US" smtClean="0"/>
              <a:t>项目进行立项，作出项目各种预算，并由筹备小组对有关的资源需求计划进行落实，同时启动各项计划。</a:t>
            </a:r>
          </a:p>
        </p:txBody>
      </p:sp>
    </p:spTree>
    <p:extLst>
      <p:ext uri="{BB962C8B-B14F-4D97-AF65-F5344CB8AC3E}">
        <p14:creationId xmlns:p14="http://schemas.microsoft.com/office/powerpoint/2010/main" val="3673204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2147">
                                            <p:txEl>
                                              <p:pRg st="1" end="1"/>
                                            </p:txEl>
                                          </p:spTgt>
                                        </p:tgtEl>
                                        <p:attrNameLst>
                                          <p:attrName>style.visibility</p:attrName>
                                        </p:attrNameLst>
                                      </p:cBhvr>
                                      <p:to>
                                        <p:strVal val="visible"/>
                                      </p:to>
                                    </p:set>
                                    <p:anim calcmode="lin" valueType="num">
                                      <p:cBhvr additive="base">
                                        <p:cTn id="11" dur="500" fill="hold"/>
                                        <p:tgtEl>
                                          <p:spTgt spid="2621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21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80" name="Group 4"/>
          <p:cNvGrpSpPr>
            <a:grpSpLocks/>
          </p:cNvGrpSpPr>
          <p:nvPr/>
        </p:nvGrpSpPr>
        <p:grpSpPr bwMode="auto">
          <a:xfrm>
            <a:off x="2286000" y="61913"/>
            <a:ext cx="4800600" cy="6553200"/>
            <a:chOff x="3780" y="504"/>
            <a:chExt cx="4320" cy="9357"/>
          </a:xfrm>
        </p:grpSpPr>
        <p:sp>
          <p:nvSpPr>
            <p:cNvPr id="9220" name="Text Box 5"/>
            <p:cNvSpPr txBox="1">
              <a:spLocks noChangeArrowheads="1"/>
            </p:cNvSpPr>
            <p:nvPr/>
          </p:nvSpPr>
          <p:spPr bwMode="auto">
            <a:xfrm>
              <a:off x="5040" y="4872"/>
              <a:ext cx="1620" cy="621"/>
            </a:xfrm>
            <a:prstGeom prst="rect">
              <a:avLst/>
            </a:prstGeom>
            <a:solidFill>
              <a:schemeClr val="accent5">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a:t>物料需求计划</a:t>
              </a:r>
            </a:p>
            <a:p>
              <a:pPr algn="ctr"/>
              <a:r>
                <a:rPr lang="zh-CN" altLang="en-US" sz="1600" b="1"/>
                <a:t>（</a:t>
              </a:r>
              <a:r>
                <a:rPr lang="en-US" altLang="zh-CN" sz="1600" b="1"/>
                <a:t>MRP</a:t>
              </a:r>
              <a:r>
                <a:rPr lang="zh-CN" altLang="en-US" sz="1600" b="1"/>
                <a:t>）</a:t>
              </a:r>
            </a:p>
          </p:txBody>
        </p:sp>
        <p:sp>
          <p:nvSpPr>
            <p:cNvPr id="9221" name="Text Box 6"/>
            <p:cNvSpPr txBox="1">
              <a:spLocks noChangeArrowheads="1"/>
            </p:cNvSpPr>
            <p:nvPr/>
          </p:nvSpPr>
          <p:spPr bwMode="auto">
            <a:xfrm>
              <a:off x="5040" y="1596"/>
              <a:ext cx="1620" cy="621"/>
            </a:xfrm>
            <a:prstGeom prst="rect">
              <a:avLst/>
            </a:prstGeom>
            <a:solidFill>
              <a:schemeClr val="accent5">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a:t>主生产计划</a:t>
              </a:r>
            </a:p>
            <a:p>
              <a:pPr algn="ctr"/>
              <a:r>
                <a:rPr lang="zh-CN" altLang="en-US" sz="1600" b="1"/>
                <a:t>（</a:t>
              </a:r>
              <a:r>
                <a:rPr lang="en-US" altLang="zh-CN" sz="1600" b="1"/>
                <a:t>MPS</a:t>
              </a:r>
              <a:r>
                <a:rPr lang="zh-CN" altLang="en-US" sz="1600" b="1"/>
                <a:t>）</a:t>
              </a:r>
            </a:p>
          </p:txBody>
        </p:sp>
        <p:sp>
          <p:nvSpPr>
            <p:cNvPr id="9222" name="Text Box 7"/>
            <p:cNvSpPr txBox="1">
              <a:spLocks noChangeArrowheads="1"/>
            </p:cNvSpPr>
            <p:nvPr/>
          </p:nvSpPr>
          <p:spPr bwMode="auto">
            <a:xfrm>
              <a:off x="5040" y="504"/>
              <a:ext cx="1620" cy="621"/>
            </a:xfrm>
            <a:prstGeom prst="rect">
              <a:avLst/>
            </a:prstGeom>
            <a:solidFill>
              <a:schemeClr val="accent5">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a:t>生产规划</a:t>
              </a:r>
            </a:p>
            <a:p>
              <a:pPr algn="ctr">
                <a:lnSpc>
                  <a:spcPct val="96000"/>
                </a:lnSpc>
              </a:pPr>
              <a:r>
                <a:rPr lang="zh-CN" altLang="en-US" sz="1600" b="1"/>
                <a:t>需求信息</a:t>
              </a:r>
            </a:p>
          </p:txBody>
        </p:sp>
        <p:sp>
          <p:nvSpPr>
            <p:cNvPr id="9223" name="Text Box 8"/>
            <p:cNvSpPr txBox="1">
              <a:spLocks noChangeArrowheads="1"/>
            </p:cNvSpPr>
            <p:nvPr/>
          </p:nvSpPr>
          <p:spPr bwMode="auto">
            <a:xfrm>
              <a:off x="5040" y="2688"/>
              <a:ext cx="1620" cy="621"/>
            </a:xfrm>
            <a:prstGeom prst="rect">
              <a:avLst/>
            </a:prstGeom>
            <a:solidFill>
              <a:schemeClr val="accent5">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a:t>产能负荷分析</a:t>
              </a:r>
            </a:p>
            <a:p>
              <a:pPr algn="ctr"/>
              <a:r>
                <a:rPr lang="zh-CN" altLang="en-US" sz="1600" b="1"/>
                <a:t>（</a:t>
              </a:r>
              <a:r>
                <a:rPr lang="en-US" altLang="zh-CN" sz="1600" b="1"/>
                <a:t>RCCP</a:t>
              </a:r>
              <a:r>
                <a:rPr lang="zh-CN" altLang="en-US" sz="1600" b="1"/>
                <a:t>）</a:t>
              </a:r>
            </a:p>
          </p:txBody>
        </p:sp>
        <p:sp>
          <p:nvSpPr>
            <p:cNvPr id="9224" name="Text Box 9"/>
            <p:cNvSpPr txBox="1">
              <a:spLocks noChangeArrowheads="1"/>
            </p:cNvSpPr>
            <p:nvPr/>
          </p:nvSpPr>
          <p:spPr bwMode="auto">
            <a:xfrm>
              <a:off x="5055" y="5964"/>
              <a:ext cx="1620" cy="621"/>
            </a:xfrm>
            <a:prstGeom prst="rect">
              <a:avLst/>
            </a:prstGeom>
            <a:solidFill>
              <a:schemeClr val="accent5">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a:t>能力需求计划</a:t>
              </a:r>
            </a:p>
            <a:p>
              <a:pPr algn="ctr"/>
              <a:r>
                <a:rPr lang="zh-CN" altLang="en-US" sz="1600" b="1"/>
                <a:t>（</a:t>
              </a:r>
              <a:r>
                <a:rPr lang="en-US" altLang="zh-CN" sz="1600" b="1"/>
                <a:t>CRP</a:t>
              </a:r>
              <a:r>
                <a:rPr lang="zh-CN" altLang="en-US" sz="1600" b="1"/>
                <a:t>）</a:t>
              </a:r>
            </a:p>
          </p:txBody>
        </p:sp>
        <p:sp>
          <p:nvSpPr>
            <p:cNvPr id="9225" name="Text Box 10"/>
            <p:cNvSpPr txBox="1">
              <a:spLocks noChangeArrowheads="1"/>
            </p:cNvSpPr>
            <p:nvPr/>
          </p:nvSpPr>
          <p:spPr bwMode="auto">
            <a:xfrm>
              <a:off x="5040" y="8148"/>
              <a:ext cx="1620" cy="621"/>
            </a:xfrm>
            <a:prstGeom prst="rect">
              <a:avLst/>
            </a:prstGeom>
            <a:solidFill>
              <a:schemeClr val="accent5">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b="1"/>
                <a:t>作业计划与控制</a:t>
              </a:r>
            </a:p>
            <a:p>
              <a:pPr algn="ctr"/>
              <a:r>
                <a:rPr lang="zh-CN" altLang="en-US" sz="1600" b="1"/>
                <a:t>（采购、车间加工）</a:t>
              </a:r>
            </a:p>
          </p:txBody>
        </p:sp>
        <p:sp>
          <p:nvSpPr>
            <p:cNvPr id="9226" name="Text Box 11"/>
            <p:cNvSpPr txBox="1">
              <a:spLocks noChangeArrowheads="1"/>
            </p:cNvSpPr>
            <p:nvPr/>
          </p:nvSpPr>
          <p:spPr bwMode="auto">
            <a:xfrm>
              <a:off x="5040" y="9240"/>
              <a:ext cx="1620" cy="621"/>
            </a:xfrm>
            <a:prstGeom prst="rect">
              <a:avLst/>
            </a:prstGeom>
            <a:solidFill>
              <a:schemeClr val="accent5">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a:t>投入与产出控制</a:t>
              </a:r>
            </a:p>
            <a:p>
              <a:pPr algn="ctr"/>
              <a:r>
                <a:rPr lang="zh-CN" altLang="en-US" sz="1600" b="1"/>
                <a:t>（</a:t>
              </a:r>
              <a:r>
                <a:rPr lang="en-US" altLang="zh-CN" sz="1600" b="1"/>
                <a:t>I/O</a:t>
              </a:r>
              <a:r>
                <a:rPr lang="zh-CN" altLang="en-US" sz="1600" b="1"/>
                <a:t>）</a:t>
              </a:r>
            </a:p>
          </p:txBody>
        </p:sp>
        <p:sp>
          <p:nvSpPr>
            <p:cNvPr id="9227" name="Line 12"/>
            <p:cNvSpPr>
              <a:spLocks noChangeShapeType="1"/>
            </p:cNvSpPr>
            <p:nvPr/>
          </p:nvSpPr>
          <p:spPr bwMode="auto">
            <a:xfrm>
              <a:off x="5850" y="112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8" name="AutoShape 13"/>
            <p:cNvSpPr>
              <a:spLocks noChangeArrowheads="1"/>
            </p:cNvSpPr>
            <p:nvPr/>
          </p:nvSpPr>
          <p:spPr bwMode="auto">
            <a:xfrm>
              <a:off x="5040" y="7056"/>
              <a:ext cx="1620" cy="624"/>
            </a:xfrm>
            <a:prstGeom prst="flowChartDecision">
              <a:avLst/>
            </a:prstGeom>
            <a:solidFill>
              <a:schemeClr val="accent5">
                <a:lumMod val="60000"/>
                <a:lumOff val="40000"/>
              </a:schemeClr>
            </a:solidFill>
            <a:ln w="9525">
              <a:solidFill>
                <a:srgbClr val="000000"/>
              </a:solidFill>
              <a:miter lim="800000"/>
              <a:headEnd/>
              <a:tailEnd/>
            </a:ln>
          </p:spPr>
          <p:txBody>
            <a:bodyPr/>
            <a:lstStyle/>
            <a:p>
              <a:pPr algn="ctr">
                <a:lnSpc>
                  <a:spcPct val="96000"/>
                </a:lnSpc>
              </a:pPr>
              <a:r>
                <a:rPr lang="zh-CN" altLang="en-US" sz="1600" b="1"/>
                <a:t>可行</a:t>
              </a:r>
            </a:p>
          </p:txBody>
        </p:sp>
        <p:sp>
          <p:nvSpPr>
            <p:cNvPr id="9229" name="Line 14"/>
            <p:cNvSpPr>
              <a:spLocks noChangeShapeType="1"/>
            </p:cNvSpPr>
            <p:nvPr/>
          </p:nvSpPr>
          <p:spPr bwMode="auto">
            <a:xfrm>
              <a:off x="5865" y="222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0" name="Line 15"/>
            <p:cNvSpPr>
              <a:spLocks noChangeShapeType="1"/>
            </p:cNvSpPr>
            <p:nvPr/>
          </p:nvSpPr>
          <p:spPr bwMode="auto">
            <a:xfrm>
              <a:off x="5850" y="331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1" name="AutoShape 16"/>
            <p:cNvSpPr>
              <a:spLocks noChangeArrowheads="1"/>
            </p:cNvSpPr>
            <p:nvPr/>
          </p:nvSpPr>
          <p:spPr bwMode="auto">
            <a:xfrm>
              <a:off x="5040" y="3780"/>
              <a:ext cx="1620" cy="624"/>
            </a:xfrm>
            <a:prstGeom prst="flowChartDecision">
              <a:avLst/>
            </a:prstGeom>
            <a:solidFill>
              <a:schemeClr val="accent5">
                <a:lumMod val="60000"/>
                <a:lumOff val="40000"/>
              </a:schemeClr>
            </a:solidFill>
            <a:ln w="9525">
              <a:solidFill>
                <a:srgbClr val="000000"/>
              </a:solidFill>
              <a:miter lim="800000"/>
              <a:headEnd/>
              <a:tailEnd/>
            </a:ln>
          </p:spPr>
          <p:txBody>
            <a:bodyPr/>
            <a:lstStyle/>
            <a:p>
              <a:pPr algn="ctr">
                <a:lnSpc>
                  <a:spcPct val="96000"/>
                </a:lnSpc>
              </a:pPr>
              <a:r>
                <a:rPr lang="zh-CN" altLang="en-US" sz="1600" b="1"/>
                <a:t>可行</a:t>
              </a:r>
            </a:p>
          </p:txBody>
        </p:sp>
        <p:sp>
          <p:nvSpPr>
            <p:cNvPr id="9232" name="Line 17"/>
            <p:cNvSpPr>
              <a:spLocks noChangeShapeType="1"/>
            </p:cNvSpPr>
            <p:nvPr/>
          </p:nvSpPr>
          <p:spPr bwMode="auto">
            <a:xfrm>
              <a:off x="5850" y="440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3" name="Line 18"/>
            <p:cNvSpPr>
              <a:spLocks noChangeShapeType="1"/>
            </p:cNvSpPr>
            <p:nvPr/>
          </p:nvSpPr>
          <p:spPr bwMode="auto">
            <a:xfrm>
              <a:off x="5865" y="549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4" name="Line 19"/>
            <p:cNvSpPr>
              <a:spLocks noChangeShapeType="1"/>
            </p:cNvSpPr>
            <p:nvPr/>
          </p:nvSpPr>
          <p:spPr bwMode="auto">
            <a:xfrm>
              <a:off x="5865" y="658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5" name="Line 20"/>
            <p:cNvSpPr>
              <a:spLocks noChangeShapeType="1"/>
            </p:cNvSpPr>
            <p:nvPr/>
          </p:nvSpPr>
          <p:spPr bwMode="auto">
            <a:xfrm>
              <a:off x="5850" y="768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6" name="Line 21"/>
            <p:cNvSpPr>
              <a:spLocks noChangeShapeType="1"/>
            </p:cNvSpPr>
            <p:nvPr/>
          </p:nvSpPr>
          <p:spPr bwMode="auto">
            <a:xfrm>
              <a:off x="5850" y="877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237" name="Group 22"/>
            <p:cNvGrpSpPr>
              <a:grpSpLocks/>
            </p:cNvGrpSpPr>
            <p:nvPr/>
          </p:nvGrpSpPr>
          <p:grpSpPr bwMode="auto">
            <a:xfrm>
              <a:off x="4140" y="1908"/>
              <a:ext cx="900" cy="2184"/>
              <a:chOff x="4140" y="1908"/>
              <a:chExt cx="900" cy="2184"/>
            </a:xfrm>
          </p:grpSpPr>
          <p:sp>
            <p:nvSpPr>
              <p:cNvPr id="9255" name="Line 23"/>
              <p:cNvSpPr>
                <a:spLocks noChangeShapeType="1"/>
              </p:cNvSpPr>
              <p:nvPr/>
            </p:nvSpPr>
            <p:spPr bwMode="auto">
              <a:xfrm flipH="1">
                <a:off x="4140" y="4092"/>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6" name="Line 24"/>
              <p:cNvSpPr>
                <a:spLocks noChangeShapeType="1"/>
              </p:cNvSpPr>
              <p:nvPr/>
            </p:nvSpPr>
            <p:spPr bwMode="auto">
              <a:xfrm flipV="1">
                <a:off x="4140" y="1908"/>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7" name="Line 25"/>
              <p:cNvSpPr>
                <a:spLocks noChangeShapeType="1"/>
              </p:cNvSpPr>
              <p:nvPr/>
            </p:nvSpPr>
            <p:spPr bwMode="auto">
              <a:xfrm>
                <a:off x="4140" y="1908"/>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238" name="Group 26"/>
            <p:cNvGrpSpPr>
              <a:grpSpLocks/>
            </p:cNvGrpSpPr>
            <p:nvPr/>
          </p:nvGrpSpPr>
          <p:grpSpPr bwMode="auto">
            <a:xfrm>
              <a:off x="6660" y="1908"/>
              <a:ext cx="1080" cy="5460"/>
              <a:chOff x="6660" y="1908"/>
              <a:chExt cx="1080" cy="5460"/>
            </a:xfrm>
          </p:grpSpPr>
          <p:sp>
            <p:nvSpPr>
              <p:cNvPr id="9251" name="Line 27"/>
              <p:cNvSpPr>
                <a:spLocks noChangeShapeType="1"/>
              </p:cNvSpPr>
              <p:nvPr/>
            </p:nvSpPr>
            <p:spPr bwMode="auto">
              <a:xfrm>
                <a:off x="6660" y="736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2" name="Line 28"/>
              <p:cNvSpPr>
                <a:spLocks noChangeShapeType="1"/>
              </p:cNvSpPr>
              <p:nvPr/>
            </p:nvSpPr>
            <p:spPr bwMode="auto">
              <a:xfrm flipV="1">
                <a:off x="7740" y="1908"/>
                <a:ext cx="0" cy="5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Line 29"/>
              <p:cNvSpPr>
                <a:spLocks noChangeShapeType="1"/>
              </p:cNvSpPr>
              <p:nvPr/>
            </p:nvSpPr>
            <p:spPr bwMode="auto">
              <a:xfrm flipH="1">
                <a:off x="6660" y="190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4" name="Line 30"/>
              <p:cNvSpPr>
                <a:spLocks noChangeShapeType="1"/>
              </p:cNvSpPr>
              <p:nvPr/>
            </p:nvSpPr>
            <p:spPr bwMode="auto">
              <a:xfrm flipH="1">
                <a:off x="6660" y="518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39" name="Text Box 31"/>
            <p:cNvSpPr txBox="1">
              <a:spLocks noChangeArrowheads="1"/>
            </p:cNvSpPr>
            <p:nvPr/>
          </p:nvSpPr>
          <p:spPr bwMode="auto">
            <a:xfrm>
              <a:off x="6840" y="1512"/>
              <a:ext cx="1260" cy="312"/>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dirty="0"/>
                <a:t>必要时修改</a:t>
              </a:r>
            </a:p>
          </p:txBody>
        </p:sp>
        <p:sp>
          <p:nvSpPr>
            <p:cNvPr id="9240" name="Text Box 32"/>
            <p:cNvSpPr txBox="1">
              <a:spLocks noChangeArrowheads="1"/>
            </p:cNvSpPr>
            <p:nvPr/>
          </p:nvSpPr>
          <p:spPr bwMode="auto">
            <a:xfrm>
              <a:off x="6870" y="4788"/>
              <a:ext cx="720" cy="312"/>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b="1"/>
                <a:t>修改</a:t>
              </a:r>
            </a:p>
          </p:txBody>
        </p:sp>
        <p:sp>
          <p:nvSpPr>
            <p:cNvPr id="9241" name="Text Box 33"/>
            <p:cNvSpPr txBox="1">
              <a:spLocks noChangeArrowheads="1"/>
            </p:cNvSpPr>
            <p:nvPr/>
          </p:nvSpPr>
          <p:spPr bwMode="auto">
            <a:xfrm>
              <a:off x="4140" y="1512"/>
              <a:ext cx="720" cy="312"/>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a:t>修改</a:t>
              </a:r>
            </a:p>
          </p:txBody>
        </p:sp>
        <p:sp>
          <p:nvSpPr>
            <p:cNvPr id="9242" name="Text Box 34"/>
            <p:cNvSpPr txBox="1">
              <a:spLocks noChangeArrowheads="1"/>
            </p:cNvSpPr>
            <p:nvPr/>
          </p:nvSpPr>
          <p:spPr bwMode="auto">
            <a:xfrm>
              <a:off x="5940" y="4320"/>
              <a:ext cx="360" cy="312"/>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600" b="1"/>
                <a:t>Y</a:t>
              </a:r>
            </a:p>
          </p:txBody>
        </p:sp>
        <p:sp>
          <p:nvSpPr>
            <p:cNvPr id="9243" name="Text Box 35"/>
            <p:cNvSpPr txBox="1">
              <a:spLocks noChangeArrowheads="1"/>
            </p:cNvSpPr>
            <p:nvPr/>
          </p:nvSpPr>
          <p:spPr bwMode="auto">
            <a:xfrm>
              <a:off x="4680" y="3696"/>
              <a:ext cx="360" cy="312"/>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600" b="1"/>
                <a:t>N</a:t>
              </a:r>
            </a:p>
          </p:txBody>
        </p:sp>
        <p:sp>
          <p:nvSpPr>
            <p:cNvPr id="9244" name="Text Box 36"/>
            <p:cNvSpPr txBox="1">
              <a:spLocks noChangeArrowheads="1"/>
            </p:cNvSpPr>
            <p:nvPr/>
          </p:nvSpPr>
          <p:spPr bwMode="auto">
            <a:xfrm>
              <a:off x="5940" y="7635"/>
              <a:ext cx="360" cy="312"/>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600" b="1" dirty="0"/>
                <a:t>Y</a:t>
              </a:r>
            </a:p>
          </p:txBody>
        </p:sp>
        <p:sp>
          <p:nvSpPr>
            <p:cNvPr id="9245" name="Text Box 37"/>
            <p:cNvSpPr txBox="1">
              <a:spLocks noChangeArrowheads="1"/>
            </p:cNvSpPr>
            <p:nvPr/>
          </p:nvSpPr>
          <p:spPr bwMode="auto">
            <a:xfrm>
              <a:off x="6660" y="7011"/>
              <a:ext cx="360" cy="312"/>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600" b="1"/>
                <a:t>N</a:t>
              </a:r>
            </a:p>
          </p:txBody>
        </p:sp>
        <p:grpSp>
          <p:nvGrpSpPr>
            <p:cNvPr id="9246" name="Group 38"/>
            <p:cNvGrpSpPr>
              <a:grpSpLocks/>
            </p:cNvGrpSpPr>
            <p:nvPr/>
          </p:nvGrpSpPr>
          <p:grpSpPr bwMode="auto">
            <a:xfrm>
              <a:off x="4140" y="6276"/>
              <a:ext cx="900" cy="3276"/>
              <a:chOff x="4140" y="6276"/>
              <a:chExt cx="900" cy="3276"/>
            </a:xfrm>
          </p:grpSpPr>
          <p:sp>
            <p:nvSpPr>
              <p:cNvPr id="9248" name="Line 39"/>
              <p:cNvSpPr>
                <a:spLocks noChangeShapeType="1"/>
              </p:cNvSpPr>
              <p:nvPr/>
            </p:nvSpPr>
            <p:spPr bwMode="auto">
              <a:xfrm flipH="1">
                <a:off x="4140" y="9552"/>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40"/>
              <p:cNvSpPr>
                <a:spLocks noChangeShapeType="1"/>
              </p:cNvSpPr>
              <p:nvPr/>
            </p:nvSpPr>
            <p:spPr bwMode="auto">
              <a:xfrm flipV="1">
                <a:off x="4140" y="6276"/>
                <a:ext cx="0" cy="3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0" name="Line 41"/>
              <p:cNvSpPr>
                <a:spLocks noChangeShapeType="1"/>
              </p:cNvSpPr>
              <p:nvPr/>
            </p:nvSpPr>
            <p:spPr bwMode="auto">
              <a:xfrm>
                <a:off x="4140" y="62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47" name="Text Box 42"/>
            <p:cNvSpPr txBox="1">
              <a:spLocks noChangeArrowheads="1"/>
            </p:cNvSpPr>
            <p:nvPr/>
          </p:nvSpPr>
          <p:spPr bwMode="auto">
            <a:xfrm>
              <a:off x="3780" y="5874"/>
              <a:ext cx="1260" cy="312"/>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600" b="1"/>
                <a:t>调整能力数据</a:t>
              </a:r>
            </a:p>
          </p:txBody>
        </p:sp>
      </p:grpSp>
      <p:sp>
        <p:nvSpPr>
          <p:cNvPr id="24620" name="Text Box 44"/>
          <p:cNvSpPr txBox="1">
            <a:spLocks noChangeArrowheads="1"/>
          </p:cNvSpPr>
          <p:nvPr/>
        </p:nvSpPr>
        <p:spPr bwMode="auto">
          <a:xfrm>
            <a:off x="5943600" y="61722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zh-CN"/>
              <a:t>闭环</a:t>
            </a:r>
            <a:r>
              <a:rPr lang="en-US" altLang="zh-CN"/>
              <a:t>MRP</a:t>
            </a:r>
            <a:r>
              <a:rPr lang="zh-CN" altLang="zh-CN"/>
              <a:t>计算流程图</a:t>
            </a:r>
            <a:endParaRPr lang="zh-CN" altLang="en-US"/>
          </a:p>
        </p:txBody>
      </p:sp>
    </p:spTree>
    <p:extLst>
      <p:ext uri="{BB962C8B-B14F-4D97-AF65-F5344CB8AC3E}">
        <p14:creationId xmlns:p14="http://schemas.microsoft.com/office/powerpoint/2010/main" val="4161742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4620"/>
                                        </p:tgtEl>
                                        <p:attrNameLst>
                                          <p:attrName>style.visibility</p:attrName>
                                        </p:attrNameLst>
                                      </p:cBhvr>
                                      <p:to>
                                        <p:strVal val="visible"/>
                                      </p:to>
                                    </p:set>
                                    <p:anim calcmode="lin" valueType="num">
                                      <p:cBhvr additive="base">
                                        <p:cTn id="12" dur="500" fill="hold"/>
                                        <p:tgtEl>
                                          <p:spTgt spid="24620"/>
                                        </p:tgtEl>
                                        <p:attrNameLst>
                                          <p:attrName>ppt_x</p:attrName>
                                        </p:attrNameLst>
                                      </p:cBhvr>
                                      <p:tavLst>
                                        <p:tav tm="0">
                                          <p:val>
                                            <p:strVal val="1+#ppt_w/2"/>
                                          </p:val>
                                        </p:tav>
                                        <p:tav tm="100000">
                                          <p:val>
                                            <p:strVal val="#ppt_x"/>
                                          </p:val>
                                        </p:tav>
                                      </p:tavLst>
                                    </p:anim>
                                    <p:anim calcmode="lin" valueType="num">
                                      <p:cBhvr additive="base">
                                        <p:cTn id="13" dur="500" fill="hold"/>
                                        <p:tgtEl>
                                          <p:spTgt spid="246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20"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63171" name="Rectangle 3"/>
          <p:cNvSpPr>
            <a:spLocks noGrp="1" noChangeArrowheads="1"/>
          </p:cNvSpPr>
          <p:nvPr>
            <p:ph type="body" idx="1"/>
          </p:nvPr>
        </p:nvSpPr>
        <p:spPr/>
        <p:txBody>
          <a:bodyPr/>
          <a:lstStyle/>
          <a:p>
            <a:pPr eaLnBrk="1" hangingPunct="1">
              <a:buFont typeface="Marlett" pitchFamily="2" charset="2"/>
              <a:buChar char="2"/>
            </a:pPr>
            <a:r>
              <a:rPr lang="zh-CN" altLang="en-US" smtClean="0"/>
              <a:t>需求分析</a:t>
            </a:r>
          </a:p>
          <a:p>
            <a:pPr lvl="1" eaLnBrk="1" hangingPunct="1">
              <a:buFont typeface="Marlett" pitchFamily="2" charset="2"/>
              <a:buChar char="2"/>
            </a:pPr>
            <a:r>
              <a:rPr lang="zh-CN" altLang="en-US" sz="2000" smtClean="0"/>
              <a:t>各个部门需要处理的业务需求。</a:t>
            </a:r>
          </a:p>
          <a:p>
            <a:pPr lvl="1" eaLnBrk="1" hangingPunct="1">
              <a:buFont typeface="Marlett" pitchFamily="2" charset="2"/>
              <a:buChar char="2"/>
            </a:pPr>
            <a:r>
              <a:rPr lang="zh-CN" altLang="en-US" sz="2000" smtClean="0"/>
              <a:t>考虑用计算机处理的业务数据的软件使用权限设置。</a:t>
            </a:r>
          </a:p>
          <a:p>
            <a:pPr lvl="1" eaLnBrk="1" hangingPunct="1">
              <a:buFont typeface="Marlett" pitchFamily="2" charset="2"/>
              <a:buChar char="2"/>
            </a:pPr>
            <a:r>
              <a:rPr lang="zh-CN" altLang="en-US" sz="2000" smtClean="0"/>
              <a:t>业务报表需求。企业的报表形式非常丰富，尤其我国的汉字报表，更是千奇百怪，因此，对报表需求要列出清单，标识出必要需求、一般需求或最好需求等。</a:t>
            </a:r>
          </a:p>
          <a:p>
            <a:pPr lvl="1" eaLnBrk="1" hangingPunct="1">
              <a:buFont typeface="Marlett" pitchFamily="2" charset="2"/>
              <a:buChar char="2"/>
            </a:pPr>
            <a:r>
              <a:rPr lang="zh-CN" altLang="en-US" sz="2000" smtClean="0"/>
              <a:t>数据接口的开放性。企业有或未来会有各种各样的信息系统，如</a:t>
            </a:r>
            <a:r>
              <a:rPr lang="en-US" altLang="zh-CN" sz="2000" smtClean="0"/>
              <a:t>CAM</a:t>
            </a:r>
            <a:r>
              <a:rPr lang="zh-CN" altLang="en-US" sz="2000" smtClean="0"/>
              <a:t>、</a:t>
            </a:r>
            <a:r>
              <a:rPr lang="en-US" altLang="zh-CN" sz="2000" smtClean="0"/>
              <a:t>CAI</a:t>
            </a:r>
            <a:r>
              <a:rPr lang="zh-CN" altLang="en-US" sz="2000" smtClean="0"/>
              <a:t>、</a:t>
            </a:r>
            <a:r>
              <a:rPr lang="en-US" altLang="zh-CN" sz="2000" smtClean="0"/>
              <a:t>CAD</a:t>
            </a:r>
            <a:r>
              <a:rPr lang="zh-CN" altLang="en-US" sz="2000" smtClean="0"/>
              <a:t>、</a:t>
            </a:r>
            <a:r>
              <a:rPr lang="en-US" altLang="zh-CN" sz="2000" smtClean="0"/>
              <a:t>PDM</a:t>
            </a:r>
            <a:r>
              <a:rPr lang="zh-CN" altLang="en-US" sz="2000" smtClean="0"/>
              <a:t>、</a:t>
            </a:r>
            <a:r>
              <a:rPr lang="en-US" altLang="zh-CN" sz="2000" smtClean="0"/>
              <a:t>DSS</a:t>
            </a:r>
            <a:r>
              <a:rPr lang="zh-CN" altLang="en-US" sz="2000" smtClean="0"/>
              <a:t>等，因此，要考虑这些数据的传输问题。</a:t>
            </a:r>
            <a:endParaRPr lang="zh-CN" altLang="en-US" smtClean="0"/>
          </a:p>
        </p:txBody>
      </p:sp>
    </p:spTree>
    <p:extLst>
      <p:ext uri="{BB962C8B-B14F-4D97-AF65-F5344CB8AC3E}">
        <p14:creationId xmlns:p14="http://schemas.microsoft.com/office/powerpoint/2010/main" val="197307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anim calcmode="lin" valueType="num">
                                      <p:cBhvr additive="base">
                                        <p:cTn id="11" dur="500" fill="hold"/>
                                        <p:tgtEl>
                                          <p:spTgt spid="263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31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63171">
                                            <p:txEl>
                                              <p:pRg st="2" end="2"/>
                                            </p:txEl>
                                          </p:spTgt>
                                        </p:tgtEl>
                                        <p:attrNameLst>
                                          <p:attrName>style.visibility</p:attrName>
                                        </p:attrNameLst>
                                      </p:cBhvr>
                                      <p:to>
                                        <p:strVal val="visible"/>
                                      </p:to>
                                    </p:set>
                                    <p:anim calcmode="lin" valueType="num">
                                      <p:cBhvr additive="base">
                                        <p:cTn id="15" dur="500" fill="hold"/>
                                        <p:tgtEl>
                                          <p:spTgt spid="2631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631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63171">
                                            <p:txEl>
                                              <p:pRg st="3" end="3"/>
                                            </p:txEl>
                                          </p:spTgt>
                                        </p:tgtEl>
                                        <p:attrNameLst>
                                          <p:attrName>style.visibility</p:attrName>
                                        </p:attrNameLst>
                                      </p:cBhvr>
                                      <p:to>
                                        <p:strVal val="visible"/>
                                      </p:to>
                                    </p:set>
                                    <p:anim calcmode="lin" valueType="num">
                                      <p:cBhvr additive="base">
                                        <p:cTn id="19" dur="500" fill="hold"/>
                                        <p:tgtEl>
                                          <p:spTgt spid="2631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31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63171">
                                            <p:txEl>
                                              <p:pRg st="4" end="4"/>
                                            </p:txEl>
                                          </p:spTgt>
                                        </p:tgtEl>
                                        <p:attrNameLst>
                                          <p:attrName>style.visibility</p:attrName>
                                        </p:attrNameLst>
                                      </p:cBhvr>
                                      <p:to>
                                        <p:strVal val="visible"/>
                                      </p:to>
                                    </p:set>
                                    <p:anim calcmode="lin" valueType="num">
                                      <p:cBhvr additive="base">
                                        <p:cTn id="23" dur="500" fill="hold"/>
                                        <p:tgtEl>
                                          <p:spTgt spid="26317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31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advAuto="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64195" name="Rectangle 3"/>
          <p:cNvSpPr>
            <a:spLocks noGrp="1" noChangeArrowheads="1"/>
          </p:cNvSpPr>
          <p:nvPr>
            <p:ph type="body" idx="1"/>
          </p:nvPr>
        </p:nvSpPr>
        <p:spPr/>
        <p:txBody>
          <a:bodyPr/>
          <a:lstStyle/>
          <a:p>
            <a:pPr eaLnBrk="1" hangingPunct="1">
              <a:buFont typeface="Marlett" pitchFamily="2" charset="2"/>
              <a:buChar char="2"/>
            </a:pPr>
            <a:r>
              <a:rPr lang="zh-CN" altLang="en-US" smtClean="0"/>
              <a:t>测试数据准备</a:t>
            </a:r>
          </a:p>
          <a:p>
            <a:pPr lvl="1" eaLnBrk="1" hangingPunct="1">
              <a:buFont typeface="Marlett" pitchFamily="2" charset="2"/>
              <a:buChar char="2"/>
            </a:pPr>
            <a:r>
              <a:rPr lang="zh-CN" altLang="en-US" smtClean="0"/>
              <a:t>企业要从各主要业务数据中抽取一些典型数据，作为以后</a:t>
            </a:r>
            <a:r>
              <a:rPr lang="en-US" altLang="zh-CN" smtClean="0"/>
              <a:t>ERP</a:t>
            </a:r>
            <a:r>
              <a:rPr lang="zh-CN" altLang="en-US" smtClean="0"/>
              <a:t>选型的测试数据，各个业务部门填写数据收集报表。</a:t>
            </a:r>
          </a:p>
        </p:txBody>
      </p:sp>
    </p:spTree>
    <p:extLst>
      <p:ext uri="{BB962C8B-B14F-4D97-AF65-F5344CB8AC3E}">
        <p14:creationId xmlns:p14="http://schemas.microsoft.com/office/powerpoint/2010/main" val="3287433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4195">
                                            <p:txEl>
                                              <p:pRg st="1" end="1"/>
                                            </p:txEl>
                                          </p:spTgt>
                                        </p:tgtEl>
                                        <p:attrNameLst>
                                          <p:attrName>style.visibility</p:attrName>
                                        </p:attrNameLst>
                                      </p:cBhvr>
                                      <p:to>
                                        <p:strVal val="visible"/>
                                      </p:to>
                                    </p:set>
                                    <p:anim calcmode="lin" valueType="num">
                                      <p:cBhvr additive="base">
                                        <p:cTn id="11" dur="500" fill="hold"/>
                                        <p:tgtEl>
                                          <p:spTgt spid="2641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41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advAuto="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r>
              <a:rPr lang="en-US" altLang="zh-CN"/>
              <a:t>Chapter 8: Supply Chain Management</a:t>
            </a:r>
          </a:p>
        </p:txBody>
      </p:sp>
      <p:sp>
        <p:nvSpPr>
          <p:cNvPr id="265219" name="Rectangle 3"/>
          <p:cNvSpPr>
            <a:spLocks noGrp="1" noChangeArrowheads="1"/>
          </p:cNvSpPr>
          <p:nvPr>
            <p:ph type="body" idx="1"/>
          </p:nvPr>
        </p:nvSpPr>
        <p:spPr>
          <a:xfrm>
            <a:off x="395288" y="476250"/>
            <a:ext cx="8061325" cy="5545138"/>
          </a:xfrm>
        </p:spPr>
        <p:txBody>
          <a:bodyPr>
            <a:normAutofit lnSpcReduction="10000"/>
          </a:bodyPr>
          <a:lstStyle/>
          <a:p>
            <a:pPr eaLnBrk="1" hangingPunct="1">
              <a:buFont typeface="Marlett" pitchFamily="2" charset="2"/>
              <a:buChar char="2"/>
            </a:pPr>
            <a:r>
              <a:rPr lang="zh-CN" altLang="en-US" smtClean="0"/>
              <a:t>选型或转入开发</a:t>
            </a:r>
          </a:p>
          <a:p>
            <a:pPr lvl="1" eaLnBrk="1" hangingPunct="1">
              <a:buFont typeface="Marlett" pitchFamily="2" charset="2"/>
              <a:buChar char="2"/>
            </a:pPr>
            <a:r>
              <a:rPr lang="zh-CN" altLang="en-US" smtClean="0"/>
              <a:t>软件的功能是否适合本企业的需求与未来一段时期的发展；</a:t>
            </a:r>
          </a:p>
          <a:p>
            <a:pPr lvl="1" eaLnBrk="1" hangingPunct="1">
              <a:buFont typeface="Marlett" pitchFamily="2" charset="2"/>
              <a:buChar char="2"/>
            </a:pPr>
            <a:r>
              <a:rPr lang="zh-CN" altLang="en-US" smtClean="0"/>
              <a:t>软件供应商的维护、二次开发支持能力；</a:t>
            </a:r>
          </a:p>
          <a:p>
            <a:pPr lvl="1" eaLnBrk="1" hangingPunct="1">
              <a:buFont typeface="Marlett" pitchFamily="2" charset="2"/>
              <a:buChar char="2"/>
            </a:pPr>
            <a:r>
              <a:rPr lang="zh-CN" altLang="en-US" smtClean="0"/>
              <a:t>文档资料的规范与齐全性；</a:t>
            </a:r>
          </a:p>
          <a:p>
            <a:pPr lvl="1" eaLnBrk="1" hangingPunct="1">
              <a:buFont typeface="Marlett" pitchFamily="2" charset="2"/>
              <a:buChar char="2"/>
            </a:pPr>
            <a:r>
              <a:rPr lang="zh-CN" altLang="en-US" smtClean="0"/>
              <a:t>实施服务的方法与质量；</a:t>
            </a:r>
          </a:p>
          <a:p>
            <a:pPr lvl="1" eaLnBrk="1" hangingPunct="1">
              <a:buFont typeface="Marlett" pitchFamily="2" charset="2"/>
              <a:buChar char="2"/>
            </a:pPr>
            <a:r>
              <a:rPr lang="zh-CN" altLang="en-US" smtClean="0"/>
              <a:t>软件供应商与实施服务供应商的持续发展能力与服务能力；</a:t>
            </a:r>
          </a:p>
          <a:p>
            <a:pPr lvl="1" eaLnBrk="1" hangingPunct="1">
              <a:buFont typeface="Marlett" pitchFamily="2" charset="2"/>
              <a:buChar char="2"/>
            </a:pPr>
            <a:r>
              <a:rPr lang="zh-CN" altLang="en-US" smtClean="0"/>
              <a:t>走访</a:t>
            </a:r>
            <a:r>
              <a:rPr lang="en-US" altLang="zh-CN" smtClean="0"/>
              <a:t>ERP</a:t>
            </a:r>
            <a:r>
              <a:rPr lang="zh-CN" altLang="en-US" smtClean="0"/>
              <a:t>成功企业的应用范例；</a:t>
            </a:r>
          </a:p>
          <a:p>
            <a:pPr lvl="1" eaLnBrk="1" hangingPunct="1">
              <a:buFont typeface="Marlett" pitchFamily="2" charset="2"/>
              <a:buChar char="2"/>
            </a:pPr>
            <a:r>
              <a:rPr lang="zh-CN" altLang="en-US" smtClean="0"/>
              <a:t>注意软件的运行环境；</a:t>
            </a:r>
          </a:p>
          <a:p>
            <a:pPr lvl="1" eaLnBrk="1" hangingPunct="1">
              <a:buFont typeface="Marlett" pitchFamily="2" charset="2"/>
              <a:buChar char="2"/>
            </a:pPr>
            <a:r>
              <a:rPr lang="en-US" altLang="zh-CN" smtClean="0"/>
              <a:t>ERP</a:t>
            </a:r>
            <a:r>
              <a:rPr lang="zh-CN" altLang="en-US" smtClean="0"/>
              <a:t>软件与实施服务的价格；</a:t>
            </a:r>
          </a:p>
          <a:p>
            <a:pPr lvl="1" eaLnBrk="1" hangingPunct="1">
              <a:buFont typeface="Marlett" pitchFamily="2" charset="2"/>
              <a:buChar char="2"/>
            </a:pPr>
            <a:r>
              <a:rPr lang="zh-CN" altLang="en-US" smtClean="0"/>
              <a:t>方案比较</a:t>
            </a:r>
          </a:p>
        </p:txBody>
      </p:sp>
    </p:spTree>
    <p:extLst>
      <p:ext uri="{BB962C8B-B14F-4D97-AF65-F5344CB8AC3E}">
        <p14:creationId xmlns:p14="http://schemas.microsoft.com/office/powerpoint/2010/main" val="3129769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5219">
                                            <p:txEl>
                                              <p:pRg st="1" end="1"/>
                                            </p:txEl>
                                          </p:spTgt>
                                        </p:tgtEl>
                                        <p:attrNameLst>
                                          <p:attrName>style.visibility</p:attrName>
                                        </p:attrNameLst>
                                      </p:cBhvr>
                                      <p:to>
                                        <p:strVal val="visible"/>
                                      </p:to>
                                    </p:set>
                                    <p:anim calcmode="lin" valueType="num">
                                      <p:cBhvr additive="base">
                                        <p:cTn id="11" dur="500" fill="hold"/>
                                        <p:tgtEl>
                                          <p:spTgt spid="2652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52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65219">
                                            <p:txEl>
                                              <p:pRg st="2" end="2"/>
                                            </p:txEl>
                                          </p:spTgt>
                                        </p:tgtEl>
                                        <p:attrNameLst>
                                          <p:attrName>style.visibility</p:attrName>
                                        </p:attrNameLst>
                                      </p:cBhvr>
                                      <p:to>
                                        <p:strVal val="visible"/>
                                      </p:to>
                                    </p:set>
                                    <p:anim calcmode="lin" valueType="num">
                                      <p:cBhvr additive="base">
                                        <p:cTn id="15" dur="500" fill="hold"/>
                                        <p:tgtEl>
                                          <p:spTgt spid="2652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652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65219">
                                            <p:txEl>
                                              <p:pRg st="3" end="3"/>
                                            </p:txEl>
                                          </p:spTgt>
                                        </p:tgtEl>
                                        <p:attrNameLst>
                                          <p:attrName>style.visibility</p:attrName>
                                        </p:attrNameLst>
                                      </p:cBhvr>
                                      <p:to>
                                        <p:strVal val="visible"/>
                                      </p:to>
                                    </p:set>
                                    <p:anim calcmode="lin" valueType="num">
                                      <p:cBhvr additive="base">
                                        <p:cTn id="19" dur="500" fill="hold"/>
                                        <p:tgtEl>
                                          <p:spTgt spid="2652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52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65219">
                                            <p:txEl>
                                              <p:pRg st="4" end="4"/>
                                            </p:txEl>
                                          </p:spTgt>
                                        </p:tgtEl>
                                        <p:attrNameLst>
                                          <p:attrName>style.visibility</p:attrName>
                                        </p:attrNameLst>
                                      </p:cBhvr>
                                      <p:to>
                                        <p:strVal val="visible"/>
                                      </p:to>
                                    </p:set>
                                    <p:anim calcmode="lin" valueType="num">
                                      <p:cBhvr additive="base">
                                        <p:cTn id="23" dur="500" fill="hold"/>
                                        <p:tgtEl>
                                          <p:spTgt spid="26521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52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65219">
                                            <p:txEl>
                                              <p:pRg st="5" end="5"/>
                                            </p:txEl>
                                          </p:spTgt>
                                        </p:tgtEl>
                                        <p:attrNameLst>
                                          <p:attrName>style.visibility</p:attrName>
                                        </p:attrNameLst>
                                      </p:cBhvr>
                                      <p:to>
                                        <p:strVal val="visible"/>
                                      </p:to>
                                    </p:set>
                                    <p:anim calcmode="lin" valueType="num">
                                      <p:cBhvr additive="base">
                                        <p:cTn id="27" dur="500" fill="hold"/>
                                        <p:tgtEl>
                                          <p:spTgt spid="26521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652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265219">
                                            <p:txEl>
                                              <p:pRg st="6" end="6"/>
                                            </p:txEl>
                                          </p:spTgt>
                                        </p:tgtEl>
                                        <p:attrNameLst>
                                          <p:attrName>style.visibility</p:attrName>
                                        </p:attrNameLst>
                                      </p:cBhvr>
                                      <p:to>
                                        <p:strVal val="visible"/>
                                      </p:to>
                                    </p:set>
                                    <p:anim calcmode="lin" valueType="num">
                                      <p:cBhvr additive="base">
                                        <p:cTn id="31" dur="500" fill="hold"/>
                                        <p:tgtEl>
                                          <p:spTgt spid="26521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521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265219">
                                            <p:txEl>
                                              <p:pRg st="7" end="7"/>
                                            </p:txEl>
                                          </p:spTgt>
                                        </p:tgtEl>
                                        <p:attrNameLst>
                                          <p:attrName>style.visibility</p:attrName>
                                        </p:attrNameLst>
                                      </p:cBhvr>
                                      <p:to>
                                        <p:strVal val="visible"/>
                                      </p:to>
                                    </p:set>
                                    <p:anim calcmode="lin" valueType="num">
                                      <p:cBhvr additive="base">
                                        <p:cTn id="35" dur="500" fill="hold"/>
                                        <p:tgtEl>
                                          <p:spTgt spid="265219">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6521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265219">
                                            <p:txEl>
                                              <p:pRg st="8" end="8"/>
                                            </p:txEl>
                                          </p:spTgt>
                                        </p:tgtEl>
                                        <p:attrNameLst>
                                          <p:attrName>style.visibility</p:attrName>
                                        </p:attrNameLst>
                                      </p:cBhvr>
                                      <p:to>
                                        <p:strVal val="visible"/>
                                      </p:to>
                                    </p:set>
                                    <p:anim calcmode="lin" valueType="num">
                                      <p:cBhvr additive="base">
                                        <p:cTn id="39" dur="500" fill="hold"/>
                                        <p:tgtEl>
                                          <p:spTgt spid="265219">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65219">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par>
                                <p:cTn id="41" presetID="2" presetClass="entr" presetSubtype="8" fill="hold" grpId="0" nodeType="withEffect">
                                  <p:stCondLst>
                                    <p:cond delay="0"/>
                                  </p:stCondLst>
                                  <p:childTnLst>
                                    <p:set>
                                      <p:cBhvr>
                                        <p:cTn id="42" dur="1" fill="hold">
                                          <p:stCondLst>
                                            <p:cond delay="0"/>
                                          </p:stCondLst>
                                        </p:cTn>
                                        <p:tgtEl>
                                          <p:spTgt spid="265219">
                                            <p:txEl>
                                              <p:pRg st="9" end="9"/>
                                            </p:txEl>
                                          </p:spTgt>
                                        </p:tgtEl>
                                        <p:attrNameLst>
                                          <p:attrName>style.visibility</p:attrName>
                                        </p:attrNameLst>
                                      </p:cBhvr>
                                      <p:to>
                                        <p:strVal val="visible"/>
                                      </p:to>
                                    </p:set>
                                    <p:anim calcmode="lin" valueType="num">
                                      <p:cBhvr additive="base">
                                        <p:cTn id="43" dur="500" fill="hold"/>
                                        <p:tgtEl>
                                          <p:spTgt spid="265219">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5219">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smtClean="0">
                <a:solidFill>
                  <a:srgbClr val="FFCC00"/>
                </a:solidFill>
              </a:rPr>
              <a:t>MRP-II</a:t>
            </a:r>
          </a:p>
        </p:txBody>
      </p:sp>
      <p:sp>
        <p:nvSpPr>
          <p:cNvPr id="25603" name="Rectangle 3"/>
          <p:cNvSpPr>
            <a:spLocks noGrp="1" noChangeArrowheads="1"/>
          </p:cNvSpPr>
          <p:nvPr>
            <p:ph type="body" idx="1"/>
          </p:nvPr>
        </p:nvSpPr>
        <p:spPr>
          <a:xfrm>
            <a:off x="685800" y="1600200"/>
            <a:ext cx="8077200" cy="4495800"/>
          </a:xfrm>
        </p:spPr>
        <p:txBody>
          <a:bodyPr>
            <a:normAutofit lnSpcReduction="10000"/>
          </a:bodyPr>
          <a:lstStyle/>
          <a:p>
            <a:pPr eaLnBrk="1" hangingPunct="1">
              <a:buFontTx/>
              <a:buNone/>
            </a:pPr>
            <a:r>
              <a:rPr lang="en-US" altLang="zh-CN" smtClean="0">
                <a:latin typeface="宋体" charset="-122"/>
              </a:rPr>
              <a:t>1977</a:t>
            </a:r>
            <a:r>
              <a:rPr lang="zh-CN" altLang="en-US" smtClean="0">
                <a:latin typeface="宋体" charset="-122"/>
              </a:rPr>
              <a:t>年</a:t>
            </a:r>
            <a:r>
              <a:rPr lang="en-US" altLang="zh-CN" smtClean="0">
                <a:latin typeface="宋体" charset="-122"/>
              </a:rPr>
              <a:t>9</a:t>
            </a:r>
            <a:r>
              <a:rPr lang="zh-CN" altLang="en-US" smtClean="0">
                <a:latin typeface="宋体" charset="-122"/>
              </a:rPr>
              <a:t>月，由美国著名生产管理专家奥列弗</a:t>
            </a:r>
            <a:r>
              <a:rPr lang="en-US" altLang="zh-CN" smtClean="0"/>
              <a:t>·</a:t>
            </a:r>
            <a:r>
              <a:rPr lang="zh-CN" altLang="en-US" smtClean="0">
                <a:latin typeface="宋体" charset="-122"/>
              </a:rPr>
              <a:t>怀特（</a:t>
            </a:r>
            <a:r>
              <a:rPr lang="en-US" altLang="zh-CN" smtClean="0">
                <a:latin typeface="宋体" charset="-122"/>
              </a:rPr>
              <a:t>Oliver W</a:t>
            </a:r>
            <a:r>
              <a:rPr lang="en-US" altLang="zh-CN" smtClean="0"/>
              <a:t>·</a:t>
            </a:r>
            <a:r>
              <a:rPr lang="en-US" altLang="zh-CN" smtClean="0">
                <a:latin typeface="宋体" charset="-122"/>
              </a:rPr>
              <a:t>Wight</a:t>
            </a:r>
            <a:r>
              <a:rPr lang="zh-CN" altLang="en-US" smtClean="0">
                <a:latin typeface="宋体" charset="-122"/>
              </a:rPr>
              <a:t>）提出了一个新概念</a:t>
            </a:r>
            <a:r>
              <a:rPr lang="en-US" altLang="zh-CN" smtClean="0"/>
              <a:t>——</a:t>
            </a:r>
            <a:r>
              <a:rPr lang="zh-CN" altLang="en-US" smtClean="0">
                <a:latin typeface="宋体" charset="-122"/>
              </a:rPr>
              <a:t>制造资源计划（</a:t>
            </a:r>
            <a:r>
              <a:rPr lang="en-US" altLang="zh-CN" smtClean="0">
                <a:latin typeface="宋体" charset="-122"/>
              </a:rPr>
              <a:t>Manufacturing Resources Planning</a:t>
            </a:r>
            <a:r>
              <a:rPr lang="zh-CN" altLang="en-US" smtClean="0">
                <a:latin typeface="宋体" charset="-122"/>
              </a:rPr>
              <a:t>），称为</a:t>
            </a:r>
            <a:r>
              <a:rPr lang="en-US" altLang="zh-CN" smtClean="0">
                <a:latin typeface="宋体" charset="-122"/>
              </a:rPr>
              <a:t>MRP-II</a:t>
            </a:r>
            <a:r>
              <a:rPr lang="zh-CN" altLang="en-US" smtClean="0">
                <a:latin typeface="宋体" charset="-122"/>
              </a:rPr>
              <a:t>。</a:t>
            </a:r>
            <a:r>
              <a:rPr lang="en-US" altLang="zh-CN" smtClean="0">
                <a:latin typeface="宋体" charset="-122"/>
              </a:rPr>
              <a:t>MRP-II</a:t>
            </a:r>
            <a:r>
              <a:rPr lang="zh-CN" altLang="en-US" smtClean="0">
                <a:latin typeface="宋体" charset="-122"/>
              </a:rPr>
              <a:t>是对制造业企业资源进行有效计划的一整套方法。它是一个围绕企业的基本经营目标，以生产计划为主线，对企业制造的各种资源进行统一的计划和控制，使企业的物流、信息流、资金流流动畅通的动态反馈系统。</a:t>
            </a:r>
          </a:p>
        </p:txBody>
      </p:sp>
    </p:spTree>
    <p:extLst>
      <p:ext uri="{BB962C8B-B14F-4D97-AF65-F5344CB8AC3E}">
        <p14:creationId xmlns:p14="http://schemas.microsoft.com/office/powerpoint/2010/main" val="968302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ppt_x"/>
                                          </p:val>
                                        </p:tav>
                                        <p:tav tm="100000">
                                          <p:val>
                                            <p:strVal val="#ppt_x"/>
                                          </p:val>
                                        </p:tav>
                                      </p:tavLst>
                                    </p:anim>
                                    <p:anim calcmode="lin" valueType="num">
                                      <p:cBhvr additive="base">
                                        <p:cTn id="8" dur="500" fill="hold"/>
                                        <p:tgtEl>
                                          <p:spTgt spid="2560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 calcmode="lin" valueType="num">
                                      <p:cBhvr additive="base">
                                        <p:cTn id="12"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56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8" name="Group 4"/>
          <p:cNvGrpSpPr>
            <a:grpSpLocks/>
          </p:cNvGrpSpPr>
          <p:nvPr/>
        </p:nvGrpSpPr>
        <p:grpSpPr bwMode="auto">
          <a:xfrm>
            <a:off x="1219200" y="0"/>
            <a:ext cx="6781800" cy="6858000"/>
            <a:chOff x="1726" y="1251"/>
            <a:chExt cx="8765" cy="9516"/>
          </a:xfrm>
        </p:grpSpPr>
        <p:sp>
          <p:nvSpPr>
            <p:cNvPr id="11268" name="Line 5"/>
            <p:cNvSpPr>
              <a:spLocks noChangeShapeType="1"/>
            </p:cNvSpPr>
            <p:nvPr/>
          </p:nvSpPr>
          <p:spPr bwMode="auto">
            <a:xfrm flipV="1">
              <a:off x="2686" y="5604"/>
              <a:ext cx="0" cy="839"/>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Text Box 6"/>
            <p:cNvSpPr txBox="1">
              <a:spLocks noChangeArrowheads="1"/>
            </p:cNvSpPr>
            <p:nvPr/>
          </p:nvSpPr>
          <p:spPr bwMode="auto">
            <a:xfrm>
              <a:off x="4081" y="5164"/>
              <a:ext cx="1080" cy="624"/>
            </a:xfrm>
            <a:prstGeom prst="rect">
              <a:avLst/>
            </a:prstGeom>
            <a:solidFill>
              <a:schemeClr val="accent4">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dirty="0"/>
                <a:t>会计科目</a:t>
              </a:r>
            </a:p>
            <a:p>
              <a:pPr algn="ctr"/>
              <a:r>
                <a:rPr lang="zh-CN" altLang="en-US" sz="1400" dirty="0"/>
                <a:t>成本中心</a:t>
              </a:r>
            </a:p>
          </p:txBody>
        </p:sp>
        <p:grpSp>
          <p:nvGrpSpPr>
            <p:cNvPr id="11270" name="Group 7"/>
            <p:cNvGrpSpPr>
              <a:grpSpLocks/>
            </p:cNvGrpSpPr>
            <p:nvPr/>
          </p:nvGrpSpPr>
          <p:grpSpPr bwMode="auto">
            <a:xfrm>
              <a:off x="9591" y="2031"/>
              <a:ext cx="900" cy="7020"/>
              <a:chOff x="9291" y="3595"/>
              <a:chExt cx="900" cy="7020"/>
            </a:xfrm>
          </p:grpSpPr>
          <p:sp>
            <p:nvSpPr>
              <p:cNvPr id="11349" name="Text Box 8"/>
              <p:cNvSpPr txBox="1">
                <a:spLocks noChangeArrowheads="1"/>
              </p:cNvSpPr>
              <p:nvPr/>
            </p:nvSpPr>
            <p:spPr bwMode="auto">
              <a:xfrm>
                <a:off x="9291" y="3595"/>
                <a:ext cx="900" cy="312"/>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决策层</a:t>
                </a:r>
              </a:p>
            </p:txBody>
          </p:sp>
          <p:sp>
            <p:nvSpPr>
              <p:cNvPr id="11350" name="Text Box 9"/>
              <p:cNvSpPr txBox="1">
                <a:spLocks noChangeArrowheads="1"/>
              </p:cNvSpPr>
              <p:nvPr/>
            </p:nvSpPr>
            <p:spPr bwMode="auto">
              <a:xfrm>
                <a:off x="9291" y="6715"/>
                <a:ext cx="900" cy="3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计划层</a:t>
                </a:r>
              </a:p>
            </p:txBody>
          </p:sp>
          <p:sp>
            <p:nvSpPr>
              <p:cNvPr id="11351" name="Text Box 10"/>
              <p:cNvSpPr txBox="1">
                <a:spLocks noChangeArrowheads="1"/>
              </p:cNvSpPr>
              <p:nvPr/>
            </p:nvSpPr>
            <p:spPr bwMode="auto">
              <a:xfrm>
                <a:off x="9291" y="10303"/>
                <a:ext cx="900" cy="312"/>
              </a:xfrm>
              <a:prstGeom prst="rect">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执行层</a:t>
                </a:r>
              </a:p>
            </p:txBody>
          </p:sp>
        </p:grpSp>
        <p:sp>
          <p:nvSpPr>
            <p:cNvPr id="11271" name="Line 11"/>
            <p:cNvSpPr>
              <a:spLocks noChangeShapeType="1"/>
            </p:cNvSpPr>
            <p:nvPr/>
          </p:nvSpPr>
          <p:spPr bwMode="auto">
            <a:xfrm flipV="1">
              <a:off x="9646" y="1374"/>
              <a:ext cx="0" cy="9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12"/>
            <p:cNvSpPr>
              <a:spLocks noChangeShapeType="1"/>
            </p:cNvSpPr>
            <p:nvPr/>
          </p:nvSpPr>
          <p:spPr bwMode="auto">
            <a:xfrm>
              <a:off x="6886" y="936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3" name="Text Box 13"/>
            <p:cNvSpPr txBox="1">
              <a:spLocks noChangeArrowheads="1"/>
            </p:cNvSpPr>
            <p:nvPr/>
          </p:nvSpPr>
          <p:spPr bwMode="auto">
            <a:xfrm>
              <a:off x="6946" y="8115"/>
              <a:ext cx="36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400"/>
                <a:t>Y</a:t>
              </a:r>
            </a:p>
          </p:txBody>
        </p:sp>
        <p:sp>
          <p:nvSpPr>
            <p:cNvPr id="11274" name="Text Box 14"/>
            <p:cNvSpPr txBox="1">
              <a:spLocks noChangeArrowheads="1"/>
            </p:cNvSpPr>
            <p:nvPr/>
          </p:nvSpPr>
          <p:spPr bwMode="auto">
            <a:xfrm>
              <a:off x="7666" y="7647"/>
              <a:ext cx="36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400"/>
                <a:t>N</a:t>
              </a:r>
            </a:p>
          </p:txBody>
        </p:sp>
        <p:sp>
          <p:nvSpPr>
            <p:cNvPr id="11275" name="Line 15"/>
            <p:cNvSpPr>
              <a:spLocks noChangeShapeType="1"/>
            </p:cNvSpPr>
            <p:nvPr/>
          </p:nvSpPr>
          <p:spPr bwMode="auto">
            <a:xfrm>
              <a:off x="7666" y="7959"/>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6" name="Line 16"/>
            <p:cNvSpPr>
              <a:spLocks noChangeShapeType="1"/>
            </p:cNvSpPr>
            <p:nvPr/>
          </p:nvSpPr>
          <p:spPr bwMode="auto">
            <a:xfrm>
              <a:off x="7666" y="9831"/>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7" name="Line 17"/>
            <p:cNvSpPr>
              <a:spLocks noChangeShapeType="1"/>
            </p:cNvSpPr>
            <p:nvPr/>
          </p:nvSpPr>
          <p:spPr bwMode="auto">
            <a:xfrm>
              <a:off x="7666" y="10611"/>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8" name="Line 18"/>
            <p:cNvSpPr>
              <a:spLocks noChangeShapeType="1"/>
            </p:cNvSpPr>
            <p:nvPr/>
          </p:nvSpPr>
          <p:spPr bwMode="auto">
            <a:xfrm>
              <a:off x="6886" y="5619"/>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Line 19"/>
            <p:cNvSpPr>
              <a:spLocks noChangeShapeType="1"/>
            </p:cNvSpPr>
            <p:nvPr/>
          </p:nvSpPr>
          <p:spPr bwMode="auto">
            <a:xfrm>
              <a:off x="6886" y="6399"/>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0" name="Line 20"/>
            <p:cNvSpPr>
              <a:spLocks noChangeShapeType="1"/>
            </p:cNvSpPr>
            <p:nvPr/>
          </p:nvSpPr>
          <p:spPr bwMode="auto">
            <a:xfrm>
              <a:off x="6886" y="7179"/>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Line 21"/>
            <p:cNvSpPr>
              <a:spLocks noChangeShapeType="1"/>
            </p:cNvSpPr>
            <p:nvPr/>
          </p:nvSpPr>
          <p:spPr bwMode="auto">
            <a:xfrm>
              <a:off x="6886" y="9987"/>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2" name="AutoShape 22"/>
            <p:cNvSpPr>
              <a:spLocks noChangeArrowheads="1"/>
            </p:cNvSpPr>
            <p:nvPr/>
          </p:nvSpPr>
          <p:spPr bwMode="auto">
            <a:xfrm>
              <a:off x="6061" y="7647"/>
              <a:ext cx="1620" cy="624"/>
            </a:xfrm>
            <a:prstGeom prst="flowChartDecision">
              <a:avLst/>
            </a:prstGeom>
            <a:solidFill>
              <a:schemeClr val="accent1"/>
            </a:solidFill>
            <a:ln w="9525">
              <a:solidFill>
                <a:srgbClr val="000000"/>
              </a:solidFill>
              <a:miter lim="800000"/>
              <a:headEnd/>
              <a:tailEnd/>
            </a:ln>
          </p:spPr>
          <p:txBody>
            <a:bodyPr/>
            <a:lstStyle/>
            <a:p>
              <a:pPr algn="ctr">
                <a:lnSpc>
                  <a:spcPct val="96000"/>
                </a:lnSpc>
              </a:pPr>
              <a:r>
                <a:rPr lang="zh-CN" altLang="en-US" sz="1400"/>
                <a:t>可行</a:t>
              </a:r>
            </a:p>
          </p:txBody>
        </p:sp>
        <p:sp>
          <p:nvSpPr>
            <p:cNvPr id="11283" name="Text Box 23"/>
            <p:cNvSpPr txBox="1">
              <a:spLocks noChangeArrowheads="1"/>
            </p:cNvSpPr>
            <p:nvPr/>
          </p:nvSpPr>
          <p:spPr bwMode="auto">
            <a:xfrm>
              <a:off x="6076" y="5961"/>
              <a:ext cx="1620" cy="312"/>
            </a:xfrm>
            <a:prstGeom prst="rect">
              <a:avLst/>
            </a:prstGeom>
            <a:solidFill>
              <a:schemeClr val="accent3">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物料需求计划</a:t>
              </a:r>
            </a:p>
            <a:p>
              <a:pPr algn="ctr"/>
              <a:endParaRPr lang="en-US" altLang="zh-CN" sz="1400"/>
            </a:p>
          </p:txBody>
        </p:sp>
        <p:sp>
          <p:nvSpPr>
            <p:cNvPr id="11284" name="Text Box 24"/>
            <p:cNvSpPr txBox="1">
              <a:spLocks noChangeArrowheads="1"/>
            </p:cNvSpPr>
            <p:nvPr/>
          </p:nvSpPr>
          <p:spPr bwMode="auto">
            <a:xfrm>
              <a:off x="6076" y="6777"/>
              <a:ext cx="1620" cy="312"/>
            </a:xfrm>
            <a:prstGeom prst="rect">
              <a:avLst/>
            </a:prstGeom>
            <a:solidFill>
              <a:schemeClr val="accent3">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能力需求计划</a:t>
              </a:r>
            </a:p>
            <a:p>
              <a:pPr algn="ctr"/>
              <a:endParaRPr lang="en-US" altLang="zh-CN" sz="1400"/>
            </a:p>
          </p:txBody>
        </p:sp>
        <p:sp>
          <p:nvSpPr>
            <p:cNvPr id="11285" name="Text Box 25"/>
            <p:cNvSpPr txBox="1">
              <a:spLocks noChangeArrowheads="1"/>
            </p:cNvSpPr>
            <p:nvPr/>
          </p:nvSpPr>
          <p:spPr bwMode="auto">
            <a:xfrm>
              <a:off x="4846" y="8739"/>
              <a:ext cx="1620" cy="312"/>
            </a:xfrm>
            <a:prstGeom prst="rect">
              <a:avLst/>
            </a:prstGeom>
            <a:solidFill>
              <a:schemeClr val="accent6">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采购作业</a:t>
              </a:r>
            </a:p>
            <a:p>
              <a:pPr algn="ctr"/>
              <a:endParaRPr lang="en-US" altLang="zh-CN" sz="1400" dirty="0"/>
            </a:p>
          </p:txBody>
        </p:sp>
        <p:sp>
          <p:nvSpPr>
            <p:cNvPr id="11286" name="Text Box 26"/>
            <p:cNvSpPr txBox="1">
              <a:spLocks noChangeArrowheads="1"/>
            </p:cNvSpPr>
            <p:nvPr/>
          </p:nvSpPr>
          <p:spPr bwMode="auto">
            <a:xfrm>
              <a:off x="7261" y="8739"/>
              <a:ext cx="1620" cy="312"/>
            </a:xfrm>
            <a:prstGeom prst="rect">
              <a:avLst/>
            </a:prstGeom>
            <a:solidFill>
              <a:schemeClr val="accent6">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车间作业</a:t>
              </a:r>
            </a:p>
            <a:p>
              <a:pPr algn="ctr"/>
              <a:endParaRPr lang="en-US" altLang="zh-CN" sz="1400"/>
            </a:p>
          </p:txBody>
        </p:sp>
        <p:grpSp>
          <p:nvGrpSpPr>
            <p:cNvPr id="11287" name="Group 27"/>
            <p:cNvGrpSpPr>
              <a:grpSpLocks/>
            </p:cNvGrpSpPr>
            <p:nvPr/>
          </p:nvGrpSpPr>
          <p:grpSpPr bwMode="auto">
            <a:xfrm>
              <a:off x="5656" y="8427"/>
              <a:ext cx="2415" cy="312"/>
              <a:chOff x="4680" y="7992"/>
              <a:chExt cx="2880" cy="312"/>
            </a:xfrm>
          </p:grpSpPr>
          <p:sp>
            <p:nvSpPr>
              <p:cNvPr id="11346" name="Line 28"/>
              <p:cNvSpPr>
                <a:spLocks noChangeShapeType="1"/>
              </p:cNvSpPr>
              <p:nvPr/>
            </p:nvSpPr>
            <p:spPr bwMode="auto">
              <a:xfrm flipV="1">
                <a:off x="4680" y="7992"/>
                <a:ext cx="0" cy="31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347" name="Line 29"/>
              <p:cNvSpPr>
                <a:spLocks noChangeShapeType="1"/>
              </p:cNvSpPr>
              <p:nvPr/>
            </p:nvSpPr>
            <p:spPr bwMode="auto">
              <a:xfrm>
                <a:off x="4680" y="7992"/>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8" name="Line 30"/>
              <p:cNvSpPr>
                <a:spLocks noChangeShapeType="1"/>
              </p:cNvSpPr>
              <p:nvPr/>
            </p:nvSpPr>
            <p:spPr bwMode="auto">
              <a:xfrm>
                <a:off x="7560" y="799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88" name="Line 31"/>
            <p:cNvSpPr>
              <a:spLocks noChangeShapeType="1"/>
            </p:cNvSpPr>
            <p:nvPr/>
          </p:nvSpPr>
          <p:spPr bwMode="auto">
            <a:xfrm flipV="1">
              <a:off x="6864" y="8271"/>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Text Box 32"/>
            <p:cNvSpPr txBox="1">
              <a:spLocks noChangeArrowheads="1"/>
            </p:cNvSpPr>
            <p:nvPr/>
          </p:nvSpPr>
          <p:spPr bwMode="auto">
            <a:xfrm>
              <a:off x="6076" y="9675"/>
              <a:ext cx="1620" cy="312"/>
            </a:xfrm>
            <a:prstGeom prst="rect">
              <a:avLst/>
            </a:prstGeom>
            <a:solidFill>
              <a:schemeClr val="accent6">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成本会计</a:t>
              </a:r>
            </a:p>
            <a:p>
              <a:pPr algn="ctr"/>
              <a:endParaRPr lang="en-US" altLang="zh-CN" sz="1400" dirty="0"/>
            </a:p>
          </p:txBody>
        </p:sp>
        <p:sp>
          <p:nvSpPr>
            <p:cNvPr id="11290" name="Line 33"/>
            <p:cNvSpPr>
              <a:spLocks noChangeShapeType="1"/>
            </p:cNvSpPr>
            <p:nvPr/>
          </p:nvSpPr>
          <p:spPr bwMode="auto">
            <a:xfrm rot="10800000" flipV="1">
              <a:off x="8077" y="905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34"/>
            <p:cNvSpPr>
              <a:spLocks noChangeShapeType="1"/>
            </p:cNvSpPr>
            <p:nvPr/>
          </p:nvSpPr>
          <p:spPr bwMode="auto">
            <a:xfrm rot="10800000">
              <a:off x="5639" y="9363"/>
              <a:ext cx="24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35"/>
            <p:cNvSpPr>
              <a:spLocks noChangeShapeType="1"/>
            </p:cNvSpPr>
            <p:nvPr/>
          </p:nvSpPr>
          <p:spPr bwMode="auto">
            <a:xfrm rot="10800000">
              <a:off x="5639" y="905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Text Box 36"/>
            <p:cNvSpPr txBox="1">
              <a:spLocks noChangeArrowheads="1"/>
            </p:cNvSpPr>
            <p:nvPr/>
          </p:nvSpPr>
          <p:spPr bwMode="auto">
            <a:xfrm>
              <a:off x="6076" y="10455"/>
              <a:ext cx="1620" cy="312"/>
            </a:xfrm>
            <a:prstGeom prst="rect">
              <a:avLst/>
            </a:prstGeom>
            <a:solidFill>
              <a:schemeClr val="accent6">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业绩评价</a:t>
              </a:r>
            </a:p>
            <a:p>
              <a:pPr algn="ctr"/>
              <a:endParaRPr lang="en-US" altLang="zh-CN" sz="1400" dirty="0"/>
            </a:p>
          </p:txBody>
        </p:sp>
        <p:sp>
          <p:nvSpPr>
            <p:cNvPr id="11294" name="Line 37"/>
            <p:cNvSpPr>
              <a:spLocks noChangeShapeType="1"/>
            </p:cNvSpPr>
            <p:nvPr/>
          </p:nvSpPr>
          <p:spPr bwMode="auto">
            <a:xfrm>
              <a:off x="8926" y="8895"/>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5" name="Line 38"/>
            <p:cNvSpPr>
              <a:spLocks noChangeShapeType="1"/>
            </p:cNvSpPr>
            <p:nvPr/>
          </p:nvSpPr>
          <p:spPr bwMode="auto">
            <a:xfrm>
              <a:off x="7696" y="7023"/>
              <a:ext cx="195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6" name="Line 39"/>
            <p:cNvSpPr>
              <a:spLocks noChangeShapeType="1"/>
            </p:cNvSpPr>
            <p:nvPr/>
          </p:nvSpPr>
          <p:spPr bwMode="auto">
            <a:xfrm>
              <a:off x="7696" y="6243"/>
              <a:ext cx="195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7" name="Text Box 40"/>
            <p:cNvSpPr txBox="1">
              <a:spLocks noChangeArrowheads="1"/>
            </p:cNvSpPr>
            <p:nvPr/>
          </p:nvSpPr>
          <p:spPr bwMode="auto">
            <a:xfrm>
              <a:off x="4066" y="5931"/>
              <a:ext cx="1080" cy="624"/>
            </a:xfrm>
            <a:prstGeom prst="rect">
              <a:avLst/>
            </a:prstGeom>
            <a:solidFill>
              <a:schemeClr val="accent1">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dirty="0"/>
                <a:t>库存信息</a:t>
              </a:r>
            </a:p>
            <a:p>
              <a:pPr algn="ctr"/>
              <a:r>
                <a:rPr lang="zh-CN" altLang="en-US" sz="1400" dirty="0"/>
                <a:t>物料清单</a:t>
              </a:r>
            </a:p>
          </p:txBody>
        </p:sp>
        <p:sp>
          <p:nvSpPr>
            <p:cNvPr id="11298" name="Text Box 41"/>
            <p:cNvSpPr txBox="1">
              <a:spLocks noChangeArrowheads="1"/>
            </p:cNvSpPr>
            <p:nvPr/>
          </p:nvSpPr>
          <p:spPr bwMode="auto">
            <a:xfrm>
              <a:off x="4066" y="6711"/>
              <a:ext cx="1080" cy="624"/>
            </a:xfrm>
            <a:prstGeom prst="rect">
              <a:avLst/>
            </a:prstGeom>
            <a:solidFill>
              <a:schemeClr val="accent1">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工作中心</a:t>
              </a:r>
            </a:p>
            <a:p>
              <a:pPr algn="ctr"/>
              <a:r>
                <a:rPr lang="zh-CN" altLang="en-US" sz="1400"/>
                <a:t>工艺路线</a:t>
              </a:r>
            </a:p>
          </p:txBody>
        </p:sp>
        <p:sp>
          <p:nvSpPr>
            <p:cNvPr id="11299" name="Line 42"/>
            <p:cNvSpPr>
              <a:spLocks noChangeShapeType="1"/>
            </p:cNvSpPr>
            <p:nvPr/>
          </p:nvSpPr>
          <p:spPr bwMode="auto">
            <a:xfrm>
              <a:off x="5161" y="6243"/>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0" name="Line 43"/>
            <p:cNvSpPr>
              <a:spLocks noChangeShapeType="1"/>
            </p:cNvSpPr>
            <p:nvPr/>
          </p:nvSpPr>
          <p:spPr bwMode="auto">
            <a:xfrm>
              <a:off x="5161" y="7023"/>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1" name="Text Box 44"/>
            <p:cNvSpPr txBox="1">
              <a:spLocks noChangeArrowheads="1"/>
            </p:cNvSpPr>
            <p:nvPr/>
          </p:nvSpPr>
          <p:spPr bwMode="auto">
            <a:xfrm>
              <a:off x="2086" y="8739"/>
              <a:ext cx="1260" cy="312"/>
            </a:xfrm>
            <a:prstGeom prst="rect">
              <a:avLst/>
            </a:prstGeom>
            <a:solidFill>
              <a:schemeClr val="accent1">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供应商信息</a:t>
              </a:r>
            </a:p>
            <a:p>
              <a:pPr algn="ctr"/>
              <a:endParaRPr lang="en-US" altLang="zh-CN" sz="1400" dirty="0"/>
            </a:p>
          </p:txBody>
        </p:sp>
        <p:sp>
          <p:nvSpPr>
            <p:cNvPr id="11302" name="Line 45"/>
            <p:cNvSpPr>
              <a:spLocks noChangeShapeType="1"/>
            </p:cNvSpPr>
            <p:nvPr/>
          </p:nvSpPr>
          <p:spPr bwMode="auto">
            <a:xfrm>
              <a:off x="3346" y="8895"/>
              <a:ext cx="14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3" name="Text Box 46"/>
            <p:cNvSpPr txBox="1">
              <a:spLocks noChangeArrowheads="1"/>
            </p:cNvSpPr>
            <p:nvPr/>
          </p:nvSpPr>
          <p:spPr bwMode="auto">
            <a:xfrm>
              <a:off x="2086" y="7647"/>
              <a:ext cx="1260" cy="312"/>
            </a:xfrm>
            <a:prstGeom prst="rect">
              <a:avLst/>
            </a:prstGeom>
            <a:solidFill>
              <a:schemeClr val="accent4">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应付账款</a:t>
              </a:r>
            </a:p>
            <a:p>
              <a:pPr algn="ctr"/>
              <a:endParaRPr lang="en-US" altLang="zh-CN" sz="1400"/>
            </a:p>
          </p:txBody>
        </p:sp>
        <p:sp>
          <p:nvSpPr>
            <p:cNvPr id="11304" name="Text Box 47"/>
            <p:cNvSpPr txBox="1">
              <a:spLocks noChangeArrowheads="1"/>
            </p:cNvSpPr>
            <p:nvPr/>
          </p:nvSpPr>
          <p:spPr bwMode="auto">
            <a:xfrm>
              <a:off x="2086" y="6465"/>
              <a:ext cx="1260" cy="312"/>
            </a:xfrm>
            <a:prstGeom prst="rect">
              <a:avLst/>
            </a:prstGeom>
            <a:solidFill>
              <a:schemeClr val="accent4">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总   账</a:t>
              </a:r>
            </a:p>
            <a:p>
              <a:pPr algn="ctr"/>
              <a:endParaRPr lang="en-US" altLang="zh-CN" sz="1400"/>
            </a:p>
          </p:txBody>
        </p:sp>
        <p:sp>
          <p:nvSpPr>
            <p:cNvPr id="11305" name="Line 48"/>
            <p:cNvSpPr>
              <a:spLocks noChangeShapeType="1"/>
            </p:cNvSpPr>
            <p:nvPr/>
          </p:nvSpPr>
          <p:spPr bwMode="auto">
            <a:xfrm flipH="1">
              <a:off x="1726" y="9843"/>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Line 49"/>
            <p:cNvSpPr>
              <a:spLocks noChangeShapeType="1"/>
            </p:cNvSpPr>
            <p:nvPr/>
          </p:nvSpPr>
          <p:spPr bwMode="auto">
            <a:xfrm flipV="1">
              <a:off x="1726" y="6612"/>
              <a:ext cx="0" cy="3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Line 50"/>
            <p:cNvSpPr>
              <a:spLocks noChangeShapeType="1"/>
            </p:cNvSpPr>
            <p:nvPr/>
          </p:nvSpPr>
          <p:spPr bwMode="auto">
            <a:xfrm>
              <a:off x="1726" y="661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8" name="Line 51"/>
            <p:cNvSpPr>
              <a:spLocks noChangeShapeType="1"/>
            </p:cNvSpPr>
            <p:nvPr/>
          </p:nvSpPr>
          <p:spPr bwMode="auto">
            <a:xfrm flipV="1">
              <a:off x="2701" y="7959"/>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9" name="Line 52"/>
            <p:cNvSpPr>
              <a:spLocks noChangeShapeType="1"/>
            </p:cNvSpPr>
            <p:nvPr/>
          </p:nvSpPr>
          <p:spPr bwMode="auto">
            <a:xfrm flipV="1">
              <a:off x="2686" y="6792"/>
              <a:ext cx="0" cy="8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0" name="Line 53"/>
            <p:cNvSpPr>
              <a:spLocks noChangeShapeType="1"/>
            </p:cNvSpPr>
            <p:nvPr/>
          </p:nvSpPr>
          <p:spPr bwMode="auto">
            <a:xfrm>
              <a:off x="3346" y="5463"/>
              <a:ext cx="72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1" name="Line 54"/>
            <p:cNvSpPr>
              <a:spLocks noChangeShapeType="1"/>
            </p:cNvSpPr>
            <p:nvPr/>
          </p:nvSpPr>
          <p:spPr bwMode="auto">
            <a:xfrm>
              <a:off x="3706" y="5463"/>
              <a:ext cx="0" cy="23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2" name="Line 55"/>
            <p:cNvSpPr>
              <a:spLocks noChangeShapeType="1"/>
            </p:cNvSpPr>
            <p:nvPr/>
          </p:nvSpPr>
          <p:spPr bwMode="auto">
            <a:xfrm flipH="1">
              <a:off x="3346" y="7803"/>
              <a:ext cx="3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3" name="Line 56"/>
            <p:cNvSpPr>
              <a:spLocks noChangeShapeType="1"/>
            </p:cNvSpPr>
            <p:nvPr/>
          </p:nvSpPr>
          <p:spPr bwMode="auto">
            <a:xfrm flipH="1">
              <a:off x="3346" y="6555"/>
              <a:ext cx="3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314" name="Group 57"/>
            <p:cNvGrpSpPr>
              <a:grpSpLocks/>
            </p:cNvGrpSpPr>
            <p:nvPr/>
          </p:nvGrpSpPr>
          <p:grpSpPr bwMode="auto">
            <a:xfrm>
              <a:off x="6946" y="4995"/>
              <a:ext cx="2700" cy="780"/>
              <a:chOff x="6300" y="7212"/>
              <a:chExt cx="2700" cy="780"/>
            </a:xfrm>
          </p:grpSpPr>
          <p:sp>
            <p:nvSpPr>
              <p:cNvPr id="11343" name="Text Box 58"/>
              <p:cNvSpPr txBox="1">
                <a:spLocks noChangeArrowheads="1"/>
              </p:cNvSpPr>
              <p:nvPr/>
            </p:nvSpPr>
            <p:spPr bwMode="auto">
              <a:xfrm>
                <a:off x="6300" y="7680"/>
                <a:ext cx="36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400"/>
                  <a:t>Y</a:t>
                </a:r>
              </a:p>
            </p:txBody>
          </p:sp>
          <p:sp>
            <p:nvSpPr>
              <p:cNvPr id="11344" name="Text Box 59"/>
              <p:cNvSpPr txBox="1">
                <a:spLocks noChangeArrowheads="1"/>
              </p:cNvSpPr>
              <p:nvPr/>
            </p:nvSpPr>
            <p:spPr bwMode="auto">
              <a:xfrm>
                <a:off x="7020" y="7212"/>
                <a:ext cx="36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400"/>
                  <a:t>N</a:t>
                </a:r>
              </a:p>
            </p:txBody>
          </p:sp>
          <p:sp>
            <p:nvSpPr>
              <p:cNvPr id="11345" name="Line 60"/>
              <p:cNvSpPr>
                <a:spLocks noChangeShapeType="1"/>
              </p:cNvSpPr>
              <p:nvPr/>
            </p:nvSpPr>
            <p:spPr bwMode="auto">
              <a:xfrm>
                <a:off x="7020" y="7524"/>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15" name="Text Box 61"/>
            <p:cNvSpPr txBox="1">
              <a:spLocks noChangeArrowheads="1"/>
            </p:cNvSpPr>
            <p:nvPr/>
          </p:nvSpPr>
          <p:spPr bwMode="auto">
            <a:xfrm>
              <a:off x="6046" y="3768"/>
              <a:ext cx="1620" cy="621"/>
            </a:xfrm>
            <a:prstGeom prst="rect">
              <a:avLst/>
            </a:prstGeom>
            <a:solidFill>
              <a:schemeClr val="bg2">
                <a:lumMod val="75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dirty="0"/>
                <a:t>主生产计划</a:t>
              </a:r>
            </a:p>
            <a:p>
              <a:pPr algn="ctr">
                <a:lnSpc>
                  <a:spcPct val="96000"/>
                </a:lnSpc>
              </a:pPr>
              <a:r>
                <a:rPr lang="zh-CN" altLang="en-US" sz="1400" dirty="0"/>
                <a:t>粗能力计划</a:t>
              </a:r>
            </a:p>
          </p:txBody>
        </p:sp>
        <p:sp>
          <p:nvSpPr>
            <p:cNvPr id="11316" name="Line 62"/>
            <p:cNvSpPr>
              <a:spLocks noChangeShapeType="1"/>
            </p:cNvSpPr>
            <p:nvPr/>
          </p:nvSpPr>
          <p:spPr bwMode="auto">
            <a:xfrm>
              <a:off x="6856" y="4527"/>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17" name="AutoShape 63"/>
            <p:cNvSpPr>
              <a:spLocks noChangeArrowheads="1"/>
            </p:cNvSpPr>
            <p:nvPr/>
          </p:nvSpPr>
          <p:spPr bwMode="auto">
            <a:xfrm>
              <a:off x="6046" y="4995"/>
              <a:ext cx="1620" cy="624"/>
            </a:xfrm>
            <a:prstGeom prst="flowChartDecision">
              <a:avLst/>
            </a:prstGeom>
            <a:solidFill>
              <a:schemeClr val="accent1"/>
            </a:solidFill>
            <a:ln w="9525">
              <a:solidFill>
                <a:srgbClr val="000000"/>
              </a:solidFill>
              <a:miter lim="800000"/>
              <a:headEnd/>
              <a:tailEnd/>
            </a:ln>
          </p:spPr>
          <p:txBody>
            <a:bodyPr/>
            <a:lstStyle/>
            <a:p>
              <a:pPr algn="ctr">
                <a:lnSpc>
                  <a:spcPct val="96000"/>
                </a:lnSpc>
              </a:pPr>
              <a:r>
                <a:rPr lang="zh-CN" altLang="en-US" sz="1400"/>
                <a:t>可行</a:t>
              </a:r>
            </a:p>
          </p:txBody>
        </p:sp>
        <p:sp>
          <p:nvSpPr>
            <p:cNvPr id="11318" name="Line 64"/>
            <p:cNvSpPr>
              <a:spLocks noChangeShapeType="1"/>
            </p:cNvSpPr>
            <p:nvPr/>
          </p:nvSpPr>
          <p:spPr bwMode="auto">
            <a:xfrm>
              <a:off x="7681" y="4215"/>
              <a:ext cx="195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19" name="Group 65"/>
            <p:cNvGrpSpPr>
              <a:grpSpLocks/>
            </p:cNvGrpSpPr>
            <p:nvPr/>
          </p:nvGrpSpPr>
          <p:grpSpPr bwMode="auto">
            <a:xfrm>
              <a:off x="4066" y="1251"/>
              <a:ext cx="5580" cy="2829"/>
              <a:chOff x="3420" y="816"/>
              <a:chExt cx="5580" cy="2829"/>
            </a:xfrm>
          </p:grpSpPr>
          <p:grpSp>
            <p:nvGrpSpPr>
              <p:cNvPr id="11326" name="Group 66"/>
              <p:cNvGrpSpPr>
                <a:grpSpLocks/>
              </p:cNvGrpSpPr>
              <p:nvPr/>
            </p:nvGrpSpPr>
            <p:grpSpPr bwMode="auto">
              <a:xfrm>
                <a:off x="6300" y="2376"/>
                <a:ext cx="2700" cy="780"/>
                <a:chOff x="6300" y="7212"/>
                <a:chExt cx="2700" cy="780"/>
              </a:xfrm>
            </p:grpSpPr>
            <p:sp>
              <p:nvSpPr>
                <p:cNvPr id="11340" name="Text Box 67"/>
                <p:cNvSpPr txBox="1">
                  <a:spLocks noChangeArrowheads="1"/>
                </p:cNvSpPr>
                <p:nvPr/>
              </p:nvSpPr>
              <p:spPr bwMode="auto">
                <a:xfrm>
                  <a:off x="6300" y="7680"/>
                  <a:ext cx="36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400"/>
                    <a:t>Y</a:t>
                  </a:r>
                </a:p>
              </p:txBody>
            </p:sp>
            <p:sp>
              <p:nvSpPr>
                <p:cNvPr id="11341" name="Text Box 68"/>
                <p:cNvSpPr txBox="1">
                  <a:spLocks noChangeArrowheads="1"/>
                </p:cNvSpPr>
                <p:nvPr/>
              </p:nvSpPr>
              <p:spPr bwMode="auto">
                <a:xfrm>
                  <a:off x="7020" y="7212"/>
                  <a:ext cx="36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en-US" altLang="zh-CN" sz="1400"/>
                    <a:t>N</a:t>
                  </a:r>
                </a:p>
              </p:txBody>
            </p:sp>
            <p:sp>
              <p:nvSpPr>
                <p:cNvPr id="11342" name="Line 69"/>
                <p:cNvSpPr>
                  <a:spLocks noChangeShapeType="1"/>
                </p:cNvSpPr>
                <p:nvPr/>
              </p:nvSpPr>
              <p:spPr bwMode="auto">
                <a:xfrm>
                  <a:off x="7020" y="7524"/>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27" name="Line 70"/>
              <p:cNvSpPr>
                <a:spLocks noChangeShapeType="1"/>
              </p:cNvSpPr>
              <p:nvPr/>
            </p:nvSpPr>
            <p:spPr bwMode="auto">
              <a:xfrm>
                <a:off x="6210" y="190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8" name="Line 71"/>
              <p:cNvSpPr>
                <a:spLocks noChangeShapeType="1"/>
              </p:cNvSpPr>
              <p:nvPr/>
            </p:nvSpPr>
            <p:spPr bwMode="auto">
              <a:xfrm>
                <a:off x="6225" y="300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9" name="Text Box 72"/>
              <p:cNvSpPr txBox="1">
                <a:spLocks noChangeArrowheads="1"/>
              </p:cNvSpPr>
              <p:nvPr/>
            </p:nvSpPr>
            <p:spPr bwMode="auto">
              <a:xfrm>
                <a:off x="5400" y="816"/>
                <a:ext cx="1620" cy="312"/>
              </a:xfrm>
              <a:prstGeom prst="rect">
                <a:avLst/>
              </a:prstGeom>
              <a:solidFill>
                <a:schemeClr val="bg2">
                  <a:lumMod val="75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经营规划</a:t>
                </a:r>
              </a:p>
              <a:p>
                <a:pPr algn="ctr"/>
                <a:endParaRPr lang="en-US" altLang="zh-CN" sz="1400" dirty="0"/>
              </a:p>
            </p:txBody>
          </p:sp>
          <p:sp>
            <p:nvSpPr>
              <p:cNvPr id="11330" name="Line 73"/>
              <p:cNvSpPr>
                <a:spLocks noChangeShapeType="1"/>
              </p:cNvSpPr>
              <p:nvPr/>
            </p:nvSpPr>
            <p:spPr bwMode="auto">
              <a:xfrm>
                <a:off x="6210" y="112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31" name="Text Box 74"/>
              <p:cNvSpPr txBox="1">
                <a:spLocks noChangeArrowheads="1"/>
              </p:cNvSpPr>
              <p:nvPr/>
            </p:nvSpPr>
            <p:spPr bwMode="auto">
              <a:xfrm>
                <a:off x="5400" y="1596"/>
                <a:ext cx="1620" cy="312"/>
              </a:xfrm>
              <a:prstGeom prst="rect">
                <a:avLst/>
              </a:prstGeom>
              <a:solidFill>
                <a:schemeClr val="bg2">
                  <a:lumMod val="75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销售规划</a:t>
                </a:r>
              </a:p>
              <a:p>
                <a:pPr algn="ctr"/>
                <a:endParaRPr lang="en-US" altLang="zh-CN" sz="1400" dirty="0"/>
              </a:p>
            </p:txBody>
          </p:sp>
          <p:sp>
            <p:nvSpPr>
              <p:cNvPr id="11332" name="AutoShape 75"/>
              <p:cNvSpPr>
                <a:spLocks noChangeArrowheads="1"/>
              </p:cNvSpPr>
              <p:nvPr/>
            </p:nvSpPr>
            <p:spPr bwMode="auto">
              <a:xfrm>
                <a:off x="5400" y="2376"/>
                <a:ext cx="1620" cy="624"/>
              </a:xfrm>
              <a:prstGeom prst="flowChartDecision">
                <a:avLst/>
              </a:prstGeom>
              <a:solidFill>
                <a:schemeClr val="accent1"/>
              </a:solidFill>
              <a:ln w="9525">
                <a:solidFill>
                  <a:srgbClr val="000000"/>
                </a:solidFill>
                <a:miter lim="800000"/>
                <a:headEnd/>
                <a:tailEnd/>
              </a:ln>
            </p:spPr>
            <p:txBody>
              <a:bodyPr/>
              <a:lstStyle/>
              <a:p>
                <a:pPr algn="ctr">
                  <a:lnSpc>
                    <a:spcPct val="96000"/>
                  </a:lnSpc>
                </a:pPr>
                <a:r>
                  <a:rPr lang="zh-CN" altLang="en-US" sz="1400"/>
                  <a:t>可行</a:t>
                </a:r>
              </a:p>
            </p:txBody>
          </p:sp>
          <p:sp>
            <p:nvSpPr>
              <p:cNvPr id="11333" name="Text Box 76"/>
              <p:cNvSpPr txBox="1">
                <a:spLocks noChangeArrowheads="1"/>
              </p:cNvSpPr>
              <p:nvPr/>
            </p:nvSpPr>
            <p:spPr bwMode="auto">
              <a:xfrm>
                <a:off x="3420" y="1596"/>
                <a:ext cx="1080" cy="312"/>
              </a:xfrm>
              <a:prstGeom prst="rect">
                <a:avLst/>
              </a:prstGeom>
              <a:solidFill>
                <a:schemeClr val="accent1">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资源清单</a:t>
                </a:r>
              </a:p>
              <a:p>
                <a:pPr algn="ctr"/>
                <a:endParaRPr lang="en-US" altLang="zh-CN" sz="1400" dirty="0"/>
              </a:p>
            </p:txBody>
          </p:sp>
          <p:sp>
            <p:nvSpPr>
              <p:cNvPr id="11334" name="Line 77"/>
              <p:cNvSpPr>
                <a:spLocks noChangeShapeType="1"/>
              </p:cNvSpPr>
              <p:nvPr/>
            </p:nvSpPr>
            <p:spPr bwMode="auto">
              <a:xfrm>
                <a:off x="7035" y="1752"/>
                <a:ext cx="19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335" name="Line 78"/>
              <p:cNvSpPr>
                <a:spLocks noChangeShapeType="1"/>
              </p:cNvSpPr>
              <p:nvPr/>
            </p:nvSpPr>
            <p:spPr bwMode="auto">
              <a:xfrm>
                <a:off x="7035" y="957"/>
                <a:ext cx="19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336" name="Line 79"/>
              <p:cNvSpPr>
                <a:spLocks noChangeShapeType="1"/>
              </p:cNvSpPr>
              <p:nvPr/>
            </p:nvSpPr>
            <p:spPr bwMode="auto">
              <a:xfrm>
                <a:off x="4500" y="175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37" name="Group 80"/>
              <p:cNvGrpSpPr>
                <a:grpSpLocks/>
              </p:cNvGrpSpPr>
              <p:nvPr/>
            </p:nvGrpSpPr>
            <p:grpSpPr bwMode="auto">
              <a:xfrm>
                <a:off x="3960" y="1923"/>
                <a:ext cx="1440" cy="1722"/>
                <a:chOff x="3960" y="1923"/>
                <a:chExt cx="1440" cy="1722"/>
              </a:xfrm>
            </p:grpSpPr>
            <p:sp>
              <p:nvSpPr>
                <p:cNvPr id="11338" name="Line 81"/>
                <p:cNvSpPr>
                  <a:spLocks noChangeShapeType="1"/>
                </p:cNvSpPr>
                <p:nvPr/>
              </p:nvSpPr>
              <p:spPr bwMode="auto">
                <a:xfrm>
                  <a:off x="3960" y="1923"/>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9" name="Line 82"/>
                <p:cNvSpPr>
                  <a:spLocks noChangeShapeType="1"/>
                </p:cNvSpPr>
                <p:nvPr/>
              </p:nvSpPr>
              <p:spPr bwMode="auto">
                <a:xfrm>
                  <a:off x="3960" y="3645"/>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1320" name="Text Box 83"/>
            <p:cNvSpPr txBox="1">
              <a:spLocks noChangeArrowheads="1"/>
            </p:cNvSpPr>
            <p:nvPr/>
          </p:nvSpPr>
          <p:spPr bwMode="auto">
            <a:xfrm>
              <a:off x="4066" y="4215"/>
              <a:ext cx="1080" cy="312"/>
            </a:xfrm>
            <a:prstGeom prst="rect">
              <a:avLst/>
            </a:prstGeom>
            <a:solidFill>
              <a:schemeClr val="accent1">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需求信息</a:t>
              </a:r>
            </a:p>
            <a:p>
              <a:pPr algn="ctr"/>
              <a:endParaRPr lang="en-US" altLang="zh-CN" sz="1400" dirty="0"/>
            </a:p>
          </p:txBody>
        </p:sp>
        <p:sp>
          <p:nvSpPr>
            <p:cNvPr id="11321" name="Line 84"/>
            <p:cNvSpPr>
              <a:spLocks noChangeShapeType="1"/>
            </p:cNvSpPr>
            <p:nvPr/>
          </p:nvSpPr>
          <p:spPr bwMode="auto">
            <a:xfrm>
              <a:off x="5146" y="4371"/>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2" name="Line 85"/>
            <p:cNvSpPr>
              <a:spLocks noChangeShapeType="1"/>
            </p:cNvSpPr>
            <p:nvPr/>
          </p:nvSpPr>
          <p:spPr bwMode="auto">
            <a:xfrm flipH="1">
              <a:off x="3346" y="4371"/>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Text Box 86"/>
            <p:cNvSpPr txBox="1">
              <a:spLocks noChangeArrowheads="1"/>
            </p:cNvSpPr>
            <p:nvPr/>
          </p:nvSpPr>
          <p:spPr bwMode="auto">
            <a:xfrm>
              <a:off x="2086" y="4206"/>
              <a:ext cx="1260" cy="312"/>
            </a:xfrm>
            <a:prstGeom prst="rect">
              <a:avLst/>
            </a:prstGeom>
            <a:solidFill>
              <a:schemeClr val="accent1">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客户信息</a:t>
              </a:r>
            </a:p>
          </p:txBody>
        </p:sp>
        <p:sp>
          <p:nvSpPr>
            <p:cNvPr id="11324" name="Text Box 87"/>
            <p:cNvSpPr txBox="1">
              <a:spLocks noChangeArrowheads="1"/>
            </p:cNvSpPr>
            <p:nvPr/>
          </p:nvSpPr>
          <p:spPr bwMode="auto">
            <a:xfrm>
              <a:off x="2086" y="5307"/>
              <a:ext cx="1260" cy="312"/>
            </a:xfrm>
            <a:prstGeom prst="rect">
              <a:avLst/>
            </a:prstGeom>
            <a:solidFill>
              <a:schemeClr val="accent4">
                <a:lumMod val="60000"/>
                <a:lumOff val="40000"/>
              </a:schemeClr>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dirty="0"/>
                <a:t>应收账款</a:t>
              </a:r>
            </a:p>
            <a:p>
              <a:pPr algn="ctr"/>
              <a:endParaRPr lang="en-US" altLang="zh-CN" sz="1400" dirty="0"/>
            </a:p>
          </p:txBody>
        </p:sp>
        <p:sp>
          <p:nvSpPr>
            <p:cNvPr id="11325" name="Line 88"/>
            <p:cNvSpPr>
              <a:spLocks noChangeShapeType="1"/>
            </p:cNvSpPr>
            <p:nvPr/>
          </p:nvSpPr>
          <p:spPr bwMode="auto">
            <a:xfrm flipV="1">
              <a:off x="2671" y="4527"/>
              <a:ext cx="0" cy="7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26713" name="Text Box 89"/>
          <p:cNvSpPr txBox="1">
            <a:spLocks noChangeArrowheads="1"/>
          </p:cNvSpPr>
          <p:nvPr/>
        </p:nvSpPr>
        <p:spPr bwMode="auto">
          <a:xfrm>
            <a:off x="0" y="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en-US" altLang="zh-CN"/>
              <a:t>MRP-II</a:t>
            </a:r>
            <a:r>
              <a:rPr lang="zh-CN" altLang="en-US"/>
              <a:t>逻辑流程图</a:t>
            </a:r>
          </a:p>
        </p:txBody>
      </p:sp>
    </p:spTree>
    <p:extLst>
      <p:ext uri="{BB962C8B-B14F-4D97-AF65-F5344CB8AC3E}">
        <p14:creationId xmlns:p14="http://schemas.microsoft.com/office/powerpoint/2010/main" val="3820801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13"/>
                                        </p:tgtEl>
                                        <p:attrNameLst>
                                          <p:attrName>style.visibility</p:attrName>
                                        </p:attrNameLst>
                                      </p:cBhvr>
                                      <p:to>
                                        <p:strVal val="visible"/>
                                      </p:to>
                                    </p:set>
                                    <p:anim calcmode="lin" valueType="num">
                                      <p:cBhvr additive="base">
                                        <p:cTn id="7" dur="500" fill="hold"/>
                                        <p:tgtEl>
                                          <p:spTgt spid="26713"/>
                                        </p:tgtEl>
                                        <p:attrNameLst>
                                          <p:attrName>ppt_x</p:attrName>
                                        </p:attrNameLst>
                                      </p:cBhvr>
                                      <p:tavLst>
                                        <p:tav tm="0">
                                          <p:val>
                                            <p:strVal val="0-#ppt_w/2"/>
                                          </p:val>
                                        </p:tav>
                                        <p:tav tm="100000">
                                          <p:val>
                                            <p:strVal val="#ppt_x"/>
                                          </p:val>
                                        </p:tav>
                                      </p:tavLst>
                                    </p:anim>
                                    <p:anim calcmode="lin" valueType="num">
                                      <p:cBhvr additive="base">
                                        <p:cTn id="8" dur="500" fill="hold"/>
                                        <p:tgtEl>
                                          <p:spTgt spid="267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6628"/>
                                        </p:tgtEl>
                                        <p:attrNameLst>
                                          <p:attrName>style.visibility</p:attrName>
                                        </p:attrNameLst>
                                      </p:cBhvr>
                                      <p:to>
                                        <p:strVal val="visible"/>
                                      </p:to>
                                    </p:set>
                                    <p:anim calcmode="lin" valueType="num">
                                      <p:cBhvr additive="base">
                                        <p:cTn id="12" dur="500" fill="hold"/>
                                        <p:tgtEl>
                                          <p:spTgt spid="26628"/>
                                        </p:tgtEl>
                                        <p:attrNameLst>
                                          <p:attrName>ppt_x</p:attrName>
                                        </p:attrNameLst>
                                      </p:cBhvr>
                                      <p:tavLst>
                                        <p:tav tm="0">
                                          <p:val>
                                            <p:strVal val="0-#ppt_w/2"/>
                                          </p:val>
                                        </p:tav>
                                        <p:tav tm="100000">
                                          <p:val>
                                            <p:strVal val="#ppt_x"/>
                                          </p:val>
                                        </p:tav>
                                      </p:tavLst>
                                    </p:anim>
                                    <p:anim calcmode="lin" valueType="num">
                                      <p:cBhvr additive="base">
                                        <p:cTn id="13" dur="500" fill="hold"/>
                                        <p:tgtEl>
                                          <p:spTgt spid="266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1189549" y="304800"/>
            <a:ext cx="6929385" cy="6019800"/>
            <a:chOff x="2038" y="1284"/>
            <a:chExt cx="8634" cy="6864"/>
          </a:xfrm>
        </p:grpSpPr>
        <p:grpSp>
          <p:nvGrpSpPr>
            <p:cNvPr id="17411" name="Group 3"/>
            <p:cNvGrpSpPr>
              <a:grpSpLocks/>
            </p:cNvGrpSpPr>
            <p:nvPr/>
          </p:nvGrpSpPr>
          <p:grpSpPr bwMode="auto">
            <a:xfrm>
              <a:off x="2038" y="1284"/>
              <a:ext cx="8634" cy="6864"/>
              <a:chOff x="2038" y="1284"/>
              <a:chExt cx="8634" cy="6864"/>
            </a:xfrm>
          </p:grpSpPr>
          <p:grpSp>
            <p:nvGrpSpPr>
              <p:cNvPr id="17413" name="Group 4"/>
              <p:cNvGrpSpPr>
                <a:grpSpLocks/>
              </p:cNvGrpSpPr>
              <p:nvPr/>
            </p:nvGrpSpPr>
            <p:grpSpPr bwMode="auto">
              <a:xfrm>
                <a:off x="2038" y="1284"/>
                <a:ext cx="8634" cy="6864"/>
                <a:chOff x="2038" y="1284"/>
                <a:chExt cx="8634" cy="6864"/>
              </a:xfrm>
            </p:grpSpPr>
            <p:grpSp>
              <p:nvGrpSpPr>
                <p:cNvPr id="17415" name="Group 5"/>
                <p:cNvGrpSpPr>
                  <a:grpSpLocks/>
                </p:cNvGrpSpPr>
                <p:nvPr/>
              </p:nvGrpSpPr>
              <p:grpSpPr bwMode="auto">
                <a:xfrm>
                  <a:off x="2038" y="1284"/>
                  <a:ext cx="8634" cy="6864"/>
                  <a:chOff x="2038" y="1284"/>
                  <a:chExt cx="8634" cy="6864"/>
                </a:xfrm>
              </p:grpSpPr>
              <p:sp>
                <p:nvSpPr>
                  <p:cNvPr id="17417" name="Line 6"/>
                  <p:cNvSpPr>
                    <a:spLocks noChangeShapeType="1"/>
                  </p:cNvSpPr>
                  <p:nvPr/>
                </p:nvSpPr>
                <p:spPr bwMode="auto">
                  <a:xfrm>
                    <a:off x="9000" y="1284"/>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18" name="Group 7"/>
                  <p:cNvGrpSpPr>
                    <a:grpSpLocks/>
                  </p:cNvGrpSpPr>
                  <p:nvPr/>
                </p:nvGrpSpPr>
                <p:grpSpPr bwMode="auto">
                  <a:xfrm>
                    <a:off x="2038" y="1284"/>
                    <a:ext cx="8634" cy="6864"/>
                    <a:chOff x="2038" y="1284"/>
                    <a:chExt cx="8634" cy="6864"/>
                  </a:xfrm>
                </p:grpSpPr>
                <p:sp>
                  <p:nvSpPr>
                    <p:cNvPr id="17419" name="Line 8"/>
                    <p:cNvSpPr>
                      <a:spLocks noChangeShapeType="1"/>
                    </p:cNvSpPr>
                    <p:nvPr/>
                  </p:nvSpPr>
                  <p:spPr bwMode="auto">
                    <a:xfrm>
                      <a:off x="6300" y="2220"/>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20" name="Group 9"/>
                    <p:cNvGrpSpPr>
                      <a:grpSpLocks/>
                    </p:cNvGrpSpPr>
                    <p:nvPr/>
                  </p:nvGrpSpPr>
                  <p:grpSpPr bwMode="auto">
                    <a:xfrm>
                      <a:off x="2038" y="1284"/>
                      <a:ext cx="8634" cy="6864"/>
                      <a:chOff x="2038" y="1284"/>
                      <a:chExt cx="8634" cy="6864"/>
                    </a:xfrm>
                  </p:grpSpPr>
                  <p:sp>
                    <p:nvSpPr>
                      <p:cNvPr id="17421" name="Line 10"/>
                      <p:cNvSpPr>
                        <a:spLocks noChangeShapeType="1"/>
                      </p:cNvSpPr>
                      <p:nvPr/>
                    </p:nvSpPr>
                    <p:spPr bwMode="auto">
                      <a:xfrm>
                        <a:off x="7560" y="409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422" name="Group 11"/>
                      <p:cNvGrpSpPr>
                        <a:grpSpLocks/>
                      </p:cNvGrpSpPr>
                      <p:nvPr/>
                    </p:nvGrpSpPr>
                    <p:grpSpPr bwMode="auto">
                      <a:xfrm>
                        <a:off x="2038" y="1284"/>
                        <a:ext cx="8634" cy="6864"/>
                        <a:chOff x="2038" y="1284"/>
                        <a:chExt cx="8634" cy="6864"/>
                      </a:xfrm>
                    </p:grpSpPr>
                    <p:sp>
                      <p:nvSpPr>
                        <p:cNvPr id="17423" name="Text Box 12"/>
                        <p:cNvSpPr txBox="1">
                          <a:spLocks noChangeArrowheads="1"/>
                        </p:cNvSpPr>
                        <p:nvPr/>
                      </p:nvSpPr>
                      <p:spPr bwMode="auto">
                        <a:xfrm>
                          <a:off x="4912" y="2016"/>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经营预测</a:t>
                          </a:r>
                        </a:p>
                      </p:txBody>
                    </p:sp>
                    <p:sp>
                      <p:nvSpPr>
                        <p:cNvPr id="17424" name="Text Box 13"/>
                        <p:cNvSpPr txBox="1">
                          <a:spLocks noChangeArrowheads="1"/>
                        </p:cNvSpPr>
                        <p:nvPr/>
                      </p:nvSpPr>
                      <p:spPr bwMode="auto">
                        <a:xfrm>
                          <a:off x="4822" y="4512"/>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生产管理</a:t>
                          </a:r>
                        </a:p>
                      </p:txBody>
                    </p:sp>
                    <p:sp>
                      <p:nvSpPr>
                        <p:cNvPr id="17425" name="Text Box 14"/>
                        <p:cNvSpPr txBox="1">
                          <a:spLocks noChangeArrowheads="1"/>
                        </p:cNvSpPr>
                        <p:nvPr/>
                      </p:nvSpPr>
                      <p:spPr bwMode="auto">
                        <a:xfrm>
                          <a:off x="3652" y="3420"/>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采购管理</a:t>
                          </a:r>
                        </a:p>
                      </p:txBody>
                    </p:sp>
                    <p:sp>
                      <p:nvSpPr>
                        <p:cNvPr id="17426" name="Text Box 15"/>
                        <p:cNvSpPr txBox="1">
                          <a:spLocks noChangeArrowheads="1"/>
                        </p:cNvSpPr>
                        <p:nvPr/>
                      </p:nvSpPr>
                      <p:spPr bwMode="auto">
                        <a:xfrm>
                          <a:off x="2212" y="3420"/>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dirty="0"/>
                            <a:t>质量管理</a:t>
                          </a:r>
                        </a:p>
                      </p:txBody>
                    </p:sp>
                    <p:sp>
                      <p:nvSpPr>
                        <p:cNvPr id="17427" name="Text Box 16"/>
                        <p:cNvSpPr txBox="1">
                          <a:spLocks noChangeArrowheads="1"/>
                        </p:cNvSpPr>
                        <p:nvPr/>
                      </p:nvSpPr>
                      <p:spPr bwMode="auto">
                        <a:xfrm>
                          <a:off x="6172" y="3420"/>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库存管理</a:t>
                          </a:r>
                        </a:p>
                      </p:txBody>
                    </p:sp>
                    <p:sp>
                      <p:nvSpPr>
                        <p:cNvPr id="17428" name="Text Box 17"/>
                        <p:cNvSpPr txBox="1">
                          <a:spLocks noChangeArrowheads="1"/>
                        </p:cNvSpPr>
                        <p:nvPr/>
                      </p:nvSpPr>
                      <p:spPr bwMode="auto">
                        <a:xfrm>
                          <a:off x="8542" y="3468"/>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销售管理</a:t>
                          </a:r>
                        </a:p>
                      </p:txBody>
                    </p:sp>
                    <p:sp>
                      <p:nvSpPr>
                        <p:cNvPr id="17429" name="Text Box 18"/>
                        <p:cNvSpPr txBox="1">
                          <a:spLocks noChangeArrowheads="1"/>
                        </p:cNvSpPr>
                        <p:nvPr/>
                      </p:nvSpPr>
                      <p:spPr bwMode="auto">
                        <a:xfrm>
                          <a:off x="9952" y="2064"/>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分销管理</a:t>
                          </a:r>
                        </a:p>
                      </p:txBody>
                    </p:sp>
                    <p:sp>
                      <p:nvSpPr>
                        <p:cNvPr id="17430" name="Text Box 19"/>
                        <p:cNvSpPr txBox="1">
                          <a:spLocks noChangeArrowheads="1"/>
                        </p:cNvSpPr>
                        <p:nvPr/>
                      </p:nvSpPr>
                      <p:spPr bwMode="auto">
                        <a:xfrm>
                          <a:off x="9720" y="4560"/>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运输管理</a:t>
                          </a:r>
                        </a:p>
                      </p:txBody>
                    </p:sp>
                    <p:sp>
                      <p:nvSpPr>
                        <p:cNvPr id="17431" name="Text Box 20"/>
                        <p:cNvSpPr txBox="1">
                          <a:spLocks noChangeArrowheads="1"/>
                        </p:cNvSpPr>
                        <p:nvPr/>
                      </p:nvSpPr>
                      <p:spPr bwMode="auto">
                        <a:xfrm>
                          <a:off x="7200" y="4512"/>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成本管理</a:t>
                          </a:r>
                        </a:p>
                      </p:txBody>
                    </p:sp>
                    <p:sp>
                      <p:nvSpPr>
                        <p:cNvPr id="17432" name="Text Box 21"/>
                        <p:cNvSpPr txBox="1">
                          <a:spLocks noChangeArrowheads="1"/>
                        </p:cNvSpPr>
                        <p:nvPr/>
                      </p:nvSpPr>
                      <p:spPr bwMode="auto">
                        <a:xfrm>
                          <a:off x="5998" y="5760"/>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总账管理</a:t>
                          </a:r>
                        </a:p>
                      </p:txBody>
                    </p:sp>
                    <p:sp>
                      <p:nvSpPr>
                        <p:cNvPr id="17433" name="Text Box 22"/>
                        <p:cNvSpPr txBox="1">
                          <a:spLocks noChangeArrowheads="1"/>
                        </p:cNvSpPr>
                        <p:nvPr/>
                      </p:nvSpPr>
                      <p:spPr bwMode="auto">
                        <a:xfrm>
                          <a:off x="8445" y="5808"/>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应收管理</a:t>
                          </a:r>
                        </a:p>
                      </p:txBody>
                    </p:sp>
                    <p:sp>
                      <p:nvSpPr>
                        <p:cNvPr id="17434" name="Text Box 23"/>
                        <p:cNvSpPr txBox="1">
                          <a:spLocks noChangeArrowheads="1"/>
                        </p:cNvSpPr>
                        <p:nvPr/>
                      </p:nvSpPr>
                      <p:spPr bwMode="auto">
                        <a:xfrm>
                          <a:off x="3652" y="5808"/>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应付管理</a:t>
                          </a:r>
                        </a:p>
                      </p:txBody>
                    </p:sp>
                    <p:sp>
                      <p:nvSpPr>
                        <p:cNvPr id="17435" name="Text Box 24"/>
                        <p:cNvSpPr txBox="1">
                          <a:spLocks noChangeArrowheads="1"/>
                        </p:cNvSpPr>
                        <p:nvPr/>
                      </p:nvSpPr>
                      <p:spPr bwMode="auto">
                        <a:xfrm>
                          <a:off x="2038" y="5808"/>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设备管理</a:t>
                          </a:r>
                        </a:p>
                      </p:txBody>
                    </p:sp>
                    <p:sp>
                      <p:nvSpPr>
                        <p:cNvPr id="17436" name="Text Box 25"/>
                        <p:cNvSpPr txBox="1">
                          <a:spLocks noChangeArrowheads="1"/>
                        </p:cNvSpPr>
                        <p:nvPr/>
                      </p:nvSpPr>
                      <p:spPr bwMode="auto">
                        <a:xfrm>
                          <a:off x="4500" y="7368"/>
                          <a:ext cx="90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固定资产管理</a:t>
                          </a:r>
                        </a:p>
                      </p:txBody>
                    </p:sp>
                    <p:sp>
                      <p:nvSpPr>
                        <p:cNvPr id="17437" name="Text Box 26"/>
                        <p:cNvSpPr txBox="1">
                          <a:spLocks noChangeArrowheads="1"/>
                        </p:cNvSpPr>
                        <p:nvPr/>
                      </p:nvSpPr>
                      <p:spPr bwMode="auto">
                        <a:xfrm>
                          <a:off x="7200" y="7368"/>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工资管理</a:t>
                          </a:r>
                        </a:p>
                      </p:txBody>
                    </p:sp>
                    <p:sp>
                      <p:nvSpPr>
                        <p:cNvPr id="17438" name="Text Box 27"/>
                        <p:cNvSpPr txBox="1">
                          <a:spLocks noChangeArrowheads="1"/>
                        </p:cNvSpPr>
                        <p:nvPr/>
                      </p:nvSpPr>
                      <p:spPr bwMode="auto">
                        <a:xfrm>
                          <a:off x="5940" y="7368"/>
                          <a:ext cx="72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预算会计</a:t>
                          </a:r>
                        </a:p>
                      </p:txBody>
                    </p:sp>
                    <p:sp>
                      <p:nvSpPr>
                        <p:cNvPr id="17439" name="Text Box 28"/>
                        <p:cNvSpPr txBox="1">
                          <a:spLocks noChangeArrowheads="1"/>
                        </p:cNvSpPr>
                        <p:nvPr/>
                      </p:nvSpPr>
                      <p:spPr bwMode="auto">
                        <a:xfrm>
                          <a:off x="9720" y="7368"/>
                          <a:ext cx="900" cy="780"/>
                        </a:xfrm>
                        <a:prstGeom prst="rect">
                          <a:avLst/>
                        </a:prstGeom>
                        <a:solidFill>
                          <a:schemeClr val="accent2">
                            <a:lumMod val="40000"/>
                            <a:lumOff val="60000"/>
                          </a:schemeClr>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人力资源管理</a:t>
                          </a:r>
                        </a:p>
                      </p:txBody>
                    </p:sp>
                    <p:sp>
                      <p:nvSpPr>
                        <p:cNvPr id="17440" name="Line 29"/>
                        <p:cNvSpPr>
                          <a:spLocks noChangeShapeType="1"/>
                        </p:cNvSpPr>
                        <p:nvPr/>
                      </p:nvSpPr>
                      <p:spPr bwMode="auto">
                        <a:xfrm flipV="1">
                          <a:off x="2340" y="1284"/>
                          <a:ext cx="0" cy="218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30"/>
                        <p:cNvSpPr>
                          <a:spLocks noChangeShapeType="1"/>
                        </p:cNvSpPr>
                        <p:nvPr/>
                      </p:nvSpPr>
                      <p:spPr bwMode="auto">
                        <a:xfrm>
                          <a:off x="2340" y="1284"/>
                          <a:ext cx="6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31"/>
                        <p:cNvSpPr>
                          <a:spLocks noChangeShapeType="1"/>
                        </p:cNvSpPr>
                        <p:nvPr/>
                      </p:nvSpPr>
                      <p:spPr bwMode="auto">
                        <a:xfrm flipV="1">
                          <a:off x="8820" y="253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32"/>
                        <p:cNvSpPr>
                          <a:spLocks noChangeShapeType="1"/>
                        </p:cNvSpPr>
                        <p:nvPr/>
                      </p:nvSpPr>
                      <p:spPr bwMode="auto">
                        <a:xfrm>
                          <a:off x="8820" y="253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44" name="Line 33"/>
                        <p:cNvSpPr>
                          <a:spLocks noChangeShapeType="1"/>
                        </p:cNvSpPr>
                        <p:nvPr/>
                      </p:nvSpPr>
                      <p:spPr bwMode="auto">
                        <a:xfrm flipH="1">
                          <a:off x="6300" y="2220"/>
                          <a:ext cx="34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45" name="Line 34"/>
                        <p:cNvSpPr>
                          <a:spLocks noChangeShapeType="1"/>
                        </p:cNvSpPr>
                        <p:nvPr/>
                      </p:nvSpPr>
                      <p:spPr bwMode="auto">
                        <a:xfrm>
                          <a:off x="5400" y="2532"/>
                          <a:ext cx="32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46" name="Line 35"/>
                        <p:cNvSpPr>
                          <a:spLocks noChangeShapeType="1"/>
                        </p:cNvSpPr>
                        <p:nvPr/>
                      </p:nvSpPr>
                      <p:spPr bwMode="auto">
                        <a:xfrm>
                          <a:off x="8640" y="253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36"/>
                        <p:cNvSpPr>
                          <a:spLocks noChangeShapeType="1"/>
                        </p:cNvSpPr>
                        <p:nvPr/>
                      </p:nvSpPr>
                      <p:spPr bwMode="auto">
                        <a:xfrm>
                          <a:off x="4860" y="2844"/>
                          <a:ext cx="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48" name="Line 37"/>
                        <p:cNvSpPr>
                          <a:spLocks noChangeShapeType="1"/>
                        </p:cNvSpPr>
                        <p:nvPr/>
                      </p:nvSpPr>
                      <p:spPr bwMode="auto">
                        <a:xfrm flipV="1">
                          <a:off x="5040" y="3156"/>
                          <a:ext cx="0" cy="140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Line 38"/>
                        <p:cNvSpPr>
                          <a:spLocks noChangeShapeType="1"/>
                        </p:cNvSpPr>
                        <p:nvPr/>
                      </p:nvSpPr>
                      <p:spPr bwMode="auto">
                        <a:xfrm>
                          <a:off x="5040" y="3156"/>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0" name="Line 39"/>
                        <p:cNvSpPr>
                          <a:spLocks noChangeShapeType="1"/>
                        </p:cNvSpPr>
                        <p:nvPr/>
                      </p:nvSpPr>
                      <p:spPr bwMode="auto">
                        <a:xfrm>
                          <a:off x="8460" y="315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Line 40"/>
                        <p:cNvSpPr>
                          <a:spLocks noChangeShapeType="1"/>
                        </p:cNvSpPr>
                        <p:nvPr/>
                      </p:nvSpPr>
                      <p:spPr bwMode="auto">
                        <a:xfrm flipH="1">
                          <a:off x="2700" y="378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2" name="Line 41"/>
                        <p:cNvSpPr>
                          <a:spLocks noChangeShapeType="1"/>
                        </p:cNvSpPr>
                        <p:nvPr/>
                      </p:nvSpPr>
                      <p:spPr bwMode="auto">
                        <a:xfrm>
                          <a:off x="4140" y="3780"/>
                          <a:ext cx="18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3" name="Line 42"/>
                        <p:cNvSpPr>
                          <a:spLocks noChangeShapeType="1"/>
                        </p:cNvSpPr>
                        <p:nvPr/>
                      </p:nvSpPr>
                      <p:spPr bwMode="auto">
                        <a:xfrm flipV="1">
                          <a:off x="5220" y="409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43"/>
                        <p:cNvSpPr>
                          <a:spLocks noChangeShapeType="1"/>
                        </p:cNvSpPr>
                        <p:nvPr/>
                      </p:nvSpPr>
                      <p:spPr bwMode="auto">
                        <a:xfrm>
                          <a:off x="5220" y="409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5" name="Line 44"/>
                        <p:cNvSpPr>
                          <a:spLocks noChangeShapeType="1"/>
                        </p:cNvSpPr>
                        <p:nvPr/>
                      </p:nvSpPr>
                      <p:spPr bwMode="auto">
                        <a:xfrm>
                          <a:off x="6300" y="4248"/>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Line 45"/>
                        <p:cNvSpPr>
                          <a:spLocks noChangeShapeType="1"/>
                        </p:cNvSpPr>
                        <p:nvPr/>
                      </p:nvSpPr>
                      <p:spPr bwMode="auto">
                        <a:xfrm>
                          <a:off x="6660" y="409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7" name="Line 46"/>
                        <p:cNvSpPr>
                          <a:spLocks noChangeShapeType="1"/>
                        </p:cNvSpPr>
                        <p:nvPr/>
                      </p:nvSpPr>
                      <p:spPr bwMode="auto">
                        <a:xfrm>
                          <a:off x="7380" y="409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Line 47"/>
                        <p:cNvSpPr>
                          <a:spLocks noChangeShapeType="1"/>
                        </p:cNvSpPr>
                        <p:nvPr/>
                      </p:nvSpPr>
                      <p:spPr bwMode="auto">
                        <a:xfrm flipV="1">
                          <a:off x="7560" y="409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Line 48"/>
                        <p:cNvSpPr>
                          <a:spLocks noChangeShapeType="1"/>
                        </p:cNvSpPr>
                        <p:nvPr/>
                      </p:nvSpPr>
                      <p:spPr bwMode="auto">
                        <a:xfrm>
                          <a:off x="9000" y="4248"/>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Line 49"/>
                        <p:cNvSpPr>
                          <a:spLocks noChangeShapeType="1"/>
                        </p:cNvSpPr>
                        <p:nvPr/>
                      </p:nvSpPr>
                      <p:spPr bwMode="auto">
                        <a:xfrm>
                          <a:off x="9000" y="487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1" name="Line 50"/>
                        <p:cNvSpPr>
                          <a:spLocks noChangeShapeType="1"/>
                        </p:cNvSpPr>
                        <p:nvPr/>
                      </p:nvSpPr>
                      <p:spPr bwMode="auto">
                        <a:xfrm>
                          <a:off x="10080" y="2844"/>
                          <a:ext cx="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2" name="Line 51"/>
                        <p:cNvSpPr>
                          <a:spLocks noChangeShapeType="1"/>
                        </p:cNvSpPr>
                        <p:nvPr/>
                      </p:nvSpPr>
                      <p:spPr bwMode="auto">
                        <a:xfrm>
                          <a:off x="8640" y="4248"/>
                          <a:ext cx="0" cy="15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3" name="Line 52"/>
                        <p:cNvSpPr>
                          <a:spLocks noChangeShapeType="1"/>
                        </p:cNvSpPr>
                        <p:nvPr/>
                      </p:nvSpPr>
                      <p:spPr bwMode="auto">
                        <a:xfrm>
                          <a:off x="3960" y="4248"/>
                          <a:ext cx="0" cy="4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64" name="Line 53"/>
                        <p:cNvSpPr>
                          <a:spLocks noChangeShapeType="1"/>
                        </p:cNvSpPr>
                        <p:nvPr/>
                      </p:nvSpPr>
                      <p:spPr bwMode="auto">
                        <a:xfrm>
                          <a:off x="3960" y="471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5" name="Line 54"/>
                        <p:cNvSpPr>
                          <a:spLocks noChangeShapeType="1"/>
                        </p:cNvSpPr>
                        <p:nvPr/>
                      </p:nvSpPr>
                      <p:spPr bwMode="auto">
                        <a:xfrm>
                          <a:off x="3600" y="4248"/>
                          <a:ext cx="0" cy="15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6" name="Line 55"/>
                        <p:cNvSpPr>
                          <a:spLocks noChangeShapeType="1"/>
                        </p:cNvSpPr>
                        <p:nvPr/>
                      </p:nvSpPr>
                      <p:spPr bwMode="auto">
                        <a:xfrm flipH="1">
                          <a:off x="2340" y="4872"/>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7" name="Line 56"/>
                        <p:cNvSpPr>
                          <a:spLocks noChangeShapeType="1"/>
                        </p:cNvSpPr>
                        <p:nvPr/>
                      </p:nvSpPr>
                      <p:spPr bwMode="auto">
                        <a:xfrm flipV="1">
                          <a:off x="2340" y="424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8" name="Line 57"/>
                        <p:cNvSpPr>
                          <a:spLocks noChangeShapeType="1"/>
                        </p:cNvSpPr>
                        <p:nvPr/>
                      </p:nvSpPr>
                      <p:spPr bwMode="auto">
                        <a:xfrm flipV="1">
                          <a:off x="2340" y="5028"/>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58"/>
                        <p:cNvSpPr>
                          <a:spLocks noChangeShapeType="1"/>
                        </p:cNvSpPr>
                        <p:nvPr/>
                      </p:nvSpPr>
                      <p:spPr bwMode="auto">
                        <a:xfrm>
                          <a:off x="2340" y="5028"/>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0" name="Line 59"/>
                        <p:cNvSpPr>
                          <a:spLocks noChangeShapeType="1"/>
                        </p:cNvSpPr>
                        <p:nvPr/>
                      </p:nvSpPr>
                      <p:spPr bwMode="auto">
                        <a:xfrm>
                          <a:off x="2340" y="6588"/>
                          <a:ext cx="0" cy="124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71" name="Line 60"/>
                        <p:cNvSpPr>
                          <a:spLocks noChangeShapeType="1"/>
                        </p:cNvSpPr>
                        <p:nvPr/>
                      </p:nvSpPr>
                      <p:spPr bwMode="auto">
                        <a:xfrm>
                          <a:off x="2340" y="783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Line 61"/>
                        <p:cNvSpPr>
                          <a:spLocks noChangeShapeType="1"/>
                        </p:cNvSpPr>
                        <p:nvPr/>
                      </p:nvSpPr>
                      <p:spPr bwMode="auto">
                        <a:xfrm>
                          <a:off x="4140" y="6120"/>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3" name="Line 62"/>
                        <p:cNvSpPr>
                          <a:spLocks noChangeShapeType="1"/>
                        </p:cNvSpPr>
                        <p:nvPr/>
                      </p:nvSpPr>
                      <p:spPr bwMode="auto">
                        <a:xfrm flipV="1">
                          <a:off x="4860" y="627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4" name="Line 63"/>
                        <p:cNvSpPr>
                          <a:spLocks noChangeShapeType="1"/>
                        </p:cNvSpPr>
                        <p:nvPr/>
                      </p:nvSpPr>
                      <p:spPr bwMode="auto">
                        <a:xfrm>
                          <a:off x="4860" y="62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5" name="Line 64"/>
                        <p:cNvSpPr>
                          <a:spLocks noChangeShapeType="1"/>
                        </p:cNvSpPr>
                        <p:nvPr/>
                      </p:nvSpPr>
                      <p:spPr bwMode="auto">
                        <a:xfrm flipV="1">
                          <a:off x="6300" y="6588"/>
                          <a:ext cx="0" cy="7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6" name="Line 65"/>
                        <p:cNvSpPr>
                          <a:spLocks noChangeShapeType="1"/>
                        </p:cNvSpPr>
                        <p:nvPr/>
                      </p:nvSpPr>
                      <p:spPr bwMode="auto">
                        <a:xfrm flipV="1">
                          <a:off x="7560" y="643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7" name="Line 66"/>
                        <p:cNvSpPr>
                          <a:spLocks noChangeShapeType="1"/>
                        </p:cNvSpPr>
                        <p:nvPr/>
                      </p:nvSpPr>
                      <p:spPr bwMode="auto">
                        <a:xfrm flipH="1">
                          <a:off x="6660" y="643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8" name="Line 67"/>
                        <p:cNvSpPr>
                          <a:spLocks noChangeShapeType="1"/>
                        </p:cNvSpPr>
                        <p:nvPr/>
                      </p:nvSpPr>
                      <p:spPr bwMode="auto">
                        <a:xfrm flipH="1">
                          <a:off x="6660" y="6120"/>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9" name="Line 68"/>
                        <p:cNvSpPr>
                          <a:spLocks noChangeShapeType="1"/>
                        </p:cNvSpPr>
                        <p:nvPr/>
                      </p:nvSpPr>
                      <p:spPr bwMode="auto">
                        <a:xfrm>
                          <a:off x="6660" y="5964"/>
                          <a:ext cx="9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80" name="Line 69"/>
                        <p:cNvSpPr>
                          <a:spLocks noChangeShapeType="1"/>
                        </p:cNvSpPr>
                        <p:nvPr/>
                      </p:nvSpPr>
                      <p:spPr bwMode="auto">
                        <a:xfrm flipV="1">
                          <a:off x="7560" y="5340"/>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1" name="Line 70"/>
                        <p:cNvSpPr>
                          <a:spLocks noChangeShapeType="1"/>
                        </p:cNvSpPr>
                        <p:nvPr/>
                      </p:nvSpPr>
                      <p:spPr bwMode="auto">
                        <a:xfrm>
                          <a:off x="5400" y="4872"/>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82" name="Line 71"/>
                        <p:cNvSpPr>
                          <a:spLocks noChangeShapeType="1"/>
                        </p:cNvSpPr>
                        <p:nvPr/>
                      </p:nvSpPr>
                      <p:spPr bwMode="auto">
                        <a:xfrm flipH="1">
                          <a:off x="7920" y="7680"/>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17416" name="Line 72"/>
                <p:cNvSpPr>
                  <a:spLocks noChangeShapeType="1"/>
                </p:cNvSpPr>
                <p:nvPr/>
              </p:nvSpPr>
              <p:spPr bwMode="auto">
                <a:xfrm>
                  <a:off x="6661" y="3764"/>
                  <a:ext cx="17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414" name="Line 73"/>
              <p:cNvSpPr>
                <a:spLocks noChangeShapeType="1"/>
              </p:cNvSpPr>
              <p:nvPr/>
            </p:nvSpPr>
            <p:spPr bwMode="auto">
              <a:xfrm>
                <a:off x="7381" y="4107"/>
                <a:ext cx="0" cy="4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412" name="Line 74"/>
            <p:cNvSpPr>
              <a:spLocks noChangeShapeType="1"/>
            </p:cNvSpPr>
            <p:nvPr/>
          </p:nvSpPr>
          <p:spPr bwMode="auto">
            <a:xfrm flipH="1">
              <a:off x="6676" y="4093"/>
              <a:ext cx="7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620984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1+#ppt_w/2"/>
                                          </p:val>
                                        </p:tav>
                                        <p:tav tm="100000">
                                          <p:val>
                                            <p:strVal val="#ppt_x"/>
                                          </p:val>
                                        </p:tav>
                                      </p:tavLst>
                                    </p:anim>
                                    <p:anim calcmode="lin" valueType="num">
                                      <p:cBhvr additive="base">
                                        <p:cTn id="8" dur="500" fill="hold"/>
                                        <p:tgtEl>
                                          <p:spTgt spid="327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zh-CN" altLang="en-US" dirty="0" smtClean="0">
                <a:solidFill>
                  <a:srgbClr val="FFCC00"/>
                </a:solidFill>
              </a:rPr>
              <a:t>有关基本概念</a:t>
            </a:r>
            <a:r>
              <a:rPr lang="en-US" altLang="zh-CN" dirty="0" smtClean="0">
                <a:solidFill>
                  <a:srgbClr val="FFCC00"/>
                </a:solidFill>
              </a:rPr>
              <a:t>--</a:t>
            </a:r>
            <a:r>
              <a:rPr lang="zh-CN" altLang="en-US" sz="4000" dirty="0" smtClean="0">
                <a:solidFill>
                  <a:srgbClr val="FFCC00"/>
                </a:solidFill>
              </a:rPr>
              <a:t>物料编码</a:t>
            </a:r>
            <a:endParaRPr lang="zh-CN" altLang="en-US" dirty="0" smtClean="0"/>
          </a:p>
        </p:txBody>
      </p:sp>
      <p:sp>
        <p:nvSpPr>
          <p:cNvPr id="34819" name="Rectangle 3"/>
          <p:cNvSpPr>
            <a:spLocks noGrp="1" noChangeArrowheads="1"/>
          </p:cNvSpPr>
          <p:nvPr>
            <p:ph type="body" idx="1"/>
          </p:nvPr>
        </p:nvSpPr>
        <p:spPr/>
        <p:txBody>
          <a:bodyPr/>
          <a:lstStyle/>
          <a:p>
            <a:pPr eaLnBrk="1" hangingPunct="1">
              <a:buFont typeface="Marlett" pitchFamily="2" charset="2"/>
              <a:buChar char="2"/>
            </a:pPr>
            <a:r>
              <a:rPr lang="zh-CN" altLang="en-US" dirty="0" smtClean="0"/>
              <a:t>物料编码</a:t>
            </a:r>
          </a:p>
          <a:p>
            <a:pPr lvl="1" eaLnBrk="1" hangingPunct="1">
              <a:buFont typeface="Marlett" pitchFamily="2" charset="2"/>
              <a:buChar char="2"/>
            </a:pPr>
            <a:r>
              <a:rPr lang="zh-CN" altLang="en-US" dirty="0" smtClean="0"/>
              <a:t>物料编码有时也叫物料代码，是计算机系统对物料的惟一识别代码。</a:t>
            </a:r>
          </a:p>
          <a:p>
            <a:pPr lvl="1" eaLnBrk="1" hangingPunct="1">
              <a:buFont typeface="Marlett" pitchFamily="2" charset="2"/>
              <a:buChar char="2"/>
            </a:pPr>
            <a:r>
              <a:rPr lang="zh-CN" altLang="en-US" dirty="0" smtClean="0"/>
              <a:t>物料编码文件：物料技术资料信息、物料的库存信息、物料计划管理信息、物料的采购管理信息、物料的销售管理信息、物料的财务有关信息、物料的质量管理信息。</a:t>
            </a:r>
          </a:p>
          <a:p>
            <a:pPr lvl="1" eaLnBrk="1" hangingPunct="1">
              <a:buFont typeface="Marlett" pitchFamily="2" charset="2"/>
              <a:buNone/>
            </a:pPr>
            <a:endParaRPr lang="en-US" altLang="zh-CN" dirty="0" smtClean="0"/>
          </a:p>
        </p:txBody>
      </p:sp>
    </p:spTree>
    <p:extLst>
      <p:ext uri="{BB962C8B-B14F-4D97-AF65-F5344CB8AC3E}">
        <p14:creationId xmlns:p14="http://schemas.microsoft.com/office/powerpoint/2010/main" val="741562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ppt_x"/>
                                          </p:val>
                                        </p:tav>
                                        <p:tav tm="100000">
                                          <p:val>
                                            <p:strVal val="#ppt_x"/>
                                          </p:val>
                                        </p:tav>
                                      </p:tavLst>
                                    </p:anim>
                                    <p:anim calcmode="lin" valueType="num">
                                      <p:cBhvr additive="base">
                                        <p:cTn id="8" dur="500" fill="hold"/>
                                        <p:tgtEl>
                                          <p:spTgt spid="3481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anim calcmode="lin" valueType="num">
                                      <p:cBhvr additive="base">
                                        <p:cTn id="12"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48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34819">
                                            <p:txEl>
                                              <p:pRg st="1" end="1"/>
                                            </p:txEl>
                                          </p:spTgt>
                                        </p:tgtEl>
                                        <p:attrNameLst>
                                          <p:attrName>style.visibility</p:attrName>
                                        </p:attrNameLst>
                                      </p:cBhvr>
                                      <p:to>
                                        <p:strVal val="visible"/>
                                      </p:to>
                                    </p:set>
                                    <p:anim calcmode="lin" valueType="num">
                                      <p:cBhvr additive="base">
                                        <p:cTn id="16"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48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34819">
                                            <p:txEl>
                                              <p:pRg st="2" end="2"/>
                                            </p:txEl>
                                          </p:spTgt>
                                        </p:tgtEl>
                                        <p:attrNameLst>
                                          <p:attrName>style.visibility</p:attrName>
                                        </p:attrNameLst>
                                      </p:cBhvr>
                                      <p:to>
                                        <p:strVal val="visible"/>
                                      </p:to>
                                    </p:set>
                                    <p:anim calcmode="lin" valueType="num">
                                      <p:cBhvr additive="base">
                                        <p:cTn id="20"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48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4000" dirty="0">
                <a:solidFill>
                  <a:srgbClr val="FFCC00"/>
                </a:solidFill>
              </a:rPr>
              <a:t>有关基本</a:t>
            </a:r>
            <a:r>
              <a:rPr lang="zh-CN" altLang="en-US" sz="4000" dirty="0" smtClean="0">
                <a:solidFill>
                  <a:srgbClr val="FFCC00"/>
                </a:solidFill>
              </a:rPr>
              <a:t>概念</a:t>
            </a:r>
            <a:r>
              <a:rPr lang="en-US" altLang="zh-CN" sz="4000" dirty="0" smtClean="0">
                <a:solidFill>
                  <a:srgbClr val="FFCC00"/>
                </a:solidFill>
              </a:rPr>
              <a:t>--</a:t>
            </a:r>
            <a:r>
              <a:rPr lang="zh-CN" altLang="en-US" sz="4000" dirty="0" smtClean="0">
                <a:solidFill>
                  <a:srgbClr val="FFCC00"/>
                </a:solidFill>
              </a:rPr>
              <a:t>物料清单</a:t>
            </a:r>
            <a:endParaRPr lang="zh-CN" altLang="en-US" dirty="0" smtClean="0"/>
          </a:p>
        </p:txBody>
      </p:sp>
      <p:sp>
        <p:nvSpPr>
          <p:cNvPr id="102403" name="Rectangle 3"/>
          <p:cNvSpPr>
            <a:spLocks noGrp="1" noChangeArrowheads="1"/>
          </p:cNvSpPr>
          <p:nvPr>
            <p:ph type="body" idx="1"/>
          </p:nvPr>
        </p:nvSpPr>
        <p:spPr/>
        <p:txBody>
          <a:bodyPr/>
          <a:lstStyle/>
          <a:p>
            <a:pPr algn="just" eaLnBrk="1" hangingPunct="1">
              <a:buFont typeface="Marlett" pitchFamily="2" charset="2"/>
              <a:buChar char="2"/>
            </a:pPr>
            <a:r>
              <a:rPr lang="zh-CN" altLang="en-US" smtClean="0"/>
              <a:t>物料清单</a:t>
            </a:r>
          </a:p>
          <a:p>
            <a:pPr lvl="1" eaLnBrk="1" hangingPunct="1">
              <a:buFont typeface="Marlett" pitchFamily="2" charset="2"/>
              <a:buChar char="2"/>
            </a:pPr>
            <a:r>
              <a:rPr lang="zh-CN" altLang="en-US" smtClean="0">
                <a:latin typeface="宋体" charset="-122"/>
              </a:rPr>
              <a:t>物料清单</a:t>
            </a:r>
            <a:r>
              <a:rPr lang="en-US" altLang="zh-CN" smtClean="0">
                <a:latin typeface="宋体" charset="-122"/>
              </a:rPr>
              <a:t>(BOM</a:t>
            </a:r>
            <a:r>
              <a:rPr lang="en-US" altLang="zh-CN" smtClean="0"/>
              <a:t>—</a:t>
            </a:r>
            <a:r>
              <a:rPr lang="en-US" altLang="zh-CN" smtClean="0">
                <a:latin typeface="宋体" charset="-122"/>
              </a:rPr>
              <a:t>Bill Of Materials)</a:t>
            </a:r>
            <a:r>
              <a:rPr lang="zh-CN" altLang="en-US" smtClean="0">
                <a:latin typeface="宋体" charset="-122"/>
              </a:rPr>
              <a:t>是描述产品结构的文件。</a:t>
            </a:r>
          </a:p>
        </p:txBody>
      </p:sp>
      <p:grpSp>
        <p:nvGrpSpPr>
          <p:cNvPr id="102405" name="Group 5"/>
          <p:cNvGrpSpPr>
            <a:grpSpLocks/>
          </p:cNvGrpSpPr>
          <p:nvPr/>
        </p:nvGrpSpPr>
        <p:grpSpPr bwMode="auto">
          <a:xfrm>
            <a:off x="1724926" y="3505200"/>
            <a:ext cx="6241796" cy="2854325"/>
            <a:chOff x="2671" y="12675"/>
            <a:chExt cx="9004" cy="2696"/>
          </a:xfrm>
        </p:grpSpPr>
        <p:grpSp>
          <p:nvGrpSpPr>
            <p:cNvPr id="21509" name="Group 6"/>
            <p:cNvGrpSpPr>
              <a:grpSpLocks/>
            </p:cNvGrpSpPr>
            <p:nvPr/>
          </p:nvGrpSpPr>
          <p:grpSpPr bwMode="auto">
            <a:xfrm>
              <a:off x="9875" y="12675"/>
              <a:ext cx="1800" cy="2652"/>
              <a:chOff x="10440" y="4092"/>
              <a:chExt cx="1800" cy="2652"/>
            </a:xfrm>
          </p:grpSpPr>
          <p:sp>
            <p:nvSpPr>
              <p:cNvPr id="21541" name="Line 7"/>
              <p:cNvSpPr>
                <a:spLocks noChangeShapeType="1"/>
              </p:cNvSpPr>
              <p:nvPr/>
            </p:nvSpPr>
            <p:spPr bwMode="auto">
              <a:xfrm>
                <a:off x="10620" y="409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2" name="Line 8"/>
              <p:cNvSpPr>
                <a:spLocks noChangeShapeType="1"/>
              </p:cNvSpPr>
              <p:nvPr/>
            </p:nvSpPr>
            <p:spPr bwMode="auto">
              <a:xfrm>
                <a:off x="10620" y="487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3" name="Line 9"/>
              <p:cNvSpPr>
                <a:spLocks noChangeShapeType="1"/>
              </p:cNvSpPr>
              <p:nvPr/>
            </p:nvSpPr>
            <p:spPr bwMode="auto">
              <a:xfrm>
                <a:off x="10620" y="580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4" name="Line 10"/>
              <p:cNvSpPr>
                <a:spLocks noChangeShapeType="1"/>
              </p:cNvSpPr>
              <p:nvPr/>
            </p:nvSpPr>
            <p:spPr bwMode="auto">
              <a:xfrm>
                <a:off x="10620" y="674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5" name="Text Box 11"/>
              <p:cNvSpPr txBox="1">
                <a:spLocks noChangeArrowheads="1"/>
              </p:cNvSpPr>
              <p:nvPr/>
            </p:nvSpPr>
            <p:spPr bwMode="auto">
              <a:xfrm>
                <a:off x="10440" y="4248"/>
                <a:ext cx="900" cy="46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400" dirty="0"/>
                  <a:t>零级</a:t>
                </a:r>
              </a:p>
            </p:txBody>
          </p:sp>
          <p:sp>
            <p:nvSpPr>
              <p:cNvPr id="21546" name="Text Box 12"/>
              <p:cNvSpPr txBox="1">
                <a:spLocks noChangeArrowheads="1"/>
              </p:cNvSpPr>
              <p:nvPr/>
            </p:nvSpPr>
            <p:spPr bwMode="auto">
              <a:xfrm>
                <a:off x="11340" y="5191"/>
                <a:ext cx="900" cy="468"/>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400" dirty="0"/>
                  <a:t>一级</a:t>
                </a:r>
              </a:p>
            </p:txBody>
          </p:sp>
          <p:sp>
            <p:nvSpPr>
              <p:cNvPr id="21547" name="Text Box 13"/>
              <p:cNvSpPr txBox="1">
                <a:spLocks noChangeArrowheads="1"/>
              </p:cNvSpPr>
              <p:nvPr/>
            </p:nvSpPr>
            <p:spPr bwMode="auto">
              <a:xfrm>
                <a:off x="11340" y="6273"/>
                <a:ext cx="900" cy="46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400" dirty="0"/>
                  <a:t>二级</a:t>
                </a:r>
              </a:p>
            </p:txBody>
          </p:sp>
          <p:sp>
            <p:nvSpPr>
              <p:cNvPr id="21548" name="Line 14"/>
              <p:cNvSpPr>
                <a:spLocks noChangeShapeType="1"/>
              </p:cNvSpPr>
              <p:nvPr/>
            </p:nvSpPr>
            <p:spPr bwMode="auto">
              <a:xfrm>
                <a:off x="11160" y="4092"/>
                <a:ext cx="0" cy="7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9" name="Line 15"/>
              <p:cNvSpPr>
                <a:spLocks noChangeShapeType="1"/>
              </p:cNvSpPr>
              <p:nvPr/>
            </p:nvSpPr>
            <p:spPr bwMode="auto">
              <a:xfrm>
                <a:off x="11160" y="4872"/>
                <a:ext cx="0" cy="9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50" name="Line 16"/>
              <p:cNvSpPr>
                <a:spLocks noChangeShapeType="1"/>
              </p:cNvSpPr>
              <p:nvPr/>
            </p:nvSpPr>
            <p:spPr bwMode="auto">
              <a:xfrm>
                <a:off x="11160" y="5808"/>
                <a:ext cx="0" cy="9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1510" name="Group 17"/>
            <p:cNvGrpSpPr>
              <a:grpSpLocks/>
            </p:cNvGrpSpPr>
            <p:nvPr/>
          </p:nvGrpSpPr>
          <p:grpSpPr bwMode="auto">
            <a:xfrm>
              <a:off x="2671" y="12703"/>
              <a:ext cx="7280" cy="2668"/>
              <a:chOff x="1786" y="12702"/>
              <a:chExt cx="7280" cy="2668"/>
            </a:xfrm>
          </p:grpSpPr>
          <p:sp>
            <p:nvSpPr>
              <p:cNvPr id="21511" name="Rectangle 18"/>
              <p:cNvSpPr>
                <a:spLocks noChangeArrowheads="1"/>
              </p:cNvSpPr>
              <p:nvPr/>
            </p:nvSpPr>
            <p:spPr bwMode="auto">
              <a:xfrm>
                <a:off x="4461" y="12702"/>
                <a:ext cx="900" cy="468"/>
              </a:xfrm>
              <a:prstGeom prst="rect">
                <a:avLst/>
              </a:prstGeom>
              <a:solidFill>
                <a:schemeClr val="accent1">
                  <a:lumMod val="40000"/>
                  <a:lumOff val="60000"/>
                </a:schemeClr>
              </a:solidFill>
              <a:ln w="9525">
                <a:solidFill>
                  <a:srgbClr val="000000"/>
                </a:solidFill>
                <a:miter lim="800000"/>
                <a:headEnd/>
                <a:tailEnd/>
              </a:ln>
            </p:spPr>
            <p:txBody>
              <a:bodyPr/>
              <a:lstStyle/>
              <a:p>
                <a:pPr algn="ctr"/>
                <a:r>
                  <a:rPr lang="en-US" altLang="zh-CN" sz="1400" dirty="0"/>
                  <a:t>A</a:t>
                </a:r>
              </a:p>
            </p:txBody>
          </p:sp>
          <p:sp>
            <p:nvSpPr>
              <p:cNvPr id="21512" name="Line 19"/>
              <p:cNvSpPr>
                <a:spLocks noChangeShapeType="1"/>
              </p:cNvSpPr>
              <p:nvPr/>
            </p:nvSpPr>
            <p:spPr bwMode="auto">
              <a:xfrm>
                <a:off x="4911" y="13170"/>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Line 20"/>
              <p:cNvSpPr>
                <a:spLocks noChangeShapeType="1"/>
              </p:cNvSpPr>
              <p:nvPr/>
            </p:nvSpPr>
            <p:spPr bwMode="auto">
              <a:xfrm flipV="1">
                <a:off x="2721" y="1349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 name="Line 21"/>
              <p:cNvSpPr>
                <a:spLocks noChangeShapeType="1"/>
              </p:cNvSpPr>
              <p:nvPr/>
            </p:nvSpPr>
            <p:spPr bwMode="auto">
              <a:xfrm>
                <a:off x="7581" y="13497"/>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15" name="Group 22"/>
              <p:cNvGrpSpPr>
                <a:grpSpLocks/>
              </p:cNvGrpSpPr>
              <p:nvPr/>
            </p:nvGrpSpPr>
            <p:grpSpPr bwMode="auto">
              <a:xfrm>
                <a:off x="1786" y="13795"/>
                <a:ext cx="1895" cy="1575"/>
                <a:chOff x="1786" y="13795"/>
                <a:chExt cx="1895" cy="1575"/>
              </a:xfrm>
            </p:grpSpPr>
            <p:sp>
              <p:nvSpPr>
                <p:cNvPr id="21534" name="Rectangle 23"/>
                <p:cNvSpPr>
                  <a:spLocks noChangeArrowheads="1"/>
                </p:cNvSpPr>
                <p:nvPr/>
              </p:nvSpPr>
              <p:spPr bwMode="auto">
                <a:xfrm>
                  <a:off x="2286" y="13795"/>
                  <a:ext cx="900" cy="468"/>
                </a:xfrm>
                <a:prstGeom prst="rect">
                  <a:avLst/>
                </a:prstGeom>
                <a:solidFill>
                  <a:schemeClr val="accent4">
                    <a:lumMod val="60000"/>
                    <a:lumOff val="40000"/>
                  </a:schemeClr>
                </a:solidFill>
                <a:ln w="9525">
                  <a:solidFill>
                    <a:srgbClr val="000000"/>
                  </a:solidFill>
                  <a:miter lim="800000"/>
                  <a:headEnd/>
                  <a:tailEnd/>
                </a:ln>
              </p:spPr>
              <p:txBody>
                <a:bodyPr/>
                <a:lstStyle/>
                <a:p>
                  <a:pPr algn="ctr"/>
                  <a:r>
                    <a:rPr lang="en-US" altLang="zh-CN" sz="1400"/>
                    <a:t>B×1</a:t>
                  </a:r>
                </a:p>
              </p:txBody>
            </p:sp>
            <p:sp>
              <p:nvSpPr>
                <p:cNvPr id="21535" name="Rectangle 24"/>
                <p:cNvSpPr>
                  <a:spLocks noChangeArrowheads="1"/>
                </p:cNvSpPr>
                <p:nvPr/>
              </p:nvSpPr>
              <p:spPr bwMode="auto">
                <a:xfrm>
                  <a:off x="1786" y="14871"/>
                  <a:ext cx="900" cy="468"/>
                </a:xfrm>
                <a:prstGeom prst="rect">
                  <a:avLst/>
                </a:prstGeom>
                <a:solidFill>
                  <a:schemeClr val="accent3">
                    <a:lumMod val="60000"/>
                    <a:lumOff val="40000"/>
                  </a:schemeClr>
                </a:solidFill>
                <a:ln w="9525">
                  <a:solidFill>
                    <a:srgbClr val="000000"/>
                  </a:solidFill>
                  <a:miter lim="800000"/>
                  <a:headEnd/>
                  <a:tailEnd/>
                </a:ln>
              </p:spPr>
              <p:txBody>
                <a:bodyPr/>
                <a:lstStyle/>
                <a:p>
                  <a:pPr algn="ctr"/>
                  <a:r>
                    <a:rPr lang="en-US" altLang="zh-CN" sz="1400"/>
                    <a:t>E×3</a:t>
                  </a:r>
                </a:p>
              </p:txBody>
            </p:sp>
            <p:sp>
              <p:nvSpPr>
                <p:cNvPr id="21536" name="Rectangle 25"/>
                <p:cNvSpPr>
                  <a:spLocks noChangeArrowheads="1"/>
                </p:cNvSpPr>
                <p:nvPr/>
              </p:nvSpPr>
              <p:spPr bwMode="auto">
                <a:xfrm>
                  <a:off x="2781" y="14902"/>
                  <a:ext cx="900" cy="468"/>
                </a:xfrm>
                <a:prstGeom prst="rect">
                  <a:avLst/>
                </a:prstGeom>
                <a:solidFill>
                  <a:schemeClr val="accent3">
                    <a:lumMod val="60000"/>
                    <a:lumOff val="40000"/>
                  </a:schemeClr>
                </a:solidFill>
                <a:ln w="9525">
                  <a:solidFill>
                    <a:srgbClr val="000000"/>
                  </a:solidFill>
                  <a:miter lim="800000"/>
                  <a:headEnd/>
                  <a:tailEnd/>
                </a:ln>
              </p:spPr>
              <p:txBody>
                <a:bodyPr/>
                <a:lstStyle/>
                <a:p>
                  <a:pPr algn="ctr"/>
                  <a:r>
                    <a:rPr lang="en-US" altLang="zh-CN" sz="1400"/>
                    <a:t>F×2</a:t>
                  </a:r>
                </a:p>
              </p:txBody>
            </p:sp>
            <p:sp>
              <p:nvSpPr>
                <p:cNvPr id="21537" name="Line 26"/>
                <p:cNvSpPr>
                  <a:spLocks noChangeShapeType="1"/>
                </p:cNvSpPr>
                <p:nvPr/>
              </p:nvSpPr>
              <p:spPr bwMode="auto">
                <a:xfrm flipV="1">
                  <a:off x="2166" y="14579"/>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8" name="Line 27"/>
                <p:cNvSpPr>
                  <a:spLocks noChangeShapeType="1"/>
                </p:cNvSpPr>
                <p:nvPr/>
              </p:nvSpPr>
              <p:spPr bwMode="auto">
                <a:xfrm>
                  <a:off x="3216" y="1459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9" name="Line 28"/>
                <p:cNvSpPr>
                  <a:spLocks noChangeShapeType="1"/>
                </p:cNvSpPr>
                <p:nvPr/>
              </p:nvSpPr>
              <p:spPr bwMode="auto">
                <a:xfrm flipV="1">
                  <a:off x="2721" y="1427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Line 29"/>
                <p:cNvSpPr>
                  <a:spLocks noChangeShapeType="1"/>
                </p:cNvSpPr>
                <p:nvPr/>
              </p:nvSpPr>
              <p:spPr bwMode="auto">
                <a:xfrm>
                  <a:off x="2161" y="14593"/>
                  <a:ext cx="1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1516" name="Group 30"/>
              <p:cNvGrpSpPr>
                <a:grpSpLocks/>
              </p:cNvGrpSpPr>
              <p:nvPr/>
            </p:nvGrpSpPr>
            <p:grpSpPr bwMode="auto">
              <a:xfrm>
                <a:off x="6141" y="13793"/>
                <a:ext cx="2925" cy="1577"/>
                <a:chOff x="6141" y="13793"/>
                <a:chExt cx="2925" cy="1577"/>
              </a:xfrm>
            </p:grpSpPr>
            <p:sp>
              <p:nvSpPr>
                <p:cNvPr id="21526" name="Rectangle 31"/>
                <p:cNvSpPr>
                  <a:spLocks noChangeArrowheads="1"/>
                </p:cNvSpPr>
                <p:nvPr/>
              </p:nvSpPr>
              <p:spPr bwMode="auto">
                <a:xfrm>
                  <a:off x="7131" y="13793"/>
                  <a:ext cx="900" cy="468"/>
                </a:xfrm>
                <a:prstGeom prst="rect">
                  <a:avLst/>
                </a:prstGeom>
                <a:solidFill>
                  <a:schemeClr val="accent4">
                    <a:lumMod val="60000"/>
                    <a:lumOff val="40000"/>
                  </a:schemeClr>
                </a:solidFill>
                <a:ln w="9525">
                  <a:solidFill>
                    <a:srgbClr val="000000"/>
                  </a:solidFill>
                  <a:miter lim="800000"/>
                  <a:headEnd/>
                  <a:tailEnd/>
                </a:ln>
              </p:spPr>
              <p:txBody>
                <a:bodyPr/>
                <a:lstStyle/>
                <a:p>
                  <a:pPr algn="ctr"/>
                  <a:r>
                    <a:rPr lang="en-US" altLang="zh-CN" sz="1400"/>
                    <a:t>D×2</a:t>
                  </a:r>
                </a:p>
              </p:txBody>
            </p:sp>
            <p:sp>
              <p:nvSpPr>
                <p:cNvPr id="21527" name="Rectangle 32"/>
                <p:cNvSpPr>
                  <a:spLocks noChangeArrowheads="1"/>
                </p:cNvSpPr>
                <p:nvPr/>
              </p:nvSpPr>
              <p:spPr bwMode="auto">
                <a:xfrm>
                  <a:off x="6141" y="14901"/>
                  <a:ext cx="900" cy="468"/>
                </a:xfrm>
                <a:prstGeom prst="rect">
                  <a:avLst/>
                </a:prstGeom>
                <a:solidFill>
                  <a:schemeClr val="accent3">
                    <a:lumMod val="60000"/>
                    <a:lumOff val="40000"/>
                  </a:schemeClr>
                </a:solidFill>
                <a:ln w="9525">
                  <a:solidFill>
                    <a:srgbClr val="000000"/>
                  </a:solidFill>
                  <a:miter lim="800000"/>
                  <a:headEnd/>
                  <a:tailEnd/>
                </a:ln>
              </p:spPr>
              <p:txBody>
                <a:bodyPr/>
                <a:lstStyle/>
                <a:p>
                  <a:pPr algn="ctr"/>
                  <a:r>
                    <a:rPr lang="en-US" altLang="zh-CN" sz="1400"/>
                    <a:t>H×2</a:t>
                  </a:r>
                </a:p>
              </p:txBody>
            </p:sp>
            <p:sp>
              <p:nvSpPr>
                <p:cNvPr id="21528" name="Rectangle 33"/>
                <p:cNvSpPr>
                  <a:spLocks noChangeArrowheads="1"/>
                </p:cNvSpPr>
                <p:nvPr/>
              </p:nvSpPr>
              <p:spPr bwMode="auto">
                <a:xfrm>
                  <a:off x="7146" y="14902"/>
                  <a:ext cx="900" cy="468"/>
                </a:xfrm>
                <a:prstGeom prst="rect">
                  <a:avLst/>
                </a:prstGeom>
                <a:solidFill>
                  <a:schemeClr val="accent3">
                    <a:lumMod val="60000"/>
                    <a:lumOff val="40000"/>
                  </a:schemeClr>
                </a:solidFill>
                <a:ln w="9525">
                  <a:solidFill>
                    <a:srgbClr val="000000"/>
                  </a:solidFill>
                  <a:miter lim="800000"/>
                  <a:headEnd/>
                  <a:tailEnd/>
                </a:ln>
              </p:spPr>
              <p:txBody>
                <a:bodyPr/>
                <a:lstStyle/>
                <a:p>
                  <a:pPr algn="ctr"/>
                  <a:r>
                    <a:rPr lang="en-US" altLang="zh-CN" sz="1400"/>
                    <a:t>F×1</a:t>
                  </a:r>
                </a:p>
              </p:txBody>
            </p:sp>
            <p:sp>
              <p:nvSpPr>
                <p:cNvPr id="21529" name="Rectangle 34"/>
                <p:cNvSpPr>
                  <a:spLocks noChangeArrowheads="1"/>
                </p:cNvSpPr>
                <p:nvPr/>
              </p:nvSpPr>
              <p:spPr bwMode="auto">
                <a:xfrm>
                  <a:off x="8166" y="14900"/>
                  <a:ext cx="900" cy="468"/>
                </a:xfrm>
                <a:prstGeom prst="rect">
                  <a:avLst/>
                </a:prstGeom>
                <a:solidFill>
                  <a:schemeClr val="accent3">
                    <a:lumMod val="60000"/>
                    <a:lumOff val="40000"/>
                  </a:schemeClr>
                </a:solidFill>
                <a:ln w="9525">
                  <a:solidFill>
                    <a:srgbClr val="000000"/>
                  </a:solidFill>
                  <a:miter lim="800000"/>
                  <a:headEnd/>
                  <a:tailEnd/>
                </a:ln>
              </p:spPr>
              <p:txBody>
                <a:bodyPr/>
                <a:lstStyle/>
                <a:p>
                  <a:pPr algn="ctr"/>
                  <a:r>
                    <a:rPr lang="en-US" altLang="zh-CN" sz="1400"/>
                    <a:t>I×1</a:t>
                  </a:r>
                </a:p>
              </p:txBody>
            </p:sp>
            <p:sp>
              <p:nvSpPr>
                <p:cNvPr id="21530" name="Line 35"/>
                <p:cNvSpPr>
                  <a:spLocks noChangeShapeType="1"/>
                </p:cNvSpPr>
                <p:nvPr/>
              </p:nvSpPr>
              <p:spPr bwMode="auto">
                <a:xfrm>
                  <a:off x="6621" y="1458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36"/>
                <p:cNvSpPr>
                  <a:spLocks noChangeShapeType="1"/>
                </p:cNvSpPr>
                <p:nvPr/>
              </p:nvSpPr>
              <p:spPr bwMode="auto">
                <a:xfrm flipH="1">
                  <a:off x="7596" y="14278"/>
                  <a:ext cx="0" cy="6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37"/>
                <p:cNvSpPr>
                  <a:spLocks noChangeShapeType="1"/>
                </p:cNvSpPr>
                <p:nvPr/>
              </p:nvSpPr>
              <p:spPr bwMode="auto">
                <a:xfrm>
                  <a:off x="8631" y="14579"/>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Line 38"/>
                <p:cNvSpPr>
                  <a:spLocks noChangeShapeType="1"/>
                </p:cNvSpPr>
                <p:nvPr/>
              </p:nvSpPr>
              <p:spPr bwMode="auto">
                <a:xfrm>
                  <a:off x="6616" y="14565"/>
                  <a:ext cx="20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517" name="Line 39"/>
              <p:cNvSpPr>
                <a:spLocks noChangeShapeType="1"/>
              </p:cNvSpPr>
              <p:nvPr/>
            </p:nvSpPr>
            <p:spPr bwMode="auto">
              <a:xfrm>
                <a:off x="2716" y="13499"/>
                <a:ext cx="48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1518" name="Group 40"/>
              <p:cNvGrpSpPr>
                <a:grpSpLocks/>
              </p:cNvGrpSpPr>
              <p:nvPr/>
            </p:nvGrpSpPr>
            <p:grpSpPr bwMode="auto">
              <a:xfrm>
                <a:off x="3921" y="13794"/>
                <a:ext cx="1950" cy="1561"/>
                <a:chOff x="3921" y="13794"/>
                <a:chExt cx="1950" cy="1561"/>
              </a:xfrm>
            </p:grpSpPr>
            <p:sp>
              <p:nvSpPr>
                <p:cNvPr id="21519" name="Rectangle 41"/>
                <p:cNvSpPr>
                  <a:spLocks noChangeArrowheads="1"/>
                </p:cNvSpPr>
                <p:nvPr/>
              </p:nvSpPr>
              <p:spPr bwMode="auto">
                <a:xfrm>
                  <a:off x="4456" y="13794"/>
                  <a:ext cx="900" cy="468"/>
                </a:xfrm>
                <a:prstGeom prst="rect">
                  <a:avLst/>
                </a:prstGeom>
                <a:solidFill>
                  <a:schemeClr val="accent4">
                    <a:lumMod val="60000"/>
                    <a:lumOff val="40000"/>
                  </a:schemeClr>
                </a:solidFill>
                <a:ln w="9525">
                  <a:solidFill>
                    <a:srgbClr val="000000"/>
                  </a:solidFill>
                  <a:miter lim="800000"/>
                  <a:headEnd/>
                  <a:tailEnd/>
                </a:ln>
              </p:spPr>
              <p:txBody>
                <a:bodyPr/>
                <a:lstStyle/>
                <a:p>
                  <a:pPr algn="ctr"/>
                  <a:r>
                    <a:rPr lang="en-US" altLang="zh-CN" sz="1400"/>
                    <a:t>C×3</a:t>
                  </a:r>
                </a:p>
              </p:txBody>
            </p:sp>
            <p:sp>
              <p:nvSpPr>
                <p:cNvPr id="21520" name="Rectangle 42"/>
                <p:cNvSpPr>
                  <a:spLocks noChangeArrowheads="1"/>
                </p:cNvSpPr>
                <p:nvPr/>
              </p:nvSpPr>
              <p:spPr bwMode="auto">
                <a:xfrm>
                  <a:off x="3921" y="14887"/>
                  <a:ext cx="900" cy="468"/>
                </a:xfrm>
                <a:prstGeom prst="rect">
                  <a:avLst/>
                </a:prstGeom>
                <a:solidFill>
                  <a:schemeClr val="accent3">
                    <a:lumMod val="60000"/>
                    <a:lumOff val="40000"/>
                  </a:schemeClr>
                </a:solidFill>
                <a:ln w="9525">
                  <a:solidFill>
                    <a:srgbClr val="000000"/>
                  </a:solidFill>
                  <a:miter lim="800000"/>
                  <a:headEnd/>
                  <a:tailEnd/>
                </a:ln>
              </p:spPr>
              <p:txBody>
                <a:bodyPr/>
                <a:lstStyle/>
                <a:p>
                  <a:pPr algn="ctr"/>
                  <a:r>
                    <a:rPr lang="en-US" altLang="zh-CN" sz="1400"/>
                    <a:t>G×1</a:t>
                  </a:r>
                </a:p>
              </p:txBody>
            </p:sp>
            <p:sp>
              <p:nvSpPr>
                <p:cNvPr id="21521" name="Rectangle 43"/>
                <p:cNvSpPr>
                  <a:spLocks noChangeArrowheads="1"/>
                </p:cNvSpPr>
                <p:nvPr/>
              </p:nvSpPr>
              <p:spPr bwMode="auto">
                <a:xfrm>
                  <a:off x="4971" y="14887"/>
                  <a:ext cx="900" cy="468"/>
                </a:xfrm>
                <a:prstGeom prst="rect">
                  <a:avLst/>
                </a:prstGeom>
                <a:solidFill>
                  <a:schemeClr val="accent3">
                    <a:lumMod val="60000"/>
                    <a:lumOff val="40000"/>
                  </a:schemeClr>
                </a:solidFill>
                <a:ln w="9525">
                  <a:solidFill>
                    <a:srgbClr val="000000"/>
                  </a:solidFill>
                  <a:miter lim="800000"/>
                  <a:headEnd/>
                  <a:tailEnd/>
                </a:ln>
              </p:spPr>
              <p:txBody>
                <a:bodyPr/>
                <a:lstStyle/>
                <a:p>
                  <a:pPr algn="ctr"/>
                  <a:r>
                    <a:rPr lang="en-US" altLang="zh-CN" sz="1400"/>
                    <a:t>E×1</a:t>
                  </a:r>
                </a:p>
              </p:txBody>
            </p:sp>
            <p:sp>
              <p:nvSpPr>
                <p:cNvPr id="21522" name="Line 44"/>
                <p:cNvSpPr>
                  <a:spLocks noChangeShapeType="1"/>
                </p:cNvSpPr>
                <p:nvPr/>
              </p:nvSpPr>
              <p:spPr bwMode="auto">
                <a:xfrm flipV="1">
                  <a:off x="4371" y="14559"/>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45"/>
                <p:cNvSpPr>
                  <a:spLocks noChangeShapeType="1"/>
                </p:cNvSpPr>
                <p:nvPr/>
              </p:nvSpPr>
              <p:spPr bwMode="auto">
                <a:xfrm>
                  <a:off x="5451" y="1457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Line 46"/>
                <p:cNvSpPr>
                  <a:spLocks noChangeShapeType="1"/>
                </p:cNvSpPr>
                <p:nvPr/>
              </p:nvSpPr>
              <p:spPr bwMode="auto">
                <a:xfrm>
                  <a:off x="4911" y="142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47"/>
                <p:cNvSpPr>
                  <a:spLocks noChangeShapeType="1"/>
                </p:cNvSpPr>
                <p:nvPr/>
              </p:nvSpPr>
              <p:spPr bwMode="auto">
                <a:xfrm>
                  <a:off x="4366" y="14582"/>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spTree>
    <p:extLst>
      <p:ext uri="{BB962C8B-B14F-4D97-AF65-F5344CB8AC3E}">
        <p14:creationId xmlns:p14="http://schemas.microsoft.com/office/powerpoint/2010/main" val="3785784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ppt_x"/>
                                          </p:val>
                                        </p:tav>
                                        <p:tav tm="100000">
                                          <p:val>
                                            <p:strVal val="#ppt_x"/>
                                          </p:val>
                                        </p:tav>
                                      </p:tavLst>
                                    </p:anim>
                                    <p:anim calcmode="lin" valueType="num">
                                      <p:cBhvr additive="base">
                                        <p:cTn id="8" dur="500" fill="hold"/>
                                        <p:tgtEl>
                                          <p:spTgt spid="10240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2403">
                                            <p:txEl>
                                              <p:pRg st="0" end="0"/>
                                            </p:txEl>
                                          </p:spTgt>
                                        </p:tgtEl>
                                        <p:attrNameLst>
                                          <p:attrName>style.visibility</p:attrName>
                                        </p:attrNameLst>
                                      </p:cBhvr>
                                      <p:to>
                                        <p:strVal val="visible"/>
                                      </p:to>
                                    </p:set>
                                    <p:anim calcmode="lin" valueType="num">
                                      <p:cBhvr additive="base">
                                        <p:cTn id="12"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24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02403">
                                            <p:txEl>
                                              <p:pRg st="1" end="1"/>
                                            </p:txEl>
                                          </p:spTgt>
                                        </p:tgtEl>
                                        <p:attrNameLst>
                                          <p:attrName>style.visibility</p:attrName>
                                        </p:attrNameLst>
                                      </p:cBhvr>
                                      <p:to>
                                        <p:strVal val="visible"/>
                                      </p:to>
                                    </p:set>
                                    <p:anim calcmode="lin" valueType="num">
                                      <p:cBhvr additive="base">
                                        <p:cTn id="16" dur="500" fill="hold"/>
                                        <p:tgtEl>
                                          <p:spTgt spid="10240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024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par>
                          <p:cTn id="18" fill="hold" nodeType="afterGroup">
                            <p:stCondLst>
                              <p:cond delay="1000"/>
                            </p:stCondLst>
                            <p:childTnLst>
                              <p:par>
                                <p:cTn id="19" presetID="2" presetClass="entr" presetSubtype="2" fill="hold" nodeType="afterEffect">
                                  <p:stCondLst>
                                    <p:cond delay="0"/>
                                  </p:stCondLst>
                                  <p:childTnLst>
                                    <p:set>
                                      <p:cBhvr>
                                        <p:cTn id="20" dur="1" fill="hold">
                                          <p:stCondLst>
                                            <p:cond delay="0"/>
                                          </p:stCondLst>
                                        </p:cTn>
                                        <p:tgtEl>
                                          <p:spTgt spid="102405"/>
                                        </p:tgtEl>
                                        <p:attrNameLst>
                                          <p:attrName>style.visibility</p:attrName>
                                        </p:attrNameLst>
                                      </p:cBhvr>
                                      <p:to>
                                        <p:strVal val="visible"/>
                                      </p:to>
                                    </p:set>
                                    <p:anim calcmode="lin" valueType="num">
                                      <p:cBhvr additive="base">
                                        <p:cTn id="21" dur="500" fill="hold"/>
                                        <p:tgtEl>
                                          <p:spTgt spid="102405"/>
                                        </p:tgtEl>
                                        <p:attrNameLst>
                                          <p:attrName>ppt_x</p:attrName>
                                        </p:attrNameLst>
                                      </p:cBhvr>
                                      <p:tavLst>
                                        <p:tav tm="0">
                                          <p:val>
                                            <p:strVal val="1+#ppt_w/2"/>
                                          </p:val>
                                        </p:tav>
                                        <p:tav tm="100000">
                                          <p:val>
                                            <p:strVal val="#ppt_x"/>
                                          </p:val>
                                        </p:tav>
                                      </p:tavLst>
                                    </p:anim>
                                    <p:anim calcmode="lin" valueType="num">
                                      <p:cBhvr additive="base">
                                        <p:cTn id="22" dur="500" fill="hold"/>
                                        <p:tgtEl>
                                          <p:spTgt spid="1024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3"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lstStyle/>
          <a:p>
            <a:pPr eaLnBrk="1" hangingPunct="1">
              <a:buFont typeface="Marlett" pitchFamily="2" charset="2"/>
              <a:buChar char="2"/>
            </a:pPr>
            <a:r>
              <a:rPr lang="zh-CN" altLang="en-US" smtClean="0"/>
              <a:t>产品结构</a:t>
            </a:r>
          </a:p>
        </p:txBody>
      </p:sp>
      <p:grpSp>
        <p:nvGrpSpPr>
          <p:cNvPr id="21508" name="Group 4"/>
          <p:cNvGrpSpPr>
            <a:grpSpLocks/>
          </p:cNvGrpSpPr>
          <p:nvPr/>
        </p:nvGrpSpPr>
        <p:grpSpPr bwMode="auto">
          <a:xfrm>
            <a:off x="685800" y="2286000"/>
            <a:ext cx="7467600" cy="3505200"/>
            <a:chOff x="3021" y="2490"/>
            <a:chExt cx="6690" cy="2332"/>
          </a:xfrm>
        </p:grpSpPr>
        <p:sp>
          <p:nvSpPr>
            <p:cNvPr id="6149" name="Rectangle 5"/>
            <p:cNvSpPr>
              <a:spLocks noChangeArrowheads="1"/>
            </p:cNvSpPr>
            <p:nvPr/>
          </p:nvSpPr>
          <p:spPr bwMode="auto">
            <a:xfrm>
              <a:off x="5736" y="2490"/>
              <a:ext cx="915"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园珠笔</a:t>
              </a:r>
            </a:p>
          </p:txBody>
        </p:sp>
        <p:sp>
          <p:nvSpPr>
            <p:cNvPr id="6150" name="Rectangle 6"/>
            <p:cNvSpPr>
              <a:spLocks noChangeArrowheads="1"/>
            </p:cNvSpPr>
            <p:nvPr/>
          </p:nvSpPr>
          <p:spPr bwMode="auto">
            <a:xfrm>
              <a:off x="5751" y="3579"/>
              <a:ext cx="900" cy="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a:r>
                <a:rPr lang="zh-CN" altLang="en-US" sz="2000"/>
                <a:t>笔芯</a:t>
              </a:r>
            </a:p>
          </p:txBody>
        </p:sp>
        <p:grpSp>
          <p:nvGrpSpPr>
            <p:cNvPr id="6151" name="Group 7"/>
            <p:cNvGrpSpPr>
              <a:grpSpLocks/>
            </p:cNvGrpSpPr>
            <p:nvPr/>
          </p:nvGrpSpPr>
          <p:grpSpPr bwMode="auto">
            <a:xfrm>
              <a:off x="3486" y="2957"/>
              <a:ext cx="5760" cy="624"/>
              <a:chOff x="3486" y="2957"/>
              <a:chExt cx="5760" cy="624"/>
            </a:xfrm>
          </p:grpSpPr>
          <p:sp>
            <p:nvSpPr>
              <p:cNvPr id="6162" name="Line 8"/>
              <p:cNvSpPr>
                <a:spLocks noChangeShapeType="1"/>
              </p:cNvSpPr>
              <p:nvPr/>
            </p:nvSpPr>
            <p:spPr bwMode="auto">
              <a:xfrm>
                <a:off x="6186" y="2957"/>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9"/>
              <p:cNvSpPr>
                <a:spLocks noChangeShapeType="1"/>
              </p:cNvSpPr>
              <p:nvPr/>
            </p:nvSpPr>
            <p:spPr bwMode="auto">
              <a:xfrm flipV="1">
                <a:off x="3486" y="3269"/>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10"/>
              <p:cNvSpPr>
                <a:spLocks noChangeShapeType="1"/>
              </p:cNvSpPr>
              <p:nvPr/>
            </p:nvSpPr>
            <p:spPr bwMode="auto">
              <a:xfrm>
                <a:off x="3486" y="3269"/>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11"/>
              <p:cNvSpPr>
                <a:spLocks noChangeShapeType="1"/>
              </p:cNvSpPr>
              <p:nvPr/>
            </p:nvSpPr>
            <p:spPr bwMode="auto">
              <a:xfrm>
                <a:off x="9246" y="3269"/>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2" name="Rectangle 12"/>
            <p:cNvSpPr>
              <a:spLocks noChangeArrowheads="1"/>
            </p:cNvSpPr>
            <p:nvPr/>
          </p:nvSpPr>
          <p:spPr bwMode="auto">
            <a:xfrm>
              <a:off x="3021" y="3582"/>
              <a:ext cx="900" cy="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a:r>
                <a:rPr lang="zh-CN" altLang="en-US" sz="2000"/>
                <a:t>笔筒</a:t>
              </a:r>
            </a:p>
          </p:txBody>
        </p:sp>
        <p:sp>
          <p:nvSpPr>
            <p:cNvPr id="6153" name="Rectangle 13"/>
            <p:cNvSpPr>
              <a:spLocks noChangeArrowheads="1"/>
            </p:cNvSpPr>
            <p:nvPr/>
          </p:nvSpPr>
          <p:spPr bwMode="auto">
            <a:xfrm>
              <a:off x="4386" y="4444"/>
              <a:ext cx="765" cy="3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a:r>
                <a:rPr lang="zh-CN" altLang="en-US" sz="2000"/>
                <a:t>笔油墨</a:t>
              </a:r>
            </a:p>
          </p:txBody>
        </p:sp>
        <p:sp>
          <p:nvSpPr>
            <p:cNvPr id="6154" name="Rectangle 14"/>
            <p:cNvSpPr>
              <a:spLocks noChangeArrowheads="1"/>
            </p:cNvSpPr>
            <p:nvPr/>
          </p:nvSpPr>
          <p:spPr bwMode="auto">
            <a:xfrm>
              <a:off x="5826" y="4433"/>
              <a:ext cx="765" cy="3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a:r>
                <a:rPr lang="zh-CN" altLang="en-US" sz="2000"/>
                <a:t>笔芯头</a:t>
              </a:r>
            </a:p>
          </p:txBody>
        </p:sp>
        <p:sp>
          <p:nvSpPr>
            <p:cNvPr id="6155" name="Rectangle 15"/>
            <p:cNvSpPr>
              <a:spLocks noChangeArrowheads="1"/>
            </p:cNvSpPr>
            <p:nvPr/>
          </p:nvSpPr>
          <p:spPr bwMode="auto">
            <a:xfrm>
              <a:off x="7251" y="4418"/>
              <a:ext cx="765" cy="3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a:r>
                <a:rPr lang="zh-CN" altLang="en-US" sz="2000"/>
                <a:t>笔芯杆</a:t>
              </a:r>
            </a:p>
          </p:txBody>
        </p:sp>
        <p:grpSp>
          <p:nvGrpSpPr>
            <p:cNvPr id="6156" name="Group 16"/>
            <p:cNvGrpSpPr>
              <a:grpSpLocks/>
            </p:cNvGrpSpPr>
            <p:nvPr/>
          </p:nvGrpSpPr>
          <p:grpSpPr bwMode="auto">
            <a:xfrm>
              <a:off x="4726" y="4005"/>
              <a:ext cx="2910" cy="420"/>
              <a:chOff x="4726" y="4005"/>
              <a:chExt cx="2910" cy="420"/>
            </a:xfrm>
          </p:grpSpPr>
          <p:sp>
            <p:nvSpPr>
              <p:cNvPr id="6158" name="Line 17"/>
              <p:cNvSpPr>
                <a:spLocks noChangeShapeType="1"/>
              </p:cNvSpPr>
              <p:nvPr/>
            </p:nvSpPr>
            <p:spPr bwMode="auto">
              <a:xfrm flipV="1">
                <a:off x="4726" y="4201"/>
                <a:ext cx="0"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59" name="Line 18"/>
              <p:cNvSpPr>
                <a:spLocks noChangeShapeType="1"/>
              </p:cNvSpPr>
              <p:nvPr/>
            </p:nvSpPr>
            <p:spPr bwMode="auto">
              <a:xfrm>
                <a:off x="4726" y="4201"/>
                <a:ext cx="29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0" name="Line 19"/>
              <p:cNvSpPr>
                <a:spLocks noChangeShapeType="1"/>
              </p:cNvSpPr>
              <p:nvPr/>
            </p:nvSpPr>
            <p:spPr bwMode="auto">
              <a:xfrm flipV="1">
                <a:off x="6196" y="4005"/>
                <a:ext cx="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1" name="Line 20"/>
              <p:cNvSpPr>
                <a:spLocks noChangeShapeType="1"/>
              </p:cNvSpPr>
              <p:nvPr/>
            </p:nvSpPr>
            <p:spPr bwMode="auto">
              <a:xfrm flipV="1">
                <a:off x="7621" y="4192"/>
                <a:ext cx="0"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57" name="Rectangle 21"/>
            <p:cNvSpPr>
              <a:spLocks noChangeArrowheads="1"/>
            </p:cNvSpPr>
            <p:nvPr/>
          </p:nvSpPr>
          <p:spPr bwMode="auto">
            <a:xfrm>
              <a:off x="8811" y="3547"/>
              <a:ext cx="900" cy="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a:r>
                <a:rPr lang="zh-CN" altLang="en-US" sz="2000"/>
                <a:t>笔帽</a:t>
              </a:r>
            </a:p>
          </p:txBody>
        </p:sp>
      </p:grpSp>
    </p:spTree>
    <p:extLst>
      <p:ext uri="{BB962C8B-B14F-4D97-AF65-F5344CB8AC3E}">
        <p14:creationId xmlns:p14="http://schemas.microsoft.com/office/powerpoint/2010/main" val="3732546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9" fill="hold" nodeType="afterGroup">
                            <p:stCondLst>
                              <p:cond delay="500"/>
                            </p:stCondLst>
                            <p:childTnLst>
                              <p:par>
                                <p:cTn id="10" presetID="2" presetClass="entr" presetSubtype="6" fill="hold" nodeType="afterEffect">
                                  <p:stCondLst>
                                    <p:cond delay="0"/>
                                  </p:stCondLst>
                                  <p:childTnLst>
                                    <p:set>
                                      <p:cBhvr>
                                        <p:cTn id="11" dur="1" fill="hold">
                                          <p:stCondLst>
                                            <p:cond delay="0"/>
                                          </p:stCondLst>
                                        </p:cTn>
                                        <p:tgtEl>
                                          <p:spTgt spid="21508"/>
                                        </p:tgtEl>
                                        <p:attrNameLst>
                                          <p:attrName>style.visibility</p:attrName>
                                        </p:attrNameLst>
                                      </p:cBhvr>
                                      <p:to>
                                        <p:strVal val="visible"/>
                                      </p:to>
                                    </p:set>
                                    <p:anim calcmode="lin" valueType="num">
                                      <p:cBhvr additive="base">
                                        <p:cTn id="12" dur="500" fill="hold"/>
                                        <p:tgtEl>
                                          <p:spTgt spid="21508"/>
                                        </p:tgtEl>
                                        <p:attrNameLst>
                                          <p:attrName>ppt_x</p:attrName>
                                        </p:attrNameLst>
                                      </p:cBhvr>
                                      <p:tavLst>
                                        <p:tav tm="0">
                                          <p:val>
                                            <p:strVal val="1+#ppt_w/2"/>
                                          </p:val>
                                        </p:tav>
                                        <p:tav tm="100000">
                                          <p:val>
                                            <p:strVal val="#ppt_x"/>
                                          </p:val>
                                        </p:tav>
                                      </p:tavLst>
                                    </p:anim>
                                    <p:anim calcmode="lin" valueType="num">
                                      <p:cBhvr additive="base">
                                        <p:cTn id="13" dur="500" fill="hold"/>
                                        <p:tgtEl>
                                          <p:spTgt spid="2150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solidFill>
                  <a:srgbClr val="FFCC00"/>
                </a:solidFill>
              </a:rPr>
              <a:t>销售</a:t>
            </a:r>
            <a:r>
              <a:rPr lang="zh-CN" altLang="en-US" dirty="0">
                <a:solidFill>
                  <a:srgbClr val="FFCC00"/>
                </a:solidFill>
              </a:rPr>
              <a:t>管理</a:t>
            </a:r>
          </a:p>
        </p:txBody>
      </p:sp>
      <p:sp>
        <p:nvSpPr>
          <p:cNvPr id="41987" name="Rectangle 3"/>
          <p:cNvSpPr>
            <a:spLocks noGrp="1" noChangeArrowheads="1"/>
          </p:cNvSpPr>
          <p:nvPr>
            <p:ph type="body" idx="1"/>
          </p:nvPr>
        </p:nvSpPr>
        <p:spPr/>
        <p:txBody>
          <a:bodyPr/>
          <a:lstStyle/>
          <a:p>
            <a:pPr>
              <a:buFont typeface="Marlett" pitchFamily="2" charset="2"/>
              <a:buChar char="2"/>
            </a:pPr>
            <a:r>
              <a:rPr lang="zh-CN" altLang="en-US" dirty="0"/>
              <a:t>现货生产（</a:t>
            </a:r>
            <a:r>
              <a:rPr lang="en-US" altLang="zh-CN" dirty="0"/>
              <a:t>Make To Stock-MTS</a:t>
            </a:r>
            <a:r>
              <a:rPr lang="zh-CN" altLang="en-US" dirty="0"/>
              <a:t>）</a:t>
            </a:r>
          </a:p>
          <a:p>
            <a:pPr>
              <a:buFont typeface="Marlett" pitchFamily="2" charset="2"/>
              <a:buChar char="2"/>
            </a:pPr>
            <a:r>
              <a:rPr lang="zh-CN" altLang="en-US" dirty="0"/>
              <a:t>订货生产（</a:t>
            </a:r>
            <a:r>
              <a:rPr lang="en-US" altLang="zh-CN" dirty="0"/>
              <a:t>Make To Order-MTO</a:t>
            </a:r>
            <a:r>
              <a:rPr lang="zh-CN" altLang="en-US" dirty="0"/>
              <a:t>）</a:t>
            </a:r>
          </a:p>
          <a:p>
            <a:pPr>
              <a:buFont typeface="Marlett" pitchFamily="2" charset="2"/>
              <a:buChar char="2"/>
            </a:pPr>
            <a:r>
              <a:rPr lang="zh-CN" altLang="en-US" dirty="0"/>
              <a:t>订货组装（</a:t>
            </a:r>
            <a:r>
              <a:rPr lang="en-US" altLang="zh-CN" dirty="0"/>
              <a:t>Assemble To Order-ATO</a:t>
            </a:r>
            <a:r>
              <a:rPr lang="zh-CN" altLang="en-US" dirty="0"/>
              <a:t>）</a:t>
            </a:r>
          </a:p>
          <a:p>
            <a:pPr>
              <a:buFont typeface="Marlett" pitchFamily="2" charset="2"/>
              <a:buChar char="2"/>
            </a:pPr>
            <a:r>
              <a:rPr lang="zh-CN" altLang="en-US" dirty="0"/>
              <a:t>工程生产（</a:t>
            </a:r>
            <a:r>
              <a:rPr lang="en-US" altLang="zh-CN" dirty="0"/>
              <a:t>Engineer To Order-ETO</a:t>
            </a:r>
            <a:r>
              <a:rPr lang="zh-CN" altLang="en-US" dirty="0"/>
              <a:t>）</a:t>
            </a:r>
          </a:p>
        </p:txBody>
      </p:sp>
    </p:spTree>
    <p:extLst>
      <p:ext uri="{BB962C8B-B14F-4D97-AF65-F5344CB8AC3E}">
        <p14:creationId xmlns:p14="http://schemas.microsoft.com/office/powerpoint/2010/main" val="2653444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ppt_x"/>
                                          </p:val>
                                        </p:tav>
                                        <p:tav tm="100000">
                                          <p:val>
                                            <p:strVal val="#ppt_x"/>
                                          </p:val>
                                        </p:tav>
                                      </p:tavLst>
                                    </p:anim>
                                    <p:anim calcmode="lin" valueType="num">
                                      <p:cBhvr additive="base">
                                        <p:cTn id="8" dur="500" fill="hold"/>
                                        <p:tgtEl>
                                          <p:spTgt spid="419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1987">
                                            <p:txEl>
                                              <p:pRg st="0" end="0"/>
                                            </p:txEl>
                                          </p:spTgt>
                                        </p:tgtEl>
                                        <p:attrNameLst>
                                          <p:attrName>style.visibility</p:attrName>
                                        </p:attrNameLst>
                                      </p:cBhvr>
                                      <p:to>
                                        <p:strVal val="visible"/>
                                      </p:to>
                                    </p:set>
                                    <p:anim calcmode="lin" valueType="num">
                                      <p:cBhvr additive="base">
                                        <p:cTn id="12" dur="500" fill="hold"/>
                                        <p:tgtEl>
                                          <p:spTgt spid="419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1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987">
                                            <p:txEl>
                                              <p:pRg st="1" end="1"/>
                                            </p:txEl>
                                          </p:spTgt>
                                        </p:tgtEl>
                                        <p:attrNameLst>
                                          <p:attrName>style.visibility</p:attrName>
                                        </p:attrNameLst>
                                      </p:cBhvr>
                                      <p:to>
                                        <p:strVal val="visible"/>
                                      </p:to>
                                    </p:set>
                                    <p:anim calcmode="lin" valueType="num">
                                      <p:cBhvr additive="base">
                                        <p:cTn id="17" dur="500" fill="hold"/>
                                        <p:tgtEl>
                                          <p:spTgt spid="4198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9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1987">
                                            <p:txEl>
                                              <p:pRg st="2" end="2"/>
                                            </p:txEl>
                                          </p:spTgt>
                                        </p:tgtEl>
                                        <p:attrNameLst>
                                          <p:attrName>style.visibility</p:attrName>
                                        </p:attrNameLst>
                                      </p:cBhvr>
                                      <p:to>
                                        <p:strVal val="visible"/>
                                      </p:to>
                                    </p:set>
                                    <p:anim calcmode="lin" valueType="num">
                                      <p:cBhvr additive="base">
                                        <p:cTn id="22" dur="500" fill="hold"/>
                                        <p:tgtEl>
                                          <p:spTgt spid="41987">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19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1987">
                                            <p:txEl>
                                              <p:pRg st="3" end="3"/>
                                            </p:txEl>
                                          </p:spTgt>
                                        </p:tgtEl>
                                        <p:attrNameLst>
                                          <p:attrName>style.visibility</p:attrName>
                                        </p:attrNameLst>
                                      </p:cBhvr>
                                      <p:to>
                                        <p:strVal val="visible"/>
                                      </p:to>
                                    </p:set>
                                    <p:anim calcmode="lin" valueType="num">
                                      <p:cBhvr additive="base">
                                        <p:cTn id="27" dur="500" fill="hold"/>
                                        <p:tgtEl>
                                          <p:spTgt spid="41987">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19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z="4000" dirty="0">
                <a:solidFill>
                  <a:srgbClr val="FFCC00"/>
                </a:solidFill>
              </a:rPr>
              <a:t>有关基本</a:t>
            </a:r>
            <a:r>
              <a:rPr lang="zh-CN" altLang="en-US" sz="4000" dirty="0" smtClean="0">
                <a:solidFill>
                  <a:srgbClr val="FFCC00"/>
                </a:solidFill>
              </a:rPr>
              <a:t>概念</a:t>
            </a:r>
            <a:r>
              <a:rPr lang="en-US" altLang="zh-CN" sz="4000" dirty="0" smtClean="0">
                <a:solidFill>
                  <a:srgbClr val="FFCC00"/>
                </a:solidFill>
              </a:rPr>
              <a:t>--</a:t>
            </a:r>
            <a:r>
              <a:rPr lang="zh-CN" altLang="en-US" sz="4000" dirty="0" smtClean="0">
                <a:solidFill>
                  <a:srgbClr val="FFCC00"/>
                </a:solidFill>
              </a:rPr>
              <a:t>物料清单虚拟件</a:t>
            </a:r>
          </a:p>
        </p:txBody>
      </p:sp>
      <p:sp>
        <p:nvSpPr>
          <p:cNvPr id="105475" name="Rectangle 3"/>
          <p:cNvSpPr>
            <a:spLocks noGrp="1" noChangeArrowheads="1"/>
          </p:cNvSpPr>
          <p:nvPr>
            <p:ph type="body" idx="1"/>
          </p:nvPr>
        </p:nvSpPr>
        <p:spPr/>
        <p:txBody>
          <a:bodyPr/>
          <a:lstStyle/>
          <a:p>
            <a:pPr lvl="1" eaLnBrk="1" hangingPunct="1">
              <a:buFont typeface="Marlett" pitchFamily="2" charset="2"/>
              <a:buChar char="2"/>
            </a:pPr>
            <a:r>
              <a:rPr lang="zh-CN" altLang="en-US" smtClean="0"/>
              <a:t>虚拟件</a:t>
            </a:r>
          </a:p>
          <a:p>
            <a:pPr lvl="2" eaLnBrk="1" hangingPunct="1">
              <a:buFont typeface="Marlett" pitchFamily="2" charset="2"/>
              <a:buChar char="2"/>
            </a:pPr>
            <a:r>
              <a:rPr lang="zh-CN" altLang="en-US" smtClean="0"/>
              <a:t>作为一般性业务管理使用。“虚拟件”表示一种并不存在的物品，图纸上与加工过程都不出现，属于“虚构”的物品。其作用只是为了达到一定的管理目的，如组合采购、组合存储、组合发料，这样在处理业务时，计算机查询时只需要对虚拟件操作，就可以自动生成实际的业务单据。这种靶槟件”甚至也可以查询到它的库存量与金额，但存货核算只针对实际的物料。</a:t>
            </a:r>
          </a:p>
        </p:txBody>
      </p:sp>
    </p:spTree>
    <p:extLst>
      <p:ext uri="{BB962C8B-B14F-4D97-AF65-F5344CB8AC3E}">
        <p14:creationId xmlns:p14="http://schemas.microsoft.com/office/powerpoint/2010/main" val="1382181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500" fill="hold"/>
                                        <p:tgtEl>
                                          <p:spTgt spid="105474"/>
                                        </p:tgtEl>
                                        <p:attrNameLst>
                                          <p:attrName>ppt_x</p:attrName>
                                        </p:attrNameLst>
                                      </p:cBhvr>
                                      <p:tavLst>
                                        <p:tav tm="0">
                                          <p:val>
                                            <p:strVal val="#ppt_x"/>
                                          </p:val>
                                        </p:tav>
                                        <p:tav tm="100000">
                                          <p:val>
                                            <p:strVal val="#ppt_x"/>
                                          </p:val>
                                        </p:tav>
                                      </p:tavLst>
                                    </p:anim>
                                    <p:anim calcmode="lin" valueType="num">
                                      <p:cBhvr additive="base">
                                        <p:cTn id="8" dur="500" fill="hold"/>
                                        <p:tgtEl>
                                          <p:spTgt spid="10547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5475">
                                            <p:txEl>
                                              <p:pRg st="0" end="0"/>
                                            </p:txEl>
                                          </p:spTgt>
                                        </p:tgtEl>
                                        <p:attrNameLst>
                                          <p:attrName>style.visibility</p:attrName>
                                        </p:attrNameLst>
                                      </p:cBhvr>
                                      <p:to>
                                        <p:strVal val="visible"/>
                                      </p:to>
                                    </p:set>
                                    <p:anim calcmode="lin" valueType="num">
                                      <p:cBhvr additive="base">
                                        <p:cTn id="12"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54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05475">
                                            <p:txEl>
                                              <p:pRg st="1" end="1"/>
                                            </p:txEl>
                                          </p:spTgt>
                                        </p:tgtEl>
                                        <p:attrNameLst>
                                          <p:attrName>style.visibility</p:attrName>
                                        </p:attrNameLst>
                                      </p:cBhvr>
                                      <p:to>
                                        <p:strVal val="visible"/>
                                      </p:to>
                                    </p:set>
                                    <p:anim calcmode="lin" valueType="num">
                                      <p:cBhvr additive="base">
                                        <p:cTn id="16"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054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5"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sz="4000" dirty="0">
                <a:solidFill>
                  <a:srgbClr val="FFCC00"/>
                </a:solidFill>
              </a:rPr>
              <a:t>有关基本</a:t>
            </a:r>
            <a:r>
              <a:rPr lang="zh-CN" altLang="en-US" sz="4000" dirty="0" smtClean="0">
                <a:solidFill>
                  <a:srgbClr val="FFCC00"/>
                </a:solidFill>
              </a:rPr>
              <a:t>概念</a:t>
            </a:r>
            <a:r>
              <a:rPr lang="en-US" altLang="zh-CN" sz="4000" dirty="0" smtClean="0">
                <a:solidFill>
                  <a:srgbClr val="FFCC00"/>
                </a:solidFill>
              </a:rPr>
              <a:t>--</a:t>
            </a:r>
            <a:r>
              <a:rPr lang="zh-CN" altLang="en-US" sz="4000" dirty="0" smtClean="0">
                <a:solidFill>
                  <a:srgbClr val="FFCC00"/>
                </a:solidFill>
              </a:rPr>
              <a:t>物料清单虚拟件</a:t>
            </a:r>
          </a:p>
        </p:txBody>
      </p:sp>
      <p:sp>
        <p:nvSpPr>
          <p:cNvPr id="104451" name="Rectangle 3"/>
          <p:cNvSpPr>
            <a:spLocks noGrp="1" noChangeArrowheads="1"/>
          </p:cNvSpPr>
          <p:nvPr>
            <p:ph type="body" idx="1"/>
          </p:nvPr>
        </p:nvSpPr>
        <p:spPr/>
        <p:txBody>
          <a:bodyPr/>
          <a:lstStyle/>
          <a:p>
            <a:pPr eaLnBrk="1" hangingPunct="1">
              <a:buFont typeface="Marlett" pitchFamily="2" charset="2"/>
              <a:buChar char="2"/>
            </a:pPr>
            <a:r>
              <a:rPr lang="zh-CN" altLang="en-US" smtClean="0"/>
              <a:t>虚拟件</a:t>
            </a:r>
          </a:p>
        </p:txBody>
      </p:sp>
      <p:grpSp>
        <p:nvGrpSpPr>
          <p:cNvPr id="104452" name="Group 4"/>
          <p:cNvGrpSpPr>
            <a:grpSpLocks/>
          </p:cNvGrpSpPr>
          <p:nvPr/>
        </p:nvGrpSpPr>
        <p:grpSpPr bwMode="auto">
          <a:xfrm>
            <a:off x="1447800" y="2715904"/>
            <a:ext cx="6248400" cy="2530784"/>
            <a:chOff x="2281" y="1295"/>
            <a:chExt cx="7860" cy="2861"/>
          </a:xfrm>
        </p:grpSpPr>
        <p:grpSp>
          <p:nvGrpSpPr>
            <p:cNvPr id="24581" name="Group 5"/>
            <p:cNvGrpSpPr>
              <a:grpSpLocks/>
            </p:cNvGrpSpPr>
            <p:nvPr/>
          </p:nvGrpSpPr>
          <p:grpSpPr bwMode="auto">
            <a:xfrm>
              <a:off x="6331" y="2518"/>
              <a:ext cx="1620" cy="1638"/>
              <a:chOff x="7216" y="12493"/>
              <a:chExt cx="1620" cy="1638"/>
            </a:xfrm>
          </p:grpSpPr>
          <p:sp>
            <p:nvSpPr>
              <p:cNvPr id="24639" name="Text Box 6"/>
              <p:cNvSpPr txBox="1">
                <a:spLocks noChangeArrowheads="1"/>
              </p:cNvSpPr>
              <p:nvPr/>
            </p:nvSpPr>
            <p:spPr bwMode="auto">
              <a:xfrm>
                <a:off x="8551" y="12865"/>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G</a:t>
                </a:r>
              </a:p>
            </p:txBody>
          </p:sp>
          <p:grpSp>
            <p:nvGrpSpPr>
              <p:cNvPr id="24640" name="Group 7"/>
              <p:cNvGrpSpPr>
                <a:grpSpLocks/>
              </p:cNvGrpSpPr>
              <p:nvPr/>
            </p:nvGrpSpPr>
            <p:grpSpPr bwMode="auto">
              <a:xfrm>
                <a:off x="7216" y="12913"/>
                <a:ext cx="1350" cy="1218"/>
                <a:chOff x="8896" y="12703"/>
                <a:chExt cx="1350" cy="1218"/>
              </a:xfrm>
            </p:grpSpPr>
            <p:sp>
              <p:nvSpPr>
                <p:cNvPr id="24645" name="Text Box 8"/>
                <p:cNvSpPr txBox="1">
                  <a:spLocks noChangeArrowheads="1"/>
                </p:cNvSpPr>
                <p:nvPr/>
              </p:nvSpPr>
              <p:spPr bwMode="auto">
                <a:xfrm>
                  <a:off x="9421" y="13578"/>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E</a:t>
                  </a:r>
                </a:p>
              </p:txBody>
            </p:sp>
            <p:sp>
              <p:nvSpPr>
                <p:cNvPr id="24646" name="Text Box 9"/>
                <p:cNvSpPr txBox="1">
                  <a:spLocks noChangeArrowheads="1"/>
                </p:cNvSpPr>
                <p:nvPr/>
              </p:nvSpPr>
              <p:spPr bwMode="auto">
                <a:xfrm>
                  <a:off x="9961" y="13577"/>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F</a:t>
                  </a:r>
                </a:p>
              </p:txBody>
            </p:sp>
            <p:sp>
              <p:nvSpPr>
                <p:cNvPr id="24647" name="Text Box 10"/>
                <p:cNvSpPr txBox="1">
                  <a:spLocks noChangeArrowheads="1"/>
                </p:cNvSpPr>
                <p:nvPr/>
              </p:nvSpPr>
              <p:spPr bwMode="auto">
                <a:xfrm>
                  <a:off x="8896" y="13508"/>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D</a:t>
                  </a:r>
                </a:p>
              </p:txBody>
            </p:sp>
            <p:sp>
              <p:nvSpPr>
                <p:cNvPr id="24648" name="Line 11"/>
                <p:cNvSpPr>
                  <a:spLocks noChangeShapeType="1"/>
                </p:cNvSpPr>
                <p:nvPr/>
              </p:nvSpPr>
              <p:spPr bwMode="auto">
                <a:xfrm flipV="1">
                  <a:off x="9031" y="13305"/>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9" name="Line 12"/>
                <p:cNvSpPr>
                  <a:spLocks noChangeShapeType="1"/>
                </p:cNvSpPr>
                <p:nvPr/>
              </p:nvSpPr>
              <p:spPr bwMode="auto">
                <a:xfrm flipV="1">
                  <a:off x="9556" y="13018"/>
                  <a:ext cx="0" cy="55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50" name="Line 13"/>
                <p:cNvSpPr>
                  <a:spLocks noChangeShapeType="1"/>
                </p:cNvSpPr>
                <p:nvPr/>
              </p:nvSpPr>
              <p:spPr bwMode="auto">
                <a:xfrm flipV="1">
                  <a:off x="10111" y="13305"/>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51" name="Text Box 14"/>
                <p:cNvSpPr txBox="1">
                  <a:spLocks noChangeArrowheads="1"/>
                </p:cNvSpPr>
                <p:nvPr/>
              </p:nvSpPr>
              <p:spPr bwMode="auto">
                <a:xfrm>
                  <a:off x="9421" y="12703"/>
                  <a:ext cx="285" cy="343"/>
                </a:xfrm>
                <a:prstGeom prst="rect">
                  <a:avLst/>
                </a:prstGeom>
                <a:solidFill>
                  <a:schemeClr val="accent3">
                    <a:lumMod val="60000"/>
                    <a:lumOff val="4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dirty="0"/>
                    <a:t>K</a:t>
                  </a:r>
                </a:p>
              </p:txBody>
            </p:sp>
            <p:sp>
              <p:nvSpPr>
                <p:cNvPr id="24652" name="Line 15"/>
                <p:cNvSpPr>
                  <a:spLocks noChangeShapeType="1"/>
                </p:cNvSpPr>
                <p:nvPr/>
              </p:nvSpPr>
              <p:spPr bwMode="auto">
                <a:xfrm>
                  <a:off x="9031" y="13319"/>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641" name="Line 16"/>
              <p:cNvSpPr>
                <a:spLocks noChangeShapeType="1"/>
              </p:cNvSpPr>
              <p:nvPr/>
            </p:nvSpPr>
            <p:spPr bwMode="auto">
              <a:xfrm flipV="1">
                <a:off x="7876" y="12689"/>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2" name="Line 17"/>
              <p:cNvSpPr>
                <a:spLocks noChangeShapeType="1"/>
              </p:cNvSpPr>
              <p:nvPr/>
            </p:nvSpPr>
            <p:spPr bwMode="auto">
              <a:xfrm>
                <a:off x="7876" y="12702"/>
                <a:ext cx="8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3" name="Line 18"/>
              <p:cNvSpPr>
                <a:spLocks noChangeShapeType="1"/>
              </p:cNvSpPr>
              <p:nvPr/>
            </p:nvSpPr>
            <p:spPr bwMode="auto">
              <a:xfrm>
                <a:off x="8701" y="12717"/>
                <a:ext cx="0"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4" name="Line 19"/>
              <p:cNvSpPr>
                <a:spLocks noChangeShapeType="1"/>
              </p:cNvSpPr>
              <p:nvPr/>
            </p:nvSpPr>
            <p:spPr bwMode="auto">
              <a:xfrm flipV="1">
                <a:off x="8296" y="12493"/>
                <a:ext cx="0"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82" name="Group 20"/>
            <p:cNvGrpSpPr>
              <a:grpSpLocks/>
            </p:cNvGrpSpPr>
            <p:nvPr/>
          </p:nvGrpSpPr>
          <p:grpSpPr bwMode="auto">
            <a:xfrm>
              <a:off x="2281" y="1295"/>
              <a:ext cx="7860" cy="2861"/>
              <a:chOff x="2896" y="2240"/>
              <a:chExt cx="7860" cy="2861"/>
            </a:xfrm>
          </p:grpSpPr>
          <p:sp>
            <p:nvSpPr>
              <p:cNvPr id="24583" name="Text Box 21"/>
              <p:cNvSpPr txBox="1">
                <a:spLocks noChangeArrowheads="1"/>
              </p:cNvSpPr>
              <p:nvPr/>
            </p:nvSpPr>
            <p:spPr bwMode="auto">
              <a:xfrm>
                <a:off x="8956" y="2302"/>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A</a:t>
                </a:r>
              </a:p>
            </p:txBody>
          </p:sp>
          <p:sp>
            <p:nvSpPr>
              <p:cNvPr id="24584" name="Line 22"/>
              <p:cNvSpPr>
                <a:spLocks noChangeShapeType="1"/>
              </p:cNvSpPr>
              <p:nvPr/>
            </p:nvSpPr>
            <p:spPr bwMode="auto">
              <a:xfrm flipV="1">
                <a:off x="8026" y="2931"/>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5" name="Line 23"/>
              <p:cNvSpPr>
                <a:spLocks noChangeShapeType="1"/>
              </p:cNvSpPr>
              <p:nvPr/>
            </p:nvSpPr>
            <p:spPr bwMode="auto">
              <a:xfrm>
                <a:off x="8026" y="2931"/>
                <a:ext cx="2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6" name="Line 24"/>
              <p:cNvSpPr>
                <a:spLocks noChangeShapeType="1"/>
              </p:cNvSpPr>
              <p:nvPr/>
            </p:nvSpPr>
            <p:spPr bwMode="auto">
              <a:xfrm>
                <a:off x="10201" y="2931"/>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7" name="Line 25"/>
              <p:cNvSpPr>
                <a:spLocks noChangeShapeType="1"/>
              </p:cNvSpPr>
              <p:nvPr/>
            </p:nvSpPr>
            <p:spPr bwMode="auto">
              <a:xfrm flipV="1">
                <a:off x="9106" y="2707"/>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8" name="Text Box 26"/>
              <p:cNvSpPr txBox="1">
                <a:spLocks noChangeArrowheads="1"/>
              </p:cNvSpPr>
              <p:nvPr/>
            </p:nvSpPr>
            <p:spPr bwMode="auto">
              <a:xfrm>
                <a:off x="10066" y="3071"/>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C</a:t>
                </a:r>
              </a:p>
            </p:txBody>
          </p:sp>
          <p:grpSp>
            <p:nvGrpSpPr>
              <p:cNvPr id="24589" name="Group 27"/>
              <p:cNvGrpSpPr>
                <a:grpSpLocks/>
              </p:cNvGrpSpPr>
              <p:nvPr/>
            </p:nvGrpSpPr>
            <p:grpSpPr bwMode="auto">
              <a:xfrm>
                <a:off x="9136" y="3463"/>
                <a:ext cx="1620" cy="1638"/>
                <a:chOff x="7216" y="12493"/>
                <a:chExt cx="1620" cy="1638"/>
              </a:xfrm>
            </p:grpSpPr>
            <p:sp>
              <p:nvSpPr>
                <p:cNvPr id="24625" name="Text Box 28"/>
                <p:cNvSpPr txBox="1">
                  <a:spLocks noChangeArrowheads="1"/>
                </p:cNvSpPr>
                <p:nvPr/>
              </p:nvSpPr>
              <p:spPr bwMode="auto">
                <a:xfrm>
                  <a:off x="8551" y="12934"/>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H</a:t>
                  </a:r>
                </a:p>
              </p:txBody>
            </p:sp>
            <p:grpSp>
              <p:nvGrpSpPr>
                <p:cNvPr id="24626" name="Group 29"/>
                <p:cNvGrpSpPr>
                  <a:grpSpLocks/>
                </p:cNvGrpSpPr>
                <p:nvPr/>
              </p:nvGrpSpPr>
              <p:grpSpPr bwMode="auto">
                <a:xfrm>
                  <a:off x="7216" y="12913"/>
                  <a:ext cx="1350" cy="1218"/>
                  <a:chOff x="8896" y="12703"/>
                  <a:chExt cx="1350" cy="1218"/>
                </a:xfrm>
              </p:grpSpPr>
              <p:sp>
                <p:nvSpPr>
                  <p:cNvPr id="24631" name="Text Box 30"/>
                  <p:cNvSpPr txBox="1">
                    <a:spLocks noChangeArrowheads="1"/>
                  </p:cNvSpPr>
                  <p:nvPr/>
                </p:nvSpPr>
                <p:spPr bwMode="auto">
                  <a:xfrm>
                    <a:off x="9421" y="13578"/>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E</a:t>
                    </a:r>
                  </a:p>
                </p:txBody>
              </p:sp>
              <p:sp>
                <p:nvSpPr>
                  <p:cNvPr id="24632" name="Text Box 31"/>
                  <p:cNvSpPr txBox="1">
                    <a:spLocks noChangeArrowheads="1"/>
                  </p:cNvSpPr>
                  <p:nvPr/>
                </p:nvSpPr>
                <p:spPr bwMode="auto">
                  <a:xfrm>
                    <a:off x="9961" y="13577"/>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F</a:t>
                    </a:r>
                  </a:p>
                </p:txBody>
              </p:sp>
              <p:sp>
                <p:nvSpPr>
                  <p:cNvPr id="24633" name="Text Box 32"/>
                  <p:cNvSpPr txBox="1">
                    <a:spLocks noChangeArrowheads="1"/>
                  </p:cNvSpPr>
                  <p:nvPr/>
                </p:nvSpPr>
                <p:spPr bwMode="auto">
                  <a:xfrm>
                    <a:off x="8896" y="13577"/>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D</a:t>
                    </a:r>
                  </a:p>
                </p:txBody>
              </p:sp>
              <p:sp>
                <p:nvSpPr>
                  <p:cNvPr id="24634" name="Line 33"/>
                  <p:cNvSpPr>
                    <a:spLocks noChangeShapeType="1"/>
                  </p:cNvSpPr>
                  <p:nvPr/>
                </p:nvSpPr>
                <p:spPr bwMode="auto">
                  <a:xfrm flipV="1">
                    <a:off x="9031" y="13305"/>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35" name="Line 34"/>
                  <p:cNvSpPr>
                    <a:spLocks noChangeShapeType="1"/>
                  </p:cNvSpPr>
                  <p:nvPr/>
                </p:nvSpPr>
                <p:spPr bwMode="auto">
                  <a:xfrm flipV="1">
                    <a:off x="9556" y="13018"/>
                    <a:ext cx="0" cy="55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36" name="Line 35"/>
                  <p:cNvSpPr>
                    <a:spLocks noChangeShapeType="1"/>
                  </p:cNvSpPr>
                  <p:nvPr/>
                </p:nvSpPr>
                <p:spPr bwMode="auto">
                  <a:xfrm flipV="1">
                    <a:off x="10111" y="13305"/>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37" name="Text Box 36"/>
                  <p:cNvSpPr txBox="1">
                    <a:spLocks noChangeArrowheads="1"/>
                  </p:cNvSpPr>
                  <p:nvPr/>
                </p:nvSpPr>
                <p:spPr bwMode="auto">
                  <a:xfrm>
                    <a:off x="9421" y="12703"/>
                    <a:ext cx="285" cy="343"/>
                  </a:xfrm>
                  <a:prstGeom prst="rect">
                    <a:avLst/>
                  </a:prstGeom>
                  <a:solidFill>
                    <a:schemeClr val="accent3">
                      <a:lumMod val="60000"/>
                      <a:lumOff val="4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dirty="0"/>
                      <a:t>K</a:t>
                    </a:r>
                  </a:p>
                </p:txBody>
              </p:sp>
              <p:sp>
                <p:nvSpPr>
                  <p:cNvPr id="24638" name="Line 37"/>
                  <p:cNvSpPr>
                    <a:spLocks noChangeShapeType="1"/>
                  </p:cNvSpPr>
                  <p:nvPr/>
                </p:nvSpPr>
                <p:spPr bwMode="auto">
                  <a:xfrm>
                    <a:off x="9031" y="13319"/>
                    <a:ext cx="10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627" name="Line 38"/>
                <p:cNvSpPr>
                  <a:spLocks noChangeShapeType="1"/>
                </p:cNvSpPr>
                <p:nvPr/>
              </p:nvSpPr>
              <p:spPr bwMode="auto">
                <a:xfrm flipV="1">
                  <a:off x="7876" y="12689"/>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28" name="Line 39"/>
                <p:cNvSpPr>
                  <a:spLocks noChangeShapeType="1"/>
                </p:cNvSpPr>
                <p:nvPr/>
              </p:nvSpPr>
              <p:spPr bwMode="auto">
                <a:xfrm>
                  <a:off x="7876" y="12702"/>
                  <a:ext cx="8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29" name="Line 40"/>
                <p:cNvSpPr>
                  <a:spLocks noChangeShapeType="1"/>
                </p:cNvSpPr>
                <p:nvPr/>
              </p:nvSpPr>
              <p:spPr bwMode="auto">
                <a:xfrm>
                  <a:off x="8701" y="12717"/>
                  <a:ext cx="0"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30" name="Line 41"/>
                <p:cNvSpPr>
                  <a:spLocks noChangeShapeType="1"/>
                </p:cNvSpPr>
                <p:nvPr/>
              </p:nvSpPr>
              <p:spPr bwMode="auto">
                <a:xfrm flipV="1">
                  <a:off x="8296" y="12493"/>
                  <a:ext cx="0" cy="2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90" name="Group 42"/>
              <p:cNvGrpSpPr>
                <a:grpSpLocks/>
              </p:cNvGrpSpPr>
              <p:nvPr/>
            </p:nvGrpSpPr>
            <p:grpSpPr bwMode="auto">
              <a:xfrm>
                <a:off x="2896" y="2240"/>
                <a:ext cx="5280" cy="2003"/>
                <a:chOff x="2896" y="13700"/>
                <a:chExt cx="5280" cy="2003"/>
              </a:xfrm>
            </p:grpSpPr>
            <p:grpSp>
              <p:nvGrpSpPr>
                <p:cNvPr id="24591" name="Group 43"/>
                <p:cNvGrpSpPr>
                  <a:grpSpLocks/>
                </p:cNvGrpSpPr>
                <p:nvPr/>
              </p:nvGrpSpPr>
              <p:grpSpPr bwMode="auto">
                <a:xfrm>
                  <a:off x="2896" y="13700"/>
                  <a:ext cx="4005" cy="2003"/>
                  <a:chOff x="2671" y="11053"/>
                  <a:chExt cx="4005" cy="2003"/>
                </a:xfrm>
              </p:grpSpPr>
              <p:sp>
                <p:nvSpPr>
                  <p:cNvPr id="24594" name="Text Box 44"/>
                  <p:cNvSpPr txBox="1">
                    <a:spLocks noChangeArrowheads="1"/>
                  </p:cNvSpPr>
                  <p:nvPr/>
                </p:nvSpPr>
                <p:spPr bwMode="auto">
                  <a:xfrm>
                    <a:off x="4571" y="11053"/>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A</a:t>
                    </a:r>
                  </a:p>
                </p:txBody>
              </p:sp>
              <p:grpSp>
                <p:nvGrpSpPr>
                  <p:cNvPr id="24595" name="Group 45"/>
                  <p:cNvGrpSpPr>
                    <a:grpSpLocks/>
                  </p:cNvGrpSpPr>
                  <p:nvPr/>
                </p:nvGrpSpPr>
                <p:grpSpPr bwMode="auto">
                  <a:xfrm>
                    <a:off x="2671" y="11836"/>
                    <a:ext cx="1845" cy="1219"/>
                    <a:chOff x="2671" y="11836"/>
                    <a:chExt cx="1845" cy="1219"/>
                  </a:xfrm>
                </p:grpSpPr>
                <p:sp>
                  <p:nvSpPr>
                    <p:cNvPr id="24613" name="Text Box 46"/>
                    <p:cNvSpPr txBox="1">
                      <a:spLocks noChangeArrowheads="1"/>
                    </p:cNvSpPr>
                    <p:nvPr/>
                  </p:nvSpPr>
                  <p:spPr bwMode="auto">
                    <a:xfrm>
                      <a:off x="3506" y="11836"/>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B</a:t>
                      </a:r>
                    </a:p>
                  </p:txBody>
                </p:sp>
                <p:grpSp>
                  <p:nvGrpSpPr>
                    <p:cNvPr id="24614" name="Group 47"/>
                    <p:cNvGrpSpPr>
                      <a:grpSpLocks/>
                    </p:cNvGrpSpPr>
                    <p:nvPr/>
                  </p:nvGrpSpPr>
                  <p:grpSpPr bwMode="auto">
                    <a:xfrm>
                      <a:off x="2671" y="12542"/>
                      <a:ext cx="1845" cy="513"/>
                      <a:chOff x="2671" y="12542"/>
                      <a:chExt cx="1845" cy="513"/>
                    </a:xfrm>
                  </p:grpSpPr>
                  <p:sp>
                    <p:nvSpPr>
                      <p:cNvPr id="24616" name="Text Box 48"/>
                      <p:cNvSpPr txBox="1">
                        <a:spLocks noChangeArrowheads="1"/>
                      </p:cNvSpPr>
                      <p:nvPr/>
                    </p:nvSpPr>
                    <p:spPr bwMode="auto">
                      <a:xfrm>
                        <a:off x="3196" y="12712"/>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E</a:t>
                        </a:r>
                      </a:p>
                    </p:txBody>
                  </p:sp>
                  <p:sp>
                    <p:nvSpPr>
                      <p:cNvPr id="24617" name="Text Box 49"/>
                      <p:cNvSpPr txBox="1">
                        <a:spLocks noChangeArrowheads="1"/>
                      </p:cNvSpPr>
                      <p:nvPr/>
                    </p:nvSpPr>
                    <p:spPr bwMode="auto">
                      <a:xfrm>
                        <a:off x="3736" y="12711"/>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F</a:t>
                        </a:r>
                      </a:p>
                    </p:txBody>
                  </p:sp>
                  <p:sp>
                    <p:nvSpPr>
                      <p:cNvPr id="24618" name="Text Box 50"/>
                      <p:cNvSpPr txBox="1">
                        <a:spLocks noChangeArrowheads="1"/>
                      </p:cNvSpPr>
                      <p:nvPr/>
                    </p:nvSpPr>
                    <p:spPr bwMode="auto">
                      <a:xfrm>
                        <a:off x="4231" y="12711"/>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G</a:t>
                        </a:r>
                      </a:p>
                    </p:txBody>
                  </p:sp>
                  <p:sp>
                    <p:nvSpPr>
                      <p:cNvPr id="24619" name="Text Box 51"/>
                      <p:cNvSpPr txBox="1">
                        <a:spLocks noChangeArrowheads="1"/>
                      </p:cNvSpPr>
                      <p:nvPr/>
                    </p:nvSpPr>
                    <p:spPr bwMode="auto">
                      <a:xfrm>
                        <a:off x="2671" y="12711"/>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D</a:t>
                        </a:r>
                      </a:p>
                    </p:txBody>
                  </p:sp>
                  <p:sp>
                    <p:nvSpPr>
                      <p:cNvPr id="24620" name="Line 52"/>
                      <p:cNvSpPr>
                        <a:spLocks noChangeShapeType="1"/>
                      </p:cNvSpPr>
                      <p:nvPr/>
                    </p:nvSpPr>
                    <p:spPr bwMode="auto">
                      <a:xfrm flipV="1">
                        <a:off x="2806" y="12556"/>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21" name="Line 53"/>
                      <p:cNvSpPr>
                        <a:spLocks noChangeShapeType="1"/>
                      </p:cNvSpPr>
                      <p:nvPr/>
                    </p:nvSpPr>
                    <p:spPr bwMode="auto">
                      <a:xfrm>
                        <a:off x="2806" y="12556"/>
                        <a:ext cx="15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22" name="Line 54"/>
                      <p:cNvSpPr>
                        <a:spLocks noChangeShapeType="1"/>
                      </p:cNvSpPr>
                      <p:nvPr/>
                    </p:nvSpPr>
                    <p:spPr bwMode="auto">
                      <a:xfrm flipV="1">
                        <a:off x="3331" y="12542"/>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23" name="Line 55"/>
                      <p:cNvSpPr>
                        <a:spLocks noChangeShapeType="1"/>
                      </p:cNvSpPr>
                      <p:nvPr/>
                    </p:nvSpPr>
                    <p:spPr bwMode="auto">
                      <a:xfrm flipV="1">
                        <a:off x="3871" y="12556"/>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24" name="Line 56"/>
                      <p:cNvSpPr>
                        <a:spLocks noChangeShapeType="1"/>
                      </p:cNvSpPr>
                      <p:nvPr/>
                    </p:nvSpPr>
                    <p:spPr bwMode="auto">
                      <a:xfrm flipV="1">
                        <a:off x="4396" y="12542"/>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615" name="Line 57"/>
                    <p:cNvSpPr>
                      <a:spLocks noChangeShapeType="1"/>
                    </p:cNvSpPr>
                    <p:nvPr/>
                  </p:nvSpPr>
                  <p:spPr bwMode="auto">
                    <a:xfrm flipV="1">
                      <a:off x="3616" y="12282"/>
                      <a:ext cx="0" cy="2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96" name="Group 58"/>
                  <p:cNvGrpSpPr>
                    <a:grpSpLocks/>
                  </p:cNvGrpSpPr>
                  <p:nvPr/>
                </p:nvGrpSpPr>
                <p:grpSpPr bwMode="auto">
                  <a:xfrm>
                    <a:off x="4831" y="11837"/>
                    <a:ext cx="1845" cy="1219"/>
                    <a:chOff x="2671" y="11836"/>
                    <a:chExt cx="1845" cy="1219"/>
                  </a:xfrm>
                </p:grpSpPr>
                <p:sp>
                  <p:nvSpPr>
                    <p:cNvPr id="24601" name="Text Box 59"/>
                    <p:cNvSpPr txBox="1">
                      <a:spLocks noChangeArrowheads="1"/>
                    </p:cNvSpPr>
                    <p:nvPr/>
                  </p:nvSpPr>
                  <p:spPr bwMode="auto">
                    <a:xfrm>
                      <a:off x="3466" y="11836"/>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C</a:t>
                      </a:r>
                    </a:p>
                  </p:txBody>
                </p:sp>
                <p:grpSp>
                  <p:nvGrpSpPr>
                    <p:cNvPr id="24602" name="Group 60"/>
                    <p:cNvGrpSpPr>
                      <a:grpSpLocks/>
                    </p:cNvGrpSpPr>
                    <p:nvPr/>
                  </p:nvGrpSpPr>
                  <p:grpSpPr bwMode="auto">
                    <a:xfrm>
                      <a:off x="2671" y="12542"/>
                      <a:ext cx="1845" cy="513"/>
                      <a:chOff x="2671" y="12542"/>
                      <a:chExt cx="1845" cy="513"/>
                    </a:xfrm>
                  </p:grpSpPr>
                  <p:sp>
                    <p:nvSpPr>
                      <p:cNvPr id="24604" name="Text Box 61"/>
                      <p:cNvSpPr txBox="1">
                        <a:spLocks noChangeArrowheads="1"/>
                      </p:cNvSpPr>
                      <p:nvPr/>
                    </p:nvSpPr>
                    <p:spPr bwMode="auto">
                      <a:xfrm>
                        <a:off x="3196" y="12712"/>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E</a:t>
                        </a:r>
                      </a:p>
                    </p:txBody>
                  </p:sp>
                  <p:sp>
                    <p:nvSpPr>
                      <p:cNvPr id="24605" name="Text Box 62"/>
                      <p:cNvSpPr txBox="1">
                        <a:spLocks noChangeArrowheads="1"/>
                      </p:cNvSpPr>
                      <p:nvPr/>
                    </p:nvSpPr>
                    <p:spPr bwMode="auto">
                      <a:xfrm>
                        <a:off x="3736" y="12711"/>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F</a:t>
                        </a:r>
                      </a:p>
                    </p:txBody>
                  </p:sp>
                  <p:sp>
                    <p:nvSpPr>
                      <p:cNvPr id="24606" name="Text Box 63"/>
                      <p:cNvSpPr txBox="1">
                        <a:spLocks noChangeArrowheads="1"/>
                      </p:cNvSpPr>
                      <p:nvPr/>
                    </p:nvSpPr>
                    <p:spPr bwMode="auto">
                      <a:xfrm>
                        <a:off x="4231" y="12711"/>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H</a:t>
                        </a:r>
                      </a:p>
                    </p:txBody>
                  </p:sp>
                  <p:sp>
                    <p:nvSpPr>
                      <p:cNvPr id="24607" name="Text Box 64"/>
                      <p:cNvSpPr txBox="1">
                        <a:spLocks noChangeArrowheads="1"/>
                      </p:cNvSpPr>
                      <p:nvPr/>
                    </p:nvSpPr>
                    <p:spPr bwMode="auto">
                      <a:xfrm>
                        <a:off x="2671" y="12711"/>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D</a:t>
                        </a:r>
                      </a:p>
                    </p:txBody>
                  </p:sp>
                  <p:sp>
                    <p:nvSpPr>
                      <p:cNvPr id="24608" name="Line 65"/>
                      <p:cNvSpPr>
                        <a:spLocks noChangeShapeType="1"/>
                      </p:cNvSpPr>
                      <p:nvPr/>
                    </p:nvSpPr>
                    <p:spPr bwMode="auto">
                      <a:xfrm flipV="1">
                        <a:off x="2806" y="12556"/>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9" name="Line 66"/>
                      <p:cNvSpPr>
                        <a:spLocks noChangeShapeType="1"/>
                      </p:cNvSpPr>
                      <p:nvPr/>
                    </p:nvSpPr>
                    <p:spPr bwMode="auto">
                      <a:xfrm>
                        <a:off x="2806" y="12556"/>
                        <a:ext cx="15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0" name="Line 67"/>
                      <p:cNvSpPr>
                        <a:spLocks noChangeShapeType="1"/>
                      </p:cNvSpPr>
                      <p:nvPr/>
                    </p:nvSpPr>
                    <p:spPr bwMode="auto">
                      <a:xfrm flipV="1">
                        <a:off x="3331" y="12542"/>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1" name="Line 68"/>
                      <p:cNvSpPr>
                        <a:spLocks noChangeShapeType="1"/>
                      </p:cNvSpPr>
                      <p:nvPr/>
                    </p:nvSpPr>
                    <p:spPr bwMode="auto">
                      <a:xfrm flipV="1">
                        <a:off x="3871" y="12556"/>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2" name="Line 69"/>
                      <p:cNvSpPr>
                        <a:spLocks noChangeShapeType="1"/>
                      </p:cNvSpPr>
                      <p:nvPr/>
                    </p:nvSpPr>
                    <p:spPr bwMode="auto">
                      <a:xfrm flipV="1">
                        <a:off x="4396" y="12542"/>
                        <a:ext cx="0" cy="2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603" name="Line 70"/>
                    <p:cNvSpPr>
                      <a:spLocks noChangeShapeType="1"/>
                    </p:cNvSpPr>
                    <p:nvPr/>
                  </p:nvSpPr>
                  <p:spPr bwMode="auto">
                    <a:xfrm flipV="1">
                      <a:off x="3616" y="12282"/>
                      <a:ext cx="0" cy="2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597" name="Line 71"/>
                  <p:cNvSpPr>
                    <a:spLocks noChangeShapeType="1"/>
                  </p:cNvSpPr>
                  <p:nvPr/>
                </p:nvSpPr>
                <p:spPr bwMode="auto">
                  <a:xfrm flipV="1">
                    <a:off x="3601" y="11730"/>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8" name="Line 72"/>
                  <p:cNvSpPr>
                    <a:spLocks noChangeShapeType="1"/>
                  </p:cNvSpPr>
                  <p:nvPr/>
                </p:nvSpPr>
                <p:spPr bwMode="auto">
                  <a:xfrm>
                    <a:off x="3601" y="11730"/>
                    <a:ext cx="2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9" name="Line 73"/>
                  <p:cNvSpPr>
                    <a:spLocks noChangeShapeType="1"/>
                  </p:cNvSpPr>
                  <p:nvPr/>
                </p:nvSpPr>
                <p:spPr bwMode="auto">
                  <a:xfrm>
                    <a:off x="5776" y="11730"/>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0" name="Line 74"/>
                  <p:cNvSpPr>
                    <a:spLocks noChangeShapeType="1"/>
                  </p:cNvSpPr>
                  <p:nvPr/>
                </p:nvSpPr>
                <p:spPr bwMode="auto">
                  <a:xfrm flipV="1">
                    <a:off x="4681" y="11506"/>
                    <a:ext cx="0" cy="2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592" name="Text Box 75"/>
                <p:cNvSpPr txBox="1">
                  <a:spLocks noChangeArrowheads="1"/>
                </p:cNvSpPr>
                <p:nvPr/>
              </p:nvSpPr>
              <p:spPr bwMode="auto">
                <a:xfrm>
                  <a:off x="7891" y="14497"/>
                  <a:ext cx="285" cy="343"/>
                </a:xfrm>
                <a:prstGeom prst="rect">
                  <a:avLst/>
                </a:prstGeom>
                <a:solidFill>
                  <a:schemeClr val="tx2">
                    <a:lumMod val="40000"/>
                    <a:lumOff val="60000"/>
                  </a:scheme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B</a:t>
                  </a:r>
                </a:p>
              </p:txBody>
            </p:sp>
            <p:sp>
              <p:nvSpPr>
                <p:cNvPr id="24593" name="AutoShape 76"/>
                <p:cNvSpPr>
                  <a:spLocks noChangeArrowheads="1"/>
                </p:cNvSpPr>
                <p:nvPr/>
              </p:nvSpPr>
              <p:spPr bwMode="auto">
                <a:xfrm>
                  <a:off x="6646" y="14580"/>
                  <a:ext cx="855" cy="357"/>
                </a:xfrm>
                <a:prstGeom prst="rightArrow">
                  <a:avLst>
                    <a:gd name="adj1" fmla="val 50000"/>
                    <a:gd name="adj2" fmla="val 59874"/>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spTree>
    <p:extLst>
      <p:ext uri="{BB962C8B-B14F-4D97-AF65-F5344CB8AC3E}">
        <p14:creationId xmlns:p14="http://schemas.microsoft.com/office/powerpoint/2010/main" val="3378386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ppt_x"/>
                                          </p:val>
                                        </p:tav>
                                        <p:tav tm="100000">
                                          <p:val>
                                            <p:strVal val="#ppt_x"/>
                                          </p:val>
                                        </p:tav>
                                      </p:tavLst>
                                    </p:anim>
                                    <p:anim calcmode="lin" valueType="num">
                                      <p:cBhvr additive="base">
                                        <p:cTn id="8" dur="500" fill="hold"/>
                                        <p:tgtEl>
                                          <p:spTgt spid="1044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 calcmode="lin" valueType="num">
                                      <p:cBhvr additive="base">
                                        <p:cTn id="12"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44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04452"/>
                                        </p:tgtEl>
                                        <p:attrNameLst>
                                          <p:attrName>style.visibility</p:attrName>
                                        </p:attrNameLst>
                                      </p:cBhvr>
                                      <p:to>
                                        <p:strVal val="visible"/>
                                      </p:to>
                                    </p:set>
                                    <p:anim calcmode="lin" valueType="num">
                                      <p:cBhvr additive="base">
                                        <p:cTn id="17" dur="500" fill="hold"/>
                                        <p:tgtEl>
                                          <p:spTgt spid="104452"/>
                                        </p:tgtEl>
                                        <p:attrNameLst>
                                          <p:attrName>ppt_x</p:attrName>
                                        </p:attrNameLst>
                                      </p:cBhvr>
                                      <p:tavLst>
                                        <p:tav tm="0">
                                          <p:val>
                                            <p:strVal val="1+#ppt_w/2"/>
                                          </p:val>
                                        </p:tav>
                                        <p:tav tm="100000">
                                          <p:val>
                                            <p:strVal val="#ppt_x"/>
                                          </p:val>
                                        </p:tav>
                                      </p:tavLst>
                                    </p:anim>
                                    <p:anim calcmode="lin" valueType="num">
                                      <p:cBhvr additive="base">
                                        <p:cTn id="18" dur="500" fill="hold"/>
                                        <p:tgtEl>
                                          <p:spTgt spid="10445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z="4000" dirty="0">
                <a:solidFill>
                  <a:srgbClr val="FFCC00"/>
                </a:solidFill>
              </a:rPr>
              <a:t>有关基本</a:t>
            </a:r>
            <a:r>
              <a:rPr lang="zh-CN" altLang="en-US" sz="4000" dirty="0" smtClean="0">
                <a:solidFill>
                  <a:srgbClr val="FFCC00"/>
                </a:solidFill>
              </a:rPr>
              <a:t>概念</a:t>
            </a:r>
            <a:r>
              <a:rPr lang="en-US" altLang="zh-CN" sz="4000" dirty="0" smtClean="0">
                <a:solidFill>
                  <a:srgbClr val="FFCC00"/>
                </a:solidFill>
              </a:rPr>
              <a:t>--</a:t>
            </a:r>
            <a:r>
              <a:rPr lang="zh-CN" altLang="en-US" sz="4000" dirty="0" smtClean="0">
                <a:solidFill>
                  <a:srgbClr val="FFCC00"/>
                </a:solidFill>
                <a:latin typeface="宋体" charset="-122"/>
              </a:rPr>
              <a:t>工作中心</a:t>
            </a:r>
            <a:endParaRPr lang="zh-CN" altLang="en-US" dirty="0" smtClean="0">
              <a:latin typeface="宋体" charset="-122"/>
            </a:endParaRPr>
          </a:p>
        </p:txBody>
      </p:sp>
      <p:sp>
        <p:nvSpPr>
          <p:cNvPr id="35843" name="Rectangle 3"/>
          <p:cNvSpPr>
            <a:spLocks noGrp="1" noChangeArrowheads="1"/>
          </p:cNvSpPr>
          <p:nvPr>
            <p:ph type="body" idx="1"/>
          </p:nvPr>
        </p:nvSpPr>
        <p:spPr/>
        <p:txBody>
          <a:bodyPr/>
          <a:lstStyle/>
          <a:p>
            <a:pPr eaLnBrk="1" hangingPunct="1">
              <a:buFont typeface="Marlett" pitchFamily="2" charset="2"/>
              <a:buChar char="2"/>
            </a:pPr>
            <a:r>
              <a:rPr lang="zh-CN" altLang="en-US" smtClean="0">
                <a:latin typeface="宋体" charset="-122"/>
              </a:rPr>
              <a:t>工作中心（</a:t>
            </a:r>
            <a:r>
              <a:rPr lang="en-US" altLang="zh-CN" smtClean="0">
                <a:latin typeface="宋体" charset="-122"/>
              </a:rPr>
              <a:t>Working Center,</a:t>
            </a:r>
            <a:r>
              <a:rPr lang="zh-CN" altLang="en-US" smtClean="0">
                <a:latin typeface="宋体" charset="-122"/>
              </a:rPr>
              <a:t>简称</a:t>
            </a:r>
            <a:r>
              <a:rPr lang="en-US" altLang="zh-CN" smtClean="0">
                <a:latin typeface="宋体" charset="-122"/>
              </a:rPr>
              <a:t>WC</a:t>
            </a:r>
            <a:r>
              <a:rPr lang="zh-CN" altLang="en-US" smtClean="0">
                <a:latin typeface="宋体" charset="-122"/>
              </a:rPr>
              <a:t>）是生产加工单元的统称，在完成一项加工任务时同时也发生了加工成本。它是由一台或几台功能相同的设备，一个或多个工作人员，一个小组或一个工段，一个成组加工单元或一个装配场地等组成，甚至一个实际的车间也可作为一个工作中心，在这种情况下大大简化了管理流程。</a:t>
            </a:r>
          </a:p>
        </p:txBody>
      </p:sp>
    </p:spTree>
    <p:extLst>
      <p:ext uri="{BB962C8B-B14F-4D97-AF65-F5344CB8AC3E}">
        <p14:creationId xmlns:p14="http://schemas.microsoft.com/office/powerpoint/2010/main" val="2975151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 calcmode="lin" valueType="num">
                                      <p:cBhvr additive="base">
                                        <p:cTn id="12"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58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4000" dirty="0">
                <a:solidFill>
                  <a:srgbClr val="FFCC00"/>
                </a:solidFill>
              </a:rPr>
              <a:t>有关基本</a:t>
            </a:r>
            <a:r>
              <a:rPr lang="zh-CN" altLang="en-US" sz="4000" dirty="0" smtClean="0">
                <a:solidFill>
                  <a:srgbClr val="FFCC00"/>
                </a:solidFill>
              </a:rPr>
              <a:t>概念</a:t>
            </a:r>
            <a:r>
              <a:rPr lang="en-US" altLang="zh-CN" sz="4000" dirty="0" smtClean="0">
                <a:solidFill>
                  <a:srgbClr val="FFCC00"/>
                </a:solidFill>
              </a:rPr>
              <a:t>--</a:t>
            </a:r>
            <a:r>
              <a:rPr lang="zh-CN" altLang="en-US" sz="4000" dirty="0" smtClean="0">
                <a:solidFill>
                  <a:srgbClr val="FFCC00"/>
                </a:solidFill>
              </a:rPr>
              <a:t>提前期与计划展望期</a:t>
            </a:r>
            <a:endParaRPr lang="zh-CN" altLang="en-US" dirty="0" smtClean="0"/>
          </a:p>
        </p:txBody>
      </p:sp>
      <p:sp>
        <p:nvSpPr>
          <p:cNvPr id="36867" name="Rectangle 3"/>
          <p:cNvSpPr>
            <a:spLocks noGrp="1" noChangeArrowheads="1"/>
          </p:cNvSpPr>
          <p:nvPr>
            <p:ph type="body" idx="1"/>
          </p:nvPr>
        </p:nvSpPr>
        <p:spPr/>
        <p:txBody>
          <a:bodyPr/>
          <a:lstStyle/>
          <a:p>
            <a:pPr eaLnBrk="1" hangingPunct="1">
              <a:buFont typeface="Marlett" pitchFamily="2" charset="2"/>
              <a:buChar char="2"/>
            </a:pPr>
            <a:r>
              <a:rPr lang="zh-CN" altLang="en-US" smtClean="0"/>
              <a:t>提前期与计划展望期</a:t>
            </a:r>
          </a:p>
          <a:p>
            <a:pPr lvl="1" eaLnBrk="1" hangingPunct="1">
              <a:buFont typeface="Marlett" pitchFamily="2" charset="2"/>
              <a:buChar char="2"/>
            </a:pPr>
            <a:r>
              <a:rPr lang="zh-CN" altLang="en-US" smtClean="0">
                <a:latin typeface="宋体" charset="-122"/>
              </a:rPr>
              <a:t>提前期是指某一工作的工作的时间周期，即从工作开始到工作结束的时间。</a:t>
            </a:r>
          </a:p>
          <a:p>
            <a:pPr lvl="2" eaLnBrk="1" hangingPunct="1">
              <a:buFont typeface="Marlett" pitchFamily="2" charset="2"/>
              <a:buChar char="2"/>
            </a:pPr>
            <a:r>
              <a:rPr lang="zh-CN" altLang="en-US" smtClean="0">
                <a:latin typeface="宋体" charset="-122"/>
              </a:rPr>
              <a:t>生产准备提前期是从生产计划开始到生产准备完成（可以投入生产）。</a:t>
            </a:r>
          </a:p>
          <a:p>
            <a:pPr lvl="2" eaLnBrk="1" hangingPunct="1">
              <a:buFont typeface="Marlett" pitchFamily="2" charset="2"/>
              <a:buChar char="2"/>
            </a:pPr>
            <a:r>
              <a:rPr lang="zh-CN" altLang="en-US" smtClean="0">
                <a:latin typeface="宋体" charset="-122"/>
              </a:rPr>
              <a:t>采购提前期是采购定单下达到物料完工入库的全部时间。</a:t>
            </a:r>
          </a:p>
          <a:p>
            <a:pPr lvl="2" eaLnBrk="1" hangingPunct="1">
              <a:buFont typeface="Marlett" pitchFamily="2" charset="2"/>
              <a:buChar char="2"/>
            </a:pPr>
            <a:r>
              <a:rPr lang="zh-CN" altLang="en-US" smtClean="0">
                <a:latin typeface="宋体" charset="-122"/>
              </a:rPr>
              <a:t>生产加工提前期生产加工投入开始（生产准备完成）至生产完工入库的全部时间。</a:t>
            </a:r>
          </a:p>
        </p:txBody>
      </p:sp>
    </p:spTree>
    <p:extLst>
      <p:ext uri="{BB962C8B-B14F-4D97-AF65-F5344CB8AC3E}">
        <p14:creationId xmlns:p14="http://schemas.microsoft.com/office/powerpoint/2010/main" val="3086985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 calcmode="lin" valueType="num">
                                      <p:cBhvr additive="base">
                                        <p:cTn id="12" dur="500" fill="hold"/>
                                        <p:tgtEl>
                                          <p:spTgt spid="3686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8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36867">
                                            <p:txEl>
                                              <p:pRg st="1" end="1"/>
                                            </p:txEl>
                                          </p:spTgt>
                                        </p:tgtEl>
                                        <p:attrNameLst>
                                          <p:attrName>style.visibility</p:attrName>
                                        </p:attrNameLst>
                                      </p:cBhvr>
                                      <p:to>
                                        <p:strVal val="visible"/>
                                      </p:to>
                                    </p:set>
                                    <p:anim calcmode="lin" valueType="num">
                                      <p:cBhvr additive="base">
                                        <p:cTn id="16"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68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36867">
                                            <p:txEl>
                                              <p:pRg st="2" end="2"/>
                                            </p:txEl>
                                          </p:spTgt>
                                        </p:tgtEl>
                                        <p:attrNameLst>
                                          <p:attrName>style.visibility</p:attrName>
                                        </p:attrNameLst>
                                      </p:cBhvr>
                                      <p:to>
                                        <p:strVal val="visible"/>
                                      </p:to>
                                    </p:set>
                                    <p:anim calcmode="lin" valueType="num">
                                      <p:cBhvr additive="base">
                                        <p:cTn id="20"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68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36867">
                                            <p:txEl>
                                              <p:pRg st="3" end="3"/>
                                            </p:txEl>
                                          </p:spTgt>
                                        </p:tgtEl>
                                        <p:attrNameLst>
                                          <p:attrName>style.visibility</p:attrName>
                                        </p:attrNameLst>
                                      </p:cBhvr>
                                      <p:to>
                                        <p:strVal val="visible"/>
                                      </p:to>
                                    </p:set>
                                    <p:anim calcmode="lin" valueType="num">
                                      <p:cBhvr additive="base">
                                        <p:cTn id="24" dur="5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68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36867">
                                            <p:txEl>
                                              <p:pRg st="4" end="4"/>
                                            </p:txEl>
                                          </p:spTgt>
                                        </p:tgtEl>
                                        <p:attrNameLst>
                                          <p:attrName>style.visibility</p:attrName>
                                        </p:attrNameLst>
                                      </p:cBhvr>
                                      <p:to>
                                        <p:strVal val="visible"/>
                                      </p:to>
                                    </p:set>
                                    <p:anim calcmode="lin" valueType="num">
                                      <p:cBhvr additive="base">
                                        <p:cTn id="28" dur="5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68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z="4000" dirty="0">
                <a:solidFill>
                  <a:srgbClr val="FFCC00"/>
                </a:solidFill>
              </a:rPr>
              <a:t>有关基本</a:t>
            </a:r>
            <a:r>
              <a:rPr lang="zh-CN" altLang="en-US" sz="4000" dirty="0" smtClean="0">
                <a:solidFill>
                  <a:srgbClr val="FFCC00"/>
                </a:solidFill>
              </a:rPr>
              <a:t>概念</a:t>
            </a:r>
            <a:r>
              <a:rPr lang="en-US" altLang="zh-CN" sz="4000" dirty="0" smtClean="0">
                <a:solidFill>
                  <a:srgbClr val="FFCC00"/>
                </a:solidFill>
              </a:rPr>
              <a:t>--</a:t>
            </a:r>
            <a:r>
              <a:rPr lang="zh-CN" altLang="en-US" sz="4000" dirty="0" smtClean="0">
                <a:solidFill>
                  <a:srgbClr val="FFCC00"/>
                </a:solidFill>
              </a:rPr>
              <a:t>提前期与计划展望期</a:t>
            </a:r>
          </a:p>
        </p:txBody>
      </p:sp>
      <p:sp>
        <p:nvSpPr>
          <p:cNvPr id="37891" name="Rectangle 3"/>
          <p:cNvSpPr>
            <a:spLocks noGrp="1" noChangeArrowheads="1"/>
          </p:cNvSpPr>
          <p:nvPr>
            <p:ph type="body" idx="1"/>
          </p:nvPr>
        </p:nvSpPr>
        <p:spPr/>
        <p:txBody>
          <a:bodyPr/>
          <a:lstStyle/>
          <a:p>
            <a:pPr lvl="2" eaLnBrk="1" hangingPunct="1">
              <a:buFont typeface="Marlett" pitchFamily="2" charset="2"/>
              <a:buChar char="2"/>
            </a:pPr>
            <a:r>
              <a:rPr lang="zh-CN" altLang="en-US" dirty="0" smtClean="0">
                <a:latin typeface="宋体" charset="-122"/>
              </a:rPr>
              <a:t>装配提前期装配投入开始至装配完工的全部时间。</a:t>
            </a:r>
          </a:p>
          <a:p>
            <a:pPr lvl="2" eaLnBrk="1" hangingPunct="1">
              <a:buFont typeface="Marlett" pitchFamily="2" charset="2"/>
              <a:buChar char="2"/>
            </a:pPr>
            <a:r>
              <a:rPr lang="zh-CN" altLang="en-US" dirty="0" smtClean="0">
                <a:latin typeface="宋体" charset="-122"/>
              </a:rPr>
              <a:t>累计提前期是采购、加工、装配提前期的总和。</a:t>
            </a:r>
          </a:p>
          <a:p>
            <a:pPr lvl="2" eaLnBrk="1" hangingPunct="1">
              <a:buFont typeface="Marlett" pitchFamily="2" charset="2"/>
              <a:buChar char="2"/>
            </a:pPr>
            <a:r>
              <a:rPr lang="zh-CN" altLang="en-US" dirty="0" smtClean="0">
                <a:latin typeface="宋体" charset="-122"/>
              </a:rPr>
              <a:t>总提前期是指产品的整个生产周期，包括产品设计提前期、生产准备提前期、采购提前期、加工、装配、试车、检测、发运的提前期总和。</a:t>
            </a:r>
          </a:p>
          <a:p>
            <a:pPr lvl="1" eaLnBrk="1" hangingPunct="1">
              <a:buFont typeface="Marlett" pitchFamily="2" charset="2"/>
              <a:buChar char="2"/>
            </a:pPr>
            <a:r>
              <a:rPr lang="zh-CN" altLang="en-US" dirty="0" smtClean="0"/>
              <a:t>计划展望期是主生产计划（</a:t>
            </a:r>
            <a:r>
              <a:rPr lang="en-US" altLang="zh-CN" dirty="0" smtClean="0"/>
              <a:t>MPS</a:t>
            </a:r>
            <a:r>
              <a:rPr lang="zh-CN" altLang="en-US" dirty="0" smtClean="0"/>
              <a:t>）所覆盖的时间范围，也既为计划的时间跨度，此长度之外（计划的最末时间后），又是最下一个计划的时间范围。</a:t>
            </a:r>
            <a:endParaRPr lang="zh-CN" altLang="en-US" dirty="0" smtClean="0">
              <a:solidFill>
                <a:srgbClr val="FF0000"/>
              </a:solidFill>
            </a:endParaRPr>
          </a:p>
        </p:txBody>
      </p:sp>
    </p:spTree>
    <p:extLst>
      <p:ext uri="{BB962C8B-B14F-4D97-AF65-F5344CB8AC3E}">
        <p14:creationId xmlns:p14="http://schemas.microsoft.com/office/powerpoint/2010/main" val="2750767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7891">
                                            <p:txEl>
                                              <p:pRg st="0" end="0"/>
                                            </p:txEl>
                                          </p:spTgt>
                                        </p:tgtEl>
                                        <p:attrNameLst>
                                          <p:attrName>style.visibility</p:attrName>
                                        </p:attrNameLst>
                                      </p:cBhvr>
                                      <p:to>
                                        <p:strVal val="visible"/>
                                      </p:to>
                                    </p:set>
                                    <p:anim calcmode="lin" valueType="num">
                                      <p:cBhvr additive="base">
                                        <p:cTn id="12"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78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37891">
                                            <p:txEl>
                                              <p:pRg st="1" end="1"/>
                                            </p:txEl>
                                          </p:spTgt>
                                        </p:tgtEl>
                                        <p:attrNameLst>
                                          <p:attrName>style.visibility</p:attrName>
                                        </p:attrNameLst>
                                      </p:cBhvr>
                                      <p:to>
                                        <p:strVal val="visible"/>
                                      </p:to>
                                    </p:set>
                                    <p:anim calcmode="lin" valueType="num">
                                      <p:cBhvr additive="base">
                                        <p:cTn id="16"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78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37891">
                                            <p:txEl>
                                              <p:pRg st="2" end="2"/>
                                            </p:txEl>
                                          </p:spTgt>
                                        </p:tgtEl>
                                        <p:attrNameLst>
                                          <p:attrName>style.visibility</p:attrName>
                                        </p:attrNameLst>
                                      </p:cBhvr>
                                      <p:to>
                                        <p:strVal val="visible"/>
                                      </p:to>
                                    </p:set>
                                    <p:anim calcmode="lin" valueType="num">
                                      <p:cBhvr additive="base">
                                        <p:cTn id="20" dur="5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78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37891">
                                            <p:txEl>
                                              <p:pRg st="3" end="3"/>
                                            </p:txEl>
                                          </p:spTgt>
                                        </p:tgtEl>
                                        <p:attrNameLst>
                                          <p:attrName>style.visibility</p:attrName>
                                        </p:attrNameLst>
                                      </p:cBhvr>
                                      <p:to>
                                        <p:strVal val="visible"/>
                                      </p:to>
                                    </p:set>
                                    <p:anim calcmode="lin" valueType="num">
                                      <p:cBhvr additive="base">
                                        <p:cTn id="24" dur="500" fill="hold"/>
                                        <p:tgtEl>
                                          <p:spTgt spid="37891">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78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4000" dirty="0">
                <a:solidFill>
                  <a:srgbClr val="FFCC00"/>
                </a:solidFill>
              </a:rPr>
              <a:t>有关基本</a:t>
            </a:r>
            <a:r>
              <a:rPr lang="zh-CN" altLang="en-US" sz="4000" dirty="0" smtClean="0">
                <a:solidFill>
                  <a:srgbClr val="FFCC00"/>
                </a:solidFill>
              </a:rPr>
              <a:t>概念</a:t>
            </a:r>
            <a:r>
              <a:rPr lang="en-US" altLang="zh-CN" sz="4000" dirty="0" smtClean="0">
                <a:solidFill>
                  <a:srgbClr val="FFCC00"/>
                </a:solidFill>
              </a:rPr>
              <a:t>--</a:t>
            </a:r>
            <a:r>
              <a:rPr lang="zh-CN" altLang="en-US" sz="4000" dirty="0" smtClean="0">
                <a:solidFill>
                  <a:srgbClr val="FFCC00"/>
                </a:solidFill>
                <a:latin typeface="宋体" charset="-122"/>
              </a:rPr>
              <a:t>工艺路线</a:t>
            </a:r>
            <a:endParaRPr lang="zh-CN" altLang="en-US" dirty="0" smtClean="0">
              <a:latin typeface="宋体" charset="-122"/>
            </a:endParaRPr>
          </a:p>
        </p:txBody>
      </p:sp>
      <p:sp>
        <p:nvSpPr>
          <p:cNvPr id="38915" name="Rectangle 3"/>
          <p:cNvSpPr>
            <a:spLocks noGrp="1" noChangeArrowheads="1"/>
          </p:cNvSpPr>
          <p:nvPr>
            <p:ph type="body" idx="1"/>
          </p:nvPr>
        </p:nvSpPr>
        <p:spPr/>
        <p:txBody>
          <a:bodyPr/>
          <a:lstStyle/>
          <a:p>
            <a:pPr eaLnBrk="1" hangingPunct="1">
              <a:buFont typeface="Marlett" pitchFamily="2" charset="2"/>
              <a:buChar char="2"/>
            </a:pPr>
            <a:r>
              <a:rPr lang="zh-CN" altLang="en-US" dirty="0" smtClean="0">
                <a:latin typeface="宋体" charset="-122"/>
              </a:rPr>
              <a:t>工艺路线（</a:t>
            </a:r>
            <a:r>
              <a:rPr lang="en-US" altLang="zh-CN" dirty="0" smtClean="0">
                <a:latin typeface="宋体" charset="-122"/>
              </a:rPr>
              <a:t>Routing</a:t>
            </a:r>
            <a:r>
              <a:rPr lang="zh-CN" altLang="en-US" dirty="0" smtClean="0">
                <a:latin typeface="宋体" charset="-122"/>
              </a:rPr>
              <a:t>）</a:t>
            </a:r>
          </a:p>
          <a:p>
            <a:pPr lvl="1" eaLnBrk="1" hangingPunct="1">
              <a:buFont typeface="Marlett" pitchFamily="2" charset="2"/>
              <a:buNone/>
            </a:pPr>
            <a:r>
              <a:rPr lang="zh-CN" altLang="en-US" dirty="0" smtClean="0">
                <a:latin typeface="宋体" charset="-122"/>
              </a:rPr>
              <a:t>    主要说明物料实际加工和装配的工序顺序、每道工序使用的工作中心，各项时间定额（如：准备时间、加工时间和传送时间，传送时间包括排队时间与等待时间），及外协工序的时间和费用。</a:t>
            </a:r>
          </a:p>
        </p:txBody>
      </p:sp>
    </p:spTree>
    <p:extLst>
      <p:ext uri="{BB962C8B-B14F-4D97-AF65-F5344CB8AC3E}">
        <p14:creationId xmlns:p14="http://schemas.microsoft.com/office/powerpoint/2010/main" val="2908869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0-#ppt_w/2"/>
                                          </p:val>
                                        </p:tav>
                                        <p:tav tm="100000">
                                          <p:val>
                                            <p:strVal val="#ppt_x"/>
                                          </p:val>
                                        </p:tav>
                                      </p:tavLst>
                                    </p:anim>
                                    <p:anim calcmode="lin" valueType="num">
                                      <p:cBhvr additive="base">
                                        <p:cTn id="8" dur="500" fill="hold"/>
                                        <p:tgtEl>
                                          <p:spTgt spid="389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 calcmode="lin" valueType="num">
                                      <p:cBhvr additive="base">
                                        <p:cTn id="12"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8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38915">
                                            <p:txEl>
                                              <p:pRg st="1" end="1"/>
                                            </p:txEl>
                                          </p:spTgt>
                                        </p:tgtEl>
                                        <p:attrNameLst>
                                          <p:attrName>style.visibility</p:attrName>
                                        </p:attrNameLst>
                                      </p:cBhvr>
                                      <p:to>
                                        <p:strVal val="visible"/>
                                      </p:to>
                                    </p:set>
                                    <p:anim calcmode="lin" valueType="num">
                                      <p:cBhvr additive="base">
                                        <p:cTn id="16" dur="500" fill="hold"/>
                                        <p:tgtEl>
                                          <p:spTgt spid="3891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8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z="4000" dirty="0">
                <a:solidFill>
                  <a:srgbClr val="FFCC00"/>
                </a:solidFill>
              </a:rPr>
              <a:t>有关基本</a:t>
            </a:r>
            <a:r>
              <a:rPr lang="zh-CN" altLang="en-US" sz="4000" dirty="0" smtClean="0">
                <a:solidFill>
                  <a:srgbClr val="FFCC00"/>
                </a:solidFill>
              </a:rPr>
              <a:t>概念</a:t>
            </a:r>
            <a:r>
              <a:rPr lang="en-US" altLang="zh-CN" sz="4000" dirty="0" smtClean="0">
                <a:solidFill>
                  <a:srgbClr val="FFCC00"/>
                </a:solidFill>
              </a:rPr>
              <a:t>--</a:t>
            </a:r>
            <a:r>
              <a:rPr lang="zh-CN" altLang="en-US" sz="4000" dirty="0" smtClean="0">
                <a:solidFill>
                  <a:srgbClr val="FFCC00"/>
                </a:solidFill>
              </a:rPr>
              <a:t>工作日历</a:t>
            </a:r>
            <a:endParaRPr lang="zh-CN" altLang="en-US" dirty="0" smtClean="0"/>
          </a:p>
        </p:txBody>
      </p:sp>
      <p:sp>
        <p:nvSpPr>
          <p:cNvPr id="39939" name="Rectangle 3"/>
          <p:cNvSpPr>
            <a:spLocks noGrp="1" noChangeArrowheads="1"/>
          </p:cNvSpPr>
          <p:nvPr>
            <p:ph type="body" idx="1"/>
          </p:nvPr>
        </p:nvSpPr>
        <p:spPr/>
        <p:txBody>
          <a:bodyPr/>
          <a:lstStyle/>
          <a:p>
            <a:pPr eaLnBrk="1" hangingPunct="1">
              <a:buFont typeface="Marlett" pitchFamily="2" charset="2"/>
              <a:buChar char="2"/>
            </a:pPr>
            <a:r>
              <a:rPr lang="zh-CN" altLang="en-US" dirty="0" smtClean="0"/>
              <a:t>工作日历</a:t>
            </a:r>
          </a:p>
          <a:p>
            <a:pPr lvl="1" eaLnBrk="1" hangingPunct="1">
              <a:buFont typeface="Marlett" pitchFamily="2" charset="2"/>
              <a:buNone/>
            </a:pPr>
            <a:r>
              <a:rPr lang="zh-CN" altLang="en-US" dirty="0" smtClean="0"/>
              <a:t>          也称为工厂生产日历，它包含各个生产车间、相关部门的工作日历，在日历中标明了生产日期、休息日期、设备检修日，这样在进行</a:t>
            </a:r>
            <a:r>
              <a:rPr lang="en-US" altLang="zh-CN" dirty="0" smtClean="0"/>
              <a:t>MPS</a:t>
            </a:r>
            <a:r>
              <a:rPr lang="zh-CN" altLang="en-US" dirty="0" smtClean="0"/>
              <a:t>与</a:t>
            </a:r>
            <a:r>
              <a:rPr lang="en-US" altLang="zh-CN" dirty="0" smtClean="0"/>
              <a:t>MRP</a:t>
            </a:r>
            <a:r>
              <a:rPr lang="zh-CN" altLang="en-US" dirty="0" smtClean="0"/>
              <a:t>的运算时会避开休息日。不同的分厂、车间、工作中心因为生产任务不同、加工工艺不同而受不同的条件约束，因而可能会设置不同的工作日历。</a:t>
            </a:r>
          </a:p>
        </p:txBody>
      </p:sp>
    </p:spTree>
    <p:extLst>
      <p:ext uri="{BB962C8B-B14F-4D97-AF65-F5344CB8AC3E}">
        <p14:creationId xmlns:p14="http://schemas.microsoft.com/office/powerpoint/2010/main" val="490016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 calcmode="lin" valueType="num">
                                      <p:cBhvr additive="base">
                                        <p:cTn id="12"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9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39939">
                                            <p:txEl>
                                              <p:pRg st="1" end="1"/>
                                            </p:txEl>
                                          </p:spTgt>
                                        </p:tgtEl>
                                        <p:attrNameLst>
                                          <p:attrName>style.visibility</p:attrName>
                                        </p:attrNameLst>
                                      </p:cBhvr>
                                      <p:to>
                                        <p:strVal val="visible"/>
                                      </p:to>
                                    </p:set>
                                    <p:anim calcmode="lin" valueType="num">
                                      <p:cBhvr additive="base">
                                        <p:cTn id="16" dur="500" fill="hold"/>
                                        <p:tgtEl>
                                          <p:spTgt spid="3993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99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39"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smtClean="0">
                <a:solidFill>
                  <a:srgbClr val="FFCC00"/>
                </a:solidFill>
              </a:rPr>
              <a:t>主生产计划（</a:t>
            </a:r>
            <a:r>
              <a:rPr lang="en-US" altLang="zh-CN" dirty="0" smtClean="0">
                <a:solidFill>
                  <a:srgbClr val="FFCC00"/>
                </a:solidFill>
              </a:rPr>
              <a:t>MPS</a:t>
            </a:r>
            <a:r>
              <a:rPr lang="zh-CN" altLang="en-US" dirty="0" smtClean="0">
                <a:solidFill>
                  <a:srgbClr val="FFCC00"/>
                </a:solidFill>
              </a:rPr>
              <a:t>）</a:t>
            </a:r>
            <a:endParaRPr lang="zh-CN" altLang="en-US" dirty="0" smtClean="0">
              <a:solidFill>
                <a:schemeClr val="tx1"/>
              </a:solidFill>
            </a:endParaRPr>
          </a:p>
        </p:txBody>
      </p:sp>
      <p:sp>
        <p:nvSpPr>
          <p:cNvPr id="46083"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主生产计划（</a:t>
            </a:r>
            <a:r>
              <a:rPr lang="en-US" altLang="zh-CN" smtClean="0"/>
              <a:t>Master Production Schedule</a:t>
            </a:r>
            <a:r>
              <a:rPr lang="zh-CN" altLang="en-US" smtClean="0"/>
              <a:t>，简称为</a:t>
            </a:r>
            <a:r>
              <a:rPr lang="en-US" altLang="zh-CN" smtClean="0"/>
              <a:t>MPS</a:t>
            </a:r>
            <a:r>
              <a:rPr lang="zh-CN" altLang="en-US" smtClean="0"/>
              <a:t>）是确定每一个具体的产品在每一个具体的时间段的生产计划。计划的对象一般是最终产品，即企业的销售产品，但有时也可能是组件的</a:t>
            </a:r>
            <a:r>
              <a:rPr lang="en-US" altLang="zh-CN" smtClean="0"/>
              <a:t>MPS</a:t>
            </a:r>
            <a:r>
              <a:rPr lang="zh-CN" altLang="en-US" smtClean="0"/>
              <a:t>计划，然后再下达最终装配计划。主生产计划是一个重要的计划层次。</a:t>
            </a:r>
          </a:p>
        </p:txBody>
      </p:sp>
    </p:spTree>
    <p:extLst>
      <p:ext uri="{BB962C8B-B14F-4D97-AF65-F5344CB8AC3E}">
        <p14:creationId xmlns:p14="http://schemas.microsoft.com/office/powerpoint/2010/main" val="697649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ppt_x"/>
                                          </p:val>
                                        </p:tav>
                                        <p:tav tm="100000">
                                          <p:val>
                                            <p:strVal val="#ppt_x"/>
                                          </p:val>
                                        </p:tav>
                                      </p:tavLst>
                                    </p:anim>
                                    <p:anim calcmode="lin" valueType="num">
                                      <p:cBhvr additive="base">
                                        <p:cTn id="8" dur="500" fill="hold"/>
                                        <p:tgtEl>
                                          <p:spTgt spid="4608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 calcmode="lin" valueType="num">
                                      <p:cBhvr additive="base">
                                        <p:cTn id="12"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60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smtClean="0">
                <a:solidFill>
                  <a:srgbClr val="FFCC00"/>
                </a:solidFill>
              </a:rPr>
              <a:t>主生产计划（</a:t>
            </a:r>
            <a:r>
              <a:rPr lang="en-US" altLang="zh-CN" dirty="0" smtClean="0">
                <a:solidFill>
                  <a:srgbClr val="FFCC00"/>
                </a:solidFill>
              </a:rPr>
              <a:t>MPS</a:t>
            </a:r>
            <a:r>
              <a:rPr lang="zh-CN" altLang="en-US" dirty="0" smtClean="0">
                <a:solidFill>
                  <a:srgbClr val="FFCC00"/>
                </a:solidFill>
              </a:rPr>
              <a:t>）</a:t>
            </a:r>
          </a:p>
        </p:txBody>
      </p:sp>
      <p:sp>
        <p:nvSpPr>
          <p:cNvPr id="47107" name="Rectangle 3"/>
          <p:cNvSpPr>
            <a:spLocks noGrp="1" noChangeArrowheads="1"/>
          </p:cNvSpPr>
          <p:nvPr>
            <p:ph type="body" idx="1"/>
          </p:nvPr>
        </p:nvSpPr>
        <p:spPr/>
        <p:txBody>
          <a:bodyPr/>
          <a:lstStyle/>
          <a:p>
            <a:pPr algn="just" eaLnBrk="1" hangingPunct="1">
              <a:buFontTx/>
              <a:buNone/>
            </a:pPr>
            <a:r>
              <a:rPr lang="zh-CN" altLang="en-US" b="1" smtClean="0">
                <a:latin typeface="宋体" charset="-122"/>
              </a:rPr>
              <a:t>粗能力计划</a:t>
            </a:r>
            <a:r>
              <a:rPr lang="zh-CN" altLang="en-US" smtClean="0"/>
              <a:t>（</a:t>
            </a:r>
            <a:r>
              <a:rPr lang="en-US" altLang="zh-CN" smtClean="0"/>
              <a:t>Rough-cut Capacity Planning</a:t>
            </a:r>
            <a:r>
              <a:rPr lang="zh-CN" altLang="en-US" smtClean="0"/>
              <a:t>，简称</a:t>
            </a:r>
            <a:r>
              <a:rPr lang="en-US" altLang="zh-CN" smtClean="0"/>
              <a:t>RCCP</a:t>
            </a:r>
            <a:r>
              <a:rPr lang="zh-CN" altLang="en-US" smtClean="0"/>
              <a:t>）</a:t>
            </a:r>
            <a:endParaRPr lang="zh-CN" altLang="en-US" b="1" smtClean="0">
              <a:latin typeface="宋体" charset="-122"/>
            </a:endParaRPr>
          </a:p>
          <a:p>
            <a:pPr algn="just" eaLnBrk="1" hangingPunct="1">
              <a:buFontTx/>
              <a:buNone/>
            </a:pPr>
            <a:r>
              <a:rPr lang="zh-CN" altLang="en-US" smtClean="0"/>
              <a:t>        粗能力计划是对关键工作中心的能力进行运算而产生的一种能力需求计划，它的计划对象只是针对设置为“关键工作中心”的工作中心能力，计算量要比能力需求计划小许多。主生产计划的可行性主要通过粗能力计划进行校验。</a:t>
            </a:r>
          </a:p>
        </p:txBody>
      </p:sp>
    </p:spTree>
    <p:extLst>
      <p:ext uri="{BB962C8B-B14F-4D97-AF65-F5344CB8AC3E}">
        <p14:creationId xmlns:p14="http://schemas.microsoft.com/office/powerpoint/2010/main" val="2700729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7107">
                                            <p:txEl>
                                              <p:pRg st="0" end="0"/>
                                            </p:txEl>
                                          </p:spTgt>
                                        </p:tgtEl>
                                        <p:attrNameLst>
                                          <p:attrName>style.visibility</p:attrName>
                                        </p:attrNameLst>
                                      </p:cBhvr>
                                      <p:to>
                                        <p:strVal val="visible"/>
                                      </p:to>
                                    </p:set>
                                    <p:anim calcmode="lin" valueType="num">
                                      <p:cBhvr additive="base">
                                        <p:cTn id="12"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71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7107">
                                            <p:txEl>
                                              <p:pRg st="1" end="1"/>
                                            </p:txEl>
                                          </p:spTgt>
                                        </p:tgtEl>
                                        <p:attrNameLst>
                                          <p:attrName>style.visibility</p:attrName>
                                        </p:attrNameLst>
                                      </p:cBhvr>
                                      <p:to>
                                        <p:strVal val="visible"/>
                                      </p:to>
                                    </p:set>
                                    <p:anim calcmode="lin" valueType="num">
                                      <p:cBhvr additive="base">
                                        <p:cTn id="17"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7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smtClean="0">
                <a:solidFill>
                  <a:srgbClr val="FFCC00"/>
                </a:solidFill>
                <a:latin typeface="宋体" charset="-122"/>
              </a:rPr>
              <a:t>粗能力计划的计算</a:t>
            </a:r>
            <a:endParaRPr lang="zh-CN" altLang="en-US" dirty="0" smtClean="0">
              <a:latin typeface="宋体" charset="-122"/>
            </a:endParaRPr>
          </a:p>
        </p:txBody>
      </p:sp>
      <p:sp>
        <p:nvSpPr>
          <p:cNvPr id="48131" name="Rectangle 3"/>
          <p:cNvSpPr>
            <a:spLocks noGrp="1" noChangeArrowheads="1"/>
          </p:cNvSpPr>
          <p:nvPr>
            <p:ph type="body" idx="1"/>
          </p:nvPr>
        </p:nvSpPr>
        <p:spPr>
          <a:xfrm>
            <a:off x="685800" y="1752600"/>
            <a:ext cx="7772400" cy="4114800"/>
          </a:xfrm>
        </p:spPr>
        <p:txBody>
          <a:bodyPr/>
          <a:lstStyle/>
          <a:p>
            <a:pPr eaLnBrk="1" hangingPunct="1">
              <a:buFont typeface="Marlett" pitchFamily="2" charset="2"/>
              <a:buChar char="2"/>
            </a:pPr>
            <a:r>
              <a:rPr lang="zh-CN" altLang="en-US" smtClean="0">
                <a:latin typeface="宋体" charset="-122"/>
              </a:rPr>
              <a:t>粗能力计划的计算</a:t>
            </a:r>
          </a:p>
          <a:p>
            <a:pPr lvl="1" eaLnBrk="1" hangingPunct="1">
              <a:buFont typeface="Marlett" pitchFamily="2" charset="2"/>
              <a:buChar char="2"/>
            </a:pPr>
            <a:r>
              <a:rPr lang="zh-CN" altLang="en-US" smtClean="0"/>
              <a:t>建立关键工作中心的资源清单。</a:t>
            </a:r>
          </a:p>
          <a:p>
            <a:pPr lvl="1" eaLnBrk="1" hangingPunct="1">
              <a:buFont typeface="Marlett" pitchFamily="2" charset="2"/>
              <a:buChar char="2"/>
            </a:pPr>
            <a:r>
              <a:rPr lang="zh-CN" altLang="en-US" smtClean="0"/>
              <a:t>进一步确定某工作中心的各具体时段的负荷与能力，找出超负荷时段</a:t>
            </a:r>
          </a:p>
        </p:txBody>
      </p:sp>
      <p:grpSp>
        <p:nvGrpSpPr>
          <p:cNvPr id="48132" name="Group 4"/>
          <p:cNvGrpSpPr>
            <a:grpSpLocks/>
          </p:cNvGrpSpPr>
          <p:nvPr/>
        </p:nvGrpSpPr>
        <p:grpSpPr bwMode="auto">
          <a:xfrm>
            <a:off x="762000" y="3733800"/>
            <a:ext cx="7338112" cy="2776538"/>
            <a:chOff x="2851" y="11478"/>
            <a:chExt cx="7882" cy="3773"/>
          </a:xfrm>
        </p:grpSpPr>
        <p:sp>
          <p:nvSpPr>
            <p:cNvPr id="38917" name="Line 5"/>
            <p:cNvSpPr>
              <a:spLocks noChangeShapeType="1"/>
            </p:cNvSpPr>
            <p:nvPr/>
          </p:nvSpPr>
          <p:spPr bwMode="auto">
            <a:xfrm>
              <a:off x="2851" y="13732"/>
              <a:ext cx="669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8" name="Text Box 6"/>
            <p:cNvSpPr txBox="1">
              <a:spLocks noChangeArrowheads="1"/>
            </p:cNvSpPr>
            <p:nvPr/>
          </p:nvSpPr>
          <p:spPr bwMode="auto">
            <a:xfrm>
              <a:off x="9638" y="13481"/>
              <a:ext cx="1095" cy="5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400" dirty="0"/>
                <a:t>时间顺序</a:t>
              </a:r>
            </a:p>
          </p:txBody>
        </p:sp>
        <p:sp>
          <p:nvSpPr>
            <p:cNvPr id="38919" name="Rectangle 7"/>
            <p:cNvSpPr>
              <a:spLocks noChangeArrowheads="1"/>
            </p:cNvSpPr>
            <p:nvPr/>
          </p:nvSpPr>
          <p:spPr bwMode="auto">
            <a:xfrm>
              <a:off x="8256" y="12306"/>
              <a:ext cx="915" cy="468"/>
            </a:xfrm>
            <a:prstGeom prst="rect">
              <a:avLst/>
            </a:prstGeom>
            <a:solidFill>
              <a:schemeClr val="accent1"/>
            </a:solidFill>
            <a:ln w="19050">
              <a:solidFill>
                <a:srgbClr val="000000"/>
              </a:solidFill>
              <a:miter lim="800000"/>
              <a:headEnd/>
              <a:tailEnd/>
            </a:ln>
          </p:spPr>
          <p:txBody>
            <a:bodyPr/>
            <a:lstStyle/>
            <a:p>
              <a:pPr algn="ctr"/>
              <a:r>
                <a:rPr lang="zh-CN" altLang="en-US" sz="1400"/>
                <a:t>铁 锤</a:t>
              </a:r>
            </a:p>
          </p:txBody>
        </p:sp>
        <p:sp>
          <p:nvSpPr>
            <p:cNvPr id="38920" name="Rectangle 8"/>
            <p:cNvSpPr>
              <a:spLocks noChangeArrowheads="1"/>
            </p:cNvSpPr>
            <p:nvPr/>
          </p:nvSpPr>
          <p:spPr bwMode="auto">
            <a:xfrm>
              <a:off x="6126" y="12017"/>
              <a:ext cx="1155" cy="406"/>
            </a:xfrm>
            <a:prstGeom prst="rect">
              <a:avLst/>
            </a:prstGeom>
            <a:solidFill>
              <a:schemeClr val="accent1"/>
            </a:solidFill>
            <a:ln w="19050">
              <a:solidFill>
                <a:srgbClr val="000000"/>
              </a:solidFill>
              <a:miter lim="800000"/>
              <a:headEnd/>
              <a:tailEnd/>
            </a:ln>
          </p:spPr>
          <p:txBody>
            <a:bodyPr lIns="18000" tIns="10800" rIns="18000" bIns="10800"/>
            <a:lstStyle/>
            <a:p>
              <a:pPr algn="ctr"/>
              <a:r>
                <a:rPr lang="zh-CN" altLang="en-US" sz="1400"/>
                <a:t>锤  把</a:t>
              </a:r>
            </a:p>
          </p:txBody>
        </p:sp>
        <p:sp>
          <p:nvSpPr>
            <p:cNvPr id="38921" name="Rectangle 9"/>
            <p:cNvSpPr>
              <a:spLocks noChangeArrowheads="1"/>
            </p:cNvSpPr>
            <p:nvPr/>
          </p:nvSpPr>
          <p:spPr bwMode="auto">
            <a:xfrm>
              <a:off x="3546" y="12738"/>
              <a:ext cx="3435" cy="406"/>
            </a:xfrm>
            <a:prstGeom prst="rect">
              <a:avLst/>
            </a:prstGeom>
            <a:solidFill>
              <a:schemeClr val="accent1"/>
            </a:solidFill>
            <a:ln w="19050">
              <a:solidFill>
                <a:srgbClr val="000000"/>
              </a:solidFill>
              <a:miter lim="800000"/>
              <a:headEnd/>
              <a:tailEnd/>
            </a:ln>
          </p:spPr>
          <p:txBody>
            <a:bodyPr lIns="18000" tIns="10800" rIns="18000" bIns="10800"/>
            <a:lstStyle/>
            <a:p>
              <a:pPr algn="ctr"/>
              <a:r>
                <a:rPr lang="zh-CN" altLang="en-US" sz="1400"/>
                <a:t>锤  头</a:t>
              </a:r>
            </a:p>
          </p:txBody>
        </p:sp>
        <p:sp>
          <p:nvSpPr>
            <p:cNvPr id="38922" name="Line 10"/>
            <p:cNvSpPr>
              <a:spLocks noChangeShapeType="1"/>
            </p:cNvSpPr>
            <p:nvPr/>
          </p:nvSpPr>
          <p:spPr bwMode="auto">
            <a:xfrm>
              <a:off x="3541" y="13109"/>
              <a:ext cx="0" cy="6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3" name="Line 11"/>
            <p:cNvSpPr>
              <a:spLocks noChangeShapeType="1"/>
            </p:cNvSpPr>
            <p:nvPr/>
          </p:nvSpPr>
          <p:spPr bwMode="auto">
            <a:xfrm>
              <a:off x="7276" y="12198"/>
              <a:ext cx="34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4" name="Line 12"/>
            <p:cNvSpPr>
              <a:spLocks noChangeShapeType="1"/>
            </p:cNvSpPr>
            <p:nvPr/>
          </p:nvSpPr>
          <p:spPr bwMode="auto">
            <a:xfrm flipV="1">
              <a:off x="6991" y="12905"/>
              <a:ext cx="645"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5" name="Line 13"/>
            <p:cNvSpPr>
              <a:spLocks noChangeShapeType="1"/>
            </p:cNvSpPr>
            <p:nvPr/>
          </p:nvSpPr>
          <p:spPr bwMode="auto">
            <a:xfrm>
              <a:off x="7621" y="12199"/>
              <a:ext cx="0" cy="72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6" name="Line 14"/>
            <p:cNvSpPr>
              <a:spLocks noChangeShapeType="1"/>
            </p:cNvSpPr>
            <p:nvPr/>
          </p:nvSpPr>
          <p:spPr bwMode="auto">
            <a:xfrm>
              <a:off x="7621" y="12539"/>
              <a:ext cx="64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7" name="Rectangle 15"/>
            <p:cNvSpPr>
              <a:spLocks noChangeArrowheads="1"/>
            </p:cNvSpPr>
            <p:nvPr/>
          </p:nvSpPr>
          <p:spPr bwMode="auto">
            <a:xfrm>
              <a:off x="3141" y="13914"/>
              <a:ext cx="705" cy="468"/>
            </a:xfrm>
            <a:prstGeom prst="rect">
              <a:avLst/>
            </a:prstGeom>
            <a:solidFill>
              <a:schemeClr val="accent1"/>
            </a:solidFill>
            <a:ln w="9525">
              <a:solidFill>
                <a:srgbClr val="000000"/>
              </a:solidFill>
              <a:miter lim="800000"/>
              <a:headEnd/>
              <a:tailEnd/>
            </a:ln>
          </p:spPr>
          <p:txBody>
            <a:bodyPr/>
            <a:lstStyle/>
            <a:p>
              <a:pPr algn="ctr"/>
              <a:r>
                <a:rPr lang="zh-CN" altLang="en-US" sz="1400"/>
                <a:t>刨床</a:t>
              </a:r>
            </a:p>
          </p:txBody>
        </p:sp>
        <p:sp>
          <p:nvSpPr>
            <p:cNvPr id="38928" name="Rectangle 16"/>
            <p:cNvSpPr>
              <a:spLocks noChangeArrowheads="1"/>
            </p:cNvSpPr>
            <p:nvPr/>
          </p:nvSpPr>
          <p:spPr bwMode="auto">
            <a:xfrm>
              <a:off x="4206" y="13942"/>
              <a:ext cx="675" cy="468"/>
            </a:xfrm>
            <a:prstGeom prst="rect">
              <a:avLst/>
            </a:prstGeom>
            <a:solidFill>
              <a:schemeClr val="accent1"/>
            </a:solidFill>
            <a:ln w="9525">
              <a:solidFill>
                <a:srgbClr val="000000"/>
              </a:solidFill>
              <a:miter lim="800000"/>
              <a:headEnd/>
              <a:tailEnd/>
            </a:ln>
          </p:spPr>
          <p:txBody>
            <a:bodyPr/>
            <a:lstStyle/>
            <a:p>
              <a:pPr algn="ctr"/>
              <a:r>
                <a:rPr lang="zh-CN" altLang="en-US" sz="1400"/>
                <a:t>车床</a:t>
              </a:r>
            </a:p>
          </p:txBody>
        </p:sp>
        <p:sp>
          <p:nvSpPr>
            <p:cNvPr id="38929" name="Rectangle 17"/>
            <p:cNvSpPr>
              <a:spLocks noChangeArrowheads="1"/>
            </p:cNvSpPr>
            <p:nvPr/>
          </p:nvSpPr>
          <p:spPr bwMode="auto">
            <a:xfrm>
              <a:off x="5286" y="13956"/>
              <a:ext cx="675" cy="468"/>
            </a:xfrm>
            <a:prstGeom prst="rect">
              <a:avLst/>
            </a:prstGeom>
            <a:solidFill>
              <a:schemeClr val="accent1"/>
            </a:solidFill>
            <a:ln w="9525">
              <a:solidFill>
                <a:srgbClr val="000000"/>
              </a:solidFill>
              <a:miter lim="800000"/>
              <a:headEnd/>
              <a:tailEnd/>
            </a:ln>
          </p:spPr>
          <p:txBody>
            <a:bodyPr/>
            <a:lstStyle/>
            <a:p>
              <a:pPr algn="ctr"/>
              <a:r>
                <a:rPr lang="zh-CN" altLang="en-US" sz="1400"/>
                <a:t>磨床</a:t>
              </a:r>
            </a:p>
          </p:txBody>
        </p:sp>
        <p:sp>
          <p:nvSpPr>
            <p:cNvPr id="38930" name="Rectangle 18"/>
            <p:cNvSpPr>
              <a:spLocks noChangeArrowheads="1"/>
            </p:cNvSpPr>
            <p:nvPr/>
          </p:nvSpPr>
          <p:spPr bwMode="auto">
            <a:xfrm>
              <a:off x="6396" y="13956"/>
              <a:ext cx="900" cy="468"/>
            </a:xfrm>
            <a:prstGeom prst="rect">
              <a:avLst/>
            </a:prstGeom>
            <a:solidFill>
              <a:schemeClr val="accent1"/>
            </a:solidFill>
            <a:ln w="9525">
              <a:solidFill>
                <a:srgbClr val="000000"/>
              </a:solidFill>
              <a:miter lim="800000"/>
              <a:headEnd/>
              <a:tailEnd/>
            </a:ln>
          </p:spPr>
          <p:txBody>
            <a:bodyPr/>
            <a:lstStyle/>
            <a:p>
              <a:pPr algn="ctr"/>
              <a:r>
                <a:rPr lang="zh-CN" altLang="en-US" sz="1400"/>
                <a:t>热处理</a:t>
              </a:r>
            </a:p>
          </p:txBody>
        </p:sp>
        <p:sp>
          <p:nvSpPr>
            <p:cNvPr id="38931" name="Line 19"/>
            <p:cNvSpPr>
              <a:spLocks noChangeShapeType="1"/>
            </p:cNvSpPr>
            <p:nvPr/>
          </p:nvSpPr>
          <p:spPr bwMode="auto">
            <a:xfrm>
              <a:off x="4561" y="13137"/>
              <a:ext cx="0" cy="6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32" name="Line 20"/>
            <p:cNvSpPr>
              <a:spLocks noChangeShapeType="1"/>
            </p:cNvSpPr>
            <p:nvPr/>
          </p:nvSpPr>
          <p:spPr bwMode="auto">
            <a:xfrm>
              <a:off x="5641" y="13150"/>
              <a:ext cx="0" cy="6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33" name="Line 21"/>
            <p:cNvSpPr>
              <a:spLocks noChangeShapeType="1"/>
            </p:cNvSpPr>
            <p:nvPr/>
          </p:nvSpPr>
          <p:spPr bwMode="auto">
            <a:xfrm>
              <a:off x="6721" y="13151"/>
              <a:ext cx="0" cy="6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34" name="AutoShape 22"/>
            <p:cNvSpPr>
              <a:spLocks/>
            </p:cNvSpPr>
            <p:nvPr/>
          </p:nvSpPr>
          <p:spPr bwMode="auto">
            <a:xfrm rot="-5400000">
              <a:off x="4875" y="13305"/>
              <a:ext cx="405" cy="2744"/>
            </a:xfrm>
            <a:prstGeom prst="leftBrace">
              <a:avLst>
                <a:gd name="adj1" fmla="val 56461"/>
                <a:gd name="adj2" fmla="val 50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35" name="Rectangle 23"/>
            <p:cNvSpPr>
              <a:spLocks noChangeArrowheads="1"/>
            </p:cNvSpPr>
            <p:nvPr/>
          </p:nvSpPr>
          <p:spPr bwMode="auto">
            <a:xfrm>
              <a:off x="3876" y="14887"/>
              <a:ext cx="3855"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t>加工锤头的工作中心，车床为关键工作中心</a:t>
              </a:r>
            </a:p>
          </p:txBody>
        </p:sp>
        <p:sp>
          <p:nvSpPr>
            <p:cNvPr id="38936" name="Line 24"/>
            <p:cNvSpPr>
              <a:spLocks noChangeShapeType="1"/>
            </p:cNvSpPr>
            <p:nvPr/>
          </p:nvSpPr>
          <p:spPr bwMode="auto">
            <a:xfrm>
              <a:off x="9151" y="12717"/>
              <a:ext cx="0" cy="1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37" name="Rectangle 25"/>
            <p:cNvSpPr>
              <a:spLocks noChangeArrowheads="1"/>
            </p:cNvSpPr>
            <p:nvPr/>
          </p:nvSpPr>
          <p:spPr bwMode="auto">
            <a:xfrm>
              <a:off x="8496" y="13907"/>
              <a:ext cx="1080"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t>完工时间</a:t>
              </a:r>
            </a:p>
          </p:txBody>
        </p:sp>
        <p:sp>
          <p:nvSpPr>
            <p:cNvPr id="38938" name="Line 26"/>
            <p:cNvSpPr>
              <a:spLocks noChangeShapeType="1"/>
            </p:cNvSpPr>
            <p:nvPr/>
          </p:nvSpPr>
          <p:spPr bwMode="auto">
            <a:xfrm flipV="1">
              <a:off x="4531" y="11597"/>
              <a:ext cx="0" cy="10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39" name="Line 27"/>
            <p:cNvSpPr>
              <a:spLocks noChangeShapeType="1"/>
            </p:cNvSpPr>
            <p:nvPr/>
          </p:nvSpPr>
          <p:spPr bwMode="auto">
            <a:xfrm flipV="1">
              <a:off x="9151" y="11506"/>
              <a:ext cx="0" cy="6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40" name="Line 28"/>
            <p:cNvSpPr>
              <a:spLocks noChangeShapeType="1"/>
            </p:cNvSpPr>
            <p:nvPr/>
          </p:nvSpPr>
          <p:spPr bwMode="auto">
            <a:xfrm>
              <a:off x="4531" y="11893"/>
              <a:ext cx="4620"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41" name="Rectangle 29"/>
            <p:cNvSpPr>
              <a:spLocks noChangeArrowheads="1"/>
            </p:cNvSpPr>
            <p:nvPr/>
          </p:nvSpPr>
          <p:spPr bwMode="auto">
            <a:xfrm>
              <a:off x="6426" y="11478"/>
              <a:ext cx="1050"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t>偏置时间</a:t>
              </a:r>
            </a:p>
          </p:txBody>
        </p:sp>
      </p:grpSp>
    </p:spTree>
    <p:extLst>
      <p:ext uri="{BB962C8B-B14F-4D97-AF65-F5344CB8AC3E}">
        <p14:creationId xmlns:p14="http://schemas.microsoft.com/office/powerpoint/2010/main" val="2726375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 calcmode="lin" valueType="num">
                                      <p:cBhvr additive="base">
                                        <p:cTn id="12"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81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48131">
                                            <p:txEl>
                                              <p:pRg st="1" end="1"/>
                                            </p:txEl>
                                          </p:spTgt>
                                        </p:tgtEl>
                                        <p:attrNameLst>
                                          <p:attrName>style.visibility</p:attrName>
                                        </p:attrNameLst>
                                      </p:cBhvr>
                                      <p:to>
                                        <p:strVal val="visible"/>
                                      </p:to>
                                    </p:set>
                                    <p:anim calcmode="lin" valueType="num">
                                      <p:cBhvr additive="base">
                                        <p:cTn id="16"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81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48131">
                                            <p:txEl>
                                              <p:pRg st="2" end="2"/>
                                            </p:txEl>
                                          </p:spTgt>
                                        </p:tgtEl>
                                        <p:attrNameLst>
                                          <p:attrName>style.visibility</p:attrName>
                                        </p:attrNameLst>
                                      </p:cBhvr>
                                      <p:to>
                                        <p:strVal val="visible"/>
                                      </p:to>
                                    </p:set>
                                    <p:anim calcmode="lin" valueType="num">
                                      <p:cBhvr additive="base">
                                        <p:cTn id="20"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481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par>
                          <p:cTn id="22" fill="hold" nodeType="afterGroup">
                            <p:stCondLst>
                              <p:cond delay="1000"/>
                            </p:stCondLst>
                            <p:childTnLst>
                              <p:par>
                                <p:cTn id="23" presetID="2" presetClass="entr" presetSubtype="6" fill="hold" nodeType="afterEffect">
                                  <p:stCondLst>
                                    <p:cond delay="0"/>
                                  </p:stCondLst>
                                  <p:childTnLst>
                                    <p:set>
                                      <p:cBhvr>
                                        <p:cTn id="24" dur="1" fill="hold">
                                          <p:stCondLst>
                                            <p:cond delay="0"/>
                                          </p:stCondLst>
                                        </p:cTn>
                                        <p:tgtEl>
                                          <p:spTgt spid="48132"/>
                                        </p:tgtEl>
                                        <p:attrNameLst>
                                          <p:attrName>style.visibility</p:attrName>
                                        </p:attrNameLst>
                                      </p:cBhvr>
                                      <p:to>
                                        <p:strVal val="visible"/>
                                      </p:to>
                                    </p:set>
                                    <p:anim calcmode="lin" valueType="num">
                                      <p:cBhvr additive="base">
                                        <p:cTn id="25" dur="500" fill="hold"/>
                                        <p:tgtEl>
                                          <p:spTgt spid="48132"/>
                                        </p:tgtEl>
                                        <p:attrNameLst>
                                          <p:attrName>ppt_x</p:attrName>
                                        </p:attrNameLst>
                                      </p:cBhvr>
                                      <p:tavLst>
                                        <p:tav tm="0">
                                          <p:val>
                                            <p:strVal val="1+#ppt_w/2"/>
                                          </p:val>
                                        </p:tav>
                                        <p:tav tm="100000">
                                          <p:val>
                                            <p:strVal val="#ppt_x"/>
                                          </p:val>
                                        </p:tav>
                                      </p:tavLst>
                                    </p:anim>
                                    <p:anim calcmode="lin" valueType="num">
                                      <p:cBhvr additive="base">
                                        <p:cTn id="26" dur="500" fill="hold"/>
                                        <p:tgtEl>
                                          <p:spTgt spid="481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solidFill>
                  <a:srgbClr val="FFCC00"/>
                </a:solidFill>
              </a:rPr>
              <a:t>销售</a:t>
            </a:r>
            <a:r>
              <a:rPr lang="zh-CN" altLang="en-US" dirty="0">
                <a:solidFill>
                  <a:srgbClr val="FFCC00"/>
                </a:solidFill>
              </a:rPr>
              <a:t>管理</a:t>
            </a:r>
          </a:p>
        </p:txBody>
      </p:sp>
      <p:sp>
        <p:nvSpPr>
          <p:cNvPr id="43011" name="Rectangle 3"/>
          <p:cNvSpPr>
            <a:spLocks noGrp="1" noChangeArrowheads="1"/>
          </p:cNvSpPr>
          <p:nvPr>
            <p:ph type="body" idx="1"/>
          </p:nvPr>
        </p:nvSpPr>
        <p:spPr/>
        <p:txBody>
          <a:bodyPr/>
          <a:lstStyle/>
          <a:p>
            <a:pPr>
              <a:buFont typeface="Marlett" pitchFamily="2" charset="2"/>
              <a:buChar char="2"/>
            </a:pPr>
            <a:r>
              <a:rPr lang="zh-CN" altLang="en-US" dirty="0">
                <a:latin typeface="宋体" charset="-122"/>
              </a:rPr>
              <a:t>销售管理的主要业务</a:t>
            </a:r>
          </a:p>
        </p:txBody>
      </p:sp>
      <p:grpSp>
        <p:nvGrpSpPr>
          <p:cNvPr id="43012" name="Group 4"/>
          <p:cNvGrpSpPr>
            <a:grpSpLocks/>
          </p:cNvGrpSpPr>
          <p:nvPr/>
        </p:nvGrpSpPr>
        <p:grpSpPr bwMode="auto">
          <a:xfrm>
            <a:off x="1328424" y="1954749"/>
            <a:ext cx="6553200" cy="4379485"/>
            <a:chOff x="2341" y="4722"/>
            <a:chExt cx="8460" cy="5319"/>
          </a:xfrm>
        </p:grpSpPr>
        <p:sp>
          <p:nvSpPr>
            <p:cNvPr id="43013" name="Line 5"/>
            <p:cNvSpPr>
              <a:spLocks noChangeShapeType="1"/>
            </p:cNvSpPr>
            <p:nvPr/>
          </p:nvSpPr>
          <p:spPr bwMode="auto">
            <a:xfrm flipH="1">
              <a:off x="3421" y="877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014" name="Group 6"/>
            <p:cNvGrpSpPr>
              <a:grpSpLocks/>
            </p:cNvGrpSpPr>
            <p:nvPr/>
          </p:nvGrpSpPr>
          <p:grpSpPr bwMode="auto">
            <a:xfrm>
              <a:off x="2341" y="4722"/>
              <a:ext cx="8460" cy="5319"/>
              <a:chOff x="2341" y="4722"/>
              <a:chExt cx="8460" cy="5319"/>
            </a:xfrm>
          </p:grpSpPr>
          <p:sp>
            <p:nvSpPr>
              <p:cNvPr id="43015" name="Line 7"/>
              <p:cNvSpPr>
                <a:spLocks noChangeShapeType="1"/>
              </p:cNvSpPr>
              <p:nvPr/>
            </p:nvSpPr>
            <p:spPr bwMode="auto">
              <a:xfrm flipH="1">
                <a:off x="5041" y="581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6" name="Line 8"/>
              <p:cNvSpPr>
                <a:spLocks noChangeShapeType="1"/>
              </p:cNvSpPr>
              <p:nvPr/>
            </p:nvSpPr>
            <p:spPr bwMode="auto">
              <a:xfrm>
                <a:off x="3061" y="612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7" name="Text Box 9"/>
              <p:cNvSpPr txBox="1">
                <a:spLocks noChangeArrowheads="1"/>
              </p:cNvSpPr>
              <p:nvPr/>
            </p:nvSpPr>
            <p:spPr bwMode="auto">
              <a:xfrm>
                <a:off x="2341" y="7813"/>
                <a:ext cx="72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t>支持</a:t>
                </a:r>
              </a:p>
            </p:txBody>
          </p:sp>
          <p:sp>
            <p:nvSpPr>
              <p:cNvPr id="43018" name="Text Box 10"/>
              <p:cNvSpPr txBox="1">
                <a:spLocks noChangeArrowheads="1"/>
              </p:cNvSpPr>
              <p:nvPr/>
            </p:nvSpPr>
            <p:spPr bwMode="auto">
              <a:xfrm>
                <a:off x="9901" y="7813"/>
                <a:ext cx="90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dirty="0"/>
                  <a:t>发货单</a:t>
                </a:r>
              </a:p>
            </p:txBody>
          </p:sp>
          <p:sp>
            <p:nvSpPr>
              <p:cNvPr id="43019" name="Text Box 11"/>
              <p:cNvSpPr txBox="1">
                <a:spLocks noChangeArrowheads="1"/>
              </p:cNvSpPr>
              <p:nvPr/>
            </p:nvSpPr>
            <p:spPr bwMode="auto">
              <a:xfrm>
                <a:off x="8609" y="6801"/>
                <a:ext cx="90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200" dirty="0"/>
                  <a:t>提货单</a:t>
                </a:r>
              </a:p>
            </p:txBody>
          </p:sp>
          <p:sp>
            <p:nvSpPr>
              <p:cNvPr id="43020" name="Line 12"/>
              <p:cNvSpPr>
                <a:spLocks noChangeShapeType="1"/>
              </p:cNvSpPr>
              <p:nvPr/>
            </p:nvSpPr>
            <p:spPr bwMode="auto">
              <a:xfrm>
                <a:off x="6856" y="8838"/>
                <a:ext cx="2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1" name="Line 13"/>
              <p:cNvSpPr>
                <a:spLocks noChangeShapeType="1"/>
              </p:cNvSpPr>
              <p:nvPr/>
            </p:nvSpPr>
            <p:spPr bwMode="auto">
              <a:xfrm>
                <a:off x="6481" y="7641"/>
                <a:ext cx="0" cy="7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2" name="Text Box 14"/>
              <p:cNvSpPr txBox="1">
                <a:spLocks noChangeArrowheads="1"/>
              </p:cNvSpPr>
              <p:nvPr/>
            </p:nvSpPr>
            <p:spPr bwMode="auto">
              <a:xfrm>
                <a:off x="7921" y="8118"/>
                <a:ext cx="72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t>发货</a:t>
                </a:r>
              </a:p>
            </p:txBody>
          </p:sp>
          <p:sp>
            <p:nvSpPr>
              <p:cNvPr id="43023" name="Line 15"/>
              <p:cNvSpPr>
                <a:spLocks noChangeShapeType="1"/>
              </p:cNvSpPr>
              <p:nvPr/>
            </p:nvSpPr>
            <p:spPr bwMode="auto">
              <a:xfrm flipV="1">
                <a:off x="3061" y="768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4" name="Text Box 16"/>
              <p:cNvSpPr txBox="1">
                <a:spLocks noChangeArrowheads="1"/>
              </p:cNvSpPr>
              <p:nvPr/>
            </p:nvSpPr>
            <p:spPr bwMode="auto">
              <a:xfrm>
                <a:off x="3691" y="6008"/>
                <a:ext cx="507" cy="586"/>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dirty="0"/>
                  <a:t>订单</a:t>
                </a:r>
              </a:p>
            </p:txBody>
          </p:sp>
          <p:sp>
            <p:nvSpPr>
              <p:cNvPr id="43025" name="Line 17"/>
              <p:cNvSpPr>
                <a:spLocks noChangeShapeType="1"/>
              </p:cNvSpPr>
              <p:nvPr/>
            </p:nvSpPr>
            <p:spPr bwMode="auto">
              <a:xfrm flipV="1">
                <a:off x="6481" y="5190"/>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Text Box 18"/>
              <p:cNvSpPr txBox="1">
                <a:spLocks noChangeArrowheads="1"/>
              </p:cNvSpPr>
              <p:nvPr/>
            </p:nvSpPr>
            <p:spPr bwMode="auto">
              <a:xfrm>
                <a:off x="7232" y="4722"/>
                <a:ext cx="72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dirty="0"/>
                  <a:t>入库</a:t>
                </a:r>
              </a:p>
            </p:txBody>
          </p:sp>
          <p:sp>
            <p:nvSpPr>
              <p:cNvPr id="43027" name="Line 19"/>
              <p:cNvSpPr>
                <a:spLocks noChangeShapeType="1"/>
              </p:cNvSpPr>
              <p:nvPr/>
            </p:nvSpPr>
            <p:spPr bwMode="auto">
              <a:xfrm>
                <a:off x="9721" y="768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Rectangle 20"/>
              <p:cNvSpPr>
                <a:spLocks noChangeArrowheads="1"/>
              </p:cNvSpPr>
              <p:nvPr/>
            </p:nvSpPr>
            <p:spPr bwMode="auto">
              <a:xfrm>
                <a:off x="6121" y="5442"/>
                <a:ext cx="720" cy="780"/>
              </a:xfrm>
              <a:prstGeom prst="rect">
                <a:avLst/>
              </a:prstGeom>
              <a:solidFill>
                <a:schemeClr val="accent5">
                  <a:lumMod val="40000"/>
                  <a:lumOff val="60000"/>
                </a:schemeClr>
              </a:solidFill>
              <a:ln w="9525">
                <a:solidFill>
                  <a:srgbClr val="000000"/>
                </a:solidFill>
                <a:miter lim="800000"/>
                <a:headEnd/>
                <a:tailEnd/>
              </a:ln>
            </p:spPr>
            <p:txBody>
              <a:bodyPr/>
              <a:lstStyle/>
              <a:p>
                <a:pPr algn="just"/>
                <a:r>
                  <a:rPr lang="zh-CN" altLang="en-US" sz="1400"/>
                  <a:t>生产部门</a:t>
                </a:r>
              </a:p>
            </p:txBody>
          </p:sp>
          <p:sp>
            <p:nvSpPr>
              <p:cNvPr id="43029" name="Rectangle 21"/>
              <p:cNvSpPr>
                <a:spLocks noChangeArrowheads="1"/>
              </p:cNvSpPr>
              <p:nvPr/>
            </p:nvSpPr>
            <p:spPr bwMode="auto">
              <a:xfrm>
                <a:off x="9541" y="6972"/>
                <a:ext cx="720" cy="780"/>
              </a:xfrm>
              <a:prstGeom prst="rect">
                <a:avLst/>
              </a:prstGeom>
              <a:solidFill>
                <a:schemeClr val="accent5">
                  <a:lumMod val="40000"/>
                  <a:lumOff val="60000"/>
                </a:schemeClr>
              </a:solidFill>
              <a:ln w="9525">
                <a:solidFill>
                  <a:srgbClr val="000000"/>
                </a:solidFill>
                <a:miter lim="800000"/>
                <a:headEnd/>
                <a:tailEnd/>
              </a:ln>
            </p:spPr>
            <p:txBody>
              <a:bodyPr/>
              <a:lstStyle/>
              <a:p>
                <a:pPr algn="just"/>
                <a:r>
                  <a:rPr lang="zh-CN" altLang="en-US" sz="1400"/>
                  <a:t>仓库部门</a:t>
                </a:r>
              </a:p>
            </p:txBody>
          </p:sp>
          <p:sp>
            <p:nvSpPr>
              <p:cNvPr id="43030" name="Rectangle 22"/>
              <p:cNvSpPr>
                <a:spLocks noChangeArrowheads="1"/>
              </p:cNvSpPr>
              <p:nvPr/>
            </p:nvSpPr>
            <p:spPr bwMode="auto">
              <a:xfrm>
                <a:off x="6121" y="6906"/>
                <a:ext cx="720" cy="780"/>
              </a:xfrm>
              <a:prstGeom prst="rect">
                <a:avLst/>
              </a:prstGeom>
              <a:solidFill>
                <a:schemeClr val="accent5">
                  <a:lumMod val="40000"/>
                  <a:lumOff val="60000"/>
                </a:schemeClr>
              </a:solidFill>
              <a:ln w="9525">
                <a:solidFill>
                  <a:srgbClr val="000000"/>
                </a:solidFill>
                <a:miter lim="800000"/>
                <a:headEnd/>
                <a:tailEnd/>
              </a:ln>
            </p:spPr>
            <p:txBody>
              <a:bodyPr/>
              <a:lstStyle/>
              <a:p>
                <a:pPr algn="ctr"/>
                <a:r>
                  <a:rPr lang="zh-CN" altLang="en-US" sz="1400"/>
                  <a:t>销售部门</a:t>
                </a:r>
              </a:p>
            </p:txBody>
          </p:sp>
          <p:sp>
            <p:nvSpPr>
              <p:cNvPr id="43031" name="Rectangle 23"/>
              <p:cNvSpPr>
                <a:spLocks noChangeArrowheads="1"/>
              </p:cNvSpPr>
              <p:nvPr/>
            </p:nvSpPr>
            <p:spPr bwMode="auto">
              <a:xfrm>
                <a:off x="2701" y="6906"/>
                <a:ext cx="720" cy="780"/>
              </a:xfrm>
              <a:prstGeom prst="rect">
                <a:avLst/>
              </a:prstGeom>
              <a:solidFill>
                <a:schemeClr val="accent5">
                  <a:lumMod val="40000"/>
                  <a:lumOff val="60000"/>
                </a:schemeClr>
              </a:solidFill>
              <a:ln w="9525">
                <a:solidFill>
                  <a:srgbClr val="000000"/>
                </a:solidFill>
                <a:miter lim="800000"/>
                <a:headEnd/>
                <a:tailEnd/>
              </a:ln>
            </p:spPr>
            <p:txBody>
              <a:bodyPr/>
              <a:lstStyle/>
              <a:p>
                <a:pPr algn="ctr"/>
                <a:r>
                  <a:rPr lang="zh-CN" altLang="en-US" sz="1400"/>
                  <a:t>客户</a:t>
                </a:r>
              </a:p>
            </p:txBody>
          </p:sp>
          <p:sp>
            <p:nvSpPr>
              <p:cNvPr id="43032" name="Rectangle 24"/>
              <p:cNvSpPr>
                <a:spLocks noChangeArrowheads="1"/>
              </p:cNvSpPr>
              <p:nvPr/>
            </p:nvSpPr>
            <p:spPr bwMode="auto">
              <a:xfrm>
                <a:off x="9541" y="8466"/>
                <a:ext cx="720" cy="780"/>
              </a:xfrm>
              <a:prstGeom prst="rect">
                <a:avLst/>
              </a:prstGeom>
              <a:solidFill>
                <a:schemeClr val="accent5">
                  <a:lumMod val="40000"/>
                  <a:lumOff val="60000"/>
                </a:schemeClr>
              </a:solidFill>
              <a:ln w="9525">
                <a:solidFill>
                  <a:srgbClr val="000000"/>
                </a:solidFill>
                <a:miter lim="800000"/>
                <a:headEnd/>
                <a:tailEnd/>
              </a:ln>
            </p:spPr>
            <p:txBody>
              <a:bodyPr/>
              <a:lstStyle/>
              <a:p>
                <a:pPr algn="just"/>
                <a:r>
                  <a:rPr lang="zh-CN" altLang="en-US" sz="1400"/>
                  <a:t>财务部门</a:t>
                </a:r>
              </a:p>
            </p:txBody>
          </p:sp>
          <p:sp>
            <p:nvSpPr>
              <p:cNvPr id="43033" name="Oval 25"/>
              <p:cNvSpPr>
                <a:spLocks noChangeArrowheads="1"/>
              </p:cNvSpPr>
              <p:nvPr/>
            </p:nvSpPr>
            <p:spPr bwMode="auto">
              <a:xfrm>
                <a:off x="4141" y="5026"/>
                <a:ext cx="900" cy="1256"/>
              </a:xfrm>
              <a:prstGeom prst="ellipse">
                <a:avLst/>
              </a:prstGeom>
              <a:solidFill>
                <a:schemeClr val="tx2">
                  <a:lumMod val="40000"/>
                  <a:lumOff val="60000"/>
                </a:schemeClr>
              </a:solidFill>
              <a:ln w="9525">
                <a:solidFill>
                  <a:srgbClr val="000000"/>
                </a:solidFill>
                <a:round/>
                <a:headEnd/>
                <a:tailEnd/>
              </a:ln>
            </p:spPr>
            <p:txBody>
              <a:bodyPr/>
              <a:lstStyle/>
              <a:p>
                <a:pPr algn="ctr">
                  <a:lnSpc>
                    <a:spcPct val="80000"/>
                  </a:lnSpc>
                </a:pPr>
                <a:r>
                  <a:rPr lang="zh-CN" altLang="en-US" sz="1400" b="1" dirty="0">
                    <a:solidFill>
                      <a:srgbClr val="FF0000"/>
                    </a:solidFill>
                  </a:rPr>
                  <a:t>订单</a:t>
                </a:r>
              </a:p>
              <a:p>
                <a:pPr algn="ctr"/>
                <a:r>
                  <a:rPr lang="zh-CN" altLang="en-US" sz="1400" b="1" dirty="0">
                    <a:solidFill>
                      <a:srgbClr val="FF0000"/>
                    </a:solidFill>
                  </a:rPr>
                  <a:t>管理</a:t>
                </a:r>
              </a:p>
            </p:txBody>
          </p:sp>
          <p:sp>
            <p:nvSpPr>
              <p:cNvPr id="43034" name="Oval 26"/>
              <p:cNvSpPr>
                <a:spLocks noChangeArrowheads="1"/>
              </p:cNvSpPr>
              <p:nvPr/>
            </p:nvSpPr>
            <p:spPr bwMode="auto">
              <a:xfrm>
                <a:off x="7741" y="6750"/>
                <a:ext cx="810" cy="1170"/>
              </a:xfrm>
              <a:prstGeom prst="ellipse">
                <a:avLst/>
              </a:prstGeom>
              <a:solidFill>
                <a:schemeClr val="tx2">
                  <a:lumMod val="40000"/>
                  <a:lumOff val="60000"/>
                </a:schemeClr>
              </a:solidFill>
              <a:ln w="9525">
                <a:solidFill>
                  <a:srgbClr val="000000"/>
                </a:solidFill>
                <a:round/>
                <a:headEnd/>
                <a:tailEnd/>
              </a:ln>
            </p:spPr>
            <p:txBody>
              <a:bodyPr/>
              <a:lstStyle/>
              <a:p>
                <a:pPr algn="ctr">
                  <a:lnSpc>
                    <a:spcPct val="80000"/>
                  </a:lnSpc>
                </a:pPr>
                <a:r>
                  <a:rPr lang="zh-CN" altLang="en-US" sz="1400" b="1">
                    <a:solidFill>
                      <a:srgbClr val="FF0000"/>
                    </a:solidFill>
                  </a:rPr>
                  <a:t>提货</a:t>
                </a:r>
              </a:p>
              <a:p>
                <a:pPr algn="ctr"/>
                <a:r>
                  <a:rPr lang="zh-CN" altLang="en-US" sz="1400" b="1">
                    <a:solidFill>
                      <a:srgbClr val="FF0000"/>
                    </a:solidFill>
                  </a:rPr>
                  <a:t>管理</a:t>
                </a:r>
              </a:p>
            </p:txBody>
          </p:sp>
          <p:sp>
            <p:nvSpPr>
              <p:cNvPr id="43035" name="Oval 27"/>
              <p:cNvSpPr>
                <a:spLocks noChangeArrowheads="1"/>
              </p:cNvSpPr>
              <p:nvPr/>
            </p:nvSpPr>
            <p:spPr bwMode="auto">
              <a:xfrm>
                <a:off x="6016" y="8349"/>
                <a:ext cx="900" cy="1152"/>
              </a:xfrm>
              <a:prstGeom prst="ellipse">
                <a:avLst/>
              </a:prstGeom>
              <a:solidFill>
                <a:schemeClr val="tx2">
                  <a:lumMod val="40000"/>
                  <a:lumOff val="60000"/>
                </a:schemeClr>
              </a:solidFill>
              <a:ln w="9525">
                <a:solidFill>
                  <a:srgbClr val="000000"/>
                </a:solidFill>
                <a:round/>
                <a:headEnd/>
                <a:tailEnd/>
              </a:ln>
            </p:spPr>
            <p:txBody>
              <a:bodyPr/>
              <a:lstStyle/>
              <a:p>
                <a:pPr algn="ctr">
                  <a:lnSpc>
                    <a:spcPct val="80000"/>
                  </a:lnSpc>
                </a:pPr>
                <a:r>
                  <a:rPr lang="zh-CN" altLang="en-US" sz="1400" b="1" dirty="0">
                    <a:solidFill>
                      <a:srgbClr val="FF0000"/>
                    </a:solidFill>
                  </a:rPr>
                  <a:t>结算</a:t>
                </a:r>
              </a:p>
              <a:p>
                <a:pPr algn="ctr"/>
                <a:r>
                  <a:rPr lang="zh-CN" altLang="en-US" sz="1400" b="1" dirty="0">
                    <a:solidFill>
                      <a:srgbClr val="FF0000"/>
                    </a:solidFill>
                  </a:rPr>
                  <a:t>管理</a:t>
                </a:r>
              </a:p>
            </p:txBody>
          </p:sp>
          <p:sp>
            <p:nvSpPr>
              <p:cNvPr id="43036" name="Oval 28"/>
              <p:cNvSpPr>
                <a:spLocks noChangeArrowheads="1"/>
              </p:cNvSpPr>
              <p:nvPr/>
            </p:nvSpPr>
            <p:spPr bwMode="auto">
              <a:xfrm>
                <a:off x="4141" y="6861"/>
                <a:ext cx="900" cy="1170"/>
              </a:xfrm>
              <a:prstGeom prst="ellipse">
                <a:avLst/>
              </a:prstGeom>
              <a:solidFill>
                <a:schemeClr val="tx2">
                  <a:lumMod val="40000"/>
                  <a:lumOff val="60000"/>
                </a:schemeClr>
              </a:solidFill>
              <a:ln w="9525">
                <a:solidFill>
                  <a:srgbClr val="000000"/>
                </a:solidFill>
                <a:round/>
                <a:headEnd/>
                <a:tailEnd/>
              </a:ln>
            </p:spPr>
            <p:txBody>
              <a:bodyPr/>
              <a:lstStyle/>
              <a:p>
                <a:pPr algn="ctr">
                  <a:lnSpc>
                    <a:spcPct val="80000"/>
                  </a:lnSpc>
                </a:pPr>
                <a:r>
                  <a:rPr lang="zh-CN" altLang="en-US" sz="1400" b="1" dirty="0">
                    <a:solidFill>
                      <a:srgbClr val="FF0000"/>
                    </a:solidFill>
                  </a:rPr>
                  <a:t>服务</a:t>
                </a:r>
              </a:p>
              <a:p>
                <a:pPr algn="ctr"/>
                <a:r>
                  <a:rPr lang="zh-CN" altLang="en-US" sz="1400" b="1" dirty="0">
                    <a:solidFill>
                      <a:srgbClr val="FF0000"/>
                    </a:solidFill>
                  </a:rPr>
                  <a:t>管理</a:t>
                </a:r>
              </a:p>
            </p:txBody>
          </p:sp>
          <p:sp>
            <p:nvSpPr>
              <p:cNvPr id="43037" name="Rectangle 29"/>
              <p:cNvSpPr>
                <a:spLocks noChangeArrowheads="1"/>
              </p:cNvSpPr>
              <p:nvPr/>
            </p:nvSpPr>
            <p:spPr bwMode="auto">
              <a:xfrm>
                <a:off x="2701" y="5376"/>
                <a:ext cx="720" cy="780"/>
              </a:xfrm>
              <a:prstGeom prst="rect">
                <a:avLst/>
              </a:prstGeom>
              <a:solidFill>
                <a:schemeClr val="accent5">
                  <a:lumMod val="40000"/>
                  <a:lumOff val="60000"/>
                </a:schemeClr>
              </a:solidFill>
              <a:ln w="9525">
                <a:solidFill>
                  <a:srgbClr val="000000"/>
                </a:solidFill>
                <a:miter lim="800000"/>
                <a:headEnd/>
                <a:tailEnd/>
              </a:ln>
            </p:spPr>
            <p:txBody>
              <a:bodyPr/>
              <a:lstStyle/>
              <a:p>
                <a:pPr algn="just"/>
                <a:r>
                  <a:rPr lang="zh-CN" altLang="en-US" sz="1400" dirty="0"/>
                  <a:t>质量部门</a:t>
                </a:r>
              </a:p>
            </p:txBody>
          </p:sp>
          <p:sp>
            <p:nvSpPr>
              <p:cNvPr id="43038" name="Rectangle 30"/>
              <p:cNvSpPr>
                <a:spLocks noChangeArrowheads="1"/>
              </p:cNvSpPr>
              <p:nvPr/>
            </p:nvSpPr>
            <p:spPr bwMode="auto">
              <a:xfrm>
                <a:off x="2716" y="8436"/>
                <a:ext cx="720" cy="780"/>
              </a:xfrm>
              <a:prstGeom prst="rect">
                <a:avLst/>
              </a:prstGeom>
              <a:solidFill>
                <a:schemeClr val="accent5">
                  <a:lumMod val="40000"/>
                  <a:lumOff val="60000"/>
                </a:schemeClr>
              </a:solidFill>
              <a:ln w="9525">
                <a:solidFill>
                  <a:srgbClr val="000000"/>
                </a:solidFill>
                <a:miter lim="800000"/>
                <a:headEnd/>
                <a:tailEnd/>
              </a:ln>
            </p:spPr>
            <p:txBody>
              <a:bodyPr/>
              <a:lstStyle/>
              <a:p>
                <a:pPr algn="just"/>
                <a:r>
                  <a:rPr lang="zh-CN" altLang="en-US" sz="1400"/>
                  <a:t>技术部门</a:t>
                </a:r>
              </a:p>
            </p:txBody>
          </p:sp>
          <p:sp>
            <p:nvSpPr>
              <p:cNvPr id="43039" name="Oval 31"/>
              <p:cNvSpPr>
                <a:spLocks noChangeArrowheads="1"/>
              </p:cNvSpPr>
              <p:nvPr/>
            </p:nvSpPr>
            <p:spPr bwMode="auto">
              <a:xfrm>
                <a:off x="7741" y="5502"/>
                <a:ext cx="900" cy="1092"/>
              </a:xfrm>
              <a:prstGeom prst="ellipse">
                <a:avLst/>
              </a:prstGeom>
              <a:solidFill>
                <a:schemeClr val="tx2">
                  <a:lumMod val="40000"/>
                  <a:lumOff val="60000"/>
                </a:schemeClr>
              </a:solidFill>
              <a:ln w="9525">
                <a:solidFill>
                  <a:srgbClr val="000000"/>
                </a:solidFill>
                <a:round/>
                <a:headEnd/>
                <a:tailEnd/>
              </a:ln>
            </p:spPr>
            <p:txBody>
              <a:bodyPr/>
              <a:lstStyle/>
              <a:p>
                <a:pPr algn="ctr">
                  <a:lnSpc>
                    <a:spcPct val="80000"/>
                  </a:lnSpc>
                </a:pPr>
                <a:r>
                  <a:rPr lang="zh-CN" altLang="en-US" sz="1400" b="1" dirty="0">
                    <a:solidFill>
                      <a:srgbClr val="FF0000"/>
                    </a:solidFill>
                  </a:rPr>
                  <a:t>销售</a:t>
                </a:r>
              </a:p>
              <a:p>
                <a:pPr algn="ctr"/>
                <a:r>
                  <a:rPr lang="zh-CN" altLang="en-US" sz="1400" b="1" dirty="0">
                    <a:solidFill>
                      <a:srgbClr val="FF0000"/>
                    </a:solidFill>
                  </a:rPr>
                  <a:t>分析</a:t>
                </a:r>
              </a:p>
            </p:txBody>
          </p:sp>
          <p:sp>
            <p:nvSpPr>
              <p:cNvPr id="43040" name="Rectangle 32"/>
              <p:cNvSpPr>
                <a:spLocks noChangeArrowheads="1"/>
              </p:cNvSpPr>
              <p:nvPr/>
            </p:nvSpPr>
            <p:spPr bwMode="auto">
              <a:xfrm>
                <a:off x="9496" y="5487"/>
                <a:ext cx="720" cy="780"/>
              </a:xfrm>
              <a:prstGeom prst="rect">
                <a:avLst/>
              </a:prstGeom>
              <a:solidFill>
                <a:schemeClr val="accent5">
                  <a:lumMod val="40000"/>
                  <a:lumOff val="60000"/>
                </a:schemeClr>
              </a:solidFill>
              <a:ln w="9525">
                <a:solidFill>
                  <a:srgbClr val="000000"/>
                </a:solidFill>
                <a:miter lim="800000"/>
                <a:headEnd/>
                <a:tailEnd/>
              </a:ln>
            </p:spPr>
            <p:txBody>
              <a:bodyPr/>
              <a:lstStyle/>
              <a:p>
                <a:pPr algn="just"/>
                <a:r>
                  <a:rPr lang="zh-CN" altLang="en-US" sz="1400"/>
                  <a:t>决策部门</a:t>
                </a:r>
              </a:p>
            </p:txBody>
          </p:sp>
          <p:sp>
            <p:nvSpPr>
              <p:cNvPr id="43041" name="Line 33"/>
              <p:cNvSpPr>
                <a:spLocks noChangeShapeType="1"/>
              </p:cNvSpPr>
              <p:nvPr/>
            </p:nvSpPr>
            <p:spPr bwMode="auto">
              <a:xfrm flipH="1">
                <a:off x="5041" y="737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2" name="Line 34"/>
              <p:cNvSpPr>
                <a:spLocks noChangeShapeType="1"/>
              </p:cNvSpPr>
              <p:nvPr/>
            </p:nvSpPr>
            <p:spPr bwMode="auto">
              <a:xfrm flipH="1">
                <a:off x="3421" y="737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3" name="Line 35"/>
              <p:cNvSpPr>
                <a:spLocks noChangeShapeType="1"/>
              </p:cNvSpPr>
              <p:nvPr/>
            </p:nvSpPr>
            <p:spPr bwMode="auto">
              <a:xfrm flipH="1">
                <a:off x="5581" y="721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36"/>
              <p:cNvSpPr>
                <a:spLocks noChangeShapeType="1"/>
              </p:cNvSpPr>
              <p:nvPr/>
            </p:nvSpPr>
            <p:spPr bwMode="auto">
              <a:xfrm flipV="1">
                <a:off x="5581" y="5814"/>
                <a:ext cx="0" cy="1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Line 37"/>
              <p:cNvSpPr>
                <a:spLocks noChangeShapeType="1"/>
              </p:cNvSpPr>
              <p:nvPr/>
            </p:nvSpPr>
            <p:spPr bwMode="auto">
              <a:xfrm>
                <a:off x="5041" y="565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6" name="Line 38"/>
              <p:cNvSpPr>
                <a:spLocks noChangeShapeType="1"/>
              </p:cNvSpPr>
              <p:nvPr/>
            </p:nvSpPr>
            <p:spPr bwMode="auto">
              <a:xfrm>
                <a:off x="6841" y="737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7" name="Line 39"/>
              <p:cNvSpPr>
                <a:spLocks noChangeShapeType="1"/>
              </p:cNvSpPr>
              <p:nvPr/>
            </p:nvSpPr>
            <p:spPr bwMode="auto">
              <a:xfrm>
                <a:off x="8551" y="7374"/>
                <a:ext cx="99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8" name="Line 40"/>
              <p:cNvSpPr>
                <a:spLocks noChangeShapeType="1"/>
              </p:cNvSpPr>
              <p:nvPr/>
            </p:nvSpPr>
            <p:spPr bwMode="auto">
              <a:xfrm>
                <a:off x="3241" y="7686"/>
                <a:ext cx="0" cy="4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49" name="Line 41"/>
              <p:cNvSpPr>
                <a:spLocks noChangeShapeType="1"/>
              </p:cNvSpPr>
              <p:nvPr/>
            </p:nvSpPr>
            <p:spPr bwMode="auto">
              <a:xfrm>
                <a:off x="3241" y="8154"/>
                <a:ext cx="6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0" name="Line 42"/>
              <p:cNvSpPr>
                <a:spLocks noChangeShapeType="1"/>
              </p:cNvSpPr>
              <p:nvPr/>
            </p:nvSpPr>
            <p:spPr bwMode="auto">
              <a:xfrm>
                <a:off x="3961" y="7374"/>
                <a:ext cx="0" cy="1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1" name="Line 43"/>
              <p:cNvSpPr>
                <a:spLocks noChangeShapeType="1"/>
              </p:cNvSpPr>
              <p:nvPr/>
            </p:nvSpPr>
            <p:spPr bwMode="auto">
              <a:xfrm flipH="1">
                <a:off x="4501" y="6267"/>
                <a:ext cx="0" cy="32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52" name="Line 44"/>
              <p:cNvSpPr>
                <a:spLocks noChangeShapeType="1"/>
              </p:cNvSpPr>
              <p:nvPr/>
            </p:nvSpPr>
            <p:spPr bwMode="auto">
              <a:xfrm flipH="1">
                <a:off x="3241" y="659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Line 45"/>
              <p:cNvSpPr>
                <a:spLocks noChangeShapeType="1"/>
              </p:cNvSpPr>
              <p:nvPr/>
            </p:nvSpPr>
            <p:spPr bwMode="auto">
              <a:xfrm>
                <a:off x="3241" y="659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4" name="Line 46"/>
              <p:cNvSpPr>
                <a:spLocks noChangeShapeType="1"/>
              </p:cNvSpPr>
              <p:nvPr/>
            </p:nvSpPr>
            <p:spPr bwMode="auto">
              <a:xfrm>
                <a:off x="6841" y="706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Line 47"/>
              <p:cNvSpPr>
                <a:spLocks noChangeShapeType="1"/>
              </p:cNvSpPr>
              <p:nvPr/>
            </p:nvSpPr>
            <p:spPr bwMode="auto">
              <a:xfrm flipV="1">
                <a:off x="7381" y="5970"/>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48"/>
              <p:cNvSpPr>
                <a:spLocks noChangeShapeType="1"/>
              </p:cNvSpPr>
              <p:nvPr/>
            </p:nvSpPr>
            <p:spPr bwMode="auto">
              <a:xfrm>
                <a:off x="7381" y="597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7" name="Line 49"/>
              <p:cNvSpPr>
                <a:spLocks noChangeShapeType="1"/>
              </p:cNvSpPr>
              <p:nvPr/>
            </p:nvSpPr>
            <p:spPr bwMode="auto">
              <a:xfrm>
                <a:off x="6481" y="5190"/>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8" name="Line 50"/>
              <p:cNvSpPr>
                <a:spLocks noChangeShapeType="1"/>
              </p:cNvSpPr>
              <p:nvPr/>
            </p:nvSpPr>
            <p:spPr bwMode="auto">
              <a:xfrm>
                <a:off x="10621" y="5190"/>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9" name="Line 51"/>
              <p:cNvSpPr>
                <a:spLocks noChangeShapeType="1"/>
              </p:cNvSpPr>
              <p:nvPr/>
            </p:nvSpPr>
            <p:spPr bwMode="auto">
              <a:xfrm flipH="1">
                <a:off x="10261" y="737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0" name="Line 52"/>
              <p:cNvSpPr>
                <a:spLocks noChangeShapeType="1"/>
              </p:cNvSpPr>
              <p:nvPr/>
            </p:nvSpPr>
            <p:spPr bwMode="auto">
              <a:xfrm>
                <a:off x="9901" y="7752"/>
                <a:ext cx="0" cy="6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1" name="Line 53"/>
              <p:cNvSpPr>
                <a:spLocks noChangeShapeType="1"/>
              </p:cNvSpPr>
              <p:nvPr/>
            </p:nvSpPr>
            <p:spPr bwMode="auto">
              <a:xfrm flipH="1">
                <a:off x="2341" y="9558"/>
                <a:ext cx="7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2" name="Line 54"/>
              <p:cNvSpPr>
                <a:spLocks noChangeShapeType="1"/>
              </p:cNvSpPr>
              <p:nvPr/>
            </p:nvSpPr>
            <p:spPr bwMode="auto">
              <a:xfrm flipV="1">
                <a:off x="2341" y="7218"/>
                <a:ext cx="0" cy="2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3" name="Line 55"/>
              <p:cNvSpPr>
                <a:spLocks noChangeShapeType="1"/>
              </p:cNvSpPr>
              <p:nvPr/>
            </p:nvSpPr>
            <p:spPr bwMode="auto">
              <a:xfrm>
                <a:off x="2341" y="721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4" name="Line 56"/>
              <p:cNvSpPr>
                <a:spLocks noChangeShapeType="1"/>
              </p:cNvSpPr>
              <p:nvPr/>
            </p:nvSpPr>
            <p:spPr bwMode="auto">
              <a:xfrm flipV="1">
                <a:off x="9901" y="924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5" name="Text Box 57"/>
              <p:cNvSpPr txBox="1">
                <a:spLocks noChangeArrowheads="1"/>
              </p:cNvSpPr>
              <p:nvPr/>
            </p:nvSpPr>
            <p:spPr bwMode="auto">
              <a:xfrm>
                <a:off x="5401" y="9573"/>
                <a:ext cx="72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dirty="0"/>
                  <a:t>付款</a:t>
                </a:r>
              </a:p>
            </p:txBody>
          </p:sp>
          <p:sp>
            <p:nvSpPr>
              <p:cNvPr id="43066" name="Line 58"/>
              <p:cNvSpPr>
                <a:spLocks noChangeShapeType="1"/>
              </p:cNvSpPr>
              <p:nvPr/>
            </p:nvSpPr>
            <p:spPr bwMode="auto">
              <a:xfrm>
                <a:off x="8641" y="5895"/>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7" name="Text Box 59"/>
              <p:cNvSpPr txBox="1">
                <a:spLocks noChangeArrowheads="1"/>
              </p:cNvSpPr>
              <p:nvPr/>
            </p:nvSpPr>
            <p:spPr bwMode="auto">
              <a:xfrm>
                <a:off x="5221" y="5190"/>
                <a:ext cx="72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t>计划</a:t>
                </a:r>
              </a:p>
            </p:txBody>
          </p:sp>
          <p:sp>
            <p:nvSpPr>
              <p:cNvPr id="43068" name="Text Box 60"/>
              <p:cNvSpPr txBox="1">
                <a:spLocks noChangeArrowheads="1"/>
              </p:cNvSpPr>
              <p:nvPr/>
            </p:nvSpPr>
            <p:spPr bwMode="auto">
              <a:xfrm>
                <a:off x="8676" y="5234"/>
                <a:ext cx="720" cy="660"/>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200" dirty="0" smtClean="0"/>
                  <a:t>销售分析报表</a:t>
                </a:r>
                <a:endParaRPr lang="zh-CN" altLang="en-US" sz="1200" dirty="0"/>
              </a:p>
            </p:txBody>
          </p:sp>
          <p:sp>
            <p:nvSpPr>
              <p:cNvPr id="43069" name="Text Box 61"/>
              <p:cNvSpPr txBox="1">
                <a:spLocks noChangeArrowheads="1"/>
              </p:cNvSpPr>
              <p:nvPr/>
            </p:nvSpPr>
            <p:spPr bwMode="auto">
              <a:xfrm>
                <a:off x="2341" y="6253"/>
                <a:ext cx="72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dirty="0"/>
                  <a:t>支持</a:t>
                </a:r>
              </a:p>
            </p:txBody>
          </p:sp>
          <p:sp>
            <p:nvSpPr>
              <p:cNvPr id="43070" name="Text Box 62"/>
              <p:cNvSpPr txBox="1">
                <a:spLocks noChangeArrowheads="1"/>
              </p:cNvSpPr>
              <p:nvPr/>
            </p:nvSpPr>
            <p:spPr bwMode="auto">
              <a:xfrm>
                <a:off x="7741" y="8838"/>
                <a:ext cx="900" cy="46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dirty="0"/>
                  <a:t>发票</a:t>
                </a:r>
              </a:p>
            </p:txBody>
          </p:sp>
        </p:grpSp>
      </p:grpSp>
    </p:spTree>
    <p:extLst>
      <p:ext uri="{BB962C8B-B14F-4D97-AF65-F5344CB8AC3E}">
        <p14:creationId xmlns:p14="http://schemas.microsoft.com/office/powerpoint/2010/main" val="1850464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011">
                                            <p:txEl>
                                              <p:pRg st="0" end="0"/>
                                            </p:txEl>
                                          </p:spTgt>
                                        </p:tgtEl>
                                        <p:attrNameLst>
                                          <p:attrName>style.visibility</p:attrName>
                                        </p:attrNameLst>
                                      </p:cBhvr>
                                      <p:to>
                                        <p:strVal val="visible"/>
                                      </p:to>
                                    </p:set>
                                    <p:anim calcmode="lin" valueType="num">
                                      <p:cBhvr additive="base">
                                        <p:cTn id="12"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30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43012"/>
                                        </p:tgtEl>
                                        <p:attrNameLst>
                                          <p:attrName>style.visibility</p:attrName>
                                        </p:attrNameLst>
                                      </p:cBhvr>
                                      <p:to>
                                        <p:strVal val="visible"/>
                                      </p:to>
                                    </p:set>
                                    <p:anim calcmode="lin" valueType="num">
                                      <p:cBhvr additive="base">
                                        <p:cTn id="17" dur="500" fill="hold"/>
                                        <p:tgtEl>
                                          <p:spTgt spid="43012"/>
                                        </p:tgtEl>
                                        <p:attrNameLst>
                                          <p:attrName>ppt_x</p:attrName>
                                        </p:attrNameLst>
                                      </p:cBhvr>
                                      <p:tavLst>
                                        <p:tav tm="0">
                                          <p:val>
                                            <p:strVal val="1+#ppt_w/2"/>
                                          </p:val>
                                        </p:tav>
                                        <p:tav tm="100000">
                                          <p:val>
                                            <p:strVal val="#ppt_x"/>
                                          </p:val>
                                        </p:tav>
                                      </p:tavLst>
                                    </p:anim>
                                    <p:anim calcmode="lin" valueType="num">
                                      <p:cBhvr additive="base">
                                        <p:cTn id="18" dur="500" fill="hold"/>
                                        <p:tgtEl>
                                          <p:spTgt spid="430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smtClean="0">
                <a:solidFill>
                  <a:srgbClr val="FFCC00"/>
                </a:solidFill>
                <a:latin typeface="宋体" charset="-122"/>
              </a:rPr>
              <a:t>粗能力计划的计算</a:t>
            </a:r>
          </a:p>
        </p:txBody>
      </p:sp>
      <p:sp>
        <p:nvSpPr>
          <p:cNvPr id="49155" name="Rectangle 3"/>
          <p:cNvSpPr>
            <a:spLocks noGrp="1" noChangeArrowheads="1"/>
          </p:cNvSpPr>
          <p:nvPr>
            <p:ph type="body" idx="1"/>
          </p:nvPr>
        </p:nvSpPr>
        <p:spPr/>
        <p:txBody>
          <a:bodyPr/>
          <a:lstStyle/>
          <a:p>
            <a:pPr lvl="1" eaLnBrk="1" hangingPunct="1">
              <a:buFont typeface="Marlett" pitchFamily="2" charset="2"/>
              <a:buChar char="2"/>
            </a:pPr>
            <a:r>
              <a:rPr lang="zh-CN" altLang="en-US" dirty="0" smtClean="0"/>
              <a:t>再确定各时段的负荷有哪些物品引起的，各占用的资源情况如何，然后平衡工作中心的能力，同时要总体平衡</a:t>
            </a:r>
            <a:r>
              <a:rPr lang="en-US" altLang="zh-CN" dirty="0" smtClean="0"/>
              <a:t>MPS</a:t>
            </a:r>
            <a:r>
              <a:rPr lang="zh-CN" altLang="en-US" dirty="0" smtClean="0"/>
              <a:t>的最终产品的各子件的进度（可初步平衡，详细的平衡在物料需求计划与能力需求计划时制订进行）。</a:t>
            </a:r>
          </a:p>
        </p:txBody>
      </p:sp>
    </p:spTree>
    <p:extLst>
      <p:ext uri="{BB962C8B-B14F-4D97-AF65-F5344CB8AC3E}">
        <p14:creationId xmlns:p14="http://schemas.microsoft.com/office/powerpoint/2010/main" val="4105895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ppt_x"/>
                                          </p:val>
                                        </p:tav>
                                        <p:tav tm="100000">
                                          <p:val>
                                            <p:strVal val="#ppt_x"/>
                                          </p:val>
                                        </p:tav>
                                      </p:tavLst>
                                    </p:anim>
                                    <p:anim calcmode="lin" valueType="num">
                                      <p:cBhvr additive="base">
                                        <p:cTn id="8" dur="500" fill="hold"/>
                                        <p:tgtEl>
                                          <p:spTgt spid="4915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155">
                                            <p:txEl>
                                              <p:pRg st="0" end="0"/>
                                            </p:txEl>
                                          </p:spTgt>
                                        </p:tgtEl>
                                        <p:attrNameLst>
                                          <p:attrName>style.visibility</p:attrName>
                                        </p:attrNameLst>
                                      </p:cBhvr>
                                      <p:to>
                                        <p:strVal val="visible"/>
                                      </p:to>
                                    </p:set>
                                    <p:anim calcmode="lin" valueType="num">
                                      <p:cBhvr additive="base">
                                        <p:cTn id="12"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91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smtClean="0">
                <a:solidFill>
                  <a:srgbClr val="FFCC00"/>
                </a:solidFill>
                <a:latin typeface="宋体" charset="-122"/>
              </a:rPr>
              <a:t>主生产计划理论</a:t>
            </a:r>
            <a:endParaRPr lang="zh-CN" altLang="en-US" dirty="0" smtClean="0">
              <a:latin typeface="宋体" charset="-122"/>
            </a:endParaRPr>
          </a:p>
        </p:txBody>
      </p:sp>
      <p:sp>
        <p:nvSpPr>
          <p:cNvPr id="50179" name="Rectangle 3"/>
          <p:cNvSpPr>
            <a:spLocks noGrp="1" noChangeArrowheads="1"/>
          </p:cNvSpPr>
          <p:nvPr>
            <p:ph type="body" idx="1"/>
          </p:nvPr>
        </p:nvSpPr>
        <p:spPr/>
        <p:txBody>
          <a:bodyPr/>
          <a:lstStyle/>
          <a:p>
            <a:pPr eaLnBrk="1" hangingPunct="1">
              <a:buFont typeface="Marlett" pitchFamily="2" charset="2"/>
              <a:buChar char="2"/>
            </a:pPr>
            <a:r>
              <a:rPr lang="zh-CN" altLang="en-US" dirty="0" smtClean="0"/>
              <a:t>相关基本概念</a:t>
            </a:r>
          </a:p>
          <a:p>
            <a:pPr lvl="1" eaLnBrk="1" hangingPunct="1">
              <a:buFont typeface="Marlett" pitchFamily="2" charset="2"/>
              <a:buChar char="2"/>
            </a:pPr>
            <a:r>
              <a:rPr lang="zh-CN" altLang="en-US" dirty="0" smtClean="0"/>
              <a:t>时段（</a:t>
            </a:r>
            <a:r>
              <a:rPr lang="en-US" altLang="zh-CN" dirty="0" smtClean="0"/>
              <a:t>Time Period</a:t>
            </a:r>
            <a:r>
              <a:rPr lang="zh-CN" altLang="en-US" dirty="0" smtClean="0"/>
              <a:t>）。时段就是时间段落、间隔或时间跨度，划分时段只是为了说明在各个时间跨度内的计划量、产出量、需求量，以固定时间段的间隔汇总计划量、产出量、需求量，便于对比计划，从而可以区分出计划需求的优先级别。</a:t>
            </a:r>
            <a:endParaRPr lang="zh-CN" altLang="en-US" dirty="0" smtClean="0">
              <a:solidFill>
                <a:srgbClr val="FF0000"/>
              </a:solidFill>
            </a:endParaRPr>
          </a:p>
        </p:txBody>
      </p:sp>
    </p:spTree>
    <p:extLst>
      <p:ext uri="{BB962C8B-B14F-4D97-AF65-F5344CB8AC3E}">
        <p14:creationId xmlns:p14="http://schemas.microsoft.com/office/powerpoint/2010/main" val="3398840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179">
                                            <p:txEl>
                                              <p:pRg st="0" end="0"/>
                                            </p:txEl>
                                          </p:spTgt>
                                        </p:tgtEl>
                                        <p:attrNameLst>
                                          <p:attrName>style.visibility</p:attrName>
                                        </p:attrNameLst>
                                      </p:cBhvr>
                                      <p:to>
                                        <p:strVal val="visible"/>
                                      </p:to>
                                    </p:set>
                                    <p:anim calcmode="lin" valueType="num">
                                      <p:cBhvr additive="base">
                                        <p:cTn id="12"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01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50179">
                                            <p:txEl>
                                              <p:pRg st="1" end="1"/>
                                            </p:txEl>
                                          </p:spTgt>
                                        </p:tgtEl>
                                        <p:attrNameLst>
                                          <p:attrName>style.visibility</p:attrName>
                                        </p:attrNameLst>
                                      </p:cBhvr>
                                      <p:to>
                                        <p:strVal val="visible"/>
                                      </p:to>
                                    </p:set>
                                    <p:anim calcmode="lin" valueType="num">
                                      <p:cBhvr additive="base">
                                        <p:cTn id="16"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01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solidFill>
                  <a:srgbClr val="FFCC00"/>
                </a:solidFill>
                <a:latin typeface="宋体" charset="-122"/>
              </a:rPr>
              <a:t>主生产计划理论</a:t>
            </a:r>
          </a:p>
        </p:txBody>
      </p:sp>
      <p:sp>
        <p:nvSpPr>
          <p:cNvPr id="51203" name="Rectangle 3"/>
          <p:cNvSpPr>
            <a:spLocks noGrp="1" noChangeArrowheads="1"/>
          </p:cNvSpPr>
          <p:nvPr>
            <p:ph type="body" idx="1"/>
          </p:nvPr>
        </p:nvSpPr>
        <p:spPr/>
        <p:txBody>
          <a:bodyPr/>
          <a:lstStyle/>
          <a:p>
            <a:pPr eaLnBrk="1" hangingPunct="1">
              <a:buFont typeface="Marlett" pitchFamily="2" charset="2"/>
              <a:buChar char="2"/>
            </a:pPr>
            <a:r>
              <a:rPr lang="zh-CN" altLang="en-US" smtClean="0"/>
              <a:t>时区</a:t>
            </a:r>
            <a:r>
              <a:rPr lang="en-US" altLang="zh-CN" smtClean="0"/>
              <a:t>(Time Zone)</a:t>
            </a:r>
            <a:r>
              <a:rPr lang="zh-CN" altLang="en-US" smtClean="0"/>
              <a:t>与时界（</a:t>
            </a:r>
            <a:r>
              <a:rPr lang="en-US" altLang="zh-CN" smtClean="0"/>
              <a:t>Time Fence</a:t>
            </a:r>
            <a:r>
              <a:rPr lang="zh-CN" altLang="en-US" smtClean="0"/>
              <a:t>）</a:t>
            </a:r>
          </a:p>
          <a:p>
            <a:pPr lvl="1" eaLnBrk="1" hangingPunct="1">
              <a:buFont typeface="Marlett" pitchFamily="2" charset="2"/>
              <a:buChar char="2"/>
            </a:pPr>
            <a:r>
              <a:rPr lang="zh-CN" altLang="en-US" smtClean="0"/>
              <a:t>某产品单次生产计划在时间上的时区分布关系</a:t>
            </a:r>
            <a:endParaRPr lang="zh-CN" altLang="en-US" smtClean="0">
              <a:solidFill>
                <a:srgbClr val="FF0000"/>
              </a:solidFill>
            </a:endParaRPr>
          </a:p>
          <a:p>
            <a:pPr lvl="1" eaLnBrk="1" hangingPunct="1">
              <a:buFont typeface="Marlett" pitchFamily="2" charset="2"/>
              <a:buChar char="2"/>
            </a:pPr>
            <a:endParaRPr lang="en-US" altLang="zh-CN" smtClean="0"/>
          </a:p>
        </p:txBody>
      </p:sp>
      <p:grpSp>
        <p:nvGrpSpPr>
          <p:cNvPr id="51204" name="Group 4"/>
          <p:cNvGrpSpPr>
            <a:grpSpLocks/>
          </p:cNvGrpSpPr>
          <p:nvPr/>
        </p:nvGrpSpPr>
        <p:grpSpPr bwMode="auto">
          <a:xfrm>
            <a:off x="533400" y="3200400"/>
            <a:ext cx="8229600" cy="3200400"/>
            <a:chOff x="2371" y="10281"/>
            <a:chExt cx="8445" cy="3570"/>
          </a:xfrm>
        </p:grpSpPr>
        <p:sp>
          <p:nvSpPr>
            <p:cNvPr id="41989" name="Text Box 5"/>
            <p:cNvSpPr txBox="1">
              <a:spLocks noChangeArrowheads="1"/>
            </p:cNvSpPr>
            <p:nvPr/>
          </p:nvSpPr>
          <p:spPr bwMode="auto">
            <a:xfrm>
              <a:off x="2371" y="13508"/>
              <a:ext cx="796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dirty="0"/>
                <a:t>时段</a:t>
              </a:r>
              <a:r>
                <a:rPr lang="zh-CN" altLang="en-US" sz="1400" dirty="0" smtClean="0"/>
                <a:t>： </a:t>
              </a:r>
              <a:r>
                <a:rPr lang="en-US" altLang="zh-CN" sz="1400" b="1" dirty="0" smtClean="0"/>
                <a:t>1      2     3    4     5     </a:t>
              </a:r>
              <a:r>
                <a:rPr lang="en-US" altLang="zh-CN" sz="1400" b="1" dirty="0"/>
                <a:t>6   </a:t>
              </a:r>
              <a:r>
                <a:rPr lang="en-US" altLang="zh-CN" sz="1400" b="1" dirty="0" smtClean="0"/>
                <a:t>  7     </a:t>
              </a:r>
              <a:r>
                <a:rPr lang="en-US" altLang="zh-CN" sz="1400" b="1" dirty="0"/>
                <a:t>8</a:t>
              </a:r>
              <a:r>
                <a:rPr lang="en-US" altLang="zh-CN" sz="1400" dirty="0"/>
                <a:t> </a:t>
              </a:r>
              <a:r>
                <a:rPr lang="en-US" altLang="zh-CN" sz="1400" dirty="0" smtClean="0"/>
                <a:t>   </a:t>
              </a:r>
              <a:r>
                <a:rPr lang="en-US" altLang="zh-CN" sz="1400" dirty="0"/>
                <a:t>9  </a:t>
              </a:r>
              <a:r>
                <a:rPr lang="en-US" altLang="zh-CN" sz="1400" dirty="0" smtClean="0"/>
                <a:t>  10     11    12     </a:t>
              </a:r>
              <a:r>
                <a:rPr lang="en-US" altLang="zh-CN" sz="1400" dirty="0"/>
                <a:t>13 </a:t>
              </a:r>
              <a:r>
                <a:rPr lang="en-US" altLang="zh-CN" sz="1400" dirty="0" smtClean="0"/>
                <a:t>   </a:t>
              </a:r>
              <a:r>
                <a:rPr lang="en-US" altLang="zh-CN" sz="1400" dirty="0"/>
                <a:t>14  </a:t>
              </a:r>
              <a:r>
                <a:rPr lang="en-US" altLang="zh-CN" sz="1400" dirty="0" smtClean="0"/>
                <a:t>  15  </a:t>
              </a:r>
              <a:r>
                <a:rPr lang="en-US" altLang="zh-CN" sz="1400" b="1" dirty="0"/>
                <a:t>16  </a:t>
              </a:r>
              <a:r>
                <a:rPr lang="en-US" altLang="zh-CN" sz="1400" b="1" dirty="0" smtClean="0"/>
                <a:t>17   18   </a:t>
              </a:r>
              <a:r>
                <a:rPr lang="en-US" altLang="zh-CN" sz="1400" b="1" dirty="0"/>
                <a:t>19 </a:t>
              </a:r>
              <a:r>
                <a:rPr lang="en-US" altLang="zh-CN" sz="1400" b="1" dirty="0" smtClean="0"/>
                <a:t>  20   21  22  23</a:t>
              </a:r>
              <a:r>
                <a:rPr lang="en-US" altLang="zh-CN" sz="1400" dirty="0" smtClean="0"/>
                <a:t> </a:t>
              </a:r>
              <a:endParaRPr lang="en-US" altLang="zh-CN" sz="1400" dirty="0"/>
            </a:p>
          </p:txBody>
        </p:sp>
        <p:grpSp>
          <p:nvGrpSpPr>
            <p:cNvPr id="41990" name="Group 6"/>
            <p:cNvGrpSpPr>
              <a:grpSpLocks/>
            </p:cNvGrpSpPr>
            <p:nvPr/>
          </p:nvGrpSpPr>
          <p:grpSpPr bwMode="auto">
            <a:xfrm>
              <a:off x="2596" y="10281"/>
              <a:ext cx="8220" cy="3083"/>
              <a:chOff x="2581" y="1524"/>
              <a:chExt cx="8220" cy="3083"/>
            </a:xfrm>
          </p:grpSpPr>
          <p:sp>
            <p:nvSpPr>
              <p:cNvPr id="41991" name="Text Box 7"/>
              <p:cNvSpPr txBox="1">
                <a:spLocks noChangeArrowheads="1"/>
              </p:cNvSpPr>
              <p:nvPr/>
            </p:nvSpPr>
            <p:spPr bwMode="auto">
              <a:xfrm>
                <a:off x="9916" y="3589"/>
                <a:ext cx="88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时间顺序</a:t>
                </a:r>
              </a:p>
            </p:txBody>
          </p:sp>
          <p:sp>
            <p:nvSpPr>
              <p:cNvPr id="41992" name="Line 8"/>
              <p:cNvSpPr>
                <a:spLocks noChangeShapeType="1"/>
              </p:cNvSpPr>
              <p:nvPr/>
            </p:nvSpPr>
            <p:spPr bwMode="auto">
              <a:xfrm>
                <a:off x="2731" y="3400"/>
                <a:ext cx="78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1993" name="Group 9"/>
              <p:cNvGrpSpPr>
                <a:grpSpLocks/>
              </p:cNvGrpSpPr>
              <p:nvPr/>
            </p:nvGrpSpPr>
            <p:grpSpPr bwMode="auto">
              <a:xfrm>
                <a:off x="8176" y="2294"/>
                <a:ext cx="2025" cy="763"/>
                <a:chOff x="8086" y="1314"/>
                <a:chExt cx="2025" cy="763"/>
              </a:xfrm>
            </p:grpSpPr>
            <p:sp>
              <p:nvSpPr>
                <p:cNvPr id="42020" name="Text Box 10"/>
                <p:cNvSpPr txBox="1">
                  <a:spLocks noChangeArrowheads="1"/>
                </p:cNvSpPr>
                <p:nvPr/>
              </p:nvSpPr>
              <p:spPr bwMode="auto">
                <a:xfrm>
                  <a:off x="8746" y="1734"/>
                  <a:ext cx="64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时区</a:t>
                  </a:r>
                  <a:r>
                    <a:rPr lang="en-US" altLang="zh-CN" sz="1400"/>
                    <a:t>1</a:t>
                  </a:r>
                </a:p>
              </p:txBody>
            </p:sp>
            <p:sp>
              <p:nvSpPr>
                <p:cNvPr id="42021" name="Line 11"/>
                <p:cNvSpPr>
                  <a:spLocks noChangeShapeType="1"/>
                </p:cNvSpPr>
                <p:nvPr/>
              </p:nvSpPr>
              <p:spPr bwMode="auto">
                <a:xfrm>
                  <a:off x="8116" y="1678"/>
                  <a:ext cx="199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22" name="Text Box 12"/>
                <p:cNvSpPr txBox="1">
                  <a:spLocks noChangeArrowheads="1"/>
                </p:cNvSpPr>
                <p:nvPr/>
              </p:nvSpPr>
              <p:spPr bwMode="auto">
                <a:xfrm>
                  <a:off x="8491" y="1314"/>
                  <a:ext cx="1260"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总装提前期</a:t>
                  </a:r>
                </a:p>
              </p:txBody>
            </p:sp>
            <p:sp>
              <p:nvSpPr>
                <p:cNvPr id="42023" name="Line 13"/>
                <p:cNvSpPr>
                  <a:spLocks noChangeShapeType="1"/>
                </p:cNvSpPr>
                <p:nvPr/>
              </p:nvSpPr>
              <p:spPr bwMode="auto">
                <a:xfrm>
                  <a:off x="8086" y="2042"/>
                  <a:ext cx="202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994" name="Group 14"/>
              <p:cNvGrpSpPr>
                <a:grpSpLocks/>
              </p:cNvGrpSpPr>
              <p:nvPr/>
            </p:nvGrpSpPr>
            <p:grpSpPr bwMode="auto">
              <a:xfrm>
                <a:off x="3061" y="1524"/>
                <a:ext cx="7125" cy="343"/>
                <a:chOff x="3061" y="10547"/>
                <a:chExt cx="7170" cy="343"/>
              </a:xfrm>
            </p:grpSpPr>
            <p:sp>
              <p:nvSpPr>
                <p:cNvPr id="42018" name="Line 15"/>
                <p:cNvSpPr>
                  <a:spLocks noChangeShapeType="1"/>
                </p:cNvSpPr>
                <p:nvPr/>
              </p:nvSpPr>
              <p:spPr bwMode="auto">
                <a:xfrm>
                  <a:off x="3061" y="10890"/>
                  <a:ext cx="717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9" name="Text Box 16"/>
                <p:cNvSpPr txBox="1">
                  <a:spLocks noChangeArrowheads="1"/>
                </p:cNvSpPr>
                <p:nvPr/>
              </p:nvSpPr>
              <p:spPr bwMode="auto">
                <a:xfrm>
                  <a:off x="5356" y="10547"/>
                  <a:ext cx="202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总提前期 或 计划跨度</a:t>
                  </a:r>
                </a:p>
              </p:txBody>
            </p:sp>
          </p:grpSp>
          <p:sp>
            <p:nvSpPr>
              <p:cNvPr id="41995" name="Line 17"/>
              <p:cNvSpPr>
                <a:spLocks noChangeShapeType="1"/>
              </p:cNvSpPr>
              <p:nvPr/>
            </p:nvSpPr>
            <p:spPr bwMode="auto">
              <a:xfrm>
                <a:off x="5566" y="2091"/>
                <a:ext cx="0" cy="15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8"/>
              <p:cNvSpPr>
                <a:spLocks noChangeShapeType="1"/>
              </p:cNvSpPr>
              <p:nvPr/>
            </p:nvSpPr>
            <p:spPr bwMode="auto">
              <a:xfrm>
                <a:off x="10201" y="1755"/>
                <a:ext cx="0" cy="18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AutoShape 19"/>
              <p:cNvSpPr>
                <a:spLocks noChangeArrowheads="1"/>
              </p:cNvSpPr>
              <p:nvPr/>
            </p:nvSpPr>
            <p:spPr bwMode="auto">
              <a:xfrm>
                <a:off x="10006" y="3305"/>
                <a:ext cx="360" cy="209"/>
              </a:xfrm>
              <a:prstGeom prst="star5">
                <a:avLst/>
              </a:prstGeom>
              <a:solidFill>
                <a:schemeClr val="accent1"/>
              </a:solidFill>
              <a:ln w="9525">
                <a:solidFill>
                  <a:srgbClr val="000000"/>
                </a:solidFill>
                <a:miter lim="800000"/>
                <a:headEnd/>
                <a:tailEnd/>
              </a:ln>
            </p:spPr>
            <p:txBody>
              <a:bodyPr/>
              <a:lstStyle/>
              <a:p>
                <a:pPr>
                  <a:defRPr/>
                </a:pPr>
                <a:endParaRPr lang="zh-CN" altLang="en-US"/>
              </a:p>
            </p:txBody>
          </p:sp>
          <p:sp>
            <p:nvSpPr>
              <p:cNvPr id="41998" name="Line 20"/>
              <p:cNvSpPr>
                <a:spLocks noChangeShapeType="1"/>
              </p:cNvSpPr>
              <p:nvPr/>
            </p:nvSpPr>
            <p:spPr bwMode="auto">
              <a:xfrm>
                <a:off x="3031" y="1686"/>
                <a:ext cx="0" cy="24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AutoShape 21"/>
              <p:cNvSpPr>
                <a:spLocks noChangeArrowheads="1"/>
              </p:cNvSpPr>
              <p:nvPr/>
            </p:nvSpPr>
            <p:spPr bwMode="auto">
              <a:xfrm>
                <a:off x="2866" y="3290"/>
                <a:ext cx="360" cy="211"/>
              </a:xfrm>
              <a:prstGeom prst="star5">
                <a:avLst/>
              </a:prstGeom>
              <a:solidFill>
                <a:schemeClr val="accent1"/>
              </a:solidFill>
              <a:ln w="9525">
                <a:solidFill>
                  <a:srgbClr val="000000"/>
                </a:solidFill>
                <a:miter lim="800000"/>
                <a:headEnd/>
                <a:tailEnd/>
              </a:ln>
            </p:spPr>
            <p:txBody>
              <a:bodyPr/>
              <a:lstStyle/>
              <a:p>
                <a:pPr>
                  <a:defRPr/>
                </a:pPr>
                <a:endParaRPr lang="zh-CN" altLang="en-US"/>
              </a:p>
            </p:txBody>
          </p:sp>
          <p:sp>
            <p:nvSpPr>
              <p:cNvPr id="51222" name="AutoShape 22"/>
              <p:cNvSpPr>
                <a:spLocks noChangeArrowheads="1"/>
              </p:cNvSpPr>
              <p:nvPr/>
            </p:nvSpPr>
            <p:spPr bwMode="auto">
              <a:xfrm>
                <a:off x="5371" y="3302"/>
                <a:ext cx="360" cy="211"/>
              </a:xfrm>
              <a:prstGeom prst="star5">
                <a:avLst/>
              </a:prstGeom>
              <a:solidFill>
                <a:schemeClr val="accent1"/>
              </a:solidFill>
              <a:ln w="9525">
                <a:solidFill>
                  <a:srgbClr val="000000"/>
                </a:solidFill>
                <a:miter lim="800000"/>
                <a:headEnd/>
                <a:tailEnd/>
              </a:ln>
            </p:spPr>
            <p:txBody>
              <a:bodyPr/>
              <a:lstStyle/>
              <a:p>
                <a:pPr>
                  <a:defRPr/>
                </a:pPr>
                <a:endParaRPr lang="zh-CN" altLang="en-US"/>
              </a:p>
            </p:txBody>
          </p:sp>
          <p:grpSp>
            <p:nvGrpSpPr>
              <p:cNvPr id="42001" name="Group 23"/>
              <p:cNvGrpSpPr>
                <a:grpSpLocks/>
              </p:cNvGrpSpPr>
              <p:nvPr/>
            </p:nvGrpSpPr>
            <p:grpSpPr bwMode="auto">
              <a:xfrm>
                <a:off x="8011" y="2385"/>
                <a:ext cx="360" cy="1204"/>
                <a:chOff x="7441" y="11429"/>
                <a:chExt cx="360" cy="1204"/>
              </a:xfrm>
            </p:grpSpPr>
            <p:sp>
              <p:nvSpPr>
                <p:cNvPr id="42016" name="Line 24"/>
                <p:cNvSpPr>
                  <a:spLocks noChangeShapeType="1"/>
                </p:cNvSpPr>
                <p:nvPr/>
              </p:nvSpPr>
              <p:spPr bwMode="auto">
                <a:xfrm>
                  <a:off x="7621" y="11429"/>
                  <a:ext cx="0" cy="1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5" name="AutoShape 25"/>
                <p:cNvSpPr>
                  <a:spLocks noChangeArrowheads="1"/>
                </p:cNvSpPr>
                <p:nvPr/>
              </p:nvSpPr>
              <p:spPr bwMode="auto">
                <a:xfrm>
                  <a:off x="7439" y="12346"/>
                  <a:ext cx="360" cy="211"/>
                </a:xfrm>
                <a:prstGeom prst="star5">
                  <a:avLst/>
                </a:prstGeom>
                <a:solidFill>
                  <a:schemeClr val="accent1"/>
                </a:solidFill>
                <a:ln w="9525">
                  <a:solidFill>
                    <a:srgbClr val="000000"/>
                  </a:solidFill>
                  <a:miter lim="800000"/>
                  <a:headEnd/>
                  <a:tailEnd/>
                </a:ln>
              </p:spPr>
              <p:txBody>
                <a:bodyPr/>
                <a:lstStyle/>
                <a:p>
                  <a:pPr>
                    <a:defRPr/>
                  </a:pPr>
                  <a:endParaRPr lang="zh-CN" altLang="en-US"/>
                </a:p>
              </p:txBody>
            </p:sp>
          </p:grpSp>
          <p:grpSp>
            <p:nvGrpSpPr>
              <p:cNvPr id="42002" name="Group 26"/>
              <p:cNvGrpSpPr>
                <a:grpSpLocks/>
              </p:cNvGrpSpPr>
              <p:nvPr/>
            </p:nvGrpSpPr>
            <p:grpSpPr bwMode="auto">
              <a:xfrm>
                <a:off x="5596" y="2756"/>
                <a:ext cx="2595" cy="343"/>
                <a:chOff x="5596" y="11779"/>
                <a:chExt cx="2595" cy="343"/>
              </a:xfrm>
            </p:grpSpPr>
            <p:sp>
              <p:nvSpPr>
                <p:cNvPr id="42014" name="Text Box 27"/>
                <p:cNvSpPr txBox="1">
                  <a:spLocks noChangeArrowheads="1"/>
                </p:cNvSpPr>
                <p:nvPr/>
              </p:nvSpPr>
              <p:spPr bwMode="auto">
                <a:xfrm>
                  <a:off x="6616" y="11779"/>
                  <a:ext cx="64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时区</a:t>
                  </a:r>
                  <a:r>
                    <a:rPr lang="en-US" altLang="zh-CN" sz="1400"/>
                    <a:t>2</a:t>
                  </a:r>
                </a:p>
              </p:txBody>
            </p:sp>
            <p:sp>
              <p:nvSpPr>
                <p:cNvPr id="42015" name="Line 28"/>
                <p:cNvSpPr>
                  <a:spLocks noChangeShapeType="1"/>
                </p:cNvSpPr>
                <p:nvPr/>
              </p:nvSpPr>
              <p:spPr bwMode="auto">
                <a:xfrm>
                  <a:off x="5596" y="12045"/>
                  <a:ext cx="259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03" name="Group 29"/>
              <p:cNvGrpSpPr>
                <a:grpSpLocks/>
              </p:cNvGrpSpPr>
              <p:nvPr/>
            </p:nvGrpSpPr>
            <p:grpSpPr bwMode="auto">
              <a:xfrm>
                <a:off x="3031" y="2742"/>
                <a:ext cx="2565" cy="343"/>
                <a:chOff x="3016" y="11765"/>
                <a:chExt cx="2565" cy="343"/>
              </a:xfrm>
            </p:grpSpPr>
            <p:sp>
              <p:nvSpPr>
                <p:cNvPr id="42012" name="Text Box 30"/>
                <p:cNvSpPr txBox="1">
                  <a:spLocks noChangeArrowheads="1"/>
                </p:cNvSpPr>
                <p:nvPr/>
              </p:nvSpPr>
              <p:spPr bwMode="auto">
                <a:xfrm>
                  <a:off x="3931" y="11765"/>
                  <a:ext cx="64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时区</a:t>
                  </a:r>
                  <a:r>
                    <a:rPr lang="en-US" altLang="zh-CN" sz="1400"/>
                    <a:t>3</a:t>
                  </a:r>
                </a:p>
              </p:txBody>
            </p:sp>
            <p:sp>
              <p:nvSpPr>
                <p:cNvPr id="42013" name="Line 31"/>
                <p:cNvSpPr>
                  <a:spLocks noChangeShapeType="1"/>
                </p:cNvSpPr>
                <p:nvPr/>
              </p:nvSpPr>
              <p:spPr bwMode="auto">
                <a:xfrm>
                  <a:off x="3016" y="12046"/>
                  <a:ext cx="256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04" name="Group 32"/>
              <p:cNvGrpSpPr>
                <a:grpSpLocks/>
              </p:cNvGrpSpPr>
              <p:nvPr/>
            </p:nvGrpSpPr>
            <p:grpSpPr bwMode="auto">
              <a:xfrm>
                <a:off x="5596" y="1958"/>
                <a:ext cx="4590" cy="343"/>
                <a:chOff x="3031" y="10925"/>
                <a:chExt cx="4590" cy="343"/>
              </a:xfrm>
            </p:grpSpPr>
            <p:sp>
              <p:nvSpPr>
                <p:cNvPr id="42010" name="Line 33"/>
                <p:cNvSpPr>
                  <a:spLocks noChangeShapeType="1"/>
                </p:cNvSpPr>
                <p:nvPr/>
              </p:nvSpPr>
              <p:spPr bwMode="auto">
                <a:xfrm>
                  <a:off x="3031" y="11268"/>
                  <a:ext cx="459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1" name="Text Box 34"/>
                <p:cNvSpPr txBox="1">
                  <a:spLocks noChangeArrowheads="1"/>
                </p:cNvSpPr>
                <p:nvPr/>
              </p:nvSpPr>
              <p:spPr bwMode="auto">
                <a:xfrm>
                  <a:off x="4201" y="10925"/>
                  <a:ext cx="223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累计提前期（采购</a:t>
                  </a:r>
                  <a:r>
                    <a:rPr lang="en-US" altLang="zh-CN" sz="1400"/>
                    <a:t>+</a:t>
                  </a:r>
                  <a:r>
                    <a:rPr lang="zh-CN" altLang="en-US" sz="1400"/>
                    <a:t>加工）</a:t>
                  </a:r>
                </a:p>
              </p:txBody>
            </p:sp>
          </p:grpSp>
          <p:sp>
            <p:nvSpPr>
              <p:cNvPr id="42005" name="AutoShape 35"/>
              <p:cNvSpPr>
                <a:spLocks noChangeArrowheads="1"/>
              </p:cNvSpPr>
              <p:nvPr/>
            </p:nvSpPr>
            <p:spPr bwMode="auto">
              <a:xfrm>
                <a:off x="6511" y="3659"/>
                <a:ext cx="1110" cy="371"/>
              </a:xfrm>
              <a:prstGeom prst="wedgeRectCallout">
                <a:avLst>
                  <a:gd name="adj1" fmla="val 99639"/>
                  <a:gd name="adj2" fmla="val -105255"/>
                </a:avLst>
              </a:prstGeom>
              <a:solidFill>
                <a:schemeClr val="accent1"/>
              </a:solidFill>
              <a:ln w="9525">
                <a:solidFill>
                  <a:srgbClr val="000000"/>
                </a:solidFill>
                <a:miter lim="800000"/>
                <a:headEnd/>
                <a:tailEnd/>
              </a:ln>
            </p:spPr>
            <p:txBody>
              <a:bodyPr/>
              <a:lstStyle/>
              <a:p>
                <a:pPr algn="just">
                  <a:lnSpc>
                    <a:spcPct val="96000"/>
                  </a:lnSpc>
                </a:pPr>
                <a:r>
                  <a:rPr lang="zh-CN" altLang="en-US" sz="1400"/>
                  <a:t>需求时界</a:t>
                </a:r>
              </a:p>
            </p:txBody>
          </p:sp>
          <p:sp>
            <p:nvSpPr>
              <p:cNvPr id="42006" name="AutoShape 36"/>
              <p:cNvSpPr>
                <a:spLocks noChangeArrowheads="1"/>
              </p:cNvSpPr>
              <p:nvPr/>
            </p:nvSpPr>
            <p:spPr bwMode="auto">
              <a:xfrm>
                <a:off x="3871" y="3652"/>
                <a:ext cx="1110" cy="371"/>
              </a:xfrm>
              <a:prstGeom prst="wedgeRectCallout">
                <a:avLst>
                  <a:gd name="adj1" fmla="val 99639"/>
                  <a:gd name="adj2" fmla="val -105255"/>
                </a:avLst>
              </a:prstGeom>
              <a:solidFill>
                <a:schemeClr val="accent1"/>
              </a:solidFill>
              <a:ln w="9525">
                <a:solidFill>
                  <a:srgbClr val="000000"/>
                </a:solidFill>
                <a:miter lim="800000"/>
                <a:headEnd/>
                <a:tailEnd/>
              </a:ln>
            </p:spPr>
            <p:txBody>
              <a:bodyPr/>
              <a:lstStyle/>
              <a:p>
                <a:pPr algn="just">
                  <a:lnSpc>
                    <a:spcPct val="96000"/>
                  </a:lnSpc>
                </a:pPr>
                <a:r>
                  <a:rPr lang="zh-CN" altLang="en-US" sz="1400"/>
                  <a:t>计划时界</a:t>
                </a:r>
              </a:p>
            </p:txBody>
          </p:sp>
          <p:sp>
            <p:nvSpPr>
              <p:cNvPr id="42007" name="AutoShape 37"/>
              <p:cNvSpPr>
                <a:spLocks noChangeArrowheads="1"/>
              </p:cNvSpPr>
              <p:nvPr/>
            </p:nvSpPr>
            <p:spPr bwMode="auto">
              <a:xfrm>
                <a:off x="8476" y="3596"/>
                <a:ext cx="1110" cy="371"/>
              </a:xfrm>
              <a:prstGeom prst="wedgeRectCallout">
                <a:avLst>
                  <a:gd name="adj1" fmla="val 99639"/>
                  <a:gd name="adj2" fmla="val -105255"/>
                </a:avLst>
              </a:prstGeom>
              <a:solidFill>
                <a:schemeClr val="accent1"/>
              </a:solidFill>
              <a:ln w="9525">
                <a:solidFill>
                  <a:srgbClr val="000000"/>
                </a:solidFill>
                <a:miter lim="800000"/>
                <a:headEnd/>
                <a:tailEnd/>
              </a:ln>
            </p:spPr>
            <p:txBody>
              <a:bodyPr/>
              <a:lstStyle/>
              <a:p>
                <a:pPr algn="just">
                  <a:lnSpc>
                    <a:spcPct val="96000"/>
                  </a:lnSpc>
                </a:pPr>
                <a:r>
                  <a:rPr lang="zh-CN" altLang="en-US" sz="1400"/>
                  <a:t>计划完工</a:t>
                </a:r>
              </a:p>
            </p:txBody>
          </p:sp>
          <p:sp>
            <p:nvSpPr>
              <p:cNvPr id="42008" name="AutoShape 38"/>
              <p:cNvSpPr>
                <a:spLocks noChangeArrowheads="1"/>
              </p:cNvSpPr>
              <p:nvPr/>
            </p:nvSpPr>
            <p:spPr bwMode="auto">
              <a:xfrm>
                <a:off x="4936" y="4229"/>
                <a:ext cx="1380" cy="378"/>
              </a:xfrm>
              <a:prstGeom prst="wedgeRectCallout">
                <a:avLst>
                  <a:gd name="adj1" fmla="val -4856"/>
                  <a:gd name="adj2" fmla="val -264815"/>
                </a:avLst>
              </a:prstGeom>
              <a:solidFill>
                <a:schemeClr val="accent1"/>
              </a:solidFill>
              <a:ln w="9525">
                <a:solidFill>
                  <a:srgbClr val="000000"/>
                </a:solidFill>
                <a:miter lim="800000"/>
                <a:headEnd/>
                <a:tailEnd/>
              </a:ln>
            </p:spPr>
            <p:txBody>
              <a:bodyPr/>
              <a:lstStyle/>
              <a:p>
                <a:pPr algn="just">
                  <a:lnSpc>
                    <a:spcPct val="96000"/>
                  </a:lnSpc>
                </a:pPr>
                <a:r>
                  <a:rPr lang="zh-CN" altLang="en-US" sz="1400"/>
                  <a:t>计划确认时界</a:t>
                </a:r>
              </a:p>
            </p:txBody>
          </p:sp>
          <p:sp>
            <p:nvSpPr>
              <p:cNvPr id="42009" name="AutoShape 39"/>
              <p:cNvSpPr>
                <a:spLocks noChangeArrowheads="1"/>
              </p:cNvSpPr>
              <p:nvPr/>
            </p:nvSpPr>
            <p:spPr bwMode="auto">
              <a:xfrm>
                <a:off x="2581" y="3652"/>
                <a:ext cx="1110" cy="371"/>
              </a:xfrm>
              <a:prstGeom prst="wedgeRectCallout">
                <a:avLst>
                  <a:gd name="adj1" fmla="val -9819"/>
                  <a:gd name="adj2" fmla="val -109028"/>
                </a:avLst>
              </a:prstGeom>
              <a:solidFill>
                <a:schemeClr val="accent1"/>
              </a:solidFill>
              <a:ln w="9525">
                <a:solidFill>
                  <a:srgbClr val="000000"/>
                </a:solidFill>
                <a:miter lim="800000"/>
                <a:headEnd/>
                <a:tailEnd/>
              </a:ln>
            </p:spPr>
            <p:txBody>
              <a:bodyPr/>
              <a:lstStyle/>
              <a:p>
                <a:pPr algn="just">
                  <a:lnSpc>
                    <a:spcPct val="96000"/>
                  </a:lnSpc>
                </a:pPr>
                <a:r>
                  <a:rPr lang="zh-CN" altLang="en-US" sz="1400"/>
                  <a:t>某时刻</a:t>
                </a:r>
              </a:p>
            </p:txBody>
          </p:sp>
        </p:grpSp>
      </p:grpSp>
    </p:spTree>
    <p:extLst>
      <p:ext uri="{BB962C8B-B14F-4D97-AF65-F5344CB8AC3E}">
        <p14:creationId xmlns:p14="http://schemas.microsoft.com/office/powerpoint/2010/main" val="2098656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ppt_x"/>
                                          </p:val>
                                        </p:tav>
                                        <p:tav tm="100000">
                                          <p:val>
                                            <p:strVal val="#ppt_x"/>
                                          </p:val>
                                        </p:tav>
                                      </p:tavLst>
                                    </p:anim>
                                    <p:anim calcmode="lin" valueType="num">
                                      <p:cBhvr additive="base">
                                        <p:cTn id="8" dur="500" fill="hold"/>
                                        <p:tgtEl>
                                          <p:spTgt spid="5120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 calcmode="lin" valueType="num">
                                      <p:cBhvr additive="base">
                                        <p:cTn id="12"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12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51203">
                                            <p:txEl>
                                              <p:pRg st="1" end="1"/>
                                            </p:txEl>
                                          </p:spTgt>
                                        </p:tgtEl>
                                        <p:attrNameLst>
                                          <p:attrName>style.visibility</p:attrName>
                                        </p:attrNameLst>
                                      </p:cBhvr>
                                      <p:to>
                                        <p:strVal val="visible"/>
                                      </p:to>
                                    </p:set>
                                    <p:anim calcmode="lin" valueType="num">
                                      <p:cBhvr additive="base">
                                        <p:cTn id="16" dur="500" fill="hold"/>
                                        <p:tgtEl>
                                          <p:spTgt spid="5120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12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8" fill="hold" nodeType="afterGroup">
                            <p:stCondLst>
                              <p:cond delay="1000"/>
                            </p:stCondLst>
                            <p:childTnLst>
                              <p:par>
                                <p:cTn id="19" presetID="2" presetClass="entr" presetSubtype="6" fill="hold" nodeType="afterEffect">
                                  <p:stCondLst>
                                    <p:cond delay="0"/>
                                  </p:stCondLst>
                                  <p:childTnLst>
                                    <p:set>
                                      <p:cBhvr>
                                        <p:cTn id="20" dur="1" fill="hold">
                                          <p:stCondLst>
                                            <p:cond delay="0"/>
                                          </p:stCondLst>
                                        </p:cTn>
                                        <p:tgtEl>
                                          <p:spTgt spid="51204"/>
                                        </p:tgtEl>
                                        <p:attrNameLst>
                                          <p:attrName>style.visibility</p:attrName>
                                        </p:attrNameLst>
                                      </p:cBhvr>
                                      <p:to>
                                        <p:strVal val="visible"/>
                                      </p:to>
                                    </p:set>
                                    <p:anim calcmode="lin" valueType="num">
                                      <p:cBhvr additive="base">
                                        <p:cTn id="21" dur="500" fill="hold"/>
                                        <p:tgtEl>
                                          <p:spTgt spid="51204"/>
                                        </p:tgtEl>
                                        <p:attrNameLst>
                                          <p:attrName>ppt_x</p:attrName>
                                        </p:attrNameLst>
                                      </p:cBhvr>
                                      <p:tavLst>
                                        <p:tav tm="0">
                                          <p:val>
                                            <p:strVal val="1+#ppt_w/2"/>
                                          </p:val>
                                        </p:tav>
                                        <p:tav tm="100000">
                                          <p:val>
                                            <p:strVal val="#ppt_x"/>
                                          </p:val>
                                        </p:tav>
                                      </p:tavLst>
                                    </p:anim>
                                    <p:anim calcmode="lin" valueType="num">
                                      <p:cBhvr additive="base">
                                        <p:cTn id="22" dur="500" fill="hold"/>
                                        <p:tgtEl>
                                          <p:spTgt spid="5120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build="p"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smtClean="0">
                <a:solidFill>
                  <a:srgbClr val="FFCC00"/>
                </a:solidFill>
                <a:latin typeface="宋体" charset="-122"/>
              </a:rPr>
              <a:t>主生产计划理论</a:t>
            </a:r>
          </a:p>
        </p:txBody>
      </p:sp>
      <p:sp>
        <p:nvSpPr>
          <p:cNvPr id="52227" name="Rectangle 3"/>
          <p:cNvSpPr>
            <a:spLocks noGrp="1" noChangeArrowheads="1"/>
          </p:cNvSpPr>
          <p:nvPr>
            <p:ph type="body" idx="1"/>
          </p:nvPr>
        </p:nvSpPr>
        <p:spPr/>
        <p:txBody>
          <a:bodyPr/>
          <a:lstStyle/>
          <a:p>
            <a:pPr lvl="1" eaLnBrk="1" hangingPunct="1">
              <a:buFont typeface="Marlett" pitchFamily="2" charset="2"/>
              <a:buChar char="2"/>
            </a:pPr>
            <a:r>
              <a:rPr lang="zh-CN" altLang="en-US" smtClean="0"/>
              <a:t>某产品多个订单计划在时间上的时区分布关系</a:t>
            </a:r>
            <a:endParaRPr lang="zh-CN" altLang="en-US" smtClean="0">
              <a:solidFill>
                <a:srgbClr val="FF0000"/>
              </a:solidFill>
            </a:endParaRPr>
          </a:p>
        </p:txBody>
      </p:sp>
      <p:grpSp>
        <p:nvGrpSpPr>
          <p:cNvPr id="52228" name="Group 4"/>
          <p:cNvGrpSpPr>
            <a:grpSpLocks/>
          </p:cNvGrpSpPr>
          <p:nvPr/>
        </p:nvGrpSpPr>
        <p:grpSpPr bwMode="auto">
          <a:xfrm>
            <a:off x="533400" y="2819400"/>
            <a:ext cx="8382000" cy="3276600"/>
            <a:chOff x="2491" y="3638"/>
            <a:chExt cx="8775" cy="3472"/>
          </a:xfrm>
        </p:grpSpPr>
        <p:sp>
          <p:nvSpPr>
            <p:cNvPr id="43013" name="Text Box 5"/>
            <p:cNvSpPr txBox="1">
              <a:spLocks noChangeArrowheads="1"/>
            </p:cNvSpPr>
            <p:nvPr/>
          </p:nvSpPr>
          <p:spPr bwMode="auto">
            <a:xfrm>
              <a:off x="2491" y="6487"/>
              <a:ext cx="8775" cy="62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dirty="0"/>
                <a:t>时段：</a:t>
              </a:r>
              <a:r>
                <a:rPr lang="en-US" altLang="zh-CN" sz="1400" b="1" dirty="0"/>
                <a:t>1   </a:t>
              </a:r>
              <a:r>
                <a:rPr lang="en-US" altLang="zh-CN" sz="1400" b="1" dirty="0" smtClean="0"/>
                <a:t>   </a:t>
              </a:r>
              <a:r>
                <a:rPr lang="en-US" altLang="zh-CN" sz="1400" b="1" dirty="0"/>
                <a:t>2  </a:t>
              </a:r>
              <a:r>
                <a:rPr lang="en-US" altLang="zh-CN" sz="1400" b="1" dirty="0" smtClean="0"/>
                <a:t>   </a:t>
              </a:r>
              <a:r>
                <a:rPr lang="en-US" altLang="zh-CN" sz="1400" b="1" dirty="0"/>
                <a:t>3  </a:t>
              </a:r>
              <a:r>
                <a:rPr lang="en-US" altLang="zh-CN" sz="1400" b="1" dirty="0" smtClean="0"/>
                <a:t>    4      </a:t>
              </a:r>
              <a:r>
                <a:rPr lang="en-US" altLang="zh-CN" sz="1400" b="1" dirty="0"/>
                <a:t>5   6 </a:t>
              </a:r>
              <a:r>
                <a:rPr lang="en-US" altLang="zh-CN" sz="1400" b="1" dirty="0" smtClean="0"/>
                <a:t>    </a:t>
              </a:r>
              <a:r>
                <a:rPr lang="en-US" altLang="zh-CN" sz="1400" dirty="0"/>
                <a:t>7 </a:t>
              </a:r>
              <a:r>
                <a:rPr lang="en-US" altLang="zh-CN" sz="1400" dirty="0" smtClean="0"/>
                <a:t>    </a:t>
              </a:r>
              <a:r>
                <a:rPr lang="en-US" altLang="zh-CN" sz="1400" dirty="0"/>
                <a:t>8 </a:t>
              </a:r>
              <a:r>
                <a:rPr lang="en-US" altLang="zh-CN" sz="1400" dirty="0" smtClean="0"/>
                <a:t>    </a:t>
              </a:r>
              <a:r>
                <a:rPr lang="en-US" altLang="zh-CN" sz="1400" dirty="0"/>
                <a:t>9  </a:t>
              </a:r>
              <a:r>
                <a:rPr lang="en-US" altLang="zh-CN" sz="1400" dirty="0" smtClean="0"/>
                <a:t>  10     11     </a:t>
              </a:r>
              <a:r>
                <a:rPr lang="en-US" altLang="zh-CN" sz="1400" dirty="0"/>
                <a:t>12 </a:t>
              </a:r>
              <a:r>
                <a:rPr lang="en-US" altLang="zh-CN" sz="1400" dirty="0" smtClean="0"/>
                <a:t>    </a:t>
              </a:r>
              <a:r>
                <a:rPr lang="en-US" altLang="zh-CN" sz="1400" dirty="0"/>
                <a:t>13 </a:t>
              </a:r>
              <a:r>
                <a:rPr lang="en-US" altLang="zh-CN" sz="1400" dirty="0" smtClean="0"/>
                <a:t>   </a:t>
              </a:r>
              <a:r>
                <a:rPr lang="en-US" altLang="zh-CN" sz="1400" b="1" dirty="0"/>
                <a:t>14 </a:t>
              </a:r>
              <a:r>
                <a:rPr lang="en-US" altLang="zh-CN" sz="1400" b="1" dirty="0" smtClean="0"/>
                <a:t>   15    16    </a:t>
              </a:r>
              <a:r>
                <a:rPr lang="en-US" altLang="zh-CN" sz="1400" b="1" dirty="0"/>
                <a:t>17  </a:t>
              </a:r>
              <a:r>
                <a:rPr lang="en-US" altLang="zh-CN" sz="1400" b="1" dirty="0" smtClean="0"/>
                <a:t>  18    19    </a:t>
              </a:r>
              <a:r>
                <a:rPr lang="en-US" altLang="zh-CN" sz="1400" b="1" dirty="0"/>
                <a:t>20  21 </a:t>
              </a:r>
            </a:p>
            <a:p>
              <a:pPr algn="just">
                <a:lnSpc>
                  <a:spcPct val="96000"/>
                </a:lnSpc>
              </a:pPr>
              <a:r>
                <a:rPr lang="en-US" altLang="zh-CN" sz="1400" dirty="0"/>
                <a:t>         </a:t>
              </a:r>
              <a:r>
                <a:rPr lang="en-US" altLang="zh-CN" sz="1400" dirty="0" smtClean="0"/>
                <a:t>                </a:t>
              </a:r>
              <a:r>
                <a:rPr lang="en-US" altLang="zh-CN" sz="1400" b="1" dirty="0"/>
                <a:t>50</a:t>
              </a:r>
              <a:r>
                <a:rPr lang="zh-CN" altLang="en-US" sz="1400" b="1" dirty="0"/>
                <a:t>台    </a:t>
              </a:r>
              <a:r>
                <a:rPr lang="zh-CN" altLang="en-US" sz="1400" b="1" dirty="0" smtClean="0"/>
                <a:t>                     </a:t>
              </a:r>
              <a:r>
                <a:rPr lang="en-US" altLang="zh-CN" sz="1400" b="1" dirty="0"/>
                <a:t>60</a:t>
              </a:r>
              <a:r>
                <a:rPr lang="zh-CN" altLang="en-US" sz="1400" b="1" dirty="0"/>
                <a:t>台</a:t>
              </a:r>
              <a:r>
                <a:rPr lang="zh-CN" altLang="en-US" sz="1400" dirty="0"/>
                <a:t>  </a:t>
              </a:r>
              <a:r>
                <a:rPr lang="zh-CN" altLang="en-US" sz="1400" dirty="0" smtClean="0"/>
                <a:t>                            </a:t>
              </a:r>
              <a:r>
                <a:rPr lang="en-US" altLang="zh-CN" sz="1400" dirty="0"/>
                <a:t>30</a:t>
              </a:r>
              <a:r>
                <a:rPr lang="zh-CN" altLang="en-US" sz="1400" dirty="0"/>
                <a:t>台     </a:t>
              </a:r>
              <a:r>
                <a:rPr lang="zh-CN" altLang="en-US" sz="1400" dirty="0" smtClean="0"/>
                <a:t>        </a:t>
              </a:r>
              <a:r>
                <a:rPr lang="en-US" altLang="zh-CN" sz="1400" dirty="0"/>
                <a:t>40</a:t>
              </a:r>
              <a:r>
                <a:rPr lang="zh-CN" altLang="en-US" sz="1400" dirty="0"/>
                <a:t>台           </a:t>
              </a:r>
              <a:r>
                <a:rPr lang="zh-CN" altLang="en-US" sz="1400" dirty="0" smtClean="0"/>
                <a:t>      </a:t>
              </a:r>
              <a:r>
                <a:rPr lang="en-US" altLang="zh-CN" sz="1400" b="1" dirty="0"/>
                <a:t>15</a:t>
              </a:r>
              <a:r>
                <a:rPr lang="zh-CN" altLang="en-US" sz="1400" b="1" dirty="0"/>
                <a:t>台   </a:t>
              </a:r>
              <a:r>
                <a:rPr lang="zh-CN" altLang="en-US" sz="1400" b="1" dirty="0" smtClean="0"/>
                <a:t>          </a:t>
              </a:r>
              <a:r>
                <a:rPr lang="en-US" altLang="zh-CN" sz="1400" b="1" dirty="0"/>
                <a:t>35</a:t>
              </a:r>
              <a:r>
                <a:rPr lang="zh-CN" altLang="en-US" sz="1400" b="1" dirty="0"/>
                <a:t>台</a:t>
              </a:r>
              <a:r>
                <a:rPr lang="zh-CN" altLang="en-US" sz="1400" dirty="0"/>
                <a:t>      </a:t>
              </a:r>
            </a:p>
            <a:p>
              <a:pPr algn="just">
                <a:lnSpc>
                  <a:spcPct val="96000"/>
                </a:lnSpc>
              </a:pPr>
              <a:endParaRPr lang="en-US" altLang="zh-CN" sz="1400" dirty="0"/>
            </a:p>
          </p:txBody>
        </p:sp>
        <p:grpSp>
          <p:nvGrpSpPr>
            <p:cNvPr id="43014" name="Group 6"/>
            <p:cNvGrpSpPr>
              <a:grpSpLocks/>
            </p:cNvGrpSpPr>
            <p:nvPr/>
          </p:nvGrpSpPr>
          <p:grpSpPr bwMode="auto">
            <a:xfrm>
              <a:off x="2641" y="3638"/>
              <a:ext cx="8220" cy="2583"/>
              <a:chOff x="2686" y="3708"/>
              <a:chExt cx="8220" cy="2583"/>
            </a:xfrm>
          </p:grpSpPr>
          <p:sp>
            <p:nvSpPr>
              <p:cNvPr id="43015" name="Text Box 7"/>
              <p:cNvSpPr txBox="1">
                <a:spLocks noChangeArrowheads="1"/>
              </p:cNvSpPr>
              <p:nvPr/>
            </p:nvSpPr>
            <p:spPr bwMode="auto">
              <a:xfrm>
                <a:off x="10021" y="5773"/>
                <a:ext cx="88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时间顺序</a:t>
                </a:r>
              </a:p>
            </p:txBody>
          </p:sp>
          <p:grpSp>
            <p:nvGrpSpPr>
              <p:cNvPr id="43016" name="Group 8"/>
              <p:cNvGrpSpPr>
                <a:grpSpLocks/>
              </p:cNvGrpSpPr>
              <p:nvPr/>
            </p:nvGrpSpPr>
            <p:grpSpPr bwMode="auto">
              <a:xfrm>
                <a:off x="3166" y="3708"/>
                <a:ext cx="7140" cy="357"/>
                <a:chOff x="3061" y="10547"/>
                <a:chExt cx="7170" cy="343"/>
              </a:xfrm>
            </p:grpSpPr>
            <p:sp>
              <p:nvSpPr>
                <p:cNvPr id="43042" name="Line 9"/>
                <p:cNvSpPr>
                  <a:spLocks noChangeShapeType="1"/>
                </p:cNvSpPr>
                <p:nvPr/>
              </p:nvSpPr>
              <p:spPr bwMode="auto">
                <a:xfrm>
                  <a:off x="3061" y="10890"/>
                  <a:ext cx="717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3" name="Text Box 10"/>
                <p:cNvSpPr txBox="1">
                  <a:spLocks noChangeArrowheads="1"/>
                </p:cNvSpPr>
                <p:nvPr/>
              </p:nvSpPr>
              <p:spPr bwMode="auto">
                <a:xfrm>
                  <a:off x="5356" y="10547"/>
                  <a:ext cx="202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总提前期 或 计划跨度</a:t>
                  </a:r>
                </a:p>
              </p:txBody>
            </p:sp>
          </p:grpSp>
          <p:sp>
            <p:nvSpPr>
              <p:cNvPr id="43017" name="Line 11"/>
              <p:cNvSpPr>
                <a:spLocks noChangeShapeType="1"/>
              </p:cNvSpPr>
              <p:nvPr/>
            </p:nvSpPr>
            <p:spPr bwMode="auto">
              <a:xfrm>
                <a:off x="2836" y="5597"/>
                <a:ext cx="78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018" name="Group 12"/>
              <p:cNvGrpSpPr>
                <a:grpSpLocks/>
              </p:cNvGrpSpPr>
              <p:nvPr/>
            </p:nvGrpSpPr>
            <p:grpSpPr bwMode="auto">
              <a:xfrm>
                <a:off x="3121" y="4464"/>
                <a:ext cx="2025" cy="763"/>
                <a:chOff x="8086" y="1314"/>
                <a:chExt cx="2025" cy="763"/>
              </a:xfrm>
            </p:grpSpPr>
            <p:sp>
              <p:nvSpPr>
                <p:cNvPr id="43038" name="Text Box 13"/>
                <p:cNvSpPr txBox="1">
                  <a:spLocks noChangeArrowheads="1"/>
                </p:cNvSpPr>
                <p:nvPr/>
              </p:nvSpPr>
              <p:spPr bwMode="auto">
                <a:xfrm>
                  <a:off x="8746" y="1734"/>
                  <a:ext cx="64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时区</a:t>
                  </a:r>
                  <a:r>
                    <a:rPr lang="en-US" altLang="zh-CN" sz="1400"/>
                    <a:t>1</a:t>
                  </a:r>
                </a:p>
              </p:txBody>
            </p:sp>
            <p:sp>
              <p:nvSpPr>
                <p:cNvPr id="43039" name="Line 14"/>
                <p:cNvSpPr>
                  <a:spLocks noChangeShapeType="1"/>
                </p:cNvSpPr>
                <p:nvPr/>
              </p:nvSpPr>
              <p:spPr bwMode="auto">
                <a:xfrm>
                  <a:off x="8116" y="1678"/>
                  <a:ext cx="199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0" name="Text Box 15"/>
                <p:cNvSpPr txBox="1">
                  <a:spLocks noChangeArrowheads="1"/>
                </p:cNvSpPr>
                <p:nvPr/>
              </p:nvSpPr>
              <p:spPr bwMode="auto">
                <a:xfrm>
                  <a:off x="8491" y="1314"/>
                  <a:ext cx="1260"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总装提前期</a:t>
                  </a:r>
                </a:p>
              </p:txBody>
            </p:sp>
            <p:sp>
              <p:nvSpPr>
                <p:cNvPr id="43041" name="Line 16"/>
                <p:cNvSpPr>
                  <a:spLocks noChangeShapeType="1"/>
                </p:cNvSpPr>
                <p:nvPr/>
              </p:nvSpPr>
              <p:spPr bwMode="auto">
                <a:xfrm>
                  <a:off x="8086" y="2042"/>
                  <a:ext cx="202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3019" name="Line 17"/>
              <p:cNvSpPr>
                <a:spLocks noChangeShapeType="1"/>
              </p:cNvSpPr>
              <p:nvPr/>
            </p:nvSpPr>
            <p:spPr bwMode="auto">
              <a:xfrm>
                <a:off x="5161" y="4555"/>
                <a:ext cx="0" cy="12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18"/>
              <p:cNvSpPr>
                <a:spLocks noChangeShapeType="1"/>
              </p:cNvSpPr>
              <p:nvPr/>
            </p:nvSpPr>
            <p:spPr bwMode="auto">
              <a:xfrm>
                <a:off x="10321" y="3952"/>
                <a:ext cx="0" cy="18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3" name="AutoShape 19"/>
              <p:cNvSpPr>
                <a:spLocks noChangeArrowheads="1"/>
              </p:cNvSpPr>
              <p:nvPr/>
            </p:nvSpPr>
            <p:spPr bwMode="auto">
              <a:xfrm>
                <a:off x="10126" y="5503"/>
                <a:ext cx="359" cy="210"/>
              </a:xfrm>
              <a:prstGeom prst="star5">
                <a:avLst/>
              </a:prstGeom>
              <a:solidFill>
                <a:schemeClr val="accent1"/>
              </a:solidFill>
              <a:ln w="9525">
                <a:solidFill>
                  <a:srgbClr val="000000"/>
                </a:solidFill>
                <a:miter lim="800000"/>
                <a:headEnd/>
                <a:tailEnd/>
              </a:ln>
            </p:spPr>
            <p:txBody>
              <a:bodyPr/>
              <a:lstStyle/>
              <a:p>
                <a:pPr>
                  <a:defRPr/>
                </a:pPr>
                <a:endParaRPr lang="zh-CN" altLang="en-US"/>
              </a:p>
            </p:txBody>
          </p:sp>
          <p:sp>
            <p:nvSpPr>
              <p:cNvPr id="43022" name="Line 20"/>
              <p:cNvSpPr>
                <a:spLocks noChangeShapeType="1"/>
              </p:cNvSpPr>
              <p:nvPr/>
            </p:nvSpPr>
            <p:spPr bwMode="auto">
              <a:xfrm>
                <a:off x="3136" y="3883"/>
                <a:ext cx="0" cy="24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5" name="AutoShape 21"/>
              <p:cNvSpPr>
                <a:spLocks noChangeArrowheads="1"/>
              </p:cNvSpPr>
              <p:nvPr/>
            </p:nvSpPr>
            <p:spPr bwMode="auto">
              <a:xfrm>
                <a:off x="2970" y="5488"/>
                <a:ext cx="361" cy="210"/>
              </a:xfrm>
              <a:prstGeom prst="star5">
                <a:avLst/>
              </a:prstGeom>
              <a:solidFill>
                <a:schemeClr val="accent1"/>
              </a:solidFill>
              <a:ln w="9525">
                <a:solidFill>
                  <a:srgbClr val="000000"/>
                </a:solidFill>
                <a:miter lim="800000"/>
                <a:headEnd/>
                <a:tailEnd/>
              </a:ln>
            </p:spPr>
            <p:txBody>
              <a:bodyPr/>
              <a:lstStyle/>
              <a:p>
                <a:pPr>
                  <a:defRPr/>
                </a:pPr>
                <a:endParaRPr lang="zh-CN" altLang="en-US"/>
              </a:p>
            </p:txBody>
          </p:sp>
          <p:sp>
            <p:nvSpPr>
              <p:cNvPr id="52246" name="AutoShape 22"/>
              <p:cNvSpPr>
                <a:spLocks noChangeArrowheads="1"/>
              </p:cNvSpPr>
              <p:nvPr/>
            </p:nvSpPr>
            <p:spPr bwMode="auto">
              <a:xfrm>
                <a:off x="4981" y="5486"/>
                <a:ext cx="361" cy="210"/>
              </a:xfrm>
              <a:prstGeom prst="star5">
                <a:avLst/>
              </a:prstGeom>
              <a:solidFill>
                <a:schemeClr val="accent1"/>
              </a:solidFill>
              <a:ln w="9525">
                <a:solidFill>
                  <a:srgbClr val="000000"/>
                </a:solidFill>
                <a:miter lim="800000"/>
                <a:headEnd/>
                <a:tailEnd/>
              </a:ln>
            </p:spPr>
            <p:txBody>
              <a:bodyPr/>
              <a:lstStyle/>
              <a:p>
                <a:pPr>
                  <a:defRPr/>
                </a:pPr>
                <a:endParaRPr lang="zh-CN" altLang="en-US"/>
              </a:p>
            </p:txBody>
          </p:sp>
          <p:sp>
            <p:nvSpPr>
              <p:cNvPr id="52247" name="AutoShape 23"/>
              <p:cNvSpPr>
                <a:spLocks noChangeArrowheads="1"/>
              </p:cNvSpPr>
              <p:nvPr/>
            </p:nvSpPr>
            <p:spPr bwMode="auto">
              <a:xfrm>
                <a:off x="7560" y="5486"/>
                <a:ext cx="361" cy="210"/>
              </a:xfrm>
              <a:prstGeom prst="star5">
                <a:avLst/>
              </a:prstGeom>
              <a:solidFill>
                <a:schemeClr val="accent1"/>
              </a:solidFill>
              <a:ln w="9525">
                <a:solidFill>
                  <a:srgbClr val="000000"/>
                </a:solidFill>
                <a:miter lim="800000"/>
                <a:headEnd/>
                <a:tailEnd/>
              </a:ln>
            </p:spPr>
            <p:txBody>
              <a:bodyPr/>
              <a:lstStyle/>
              <a:p>
                <a:pPr>
                  <a:defRPr/>
                </a:pPr>
                <a:endParaRPr lang="zh-CN" altLang="en-US"/>
              </a:p>
            </p:txBody>
          </p:sp>
          <p:grpSp>
            <p:nvGrpSpPr>
              <p:cNvPr id="43026" name="Group 24"/>
              <p:cNvGrpSpPr>
                <a:grpSpLocks/>
              </p:cNvGrpSpPr>
              <p:nvPr/>
            </p:nvGrpSpPr>
            <p:grpSpPr bwMode="auto">
              <a:xfrm>
                <a:off x="5161" y="4926"/>
                <a:ext cx="2595" cy="343"/>
                <a:chOff x="5596" y="11779"/>
                <a:chExt cx="2595" cy="343"/>
              </a:xfrm>
            </p:grpSpPr>
            <p:sp>
              <p:nvSpPr>
                <p:cNvPr id="43036" name="Text Box 25"/>
                <p:cNvSpPr txBox="1">
                  <a:spLocks noChangeArrowheads="1"/>
                </p:cNvSpPr>
                <p:nvPr/>
              </p:nvSpPr>
              <p:spPr bwMode="auto">
                <a:xfrm>
                  <a:off x="6616" y="11779"/>
                  <a:ext cx="64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时区</a:t>
                  </a:r>
                  <a:r>
                    <a:rPr lang="en-US" altLang="zh-CN" sz="1400"/>
                    <a:t>2</a:t>
                  </a:r>
                </a:p>
              </p:txBody>
            </p:sp>
            <p:sp>
              <p:nvSpPr>
                <p:cNvPr id="43037" name="Line 26"/>
                <p:cNvSpPr>
                  <a:spLocks noChangeShapeType="1"/>
                </p:cNvSpPr>
                <p:nvPr/>
              </p:nvSpPr>
              <p:spPr bwMode="auto">
                <a:xfrm>
                  <a:off x="5596" y="12045"/>
                  <a:ext cx="259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027" name="Group 27"/>
              <p:cNvGrpSpPr>
                <a:grpSpLocks/>
              </p:cNvGrpSpPr>
              <p:nvPr/>
            </p:nvGrpSpPr>
            <p:grpSpPr bwMode="auto">
              <a:xfrm>
                <a:off x="7771" y="4912"/>
                <a:ext cx="2565" cy="343"/>
                <a:chOff x="3016" y="11765"/>
                <a:chExt cx="2565" cy="343"/>
              </a:xfrm>
            </p:grpSpPr>
            <p:sp>
              <p:nvSpPr>
                <p:cNvPr id="43034" name="Text Box 28"/>
                <p:cNvSpPr txBox="1">
                  <a:spLocks noChangeArrowheads="1"/>
                </p:cNvSpPr>
                <p:nvPr/>
              </p:nvSpPr>
              <p:spPr bwMode="auto">
                <a:xfrm>
                  <a:off x="3931" y="11765"/>
                  <a:ext cx="64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时区</a:t>
                  </a:r>
                  <a:r>
                    <a:rPr lang="en-US" altLang="zh-CN" sz="1400"/>
                    <a:t>3</a:t>
                  </a:r>
                </a:p>
              </p:txBody>
            </p:sp>
            <p:sp>
              <p:nvSpPr>
                <p:cNvPr id="43035" name="Line 29"/>
                <p:cNvSpPr>
                  <a:spLocks noChangeShapeType="1"/>
                </p:cNvSpPr>
                <p:nvPr/>
              </p:nvSpPr>
              <p:spPr bwMode="auto">
                <a:xfrm>
                  <a:off x="3016" y="12046"/>
                  <a:ext cx="256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028" name="Group 30"/>
              <p:cNvGrpSpPr>
                <a:grpSpLocks/>
              </p:cNvGrpSpPr>
              <p:nvPr/>
            </p:nvGrpSpPr>
            <p:grpSpPr bwMode="auto">
              <a:xfrm>
                <a:off x="3166" y="4142"/>
                <a:ext cx="4590" cy="343"/>
                <a:chOff x="3031" y="10925"/>
                <a:chExt cx="4590" cy="343"/>
              </a:xfrm>
            </p:grpSpPr>
            <p:sp>
              <p:nvSpPr>
                <p:cNvPr id="43032" name="Line 31"/>
                <p:cNvSpPr>
                  <a:spLocks noChangeShapeType="1"/>
                </p:cNvSpPr>
                <p:nvPr/>
              </p:nvSpPr>
              <p:spPr bwMode="auto">
                <a:xfrm>
                  <a:off x="3031" y="11268"/>
                  <a:ext cx="459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3" name="Text Box 32"/>
                <p:cNvSpPr txBox="1">
                  <a:spLocks noChangeArrowheads="1"/>
                </p:cNvSpPr>
                <p:nvPr/>
              </p:nvSpPr>
              <p:spPr bwMode="auto">
                <a:xfrm>
                  <a:off x="4201" y="10925"/>
                  <a:ext cx="2235"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18000" rIns="36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累计提前期（采购</a:t>
                  </a:r>
                  <a:r>
                    <a:rPr lang="en-US" altLang="zh-CN" sz="1400"/>
                    <a:t>+</a:t>
                  </a:r>
                  <a:r>
                    <a:rPr lang="zh-CN" altLang="en-US" sz="1400"/>
                    <a:t>加工）</a:t>
                  </a:r>
                </a:p>
              </p:txBody>
            </p:sp>
          </p:grpSp>
          <p:sp>
            <p:nvSpPr>
              <p:cNvPr id="43029" name="AutoShape 33"/>
              <p:cNvSpPr>
                <a:spLocks noChangeArrowheads="1"/>
              </p:cNvSpPr>
              <p:nvPr/>
            </p:nvSpPr>
            <p:spPr bwMode="auto">
              <a:xfrm>
                <a:off x="5161" y="5920"/>
                <a:ext cx="1110" cy="371"/>
              </a:xfrm>
              <a:prstGeom prst="wedgeRectCallout">
                <a:avLst>
                  <a:gd name="adj1" fmla="val -50361"/>
                  <a:gd name="adj2" fmla="val -133560"/>
                </a:avLst>
              </a:prstGeom>
              <a:solidFill>
                <a:schemeClr val="accent1"/>
              </a:solidFill>
              <a:ln w="9525">
                <a:solidFill>
                  <a:srgbClr val="000000"/>
                </a:solidFill>
                <a:miter lim="800000"/>
                <a:headEnd/>
                <a:tailEnd/>
              </a:ln>
            </p:spPr>
            <p:txBody>
              <a:bodyPr/>
              <a:lstStyle/>
              <a:p>
                <a:pPr algn="just">
                  <a:lnSpc>
                    <a:spcPct val="96000"/>
                  </a:lnSpc>
                </a:pPr>
                <a:r>
                  <a:rPr lang="zh-CN" altLang="en-US" sz="1400"/>
                  <a:t>需求时界</a:t>
                </a:r>
              </a:p>
            </p:txBody>
          </p:sp>
          <p:sp>
            <p:nvSpPr>
              <p:cNvPr id="43030" name="AutoShape 34"/>
              <p:cNvSpPr>
                <a:spLocks noChangeArrowheads="1"/>
              </p:cNvSpPr>
              <p:nvPr/>
            </p:nvSpPr>
            <p:spPr bwMode="auto">
              <a:xfrm>
                <a:off x="7561" y="5885"/>
                <a:ext cx="1110" cy="371"/>
              </a:xfrm>
              <a:prstGeom prst="wedgeRectCallout">
                <a:avLst>
                  <a:gd name="adj1" fmla="val -34144"/>
                  <a:gd name="adj2" fmla="val -125472"/>
                </a:avLst>
              </a:prstGeom>
              <a:solidFill>
                <a:schemeClr val="accent1"/>
              </a:solidFill>
              <a:ln w="9525">
                <a:solidFill>
                  <a:srgbClr val="000000"/>
                </a:solidFill>
                <a:miter lim="800000"/>
                <a:headEnd/>
                <a:tailEnd/>
              </a:ln>
            </p:spPr>
            <p:txBody>
              <a:bodyPr/>
              <a:lstStyle/>
              <a:p>
                <a:pPr algn="just">
                  <a:lnSpc>
                    <a:spcPct val="96000"/>
                  </a:lnSpc>
                </a:pPr>
                <a:r>
                  <a:rPr lang="zh-CN" altLang="en-US" sz="1400"/>
                  <a:t>计划时界</a:t>
                </a:r>
              </a:p>
            </p:txBody>
          </p:sp>
          <p:sp>
            <p:nvSpPr>
              <p:cNvPr id="43031" name="AutoShape 35"/>
              <p:cNvSpPr>
                <a:spLocks noChangeArrowheads="1"/>
              </p:cNvSpPr>
              <p:nvPr/>
            </p:nvSpPr>
            <p:spPr bwMode="auto">
              <a:xfrm>
                <a:off x="2686" y="5836"/>
                <a:ext cx="1110" cy="371"/>
              </a:xfrm>
              <a:prstGeom prst="wedgeRectCallout">
                <a:avLst>
                  <a:gd name="adj1" fmla="val -9819"/>
                  <a:gd name="adj2" fmla="val -109028"/>
                </a:avLst>
              </a:prstGeom>
              <a:solidFill>
                <a:schemeClr val="accent1"/>
              </a:solidFill>
              <a:ln w="9525">
                <a:solidFill>
                  <a:srgbClr val="000000"/>
                </a:solidFill>
                <a:miter lim="800000"/>
                <a:headEnd/>
                <a:tailEnd/>
              </a:ln>
            </p:spPr>
            <p:txBody>
              <a:bodyPr/>
              <a:lstStyle/>
              <a:p>
                <a:pPr algn="just">
                  <a:lnSpc>
                    <a:spcPct val="96000"/>
                  </a:lnSpc>
                </a:pPr>
                <a:r>
                  <a:rPr lang="zh-CN" altLang="en-US" sz="1400"/>
                  <a:t>某时刻</a:t>
                </a:r>
              </a:p>
            </p:txBody>
          </p:sp>
        </p:grpSp>
      </p:grpSp>
      <p:sp>
        <p:nvSpPr>
          <p:cNvPr id="36" name="Line 18"/>
          <p:cNvSpPr>
            <a:spLocks noChangeShapeType="1"/>
          </p:cNvSpPr>
          <p:nvPr/>
        </p:nvSpPr>
        <p:spPr bwMode="auto">
          <a:xfrm>
            <a:off x="5533943" y="3180068"/>
            <a:ext cx="0" cy="1743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0725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ppt_x"/>
                                          </p:val>
                                        </p:tav>
                                        <p:tav tm="100000">
                                          <p:val>
                                            <p:strVal val="#ppt_x"/>
                                          </p:val>
                                        </p:tav>
                                      </p:tavLst>
                                    </p:anim>
                                    <p:anim calcmode="lin" valueType="num">
                                      <p:cBhvr additive="base">
                                        <p:cTn id="8" dur="500" fill="hold"/>
                                        <p:tgtEl>
                                          <p:spTgt spid="5222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2227">
                                            <p:txEl>
                                              <p:pRg st="0" end="0"/>
                                            </p:txEl>
                                          </p:spTgt>
                                        </p:tgtEl>
                                        <p:attrNameLst>
                                          <p:attrName>style.visibility</p:attrName>
                                        </p:attrNameLst>
                                      </p:cBhvr>
                                      <p:to>
                                        <p:strVal val="visible"/>
                                      </p:to>
                                    </p:set>
                                    <p:anim calcmode="lin" valueType="num">
                                      <p:cBhvr additive="base">
                                        <p:cTn id="12"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22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52228"/>
                                        </p:tgtEl>
                                        <p:attrNameLst>
                                          <p:attrName>style.visibility</p:attrName>
                                        </p:attrNameLst>
                                      </p:cBhvr>
                                      <p:to>
                                        <p:strVal val="visible"/>
                                      </p:to>
                                    </p:set>
                                    <p:anim calcmode="lin" valueType="num">
                                      <p:cBhvr additive="base">
                                        <p:cTn id="17" dur="500" fill="hold"/>
                                        <p:tgtEl>
                                          <p:spTgt spid="52228"/>
                                        </p:tgtEl>
                                        <p:attrNameLst>
                                          <p:attrName>ppt_x</p:attrName>
                                        </p:attrNameLst>
                                      </p:cBhvr>
                                      <p:tavLst>
                                        <p:tav tm="0">
                                          <p:val>
                                            <p:strVal val="1+#ppt_w/2"/>
                                          </p:val>
                                        </p:tav>
                                        <p:tav tm="100000">
                                          <p:val>
                                            <p:strVal val="#ppt_x"/>
                                          </p:val>
                                        </p:tav>
                                      </p:tavLst>
                                    </p:anim>
                                    <p:anim calcmode="lin" valueType="num">
                                      <p:cBhvr additive="base">
                                        <p:cTn id="18" dur="500" fill="hold"/>
                                        <p:tgtEl>
                                          <p:spTgt spid="5222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build="p"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dirty="0" smtClean="0">
                <a:solidFill>
                  <a:srgbClr val="FFCC00"/>
                </a:solidFill>
                <a:latin typeface="宋体" charset="-122"/>
              </a:rPr>
              <a:t>主生产计划理论</a:t>
            </a:r>
          </a:p>
        </p:txBody>
      </p:sp>
      <p:sp>
        <p:nvSpPr>
          <p:cNvPr id="53251" name="Rectangle 3"/>
          <p:cNvSpPr>
            <a:spLocks noGrp="1" noChangeArrowheads="1"/>
          </p:cNvSpPr>
          <p:nvPr>
            <p:ph type="body" idx="1"/>
          </p:nvPr>
        </p:nvSpPr>
        <p:spPr/>
        <p:txBody>
          <a:bodyPr/>
          <a:lstStyle/>
          <a:p>
            <a:pPr algn="just" eaLnBrk="1" hangingPunct="1">
              <a:buFont typeface="Marlett" pitchFamily="2" charset="2"/>
              <a:buChar char="2"/>
            </a:pPr>
            <a:r>
              <a:rPr lang="en-US" altLang="zh-CN" smtClean="0"/>
              <a:t> </a:t>
            </a:r>
            <a:r>
              <a:rPr lang="zh-CN" altLang="en-US" smtClean="0"/>
              <a:t>时区、时界对计划的影响</a:t>
            </a:r>
            <a:endParaRPr lang="zh-CN" altLang="en-US" b="1" smtClean="0"/>
          </a:p>
          <a:p>
            <a:pPr lvl="1" algn="just" eaLnBrk="1" hangingPunct="1">
              <a:buFont typeface="Marlett" pitchFamily="2" charset="2"/>
              <a:buChar char="2"/>
            </a:pPr>
            <a:r>
              <a:rPr lang="zh-CN" altLang="en-US" smtClean="0"/>
              <a:t>时区</a:t>
            </a:r>
            <a:r>
              <a:rPr lang="en-US" altLang="zh-CN" smtClean="0"/>
              <a:t>1</a:t>
            </a:r>
            <a:r>
              <a:rPr lang="zh-CN" altLang="en-US" smtClean="0"/>
              <a:t>，需求依据实际合同，计划已下达及执行，计划变动代价极大，很难变动。产品已经投入生产，装配已在进行，变动需由厂领导决定，应该尽量避免更改。</a:t>
            </a:r>
          </a:p>
          <a:p>
            <a:pPr lvl="1" algn="just" eaLnBrk="1" hangingPunct="1">
              <a:buFont typeface="Marlett" pitchFamily="2" charset="2"/>
              <a:buChar char="2"/>
            </a:pPr>
            <a:r>
              <a:rPr lang="zh-CN" altLang="en-US" smtClean="0"/>
              <a:t>时区</a:t>
            </a:r>
            <a:r>
              <a:rPr lang="en-US" altLang="zh-CN" smtClean="0"/>
              <a:t>2</a:t>
            </a:r>
            <a:r>
              <a:rPr lang="zh-CN" altLang="en-US" smtClean="0"/>
              <a:t>，需求依据合同与预测，可以取：合同、预测、合同与预测之和、最大值。计划已确认及下达，变动代价大，系统不能自动变动更改，只能由人工干预。</a:t>
            </a:r>
          </a:p>
          <a:p>
            <a:pPr eaLnBrk="1" hangingPunct="1"/>
            <a:endParaRPr lang="en-US" altLang="zh-CN" smtClean="0"/>
          </a:p>
        </p:txBody>
      </p:sp>
    </p:spTree>
    <p:extLst>
      <p:ext uri="{BB962C8B-B14F-4D97-AF65-F5344CB8AC3E}">
        <p14:creationId xmlns:p14="http://schemas.microsoft.com/office/powerpoint/2010/main" val="720469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ppt_x"/>
                                          </p:val>
                                        </p:tav>
                                        <p:tav tm="100000">
                                          <p:val>
                                            <p:strVal val="#ppt_x"/>
                                          </p:val>
                                        </p:tav>
                                      </p:tavLst>
                                    </p:anim>
                                    <p:anim calcmode="lin" valueType="num">
                                      <p:cBhvr additive="base">
                                        <p:cTn id="8" dur="500" fill="hold"/>
                                        <p:tgtEl>
                                          <p:spTgt spid="532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3251">
                                            <p:txEl>
                                              <p:pRg st="0" end="0"/>
                                            </p:txEl>
                                          </p:spTgt>
                                        </p:tgtEl>
                                        <p:attrNameLst>
                                          <p:attrName>style.visibility</p:attrName>
                                        </p:attrNameLst>
                                      </p:cBhvr>
                                      <p:to>
                                        <p:strVal val="visible"/>
                                      </p:to>
                                    </p:set>
                                    <p:anim calcmode="lin" valueType="num">
                                      <p:cBhvr additive="base">
                                        <p:cTn id="12"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32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53251">
                                            <p:txEl>
                                              <p:pRg st="1" end="1"/>
                                            </p:txEl>
                                          </p:spTgt>
                                        </p:tgtEl>
                                        <p:attrNameLst>
                                          <p:attrName>style.visibility</p:attrName>
                                        </p:attrNameLst>
                                      </p:cBhvr>
                                      <p:to>
                                        <p:strVal val="visible"/>
                                      </p:to>
                                    </p:set>
                                    <p:anim calcmode="lin" valueType="num">
                                      <p:cBhvr additive="base">
                                        <p:cTn id="16"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32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53251">
                                            <p:txEl>
                                              <p:pRg st="2" end="2"/>
                                            </p:txEl>
                                          </p:spTgt>
                                        </p:tgtEl>
                                        <p:attrNameLst>
                                          <p:attrName>style.visibility</p:attrName>
                                        </p:attrNameLst>
                                      </p:cBhvr>
                                      <p:to>
                                        <p:strVal val="visible"/>
                                      </p:to>
                                    </p:set>
                                    <p:anim calcmode="lin" valueType="num">
                                      <p:cBhvr additive="base">
                                        <p:cTn id="20"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532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smtClean="0">
                <a:solidFill>
                  <a:srgbClr val="FFCC00"/>
                </a:solidFill>
                <a:latin typeface="宋体" charset="-122"/>
              </a:rPr>
              <a:t>主生产计划理论</a:t>
            </a:r>
          </a:p>
        </p:txBody>
      </p:sp>
      <p:sp>
        <p:nvSpPr>
          <p:cNvPr id="54275" name="Rectangle 3"/>
          <p:cNvSpPr>
            <a:spLocks noGrp="1" noChangeArrowheads="1"/>
          </p:cNvSpPr>
          <p:nvPr>
            <p:ph type="body" idx="1"/>
          </p:nvPr>
        </p:nvSpPr>
        <p:spPr/>
        <p:txBody>
          <a:bodyPr/>
          <a:lstStyle/>
          <a:p>
            <a:pPr lvl="1" eaLnBrk="1" hangingPunct="1">
              <a:buFont typeface="Marlett" pitchFamily="2" charset="2"/>
              <a:buChar char="2"/>
            </a:pPr>
            <a:r>
              <a:rPr lang="en-US" altLang="zh-CN" smtClean="0"/>
              <a:t>	</a:t>
            </a:r>
            <a:r>
              <a:rPr lang="zh-CN" altLang="en-US" smtClean="0"/>
              <a:t>时区</a:t>
            </a:r>
            <a:r>
              <a:rPr lang="en-US" altLang="zh-CN" smtClean="0"/>
              <a:t>3	</a:t>
            </a:r>
            <a:r>
              <a:rPr lang="zh-CN" altLang="en-US" smtClean="0"/>
              <a:t>，计划以预测为主，或取预测与合同的最大值。计划允许变动，无代价。系统可自动更改，计划员即有权可进行更改。	</a:t>
            </a:r>
          </a:p>
          <a:p>
            <a:pPr eaLnBrk="1" hangingPunct="1"/>
            <a:endParaRPr lang="en-US" altLang="zh-CN" smtClean="0"/>
          </a:p>
        </p:txBody>
      </p:sp>
    </p:spTree>
    <p:extLst>
      <p:ext uri="{BB962C8B-B14F-4D97-AF65-F5344CB8AC3E}">
        <p14:creationId xmlns:p14="http://schemas.microsoft.com/office/powerpoint/2010/main" val="4279405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ppt_x"/>
                                          </p:val>
                                        </p:tav>
                                        <p:tav tm="100000">
                                          <p:val>
                                            <p:strVal val="#ppt_x"/>
                                          </p:val>
                                        </p:tav>
                                      </p:tavLst>
                                    </p:anim>
                                    <p:anim calcmode="lin" valueType="num">
                                      <p:cBhvr additive="base">
                                        <p:cTn id="8" dur="500" fill="hold"/>
                                        <p:tgtEl>
                                          <p:spTgt spid="5427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 calcmode="lin" valueType="num">
                                      <p:cBhvr additive="base">
                                        <p:cTn id="12"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42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smtClean="0">
                <a:solidFill>
                  <a:srgbClr val="FFCC00"/>
                </a:solidFill>
                <a:latin typeface="宋体" charset="-122"/>
              </a:rPr>
              <a:t>主生产计划理论</a:t>
            </a:r>
          </a:p>
        </p:txBody>
      </p:sp>
      <p:sp>
        <p:nvSpPr>
          <p:cNvPr id="55299" name="Rectangle 3"/>
          <p:cNvSpPr>
            <a:spLocks noGrp="1" noChangeArrowheads="1"/>
          </p:cNvSpPr>
          <p:nvPr>
            <p:ph type="body" idx="1"/>
          </p:nvPr>
        </p:nvSpPr>
        <p:spPr/>
        <p:txBody>
          <a:bodyPr/>
          <a:lstStyle/>
          <a:p>
            <a:pPr eaLnBrk="1" hangingPunct="1">
              <a:buFont typeface="Marlett" pitchFamily="2" charset="2"/>
              <a:buChar char="2"/>
            </a:pPr>
            <a:r>
              <a:rPr lang="zh-CN" altLang="en-US" smtClean="0"/>
              <a:t>主计划制订流程</a:t>
            </a:r>
            <a:endParaRPr lang="zh-CN" altLang="en-US" b="1" smtClean="0"/>
          </a:p>
        </p:txBody>
      </p:sp>
      <p:grpSp>
        <p:nvGrpSpPr>
          <p:cNvPr id="55300" name="Group 4"/>
          <p:cNvGrpSpPr>
            <a:grpSpLocks/>
          </p:cNvGrpSpPr>
          <p:nvPr/>
        </p:nvGrpSpPr>
        <p:grpSpPr bwMode="auto">
          <a:xfrm>
            <a:off x="3276600" y="2743200"/>
            <a:ext cx="3200400" cy="3403600"/>
            <a:chOff x="4171" y="5374"/>
            <a:chExt cx="3000" cy="4402"/>
          </a:xfrm>
        </p:grpSpPr>
        <p:sp>
          <p:nvSpPr>
            <p:cNvPr id="46085" name="Text Box 5"/>
            <p:cNvSpPr txBox="1">
              <a:spLocks noChangeArrowheads="1"/>
            </p:cNvSpPr>
            <p:nvPr/>
          </p:nvSpPr>
          <p:spPr bwMode="auto">
            <a:xfrm>
              <a:off x="4696" y="7264"/>
              <a:ext cx="1245" cy="38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RCCP</a:t>
              </a:r>
              <a:r>
                <a:rPr lang="zh-CN" altLang="en-US" sz="1400"/>
                <a:t>清单</a:t>
              </a:r>
            </a:p>
          </p:txBody>
        </p:sp>
        <p:sp>
          <p:nvSpPr>
            <p:cNvPr id="46086" name="Text Box 6"/>
            <p:cNvSpPr txBox="1">
              <a:spLocks noChangeArrowheads="1"/>
            </p:cNvSpPr>
            <p:nvPr/>
          </p:nvSpPr>
          <p:spPr bwMode="auto">
            <a:xfrm>
              <a:off x="4681" y="5374"/>
              <a:ext cx="1245" cy="38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销售计划</a:t>
              </a:r>
            </a:p>
          </p:txBody>
        </p:sp>
        <p:sp>
          <p:nvSpPr>
            <p:cNvPr id="46087" name="Text Box 7"/>
            <p:cNvSpPr txBox="1">
              <a:spLocks noChangeArrowheads="1"/>
            </p:cNvSpPr>
            <p:nvPr/>
          </p:nvSpPr>
          <p:spPr bwMode="auto">
            <a:xfrm>
              <a:off x="4666" y="6305"/>
              <a:ext cx="1245" cy="38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MPS</a:t>
              </a:r>
              <a:r>
                <a:rPr lang="zh-CN" altLang="en-US" sz="1400"/>
                <a:t>方案</a:t>
              </a:r>
            </a:p>
          </p:txBody>
        </p:sp>
        <p:sp>
          <p:nvSpPr>
            <p:cNvPr id="46088" name="AutoShape 8"/>
            <p:cNvSpPr>
              <a:spLocks noChangeArrowheads="1"/>
            </p:cNvSpPr>
            <p:nvPr/>
          </p:nvSpPr>
          <p:spPr bwMode="auto">
            <a:xfrm>
              <a:off x="4171" y="8034"/>
              <a:ext cx="2277" cy="735"/>
            </a:xfrm>
            <a:prstGeom prst="flowChartDecision">
              <a:avLst/>
            </a:prstGeom>
            <a:solidFill>
              <a:schemeClr val="accent1"/>
            </a:solidFill>
            <a:ln w="9525">
              <a:solidFill>
                <a:srgbClr val="000000"/>
              </a:solidFill>
              <a:miter lim="800000"/>
              <a:headEnd/>
              <a:tailEnd/>
            </a:ln>
          </p:spPr>
          <p:txBody>
            <a:bodyPr lIns="36000" rIns="36000"/>
            <a:lstStyle/>
            <a:p>
              <a:pPr algn="just">
                <a:lnSpc>
                  <a:spcPct val="96000"/>
                </a:lnSpc>
              </a:pPr>
              <a:r>
                <a:rPr lang="zh-CN" altLang="en-US" sz="1400"/>
                <a:t>关键能力平衡</a:t>
              </a:r>
            </a:p>
          </p:txBody>
        </p:sp>
        <p:sp>
          <p:nvSpPr>
            <p:cNvPr id="46089" name="Text Box 9"/>
            <p:cNvSpPr txBox="1">
              <a:spLocks noChangeArrowheads="1"/>
            </p:cNvSpPr>
            <p:nvPr/>
          </p:nvSpPr>
          <p:spPr bwMode="auto">
            <a:xfrm>
              <a:off x="4681" y="9391"/>
              <a:ext cx="1245" cy="38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MPS</a:t>
              </a:r>
              <a:r>
                <a:rPr lang="zh-CN" altLang="en-US" sz="1400"/>
                <a:t>确认</a:t>
              </a:r>
            </a:p>
          </p:txBody>
        </p:sp>
        <p:sp>
          <p:nvSpPr>
            <p:cNvPr id="46090" name="Line 10"/>
            <p:cNvSpPr>
              <a:spLocks noChangeShapeType="1"/>
            </p:cNvSpPr>
            <p:nvPr/>
          </p:nvSpPr>
          <p:spPr bwMode="auto">
            <a:xfrm>
              <a:off x="5311" y="5759"/>
              <a:ext cx="0" cy="5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1" name="Line 11"/>
            <p:cNvSpPr>
              <a:spLocks noChangeShapeType="1"/>
            </p:cNvSpPr>
            <p:nvPr/>
          </p:nvSpPr>
          <p:spPr bwMode="auto">
            <a:xfrm>
              <a:off x="5311" y="6690"/>
              <a:ext cx="0" cy="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2" name="Line 12"/>
            <p:cNvSpPr>
              <a:spLocks noChangeShapeType="1"/>
            </p:cNvSpPr>
            <p:nvPr/>
          </p:nvSpPr>
          <p:spPr bwMode="auto">
            <a:xfrm>
              <a:off x="5311" y="7649"/>
              <a:ext cx="0" cy="4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3" name="Line 13"/>
            <p:cNvSpPr>
              <a:spLocks noChangeShapeType="1"/>
            </p:cNvSpPr>
            <p:nvPr/>
          </p:nvSpPr>
          <p:spPr bwMode="auto">
            <a:xfrm>
              <a:off x="5311" y="8776"/>
              <a:ext cx="0" cy="6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094" name="Group 14"/>
            <p:cNvGrpSpPr>
              <a:grpSpLocks/>
            </p:cNvGrpSpPr>
            <p:nvPr/>
          </p:nvGrpSpPr>
          <p:grpSpPr bwMode="auto">
            <a:xfrm>
              <a:off x="5911" y="6452"/>
              <a:ext cx="1260" cy="1953"/>
              <a:chOff x="5911" y="6452"/>
              <a:chExt cx="1260" cy="1953"/>
            </a:xfrm>
          </p:grpSpPr>
          <p:sp>
            <p:nvSpPr>
              <p:cNvPr id="46096" name="Line 15"/>
              <p:cNvSpPr>
                <a:spLocks noChangeShapeType="1"/>
              </p:cNvSpPr>
              <p:nvPr/>
            </p:nvSpPr>
            <p:spPr bwMode="auto">
              <a:xfrm>
                <a:off x="6421" y="8398"/>
                <a:ext cx="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Line 16"/>
              <p:cNvSpPr>
                <a:spLocks noChangeShapeType="1"/>
              </p:cNvSpPr>
              <p:nvPr/>
            </p:nvSpPr>
            <p:spPr bwMode="auto">
              <a:xfrm flipV="1">
                <a:off x="7171" y="6452"/>
                <a:ext cx="0" cy="19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Line 17"/>
              <p:cNvSpPr>
                <a:spLocks noChangeShapeType="1"/>
              </p:cNvSpPr>
              <p:nvPr/>
            </p:nvSpPr>
            <p:spPr bwMode="auto">
              <a:xfrm flipH="1">
                <a:off x="5911" y="6452"/>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9" name="Text Box 18"/>
              <p:cNvSpPr txBox="1">
                <a:spLocks noChangeArrowheads="1"/>
              </p:cNvSpPr>
              <p:nvPr/>
            </p:nvSpPr>
            <p:spPr bwMode="auto">
              <a:xfrm>
                <a:off x="6466" y="8055"/>
                <a:ext cx="630" cy="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400"/>
                  <a:t>NO</a:t>
                </a:r>
              </a:p>
            </p:txBody>
          </p:sp>
        </p:grpSp>
        <p:sp>
          <p:nvSpPr>
            <p:cNvPr id="46095" name="Text Box 19"/>
            <p:cNvSpPr txBox="1">
              <a:spLocks noChangeArrowheads="1"/>
            </p:cNvSpPr>
            <p:nvPr/>
          </p:nvSpPr>
          <p:spPr bwMode="auto">
            <a:xfrm>
              <a:off x="5386" y="8818"/>
              <a:ext cx="735" cy="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400"/>
                <a:t>YES</a:t>
              </a:r>
            </a:p>
          </p:txBody>
        </p:sp>
      </p:grpSp>
    </p:spTree>
    <p:extLst>
      <p:ext uri="{BB962C8B-B14F-4D97-AF65-F5344CB8AC3E}">
        <p14:creationId xmlns:p14="http://schemas.microsoft.com/office/powerpoint/2010/main" val="1748599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5299">
                                            <p:txEl>
                                              <p:pRg st="0" end="0"/>
                                            </p:txEl>
                                          </p:spTgt>
                                        </p:tgtEl>
                                        <p:attrNameLst>
                                          <p:attrName>style.visibility</p:attrName>
                                        </p:attrNameLst>
                                      </p:cBhvr>
                                      <p:to>
                                        <p:strVal val="visible"/>
                                      </p:to>
                                    </p:set>
                                    <p:anim calcmode="lin" valueType="num">
                                      <p:cBhvr additive="base">
                                        <p:cTn id="12"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52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55300"/>
                                        </p:tgtEl>
                                        <p:attrNameLst>
                                          <p:attrName>style.visibility</p:attrName>
                                        </p:attrNameLst>
                                      </p:cBhvr>
                                      <p:to>
                                        <p:strVal val="visible"/>
                                      </p:to>
                                    </p:set>
                                    <p:anim calcmode="lin" valueType="num">
                                      <p:cBhvr additive="base">
                                        <p:cTn id="17" dur="500" fill="hold"/>
                                        <p:tgtEl>
                                          <p:spTgt spid="55300"/>
                                        </p:tgtEl>
                                        <p:attrNameLst>
                                          <p:attrName>ppt_x</p:attrName>
                                        </p:attrNameLst>
                                      </p:cBhvr>
                                      <p:tavLst>
                                        <p:tav tm="0">
                                          <p:val>
                                            <p:strVal val="1+#ppt_w/2"/>
                                          </p:val>
                                        </p:tav>
                                        <p:tav tm="100000">
                                          <p:val>
                                            <p:strVal val="#ppt_x"/>
                                          </p:val>
                                        </p:tav>
                                      </p:tavLst>
                                    </p:anim>
                                    <p:anim calcmode="lin" valueType="num">
                                      <p:cBhvr additive="base">
                                        <p:cTn id="18" dur="500" fill="hold"/>
                                        <p:tgtEl>
                                          <p:spTgt spid="5530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304800"/>
            <a:ext cx="7772400" cy="4114800"/>
          </a:xfrm>
        </p:spPr>
        <p:txBody>
          <a:bodyPr/>
          <a:lstStyle/>
          <a:p>
            <a:pPr eaLnBrk="1" hangingPunct="1">
              <a:buFont typeface="Marlett" pitchFamily="2" charset="2"/>
              <a:buChar char="2"/>
            </a:pPr>
            <a:r>
              <a:rPr lang="en-US" altLang="zh-CN" smtClean="0"/>
              <a:t>MPS</a:t>
            </a:r>
            <a:r>
              <a:rPr lang="zh-CN" altLang="en-US" smtClean="0"/>
              <a:t>计算流程</a:t>
            </a:r>
          </a:p>
        </p:txBody>
      </p:sp>
      <p:grpSp>
        <p:nvGrpSpPr>
          <p:cNvPr id="56324" name="Group 4"/>
          <p:cNvGrpSpPr>
            <a:grpSpLocks/>
          </p:cNvGrpSpPr>
          <p:nvPr/>
        </p:nvGrpSpPr>
        <p:grpSpPr bwMode="auto">
          <a:xfrm>
            <a:off x="3048000" y="0"/>
            <a:ext cx="3962400" cy="6858000"/>
            <a:chOff x="4546" y="1468"/>
            <a:chExt cx="3960" cy="13355"/>
          </a:xfrm>
        </p:grpSpPr>
        <p:sp>
          <p:nvSpPr>
            <p:cNvPr id="47108" name="Text Box 5"/>
            <p:cNvSpPr txBox="1">
              <a:spLocks noChangeArrowheads="1"/>
            </p:cNvSpPr>
            <p:nvPr/>
          </p:nvSpPr>
          <p:spPr bwMode="auto">
            <a:xfrm>
              <a:off x="5576" y="3540"/>
              <a:ext cx="1695" cy="322"/>
            </a:xfrm>
            <a:prstGeom prst="rect">
              <a:avLst/>
            </a:prstGeom>
            <a:solidFill>
              <a:schemeClr val="accent1"/>
            </a:solidFill>
            <a:ln w="9525">
              <a:solidFill>
                <a:srgbClr val="000000"/>
              </a:solidFill>
              <a:miter lim="800000"/>
              <a:headEnd/>
              <a:tailEnd/>
            </a:ln>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200"/>
                <a:t>毛需求计算</a:t>
              </a:r>
            </a:p>
          </p:txBody>
        </p:sp>
        <p:sp>
          <p:nvSpPr>
            <p:cNvPr id="47109" name="Text Box 6"/>
            <p:cNvSpPr txBox="1">
              <a:spLocks noChangeArrowheads="1"/>
            </p:cNvSpPr>
            <p:nvPr/>
          </p:nvSpPr>
          <p:spPr bwMode="auto">
            <a:xfrm>
              <a:off x="5591" y="5402"/>
              <a:ext cx="1695" cy="315"/>
            </a:xfrm>
            <a:prstGeom prst="rect">
              <a:avLst/>
            </a:prstGeom>
            <a:solidFill>
              <a:schemeClr val="accent1"/>
            </a:solidFill>
            <a:ln w="9525">
              <a:solidFill>
                <a:srgbClr val="000000"/>
              </a:solidFill>
              <a:miter lim="800000"/>
              <a:headEnd/>
              <a:tailEnd/>
            </a:ln>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200"/>
                <a:t>计划接收量计算</a:t>
              </a:r>
            </a:p>
          </p:txBody>
        </p:sp>
        <p:sp>
          <p:nvSpPr>
            <p:cNvPr id="47110" name="Text Box 7"/>
            <p:cNvSpPr txBox="1">
              <a:spLocks noChangeArrowheads="1"/>
            </p:cNvSpPr>
            <p:nvPr/>
          </p:nvSpPr>
          <p:spPr bwMode="auto">
            <a:xfrm>
              <a:off x="5591" y="7495"/>
              <a:ext cx="1695" cy="679"/>
            </a:xfrm>
            <a:prstGeom prst="rect">
              <a:avLst/>
            </a:prstGeom>
            <a:solidFill>
              <a:schemeClr val="accent1"/>
            </a:solidFill>
            <a:ln w="9525">
              <a:solidFill>
                <a:srgbClr val="000000"/>
              </a:solidFill>
              <a:miter lim="800000"/>
              <a:headEnd/>
              <a:tailEnd/>
            </a:ln>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200"/>
                <a:t>预计可用库存计算</a:t>
              </a:r>
            </a:p>
            <a:p>
              <a:pPr algn="ctr"/>
              <a:r>
                <a:rPr lang="zh-CN" altLang="en-US" sz="1200"/>
                <a:t>净需求量计算</a:t>
              </a:r>
            </a:p>
          </p:txBody>
        </p:sp>
        <p:sp>
          <p:nvSpPr>
            <p:cNvPr id="47111" name="AutoShape 8"/>
            <p:cNvSpPr>
              <a:spLocks noChangeArrowheads="1"/>
            </p:cNvSpPr>
            <p:nvPr/>
          </p:nvSpPr>
          <p:spPr bwMode="auto">
            <a:xfrm>
              <a:off x="5441" y="8664"/>
              <a:ext cx="1965" cy="1106"/>
            </a:xfrm>
            <a:prstGeom prst="flowChartDecision">
              <a:avLst/>
            </a:prstGeom>
            <a:solidFill>
              <a:schemeClr val="accent1"/>
            </a:solidFill>
            <a:ln w="9525">
              <a:solidFill>
                <a:srgbClr val="000000"/>
              </a:solidFill>
              <a:miter lim="800000"/>
              <a:headEnd/>
              <a:tailEnd/>
            </a:ln>
          </p:spPr>
          <p:txBody>
            <a:bodyPr/>
            <a:lstStyle/>
            <a:p>
              <a:pPr algn="just">
                <a:lnSpc>
                  <a:spcPct val="96000"/>
                </a:lnSpc>
              </a:pPr>
              <a:r>
                <a:rPr lang="zh-CN" altLang="en-US" sz="1200"/>
                <a:t>净需求大于</a:t>
              </a:r>
              <a:r>
                <a:rPr lang="en-US" altLang="zh-CN" sz="1200"/>
                <a:t>0</a:t>
              </a:r>
              <a:r>
                <a:rPr lang="zh-CN" altLang="en-US" sz="1200"/>
                <a:t>？</a:t>
              </a:r>
            </a:p>
          </p:txBody>
        </p:sp>
        <p:sp>
          <p:nvSpPr>
            <p:cNvPr id="47112" name="Text Box 9"/>
            <p:cNvSpPr txBox="1">
              <a:spLocks noChangeArrowheads="1"/>
            </p:cNvSpPr>
            <p:nvPr/>
          </p:nvSpPr>
          <p:spPr bwMode="auto">
            <a:xfrm>
              <a:off x="5571" y="10113"/>
              <a:ext cx="1695" cy="315"/>
            </a:xfrm>
            <a:prstGeom prst="rect">
              <a:avLst/>
            </a:prstGeom>
            <a:solidFill>
              <a:schemeClr val="accent1"/>
            </a:solidFill>
            <a:ln w="9525">
              <a:solidFill>
                <a:srgbClr val="000000"/>
              </a:solidFill>
              <a:miter lim="800000"/>
              <a:headEnd/>
              <a:tailEnd/>
            </a:ln>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200"/>
                <a:t>计划产出量计算</a:t>
              </a:r>
            </a:p>
          </p:txBody>
        </p:sp>
        <p:sp>
          <p:nvSpPr>
            <p:cNvPr id="47113" name="Text Box 10"/>
            <p:cNvSpPr txBox="1">
              <a:spLocks noChangeArrowheads="1"/>
            </p:cNvSpPr>
            <p:nvPr/>
          </p:nvSpPr>
          <p:spPr bwMode="auto">
            <a:xfrm>
              <a:off x="5556" y="12129"/>
              <a:ext cx="1695" cy="315"/>
            </a:xfrm>
            <a:prstGeom prst="rect">
              <a:avLst/>
            </a:prstGeom>
            <a:solidFill>
              <a:schemeClr val="accent1"/>
            </a:solidFill>
            <a:ln w="9525">
              <a:solidFill>
                <a:srgbClr val="000000"/>
              </a:solidFill>
              <a:miter lim="800000"/>
              <a:headEnd/>
              <a:tailEnd/>
            </a:ln>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200"/>
                <a:t>计划投入量计算</a:t>
              </a:r>
            </a:p>
          </p:txBody>
        </p:sp>
        <p:sp>
          <p:nvSpPr>
            <p:cNvPr id="47114" name="AutoShape 11"/>
            <p:cNvSpPr>
              <a:spLocks noChangeArrowheads="1"/>
            </p:cNvSpPr>
            <p:nvPr/>
          </p:nvSpPr>
          <p:spPr bwMode="auto">
            <a:xfrm>
              <a:off x="5761" y="1468"/>
              <a:ext cx="1380" cy="371"/>
            </a:xfrm>
            <a:prstGeom prst="flowChartTerminator">
              <a:avLst/>
            </a:prstGeom>
            <a:solidFill>
              <a:schemeClr val="accent1"/>
            </a:solidFill>
            <a:ln w="9525">
              <a:solidFill>
                <a:srgbClr val="000000"/>
              </a:solidFill>
              <a:miter lim="800000"/>
              <a:headEnd/>
              <a:tailEnd/>
            </a:ln>
          </p:spPr>
          <p:txBody>
            <a:bodyPr lIns="18000" tIns="18000" rIns="18000" bIns="18000"/>
            <a:lstStyle/>
            <a:p>
              <a:pPr algn="ctr">
                <a:lnSpc>
                  <a:spcPct val="96000"/>
                </a:lnSpc>
              </a:pPr>
              <a:r>
                <a:rPr lang="zh-CN" altLang="en-US" sz="1200"/>
                <a:t>开始</a:t>
              </a:r>
            </a:p>
          </p:txBody>
        </p:sp>
        <p:sp>
          <p:nvSpPr>
            <p:cNvPr id="47115" name="AutoShape 12"/>
            <p:cNvSpPr>
              <a:spLocks noChangeArrowheads="1"/>
            </p:cNvSpPr>
            <p:nvPr/>
          </p:nvSpPr>
          <p:spPr bwMode="auto">
            <a:xfrm>
              <a:off x="5201" y="2273"/>
              <a:ext cx="2475" cy="812"/>
            </a:xfrm>
            <a:prstGeom prst="flowChartInputOutput">
              <a:avLst/>
            </a:prstGeom>
            <a:solidFill>
              <a:schemeClr val="accent1"/>
            </a:solidFill>
            <a:ln w="9525">
              <a:solidFill>
                <a:srgbClr val="000000"/>
              </a:solidFill>
              <a:miter lim="800000"/>
              <a:headEnd/>
              <a:tailEnd/>
            </a:ln>
          </p:spPr>
          <p:txBody>
            <a:bodyPr/>
            <a:lstStyle/>
            <a:p>
              <a:pPr algn="just"/>
              <a:r>
                <a:rPr lang="zh-CN" altLang="en-US" sz="1200"/>
                <a:t>订单、预测、时区、系统设置</a:t>
              </a:r>
            </a:p>
          </p:txBody>
        </p:sp>
        <p:sp>
          <p:nvSpPr>
            <p:cNvPr id="47116" name="AutoShape 13"/>
            <p:cNvSpPr>
              <a:spLocks noChangeArrowheads="1"/>
            </p:cNvSpPr>
            <p:nvPr/>
          </p:nvSpPr>
          <p:spPr bwMode="auto">
            <a:xfrm>
              <a:off x="5321" y="4372"/>
              <a:ext cx="2235" cy="525"/>
            </a:xfrm>
            <a:prstGeom prst="flowChartInputOutput">
              <a:avLst/>
            </a:prstGeom>
            <a:solidFill>
              <a:schemeClr val="accent1"/>
            </a:solidFill>
            <a:ln w="9525">
              <a:solidFill>
                <a:srgbClr val="000000"/>
              </a:solidFill>
              <a:miter lim="800000"/>
              <a:headEnd/>
              <a:tailEnd/>
            </a:ln>
          </p:spPr>
          <p:txBody>
            <a:bodyPr/>
            <a:lstStyle/>
            <a:p>
              <a:pPr algn="just"/>
              <a:r>
                <a:rPr lang="zh-CN" altLang="en-US" sz="1200"/>
                <a:t>已投入的计划</a:t>
              </a:r>
            </a:p>
          </p:txBody>
        </p:sp>
        <p:sp>
          <p:nvSpPr>
            <p:cNvPr id="47117" name="AutoShape 14"/>
            <p:cNvSpPr>
              <a:spLocks noChangeArrowheads="1"/>
            </p:cNvSpPr>
            <p:nvPr/>
          </p:nvSpPr>
          <p:spPr bwMode="auto">
            <a:xfrm>
              <a:off x="5291" y="6249"/>
              <a:ext cx="2295" cy="742"/>
            </a:xfrm>
            <a:prstGeom prst="flowChartInputOutput">
              <a:avLst/>
            </a:prstGeom>
            <a:solidFill>
              <a:schemeClr val="accent1"/>
            </a:solidFill>
            <a:ln w="9525">
              <a:solidFill>
                <a:srgbClr val="000000"/>
              </a:solidFill>
              <a:miter lim="800000"/>
              <a:headEnd/>
              <a:tailEnd/>
            </a:ln>
          </p:spPr>
          <p:txBody>
            <a:bodyPr/>
            <a:lstStyle/>
            <a:p>
              <a:pPr algn="just"/>
              <a:r>
                <a:rPr lang="zh-CN" altLang="en-US" sz="1200"/>
                <a:t>现可用库存量、安全库存量</a:t>
              </a:r>
            </a:p>
          </p:txBody>
        </p:sp>
        <p:sp>
          <p:nvSpPr>
            <p:cNvPr id="47118" name="AutoShape 15"/>
            <p:cNvSpPr>
              <a:spLocks noChangeArrowheads="1"/>
            </p:cNvSpPr>
            <p:nvPr/>
          </p:nvSpPr>
          <p:spPr bwMode="auto">
            <a:xfrm>
              <a:off x="5276" y="10981"/>
              <a:ext cx="2295" cy="581"/>
            </a:xfrm>
            <a:prstGeom prst="flowChartInputOutput">
              <a:avLst/>
            </a:prstGeom>
            <a:solidFill>
              <a:schemeClr val="accent1"/>
            </a:solidFill>
            <a:ln w="9525">
              <a:solidFill>
                <a:srgbClr val="000000"/>
              </a:solidFill>
              <a:miter lim="800000"/>
              <a:headEnd/>
              <a:tailEnd/>
            </a:ln>
          </p:spPr>
          <p:txBody>
            <a:bodyPr/>
            <a:lstStyle/>
            <a:p>
              <a:pPr algn="just"/>
              <a:r>
                <a:rPr lang="zh-CN" altLang="en-US" sz="1200"/>
                <a:t>提前期、成品率</a:t>
              </a:r>
            </a:p>
          </p:txBody>
        </p:sp>
        <p:sp>
          <p:nvSpPr>
            <p:cNvPr id="47119" name="AutoShape 16"/>
            <p:cNvSpPr>
              <a:spLocks noChangeArrowheads="1"/>
            </p:cNvSpPr>
            <p:nvPr/>
          </p:nvSpPr>
          <p:spPr bwMode="auto">
            <a:xfrm>
              <a:off x="5716" y="14431"/>
              <a:ext cx="1380" cy="392"/>
            </a:xfrm>
            <a:prstGeom prst="flowChartTerminator">
              <a:avLst/>
            </a:prstGeom>
            <a:solidFill>
              <a:schemeClr val="accent1"/>
            </a:solidFill>
            <a:ln w="9525">
              <a:solidFill>
                <a:srgbClr val="000000"/>
              </a:solidFill>
              <a:miter lim="800000"/>
              <a:headEnd/>
              <a:tailEnd/>
            </a:ln>
          </p:spPr>
          <p:txBody>
            <a:bodyPr lIns="18000" tIns="18000" rIns="18000" bIns="18000"/>
            <a:lstStyle/>
            <a:p>
              <a:pPr algn="ctr">
                <a:lnSpc>
                  <a:spcPct val="96000"/>
                </a:lnSpc>
              </a:pPr>
              <a:r>
                <a:rPr lang="zh-CN" altLang="en-US" sz="1200"/>
                <a:t>结束</a:t>
              </a:r>
            </a:p>
          </p:txBody>
        </p:sp>
        <p:sp>
          <p:nvSpPr>
            <p:cNvPr id="47120" name="Line 17"/>
            <p:cNvSpPr>
              <a:spLocks noChangeShapeType="1"/>
            </p:cNvSpPr>
            <p:nvPr/>
          </p:nvSpPr>
          <p:spPr bwMode="auto">
            <a:xfrm>
              <a:off x="6451" y="1832"/>
              <a:ext cx="0" cy="4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1" name="Line 18"/>
            <p:cNvSpPr>
              <a:spLocks noChangeShapeType="1"/>
            </p:cNvSpPr>
            <p:nvPr/>
          </p:nvSpPr>
          <p:spPr bwMode="auto">
            <a:xfrm>
              <a:off x="6436" y="3106"/>
              <a:ext cx="0" cy="4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2" name="Line 19"/>
            <p:cNvSpPr>
              <a:spLocks noChangeShapeType="1"/>
            </p:cNvSpPr>
            <p:nvPr/>
          </p:nvSpPr>
          <p:spPr bwMode="auto">
            <a:xfrm>
              <a:off x="6436" y="3855"/>
              <a:ext cx="0" cy="4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3" name="Line 20"/>
            <p:cNvSpPr>
              <a:spLocks noChangeShapeType="1"/>
            </p:cNvSpPr>
            <p:nvPr/>
          </p:nvSpPr>
          <p:spPr bwMode="auto">
            <a:xfrm>
              <a:off x="6436" y="4891"/>
              <a:ext cx="0" cy="5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4" name="Line 21"/>
            <p:cNvSpPr>
              <a:spLocks noChangeShapeType="1"/>
            </p:cNvSpPr>
            <p:nvPr/>
          </p:nvSpPr>
          <p:spPr bwMode="auto">
            <a:xfrm>
              <a:off x="6436" y="5731"/>
              <a:ext cx="0"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5" name="Line 22"/>
            <p:cNvSpPr>
              <a:spLocks noChangeShapeType="1"/>
            </p:cNvSpPr>
            <p:nvPr/>
          </p:nvSpPr>
          <p:spPr bwMode="auto">
            <a:xfrm>
              <a:off x="6436" y="7019"/>
              <a:ext cx="0"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6" name="Line 23"/>
            <p:cNvSpPr>
              <a:spLocks noChangeShapeType="1"/>
            </p:cNvSpPr>
            <p:nvPr/>
          </p:nvSpPr>
          <p:spPr bwMode="auto">
            <a:xfrm>
              <a:off x="6436" y="8202"/>
              <a:ext cx="0" cy="4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7" name="Line 24"/>
            <p:cNvSpPr>
              <a:spLocks noChangeShapeType="1"/>
            </p:cNvSpPr>
            <p:nvPr/>
          </p:nvSpPr>
          <p:spPr bwMode="auto">
            <a:xfrm>
              <a:off x="6421" y="9763"/>
              <a:ext cx="0" cy="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8" name="AutoShape 25"/>
            <p:cNvSpPr>
              <a:spLocks noChangeArrowheads="1"/>
            </p:cNvSpPr>
            <p:nvPr/>
          </p:nvSpPr>
          <p:spPr bwMode="auto">
            <a:xfrm>
              <a:off x="5546" y="12863"/>
              <a:ext cx="1725" cy="665"/>
            </a:xfrm>
            <a:prstGeom prst="flowChartDecision">
              <a:avLst/>
            </a:prstGeom>
            <a:solidFill>
              <a:schemeClr val="accent1"/>
            </a:solidFill>
            <a:ln w="9525">
              <a:solidFill>
                <a:srgbClr val="000000"/>
              </a:solidFill>
              <a:miter lim="800000"/>
              <a:headEnd/>
              <a:tailEnd/>
            </a:ln>
          </p:spPr>
          <p:txBody>
            <a:bodyPr/>
            <a:lstStyle/>
            <a:p>
              <a:pPr algn="ctr">
                <a:lnSpc>
                  <a:spcPct val="96000"/>
                </a:lnSpc>
              </a:pPr>
              <a:r>
                <a:rPr lang="zh-CN" altLang="en-US" sz="1200"/>
                <a:t>完成？</a:t>
              </a:r>
            </a:p>
          </p:txBody>
        </p:sp>
        <p:sp>
          <p:nvSpPr>
            <p:cNvPr id="47129" name="Line 26"/>
            <p:cNvSpPr>
              <a:spLocks noChangeShapeType="1"/>
            </p:cNvSpPr>
            <p:nvPr/>
          </p:nvSpPr>
          <p:spPr bwMode="auto">
            <a:xfrm>
              <a:off x="6421" y="10442"/>
              <a:ext cx="0" cy="5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0" name="Line 27"/>
            <p:cNvSpPr>
              <a:spLocks noChangeShapeType="1"/>
            </p:cNvSpPr>
            <p:nvPr/>
          </p:nvSpPr>
          <p:spPr bwMode="auto">
            <a:xfrm>
              <a:off x="6421" y="11548"/>
              <a:ext cx="0" cy="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1" name="Line 28"/>
            <p:cNvSpPr>
              <a:spLocks noChangeShapeType="1"/>
            </p:cNvSpPr>
            <p:nvPr/>
          </p:nvSpPr>
          <p:spPr bwMode="auto">
            <a:xfrm>
              <a:off x="6406" y="12437"/>
              <a:ext cx="0" cy="4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2" name="Line 29"/>
            <p:cNvSpPr>
              <a:spLocks noChangeShapeType="1"/>
            </p:cNvSpPr>
            <p:nvPr/>
          </p:nvSpPr>
          <p:spPr bwMode="auto">
            <a:xfrm>
              <a:off x="6406" y="13557"/>
              <a:ext cx="0" cy="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7133" name="Group 30"/>
            <p:cNvGrpSpPr>
              <a:grpSpLocks/>
            </p:cNvGrpSpPr>
            <p:nvPr/>
          </p:nvGrpSpPr>
          <p:grpSpPr bwMode="auto">
            <a:xfrm>
              <a:off x="4546" y="9210"/>
              <a:ext cx="1020" cy="3990"/>
              <a:chOff x="4546" y="9210"/>
              <a:chExt cx="1020" cy="3990"/>
            </a:xfrm>
          </p:grpSpPr>
          <p:sp>
            <p:nvSpPr>
              <p:cNvPr id="47142" name="Line 31"/>
              <p:cNvSpPr>
                <a:spLocks noChangeShapeType="1"/>
              </p:cNvSpPr>
              <p:nvPr/>
            </p:nvSpPr>
            <p:spPr bwMode="auto">
              <a:xfrm flipH="1">
                <a:off x="4546" y="9210"/>
                <a:ext cx="8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3" name="Line 32"/>
              <p:cNvSpPr>
                <a:spLocks noChangeShapeType="1"/>
              </p:cNvSpPr>
              <p:nvPr/>
            </p:nvSpPr>
            <p:spPr bwMode="auto">
              <a:xfrm>
                <a:off x="4546" y="9210"/>
                <a:ext cx="0" cy="39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4" name="Line 33"/>
              <p:cNvSpPr>
                <a:spLocks noChangeShapeType="1"/>
              </p:cNvSpPr>
              <p:nvPr/>
            </p:nvSpPr>
            <p:spPr bwMode="auto">
              <a:xfrm>
                <a:off x="4546" y="13200"/>
                <a:ext cx="10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34" name="Group 34"/>
            <p:cNvGrpSpPr>
              <a:grpSpLocks/>
            </p:cNvGrpSpPr>
            <p:nvPr/>
          </p:nvGrpSpPr>
          <p:grpSpPr bwMode="auto">
            <a:xfrm>
              <a:off x="7246" y="3673"/>
              <a:ext cx="1260" cy="9527"/>
              <a:chOff x="7246" y="3673"/>
              <a:chExt cx="1260" cy="9527"/>
            </a:xfrm>
          </p:grpSpPr>
          <p:sp>
            <p:nvSpPr>
              <p:cNvPr id="47139" name="Line 35"/>
              <p:cNvSpPr>
                <a:spLocks noChangeShapeType="1"/>
              </p:cNvSpPr>
              <p:nvPr/>
            </p:nvSpPr>
            <p:spPr bwMode="auto">
              <a:xfrm>
                <a:off x="7246" y="1320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Line 36"/>
              <p:cNvSpPr>
                <a:spLocks noChangeShapeType="1"/>
              </p:cNvSpPr>
              <p:nvPr/>
            </p:nvSpPr>
            <p:spPr bwMode="auto">
              <a:xfrm flipV="1">
                <a:off x="8506" y="3673"/>
                <a:ext cx="0" cy="9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1" name="Line 37"/>
              <p:cNvSpPr>
                <a:spLocks noChangeShapeType="1"/>
              </p:cNvSpPr>
              <p:nvPr/>
            </p:nvSpPr>
            <p:spPr bwMode="auto">
              <a:xfrm flipH="1">
                <a:off x="7276" y="3673"/>
                <a:ext cx="12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35" name="Text Box 38"/>
            <p:cNvSpPr txBox="1">
              <a:spLocks noChangeArrowheads="1"/>
            </p:cNvSpPr>
            <p:nvPr/>
          </p:nvSpPr>
          <p:spPr bwMode="auto">
            <a:xfrm>
              <a:off x="6606" y="9707"/>
              <a:ext cx="660" cy="3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200"/>
                <a:t>YES</a:t>
              </a:r>
            </a:p>
          </p:txBody>
        </p:sp>
        <p:sp>
          <p:nvSpPr>
            <p:cNvPr id="47136" name="Text Box 39"/>
            <p:cNvSpPr txBox="1">
              <a:spLocks noChangeArrowheads="1"/>
            </p:cNvSpPr>
            <p:nvPr/>
          </p:nvSpPr>
          <p:spPr bwMode="auto">
            <a:xfrm>
              <a:off x="7431" y="12843"/>
              <a:ext cx="660" cy="3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200"/>
                <a:t>NO</a:t>
              </a:r>
            </a:p>
          </p:txBody>
        </p:sp>
        <p:sp>
          <p:nvSpPr>
            <p:cNvPr id="47137" name="Text Box 40"/>
            <p:cNvSpPr txBox="1">
              <a:spLocks noChangeArrowheads="1"/>
            </p:cNvSpPr>
            <p:nvPr/>
          </p:nvSpPr>
          <p:spPr bwMode="auto">
            <a:xfrm>
              <a:off x="4731" y="8839"/>
              <a:ext cx="660" cy="3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200"/>
                <a:t>NO</a:t>
              </a:r>
            </a:p>
          </p:txBody>
        </p:sp>
        <p:sp>
          <p:nvSpPr>
            <p:cNvPr id="47138" name="Text Box 41"/>
            <p:cNvSpPr txBox="1">
              <a:spLocks noChangeArrowheads="1"/>
            </p:cNvSpPr>
            <p:nvPr/>
          </p:nvSpPr>
          <p:spPr bwMode="auto">
            <a:xfrm>
              <a:off x="6471" y="13634"/>
              <a:ext cx="660" cy="3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200"/>
                <a:t>YES</a:t>
              </a:r>
            </a:p>
          </p:txBody>
        </p:sp>
      </p:grpSp>
    </p:spTree>
    <p:extLst>
      <p:ext uri="{BB962C8B-B14F-4D97-AF65-F5344CB8AC3E}">
        <p14:creationId xmlns:p14="http://schemas.microsoft.com/office/powerpoint/2010/main" val="892702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9" fill="hold" nodeType="afterGroup">
                            <p:stCondLst>
                              <p:cond delay="500"/>
                            </p:stCondLst>
                            <p:childTnLst>
                              <p:par>
                                <p:cTn id="10" presetID="2" presetClass="entr" presetSubtype="6" fill="hold" nodeType="afterEffect">
                                  <p:stCondLst>
                                    <p:cond delay="0"/>
                                  </p:stCondLst>
                                  <p:childTnLst>
                                    <p:set>
                                      <p:cBhvr>
                                        <p:cTn id="11" dur="1" fill="hold">
                                          <p:stCondLst>
                                            <p:cond delay="0"/>
                                          </p:stCondLst>
                                        </p:cTn>
                                        <p:tgtEl>
                                          <p:spTgt spid="56324"/>
                                        </p:tgtEl>
                                        <p:attrNameLst>
                                          <p:attrName>style.visibility</p:attrName>
                                        </p:attrNameLst>
                                      </p:cBhvr>
                                      <p:to>
                                        <p:strVal val="visible"/>
                                      </p:to>
                                    </p:set>
                                    <p:anim calcmode="lin" valueType="num">
                                      <p:cBhvr additive="base">
                                        <p:cTn id="12" dur="500" fill="hold"/>
                                        <p:tgtEl>
                                          <p:spTgt spid="56324"/>
                                        </p:tgtEl>
                                        <p:attrNameLst>
                                          <p:attrName>ppt_x</p:attrName>
                                        </p:attrNameLst>
                                      </p:cBhvr>
                                      <p:tavLst>
                                        <p:tav tm="0">
                                          <p:val>
                                            <p:strVal val="1+#ppt_w/2"/>
                                          </p:val>
                                        </p:tav>
                                        <p:tav tm="100000">
                                          <p:val>
                                            <p:strVal val="#ppt_x"/>
                                          </p:val>
                                        </p:tav>
                                      </p:tavLst>
                                    </p:anim>
                                    <p:anim calcmode="lin" valueType="num">
                                      <p:cBhvr additive="base">
                                        <p:cTn id="13" dur="500" fill="hold"/>
                                        <p:tgtEl>
                                          <p:spTgt spid="5632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smtClean="0">
                <a:solidFill>
                  <a:srgbClr val="FFCC00"/>
                </a:solidFill>
              </a:rPr>
              <a:t>物料需求计划（</a:t>
            </a:r>
            <a:r>
              <a:rPr lang="en-US" altLang="zh-CN" dirty="0" smtClean="0">
                <a:solidFill>
                  <a:srgbClr val="FFCC00"/>
                </a:solidFill>
              </a:rPr>
              <a:t>MRP</a:t>
            </a:r>
            <a:r>
              <a:rPr lang="zh-CN" altLang="en-US" dirty="0" smtClean="0">
                <a:solidFill>
                  <a:srgbClr val="FFCC00"/>
                </a:solidFill>
              </a:rPr>
              <a:t>）</a:t>
            </a:r>
            <a:endParaRPr lang="zh-CN" altLang="en-US" dirty="0" smtClean="0">
              <a:solidFill>
                <a:schemeClr val="tx1"/>
              </a:solidFill>
            </a:endParaRPr>
          </a:p>
        </p:txBody>
      </p:sp>
      <p:sp>
        <p:nvSpPr>
          <p:cNvPr id="57347" name="Rectangle 3"/>
          <p:cNvSpPr>
            <a:spLocks noGrp="1" noChangeArrowheads="1"/>
          </p:cNvSpPr>
          <p:nvPr>
            <p:ph type="body" idx="1"/>
          </p:nvPr>
        </p:nvSpPr>
        <p:spPr/>
        <p:txBody>
          <a:bodyPr/>
          <a:lstStyle/>
          <a:p>
            <a:pPr eaLnBrk="1" hangingPunct="1">
              <a:buFont typeface="Marlett" pitchFamily="2" charset="2"/>
              <a:buNone/>
            </a:pPr>
            <a:r>
              <a:rPr lang="en-US" altLang="zh-CN" smtClean="0">
                <a:latin typeface="宋体" charset="-122"/>
              </a:rPr>
              <a:t>     </a:t>
            </a:r>
            <a:r>
              <a:rPr lang="zh-CN" altLang="en-US" smtClean="0">
                <a:latin typeface="宋体" charset="-122"/>
              </a:rPr>
              <a:t>物料需求计划（</a:t>
            </a:r>
            <a:r>
              <a:rPr lang="en-US" altLang="zh-CN" smtClean="0">
                <a:latin typeface="宋体" charset="-122"/>
              </a:rPr>
              <a:t>Material Requirement Planning</a:t>
            </a:r>
            <a:r>
              <a:rPr lang="zh-CN" altLang="en-US" smtClean="0">
                <a:latin typeface="宋体" charset="-122"/>
              </a:rPr>
              <a:t>，简称为 </a:t>
            </a:r>
            <a:r>
              <a:rPr lang="en-US" altLang="zh-CN" smtClean="0">
                <a:latin typeface="宋体" charset="-122"/>
              </a:rPr>
              <a:t>MRP</a:t>
            </a:r>
            <a:r>
              <a:rPr lang="zh-CN" altLang="en-US" smtClean="0">
                <a:latin typeface="宋体" charset="-122"/>
              </a:rPr>
              <a:t>）是对主生产计划的各个项目所需的全部制造件和全部采购件的网络支持计划和时间进度计划。</a:t>
            </a:r>
          </a:p>
        </p:txBody>
      </p:sp>
    </p:spTree>
    <p:extLst>
      <p:ext uri="{BB962C8B-B14F-4D97-AF65-F5344CB8AC3E}">
        <p14:creationId xmlns:p14="http://schemas.microsoft.com/office/powerpoint/2010/main" val="1922904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ppt_x"/>
                                          </p:val>
                                        </p:tav>
                                        <p:tav tm="100000">
                                          <p:val>
                                            <p:strVal val="#ppt_x"/>
                                          </p:val>
                                        </p:tav>
                                      </p:tavLst>
                                    </p:anim>
                                    <p:anim calcmode="lin" valueType="num">
                                      <p:cBhvr additive="base">
                                        <p:cTn id="8" dur="500" fill="hold"/>
                                        <p:tgtEl>
                                          <p:spTgt spid="5734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 calcmode="lin" valueType="num">
                                      <p:cBhvr additive="base">
                                        <p:cTn id="12"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73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build="p"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smtClean="0">
                <a:solidFill>
                  <a:srgbClr val="FFCC00"/>
                </a:solidFill>
              </a:rPr>
              <a:t>物料需求计划（</a:t>
            </a:r>
            <a:r>
              <a:rPr lang="en-US" altLang="zh-CN" dirty="0" smtClean="0">
                <a:solidFill>
                  <a:srgbClr val="FFCC00"/>
                </a:solidFill>
              </a:rPr>
              <a:t>MRP</a:t>
            </a:r>
            <a:r>
              <a:rPr lang="zh-CN" altLang="en-US" dirty="0" smtClean="0">
                <a:solidFill>
                  <a:srgbClr val="FFCC00"/>
                </a:solidFill>
              </a:rPr>
              <a:t>）</a:t>
            </a:r>
          </a:p>
        </p:txBody>
      </p:sp>
      <p:sp>
        <p:nvSpPr>
          <p:cNvPr id="58371" name="Rectangle 3"/>
          <p:cNvSpPr>
            <a:spLocks noGrp="1" noChangeArrowheads="1"/>
          </p:cNvSpPr>
          <p:nvPr>
            <p:ph type="body" idx="1"/>
          </p:nvPr>
        </p:nvSpPr>
        <p:spPr/>
        <p:txBody>
          <a:bodyPr/>
          <a:lstStyle/>
          <a:p>
            <a:pPr algn="just" eaLnBrk="1" hangingPunct="1">
              <a:spcBef>
                <a:spcPts val="600"/>
              </a:spcBef>
              <a:buFont typeface="Marlett" pitchFamily="2" charset="2"/>
              <a:buChar char="2"/>
            </a:pPr>
            <a:r>
              <a:rPr lang="zh-CN" altLang="en-US" smtClean="0">
                <a:latin typeface="宋体" charset="-122"/>
              </a:rPr>
              <a:t>物料需求计划主要解决以下五个问题：</a:t>
            </a:r>
          </a:p>
          <a:p>
            <a:pPr lvl="1" algn="just" eaLnBrk="1" hangingPunct="1">
              <a:spcBef>
                <a:spcPts val="600"/>
              </a:spcBef>
              <a:buFont typeface="Marlett" pitchFamily="2" charset="2"/>
              <a:buChar char="2"/>
            </a:pPr>
            <a:r>
              <a:rPr lang="zh-CN" altLang="en-US" smtClean="0">
                <a:latin typeface="宋体" charset="-122"/>
              </a:rPr>
              <a:t>要生产什么？生产多少？（来源于</a:t>
            </a:r>
            <a:r>
              <a:rPr lang="en-US" altLang="zh-CN" smtClean="0">
                <a:latin typeface="宋体" charset="-122"/>
              </a:rPr>
              <a:t>MPS</a:t>
            </a:r>
            <a:r>
              <a:rPr lang="zh-CN" altLang="en-US" smtClean="0">
                <a:latin typeface="宋体" charset="-122"/>
              </a:rPr>
              <a:t>）</a:t>
            </a:r>
          </a:p>
          <a:p>
            <a:pPr lvl="1" algn="just" eaLnBrk="1" hangingPunct="1">
              <a:spcBef>
                <a:spcPts val="600"/>
              </a:spcBef>
              <a:buFont typeface="Marlett" pitchFamily="2" charset="2"/>
              <a:buChar char="2"/>
            </a:pPr>
            <a:r>
              <a:rPr lang="zh-CN" altLang="en-US" smtClean="0">
                <a:latin typeface="宋体" charset="-122"/>
              </a:rPr>
              <a:t>要用到什么？（根据</a:t>
            </a:r>
            <a:r>
              <a:rPr lang="en-US" altLang="zh-CN" smtClean="0">
                <a:latin typeface="宋体" charset="-122"/>
              </a:rPr>
              <a:t>BOM</a:t>
            </a:r>
            <a:r>
              <a:rPr lang="zh-CN" altLang="en-US" smtClean="0">
                <a:latin typeface="宋体" charset="-122"/>
              </a:rPr>
              <a:t>展开）</a:t>
            </a:r>
          </a:p>
          <a:p>
            <a:pPr lvl="1" algn="just" eaLnBrk="1" hangingPunct="1">
              <a:spcBef>
                <a:spcPts val="600"/>
              </a:spcBef>
              <a:buFont typeface="Marlett" pitchFamily="2" charset="2"/>
              <a:buChar char="2"/>
            </a:pPr>
            <a:r>
              <a:rPr lang="zh-CN" altLang="en-US" smtClean="0">
                <a:latin typeface="宋体" charset="-122"/>
              </a:rPr>
              <a:t>已经有了什么？（根据物品库存信息、即将到货或产出信息）</a:t>
            </a:r>
          </a:p>
          <a:p>
            <a:pPr lvl="1" algn="just" eaLnBrk="1" hangingPunct="1">
              <a:spcBef>
                <a:spcPts val="600"/>
              </a:spcBef>
              <a:buFont typeface="Marlett" pitchFamily="2" charset="2"/>
              <a:buChar char="2"/>
            </a:pPr>
            <a:r>
              <a:rPr lang="zh-CN" altLang="en-US" smtClean="0">
                <a:latin typeface="宋体" charset="-122"/>
              </a:rPr>
              <a:t>还缺什么？</a:t>
            </a:r>
            <a:r>
              <a:rPr lang="en-US" altLang="zh-CN" smtClean="0">
                <a:latin typeface="宋体" charset="-122"/>
              </a:rPr>
              <a:t>(</a:t>
            </a:r>
            <a:r>
              <a:rPr lang="zh-CN" altLang="en-US" smtClean="0">
                <a:latin typeface="宋体" charset="-122"/>
              </a:rPr>
              <a:t>计算出结果</a:t>
            </a:r>
            <a:r>
              <a:rPr lang="en-US" altLang="zh-CN" smtClean="0">
                <a:latin typeface="宋体" charset="-122"/>
              </a:rPr>
              <a:t>)</a:t>
            </a:r>
          </a:p>
          <a:p>
            <a:pPr lvl="1" algn="just" eaLnBrk="1" hangingPunct="1">
              <a:spcBef>
                <a:spcPts val="600"/>
              </a:spcBef>
              <a:buFont typeface="Marlett" pitchFamily="2" charset="2"/>
              <a:buChar char="2"/>
            </a:pPr>
            <a:r>
              <a:rPr lang="zh-CN" altLang="en-US" smtClean="0">
                <a:latin typeface="宋体" charset="-122"/>
              </a:rPr>
              <a:t>何时安排？</a:t>
            </a:r>
            <a:r>
              <a:rPr lang="en-US" altLang="zh-CN" smtClean="0">
                <a:latin typeface="宋体" charset="-122"/>
              </a:rPr>
              <a:t>(</a:t>
            </a:r>
            <a:r>
              <a:rPr lang="zh-CN" altLang="en-US" smtClean="0">
                <a:latin typeface="宋体" charset="-122"/>
              </a:rPr>
              <a:t>计算出结果</a:t>
            </a:r>
            <a:r>
              <a:rPr lang="en-US" altLang="zh-CN" smtClean="0">
                <a:latin typeface="宋体" charset="-122"/>
              </a:rPr>
              <a:t>)</a:t>
            </a:r>
            <a:endParaRPr lang="en-US" altLang="zh-CN" smtClean="0">
              <a:solidFill>
                <a:srgbClr val="FF0000"/>
              </a:solidFill>
              <a:latin typeface="宋体" charset="-122"/>
            </a:endParaRPr>
          </a:p>
        </p:txBody>
      </p:sp>
    </p:spTree>
    <p:extLst>
      <p:ext uri="{BB962C8B-B14F-4D97-AF65-F5344CB8AC3E}">
        <p14:creationId xmlns:p14="http://schemas.microsoft.com/office/powerpoint/2010/main" val="2659143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ppt_x"/>
                                          </p:val>
                                        </p:tav>
                                        <p:tav tm="100000">
                                          <p:val>
                                            <p:strVal val="#ppt_x"/>
                                          </p:val>
                                        </p:tav>
                                      </p:tavLst>
                                    </p:anim>
                                    <p:anim calcmode="lin" valueType="num">
                                      <p:cBhvr additive="base">
                                        <p:cTn id="8" dur="500" fill="hold"/>
                                        <p:tgtEl>
                                          <p:spTgt spid="5837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8371">
                                            <p:txEl>
                                              <p:pRg st="0" end="0"/>
                                            </p:txEl>
                                          </p:spTgt>
                                        </p:tgtEl>
                                        <p:attrNameLst>
                                          <p:attrName>style.visibility</p:attrName>
                                        </p:attrNameLst>
                                      </p:cBhvr>
                                      <p:to>
                                        <p:strVal val="visible"/>
                                      </p:to>
                                    </p:set>
                                    <p:anim calcmode="lin" valueType="num">
                                      <p:cBhvr additive="base">
                                        <p:cTn id="12"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83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58371">
                                            <p:txEl>
                                              <p:pRg st="1" end="1"/>
                                            </p:txEl>
                                          </p:spTgt>
                                        </p:tgtEl>
                                        <p:attrNameLst>
                                          <p:attrName>style.visibility</p:attrName>
                                        </p:attrNameLst>
                                      </p:cBhvr>
                                      <p:to>
                                        <p:strVal val="visible"/>
                                      </p:to>
                                    </p:set>
                                    <p:anim calcmode="lin" valueType="num">
                                      <p:cBhvr additive="base">
                                        <p:cTn id="16"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83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58371">
                                            <p:txEl>
                                              <p:pRg st="2" end="2"/>
                                            </p:txEl>
                                          </p:spTgt>
                                        </p:tgtEl>
                                        <p:attrNameLst>
                                          <p:attrName>style.visibility</p:attrName>
                                        </p:attrNameLst>
                                      </p:cBhvr>
                                      <p:to>
                                        <p:strVal val="visible"/>
                                      </p:to>
                                    </p:set>
                                    <p:anim calcmode="lin" valueType="num">
                                      <p:cBhvr additive="base">
                                        <p:cTn id="20"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583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58371">
                                            <p:txEl>
                                              <p:pRg st="3" end="3"/>
                                            </p:txEl>
                                          </p:spTgt>
                                        </p:tgtEl>
                                        <p:attrNameLst>
                                          <p:attrName>style.visibility</p:attrName>
                                        </p:attrNameLst>
                                      </p:cBhvr>
                                      <p:to>
                                        <p:strVal val="visible"/>
                                      </p:to>
                                    </p:set>
                                    <p:anim calcmode="lin" valueType="num">
                                      <p:cBhvr additive="base">
                                        <p:cTn id="24" dur="500" fill="hold"/>
                                        <p:tgtEl>
                                          <p:spTgt spid="58371">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83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58371">
                                            <p:txEl>
                                              <p:pRg st="4" end="4"/>
                                            </p:txEl>
                                          </p:spTgt>
                                        </p:tgtEl>
                                        <p:attrNameLst>
                                          <p:attrName>style.visibility</p:attrName>
                                        </p:attrNameLst>
                                      </p:cBhvr>
                                      <p:to>
                                        <p:strVal val="visible"/>
                                      </p:to>
                                    </p:set>
                                    <p:anim calcmode="lin" valueType="num">
                                      <p:cBhvr additive="base">
                                        <p:cTn id="28" dur="500" fill="hold"/>
                                        <p:tgtEl>
                                          <p:spTgt spid="58371">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583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 calcmode="lin" valueType="num">
                                      <p:cBhvr additive="base">
                                        <p:cTn id="32" dur="500" fill="hold"/>
                                        <p:tgtEl>
                                          <p:spTgt spid="58371">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83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smtClean="0">
                <a:solidFill>
                  <a:srgbClr val="FFCC00"/>
                </a:solidFill>
              </a:rPr>
              <a:t>销售</a:t>
            </a:r>
            <a:r>
              <a:rPr lang="zh-CN" altLang="en-US" dirty="0">
                <a:solidFill>
                  <a:srgbClr val="FFCC00"/>
                </a:solidFill>
              </a:rPr>
              <a:t>管理</a:t>
            </a:r>
          </a:p>
        </p:txBody>
      </p:sp>
      <p:sp>
        <p:nvSpPr>
          <p:cNvPr id="44035" name="Rectangle 3"/>
          <p:cNvSpPr>
            <a:spLocks noGrp="1" noChangeArrowheads="1"/>
          </p:cNvSpPr>
          <p:nvPr>
            <p:ph type="body" idx="1"/>
          </p:nvPr>
        </p:nvSpPr>
        <p:spPr/>
        <p:txBody>
          <a:bodyPr/>
          <a:lstStyle/>
          <a:p>
            <a:pPr>
              <a:buFontTx/>
              <a:buNone/>
            </a:pPr>
            <a:r>
              <a:rPr lang="en-US" altLang="zh-CN">
                <a:latin typeface="宋体" charset="-122"/>
              </a:rPr>
              <a:t>     </a:t>
            </a:r>
            <a:r>
              <a:rPr lang="zh-CN" altLang="en-US">
                <a:latin typeface="宋体" charset="-122"/>
              </a:rPr>
              <a:t>销售规划是</a:t>
            </a:r>
            <a:r>
              <a:rPr lang="en-US" altLang="zh-CN">
                <a:latin typeface="宋体" charset="-122"/>
              </a:rPr>
              <a:t>ERP</a:t>
            </a:r>
            <a:r>
              <a:rPr lang="zh-CN" altLang="en-US">
                <a:latin typeface="宋体" charset="-122"/>
              </a:rPr>
              <a:t>的第一个计划层次，属于决策层。</a:t>
            </a:r>
          </a:p>
        </p:txBody>
      </p:sp>
      <p:grpSp>
        <p:nvGrpSpPr>
          <p:cNvPr id="44036" name="Group 4"/>
          <p:cNvGrpSpPr>
            <a:grpSpLocks/>
          </p:cNvGrpSpPr>
          <p:nvPr/>
        </p:nvGrpSpPr>
        <p:grpSpPr bwMode="auto">
          <a:xfrm>
            <a:off x="1763799" y="3200400"/>
            <a:ext cx="5646651" cy="2646363"/>
            <a:chOff x="3048" y="9224"/>
            <a:chExt cx="6913" cy="3247"/>
          </a:xfrm>
        </p:grpSpPr>
        <p:grpSp>
          <p:nvGrpSpPr>
            <p:cNvPr id="44037" name="Group 5"/>
            <p:cNvGrpSpPr>
              <a:grpSpLocks/>
            </p:cNvGrpSpPr>
            <p:nvPr/>
          </p:nvGrpSpPr>
          <p:grpSpPr bwMode="auto">
            <a:xfrm>
              <a:off x="7846" y="9224"/>
              <a:ext cx="2115" cy="2625"/>
              <a:chOff x="8716" y="9224"/>
              <a:chExt cx="2115" cy="2268"/>
            </a:xfrm>
          </p:grpSpPr>
          <p:sp>
            <p:nvSpPr>
              <p:cNvPr id="44038" name="Line 6"/>
              <p:cNvSpPr>
                <a:spLocks noChangeShapeType="1"/>
              </p:cNvSpPr>
              <p:nvPr/>
            </p:nvSpPr>
            <p:spPr bwMode="auto">
              <a:xfrm>
                <a:off x="8716" y="9224"/>
                <a:ext cx="21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39" name="Line 7"/>
              <p:cNvSpPr>
                <a:spLocks noChangeShapeType="1"/>
              </p:cNvSpPr>
              <p:nvPr/>
            </p:nvSpPr>
            <p:spPr bwMode="auto">
              <a:xfrm>
                <a:off x="8731" y="11492"/>
                <a:ext cx="21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0" name="Line 8"/>
              <p:cNvSpPr>
                <a:spLocks noChangeShapeType="1"/>
              </p:cNvSpPr>
              <p:nvPr/>
            </p:nvSpPr>
            <p:spPr bwMode="auto">
              <a:xfrm>
                <a:off x="10081" y="9224"/>
                <a:ext cx="0" cy="2268"/>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1" name="Text Box 9"/>
              <p:cNvSpPr txBox="1">
                <a:spLocks noChangeArrowheads="1"/>
              </p:cNvSpPr>
              <p:nvPr/>
            </p:nvSpPr>
            <p:spPr bwMode="auto">
              <a:xfrm>
                <a:off x="9616" y="9819"/>
                <a:ext cx="330" cy="1372"/>
              </a:xfrm>
              <a:prstGeom prst="rect">
                <a:avLst/>
              </a:prstGeom>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a:t>决策层</a:t>
                </a:r>
              </a:p>
            </p:txBody>
          </p:sp>
        </p:grpSp>
        <p:grpSp>
          <p:nvGrpSpPr>
            <p:cNvPr id="44042" name="Group 10"/>
            <p:cNvGrpSpPr>
              <a:grpSpLocks/>
            </p:cNvGrpSpPr>
            <p:nvPr/>
          </p:nvGrpSpPr>
          <p:grpSpPr bwMode="auto">
            <a:xfrm>
              <a:off x="3048" y="9266"/>
              <a:ext cx="5377" cy="3205"/>
              <a:chOff x="3048" y="9266"/>
              <a:chExt cx="5377" cy="3205"/>
            </a:xfrm>
          </p:grpSpPr>
          <p:sp>
            <p:nvSpPr>
              <p:cNvPr id="44043" name="Text Box 11"/>
              <p:cNvSpPr txBox="1">
                <a:spLocks noChangeArrowheads="1"/>
              </p:cNvSpPr>
              <p:nvPr/>
            </p:nvSpPr>
            <p:spPr bwMode="auto">
              <a:xfrm>
                <a:off x="4968" y="9266"/>
                <a:ext cx="1260" cy="392"/>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dirty="0"/>
                  <a:t>长远规划</a:t>
                </a:r>
              </a:p>
            </p:txBody>
          </p:sp>
          <p:sp>
            <p:nvSpPr>
              <p:cNvPr id="44044" name="Text Box 12"/>
              <p:cNvSpPr txBox="1">
                <a:spLocks noChangeArrowheads="1"/>
              </p:cNvSpPr>
              <p:nvPr/>
            </p:nvSpPr>
            <p:spPr bwMode="auto">
              <a:xfrm>
                <a:off x="4983" y="10071"/>
                <a:ext cx="1260" cy="392"/>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a:t>经营规划</a:t>
                </a:r>
              </a:p>
            </p:txBody>
          </p:sp>
          <p:sp>
            <p:nvSpPr>
              <p:cNvPr id="44045" name="Text Box 13"/>
              <p:cNvSpPr txBox="1">
                <a:spLocks noChangeArrowheads="1"/>
              </p:cNvSpPr>
              <p:nvPr/>
            </p:nvSpPr>
            <p:spPr bwMode="auto">
              <a:xfrm>
                <a:off x="6901" y="10064"/>
                <a:ext cx="1524" cy="392"/>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dirty="0"/>
                  <a:t>研究开发计划</a:t>
                </a:r>
              </a:p>
            </p:txBody>
          </p:sp>
          <p:sp>
            <p:nvSpPr>
              <p:cNvPr id="44046" name="Line 14"/>
              <p:cNvSpPr>
                <a:spLocks noChangeShapeType="1"/>
              </p:cNvSpPr>
              <p:nvPr/>
            </p:nvSpPr>
            <p:spPr bwMode="auto">
              <a:xfrm>
                <a:off x="5506" y="10862"/>
                <a:ext cx="0" cy="40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4047" name="Group 15"/>
              <p:cNvGrpSpPr>
                <a:grpSpLocks/>
              </p:cNvGrpSpPr>
              <p:nvPr/>
            </p:nvGrpSpPr>
            <p:grpSpPr bwMode="auto">
              <a:xfrm>
                <a:off x="3048" y="11254"/>
                <a:ext cx="5053" cy="1217"/>
                <a:chOff x="3048" y="10862"/>
                <a:chExt cx="5053" cy="1217"/>
              </a:xfrm>
            </p:grpSpPr>
            <p:sp>
              <p:nvSpPr>
                <p:cNvPr id="44048" name="Text Box 16"/>
                <p:cNvSpPr txBox="1">
                  <a:spLocks noChangeArrowheads="1"/>
                </p:cNvSpPr>
                <p:nvPr/>
              </p:nvSpPr>
              <p:spPr bwMode="auto">
                <a:xfrm>
                  <a:off x="4876" y="10878"/>
                  <a:ext cx="1260" cy="392"/>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a:t>销售计划</a:t>
                  </a:r>
                </a:p>
              </p:txBody>
            </p:sp>
            <p:sp>
              <p:nvSpPr>
                <p:cNvPr id="44049" name="Text Box 17"/>
                <p:cNvSpPr txBox="1">
                  <a:spLocks noChangeArrowheads="1"/>
                </p:cNvSpPr>
                <p:nvPr/>
              </p:nvSpPr>
              <p:spPr bwMode="auto">
                <a:xfrm>
                  <a:off x="4876" y="11687"/>
                  <a:ext cx="1260" cy="392"/>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a:t>主生产计划</a:t>
                  </a:r>
                </a:p>
              </p:txBody>
            </p:sp>
            <p:sp>
              <p:nvSpPr>
                <p:cNvPr id="44050" name="Text Box 18"/>
                <p:cNvSpPr txBox="1">
                  <a:spLocks noChangeArrowheads="1"/>
                </p:cNvSpPr>
                <p:nvPr/>
              </p:nvSpPr>
              <p:spPr bwMode="auto">
                <a:xfrm>
                  <a:off x="3048" y="10904"/>
                  <a:ext cx="1260" cy="392"/>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a:t>合同、订单</a:t>
                  </a:r>
                </a:p>
              </p:txBody>
            </p:sp>
            <p:sp>
              <p:nvSpPr>
                <p:cNvPr id="44051" name="Text Box 19"/>
                <p:cNvSpPr txBox="1">
                  <a:spLocks noChangeArrowheads="1"/>
                </p:cNvSpPr>
                <p:nvPr/>
              </p:nvSpPr>
              <p:spPr bwMode="auto">
                <a:xfrm>
                  <a:off x="6841" y="10862"/>
                  <a:ext cx="1260" cy="392"/>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a:t>销售预测</a:t>
                  </a:r>
                </a:p>
              </p:txBody>
            </p:sp>
            <p:sp>
              <p:nvSpPr>
                <p:cNvPr id="44052" name="Line 20"/>
                <p:cNvSpPr>
                  <a:spLocks noChangeShapeType="1"/>
                </p:cNvSpPr>
                <p:nvPr/>
              </p:nvSpPr>
              <p:spPr bwMode="auto">
                <a:xfrm>
                  <a:off x="5506" y="11275"/>
                  <a:ext cx="0" cy="40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3" name="Line 21"/>
                <p:cNvSpPr>
                  <a:spLocks noChangeShapeType="1"/>
                </p:cNvSpPr>
                <p:nvPr/>
              </p:nvSpPr>
              <p:spPr bwMode="auto">
                <a:xfrm>
                  <a:off x="4201" y="11086"/>
                  <a:ext cx="6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4" name="Line 22"/>
                <p:cNvSpPr>
                  <a:spLocks noChangeShapeType="1"/>
                </p:cNvSpPr>
                <p:nvPr/>
              </p:nvSpPr>
              <p:spPr bwMode="auto">
                <a:xfrm flipH="1">
                  <a:off x="6136" y="11058"/>
                  <a:ext cx="69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4055" name="Group 23"/>
              <p:cNvGrpSpPr>
                <a:grpSpLocks/>
              </p:cNvGrpSpPr>
              <p:nvPr/>
            </p:nvGrpSpPr>
            <p:grpSpPr bwMode="auto">
              <a:xfrm>
                <a:off x="5491" y="9672"/>
                <a:ext cx="2040" cy="406"/>
                <a:chOff x="5491" y="9672"/>
                <a:chExt cx="2040" cy="406"/>
              </a:xfrm>
            </p:grpSpPr>
            <p:sp>
              <p:nvSpPr>
                <p:cNvPr id="44056" name="Line 24"/>
                <p:cNvSpPr>
                  <a:spLocks noChangeShapeType="1"/>
                </p:cNvSpPr>
                <p:nvPr/>
              </p:nvSpPr>
              <p:spPr bwMode="auto">
                <a:xfrm>
                  <a:off x="5491" y="9672"/>
                  <a:ext cx="0" cy="40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7" name="Line 25"/>
                <p:cNvSpPr>
                  <a:spLocks noChangeShapeType="1"/>
                </p:cNvSpPr>
                <p:nvPr/>
              </p:nvSpPr>
              <p:spPr bwMode="auto">
                <a:xfrm>
                  <a:off x="5491" y="9777"/>
                  <a:ext cx="20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8" name="Line 26"/>
                <p:cNvSpPr>
                  <a:spLocks noChangeShapeType="1"/>
                </p:cNvSpPr>
                <p:nvPr/>
              </p:nvSpPr>
              <p:spPr bwMode="auto">
                <a:xfrm>
                  <a:off x="7531" y="9777"/>
                  <a:ext cx="0" cy="2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4059" name="Text Box 27"/>
              <p:cNvSpPr txBox="1">
                <a:spLocks noChangeArrowheads="1"/>
              </p:cNvSpPr>
              <p:nvPr/>
            </p:nvSpPr>
            <p:spPr bwMode="auto">
              <a:xfrm>
                <a:off x="4983" y="10477"/>
                <a:ext cx="1260" cy="392"/>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r>
                  <a:rPr lang="zh-CN" altLang="en-US" sz="1400" b="1"/>
                  <a:t>生产大纲</a:t>
                </a:r>
              </a:p>
            </p:txBody>
          </p:sp>
        </p:grpSp>
      </p:grpSp>
    </p:spTree>
    <p:extLst>
      <p:ext uri="{BB962C8B-B14F-4D97-AF65-F5344CB8AC3E}">
        <p14:creationId xmlns:p14="http://schemas.microsoft.com/office/powerpoint/2010/main" val="2776508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ppt_x"/>
                                          </p:val>
                                        </p:tav>
                                        <p:tav tm="100000">
                                          <p:val>
                                            <p:strVal val="#ppt_x"/>
                                          </p:val>
                                        </p:tav>
                                      </p:tavLst>
                                    </p:anim>
                                    <p:anim calcmode="lin" valueType="num">
                                      <p:cBhvr additive="base">
                                        <p:cTn id="8" dur="500" fill="hold"/>
                                        <p:tgtEl>
                                          <p:spTgt spid="4403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4035">
                                            <p:txEl>
                                              <p:pRg st="0" end="0"/>
                                            </p:txEl>
                                          </p:spTgt>
                                        </p:tgtEl>
                                        <p:attrNameLst>
                                          <p:attrName>style.visibility</p:attrName>
                                        </p:attrNameLst>
                                      </p:cBhvr>
                                      <p:to>
                                        <p:strVal val="visible"/>
                                      </p:to>
                                    </p:set>
                                    <p:anim calcmode="lin" valueType="num">
                                      <p:cBhvr additive="base">
                                        <p:cTn id="12"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4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44036"/>
                                        </p:tgtEl>
                                        <p:attrNameLst>
                                          <p:attrName>style.visibility</p:attrName>
                                        </p:attrNameLst>
                                      </p:cBhvr>
                                      <p:to>
                                        <p:strVal val="visible"/>
                                      </p:to>
                                    </p:set>
                                    <p:anim calcmode="lin" valueType="num">
                                      <p:cBhvr additive="base">
                                        <p:cTn id="17" dur="500" fill="hold"/>
                                        <p:tgtEl>
                                          <p:spTgt spid="44036"/>
                                        </p:tgtEl>
                                        <p:attrNameLst>
                                          <p:attrName>ppt_x</p:attrName>
                                        </p:attrNameLst>
                                      </p:cBhvr>
                                      <p:tavLst>
                                        <p:tav tm="0">
                                          <p:val>
                                            <p:strVal val="1+#ppt_w/2"/>
                                          </p:val>
                                        </p:tav>
                                        <p:tav tm="100000">
                                          <p:val>
                                            <p:strVal val="#ppt_x"/>
                                          </p:val>
                                        </p:tav>
                                      </p:tavLst>
                                    </p:anim>
                                    <p:anim calcmode="lin" valueType="num">
                                      <p:cBhvr additive="base">
                                        <p:cTn id="18" dur="500" fill="hold"/>
                                        <p:tgtEl>
                                          <p:spTgt spid="4403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smtClean="0">
                <a:solidFill>
                  <a:srgbClr val="FFCC00"/>
                </a:solidFill>
              </a:rPr>
              <a:t>物料需求计划（</a:t>
            </a:r>
            <a:r>
              <a:rPr lang="en-US" altLang="zh-CN" dirty="0" smtClean="0">
                <a:solidFill>
                  <a:srgbClr val="FFCC00"/>
                </a:solidFill>
              </a:rPr>
              <a:t>MRP</a:t>
            </a:r>
            <a:r>
              <a:rPr lang="zh-CN" altLang="en-US" dirty="0" smtClean="0">
                <a:solidFill>
                  <a:srgbClr val="FFCC00"/>
                </a:solidFill>
              </a:rPr>
              <a:t>）</a:t>
            </a:r>
          </a:p>
        </p:txBody>
      </p:sp>
      <p:sp>
        <p:nvSpPr>
          <p:cNvPr id="59395" name="Rectangle 3"/>
          <p:cNvSpPr>
            <a:spLocks noGrp="1" noChangeArrowheads="1"/>
          </p:cNvSpPr>
          <p:nvPr>
            <p:ph type="body" idx="1"/>
          </p:nvPr>
        </p:nvSpPr>
        <p:spPr/>
        <p:txBody>
          <a:bodyPr/>
          <a:lstStyle/>
          <a:p>
            <a:pPr eaLnBrk="1" hangingPunct="1">
              <a:buFontTx/>
              <a:buNone/>
            </a:pPr>
            <a:r>
              <a:rPr lang="zh-CN" altLang="en-US" smtClean="0"/>
              <a:t>生成</a:t>
            </a:r>
            <a:r>
              <a:rPr lang="en-US" altLang="zh-CN" smtClean="0"/>
              <a:t>MRP</a:t>
            </a:r>
            <a:r>
              <a:rPr lang="zh-CN" altLang="en-US" smtClean="0"/>
              <a:t>的流程图</a:t>
            </a:r>
            <a:endParaRPr lang="zh-CN" altLang="en-US" smtClean="0">
              <a:solidFill>
                <a:srgbClr val="FF0000"/>
              </a:solidFill>
            </a:endParaRPr>
          </a:p>
        </p:txBody>
      </p:sp>
      <p:grpSp>
        <p:nvGrpSpPr>
          <p:cNvPr id="59396" name="Group 4"/>
          <p:cNvGrpSpPr>
            <a:grpSpLocks/>
          </p:cNvGrpSpPr>
          <p:nvPr/>
        </p:nvGrpSpPr>
        <p:grpSpPr bwMode="auto">
          <a:xfrm>
            <a:off x="1752600" y="3200400"/>
            <a:ext cx="5181600" cy="1676400"/>
            <a:chOff x="3571" y="7390"/>
            <a:chExt cx="4395" cy="1423"/>
          </a:xfrm>
        </p:grpSpPr>
        <p:sp>
          <p:nvSpPr>
            <p:cNvPr id="52229" name="Text Box 5"/>
            <p:cNvSpPr txBox="1">
              <a:spLocks noChangeArrowheads="1"/>
            </p:cNvSpPr>
            <p:nvPr/>
          </p:nvSpPr>
          <p:spPr bwMode="auto">
            <a:xfrm>
              <a:off x="3571" y="8501"/>
              <a:ext cx="87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800"/>
                <a:t>BOM</a:t>
              </a:r>
            </a:p>
          </p:txBody>
        </p:sp>
        <p:sp>
          <p:nvSpPr>
            <p:cNvPr id="52230" name="Text Box 6"/>
            <p:cNvSpPr txBox="1">
              <a:spLocks noChangeArrowheads="1"/>
            </p:cNvSpPr>
            <p:nvPr/>
          </p:nvSpPr>
          <p:spPr bwMode="auto">
            <a:xfrm>
              <a:off x="5341" y="7390"/>
              <a:ext cx="87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800"/>
                <a:t>MPS</a:t>
              </a:r>
            </a:p>
          </p:txBody>
        </p:sp>
        <p:sp>
          <p:nvSpPr>
            <p:cNvPr id="52231" name="Text Box 7"/>
            <p:cNvSpPr txBox="1">
              <a:spLocks noChangeArrowheads="1"/>
            </p:cNvSpPr>
            <p:nvPr/>
          </p:nvSpPr>
          <p:spPr bwMode="auto">
            <a:xfrm>
              <a:off x="7096" y="8512"/>
              <a:ext cx="87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800"/>
                <a:t>库存信息</a:t>
              </a:r>
            </a:p>
          </p:txBody>
        </p:sp>
        <p:sp>
          <p:nvSpPr>
            <p:cNvPr id="52232" name="Text Box 8"/>
            <p:cNvSpPr txBox="1">
              <a:spLocks noChangeArrowheads="1"/>
            </p:cNvSpPr>
            <p:nvPr/>
          </p:nvSpPr>
          <p:spPr bwMode="auto">
            <a:xfrm>
              <a:off x="5341" y="8503"/>
              <a:ext cx="87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800"/>
                <a:t>MRP</a:t>
              </a:r>
            </a:p>
          </p:txBody>
        </p:sp>
        <p:sp>
          <p:nvSpPr>
            <p:cNvPr id="52233" name="Line 9"/>
            <p:cNvSpPr>
              <a:spLocks noChangeShapeType="1"/>
            </p:cNvSpPr>
            <p:nvPr/>
          </p:nvSpPr>
          <p:spPr bwMode="auto">
            <a:xfrm>
              <a:off x="5791" y="7698"/>
              <a:ext cx="0" cy="8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4" name="Line 10"/>
            <p:cNvSpPr>
              <a:spLocks noChangeShapeType="1"/>
            </p:cNvSpPr>
            <p:nvPr/>
          </p:nvSpPr>
          <p:spPr bwMode="auto">
            <a:xfrm>
              <a:off x="4456" y="8657"/>
              <a:ext cx="88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5" name="Line 11"/>
            <p:cNvSpPr>
              <a:spLocks noChangeShapeType="1"/>
            </p:cNvSpPr>
            <p:nvPr/>
          </p:nvSpPr>
          <p:spPr bwMode="auto">
            <a:xfrm>
              <a:off x="6226" y="8651"/>
              <a:ext cx="885"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056747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ppt_x"/>
                                          </p:val>
                                        </p:tav>
                                        <p:tav tm="100000">
                                          <p:val>
                                            <p:strVal val="#ppt_x"/>
                                          </p:val>
                                        </p:tav>
                                      </p:tavLst>
                                    </p:anim>
                                    <p:anim calcmode="lin" valueType="num">
                                      <p:cBhvr additive="base">
                                        <p:cTn id="8" dur="500" fill="hold"/>
                                        <p:tgtEl>
                                          <p:spTgt spid="5939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9395">
                                            <p:txEl>
                                              <p:pRg st="0" end="0"/>
                                            </p:txEl>
                                          </p:spTgt>
                                        </p:tgtEl>
                                        <p:attrNameLst>
                                          <p:attrName>style.visibility</p:attrName>
                                        </p:attrNameLst>
                                      </p:cBhvr>
                                      <p:to>
                                        <p:strVal val="visible"/>
                                      </p:to>
                                    </p:set>
                                    <p:anim calcmode="lin" valueType="num">
                                      <p:cBhvr additive="base">
                                        <p:cTn id="12"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93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59396"/>
                                        </p:tgtEl>
                                        <p:attrNameLst>
                                          <p:attrName>style.visibility</p:attrName>
                                        </p:attrNameLst>
                                      </p:cBhvr>
                                      <p:to>
                                        <p:strVal val="visible"/>
                                      </p:to>
                                    </p:set>
                                    <p:anim calcmode="lin" valueType="num">
                                      <p:cBhvr additive="base">
                                        <p:cTn id="17" dur="500" fill="hold"/>
                                        <p:tgtEl>
                                          <p:spTgt spid="59396"/>
                                        </p:tgtEl>
                                        <p:attrNameLst>
                                          <p:attrName>ppt_x</p:attrName>
                                        </p:attrNameLst>
                                      </p:cBhvr>
                                      <p:tavLst>
                                        <p:tav tm="0">
                                          <p:val>
                                            <p:strVal val="1+#ppt_w/2"/>
                                          </p:val>
                                        </p:tav>
                                        <p:tav tm="100000">
                                          <p:val>
                                            <p:strVal val="#ppt_x"/>
                                          </p:val>
                                        </p:tav>
                                      </p:tavLst>
                                    </p:anim>
                                    <p:anim calcmode="lin" valueType="num">
                                      <p:cBhvr additive="base">
                                        <p:cTn id="18" dur="500" fill="hold"/>
                                        <p:tgtEl>
                                          <p:spTgt spid="5939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build="p"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smtClean="0">
                <a:solidFill>
                  <a:srgbClr val="FFCC00"/>
                </a:solidFill>
              </a:rPr>
              <a:t>物料需求计划（</a:t>
            </a:r>
            <a:r>
              <a:rPr lang="en-US" altLang="zh-CN" dirty="0" smtClean="0">
                <a:solidFill>
                  <a:srgbClr val="FFCC00"/>
                </a:solidFill>
              </a:rPr>
              <a:t>MRP</a:t>
            </a:r>
            <a:r>
              <a:rPr lang="zh-CN" altLang="en-US" dirty="0" smtClean="0">
                <a:solidFill>
                  <a:srgbClr val="FFCC00"/>
                </a:solidFill>
              </a:rPr>
              <a:t>）</a:t>
            </a:r>
          </a:p>
        </p:txBody>
      </p:sp>
      <p:sp>
        <p:nvSpPr>
          <p:cNvPr id="60419" name="Rectangle 3"/>
          <p:cNvSpPr>
            <a:spLocks noGrp="1" noChangeArrowheads="1"/>
          </p:cNvSpPr>
          <p:nvPr>
            <p:ph type="body" idx="1"/>
          </p:nvPr>
        </p:nvSpPr>
        <p:spPr/>
        <p:txBody>
          <a:bodyPr/>
          <a:lstStyle/>
          <a:p>
            <a:pPr algn="just" eaLnBrk="1" hangingPunct="1">
              <a:buFont typeface="Marlett" pitchFamily="2" charset="2"/>
              <a:buChar char="2"/>
            </a:pPr>
            <a:r>
              <a:rPr lang="zh-CN" altLang="en-US" smtClean="0"/>
              <a:t>低层码（</a:t>
            </a:r>
            <a:r>
              <a:rPr lang="en-US" altLang="zh-CN" smtClean="0"/>
              <a:t>low-level code</a:t>
            </a:r>
            <a:r>
              <a:rPr lang="zh-CN" altLang="en-US" smtClean="0"/>
              <a:t>，简称</a:t>
            </a:r>
            <a:r>
              <a:rPr lang="en-US" altLang="zh-CN" smtClean="0"/>
              <a:t>LLC</a:t>
            </a:r>
            <a:r>
              <a:rPr lang="zh-CN" altLang="en-US" smtClean="0"/>
              <a:t>）</a:t>
            </a:r>
          </a:p>
          <a:p>
            <a:pPr lvl="1" algn="just" eaLnBrk="1" hangingPunct="1">
              <a:buFont typeface="Marlett" pitchFamily="2" charset="2"/>
              <a:buChar char="2"/>
            </a:pPr>
            <a:r>
              <a:rPr lang="zh-CN" altLang="en-US" smtClean="0"/>
              <a:t>概念：物料的低层码是系统分配给物料清单上的每个物品一个从</a:t>
            </a:r>
            <a:r>
              <a:rPr lang="en-US" altLang="zh-CN" smtClean="0"/>
              <a:t>0</a:t>
            </a:r>
            <a:r>
              <a:rPr lang="zh-CN" altLang="en-US" smtClean="0"/>
              <a:t>至</a:t>
            </a:r>
            <a:r>
              <a:rPr lang="en-US" altLang="zh-CN" smtClean="0"/>
              <a:t>N</a:t>
            </a:r>
            <a:r>
              <a:rPr lang="zh-CN" altLang="en-US" smtClean="0"/>
              <a:t>的数字码。在产品结构中，最上层的层级码为</a:t>
            </a:r>
            <a:r>
              <a:rPr lang="en-US" altLang="zh-CN" smtClean="0"/>
              <a:t>0</a:t>
            </a:r>
            <a:r>
              <a:rPr lang="zh-CN" altLang="en-US" smtClean="0"/>
              <a:t>，下一层的部件的层级码则为</a:t>
            </a:r>
            <a:r>
              <a:rPr lang="en-US" altLang="zh-CN" smtClean="0"/>
              <a:t>1</a:t>
            </a:r>
            <a:r>
              <a:rPr lang="zh-CN" altLang="en-US" smtClean="0"/>
              <a:t>，依此类推。一个物品只能有一个</a:t>
            </a:r>
            <a:r>
              <a:rPr lang="en-US" altLang="zh-CN" smtClean="0"/>
              <a:t>MRP</a:t>
            </a:r>
            <a:r>
              <a:rPr lang="zh-CN" altLang="en-US" smtClean="0"/>
              <a:t>低层码，当一个物品在多个产品中所处的产品结构层次不同或即使处于同一产品结构中的但却处于不同产品结构层次时，则取处在最低层的层级码作为该物品的低层码，也既取数字最小的层级码。</a:t>
            </a:r>
          </a:p>
        </p:txBody>
      </p:sp>
    </p:spTree>
    <p:extLst>
      <p:ext uri="{BB962C8B-B14F-4D97-AF65-F5344CB8AC3E}">
        <p14:creationId xmlns:p14="http://schemas.microsoft.com/office/powerpoint/2010/main" val="2229815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ppt_x"/>
                                          </p:val>
                                        </p:tav>
                                        <p:tav tm="100000">
                                          <p:val>
                                            <p:strVal val="#ppt_x"/>
                                          </p:val>
                                        </p:tav>
                                      </p:tavLst>
                                    </p:anim>
                                    <p:anim calcmode="lin" valueType="num">
                                      <p:cBhvr additive="base">
                                        <p:cTn id="8" dur="500" fill="hold"/>
                                        <p:tgtEl>
                                          <p:spTgt spid="6041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0" end="0"/>
                                            </p:txEl>
                                          </p:spTgt>
                                        </p:tgtEl>
                                        <p:attrNameLst>
                                          <p:attrName>style.visibility</p:attrName>
                                        </p:attrNameLst>
                                      </p:cBhvr>
                                      <p:to>
                                        <p:strVal val="visible"/>
                                      </p:to>
                                    </p:set>
                                    <p:anim calcmode="lin" valueType="num">
                                      <p:cBhvr additive="base">
                                        <p:cTn id="12"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60419">
                                            <p:txEl>
                                              <p:pRg st="1" end="1"/>
                                            </p:txEl>
                                          </p:spTgt>
                                        </p:tgtEl>
                                        <p:attrNameLst>
                                          <p:attrName>style.visibility</p:attrName>
                                        </p:attrNameLst>
                                      </p:cBhvr>
                                      <p:to>
                                        <p:strVal val="visible"/>
                                      </p:to>
                                    </p:set>
                                    <p:anim calcmode="lin" valueType="num">
                                      <p:cBhvr additive="base">
                                        <p:cTn id="16"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04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build="p" autoUpdateAnimBg="0" advAuto="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smtClean="0">
                <a:solidFill>
                  <a:srgbClr val="FFCC00"/>
                </a:solidFill>
              </a:rPr>
              <a:t>物料需求计划（</a:t>
            </a:r>
            <a:r>
              <a:rPr lang="en-US" altLang="zh-CN" dirty="0" smtClean="0">
                <a:solidFill>
                  <a:srgbClr val="FFCC00"/>
                </a:solidFill>
              </a:rPr>
              <a:t>MRP</a:t>
            </a:r>
            <a:r>
              <a:rPr lang="zh-CN" altLang="en-US" dirty="0" smtClean="0">
                <a:solidFill>
                  <a:srgbClr val="FFCC00"/>
                </a:solidFill>
              </a:rPr>
              <a:t>）</a:t>
            </a:r>
          </a:p>
        </p:txBody>
      </p:sp>
      <p:sp>
        <p:nvSpPr>
          <p:cNvPr id="62467" name="Rectangle 3"/>
          <p:cNvSpPr>
            <a:spLocks noGrp="1" noChangeArrowheads="1"/>
          </p:cNvSpPr>
          <p:nvPr>
            <p:ph type="body" idx="1"/>
          </p:nvPr>
        </p:nvSpPr>
        <p:spPr/>
        <p:txBody>
          <a:bodyPr/>
          <a:lstStyle/>
          <a:p>
            <a:pPr eaLnBrk="1" hangingPunct="1">
              <a:buFontTx/>
              <a:buNone/>
            </a:pPr>
            <a:r>
              <a:rPr lang="zh-CN" altLang="en-US" b="1" dirty="0" smtClean="0"/>
              <a:t>物料</a:t>
            </a:r>
            <a:r>
              <a:rPr lang="en-US" altLang="zh-CN" b="1" dirty="0" smtClean="0"/>
              <a:t>A</a:t>
            </a:r>
            <a:r>
              <a:rPr lang="zh-CN" altLang="en-US" b="1" dirty="0" smtClean="0"/>
              <a:t>的</a:t>
            </a:r>
            <a:r>
              <a:rPr lang="en-US" altLang="zh-CN" b="1" dirty="0" smtClean="0"/>
              <a:t>MRP</a:t>
            </a:r>
            <a:r>
              <a:rPr lang="zh-CN" altLang="en-US" b="1" dirty="0" smtClean="0"/>
              <a:t>计算顺序示意图</a:t>
            </a:r>
            <a:endParaRPr lang="zh-CN" altLang="en-US" b="1" dirty="0" smtClean="0">
              <a:solidFill>
                <a:srgbClr val="FF0000"/>
              </a:solidFill>
            </a:endParaRPr>
          </a:p>
        </p:txBody>
      </p:sp>
      <p:grpSp>
        <p:nvGrpSpPr>
          <p:cNvPr id="62468" name="Group 4"/>
          <p:cNvGrpSpPr>
            <a:grpSpLocks/>
          </p:cNvGrpSpPr>
          <p:nvPr/>
        </p:nvGrpSpPr>
        <p:grpSpPr bwMode="auto">
          <a:xfrm>
            <a:off x="1828800" y="2895600"/>
            <a:ext cx="5791200" cy="2609850"/>
            <a:chOff x="4771" y="10491"/>
            <a:chExt cx="4320" cy="1948"/>
          </a:xfrm>
        </p:grpSpPr>
        <p:grpSp>
          <p:nvGrpSpPr>
            <p:cNvPr id="55301" name="Group 5"/>
            <p:cNvGrpSpPr>
              <a:grpSpLocks/>
            </p:cNvGrpSpPr>
            <p:nvPr/>
          </p:nvGrpSpPr>
          <p:grpSpPr bwMode="auto">
            <a:xfrm>
              <a:off x="5746" y="10526"/>
              <a:ext cx="3345" cy="1913"/>
              <a:chOff x="6961" y="1272"/>
              <a:chExt cx="3345" cy="1913"/>
            </a:xfrm>
          </p:grpSpPr>
          <p:grpSp>
            <p:nvGrpSpPr>
              <p:cNvPr id="55306" name="Group 6"/>
              <p:cNvGrpSpPr>
                <a:grpSpLocks/>
              </p:cNvGrpSpPr>
              <p:nvPr/>
            </p:nvGrpSpPr>
            <p:grpSpPr bwMode="auto">
              <a:xfrm>
                <a:off x="6961" y="1272"/>
                <a:ext cx="2760" cy="1057"/>
                <a:chOff x="6961" y="1272"/>
                <a:chExt cx="2760" cy="1057"/>
              </a:xfrm>
            </p:grpSpPr>
            <p:sp>
              <p:nvSpPr>
                <p:cNvPr id="55314" name="Text Box 7"/>
                <p:cNvSpPr txBox="1">
                  <a:spLocks noChangeArrowheads="1"/>
                </p:cNvSpPr>
                <p:nvPr/>
              </p:nvSpPr>
              <p:spPr bwMode="auto">
                <a:xfrm>
                  <a:off x="8116" y="1272"/>
                  <a:ext cx="510" cy="301"/>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600"/>
                    <a:t>X</a:t>
                  </a:r>
                </a:p>
              </p:txBody>
            </p:sp>
            <p:sp>
              <p:nvSpPr>
                <p:cNvPr id="55315" name="Text Box 8"/>
                <p:cNvSpPr txBox="1">
                  <a:spLocks noChangeArrowheads="1"/>
                </p:cNvSpPr>
                <p:nvPr/>
              </p:nvSpPr>
              <p:spPr bwMode="auto">
                <a:xfrm>
                  <a:off x="6961" y="2022"/>
                  <a:ext cx="510" cy="301"/>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600"/>
                    <a:t>A</a:t>
                  </a:r>
                </a:p>
              </p:txBody>
            </p:sp>
            <p:sp>
              <p:nvSpPr>
                <p:cNvPr id="55316" name="Text Box 9"/>
                <p:cNvSpPr txBox="1">
                  <a:spLocks noChangeArrowheads="1"/>
                </p:cNvSpPr>
                <p:nvPr/>
              </p:nvSpPr>
              <p:spPr bwMode="auto">
                <a:xfrm>
                  <a:off x="8116" y="2023"/>
                  <a:ext cx="510" cy="301"/>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600"/>
                    <a:t>B</a:t>
                  </a:r>
                </a:p>
              </p:txBody>
            </p:sp>
            <p:sp>
              <p:nvSpPr>
                <p:cNvPr id="55317" name="Text Box 10"/>
                <p:cNvSpPr txBox="1">
                  <a:spLocks noChangeArrowheads="1"/>
                </p:cNvSpPr>
                <p:nvPr/>
              </p:nvSpPr>
              <p:spPr bwMode="auto">
                <a:xfrm>
                  <a:off x="9211" y="2028"/>
                  <a:ext cx="510" cy="301"/>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600"/>
                    <a:t>C</a:t>
                  </a:r>
                </a:p>
              </p:txBody>
            </p:sp>
            <p:sp>
              <p:nvSpPr>
                <p:cNvPr id="55318" name="Line 11"/>
                <p:cNvSpPr>
                  <a:spLocks noChangeShapeType="1"/>
                </p:cNvSpPr>
                <p:nvPr/>
              </p:nvSpPr>
              <p:spPr bwMode="auto">
                <a:xfrm flipV="1">
                  <a:off x="7216" y="175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12"/>
                <p:cNvSpPr>
                  <a:spLocks noChangeShapeType="1"/>
                </p:cNvSpPr>
                <p:nvPr/>
              </p:nvSpPr>
              <p:spPr bwMode="auto">
                <a:xfrm>
                  <a:off x="7216" y="1755"/>
                  <a:ext cx="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Line 13"/>
                <p:cNvSpPr>
                  <a:spLocks noChangeShapeType="1"/>
                </p:cNvSpPr>
                <p:nvPr/>
              </p:nvSpPr>
              <p:spPr bwMode="auto">
                <a:xfrm>
                  <a:off x="9466" y="1755"/>
                  <a:ext cx="0" cy="2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1" name="Line 14"/>
                <p:cNvSpPr>
                  <a:spLocks noChangeShapeType="1"/>
                </p:cNvSpPr>
                <p:nvPr/>
              </p:nvSpPr>
              <p:spPr bwMode="auto">
                <a:xfrm flipV="1">
                  <a:off x="8386" y="1573"/>
                  <a:ext cx="0"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07" name="Group 15"/>
              <p:cNvGrpSpPr>
                <a:grpSpLocks/>
              </p:cNvGrpSpPr>
              <p:nvPr/>
            </p:nvGrpSpPr>
            <p:grpSpPr bwMode="auto">
              <a:xfrm>
                <a:off x="8566" y="2322"/>
                <a:ext cx="1740" cy="863"/>
                <a:chOff x="7486" y="2308"/>
                <a:chExt cx="1740" cy="863"/>
              </a:xfrm>
            </p:grpSpPr>
            <p:sp>
              <p:nvSpPr>
                <p:cNvPr id="55308" name="Text Box 16"/>
                <p:cNvSpPr txBox="1">
                  <a:spLocks noChangeArrowheads="1"/>
                </p:cNvSpPr>
                <p:nvPr/>
              </p:nvSpPr>
              <p:spPr bwMode="auto">
                <a:xfrm>
                  <a:off x="8716" y="2870"/>
                  <a:ext cx="510" cy="301"/>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600"/>
                    <a:t>D</a:t>
                  </a:r>
                </a:p>
              </p:txBody>
            </p:sp>
            <p:sp>
              <p:nvSpPr>
                <p:cNvPr id="55309" name="Text Box 17"/>
                <p:cNvSpPr txBox="1">
                  <a:spLocks noChangeArrowheads="1"/>
                </p:cNvSpPr>
                <p:nvPr/>
              </p:nvSpPr>
              <p:spPr bwMode="auto">
                <a:xfrm>
                  <a:off x="7486" y="2865"/>
                  <a:ext cx="510" cy="301"/>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600"/>
                    <a:t>A</a:t>
                  </a:r>
                </a:p>
              </p:txBody>
            </p:sp>
            <p:sp>
              <p:nvSpPr>
                <p:cNvPr id="55310" name="Line 18"/>
                <p:cNvSpPr>
                  <a:spLocks noChangeShapeType="1"/>
                </p:cNvSpPr>
                <p:nvPr/>
              </p:nvSpPr>
              <p:spPr bwMode="auto">
                <a:xfrm flipV="1">
                  <a:off x="7726" y="259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Line 19"/>
                <p:cNvSpPr>
                  <a:spLocks noChangeShapeType="1"/>
                </p:cNvSpPr>
                <p:nvPr/>
              </p:nvSpPr>
              <p:spPr bwMode="auto">
                <a:xfrm>
                  <a:off x="7726" y="2595"/>
                  <a:ext cx="12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2" name="Line 20"/>
                <p:cNvSpPr>
                  <a:spLocks noChangeShapeType="1"/>
                </p:cNvSpPr>
                <p:nvPr/>
              </p:nvSpPr>
              <p:spPr bwMode="auto">
                <a:xfrm flipV="1">
                  <a:off x="8386" y="2308"/>
                  <a:ext cx="0" cy="2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21"/>
                <p:cNvSpPr>
                  <a:spLocks noChangeShapeType="1"/>
                </p:cNvSpPr>
                <p:nvPr/>
              </p:nvSpPr>
              <p:spPr bwMode="auto">
                <a:xfrm flipV="1">
                  <a:off x="8986" y="2594"/>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5302" name="Group 22"/>
            <p:cNvGrpSpPr>
              <a:grpSpLocks/>
            </p:cNvGrpSpPr>
            <p:nvPr/>
          </p:nvGrpSpPr>
          <p:grpSpPr bwMode="auto">
            <a:xfrm>
              <a:off x="4771" y="10491"/>
              <a:ext cx="750" cy="1897"/>
              <a:chOff x="2596" y="1293"/>
              <a:chExt cx="750" cy="1897"/>
            </a:xfrm>
          </p:grpSpPr>
          <p:sp>
            <p:nvSpPr>
              <p:cNvPr id="55303" name="Text Box 23"/>
              <p:cNvSpPr txBox="1">
                <a:spLocks noChangeArrowheads="1"/>
              </p:cNvSpPr>
              <p:nvPr/>
            </p:nvSpPr>
            <p:spPr bwMode="auto">
              <a:xfrm>
                <a:off x="2656" y="1293"/>
                <a:ext cx="690" cy="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600"/>
                  <a:t>0</a:t>
                </a:r>
                <a:r>
                  <a:rPr lang="zh-CN" altLang="en-US" sz="1600"/>
                  <a:t>层</a:t>
                </a:r>
              </a:p>
            </p:txBody>
          </p:sp>
          <p:sp>
            <p:nvSpPr>
              <p:cNvPr id="55304" name="Text Box 24"/>
              <p:cNvSpPr txBox="1">
                <a:spLocks noChangeArrowheads="1"/>
              </p:cNvSpPr>
              <p:nvPr/>
            </p:nvSpPr>
            <p:spPr bwMode="auto">
              <a:xfrm>
                <a:off x="2611" y="2028"/>
                <a:ext cx="690" cy="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600"/>
                  <a:t>1</a:t>
                </a:r>
                <a:r>
                  <a:rPr lang="zh-CN" altLang="en-US" sz="1600"/>
                  <a:t>层</a:t>
                </a:r>
              </a:p>
            </p:txBody>
          </p:sp>
          <p:sp>
            <p:nvSpPr>
              <p:cNvPr id="55305" name="Text Box 25"/>
              <p:cNvSpPr txBox="1">
                <a:spLocks noChangeArrowheads="1"/>
              </p:cNvSpPr>
              <p:nvPr/>
            </p:nvSpPr>
            <p:spPr bwMode="auto">
              <a:xfrm>
                <a:off x="2596" y="2805"/>
                <a:ext cx="690" cy="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600"/>
                  <a:t>2</a:t>
                </a:r>
                <a:r>
                  <a:rPr lang="zh-CN" altLang="en-US" sz="1600"/>
                  <a:t>层</a:t>
                </a:r>
              </a:p>
            </p:txBody>
          </p:sp>
        </p:grpSp>
      </p:grpSp>
    </p:spTree>
    <p:extLst>
      <p:ext uri="{BB962C8B-B14F-4D97-AF65-F5344CB8AC3E}">
        <p14:creationId xmlns:p14="http://schemas.microsoft.com/office/powerpoint/2010/main" val="3646567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2467">
                                            <p:txEl>
                                              <p:pRg st="0" end="0"/>
                                            </p:txEl>
                                          </p:spTgt>
                                        </p:tgtEl>
                                        <p:attrNameLst>
                                          <p:attrName>style.visibility</p:attrName>
                                        </p:attrNameLst>
                                      </p:cBhvr>
                                      <p:to>
                                        <p:strVal val="visible"/>
                                      </p:to>
                                    </p:set>
                                    <p:anim calcmode="lin" valueType="num">
                                      <p:cBhvr additive="base">
                                        <p:cTn id="12"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24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62468"/>
                                        </p:tgtEl>
                                        <p:attrNameLst>
                                          <p:attrName>style.visibility</p:attrName>
                                        </p:attrNameLst>
                                      </p:cBhvr>
                                      <p:to>
                                        <p:strVal val="visible"/>
                                      </p:to>
                                    </p:set>
                                    <p:anim calcmode="lin" valueType="num">
                                      <p:cBhvr additive="base">
                                        <p:cTn id="17" dur="500" fill="hold"/>
                                        <p:tgtEl>
                                          <p:spTgt spid="62468"/>
                                        </p:tgtEl>
                                        <p:attrNameLst>
                                          <p:attrName>ppt_x</p:attrName>
                                        </p:attrNameLst>
                                      </p:cBhvr>
                                      <p:tavLst>
                                        <p:tav tm="0">
                                          <p:val>
                                            <p:strVal val="1+#ppt_w/2"/>
                                          </p:val>
                                        </p:tav>
                                        <p:tav tm="100000">
                                          <p:val>
                                            <p:strVal val="#ppt_x"/>
                                          </p:val>
                                        </p:tav>
                                      </p:tavLst>
                                    </p:anim>
                                    <p:anim calcmode="lin" valueType="num">
                                      <p:cBhvr additive="base">
                                        <p:cTn id="18" dur="500" fill="hold"/>
                                        <p:tgtEl>
                                          <p:spTgt spid="6246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dirty="0" smtClean="0">
                <a:solidFill>
                  <a:srgbClr val="FFCC00"/>
                </a:solidFill>
              </a:rPr>
              <a:t>物料需求计划（</a:t>
            </a:r>
            <a:r>
              <a:rPr lang="en-US" altLang="zh-CN" dirty="0" smtClean="0">
                <a:solidFill>
                  <a:srgbClr val="FFCC00"/>
                </a:solidFill>
              </a:rPr>
              <a:t>MRP</a:t>
            </a:r>
            <a:r>
              <a:rPr lang="zh-CN" altLang="en-US" dirty="0" smtClean="0">
                <a:solidFill>
                  <a:srgbClr val="FFCC00"/>
                </a:solidFill>
              </a:rPr>
              <a:t>）</a:t>
            </a:r>
          </a:p>
        </p:txBody>
      </p:sp>
      <p:sp>
        <p:nvSpPr>
          <p:cNvPr id="63491" name="Rectangle 3"/>
          <p:cNvSpPr>
            <a:spLocks noGrp="1" noChangeArrowheads="1"/>
          </p:cNvSpPr>
          <p:nvPr>
            <p:ph type="body" idx="1"/>
          </p:nvPr>
        </p:nvSpPr>
        <p:spPr/>
        <p:txBody>
          <a:bodyPr/>
          <a:lstStyle/>
          <a:p>
            <a:pPr eaLnBrk="1" hangingPunct="1">
              <a:buFont typeface="Marlett" pitchFamily="2" charset="2"/>
              <a:buChar char="2"/>
            </a:pPr>
            <a:r>
              <a:rPr lang="en-US" altLang="zh-CN" smtClean="0"/>
              <a:t>MRP</a:t>
            </a:r>
            <a:r>
              <a:rPr lang="zh-CN" altLang="en-US" smtClean="0"/>
              <a:t>子系统与其他子系统的关系图</a:t>
            </a:r>
            <a:endParaRPr lang="zh-CN" altLang="en-US" smtClean="0">
              <a:solidFill>
                <a:srgbClr val="FF0000"/>
              </a:solidFill>
            </a:endParaRPr>
          </a:p>
        </p:txBody>
      </p:sp>
      <p:grpSp>
        <p:nvGrpSpPr>
          <p:cNvPr id="63522" name="Group 34"/>
          <p:cNvGrpSpPr>
            <a:grpSpLocks/>
          </p:cNvGrpSpPr>
          <p:nvPr/>
        </p:nvGrpSpPr>
        <p:grpSpPr bwMode="auto">
          <a:xfrm>
            <a:off x="990600" y="2819400"/>
            <a:ext cx="6858000" cy="2819400"/>
            <a:chOff x="3856" y="13543"/>
            <a:chExt cx="4890" cy="2536"/>
          </a:xfrm>
        </p:grpSpPr>
        <p:sp>
          <p:nvSpPr>
            <p:cNvPr id="56325" name="Text Box 35"/>
            <p:cNvSpPr txBox="1">
              <a:spLocks noChangeArrowheads="1"/>
            </p:cNvSpPr>
            <p:nvPr/>
          </p:nvSpPr>
          <p:spPr bwMode="auto">
            <a:xfrm>
              <a:off x="6301" y="14299"/>
              <a:ext cx="555" cy="29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生成</a:t>
              </a:r>
            </a:p>
          </p:txBody>
        </p:sp>
        <p:sp>
          <p:nvSpPr>
            <p:cNvPr id="56326" name="Text Box 36"/>
            <p:cNvSpPr txBox="1">
              <a:spLocks noChangeArrowheads="1"/>
            </p:cNvSpPr>
            <p:nvPr/>
          </p:nvSpPr>
          <p:spPr bwMode="auto">
            <a:xfrm>
              <a:off x="6376" y="15062"/>
              <a:ext cx="555" cy="29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生成</a:t>
              </a:r>
            </a:p>
          </p:txBody>
        </p:sp>
        <p:sp>
          <p:nvSpPr>
            <p:cNvPr id="56327" name="Text Box 37"/>
            <p:cNvSpPr txBox="1">
              <a:spLocks noChangeArrowheads="1"/>
            </p:cNvSpPr>
            <p:nvPr/>
          </p:nvSpPr>
          <p:spPr bwMode="auto">
            <a:xfrm>
              <a:off x="4861" y="14509"/>
              <a:ext cx="960" cy="29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独立需求</a:t>
              </a:r>
            </a:p>
          </p:txBody>
        </p:sp>
        <p:sp>
          <p:nvSpPr>
            <p:cNvPr id="56328" name="Line 38"/>
            <p:cNvSpPr>
              <a:spLocks noChangeShapeType="1"/>
            </p:cNvSpPr>
            <p:nvPr/>
          </p:nvSpPr>
          <p:spPr bwMode="auto">
            <a:xfrm>
              <a:off x="6316" y="13928"/>
              <a:ext cx="0" cy="71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29" name="Text Box 39"/>
            <p:cNvSpPr txBox="1">
              <a:spLocks noChangeArrowheads="1"/>
            </p:cNvSpPr>
            <p:nvPr/>
          </p:nvSpPr>
          <p:spPr bwMode="auto">
            <a:xfrm>
              <a:off x="5851" y="14649"/>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MRP</a:t>
              </a:r>
            </a:p>
          </p:txBody>
        </p:sp>
        <p:sp>
          <p:nvSpPr>
            <p:cNvPr id="56330" name="Line 40"/>
            <p:cNvSpPr>
              <a:spLocks noChangeShapeType="1"/>
            </p:cNvSpPr>
            <p:nvPr/>
          </p:nvSpPr>
          <p:spPr bwMode="auto">
            <a:xfrm>
              <a:off x="4816" y="14817"/>
              <a:ext cx="102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31" name="Text Box 41"/>
            <p:cNvSpPr txBox="1">
              <a:spLocks noChangeArrowheads="1"/>
            </p:cNvSpPr>
            <p:nvPr/>
          </p:nvSpPr>
          <p:spPr bwMode="auto">
            <a:xfrm>
              <a:off x="4216" y="15704"/>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采购管理</a:t>
              </a:r>
            </a:p>
          </p:txBody>
        </p:sp>
        <p:sp>
          <p:nvSpPr>
            <p:cNvPr id="56332" name="Text Box 42"/>
            <p:cNvSpPr txBox="1">
              <a:spLocks noChangeArrowheads="1"/>
            </p:cNvSpPr>
            <p:nvPr/>
          </p:nvSpPr>
          <p:spPr bwMode="auto">
            <a:xfrm>
              <a:off x="5851" y="13543"/>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MPS</a:t>
              </a:r>
            </a:p>
          </p:txBody>
        </p:sp>
        <p:sp>
          <p:nvSpPr>
            <p:cNvPr id="56333" name="Text Box 43"/>
            <p:cNvSpPr txBox="1">
              <a:spLocks noChangeArrowheads="1"/>
            </p:cNvSpPr>
            <p:nvPr/>
          </p:nvSpPr>
          <p:spPr bwMode="auto">
            <a:xfrm>
              <a:off x="7801" y="14671"/>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CRP</a:t>
              </a:r>
            </a:p>
          </p:txBody>
        </p:sp>
        <p:sp>
          <p:nvSpPr>
            <p:cNvPr id="56334" name="Text Box 44"/>
            <p:cNvSpPr txBox="1">
              <a:spLocks noChangeArrowheads="1"/>
            </p:cNvSpPr>
            <p:nvPr/>
          </p:nvSpPr>
          <p:spPr bwMode="auto">
            <a:xfrm>
              <a:off x="3856" y="13543"/>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制造标准</a:t>
              </a:r>
            </a:p>
          </p:txBody>
        </p:sp>
        <p:sp>
          <p:nvSpPr>
            <p:cNvPr id="56335" name="Text Box 45"/>
            <p:cNvSpPr txBox="1">
              <a:spLocks noChangeArrowheads="1"/>
            </p:cNvSpPr>
            <p:nvPr/>
          </p:nvSpPr>
          <p:spPr bwMode="auto">
            <a:xfrm>
              <a:off x="5866" y="15708"/>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车间管理</a:t>
              </a:r>
            </a:p>
          </p:txBody>
        </p:sp>
        <p:sp>
          <p:nvSpPr>
            <p:cNvPr id="56336" name="Text Box 46"/>
            <p:cNvSpPr txBox="1">
              <a:spLocks noChangeArrowheads="1"/>
            </p:cNvSpPr>
            <p:nvPr/>
          </p:nvSpPr>
          <p:spPr bwMode="auto">
            <a:xfrm>
              <a:off x="7486" y="15698"/>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JIT</a:t>
              </a:r>
              <a:r>
                <a:rPr lang="zh-CN" altLang="en-US" sz="1400"/>
                <a:t>管理</a:t>
              </a:r>
            </a:p>
          </p:txBody>
        </p:sp>
        <p:sp>
          <p:nvSpPr>
            <p:cNvPr id="56337" name="Text Box 47"/>
            <p:cNvSpPr txBox="1">
              <a:spLocks noChangeArrowheads="1"/>
            </p:cNvSpPr>
            <p:nvPr/>
          </p:nvSpPr>
          <p:spPr bwMode="auto">
            <a:xfrm>
              <a:off x="7006" y="14467"/>
              <a:ext cx="555" cy="29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平衡</a:t>
              </a:r>
            </a:p>
          </p:txBody>
        </p:sp>
        <p:sp>
          <p:nvSpPr>
            <p:cNvPr id="56338" name="Line 48"/>
            <p:cNvSpPr>
              <a:spLocks noChangeShapeType="1"/>
            </p:cNvSpPr>
            <p:nvPr/>
          </p:nvSpPr>
          <p:spPr bwMode="auto">
            <a:xfrm>
              <a:off x="6796" y="14761"/>
              <a:ext cx="102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39" name="Line 49"/>
            <p:cNvSpPr>
              <a:spLocks noChangeShapeType="1"/>
            </p:cNvSpPr>
            <p:nvPr/>
          </p:nvSpPr>
          <p:spPr bwMode="auto">
            <a:xfrm>
              <a:off x="6796" y="14894"/>
              <a:ext cx="102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0" name="Line 50"/>
            <p:cNvSpPr>
              <a:spLocks noChangeShapeType="1"/>
            </p:cNvSpPr>
            <p:nvPr/>
          </p:nvSpPr>
          <p:spPr bwMode="auto">
            <a:xfrm>
              <a:off x="6346" y="15013"/>
              <a:ext cx="0" cy="3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6341" name="Group 51"/>
            <p:cNvGrpSpPr>
              <a:grpSpLocks/>
            </p:cNvGrpSpPr>
            <p:nvPr/>
          </p:nvGrpSpPr>
          <p:grpSpPr bwMode="auto">
            <a:xfrm>
              <a:off x="4696" y="15341"/>
              <a:ext cx="3270" cy="378"/>
              <a:chOff x="4786" y="6718"/>
              <a:chExt cx="3270" cy="378"/>
            </a:xfrm>
          </p:grpSpPr>
          <p:sp>
            <p:nvSpPr>
              <p:cNvPr id="56351" name="Line 52"/>
              <p:cNvSpPr>
                <a:spLocks noChangeShapeType="1"/>
              </p:cNvSpPr>
              <p:nvPr/>
            </p:nvSpPr>
            <p:spPr bwMode="auto">
              <a:xfrm>
                <a:off x="4786" y="6718"/>
                <a:ext cx="327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2" name="Line 53"/>
              <p:cNvSpPr>
                <a:spLocks noChangeShapeType="1"/>
              </p:cNvSpPr>
              <p:nvPr/>
            </p:nvSpPr>
            <p:spPr bwMode="auto">
              <a:xfrm>
                <a:off x="8056" y="6718"/>
                <a:ext cx="0" cy="3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3" name="Line 54"/>
              <p:cNvSpPr>
                <a:spLocks noChangeShapeType="1"/>
              </p:cNvSpPr>
              <p:nvPr/>
            </p:nvSpPr>
            <p:spPr bwMode="auto">
              <a:xfrm>
                <a:off x="4786" y="6732"/>
                <a:ext cx="0" cy="3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6342" name="Line 55"/>
            <p:cNvSpPr>
              <a:spLocks noChangeShapeType="1"/>
            </p:cNvSpPr>
            <p:nvPr/>
          </p:nvSpPr>
          <p:spPr bwMode="auto">
            <a:xfrm>
              <a:off x="6346" y="15341"/>
              <a:ext cx="0" cy="37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3" name="Text Box 56"/>
            <p:cNvSpPr txBox="1">
              <a:spLocks noChangeArrowheads="1"/>
            </p:cNvSpPr>
            <p:nvPr/>
          </p:nvSpPr>
          <p:spPr bwMode="auto">
            <a:xfrm>
              <a:off x="7801" y="13543"/>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库存管理</a:t>
              </a:r>
            </a:p>
          </p:txBody>
        </p:sp>
        <p:sp>
          <p:nvSpPr>
            <p:cNvPr id="56344" name="Text Box 57"/>
            <p:cNvSpPr txBox="1">
              <a:spLocks noChangeArrowheads="1"/>
            </p:cNvSpPr>
            <p:nvPr/>
          </p:nvSpPr>
          <p:spPr bwMode="auto">
            <a:xfrm>
              <a:off x="3856" y="14635"/>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销售管理</a:t>
              </a:r>
            </a:p>
          </p:txBody>
        </p:sp>
        <p:sp>
          <p:nvSpPr>
            <p:cNvPr id="56345" name="Text Box 58"/>
            <p:cNvSpPr txBox="1">
              <a:spLocks noChangeArrowheads="1"/>
            </p:cNvSpPr>
            <p:nvPr/>
          </p:nvSpPr>
          <p:spPr bwMode="auto">
            <a:xfrm>
              <a:off x="4381" y="13970"/>
              <a:ext cx="765" cy="29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BOM</a:t>
              </a:r>
            </a:p>
          </p:txBody>
        </p:sp>
        <p:sp>
          <p:nvSpPr>
            <p:cNvPr id="56346" name="Text Box 59"/>
            <p:cNvSpPr txBox="1">
              <a:spLocks noChangeArrowheads="1"/>
            </p:cNvSpPr>
            <p:nvPr/>
          </p:nvSpPr>
          <p:spPr bwMode="auto">
            <a:xfrm>
              <a:off x="7306" y="13956"/>
              <a:ext cx="915" cy="29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库存信息</a:t>
              </a:r>
            </a:p>
          </p:txBody>
        </p:sp>
        <p:sp>
          <p:nvSpPr>
            <p:cNvPr id="56347" name="Text Box 60"/>
            <p:cNvSpPr txBox="1">
              <a:spLocks noChangeArrowheads="1"/>
            </p:cNvSpPr>
            <p:nvPr/>
          </p:nvSpPr>
          <p:spPr bwMode="auto">
            <a:xfrm>
              <a:off x="6376" y="13942"/>
              <a:ext cx="915" cy="28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计划信息</a:t>
              </a:r>
            </a:p>
          </p:txBody>
        </p:sp>
        <p:sp>
          <p:nvSpPr>
            <p:cNvPr id="56348" name="Line 61"/>
            <p:cNvSpPr>
              <a:spLocks noChangeShapeType="1"/>
            </p:cNvSpPr>
            <p:nvPr/>
          </p:nvSpPr>
          <p:spPr bwMode="auto">
            <a:xfrm>
              <a:off x="4336" y="13921"/>
              <a:ext cx="0" cy="37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9" name="Line 62"/>
            <p:cNvSpPr>
              <a:spLocks noChangeShapeType="1"/>
            </p:cNvSpPr>
            <p:nvPr/>
          </p:nvSpPr>
          <p:spPr bwMode="auto">
            <a:xfrm>
              <a:off x="4336" y="14292"/>
              <a:ext cx="39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0" name="Line 63"/>
            <p:cNvSpPr>
              <a:spLocks noChangeShapeType="1"/>
            </p:cNvSpPr>
            <p:nvPr/>
          </p:nvSpPr>
          <p:spPr bwMode="auto">
            <a:xfrm flipV="1">
              <a:off x="8296" y="13921"/>
              <a:ext cx="0" cy="371"/>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634082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ppt_x"/>
                                          </p:val>
                                        </p:tav>
                                        <p:tav tm="100000">
                                          <p:val>
                                            <p:strVal val="#ppt_x"/>
                                          </p:val>
                                        </p:tav>
                                      </p:tavLst>
                                    </p:anim>
                                    <p:anim calcmode="lin" valueType="num">
                                      <p:cBhvr additive="base">
                                        <p:cTn id="8" dur="500" fill="hold"/>
                                        <p:tgtEl>
                                          <p:spTgt spid="6349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3491">
                                            <p:txEl>
                                              <p:pRg st="0" end="0"/>
                                            </p:txEl>
                                          </p:spTgt>
                                        </p:tgtEl>
                                        <p:attrNameLst>
                                          <p:attrName>style.visibility</p:attrName>
                                        </p:attrNameLst>
                                      </p:cBhvr>
                                      <p:to>
                                        <p:strVal val="visible"/>
                                      </p:to>
                                    </p:set>
                                    <p:anim calcmode="lin" valueType="num">
                                      <p:cBhvr additive="base">
                                        <p:cTn id="12"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34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63522"/>
                                        </p:tgtEl>
                                        <p:attrNameLst>
                                          <p:attrName>style.visibility</p:attrName>
                                        </p:attrNameLst>
                                      </p:cBhvr>
                                      <p:to>
                                        <p:strVal val="visible"/>
                                      </p:to>
                                    </p:set>
                                    <p:anim calcmode="lin" valueType="num">
                                      <p:cBhvr additive="base">
                                        <p:cTn id="17" dur="500" fill="hold"/>
                                        <p:tgtEl>
                                          <p:spTgt spid="63522"/>
                                        </p:tgtEl>
                                        <p:attrNameLst>
                                          <p:attrName>ppt_x</p:attrName>
                                        </p:attrNameLst>
                                      </p:cBhvr>
                                      <p:tavLst>
                                        <p:tav tm="0">
                                          <p:val>
                                            <p:strVal val="1+#ppt_w/2"/>
                                          </p:val>
                                        </p:tav>
                                        <p:tav tm="100000">
                                          <p:val>
                                            <p:strVal val="#ppt_x"/>
                                          </p:val>
                                        </p:tav>
                                      </p:tavLst>
                                    </p:anim>
                                    <p:anim calcmode="lin" valueType="num">
                                      <p:cBhvr additive="base">
                                        <p:cTn id="18" dur="500" fill="hold"/>
                                        <p:tgtEl>
                                          <p:spTgt spid="6352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dirty="0" smtClean="0">
                <a:solidFill>
                  <a:srgbClr val="FFCC00"/>
                </a:solidFill>
              </a:rPr>
              <a:t>能力需求计划</a:t>
            </a:r>
            <a:endParaRPr lang="zh-CN" altLang="en-US" dirty="0" smtClean="0">
              <a:solidFill>
                <a:schemeClr val="tx1"/>
              </a:solidFill>
            </a:endParaRPr>
          </a:p>
        </p:txBody>
      </p:sp>
      <p:sp>
        <p:nvSpPr>
          <p:cNvPr id="64515" name="Rectangle 3"/>
          <p:cNvSpPr>
            <a:spLocks noGrp="1" noChangeArrowheads="1"/>
          </p:cNvSpPr>
          <p:nvPr>
            <p:ph type="body" idx="1"/>
          </p:nvPr>
        </p:nvSpPr>
        <p:spPr/>
        <p:txBody>
          <a:bodyPr/>
          <a:lstStyle/>
          <a:p>
            <a:pPr eaLnBrk="1" hangingPunct="1">
              <a:buFont typeface="Marlett" pitchFamily="2" charset="2"/>
              <a:buChar char="2"/>
            </a:pPr>
            <a:r>
              <a:rPr lang="zh-CN" altLang="en-US" smtClean="0">
                <a:latin typeface="宋体" charset="-122"/>
              </a:rPr>
              <a:t>能力需求计划（</a:t>
            </a:r>
            <a:r>
              <a:rPr lang="en-US" altLang="zh-CN" smtClean="0">
                <a:latin typeface="宋体" charset="-122"/>
              </a:rPr>
              <a:t>Capacity Requirement Planning</a:t>
            </a:r>
            <a:r>
              <a:rPr lang="zh-CN" altLang="en-US" smtClean="0">
                <a:latin typeface="宋体" charset="-122"/>
              </a:rPr>
              <a:t>，简称为</a:t>
            </a:r>
            <a:r>
              <a:rPr lang="en-US" altLang="zh-CN" smtClean="0">
                <a:latin typeface="宋体" charset="-122"/>
              </a:rPr>
              <a:t>CRP</a:t>
            </a:r>
            <a:r>
              <a:rPr lang="zh-CN" altLang="en-US" smtClean="0">
                <a:latin typeface="宋体" charset="-122"/>
              </a:rPr>
              <a:t>）是对各生产阶段、各工作中心（工序）所需的各种资源进行精确计算，得出人力负荷、设备负荷等资源负荷情况，并做好生产能力与生产负荷的平衡工作，制订出能力需求计划。</a:t>
            </a:r>
          </a:p>
        </p:txBody>
      </p:sp>
    </p:spTree>
    <p:extLst>
      <p:ext uri="{BB962C8B-B14F-4D97-AF65-F5344CB8AC3E}">
        <p14:creationId xmlns:p14="http://schemas.microsoft.com/office/powerpoint/2010/main" val="2499623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ppt_x"/>
                                          </p:val>
                                        </p:tav>
                                        <p:tav tm="100000">
                                          <p:val>
                                            <p:strVal val="#ppt_x"/>
                                          </p:val>
                                        </p:tav>
                                      </p:tavLst>
                                    </p:anim>
                                    <p:anim calcmode="lin" valueType="num">
                                      <p:cBhvr additive="base">
                                        <p:cTn id="8" dur="500" fill="hold"/>
                                        <p:tgtEl>
                                          <p:spTgt spid="645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 calcmode="lin" valueType="num">
                                      <p:cBhvr additive="base">
                                        <p:cTn id="12"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4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build="p"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smtClean="0">
                <a:solidFill>
                  <a:srgbClr val="FFCC00"/>
                </a:solidFill>
              </a:rPr>
              <a:t>能力需求计划</a:t>
            </a:r>
          </a:p>
        </p:txBody>
      </p:sp>
      <p:sp>
        <p:nvSpPr>
          <p:cNvPr id="65539" name="Rectangle 3"/>
          <p:cNvSpPr>
            <a:spLocks noGrp="1" noChangeArrowheads="1"/>
          </p:cNvSpPr>
          <p:nvPr>
            <p:ph type="body" idx="1"/>
          </p:nvPr>
        </p:nvSpPr>
        <p:spPr/>
        <p:txBody>
          <a:bodyPr/>
          <a:lstStyle/>
          <a:p>
            <a:pPr eaLnBrk="1" hangingPunct="1">
              <a:spcBef>
                <a:spcPts val="600"/>
              </a:spcBef>
              <a:buFont typeface="Marlett" pitchFamily="2" charset="2"/>
              <a:buChar char="2"/>
            </a:pPr>
            <a:r>
              <a:rPr lang="zh-CN" altLang="en-US" smtClean="0">
                <a:latin typeface="宋体" charset="-122"/>
              </a:rPr>
              <a:t>能力需求计划解决如下问题：</a:t>
            </a:r>
          </a:p>
          <a:p>
            <a:pPr lvl="1" eaLnBrk="1" hangingPunct="1">
              <a:spcBef>
                <a:spcPts val="600"/>
              </a:spcBef>
              <a:buFont typeface="Marlett" pitchFamily="2" charset="2"/>
              <a:buChar char="2"/>
            </a:pPr>
            <a:r>
              <a:rPr lang="zh-CN" altLang="en-US" smtClean="0">
                <a:latin typeface="宋体" charset="-122"/>
              </a:rPr>
              <a:t>各个物料经过哪些工作中心加工？</a:t>
            </a:r>
          </a:p>
          <a:p>
            <a:pPr lvl="1" eaLnBrk="1" hangingPunct="1">
              <a:spcBef>
                <a:spcPts val="600"/>
              </a:spcBef>
              <a:buFont typeface="Marlett" pitchFamily="2" charset="2"/>
              <a:buChar char="2"/>
            </a:pPr>
            <a:r>
              <a:rPr lang="zh-CN" altLang="en-US" smtClean="0">
                <a:latin typeface="宋体" charset="-122"/>
              </a:rPr>
              <a:t>各工作中心的可用能力是多少，负荷是多少？</a:t>
            </a:r>
          </a:p>
          <a:p>
            <a:pPr lvl="1" eaLnBrk="1" hangingPunct="1">
              <a:spcBef>
                <a:spcPts val="600"/>
              </a:spcBef>
              <a:buFont typeface="Marlett" pitchFamily="2" charset="2"/>
              <a:buChar char="2"/>
            </a:pPr>
            <a:r>
              <a:rPr lang="zh-CN" altLang="en-US" smtClean="0">
                <a:latin typeface="宋体" charset="-122"/>
              </a:rPr>
              <a:t>工作中心的各个时段的可用能力与负荷是多少？</a:t>
            </a:r>
          </a:p>
          <a:p>
            <a:pPr eaLnBrk="1" hangingPunct="1"/>
            <a:endParaRPr lang="en-US" altLang="zh-CN" smtClean="0"/>
          </a:p>
        </p:txBody>
      </p:sp>
    </p:spTree>
    <p:extLst>
      <p:ext uri="{BB962C8B-B14F-4D97-AF65-F5344CB8AC3E}">
        <p14:creationId xmlns:p14="http://schemas.microsoft.com/office/powerpoint/2010/main" val="196826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ppt_x"/>
                                          </p:val>
                                        </p:tav>
                                        <p:tav tm="100000">
                                          <p:val>
                                            <p:strVal val="#ppt_x"/>
                                          </p:val>
                                        </p:tav>
                                      </p:tavLst>
                                    </p:anim>
                                    <p:anim calcmode="lin" valueType="num">
                                      <p:cBhvr additive="base">
                                        <p:cTn id="8" dur="500" fill="hold"/>
                                        <p:tgtEl>
                                          <p:spTgt spid="6553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 calcmode="lin" valueType="num">
                                      <p:cBhvr additive="base">
                                        <p:cTn id="12"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55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65539">
                                            <p:txEl>
                                              <p:pRg st="1" end="1"/>
                                            </p:txEl>
                                          </p:spTgt>
                                        </p:tgtEl>
                                        <p:attrNameLst>
                                          <p:attrName>style.visibility</p:attrName>
                                        </p:attrNameLst>
                                      </p:cBhvr>
                                      <p:to>
                                        <p:strVal val="visible"/>
                                      </p:to>
                                    </p:set>
                                    <p:anim calcmode="lin" valueType="num">
                                      <p:cBhvr additive="base">
                                        <p:cTn id="16"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55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65539">
                                            <p:txEl>
                                              <p:pRg st="2" end="2"/>
                                            </p:txEl>
                                          </p:spTgt>
                                        </p:tgtEl>
                                        <p:attrNameLst>
                                          <p:attrName>style.visibility</p:attrName>
                                        </p:attrNameLst>
                                      </p:cBhvr>
                                      <p:to>
                                        <p:strVal val="visible"/>
                                      </p:to>
                                    </p:set>
                                    <p:anim calcmode="lin" valueType="num">
                                      <p:cBhvr additive="base">
                                        <p:cTn id="20"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55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65539">
                                            <p:txEl>
                                              <p:pRg st="3" end="3"/>
                                            </p:txEl>
                                          </p:spTgt>
                                        </p:tgtEl>
                                        <p:attrNameLst>
                                          <p:attrName>style.visibility</p:attrName>
                                        </p:attrNameLst>
                                      </p:cBhvr>
                                      <p:to>
                                        <p:strVal val="visible"/>
                                      </p:to>
                                    </p:set>
                                    <p:anim calcmode="lin" valueType="num">
                                      <p:cBhvr additive="base">
                                        <p:cTn id="24"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55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build="p"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dirty="0" smtClean="0">
                <a:solidFill>
                  <a:srgbClr val="FFCC00"/>
                </a:solidFill>
              </a:rPr>
              <a:t>能力需求计划</a:t>
            </a:r>
          </a:p>
        </p:txBody>
      </p:sp>
      <p:sp>
        <p:nvSpPr>
          <p:cNvPr id="66563" name="Rectangle 3"/>
          <p:cNvSpPr>
            <a:spLocks noGrp="1" noChangeArrowheads="1"/>
          </p:cNvSpPr>
          <p:nvPr>
            <p:ph type="body" idx="1"/>
          </p:nvPr>
        </p:nvSpPr>
        <p:spPr/>
        <p:txBody>
          <a:bodyPr/>
          <a:lstStyle/>
          <a:p>
            <a:pPr eaLnBrk="1" hangingPunct="1">
              <a:buFontTx/>
              <a:buNone/>
            </a:pPr>
            <a:r>
              <a:rPr lang="zh-CN" altLang="en-US" smtClean="0">
                <a:latin typeface="宋体" charset="-122"/>
              </a:rPr>
              <a:t>能力需求计划运行的流程图</a:t>
            </a:r>
            <a:endParaRPr lang="zh-CN" altLang="en-US" smtClean="0">
              <a:solidFill>
                <a:srgbClr val="FF0000"/>
              </a:solidFill>
              <a:latin typeface="宋体" charset="-122"/>
            </a:endParaRPr>
          </a:p>
        </p:txBody>
      </p:sp>
      <p:grpSp>
        <p:nvGrpSpPr>
          <p:cNvPr id="66565" name="Group 5"/>
          <p:cNvGrpSpPr>
            <a:grpSpLocks/>
          </p:cNvGrpSpPr>
          <p:nvPr/>
        </p:nvGrpSpPr>
        <p:grpSpPr bwMode="auto">
          <a:xfrm>
            <a:off x="1981200" y="3200400"/>
            <a:ext cx="5181600" cy="1884363"/>
            <a:chOff x="3721" y="13096"/>
            <a:chExt cx="4395" cy="1408"/>
          </a:xfrm>
        </p:grpSpPr>
        <p:sp>
          <p:nvSpPr>
            <p:cNvPr id="60421" name="Text Box 6"/>
            <p:cNvSpPr txBox="1">
              <a:spLocks noChangeArrowheads="1"/>
            </p:cNvSpPr>
            <p:nvPr/>
          </p:nvSpPr>
          <p:spPr bwMode="auto">
            <a:xfrm>
              <a:off x="3721" y="14192"/>
              <a:ext cx="87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工艺路线</a:t>
              </a:r>
            </a:p>
          </p:txBody>
        </p:sp>
        <p:sp>
          <p:nvSpPr>
            <p:cNvPr id="60422" name="Text Box 7"/>
            <p:cNvSpPr txBox="1">
              <a:spLocks noChangeArrowheads="1"/>
            </p:cNvSpPr>
            <p:nvPr/>
          </p:nvSpPr>
          <p:spPr bwMode="auto">
            <a:xfrm>
              <a:off x="5521" y="13096"/>
              <a:ext cx="87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MRP </a:t>
              </a:r>
            </a:p>
          </p:txBody>
        </p:sp>
        <p:sp>
          <p:nvSpPr>
            <p:cNvPr id="60423" name="Text Box 8"/>
            <p:cNvSpPr txBox="1">
              <a:spLocks noChangeArrowheads="1"/>
            </p:cNvSpPr>
            <p:nvPr/>
          </p:nvSpPr>
          <p:spPr bwMode="auto">
            <a:xfrm>
              <a:off x="7246" y="14203"/>
              <a:ext cx="87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工作中心</a:t>
              </a:r>
            </a:p>
          </p:txBody>
        </p:sp>
        <p:sp>
          <p:nvSpPr>
            <p:cNvPr id="60424" name="Text Box 9"/>
            <p:cNvSpPr txBox="1">
              <a:spLocks noChangeArrowheads="1"/>
            </p:cNvSpPr>
            <p:nvPr/>
          </p:nvSpPr>
          <p:spPr bwMode="auto">
            <a:xfrm>
              <a:off x="5491" y="14194"/>
              <a:ext cx="87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CRP</a:t>
              </a:r>
            </a:p>
          </p:txBody>
        </p:sp>
        <p:sp>
          <p:nvSpPr>
            <p:cNvPr id="60425" name="Line 10"/>
            <p:cNvSpPr>
              <a:spLocks noChangeShapeType="1"/>
            </p:cNvSpPr>
            <p:nvPr/>
          </p:nvSpPr>
          <p:spPr bwMode="auto">
            <a:xfrm>
              <a:off x="5956" y="13417"/>
              <a:ext cx="0" cy="8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26" name="Line 11"/>
            <p:cNvSpPr>
              <a:spLocks noChangeShapeType="1"/>
            </p:cNvSpPr>
            <p:nvPr/>
          </p:nvSpPr>
          <p:spPr bwMode="auto">
            <a:xfrm>
              <a:off x="4606" y="14348"/>
              <a:ext cx="88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27" name="Line 12"/>
            <p:cNvSpPr>
              <a:spLocks noChangeShapeType="1"/>
            </p:cNvSpPr>
            <p:nvPr/>
          </p:nvSpPr>
          <p:spPr bwMode="auto">
            <a:xfrm>
              <a:off x="6376" y="14342"/>
              <a:ext cx="885"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068258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ppt_x"/>
                                          </p:val>
                                        </p:tav>
                                        <p:tav tm="100000">
                                          <p:val>
                                            <p:strVal val="#ppt_x"/>
                                          </p:val>
                                        </p:tav>
                                      </p:tavLst>
                                    </p:anim>
                                    <p:anim calcmode="lin" valueType="num">
                                      <p:cBhvr additive="base">
                                        <p:cTn id="8" dur="500" fill="hold"/>
                                        <p:tgtEl>
                                          <p:spTgt spid="6656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 calcmode="lin" valueType="num">
                                      <p:cBhvr additive="base">
                                        <p:cTn id="12"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65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66565"/>
                                        </p:tgtEl>
                                        <p:attrNameLst>
                                          <p:attrName>style.visibility</p:attrName>
                                        </p:attrNameLst>
                                      </p:cBhvr>
                                      <p:to>
                                        <p:strVal val="visible"/>
                                      </p:to>
                                    </p:set>
                                    <p:anim calcmode="lin" valueType="num">
                                      <p:cBhvr additive="base">
                                        <p:cTn id="17" dur="500" fill="hold"/>
                                        <p:tgtEl>
                                          <p:spTgt spid="66565"/>
                                        </p:tgtEl>
                                        <p:attrNameLst>
                                          <p:attrName>ppt_x</p:attrName>
                                        </p:attrNameLst>
                                      </p:cBhvr>
                                      <p:tavLst>
                                        <p:tav tm="0">
                                          <p:val>
                                            <p:strVal val="1+#ppt_w/2"/>
                                          </p:val>
                                        </p:tav>
                                        <p:tav tm="100000">
                                          <p:val>
                                            <p:strVal val="#ppt_x"/>
                                          </p:val>
                                        </p:tav>
                                      </p:tavLst>
                                    </p:anim>
                                    <p:anim calcmode="lin" valueType="num">
                                      <p:cBhvr additive="base">
                                        <p:cTn id="18" dur="500" fill="hold"/>
                                        <p:tgtEl>
                                          <p:spTgt spid="6656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smtClean="0">
                <a:solidFill>
                  <a:srgbClr val="FFCC00"/>
                </a:solidFill>
              </a:rPr>
              <a:t>能力需求计划</a:t>
            </a:r>
          </a:p>
        </p:txBody>
      </p:sp>
      <p:sp>
        <p:nvSpPr>
          <p:cNvPr id="67587" name="Rectangle 3"/>
          <p:cNvSpPr>
            <a:spLocks noGrp="1" noChangeArrowheads="1"/>
          </p:cNvSpPr>
          <p:nvPr>
            <p:ph type="body" idx="1"/>
          </p:nvPr>
        </p:nvSpPr>
        <p:spPr/>
        <p:txBody>
          <a:bodyPr/>
          <a:lstStyle/>
          <a:p>
            <a:pPr eaLnBrk="1" hangingPunct="1">
              <a:spcBef>
                <a:spcPts val="600"/>
              </a:spcBef>
              <a:buFont typeface="Marlett" pitchFamily="2" charset="2"/>
              <a:buChar char="2"/>
            </a:pPr>
            <a:r>
              <a:rPr lang="zh-CN" altLang="en-US" b="1" dirty="0" smtClean="0">
                <a:latin typeface="宋体" charset="-122"/>
              </a:rPr>
              <a:t>无限能力计划</a:t>
            </a:r>
            <a:endParaRPr lang="zh-CN" altLang="en-US" b="1" dirty="0" smtClean="0">
              <a:solidFill>
                <a:srgbClr val="FF0000"/>
              </a:solidFill>
              <a:latin typeface="宋体" charset="-122"/>
            </a:endParaRPr>
          </a:p>
          <a:p>
            <a:pPr algn="just" eaLnBrk="1" hangingPunct="1">
              <a:buFontTx/>
              <a:buNone/>
            </a:pPr>
            <a:r>
              <a:rPr lang="zh-CN" altLang="en-US" dirty="0" smtClean="0">
                <a:latin typeface="宋体" charset="-122"/>
              </a:rPr>
              <a:t>    无限能力计划是在作物料需求计划时不考虑生产能力的限制，而后对各个工作中心的能力、负荷进行计算得出工作中心的负荷情况，产生能力报告。当负荷＞能力时，对超负荷的的工作中心进行负荷调整。</a:t>
            </a:r>
            <a:endParaRPr lang="zh-CN" altLang="en-US" dirty="0" smtClean="0">
              <a:solidFill>
                <a:srgbClr val="FF0000"/>
              </a:solidFill>
              <a:latin typeface="宋体" charset="-122"/>
            </a:endParaRPr>
          </a:p>
        </p:txBody>
      </p:sp>
    </p:spTree>
    <p:extLst>
      <p:ext uri="{BB962C8B-B14F-4D97-AF65-F5344CB8AC3E}">
        <p14:creationId xmlns:p14="http://schemas.microsoft.com/office/powerpoint/2010/main" val="2769551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anim calcmode="lin" valueType="num">
                                      <p:cBhvr additive="base">
                                        <p:cTn id="12"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75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7587">
                                            <p:txEl>
                                              <p:pRg st="1" end="1"/>
                                            </p:txEl>
                                          </p:spTgt>
                                        </p:tgtEl>
                                        <p:attrNameLst>
                                          <p:attrName>style.visibility</p:attrName>
                                        </p:attrNameLst>
                                      </p:cBhvr>
                                      <p:to>
                                        <p:strVal val="visible"/>
                                      </p:to>
                                    </p:set>
                                    <p:anim calcmode="lin" valueType="num">
                                      <p:cBhvr additive="base">
                                        <p:cTn id="17"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75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build="p" autoUpdateAnimBg="0" advAuto="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smtClean="0">
                <a:solidFill>
                  <a:srgbClr val="FFCC00"/>
                </a:solidFill>
              </a:rPr>
              <a:t>能力需求计划</a:t>
            </a:r>
          </a:p>
        </p:txBody>
      </p:sp>
      <p:sp>
        <p:nvSpPr>
          <p:cNvPr id="68611" name="Rectangle 3"/>
          <p:cNvSpPr>
            <a:spLocks noGrp="1" noChangeArrowheads="1"/>
          </p:cNvSpPr>
          <p:nvPr>
            <p:ph type="body" idx="1"/>
          </p:nvPr>
        </p:nvSpPr>
        <p:spPr/>
        <p:txBody>
          <a:bodyPr/>
          <a:lstStyle/>
          <a:p>
            <a:pPr eaLnBrk="1" hangingPunct="1">
              <a:spcBef>
                <a:spcPts val="600"/>
              </a:spcBef>
              <a:buFont typeface="Marlett" pitchFamily="2" charset="2"/>
              <a:buChar char="2"/>
            </a:pPr>
            <a:r>
              <a:rPr lang="zh-CN" altLang="en-US" smtClean="0"/>
              <a:t>有限能力计划</a:t>
            </a:r>
          </a:p>
          <a:p>
            <a:pPr eaLnBrk="1" hangingPunct="1">
              <a:spcBef>
                <a:spcPts val="600"/>
              </a:spcBef>
              <a:buFont typeface="Marlett" pitchFamily="2" charset="2"/>
              <a:buNone/>
            </a:pPr>
            <a:r>
              <a:rPr lang="zh-CN" altLang="en-US" smtClean="0"/>
              <a:t>          是认为工作中心的能力是不变的，计划的安排按照优先级安排，先把能力分配给优先级高的物料，当工作中心负荷已满时，优先级别底的物料被推迟加工，即订单被推迟。该方法计算出的计划可以不进行负荷与能力平衡。</a:t>
            </a:r>
          </a:p>
          <a:p>
            <a:pPr eaLnBrk="1" hangingPunct="1"/>
            <a:endParaRPr lang="en-US" altLang="zh-CN" smtClean="0"/>
          </a:p>
        </p:txBody>
      </p:sp>
    </p:spTree>
    <p:extLst>
      <p:ext uri="{BB962C8B-B14F-4D97-AF65-F5344CB8AC3E}">
        <p14:creationId xmlns:p14="http://schemas.microsoft.com/office/powerpoint/2010/main" val="805608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500" fill="hold"/>
                                        <p:tgtEl>
                                          <p:spTgt spid="68610"/>
                                        </p:tgtEl>
                                        <p:attrNameLst>
                                          <p:attrName>ppt_x</p:attrName>
                                        </p:attrNameLst>
                                      </p:cBhvr>
                                      <p:tavLst>
                                        <p:tav tm="0">
                                          <p:val>
                                            <p:strVal val="#ppt_x"/>
                                          </p:val>
                                        </p:tav>
                                        <p:tav tm="100000">
                                          <p:val>
                                            <p:strVal val="#ppt_x"/>
                                          </p:val>
                                        </p:tav>
                                      </p:tavLst>
                                    </p:anim>
                                    <p:anim calcmode="lin" valueType="num">
                                      <p:cBhvr additive="base">
                                        <p:cTn id="8" dur="500" fill="hold"/>
                                        <p:tgtEl>
                                          <p:spTgt spid="6861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8611">
                                            <p:txEl>
                                              <p:pRg st="0" end="0"/>
                                            </p:txEl>
                                          </p:spTgt>
                                        </p:tgtEl>
                                        <p:attrNameLst>
                                          <p:attrName>style.visibility</p:attrName>
                                        </p:attrNameLst>
                                      </p:cBhvr>
                                      <p:to>
                                        <p:strVal val="visible"/>
                                      </p:to>
                                    </p:set>
                                    <p:anim calcmode="lin" valueType="num">
                                      <p:cBhvr additive="base">
                                        <p:cTn id="12"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86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8611">
                                            <p:txEl>
                                              <p:pRg st="1" end="1"/>
                                            </p:txEl>
                                          </p:spTgt>
                                        </p:tgtEl>
                                        <p:attrNameLst>
                                          <p:attrName>style.visibility</p:attrName>
                                        </p:attrNameLst>
                                      </p:cBhvr>
                                      <p:to>
                                        <p:strVal val="visible"/>
                                      </p:to>
                                    </p:set>
                                    <p:anim calcmode="lin" valueType="num">
                                      <p:cBhvr additive="base">
                                        <p:cTn id="17"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86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build="p" autoUpdateAnimBg="0" advAuto="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dirty="0" smtClean="0">
                <a:solidFill>
                  <a:srgbClr val="FFCC00"/>
                </a:solidFill>
              </a:rPr>
              <a:t>能力需求计划</a:t>
            </a:r>
          </a:p>
        </p:txBody>
      </p:sp>
      <p:sp>
        <p:nvSpPr>
          <p:cNvPr id="69635" name="Rectangle 3"/>
          <p:cNvSpPr>
            <a:spLocks noGrp="1" noChangeArrowheads="1"/>
          </p:cNvSpPr>
          <p:nvPr>
            <p:ph type="body" idx="1"/>
          </p:nvPr>
        </p:nvSpPr>
        <p:spPr/>
        <p:txBody>
          <a:bodyPr/>
          <a:lstStyle/>
          <a:p>
            <a:pPr algn="just" eaLnBrk="1" hangingPunct="1">
              <a:buFont typeface="Marlett" pitchFamily="2" charset="2"/>
              <a:buChar char="2"/>
            </a:pPr>
            <a:r>
              <a:rPr lang="zh-CN" altLang="en-US" dirty="0" smtClean="0"/>
              <a:t>工作中心加工物品的负荷计算如下：</a:t>
            </a:r>
          </a:p>
          <a:p>
            <a:pPr lvl="2" algn="just" eaLnBrk="1" hangingPunct="1">
              <a:buFont typeface="Marlett" pitchFamily="2" charset="2"/>
              <a:buNone/>
            </a:pPr>
            <a:r>
              <a:rPr lang="zh-CN" altLang="en-US" b="1" dirty="0" smtClean="0"/>
              <a:t>负荷</a:t>
            </a:r>
            <a:r>
              <a:rPr lang="en-US" altLang="zh-CN" b="1" dirty="0" smtClean="0"/>
              <a:t>=</a:t>
            </a:r>
            <a:r>
              <a:rPr lang="zh-CN" altLang="en-US" b="1" dirty="0" smtClean="0"/>
              <a:t>该物品产量</a:t>
            </a:r>
            <a:r>
              <a:rPr lang="en-US" altLang="zh-CN" b="1" dirty="0" smtClean="0"/>
              <a:t>×</a:t>
            </a:r>
            <a:r>
              <a:rPr lang="zh-CN" altLang="en-US" b="1" dirty="0" smtClean="0"/>
              <a:t>占用该工作中心的标准工时（或台时）</a:t>
            </a:r>
          </a:p>
          <a:p>
            <a:pPr lvl="1" algn="just" eaLnBrk="1" hangingPunct="1">
              <a:buFont typeface="Marlett" pitchFamily="2" charset="2"/>
              <a:buChar char="2"/>
            </a:pPr>
            <a:r>
              <a:rPr lang="zh-CN" altLang="en-US" b="1" dirty="0" smtClean="0"/>
              <a:t>能力－负荷≥</a:t>
            </a:r>
            <a:r>
              <a:rPr lang="en-US" altLang="zh-CN" b="1" dirty="0" smtClean="0"/>
              <a:t>0</a:t>
            </a:r>
            <a:r>
              <a:rPr lang="zh-CN" altLang="en-US" b="1" dirty="0" smtClean="0"/>
              <a:t>，则满足加工要求，能力富余（或刚好）。</a:t>
            </a:r>
          </a:p>
          <a:p>
            <a:pPr lvl="1" algn="just" eaLnBrk="1" hangingPunct="1">
              <a:buFont typeface="Marlett" pitchFamily="2" charset="2"/>
              <a:buChar char="2"/>
            </a:pPr>
            <a:r>
              <a:rPr lang="zh-CN" altLang="en-US" b="1" dirty="0" smtClean="0"/>
              <a:t>能力－负荷＜</a:t>
            </a:r>
            <a:r>
              <a:rPr lang="en-US" altLang="zh-CN" b="1" dirty="0" smtClean="0"/>
              <a:t>0</a:t>
            </a:r>
            <a:r>
              <a:rPr lang="zh-CN" altLang="en-US" b="1" dirty="0" smtClean="0"/>
              <a:t>，则不能满足加工要求，能力不足。</a:t>
            </a:r>
          </a:p>
        </p:txBody>
      </p:sp>
    </p:spTree>
    <p:extLst>
      <p:ext uri="{BB962C8B-B14F-4D97-AF65-F5344CB8AC3E}">
        <p14:creationId xmlns:p14="http://schemas.microsoft.com/office/powerpoint/2010/main" val="2025208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ppt_x"/>
                                          </p:val>
                                        </p:tav>
                                        <p:tav tm="100000">
                                          <p:val>
                                            <p:strVal val="#ppt_x"/>
                                          </p:val>
                                        </p:tav>
                                      </p:tavLst>
                                    </p:anim>
                                    <p:anim calcmode="lin" valueType="num">
                                      <p:cBhvr additive="base">
                                        <p:cTn id="8" dur="500" fill="hold"/>
                                        <p:tgtEl>
                                          <p:spTgt spid="6963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 calcmode="lin" valueType="num">
                                      <p:cBhvr additive="base">
                                        <p:cTn id="12"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69635">
                                            <p:txEl>
                                              <p:pRg st="1" end="1"/>
                                            </p:txEl>
                                          </p:spTgt>
                                        </p:tgtEl>
                                        <p:attrNameLst>
                                          <p:attrName>style.visibility</p:attrName>
                                        </p:attrNameLst>
                                      </p:cBhvr>
                                      <p:to>
                                        <p:strVal val="visible"/>
                                      </p:to>
                                    </p:set>
                                    <p:anim calcmode="lin" valueType="num">
                                      <p:cBhvr additive="base">
                                        <p:cTn id="16"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96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69635">
                                            <p:txEl>
                                              <p:pRg st="2" end="2"/>
                                            </p:txEl>
                                          </p:spTgt>
                                        </p:tgtEl>
                                        <p:attrNameLst>
                                          <p:attrName>style.visibility</p:attrName>
                                        </p:attrNameLst>
                                      </p:cBhvr>
                                      <p:to>
                                        <p:strVal val="visible"/>
                                      </p:to>
                                    </p:set>
                                    <p:anim calcmode="lin" valueType="num">
                                      <p:cBhvr additive="base">
                                        <p:cTn id="20"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96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69635">
                                            <p:txEl>
                                              <p:pRg st="3" end="3"/>
                                            </p:txEl>
                                          </p:spTgt>
                                        </p:tgtEl>
                                        <p:attrNameLst>
                                          <p:attrName>style.visibility</p:attrName>
                                        </p:attrNameLst>
                                      </p:cBhvr>
                                      <p:to>
                                        <p:strVal val="visible"/>
                                      </p:to>
                                    </p:set>
                                    <p:anim calcmode="lin" valueType="num">
                                      <p:cBhvr additive="base">
                                        <p:cTn id="24" dur="5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96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smtClean="0">
                <a:solidFill>
                  <a:srgbClr val="FFCC00"/>
                </a:solidFill>
              </a:rPr>
              <a:t>销售</a:t>
            </a:r>
            <a:r>
              <a:rPr lang="zh-CN" altLang="en-US" dirty="0">
                <a:solidFill>
                  <a:srgbClr val="FFCC00"/>
                </a:solidFill>
              </a:rPr>
              <a:t>管理</a:t>
            </a:r>
          </a:p>
        </p:txBody>
      </p:sp>
      <p:sp>
        <p:nvSpPr>
          <p:cNvPr id="45059" name="Rectangle 3"/>
          <p:cNvSpPr>
            <a:spLocks noGrp="1" noChangeArrowheads="1"/>
          </p:cNvSpPr>
          <p:nvPr>
            <p:ph type="body" idx="1"/>
          </p:nvPr>
        </p:nvSpPr>
        <p:spPr/>
        <p:txBody>
          <a:bodyPr/>
          <a:lstStyle/>
          <a:p>
            <a:pPr>
              <a:buFontTx/>
              <a:buNone/>
            </a:pPr>
            <a:r>
              <a:rPr lang="zh-CN" altLang="en-US" b="1" dirty="0">
                <a:latin typeface="宋体" charset="-122"/>
              </a:rPr>
              <a:t>销售管理子系统与其他子系统的关系</a:t>
            </a:r>
          </a:p>
        </p:txBody>
      </p:sp>
      <p:grpSp>
        <p:nvGrpSpPr>
          <p:cNvPr id="45060" name="Group 4"/>
          <p:cNvGrpSpPr>
            <a:grpSpLocks/>
          </p:cNvGrpSpPr>
          <p:nvPr/>
        </p:nvGrpSpPr>
        <p:grpSpPr bwMode="auto">
          <a:xfrm>
            <a:off x="1524000" y="2971800"/>
            <a:ext cx="6248400" cy="2438400"/>
            <a:chOff x="3286" y="9392"/>
            <a:chExt cx="5580" cy="2401"/>
          </a:xfrm>
        </p:grpSpPr>
        <p:sp>
          <p:nvSpPr>
            <p:cNvPr id="45061" name="Text Box 5"/>
            <p:cNvSpPr txBox="1">
              <a:spLocks noChangeArrowheads="1"/>
            </p:cNvSpPr>
            <p:nvPr/>
          </p:nvSpPr>
          <p:spPr bwMode="auto">
            <a:xfrm>
              <a:off x="4396" y="9805"/>
              <a:ext cx="990" cy="322"/>
            </a:xfrm>
            <a:prstGeom prst="rect">
              <a:avLst/>
            </a:prstGeom>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lnSpc>
                  <a:spcPct val="96000"/>
                </a:lnSpc>
              </a:pPr>
              <a:r>
                <a:rPr lang="zh-CN" altLang="en-US" sz="1400" dirty="0"/>
                <a:t>应付账</a:t>
              </a:r>
            </a:p>
          </p:txBody>
        </p:sp>
        <p:sp>
          <p:nvSpPr>
            <p:cNvPr id="45062" name="Text Box 6"/>
            <p:cNvSpPr txBox="1">
              <a:spLocks noChangeArrowheads="1"/>
            </p:cNvSpPr>
            <p:nvPr/>
          </p:nvSpPr>
          <p:spPr bwMode="auto">
            <a:xfrm>
              <a:off x="6811" y="10246"/>
              <a:ext cx="840" cy="322"/>
            </a:xfrm>
            <a:prstGeom prst="rect">
              <a:avLst/>
            </a:prstGeom>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lnSpc>
                  <a:spcPct val="96000"/>
                </a:lnSpc>
              </a:pPr>
              <a:r>
                <a:rPr lang="zh-CN" altLang="en-US" sz="1400"/>
                <a:t>发货、退货</a:t>
              </a:r>
            </a:p>
          </p:txBody>
        </p:sp>
        <p:sp>
          <p:nvSpPr>
            <p:cNvPr id="45063" name="Text Box 7"/>
            <p:cNvSpPr txBox="1">
              <a:spLocks noChangeArrowheads="1"/>
            </p:cNvSpPr>
            <p:nvPr/>
          </p:nvSpPr>
          <p:spPr bwMode="auto">
            <a:xfrm>
              <a:off x="4471" y="11058"/>
              <a:ext cx="720" cy="322"/>
            </a:xfrm>
            <a:prstGeom prst="rect">
              <a:avLst/>
            </a:prstGeom>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lnSpc>
                  <a:spcPct val="96000"/>
                </a:lnSpc>
              </a:pPr>
              <a:r>
                <a:rPr lang="zh-CN" altLang="en-US" sz="1400" dirty="0"/>
                <a:t>成本资料</a:t>
              </a:r>
            </a:p>
          </p:txBody>
        </p:sp>
        <p:sp>
          <p:nvSpPr>
            <p:cNvPr id="45064" name="Text Box 8"/>
            <p:cNvSpPr txBox="1">
              <a:spLocks noChangeArrowheads="1"/>
            </p:cNvSpPr>
            <p:nvPr/>
          </p:nvSpPr>
          <p:spPr bwMode="auto">
            <a:xfrm>
              <a:off x="5536" y="9392"/>
              <a:ext cx="1200" cy="44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spcBef>
                  <a:spcPts val="300"/>
                </a:spcBef>
              </a:pPr>
              <a:r>
                <a:rPr lang="zh-CN" altLang="en-US" sz="1400"/>
                <a:t>分销资源计划</a:t>
              </a:r>
            </a:p>
          </p:txBody>
        </p:sp>
        <p:sp>
          <p:nvSpPr>
            <p:cNvPr id="45065" name="Text Box 9"/>
            <p:cNvSpPr txBox="1">
              <a:spLocks noChangeArrowheads="1"/>
            </p:cNvSpPr>
            <p:nvPr/>
          </p:nvSpPr>
          <p:spPr bwMode="auto">
            <a:xfrm>
              <a:off x="5536" y="10379"/>
              <a:ext cx="1185" cy="44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18000" tIns="10800" rIns="18000" bIns="10800"/>
            <a:lstStyle/>
            <a:p>
              <a:pPr algn="ctr">
                <a:spcBef>
                  <a:spcPts val="300"/>
                </a:spcBef>
              </a:pPr>
              <a:r>
                <a:rPr lang="zh-CN" altLang="en-US" sz="1400"/>
                <a:t>销售管理</a:t>
              </a:r>
            </a:p>
          </p:txBody>
        </p:sp>
        <p:sp>
          <p:nvSpPr>
            <p:cNvPr id="45066" name="Text Box 10"/>
            <p:cNvSpPr txBox="1">
              <a:spLocks noChangeArrowheads="1"/>
            </p:cNvSpPr>
            <p:nvPr/>
          </p:nvSpPr>
          <p:spPr bwMode="auto">
            <a:xfrm>
              <a:off x="3286" y="9966"/>
              <a:ext cx="1155" cy="44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18000" tIns="10800" rIns="18000" bIns="10800"/>
            <a:lstStyle/>
            <a:p>
              <a:pPr algn="ctr">
                <a:spcBef>
                  <a:spcPts val="300"/>
                </a:spcBef>
              </a:pPr>
              <a:r>
                <a:rPr lang="zh-CN" altLang="en-US" sz="1400" dirty="0"/>
                <a:t>财务管理</a:t>
              </a:r>
            </a:p>
          </p:txBody>
        </p:sp>
        <p:sp>
          <p:nvSpPr>
            <p:cNvPr id="45067" name="Text Box 11"/>
            <p:cNvSpPr txBox="1">
              <a:spLocks noChangeArrowheads="1"/>
            </p:cNvSpPr>
            <p:nvPr/>
          </p:nvSpPr>
          <p:spPr bwMode="auto">
            <a:xfrm>
              <a:off x="7651" y="10372"/>
              <a:ext cx="1215" cy="44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18000" tIns="10800" rIns="18000" bIns="10800"/>
            <a:lstStyle/>
            <a:p>
              <a:pPr algn="ctr">
                <a:spcBef>
                  <a:spcPts val="300"/>
                </a:spcBef>
              </a:pPr>
              <a:r>
                <a:rPr lang="zh-CN" altLang="en-US" sz="1400"/>
                <a:t>库存管理</a:t>
              </a:r>
            </a:p>
          </p:txBody>
        </p:sp>
        <p:sp>
          <p:nvSpPr>
            <p:cNvPr id="45068" name="Text Box 12"/>
            <p:cNvSpPr txBox="1">
              <a:spLocks noChangeArrowheads="1"/>
            </p:cNvSpPr>
            <p:nvPr/>
          </p:nvSpPr>
          <p:spPr bwMode="auto">
            <a:xfrm>
              <a:off x="3286" y="10764"/>
              <a:ext cx="1140" cy="44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18000" tIns="10800" rIns="18000" bIns="10800"/>
            <a:lstStyle/>
            <a:p>
              <a:pPr algn="ctr">
                <a:spcBef>
                  <a:spcPts val="300"/>
                </a:spcBef>
              </a:pPr>
              <a:r>
                <a:rPr lang="zh-CN" altLang="en-US" sz="1400"/>
                <a:t>成本管理</a:t>
              </a:r>
            </a:p>
          </p:txBody>
        </p:sp>
        <p:sp>
          <p:nvSpPr>
            <p:cNvPr id="45069" name="Text Box 13"/>
            <p:cNvSpPr txBox="1">
              <a:spLocks noChangeArrowheads="1"/>
            </p:cNvSpPr>
            <p:nvPr/>
          </p:nvSpPr>
          <p:spPr bwMode="auto">
            <a:xfrm>
              <a:off x="5521" y="11352"/>
              <a:ext cx="1215" cy="44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spcBef>
                  <a:spcPts val="300"/>
                </a:spcBef>
              </a:pPr>
              <a:r>
                <a:rPr lang="zh-CN" altLang="en-US" sz="1400" dirty="0"/>
                <a:t>主生产计划</a:t>
              </a:r>
            </a:p>
          </p:txBody>
        </p:sp>
        <p:sp>
          <p:nvSpPr>
            <p:cNvPr id="45070" name="Line 14"/>
            <p:cNvSpPr>
              <a:spLocks noChangeShapeType="1"/>
            </p:cNvSpPr>
            <p:nvPr/>
          </p:nvSpPr>
          <p:spPr bwMode="auto">
            <a:xfrm>
              <a:off x="6121" y="9833"/>
              <a:ext cx="0" cy="53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1" name="Text Box 15"/>
            <p:cNvSpPr txBox="1">
              <a:spLocks noChangeArrowheads="1"/>
            </p:cNvSpPr>
            <p:nvPr/>
          </p:nvSpPr>
          <p:spPr bwMode="auto">
            <a:xfrm>
              <a:off x="6196" y="9882"/>
              <a:ext cx="720" cy="322"/>
            </a:xfrm>
            <a:prstGeom prst="rect">
              <a:avLst/>
            </a:prstGeom>
            <a:ln/>
          </p:spPr>
          <p:style>
            <a:lnRef idx="2">
              <a:schemeClr val="accent3"/>
            </a:lnRef>
            <a:fillRef idx="1">
              <a:schemeClr val="lt1"/>
            </a:fillRef>
            <a:effectRef idx="0">
              <a:schemeClr val="accent3"/>
            </a:effectRef>
            <a:fontRef idx="minor">
              <a:schemeClr val="dk1"/>
            </a:fontRef>
          </p:style>
          <p:txBody>
            <a:bodyPr lIns="18000" tIns="10800" rIns="18000" bIns="10800"/>
            <a:lstStyle/>
            <a:p>
              <a:pPr algn="ctr">
                <a:lnSpc>
                  <a:spcPct val="96000"/>
                </a:lnSpc>
              </a:pPr>
              <a:r>
                <a:rPr lang="zh-CN" altLang="en-US" sz="1400" dirty="0"/>
                <a:t>数据输入</a:t>
              </a:r>
            </a:p>
          </p:txBody>
        </p:sp>
        <p:sp>
          <p:nvSpPr>
            <p:cNvPr id="45072" name="Line 16"/>
            <p:cNvSpPr>
              <a:spLocks noChangeShapeType="1"/>
            </p:cNvSpPr>
            <p:nvPr/>
          </p:nvSpPr>
          <p:spPr bwMode="auto">
            <a:xfrm>
              <a:off x="6106" y="10834"/>
              <a:ext cx="0" cy="53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3" name="Line 17"/>
            <p:cNvSpPr>
              <a:spLocks noChangeShapeType="1"/>
            </p:cNvSpPr>
            <p:nvPr/>
          </p:nvSpPr>
          <p:spPr bwMode="auto">
            <a:xfrm flipH="1">
              <a:off x="5086" y="10575"/>
              <a:ext cx="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4" name="Line 18"/>
            <p:cNvSpPr>
              <a:spLocks noChangeShapeType="1"/>
            </p:cNvSpPr>
            <p:nvPr/>
          </p:nvSpPr>
          <p:spPr bwMode="auto">
            <a:xfrm>
              <a:off x="6706" y="10589"/>
              <a:ext cx="94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5075" name="Group 19"/>
            <p:cNvGrpSpPr>
              <a:grpSpLocks/>
            </p:cNvGrpSpPr>
            <p:nvPr/>
          </p:nvGrpSpPr>
          <p:grpSpPr bwMode="auto">
            <a:xfrm>
              <a:off x="4456" y="10197"/>
              <a:ext cx="660" cy="798"/>
              <a:chOff x="4411" y="10197"/>
              <a:chExt cx="660" cy="798"/>
            </a:xfrm>
          </p:grpSpPr>
          <p:sp>
            <p:nvSpPr>
              <p:cNvPr id="45076" name="Line 20"/>
              <p:cNvSpPr>
                <a:spLocks noChangeShapeType="1"/>
              </p:cNvSpPr>
              <p:nvPr/>
            </p:nvSpPr>
            <p:spPr bwMode="auto">
              <a:xfrm>
                <a:off x="4426" y="10197"/>
                <a:ext cx="645"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7" name="Line 21"/>
              <p:cNvSpPr>
                <a:spLocks noChangeShapeType="1"/>
              </p:cNvSpPr>
              <p:nvPr/>
            </p:nvSpPr>
            <p:spPr bwMode="auto">
              <a:xfrm>
                <a:off x="5056" y="10197"/>
                <a:ext cx="0" cy="79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8" name="Line 22"/>
              <p:cNvSpPr>
                <a:spLocks noChangeShapeType="1"/>
              </p:cNvSpPr>
              <p:nvPr/>
            </p:nvSpPr>
            <p:spPr bwMode="auto">
              <a:xfrm>
                <a:off x="4411" y="10974"/>
                <a:ext cx="645"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5079" name="Text Box 23"/>
            <p:cNvSpPr txBox="1">
              <a:spLocks noChangeArrowheads="1"/>
            </p:cNvSpPr>
            <p:nvPr/>
          </p:nvSpPr>
          <p:spPr bwMode="auto">
            <a:xfrm>
              <a:off x="6226" y="10946"/>
              <a:ext cx="720" cy="322"/>
            </a:xfrm>
            <a:prstGeom prst="rect">
              <a:avLst/>
            </a:prstGeom>
            <a:ln/>
          </p:spPr>
          <p:style>
            <a:lnRef idx="2">
              <a:schemeClr val="accent3"/>
            </a:lnRef>
            <a:fillRef idx="1">
              <a:schemeClr val="lt1"/>
            </a:fillRef>
            <a:effectRef idx="0">
              <a:schemeClr val="accent3"/>
            </a:effectRef>
            <a:fontRef idx="minor">
              <a:schemeClr val="dk1"/>
            </a:fontRef>
          </p:style>
          <p:txBody>
            <a:bodyPr lIns="18000" tIns="10800" rIns="18000" bIns="10800"/>
            <a:lstStyle/>
            <a:p>
              <a:pPr algn="ctr">
                <a:lnSpc>
                  <a:spcPct val="96000"/>
                </a:lnSpc>
              </a:pPr>
              <a:r>
                <a:rPr lang="zh-CN" altLang="en-US" sz="1400" dirty="0"/>
                <a:t>数据输入</a:t>
              </a:r>
            </a:p>
          </p:txBody>
        </p:sp>
      </p:grpSp>
    </p:spTree>
    <p:extLst>
      <p:ext uri="{BB962C8B-B14F-4D97-AF65-F5344CB8AC3E}">
        <p14:creationId xmlns:p14="http://schemas.microsoft.com/office/powerpoint/2010/main" val="2048878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059">
                                            <p:txEl>
                                              <p:pRg st="0" end="0"/>
                                            </p:txEl>
                                          </p:spTgt>
                                        </p:tgtEl>
                                        <p:attrNameLst>
                                          <p:attrName>style.visibility</p:attrName>
                                        </p:attrNameLst>
                                      </p:cBhvr>
                                      <p:to>
                                        <p:strVal val="visible"/>
                                      </p:to>
                                    </p:set>
                                    <p:anim calcmode="lin" valueType="num">
                                      <p:cBhvr additive="base">
                                        <p:cTn id="12"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45060"/>
                                        </p:tgtEl>
                                        <p:attrNameLst>
                                          <p:attrName>style.visibility</p:attrName>
                                        </p:attrNameLst>
                                      </p:cBhvr>
                                      <p:to>
                                        <p:strVal val="visible"/>
                                      </p:to>
                                    </p:set>
                                    <p:anim calcmode="lin" valueType="num">
                                      <p:cBhvr additive="base">
                                        <p:cTn id="17" dur="500" fill="hold"/>
                                        <p:tgtEl>
                                          <p:spTgt spid="45060"/>
                                        </p:tgtEl>
                                        <p:attrNameLst>
                                          <p:attrName>ppt_x</p:attrName>
                                        </p:attrNameLst>
                                      </p:cBhvr>
                                      <p:tavLst>
                                        <p:tav tm="0">
                                          <p:val>
                                            <p:strVal val="1+#ppt_w/2"/>
                                          </p:val>
                                        </p:tav>
                                        <p:tav tm="100000">
                                          <p:val>
                                            <p:strVal val="#ppt_x"/>
                                          </p:val>
                                        </p:tav>
                                      </p:tavLst>
                                    </p:anim>
                                    <p:anim calcmode="lin" valueType="num">
                                      <p:cBhvr additive="base">
                                        <p:cTn id="18" dur="500" fill="hold"/>
                                        <p:tgtEl>
                                          <p:spTgt spid="4506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build="p" autoUpdateAnimBg="0" advAuto="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smtClean="0">
                <a:solidFill>
                  <a:srgbClr val="FFCC00"/>
                </a:solidFill>
              </a:rPr>
              <a:t>能力需求计划</a:t>
            </a:r>
          </a:p>
        </p:txBody>
      </p:sp>
      <p:sp>
        <p:nvSpPr>
          <p:cNvPr id="70659" name="Rectangle 3"/>
          <p:cNvSpPr>
            <a:spLocks noGrp="1" noChangeArrowheads="1"/>
          </p:cNvSpPr>
          <p:nvPr>
            <p:ph type="body" idx="1"/>
          </p:nvPr>
        </p:nvSpPr>
        <p:spPr/>
        <p:txBody>
          <a:bodyPr/>
          <a:lstStyle/>
          <a:p>
            <a:pPr algn="just" eaLnBrk="1" hangingPunct="1">
              <a:buFont typeface="Marlett" pitchFamily="2" charset="2"/>
              <a:buChar char="2"/>
            </a:pPr>
            <a:r>
              <a:rPr lang="zh-CN" altLang="en-US" smtClean="0"/>
              <a:t>调整能力的方法有：</a:t>
            </a:r>
          </a:p>
          <a:p>
            <a:pPr lvl="1" algn="just" eaLnBrk="1" hangingPunct="1">
              <a:buFont typeface="Marlett" pitchFamily="2" charset="2"/>
              <a:buChar char="2"/>
            </a:pPr>
            <a:r>
              <a:rPr lang="zh-CN" altLang="en-US" smtClean="0"/>
              <a:t>加班；</a:t>
            </a:r>
          </a:p>
          <a:p>
            <a:pPr lvl="1" algn="just" eaLnBrk="1" hangingPunct="1">
              <a:buFont typeface="Marlett" pitchFamily="2" charset="2"/>
              <a:buChar char="2"/>
            </a:pPr>
            <a:r>
              <a:rPr lang="zh-CN" altLang="en-US" smtClean="0"/>
              <a:t>增加人员、设备；</a:t>
            </a:r>
          </a:p>
          <a:p>
            <a:pPr lvl="1" algn="just" eaLnBrk="1" hangingPunct="1">
              <a:buFont typeface="Marlett" pitchFamily="2" charset="2"/>
              <a:buChar char="2"/>
            </a:pPr>
            <a:r>
              <a:rPr lang="zh-CN" altLang="en-US" smtClean="0"/>
              <a:t>提高工作效率；</a:t>
            </a:r>
          </a:p>
          <a:p>
            <a:pPr lvl="1" algn="just" eaLnBrk="1" hangingPunct="1">
              <a:buFont typeface="Marlett" pitchFamily="2" charset="2"/>
              <a:buChar char="2"/>
            </a:pPr>
            <a:r>
              <a:rPr lang="zh-CN" altLang="en-US" smtClean="0"/>
              <a:t>更改工艺路线；</a:t>
            </a:r>
          </a:p>
          <a:p>
            <a:pPr lvl="1" algn="just" eaLnBrk="1" hangingPunct="1">
              <a:buFont typeface="Marlett" pitchFamily="2" charset="2"/>
              <a:buChar char="2"/>
            </a:pPr>
            <a:r>
              <a:rPr lang="zh-CN" altLang="en-US" smtClean="0"/>
              <a:t>增加外协处理等。</a:t>
            </a:r>
            <a:endParaRPr lang="zh-CN" altLang="en-US" smtClean="0">
              <a:solidFill>
                <a:srgbClr val="FF0000"/>
              </a:solidFill>
            </a:endParaRPr>
          </a:p>
        </p:txBody>
      </p:sp>
    </p:spTree>
    <p:extLst>
      <p:ext uri="{BB962C8B-B14F-4D97-AF65-F5344CB8AC3E}">
        <p14:creationId xmlns:p14="http://schemas.microsoft.com/office/powerpoint/2010/main" val="4263385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0659">
                                            <p:txEl>
                                              <p:pRg st="0" end="0"/>
                                            </p:txEl>
                                          </p:spTgt>
                                        </p:tgtEl>
                                        <p:attrNameLst>
                                          <p:attrName>style.visibility</p:attrName>
                                        </p:attrNameLst>
                                      </p:cBhvr>
                                      <p:to>
                                        <p:strVal val="visible"/>
                                      </p:to>
                                    </p:set>
                                    <p:anim calcmode="lin" valueType="num">
                                      <p:cBhvr additive="base">
                                        <p:cTn id="12"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06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70659">
                                            <p:txEl>
                                              <p:pRg st="1" end="1"/>
                                            </p:txEl>
                                          </p:spTgt>
                                        </p:tgtEl>
                                        <p:attrNameLst>
                                          <p:attrName>style.visibility</p:attrName>
                                        </p:attrNameLst>
                                      </p:cBhvr>
                                      <p:to>
                                        <p:strVal val="visible"/>
                                      </p:to>
                                    </p:set>
                                    <p:anim calcmode="lin" valueType="num">
                                      <p:cBhvr additive="base">
                                        <p:cTn id="16"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706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70659">
                                            <p:txEl>
                                              <p:pRg st="2" end="2"/>
                                            </p:txEl>
                                          </p:spTgt>
                                        </p:tgtEl>
                                        <p:attrNameLst>
                                          <p:attrName>style.visibility</p:attrName>
                                        </p:attrNameLst>
                                      </p:cBhvr>
                                      <p:to>
                                        <p:strVal val="visible"/>
                                      </p:to>
                                    </p:set>
                                    <p:anim calcmode="lin" valueType="num">
                                      <p:cBhvr additive="base">
                                        <p:cTn id="20" dur="500" fill="hold"/>
                                        <p:tgtEl>
                                          <p:spTgt spid="70659">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706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70659">
                                            <p:txEl>
                                              <p:pRg st="3" end="3"/>
                                            </p:txEl>
                                          </p:spTgt>
                                        </p:tgtEl>
                                        <p:attrNameLst>
                                          <p:attrName>style.visibility</p:attrName>
                                        </p:attrNameLst>
                                      </p:cBhvr>
                                      <p:to>
                                        <p:strVal val="visible"/>
                                      </p:to>
                                    </p:set>
                                    <p:anim calcmode="lin" valueType="num">
                                      <p:cBhvr additive="base">
                                        <p:cTn id="24" dur="500" fill="hold"/>
                                        <p:tgtEl>
                                          <p:spTgt spid="7065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06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70659">
                                            <p:txEl>
                                              <p:pRg st="4" end="4"/>
                                            </p:txEl>
                                          </p:spTgt>
                                        </p:tgtEl>
                                        <p:attrNameLst>
                                          <p:attrName>style.visibility</p:attrName>
                                        </p:attrNameLst>
                                      </p:cBhvr>
                                      <p:to>
                                        <p:strVal val="visible"/>
                                      </p:to>
                                    </p:set>
                                    <p:anim calcmode="lin" valueType="num">
                                      <p:cBhvr additive="base">
                                        <p:cTn id="28" dur="500" fill="hold"/>
                                        <p:tgtEl>
                                          <p:spTgt spid="70659">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06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70659">
                                            <p:txEl>
                                              <p:pRg st="5" end="5"/>
                                            </p:txEl>
                                          </p:spTgt>
                                        </p:tgtEl>
                                        <p:attrNameLst>
                                          <p:attrName>style.visibility</p:attrName>
                                        </p:attrNameLst>
                                      </p:cBhvr>
                                      <p:to>
                                        <p:strVal val="visible"/>
                                      </p:to>
                                    </p:set>
                                    <p:anim calcmode="lin" valueType="num">
                                      <p:cBhvr additive="base">
                                        <p:cTn id="32" dur="500" fill="hold"/>
                                        <p:tgtEl>
                                          <p:spTgt spid="7065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06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build="p"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dirty="0" smtClean="0">
                <a:solidFill>
                  <a:srgbClr val="FFCC00"/>
                </a:solidFill>
              </a:rPr>
              <a:t>能力需求计划</a:t>
            </a:r>
          </a:p>
        </p:txBody>
      </p:sp>
      <p:sp>
        <p:nvSpPr>
          <p:cNvPr id="71683" name="Rectangle 3"/>
          <p:cNvSpPr>
            <a:spLocks noGrp="1" noChangeArrowheads="1"/>
          </p:cNvSpPr>
          <p:nvPr>
            <p:ph type="body" idx="1"/>
          </p:nvPr>
        </p:nvSpPr>
        <p:spPr/>
        <p:txBody>
          <a:bodyPr/>
          <a:lstStyle/>
          <a:p>
            <a:pPr eaLnBrk="1" hangingPunct="1">
              <a:buFont typeface="Marlett" pitchFamily="2" charset="2"/>
              <a:buChar char="2"/>
            </a:pPr>
            <a:r>
              <a:rPr lang="zh-CN" altLang="en-US" smtClean="0"/>
              <a:t>调整负荷的方法有：</a:t>
            </a:r>
          </a:p>
          <a:p>
            <a:pPr lvl="1" eaLnBrk="1" hangingPunct="1">
              <a:buFont typeface="Marlett" pitchFamily="2" charset="2"/>
              <a:buChar char="2"/>
            </a:pPr>
            <a:r>
              <a:rPr lang="zh-CN" altLang="en-US" smtClean="0"/>
              <a:t>修改计划；</a:t>
            </a:r>
          </a:p>
          <a:p>
            <a:pPr lvl="1" eaLnBrk="1" hangingPunct="1">
              <a:buFont typeface="Marlett" pitchFamily="2" charset="2"/>
              <a:buChar char="2"/>
            </a:pPr>
            <a:r>
              <a:rPr lang="zh-CN" altLang="en-US" smtClean="0"/>
              <a:t>调整生产批量；</a:t>
            </a:r>
          </a:p>
          <a:p>
            <a:pPr lvl="1" eaLnBrk="1" hangingPunct="1">
              <a:buFont typeface="Marlett" pitchFamily="2" charset="2"/>
              <a:buChar char="2"/>
            </a:pPr>
            <a:r>
              <a:rPr lang="zh-CN" altLang="en-US" smtClean="0"/>
              <a:t>推迟交货期；</a:t>
            </a:r>
          </a:p>
          <a:p>
            <a:pPr lvl="1" eaLnBrk="1" hangingPunct="1">
              <a:buFont typeface="Marlett" pitchFamily="2" charset="2"/>
              <a:buChar char="2"/>
            </a:pPr>
            <a:r>
              <a:rPr lang="zh-CN" altLang="en-US" smtClean="0"/>
              <a:t>撤消订单；</a:t>
            </a:r>
          </a:p>
          <a:p>
            <a:pPr lvl="1" eaLnBrk="1" hangingPunct="1">
              <a:buFont typeface="Marlett" pitchFamily="2" charset="2"/>
              <a:buChar char="2"/>
            </a:pPr>
            <a:r>
              <a:rPr lang="zh-CN" altLang="en-US" smtClean="0"/>
              <a:t>交叉作业等。</a:t>
            </a:r>
            <a:endParaRPr lang="zh-CN" altLang="en-US" smtClean="0">
              <a:solidFill>
                <a:srgbClr val="FF0000"/>
              </a:solidFill>
            </a:endParaRPr>
          </a:p>
        </p:txBody>
      </p:sp>
    </p:spTree>
    <p:extLst>
      <p:ext uri="{BB962C8B-B14F-4D97-AF65-F5344CB8AC3E}">
        <p14:creationId xmlns:p14="http://schemas.microsoft.com/office/powerpoint/2010/main" val="3320250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ppt_x"/>
                                          </p:val>
                                        </p:tav>
                                        <p:tav tm="100000">
                                          <p:val>
                                            <p:strVal val="#ppt_x"/>
                                          </p:val>
                                        </p:tav>
                                      </p:tavLst>
                                    </p:anim>
                                    <p:anim calcmode="lin" valueType="num">
                                      <p:cBhvr additive="base">
                                        <p:cTn id="8" dur="500" fill="hold"/>
                                        <p:tgtEl>
                                          <p:spTgt spid="7168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 calcmode="lin" valueType="num">
                                      <p:cBhvr additive="base">
                                        <p:cTn id="12"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6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71683">
                                            <p:txEl>
                                              <p:pRg st="1" end="1"/>
                                            </p:txEl>
                                          </p:spTgt>
                                        </p:tgtEl>
                                        <p:attrNameLst>
                                          <p:attrName>style.visibility</p:attrName>
                                        </p:attrNameLst>
                                      </p:cBhvr>
                                      <p:to>
                                        <p:strVal val="visible"/>
                                      </p:to>
                                    </p:set>
                                    <p:anim calcmode="lin" valueType="num">
                                      <p:cBhvr additive="base">
                                        <p:cTn id="16"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716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71683">
                                            <p:txEl>
                                              <p:pRg st="2" end="2"/>
                                            </p:txEl>
                                          </p:spTgt>
                                        </p:tgtEl>
                                        <p:attrNameLst>
                                          <p:attrName>style.visibility</p:attrName>
                                        </p:attrNameLst>
                                      </p:cBhvr>
                                      <p:to>
                                        <p:strVal val="visible"/>
                                      </p:to>
                                    </p:set>
                                    <p:anim calcmode="lin" valueType="num">
                                      <p:cBhvr additive="base">
                                        <p:cTn id="20"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716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71683">
                                            <p:txEl>
                                              <p:pRg st="3" end="3"/>
                                            </p:txEl>
                                          </p:spTgt>
                                        </p:tgtEl>
                                        <p:attrNameLst>
                                          <p:attrName>style.visibility</p:attrName>
                                        </p:attrNameLst>
                                      </p:cBhvr>
                                      <p:to>
                                        <p:strVal val="visible"/>
                                      </p:to>
                                    </p:set>
                                    <p:anim calcmode="lin" valueType="num">
                                      <p:cBhvr additive="base">
                                        <p:cTn id="24"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16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71683">
                                            <p:txEl>
                                              <p:pRg st="4" end="4"/>
                                            </p:txEl>
                                          </p:spTgt>
                                        </p:tgtEl>
                                        <p:attrNameLst>
                                          <p:attrName>style.visibility</p:attrName>
                                        </p:attrNameLst>
                                      </p:cBhvr>
                                      <p:to>
                                        <p:strVal val="visible"/>
                                      </p:to>
                                    </p:set>
                                    <p:anim calcmode="lin" valueType="num">
                                      <p:cBhvr additive="base">
                                        <p:cTn id="28"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16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71683">
                                            <p:txEl>
                                              <p:pRg st="5" end="5"/>
                                            </p:txEl>
                                          </p:spTgt>
                                        </p:tgtEl>
                                        <p:attrNameLst>
                                          <p:attrName>style.visibility</p:attrName>
                                        </p:attrNameLst>
                                      </p:cBhvr>
                                      <p:to>
                                        <p:strVal val="visible"/>
                                      </p:to>
                                    </p:set>
                                    <p:anim calcmode="lin" valueType="num">
                                      <p:cBhvr additive="base">
                                        <p:cTn id="32"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16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build="p" autoUpdateAnimBg="0" advAuto="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dirty="0" smtClean="0">
                <a:solidFill>
                  <a:srgbClr val="FFCC00"/>
                </a:solidFill>
              </a:rPr>
              <a:t>采购管理</a:t>
            </a:r>
            <a:endParaRPr lang="zh-CN" altLang="en-US" dirty="0" smtClean="0">
              <a:solidFill>
                <a:schemeClr val="tx1"/>
              </a:solidFill>
            </a:endParaRPr>
          </a:p>
        </p:txBody>
      </p:sp>
      <p:sp>
        <p:nvSpPr>
          <p:cNvPr id="72707"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采购工作主要是适时、适量、适质、适价为生产部门提供生产所需要的原材料（或外加工件）。采购管理就是对采购业务过程进行组织、实施与控制的管理过程。</a:t>
            </a:r>
          </a:p>
        </p:txBody>
      </p:sp>
    </p:spTree>
    <p:extLst>
      <p:ext uri="{BB962C8B-B14F-4D97-AF65-F5344CB8AC3E}">
        <p14:creationId xmlns:p14="http://schemas.microsoft.com/office/powerpoint/2010/main" val="2788063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ppt_x"/>
                                          </p:val>
                                        </p:tav>
                                        <p:tav tm="100000">
                                          <p:val>
                                            <p:strVal val="#ppt_x"/>
                                          </p:val>
                                        </p:tav>
                                      </p:tavLst>
                                    </p:anim>
                                    <p:anim calcmode="lin" valueType="num">
                                      <p:cBhvr additive="base">
                                        <p:cTn id="8" dur="500" fill="hold"/>
                                        <p:tgtEl>
                                          <p:spTgt spid="7270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2707">
                                            <p:txEl>
                                              <p:pRg st="0" end="0"/>
                                            </p:txEl>
                                          </p:spTgt>
                                        </p:tgtEl>
                                        <p:attrNameLst>
                                          <p:attrName>style.visibility</p:attrName>
                                        </p:attrNameLst>
                                      </p:cBhvr>
                                      <p:to>
                                        <p:strVal val="visible"/>
                                      </p:to>
                                    </p:set>
                                    <p:anim calcmode="lin" valueType="num">
                                      <p:cBhvr additive="base">
                                        <p:cTn id="12"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27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build="p"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dirty="0" smtClean="0">
                <a:solidFill>
                  <a:srgbClr val="FFCC00"/>
                </a:solidFill>
              </a:rPr>
              <a:t>采购管理</a:t>
            </a:r>
          </a:p>
        </p:txBody>
      </p:sp>
      <p:sp>
        <p:nvSpPr>
          <p:cNvPr id="73731" name="Rectangle 3"/>
          <p:cNvSpPr>
            <a:spLocks noGrp="1" noChangeArrowheads="1"/>
          </p:cNvSpPr>
          <p:nvPr>
            <p:ph type="body" idx="1"/>
          </p:nvPr>
        </p:nvSpPr>
        <p:spPr>
          <a:xfrm>
            <a:off x="685800" y="1752600"/>
            <a:ext cx="7772400" cy="4114800"/>
          </a:xfrm>
        </p:spPr>
        <p:txBody>
          <a:bodyPr/>
          <a:lstStyle/>
          <a:p>
            <a:pPr eaLnBrk="1" hangingPunct="1">
              <a:buFontTx/>
              <a:buNone/>
            </a:pPr>
            <a:r>
              <a:rPr lang="zh-CN" altLang="en-US" smtClean="0"/>
              <a:t>采购子系统业务处理流程图</a:t>
            </a:r>
            <a:endParaRPr lang="zh-CN" altLang="en-US" smtClean="0">
              <a:solidFill>
                <a:srgbClr val="FF0000"/>
              </a:solidFill>
            </a:endParaRPr>
          </a:p>
        </p:txBody>
      </p:sp>
      <p:grpSp>
        <p:nvGrpSpPr>
          <p:cNvPr id="73732" name="Group 4"/>
          <p:cNvGrpSpPr>
            <a:grpSpLocks/>
          </p:cNvGrpSpPr>
          <p:nvPr/>
        </p:nvGrpSpPr>
        <p:grpSpPr bwMode="auto">
          <a:xfrm>
            <a:off x="1219200" y="2286000"/>
            <a:ext cx="6934200" cy="4238625"/>
            <a:chOff x="2976" y="544"/>
            <a:chExt cx="7305" cy="5476"/>
          </a:xfrm>
        </p:grpSpPr>
        <p:sp>
          <p:nvSpPr>
            <p:cNvPr id="68613" name="Text Box 5"/>
            <p:cNvSpPr txBox="1">
              <a:spLocks noChangeArrowheads="1"/>
            </p:cNvSpPr>
            <p:nvPr/>
          </p:nvSpPr>
          <p:spPr bwMode="auto">
            <a:xfrm>
              <a:off x="7056" y="5262"/>
              <a:ext cx="120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400"/>
                <a:t>与客户结算</a:t>
              </a:r>
            </a:p>
          </p:txBody>
        </p:sp>
        <p:sp>
          <p:nvSpPr>
            <p:cNvPr id="68614" name="Text Box 6"/>
            <p:cNvSpPr txBox="1">
              <a:spLocks noChangeArrowheads="1"/>
            </p:cNvSpPr>
            <p:nvPr/>
          </p:nvSpPr>
          <p:spPr bwMode="auto">
            <a:xfrm>
              <a:off x="2976" y="3848"/>
              <a:ext cx="1215" cy="3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由</a:t>
              </a:r>
              <a:r>
                <a:rPr lang="en-US" altLang="zh-CN" sz="1400"/>
                <a:t>MRP</a:t>
              </a:r>
              <a:r>
                <a:rPr lang="zh-CN" altLang="en-US" sz="1400"/>
                <a:t>生成</a:t>
              </a:r>
            </a:p>
          </p:txBody>
        </p:sp>
        <p:sp>
          <p:nvSpPr>
            <p:cNvPr id="68615" name="Rectangle 7"/>
            <p:cNvSpPr>
              <a:spLocks noChangeArrowheads="1"/>
            </p:cNvSpPr>
            <p:nvPr/>
          </p:nvSpPr>
          <p:spPr bwMode="auto">
            <a:xfrm>
              <a:off x="9561" y="2138"/>
              <a:ext cx="720" cy="780"/>
            </a:xfrm>
            <a:prstGeom prst="rect">
              <a:avLst/>
            </a:prstGeom>
            <a:solidFill>
              <a:schemeClr val="accent1"/>
            </a:solidFill>
            <a:ln w="9525">
              <a:solidFill>
                <a:srgbClr val="000000"/>
              </a:solidFill>
              <a:miter lim="800000"/>
              <a:headEnd/>
              <a:tailEnd/>
            </a:ln>
          </p:spPr>
          <p:txBody>
            <a:bodyPr/>
            <a:lstStyle/>
            <a:p>
              <a:pPr algn="just"/>
              <a:r>
                <a:rPr lang="zh-CN" altLang="en-US" sz="1400"/>
                <a:t>仓库部门</a:t>
              </a:r>
            </a:p>
          </p:txBody>
        </p:sp>
        <p:sp>
          <p:nvSpPr>
            <p:cNvPr id="68616" name="Rectangle 8"/>
            <p:cNvSpPr>
              <a:spLocks noChangeArrowheads="1"/>
            </p:cNvSpPr>
            <p:nvPr/>
          </p:nvSpPr>
          <p:spPr bwMode="auto">
            <a:xfrm>
              <a:off x="6186" y="3751"/>
              <a:ext cx="720" cy="780"/>
            </a:xfrm>
            <a:prstGeom prst="rect">
              <a:avLst/>
            </a:prstGeom>
            <a:solidFill>
              <a:schemeClr val="accent1"/>
            </a:solidFill>
            <a:ln w="9525">
              <a:solidFill>
                <a:srgbClr val="000000"/>
              </a:solidFill>
              <a:miter lim="800000"/>
              <a:headEnd/>
              <a:tailEnd/>
            </a:ln>
          </p:spPr>
          <p:txBody>
            <a:bodyPr/>
            <a:lstStyle/>
            <a:p>
              <a:pPr algn="ctr"/>
              <a:r>
                <a:rPr lang="zh-CN" altLang="en-US" sz="1400"/>
                <a:t>采购部门</a:t>
              </a:r>
            </a:p>
          </p:txBody>
        </p:sp>
        <p:sp>
          <p:nvSpPr>
            <p:cNvPr id="68617" name="Rectangle 9"/>
            <p:cNvSpPr>
              <a:spLocks noChangeArrowheads="1"/>
            </p:cNvSpPr>
            <p:nvPr/>
          </p:nvSpPr>
          <p:spPr bwMode="auto">
            <a:xfrm>
              <a:off x="6216" y="544"/>
              <a:ext cx="720" cy="780"/>
            </a:xfrm>
            <a:prstGeom prst="rect">
              <a:avLst/>
            </a:prstGeom>
            <a:solidFill>
              <a:schemeClr val="accent1"/>
            </a:solidFill>
            <a:ln w="9525">
              <a:solidFill>
                <a:srgbClr val="000000"/>
              </a:solidFill>
              <a:miter lim="800000"/>
              <a:headEnd/>
              <a:tailEnd/>
            </a:ln>
          </p:spPr>
          <p:txBody>
            <a:bodyPr/>
            <a:lstStyle/>
            <a:p>
              <a:pPr algn="ctr"/>
              <a:r>
                <a:rPr lang="zh-CN" altLang="en-US" sz="1400"/>
                <a:t>供应商</a:t>
              </a:r>
            </a:p>
          </p:txBody>
        </p:sp>
        <p:sp>
          <p:nvSpPr>
            <p:cNvPr id="68618" name="Rectangle 10"/>
            <p:cNvSpPr>
              <a:spLocks noChangeArrowheads="1"/>
            </p:cNvSpPr>
            <p:nvPr/>
          </p:nvSpPr>
          <p:spPr bwMode="auto">
            <a:xfrm>
              <a:off x="6171" y="5240"/>
              <a:ext cx="720" cy="780"/>
            </a:xfrm>
            <a:prstGeom prst="rect">
              <a:avLst/>
            </a:prstGeom>
            <a:solidFill>
              <a:schemeClr val="accent1"/>
            </a:solidFill>
            <a:ln w="9525">
              <a:solidFill>
                <a:srgbClr val="000000"/>
              </a:solidFill>
              <a:miter lim="800000"/>
              <a:headEnd/>
              <a:tailEnd/>
            </a:ln>
          </p:spPr>
          <p:txBody>
            <a:bodyPr/>
            <a:lstStyle/>
            <a:p>
              <a:pPr algn="just"/>
              <a:r>
                <a:rPr lang="zh-CN" altLang="en-US" sz="1400"/>
                <a:t>财务部门</a:t>
              </a:r>
            </a:p>
          </p:txBody>
        </p:sp>
        <p:sp>
          <p:nvSpPr>
            <p:cNvPr id="68619" name="Oval 11"/>
            <p:cNvSpPr>
              <a:spLocks noChangeArrowheads="1"/>
            </p:cNvSpPr>
            <p:nvPr/>
          </p:nvSpPr>
          <p:spPr bwMode="auto">
            <a:xfrm>
              <a:off x="6111" y="2091"/>
              <a:ext cx="900" cy="900"/>
            </a:xfrm>
            <a:prstGeom prst="ellipse">
              <a:avLst/>
            </a:prstGeom>
            <a:solidFill>
              <a:schemeClr val="accent1"/>
            </a:solidFill>
            <a:ln w="9525">
              <a:solidFill>
                <a:srgbClr val="000000"/>
              </a:solidFill>
              <a:round/>
              <a:headEnd/>
              <a:tailEnd/>
            </a:ln>
          </p:spPr>
          <p:txBody>
            <a:bodyPr/>
            <a:lstStyle/>
            <a:p>
              <a:pPr algn="ctr">
                <a:lnSpc>
                  <a:spcPct val="80000"/>
                </a:lnSpc>
              </a:pPr>
              <a:r>
                <a:rPr lang="zh-CN" altLang="en-US" sz="1400"/>
                <a:t>订单</a:t>
              </a:r>
            </a:p>
            <a:p>
              <a:pPr algn="ctr"/>
              <a:r>
                <a:rPr lang="zh-CN" altLang="en-US" sz="1400"/>
                <a:t>管理</a:t>
              </a:r>
            </a:p>
          </p:txBody>
        </p:sp>
        <p:sp>
          <p:nvSpPr>
            <p:cNvPr id="68620" name="Oval 12"/>
            <p:cNvSpPr>
              <a:spLocks noChangeArrowheads="1"/>
            </p:cNvSpPr>
            <p:nvPr/>
          </p:nvSpPr>
          <p:spPr bwMode="auto">
            <a:xfrm>
              <a:off x="7791" y="3715"/>
              <a:ext cx="900" cy="900"/>
            </a:xfrm>
            <a:prstGeom prst="ellipse">
              <a:avLst/>
            </a:prstGeom>
            <a:solidFill>
              <a:schemeClr val="accent1"/>
            </a:solidFill>
            <a:ln w="9525">
              <a:solidFill>
                <a:srgbClr val="000000"/>
              </a:solidFill>
              <a:round/>
              <a:headEnd/>
              <a:tailEnd/>
            </a:ln>
          </p:spPr>
          <p:txBody>
            <a:bodyPr/>
            <a:lstStyle/>
            <a:p>
              <a:pPr algn="ctr">
                <a:lnSpc>
                  <a:spcPct val="80000"/>
                </a:lnSpc>
              </a:pPr>
              <a:r>
                <a:rPr lang="zh-CN" altLang="en-US" sz="1400"/>
                <a:t>结算</a:t>
              </a:r>
            </a:p>
            <a:p>
              <a:pPr algn="ctr"/>
              <a:r>
                <a:rPr lang="zh-CN" altLang="en-US" sz="1400"/>
                <a:t>管理</a:t>
              </a:r>
            </a:p>
          </p:txBody>
        </p:sp>
        <p:sp>
          <p:nvSpPr>
            <p:cNvPr id="68621" name="Oval 13"/>
            <p:cNvSpPr>
              <a:spLocks noChangeArrowheads="1"/>
            </p:cNvSpPr>
            <p:nvPr/>
          </p:nvSpPr>
          <p:spPr bwMode="auto">
            <a:xfrm>
              <a:off x="7791" y="2084"/>
              <a:ext cx="900" cy="900"/>
            </a:xfrm>
            <a:prstGeom prst="ellipse">
              <a:avLst/>
            </a:prstGeom>
            <a:solidFill>
              <a:schemeClr val="accent1"/>
            </a:solidFill>
            <a:ln w="9525">
              <a:solidFill>
                <a:srgbClr val="000000"/>
              </a:solidFill>
              <a:round/>
              <a:headEnd/>
              <a:tailEnd/>
            </a:ln>
          </p:spPr>
          <p:txBody>
            <a:bodyPr/>
            <a:lstStyle/>
            <a:p>
              <a:pPr algn="ctr">
                <a:lnSpc>
                  <a:spcPct val="80000"/>
                </a:lnSpc>
              </a:pPr>
              <a:r>
                <a:rPr lang="zh-CN" altLang="en-US" sz="1400"/>
                <a:t>收货</a:t>
              </a:r>
            </a:p>
            <a:p>
              <a:pPr algn="ctr"/>
              <a:r>
                <a:rPr lang="zh-CN" altLang="en-US" sz="1400"/>
                <a:t>管理</a:t>
              </a:r>
            </a:p>
          </p:txBody>
        </p:sp>
        <p:sp>
          <p:nvSpPr>
            <p:cNvPr id="68622" name="Oval 14"/>
            <p:cNvSpPr>
              <a:spLocks noChangeArrowheads="1"/>
            </p:cNvSpPr>
            <p:nvPr/>
          </p:nvSpPr>
          <p:spPr bwMode="auto">
            <a:xfrm>
              <a:off x="4401" y="3693"/>
              <a:ext cx="900" cy="900"/>
            </a:xfrm>
            <a:prstGeom prst="ellipse">
              <a:avLst/>
            </a:prstGeom>
            <a:solidFill>
              <a:schemeClr val="accent1"/>
            </a:solidFill>
            <a:ln w="9525">
              <a:solidFill>
                <a:srgbClr val="000000"/>
              </a:solidFill>
              <a:round/>
              <a:headEnd/>
              <a:tailEnd/>
            </a:ln>
          </p:spPr>
          <p:txBody>
            <a:bodyPr/>
            <a:lstStyle/>
            <a:p>
              <a:pPr algn="ctr"/>
              <a:r>
                <a:rPr lang="zh-CN" altLang="en-US" sz="1400"/>
                <a:t>采购</a:t>
              </a:r>
            </a:p>
            <a:p>
              <a:pPr algn="ctr">
                <a:lnSpc>
                  <a:spcPct val="96000"/>
                </a:lnSpc>
              </a:pPr>
              <a:r>
                <a:rPr lang="zh-CN" altLang="en-US" sz="1400"/>
                <a:t>计划</a:t>
              </a:r>
            </a:p>
          </p:txBody>
        </p:sp>
        <p:sp>
          <p:nvSpPr>
            <p:cNvPr id="68623" name="Line 15"/>
            <p:cNvSpPr>
              <a:spLocks noChangeShapeType="1"/>
            </p:cNvSpPr>
            <p:nvPr/>
          </p:nvSpPr>
          <p:spPr bwMode="auto">
            <a:xfrm>
              <a:off x="6906" y="4149"/>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4" name="Text Box 16"/>
            <p:cNvSpPr txBox="1">
              <a:spLocks noChangeArrowheads="1"/>
            </p:cNvSpPr>
            <p:nvPr/>
          </p:nvSpPr>
          <p:spPr bwMode="auto">
            <a:xfrm>
              <a:off x="4881" y="5213"/>
              <a:ext cx="108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400"/>
                <a:t>用款计划</a:t>
              </a:r>
            </a:p>
          </p:txBody>
        </p:sp>
        <p:sp>
          <p:nvSpPr>
            <p:cNvPr id="68625" name="Line 17"/>
            <p:cNvSpPr>
              <a:spLocks noChangeShapeType="1"/>
            </p:cNvSpPr>
            <p:nvPr/>
          </p:nvSpPr>
          <p:spPr bwMode="auto">
            <a:xfrm>
              <a:off x="6561" y="2987"/>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6" name="Oval 18"/>
            <p:cNvSpPr>
              <a:spLocks noChangeArrowheads="1"/>
            </p:cNvSpPr>
            <p:nvPr/>
          </p:nvSpPr>
          <p:spPr bwMode="auto">
            <a:xfrm>
              <a:off x="4416" y="2042"/>
              <a:ext cx="900" cy="900"/>
            </a:xfrm>
            <a:prstGeom prst="ellipse">
              <a:avLst/>
            </a:prstGeom>
            <a:solidFill>
              <a:schemeClr val="accent1"/>
            </a:solidFill>
            <a:ln w="9525">
              <a:solidFill>
                <a:srgbClr val="000000"/>
              </a:solidFill>
              <a:round/>
              <a:headEnd/>
              <a:tailEnd/>
            </a:ln>
          </p:spPr>
          <p:txBody>
            <a:bodyPr lIns="18000" tIns="10800" rIns="18000" bIns="10800"/>
            <a:lstStyle/>
            <a:p>
              <a:pPr algn="ctr">
                <a:lnSpc>
                  <a:spcPct val="80000"/>
                </a:lnSpc>
              </a:pPr>
              <a:r>
                <a:rPr lang="zh-CN" altLang="en-US" sz="1400"/>
                <a:t>供应商</a:t>
              </a:r>
            </a:p>
            <a:p>
              <a:pPr algn="ctr"/>
              <a:r>
                <a:rPr lang="zh-CN" altLang="en-US" sz="1400"/>
                <a:t>管理</a:t>
              </a:r>
            </a:p>
          </p:txBody>
        </p:sp>
        <p:sp>
          <p:nvSpPr>
            <p:cNvPr id="68627" name="Line 19"/>
            <p:cNvSpPr>
              <a:spLocks noChangeShapeType="1"/>
            </p:cNvSpPr>
            <p:nvPr/>
          </p:nvSpPr>
          <p:spPr bwMode="auto">
            <a:xfrm>
              <a:off x="6561" y="1321"/>
              <a:ext cx="0" cy="7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8628" name="Line 20"/>
            <p:cNvSpPr>
              <a:spLocks noChangeShapeType="1"/>
            </p:cNvSpPr>
            <p:nvPr/>
          </p:nvSpPr>
          <p:spPr bwMode="auto">
            <a:xfrm>
              <a:off x="3321" y="4233"/>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9" name="Line 21"/>
            <p:cNvSpPr>
              <a:spLocks noChangeShapeType="1"/>
            </p:cNvSpPr>
            <p:nvPr/>
          </p:nvSpPr>
          <p:spPr bwMode="auto">
            <a:xfrm>
              <a:off x="7011" y="2532"/>
              <a:ext cx="7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0" name="Line 22"/>
            <p:cNvSpPr>
              <a:spLocks noChangeShapeType="1"/>
            </p:cNvSpPr>
            <p:nvPr/>
          </p:nvSpPr>
          <p:spPr bwMode="auto">
            <a:xfrm>
              <a:off x="5301" y="4149"/>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1" name="Line 23"/>
            <p:cNvSpPr>
              <a:spLocks noChangeShapeType="1"/>
            </p:cNvSpPr>
            <p:nvPr/>
          </p:nvSpPr>
          <p:spPr bwMode="auto">
            <a:xfrm>
              <a:off x="5361" y="2518"/>
              <a:ext cx="7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2" name="Line 24"/>
            <p:cNvSpPr>
              <a:spLocks noChangeShapeType="1"/>
            </p:cNvSpPr>
            <p:nvPr/>
          </p:nvSpPr>
          <p:spPr bwMode="auto">
            <a:xfrm flipV="1">
              <a:off x="6391" y="3302"/>
              <a:ext cx="0" cy="4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3" name="Line 25"/>
            <p:cNvSpPr>
              <a:spLocks noChangeShapeType="1"/>
            </p:cNvSpPr>
            <p:nvPr/>
          </p:nvSpPr>
          <p:spPr bwMode="auto">
            <a:xfrm flipH="1">
              <a:off x="4846" y="3302"/>
              <a:ext cx="154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4" name="Line 26"/>
            <p:cNvSpPr>
              <a:spLocks noChangeShapeType="1"/>
            </p:cNvSpPr>
            <p:nvPr/>
          </p:nvSpPr>
          <p:spPr bwMode="auto">
            <a:xfrm flipV="1">
              <a:off x="4846" y="2938"/>
              <a:ext cx="0" cy="36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5" name="Line 27"/>
            <p:cNvSpPr>
              <a:spLocks noChangeShapeType="1"/>
            </p:cNvSpPr>
            <p:nvPr/>
          </p:nvSpPr>
          <p:spPr bwMode="auto">
            <a:xfrm flipV="1">
              <a:off x="6751" y="3316"/>
              <a:ext cx="0" cy="4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6" name="Line 28"/>
            <p:cNvSpPr>
              <a:spLocks noChangeShapeType="1"/>
            </p:cNvSpPr>
            <p:nvPr/>
          </p:nvSpPr>
          <p:spPr bwMode="auto">
            <a:xfrm>
              <a:off x="6751" y="3316"/>
              <a:ext cx="14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7" name="Line 29"/>
            <p:cNvSpPr>
              <a:spLocks noChangeShapeType="1"/>
            </p:cNvSpPr>
            <p:nvPr/>
          </p:nvSpPr>
          <p:spPr bwMode="auto">
            <a:xfrm flipV="1">
              <a:off x="8161" y="2987"/>
              <a:ext cx="0" cy="32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38" name="Line 30"/>
            <p:cNvSpPr>
              <a:spLocks noChangeShapeType="1"/>
            </p:cNvSpPr>
            <p:nvPr/>
          </p:nvSpPr>
          <p:spPr bwMode="auto">
            <a:xfrm>
              <a:off x="8706" y="253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9" name="Line 31"/>
            <p:cNvSpPr>
              <a:spLocks noChangeShapeType="1"/>
            </p:cNvSpPr>
            <p:nvPr/>
          </p:nvSpPr>
          <p:spPr bwMode="auto">
            <a:xfrm>
              <a:off x="8281" y="2980"/>
              <a:ext cx="0" cy="7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0" name="Line 32"/>
            <p:cNvSpPr>
              <a:spLocks noChangeShapeType="1"/>
            </p:cNvSpPr>
            <p:nvPr/>
          </p:nvSpPr>
          <p:spPr bwMode="auto">
            <a:xfrm>
              <a:off x="4846" y="4604"/>
              <a:ext cx="0" cy="102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1" name="Line 33"/>
            <p:cNvSpPr>
              <a:spLocks noChangeShapeType="1"/>
            </p:cNvSpPr>
            <p:nvPr/>
          </p:nvSpPr>
          <p:spPr bwMode="auto">
            <a:xfrm>
              <a:off x="4846" y="5626"/>
              <a:ext cx="132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2" name="Line 34"/>
            <p:cNvSpPr>
              <a:spLocks noChangeShapeType="1"/>
            </p:cNvSpPr>
            <p:nvPr/>
          </p:nvSpPr>
          <p:spPr bwMode="auto">
            <a:xfrm>
              <a:off x="6886" y="5639"/>
              <a:ext cx="1365"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3" name="Line 35"/>
            <p:cNvSpPr>
              <a:spLocks noChangeShapeType="1"/>
            </p:cNvSpPr>
            <p:nvPr/>
          </p:nvSpPr>
          <p:spPr bwMode="auto">
            <a:xfrm flipV="1">
              <a:off x="8251" y="4618"/>
              <a:ext cx="0" cy="10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4" name="Line 36"/>
            <p:cNvSpPr>
              <a:spLocks noChangeShapeType="1"/>
            </p:cNvSpPr>
            <p:nvPr/>
          </p:nvSpPr>
          <p:spPr bwMode="auto">
            <a:xfrm flipV="1">
              <a:off x="4846" y="929"/>
              <a:ext cx="0" cy="11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5" name="Line 37"/>
            <p:cNvSpPr>
              <a:spLocks noChangeShapeType="1"/>
            </p:cNvSpPr>
            <p:nvPr/>
          </p:nvSpPr>
          <p:spPr bwMode="auto">
            <a:xfrm>
              <a:off x="4846" y="929"/>
              <a:ext cx="13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6" name="Line 38"/>
            <p:cNvSpPr>
              <a:spLocks noChangeShapeType="1"/>
            </p:cNvSpPr>
            <p:nvPr/>
          </p:nvSpPr>
          <p:spPr bwMode="auto">
            <a:xfrm>
              <a:off x="6931" y="915"/>
              <a:ext cx="12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7" name="Line 39"/>
            <p:cNvSpPr>
              <a:spLocks noChangeShapeType="1"/>
            </p:cNvSpPr>
            <p:nvPr/>
          </p:nvSpPr>
          <p:spPr bwMode="auto">
            <a:xfrm>
              <a:off x="8221" y="915"/>
              <a:ext cx="0" cy="11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48" name="Text Box 40"/>
            <p:cNvSpPr txBox="1">
              <a:spLocks noChangeArrowheads="1"/>
            </p:cNvSpPr>
            <p:nvPr/>
          </p:nvSpPr>
          <p:spPr bwMode="auto">
            <a:xfrm>
              <a:off x="7671" y="1370"/>
              <a:ext cx="540" cy="2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送货</a:t>
              </a:r>
            </a:p>
          </p:txBody>
        </p:sp>
        <p:sp>
          <p:nvSpPr>
            <p:cNvPr id="68649" name="Text Box 41"/>
            <p:cNvSpPr txBox="1">
              <a:spLocks noChangeArrowheads="1"/>
            </p:cNvSpPr>
            <p:nvPr/>
          </p:nvSpPr>
          <p:spPr bwMode="auto">
            <a:xfrm>
              <a:off x="6651" y="1594"/>
              <a:ext cx="540" cy="2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下单</a:t>
              </a:r>
            </a:p>
          </p:txBody>
        </p:sp>
      </p:grpSp>
    </p:spTree>
    <p:extLst>
      <p:ext uri="{BB962C8B-B14F-4D97-AF65-F5344CB8AC3E}">
        <p14:creationId xmlns:p14="http://schemas.microsoft.com/office/powerpoint/2010/main" val="1221275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ppt_x"/>
                                          </p:val>
                                        </p:tav>
                                        <p:tav tm="100000">
                                          <p:val>
                                            <p:strVal val="#ppt_x"/>
                                          </p:val>
                                        </p:tav>
                                      </p:tavLst>
                                    </p:anim>
                                    <p:anim calcmode="lin" valueType="num">
                                      <p:cBhvr additive="base">
                                        <p:cTn id="8" dur="500" fill="hold"/>
                                        <p:tgtEl>
                                          <p:spTgt spid="7373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3731">
                                            <p:txEl>
                                              <p:pRg st="0" end="0"/>
                                            </p:txEl>
                                          </p:spTgt>
                                        </p:tgtEl>
                                        <p:attrNameLst>
                                          <p:attrName>style.visibility</p:attrName>
                                        </p:attrNameLst>
                                      </p:cBhvr>
                                      <p:to>
                                        <p:strVal val="visible"/>
                                      </p:to>
                                    </p:set>
                                    <p:anim calcmode="lin" valueType="num">
                                      <p:cBhvr additive="base">
                                        <p:cTn id="12"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37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73732"/>
                                        </p:tgtEl>
                                        <p:attrNameLst>
                                          <p:attrName>style.visibility</p:attrName>
                                        </p:attrNameLst>
                                      </p:cBhvr>
                                      <p:to>
                                        <p:strVal val="visible"/>
                                      </p:to>
                                    </p:set>
                                    <p:anim calcmode="lin" valueType="num">
                                      <p:cBhvr additive="base">
                                        <p:cTn id="17" dur="500" fill="hold"/>
                                        <p:tgtEl>
                                          <p:spTgt spid="73732"/>
                                        </p:tgtEl>
                                        <p:attrNameLst>
                                          <p:attrName>ppt_x</p:attrName>
                                        </p:attrNameLst>
                                      </p:cBhvr>
                                      <p:tavLst>
                                        <p:tav tm="0">
                                          <p:val>
                                            <p:strVal val="1+#ppt_w/2"/>
                                          </p:val>
                                        </p:tav>
                                        <p:tav tm="100000">
                                          <p:val>
                                            <p:strVal val="#ppt_x"/>
                                          </p:val>
                                        </p:tav>
                                      </p:tavLst>
                                    </p:anim>
                                    <p:anim calcmode="lin" valueType="num">
                                      <p:cBhvr additive="base">
                                        <p:cTn id="18" dur="500" fill="hold"/>
                                        <p:tgtEl>
                                          <p:spTgt spid="737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build="p" autoUpdateAnimBg="0" advAuto="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dirty="0" smtClean="0">
                <a:solidFill>
                  <a:srgbClr val="FFCC00"/>
                </a:solidFill>
              </a:rPr>
              <a:t>采购管理</a:t>
            </a:r>
          </a:p>
        </p:txBody>
      </p:sp>
      <p:sp>
        <p:nvSpPr>
          <p:cNvPr id="74755" name="Rectangle 3"/>
          <p:cNvSpPr>
            <a:spLocks noGrp="1" noChangeArrowheads="1"/>
          </p:cNvSpPr>
          <p:nvPr>
            <p:ph type="body" idx="1"/>
          </p:nvPr>
        </p:nvSpPr>
        <p:spPr/>
        <p:txBody>
          <a:bodyPr/>
          <a:lstStyle/>
          <a:p>
            <a:pPr eaLnBrk="1" hangingPunct="1">
              <a:buFontTx/>
              <a:buNone/>
            </a:pPr>
            <a:r>
              <a:rPr lang="zh-CN" altLang="en-US" smtClean="0"/>
              <a:t>采购子系统业务处理</a:t>
            </a:r>
            <a:endParaRPr lang="zh-CN" altLang="en-US" smtClean="0">
              <a:solidFill>
                <a:srgbClr val="FF0000"/>
              </a:solidFill>
            </a:endParaRPr>
          </a:p>
        </p:txBody>
      </p:sp>
      <p:grpSp>
        <p:nvGrpSpPr>
          <p:cNvPr id="74756" name="Group 4"/>
          <p:cNvGrpSpPr>
            <a:grpSpLocks/>
          </p:cNvGrpSpPr>
          <p:nvPr/>
        </p:nvGrpSpPr>
        <p:grpSpPr bwMode="auto">
          <a:xfrm>
            <a:off x="2819400" y="2667000"/>
            <a:ext cx="4114800" cy="3733800"/>
            <a:chOff x="3991" y="1828"/>
            <a:chExt cx="4215" cy="4211"/>
          </a:xfrm>
        </p:grpSpPr>
        <p:sp>
          <p:nvSpPr>
            <p:cNvPr id="69637" name="Text Box 5"/>
            <p:cNvSpPr txBox="1">
              <a:spLocks noChangeArrowheads="1"/>
            </p:cNvSpPr>
            <p:nvPr/>
          </p:nvSpPr>
          <p:spPr bwMode="auto">
            <a:xfrm>
              <a:off x="3991" y="2791"/>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基础资料</a:t>
              </a:r>
            </a:p>
          </p:txBody>
        </p:sp>
        <p:sp>
          <p:nvSpPr>
            <p:cNvPr id="69638" name="Text Box 6"/>
            <p:cNvSpPr txBox="1">
              <a:spLocks noChangeArrowheads="1"/>
            </p:cNvSpPr>
            <p:nvPr/>
          </p:nvSpPr>
          <p:spPr bwMode="auto">
            <a:xfrm>
              <a:off x="6331" y="1835"/>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MRP</a:t>
              </a:r>
            </a:p>
          </p:txBody>
        </p:sp>
        <p:sp>
          <p:nvSpPr>
            <p:cNvPr id="69639" name="Text Box 7"/>
            <p:cNvSpPr txBox="1">
              <a:spLocks noChangeArrowheads="1"/>
            </p:cNvSpPr>
            <p:nvPr/>
          </p:nvSpPr>
          <p:spPr bwMode="auto">
            <a:xfrm>
              <a:off x="5656" y="2812"/>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采购计划</a:t>
              </a:r>
            </a:p>
          </p:txBody>
        </p:sp>
        <p:sp>
          <p:nvSpPr>
            <p:cNvPr id="69640" name="Text Box 8"/>
            <p:cNvSpPr txBox="1">
              <a:spLocks noChangeArrowheads="1"/>
            </p:cNvSpPr>
            <p:nvPr/>
          </p:nvSpPr>
          <p:spPr bwMode="auto">
            <a:xfrm>
              <a:off x="5656" y="3519"/>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生成订单</a:t>
              </a:r>
            </a:p>
          </p:txBody>
        </p:sp>
        <p:sp>
          <p:nvSpPr>
            <p:cNvPr id="69641" name="Text Box 9"/>
            <p:cNvSpPr txBox="1">
              <a:spLocks noChangeArrowheads="1"/>
            </p:cNvSpPr>
            <p:nvPr/>
          </p:nvSpPr>
          <p:spPr bwMode="auto">
            <a:xfrm>
              <a:off x="7261" y="2791"/>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用款计划</a:t>
              </a:r>
            </a:p>
          </p:txBody>
        </p:sp>
        <p:sp>
          <p:nvSpPr>
            <p:cNvPr id="69642" name="Text Box 10"/>
            <p:cNvSpPr txBox="1">
              <a:spLocks noChangeArrowheads="1"/>
            </p:cNvSpPr>
            <p:nvPr/>
          </p:nvSpPr>
          <p:spPr bwMode="auto">
            <a:xfrm>
              <a:off x="5656" y="4240"/>
              <a:ext cx="930"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下达订单</a:t>
              </a:r>
            </a:p>
          </p:txBody>
        </p:sp>
        <p:sp>
          <p:nvSpPr>
            <p:cNvPr id="69643" name="Text Box 11"/>
            <p:cNvSpPr txBox="1">
              <a:spLocks noChangeArrowheads="1"/>
            </p:cNvSpPr>
            <p:nvPr/>
          </p:nvSpPr>
          <p:spPr bwMode="auto">
            <a:xfrm>
              <a:off x="5656" y="4954"/>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采购收料</a:t>
              </a:r>
            </a:p>
          </p:txBody>
        </p:sp>
        <p:sp>
          <p:nvSpPr>
            <p:cNvPr id="69644" name="Text Box 12"/>
            <p:cNvSpPr txBox="1">
              <a:spLocks noChangeArrowheads="1"/>
            </p:cNvSpPr>
            <p:nvPr/>
          </p:nvSpPr>
          <p:spPr bwMode="auto">
            <a:xfrm>
              <a:off x="4021" y="4975"/>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订单跟踪</a:t>
              </a:r>
            </a:p>
          </p:txBody>
        </p:sp>
        <p:sp>
          <p:nvSpPr>
            <p:cNvPr id="69645" name="Text Box 13"/>
            <p:cNvSpPr txBox="1">
              <a:spLocks noChangeArrowheads="1"/>
            </p:cNvSpPr>
            <p:nvPr/>
          </p:nvSpPr>
          <p:spPr bwMode="auto">
            <a:xfrm>
              <a:off x="5656" y="5668"/>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订单结清</a:t>
              </a:r>
            </a:p>
          </p:txBody>
        </p:sp>
        <p:sp>
          <p:nvSpPr>
            <p:cNvPr id="69646" name="Text Box 14"/>
            <p:cNvSpPr txBox="1">
              <a:spLocks noChangeArrowheads="1"/>
            </p:cNvSpPr>
            <p:nvPr/>
          </p:nvSpPr>
          <p:spPr bwMode="auto">
            <a:xfrm>
              <a:off x="7261" y="4520"/>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采购费用</a:t>
              </a:r>
            </a:p>
          </p:txBody>
        </p:sp>
        <p:sp>
          <p:nvSpPr>
            <p:cNvPr id="69647" name="Text Box 15"/>
            <p:cNvSpPr txBox="1">
              <a:spLocks noChangeArrowheads="1"/>
            </p:cNvSpPr>
            <p:nvPr/>
          </p:nvSpPr>
          <p:spPr bwMode="auto">
            <a:xfrm>
              <a:off x="7261" y="5338"/>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应收账款</a:t>
              </a:r>
            </a:p>
          </p:txBody>
        </p:sp>
        <p:sp>
          <p:nvSpPr>
            <p:cNvPr id="69648" name="Line 16"/>
            <p:cNvSpPr>
              <a:spLocks noChangeShapeType="1"/>
            </p:cNvSpPr>
            <p:nvPr/>
          </p:nvSpPr>
          <p:spPr bwMode="auto">
            <a:xfrm>
              <a:off x="6136" y="2462"/>
              <a:ext cx="0" cy="3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49" name="Line 17"/>
            <p:cNvSpPr>
              <a:spLocks noChangeShapeType="1"/>
            </p:cNvSpPr>
            <p:nvPr/>
          </p:nvSpPr>
          <p:spPr bwMode="auto">
            <a:xfrm>
              <a:off x="6151" y="3197"/>
              <a:ext cx="0" cy="3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50" name="Line 18"/>
            <p:cNvSpPr>
              <a:spLocks noChangeShapeType="1"/>
            </p:cNvSpPr>
            <p:nvPr/>
          </p:nvSpPr>
          <p:spPr bwMode="auto">
            <a:xfrm>
              <a:off x="4966" y="3001"/>
              <a:ext cx="6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51" name="Line 19"/>
            <p:cNvSpPr>
              <a:spLocks noChangeShapeType="1"/>
            </p:cNvSpPr>
            <p:nvPr/>
          </p:nvSpPr>
          <p:spPr bwMode="auto">
            <a:xfrm>
              <a:off x="6601" y="2973"/>
              <a:ext cx="6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52" name="Line 20"/>
            <p:cNvSpPr>
              <a:spLocks noChangeShapeType="1"/>
            </p:cNvSpPr>
            <p:nvPr/>
          </p:nvSpPr>
          <p:spPr bwMode="auto">
            <a:xfrm>
              <a:off x="6121" y="3897"/>
              <a:ext cx="0" cy="3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53" name="Line 21"/>
            <p:cNvSpPr>
              <a:spLocks noChangeShapeType="1"/>
            </p:cNvSpPr>
            <p:nvPr/>
          </p:nvSpPr>
          <p:spPr bwMode="auto">
            <a:xfrm>
              <a:off x="4981" y="5143"/>
              <a:ext cx="6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54" name="Line 22"/>
            <p:cNvSpPr>
              <a:spLocks noChangeShapeType="1"/>
            </p:cNvSpPr>
            <p:nvPr/>
          </p:nvSpPr>
          <p:spPr bwMode="auto">
            <a:xfrm>
              <a:off x="6151" y="5339"/>
              <a:ext cx="0" cy="3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55" name="Line 23"/>
            <p:cNvSpPr>
              <a:spLocks noChangeShapeType="1"/>
            </p:cNvSpPr>
            <p:nvPr/>
          </p:nvSpPr>
          <p:spPr bwMode="auto">
            <a:xfrm>
              <a:off x="6601" y="5129"/>
              <a:ext cx="25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9656" name="Group 24"/>
            <p:cNvGrpSpPr>
              <a:grpSpLocks/>
            </p:cNvGrpSpPr>
            <p:nvPr/>
          </p:nvGrpSpPr>
          <p:grpSpPr bwMode="auto">
            <a:xfrm>
              <a:off x="6856" y="4695"/>
              <a:ext cx="405" cy="826"/>
              <a:chOff x="6841" y="4695"/>
              <a:chExt cx="405" cy="826"/>
            </a:xfrm>
          </p:grpSpPr>
          <p:sp>
            <p:nvSpPr>
              <p:cNvPr id="69664" name="Line 25"/>
              <p:cNvSpPr>
                <a:spLocks noChangeShapeType="1"/>
              </p:cNvSpPr>
              <p:nvPr/>
            </p:nvSpPr>
            <p:spPr bwMode="auto">
              <a:xfrm>
                <a:off x="6841" y="4709"/>
                <a:ext cx="0" cy="8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65" name="Line 26"/>
              <p:cNvSpPr>
                <a:spLocks noChangeShapeType="1"/>
              </p:cNvSpPr>
              <p:nvPr/>
            </p:nvSpPr>
            <p:spPr bwMode="auto">
              <a:xfrm>
                <a:off x="6841" y="5521"/>
                <a:ext cx="40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66" name="Line 27"/>
              <p:cNvSpPr>
                <a:spLocks noChangeShapeType="1"/>
              </p:cNvSpPr>
              <p:nvPr/>
            </p:nvSpPr>
            <p:spPr bwMode="auto">
              <a:xfrm>
                <a:off x="6841" y="4695"/>
                <a:ext cx="40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9657" name="Line 28"/>
            <p:cNvSpPr>
              <a:spLocks noChangeShapeType="1"/>
            </p:cNvSpPr>
            <p:nvPr/>
          </p:nvSpPr>
          <p:spPr bwMode="auto">
            <a:xfrm flipH="1">
              <a:off x="4501" y="4408"/>
              <a:ext cx="115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58" name="Line 29"/>
            <p:cNvSpPr>
              <a:spLocks noChangeShapeType="1"/>
            </p:cNvSpPr>
            <p:nvPr/>
          </p:nvSpPr>
          <p:spPr bwMode="auto">
            <a:xfrm>
              <a:off x="4501" y="4408"/>
              <a:ext cx="0" cy="5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59" name="Text Box 30"/>
            <p:cNvSpPr txBox="1">
              <a:spLocks noChangeArrowheads="1"/>
            </p:cNvSpPr>
            <p:nvPr/>
          </p:nvSpPr>
          <p:spPr bwMode="auto">
            <a:xfrm>
              <a:off x="4921" y="1828"/>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请购单</a:t>
              </a:r>
            </a:p>
          </p:txBody>
        </p:sp>
        <p:grpSp>
          <p:nvGrpSpPr>
            <p:cNvPr id="69660" name="Group 31"/>
            <p:cNvGrpSpPr>
              <a:grpSpLocks/>
            </p:cNvGrpSpPr>
            <p:nvPr/>
          </p:nvGrpSpPr>
          <p:grpSpPr bwMode="auto">
            <a:xfrm>
              <a:off x="5401" y="2218"/>
              <a:ext cx="1425" cy="245"/>
              <a:chOff x="5386" y="2308"/>
              <a:chExt cx="1425" cy="245"/>
            </a:xfrm>
          </p:grpSpPr>
          <p:sp>
            <p:nvSpPr>
              <p:cNvPr id="69661" name="Line 32"/>
              <p:cNvSpPr>
                <a:spLocks noChangeShapeType="1"/>
              </p:cNvSpPr>
              <p:nvPr/>
            </p:nvSpPr>
            <p:spPr bwMode="auto">
              <a:xfrm>
                <a:off x="5386" y="2308"/>
                <a:ext cx="0" cy="24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62" name="Line 33"/>
              <p:cNvSpPr>
                <a:spLocks noChangeShapeType="1"/>
              </p:cNvSpPr>
              <p:nvPr/>
            </p:nvSpPr>
            <p:spPr bwMode="auto">
              <a:xfrm>
                <a:off x="5386" y="2553"/>
                <a:ext cx="14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663" name="Line 34"/>
              <p:cNvSpPr>
                <a:spLocks noChangeShapeType="1"/>
              </p:cNvSpPr>
              <p:nvPr/>
            </p:nvSpPr>
            <p:spPr bwMode="auto">
              <a:xfrm>
                <a:off x="6796" y="2308"/>
                <a:ext cx="0" cy="24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3274272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ppt_x"/>
                                          </p:val>
                                        </p:tav>
                                        <p:tav tm="100000">
                                          <p:val>
                                            <p:strVal val="#ppt_x"/>
                                          </p:val>
                                        </p:tav>
                                      </p:tavLst>
                                    </p:anim>
                                    <p:anim calcmode="lin" valueType="num">
                                      <p:cBhvr additive="base">
                                        <p:cTn id="8" dur="500" fill="hold"/>
                                        <p:tgtEl>
                                          <p:spTgt spid="7475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4755">
                                            <p:txEl>
                                              <p:pRg st="0" end="0"/>
                                            </p:txEl>
                                          </p:spTgt>
                                        </p:tgtEl>
                                        <p:attrNameLst>
                                          <p:attrName>style.visibility</p:attrName>
                                        </p:attrNameLst>
                                      </p:cBhvr>
                                      <p:to>
                                        <p:strVal val="visible"/>
                                      </p:to>
                                    </p:set>
                                    <p:anim calcmode="lin" valueType="num">
                                      <p:cBhvr additive="base">
                                        <p:cTn id="12"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47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74756"/>
                                        </p:tgtEl>
                                        <p:attrNameLst>
                                          <p:attrName>style.visibility</p:attrName>
                                        </p:attrNameLst>
                                      </p:cBhvr>
                                      <p:to>
                                        <p:strVal val="visible"/>
                                      </p:to>
                                    </p:set>
                                    <p:anim calcmode="lin" valueType="num">
                                      <p:cBhvr additive="base">
                                        <p:cTn id="17" dur="500" fill="hold"/>
                                        <p:tgtEl>
                                          <p:spTgt spid="74756"/>
                                        </p:tgtEl>
                                        <p:attrNameLst>
                                          <p:attrName>ppt_x</p:attrName>
                                        </p:attrNameLst>
                                      </p:cBhvr>
                                      <p:tavLst>
                                        <p:tav tm="0">
                                          <p:val>
                                            <p:strVal val="1+#ppt_w/2"/>
                                          </p:val>
                                        </p:tav>
                                        <p:tav tm="100000">
                                          <p:val>
                                            <p:strVal val="#ppt_x"/>
                                          </p:val>
                                        </p:tav>
                                      </p:tavLst>
                                    </p:anim>
                                    <p:anim calcmode="lin" valueType="num">
                                      <p:cBhvr additive="base">
                                        <p:cTn id="18" dur="500" fill="hold"/>
                                        <p:tgtEl>
                                          <p:spTgt spid="7475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build="p" autoUpdateAnimBg="0" advAuto="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dirty="0" smtClean="0">
                <a:solidFill>
                  <a:srgbClr val="FFCC00"/>
                </a:solidFill>
              </a:rPr>
              <a:t>采购管理</a:t>
            </a:r>
          </a:p>
        </p:txBody>
      </p:sp>
      <p:sp>
        <p:nvSpPr>
          <p:cNvPr id="75779" name="Rectangle 3"/>
          <p:cNvSpPr>
            <a:spLocks noGrp="1" noChangeArrowheads="1"/>
          </p:cNvSpPr>
          <p:nvPr>
            <p:ph type="body" idx="1"/>
          </p:nvPr>
        </p:nvSpPr>
        <p:spPr/>
        <p:txBody>
          <a:bodyPr/>
          <a:lstStyle/>
          <a:p>
            <a:pPr eaLnBrk="1" hangingPunct="1">
              <a:buFontTx/>
              <a:buNone/>
            </a:pPr>
            <a:r>
              <a:rPr lang="zh-CN" altLang="en-US" b="1" smtClean="0"/>
              <a:t>采购子系统与其他业务子系统的关系</a:t>
            </a:r>
          </a:p>
        </p:txBody>
      </p:sp>
      <p:grpSp>
        <p:nvGrpSpPr>
          <p:cNvPr id="75781" name="Group 5"/>
          <p:cNvGrpSpPr>
            <a:grpSpLocks/>
          </p:cNvGrpSpPr>
          <p:nvPr/>
        </p:nvGrpSpPr>
        <p:grpSpPr bwMode="auto">
          <a:xfrm>
            <a:off x="1143000" y="2590800"/>
            <a:ext cx="7315200" cy="3657600"/>
            <a:chOff x="3886" y="2721"/>
            <a:chExt cx="4875" cy="2527"/>
          </a:xfrm>
        </p:grpSpPr>
        <p:sp>
          <p:nvSpPr>
            <p:cNvPr id="70661" name="Text Box 6"/>
            <p:cNvSpPr txBox="1">
              <a:spLocks noChangeArrowheads="1"/>
            </p:cNvSpPr>
            <p:nvPr/>
          </p:nvSpPr>
          <p:spPr bwMode="auto">
            <a:xfrm>
              <a:off x="7141" y="4345"/>
              <a:ext cx="690" cy="53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补充库存需求</a:t>
              </a:r>
            </a:p>
          </p:txBody>
        </p:sp>
        <p:sp>
          <p:nvSpPr>
            <p:cNvPr id="70662" name="Text Box 7"/>
            <p:cNvSpPr txBox="1">
              <a:spLocks noChangeArrowheads="1"/>
            </p:cNvSpPr>
            <p:nvPr/>
          </p:nvSpPr>
          <p:spPr bwMode="auto">
            <a:xfrm>
              <a:off x="6316" y="4541"/>
              <a:ext cx="615"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收料</a:t>
              </a:r>
            </a:p>
          </p:txBody>
        </p:sp>
        <p:sp>
          <p:nvSpPr>
            <p:cNvPr id="70663" name="Text Box 8"/>
            <p:cNvSpPr txBox="1">
              <a:spLocks noChangeArrowheads="1"/>
            </p:cNvSpPr>
            <p:nvPr/>
          </p:nvSpPr>
          <p:spPr bwMode="auto">
            <a:xfrm>
              <a:off x="4906" y="4534"/>
              <a:ext cx="615"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检验</a:t>
              </a:r>
            </a:p>
          </p:txBody>
        </p:sp>
        <p:sp>
          <p:nvSpPr>
            <p:cNvPr id="70664" name="Text Box 9"/>
            <p:cNvSpPr txBox="1">
              <a:spLocks noChangeArrowheads="1"/>
            </p:cNvSpPr>
            <p:nvPr/>
          </p:nvSpPr>
          <p:spPr bwMode="auto">
            <a:xfrm>
              <a:off x="5521" y="3197"/>
              <a:ext cx="945"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计划来源</a:t>
              </a:r>
            </a:p>
          </p:txBody>
        </p:sp>
        <p:sp>
          <p:nvSpPr>
            <p:cNvPr id="70665" name="Text Box 10"/>
            <p:cNvSpPr txBox="1">
              <a:spLocks noChangeArrowheads="1"/>
            </p:cNvSpPr>
            <p:nvPr/>
          </p:nvSpPr>
          <p:spPr bwMode="auto">
            <a:xfrm>
              <a:off x="5866" y="2721"/>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MRP</a:t>
              </a:r>
            </a:p>
          </p:txBody>
        </p:sp>
        <p:sp>
          <p:nvSpPr>
            <p:cNvPr id="70666" name="Text Box 11"/>
            <p:cNvSpPr txBox="1">
              <a:spLocks noChangeArrowheads="1"/>
            </p:cNvSpPr>
            <p:nvPr/>
          </p:nvSpPr>
          <p:spPr bwMode="auto">
            <a:xfrm>
              <a:off x="6691" y="4849"/>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库存管理</a:t>
              </a:r>
            </a:p>
          </p:txBody>
        </p:sp>
        <p:sp>
          <p:nvSpPr>
            <p:cNvPr id="70667" name="Text Box 12"/>
            <p:cNvSpPr txBox="1">
              <a:spLocks noChangeArrowheads="1"/>
            </p:cNvSpPr>
            <p:nvPr/>
          </p:nvSpPr>
          <p:spPr bwMode="auto">
            <a:xfrm>
              <a:off x="4996" y="4877"/>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质量管理</a:t>
              </a:r>
            </a:p>
          </p:txBody>
        </p:sp>
        <p:sp>
          <p:nvSpPr>
            <p:cNvPr id="70668" name="Text Box 13"/>
            <p:cNvSpPr txBox="1">
              <a:spLocks noChangeArrowheads="1"/>
            </p:cNvSpPr>
            <p:nvPr/>
          </p:nvSpPr>
          <p:spPr bwMode="auto">
            <a:xfrm>
              <a:off x="3886" y="3825"/>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其他摸块</a:t>
              </a:r>
            </a:p>
          </p:txBody>
        </p:sp>
        <p:sp>
          <p:nvSpPr>
            <p:cNvPr id="70669" name="Text Box 14"/>
            <p:cNvSpPr txBox="1">
              <a:spLocks noChangeArrowheads="1"/>
            </p:cNvSpPr>
            <p:nvPr/>
          </p:nvSpPr>
          <p:spPr bwMode="auto">
            <a:xfrm>
              <a:off x="6841" y="3988"/>
              <a:ext cx="945"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应收账款</a:t>
              </a:r>
            </a:p>
          </p:txBody>
        </p:sp>
        <p:sp>
          <p:nvSpPr>
            <p:cNvPr id="70670" name="Line 15"/>
            <p:cNvSpPr>
              <a:spLocks noChangeShapeType="1"/>
            </p:cNvSpPr>
            <p:nvPr/>
          </p:nvSpPr>
          <p:spPr bwMode="auto">
            <a:xfrm>
              <a:off x="6346" y="3099"/>
              <a:ext cx="0" cy="71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1" name="Text Box 16"/>
            <p:cNvSpPr txBox="1">
              <a:spLocks noChangeArrowheads="1"/>
            </p:cNvSpPr>
            <p:nvPr/>
          </p:nvSpPr>
          <p:spPr bwMode="auto">
            <a:xfrm>
              <a:off x="5851" y="3841"/>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采购管理</a:t>
              </a:r>
            </a:p>
          </p:txBody>
        </p:sp>
        <p:sp>
          <p:nvSpPr>
            <p:cNvPr id="70672" name="Text Box 17"/>
            <p:cNvSpPr txBox="1">
              <a:spLocks noChangeArrowheads="1"/>
            </p:cNvSpPr>
            <p:nvPr/>
          </p:nvSpPr>
          <p:spPr bwMode="auto">
            <a:xfrm>
              <a:off x="4861" y="3680"/>
              <a:ext cx="945"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采购请求</a:t>
              </a:r>
            </a:p>
          </p:txBody>
        </p:sp>
        <p:sp>
          <p:nvSpPr>
            <p:cNvPr id="70673" name="Line 18"/>
            <p:cNvSpPr>
              <a:spLocks noChangeShapeType="1"/>
            </p:cNvSpPr>
            <p:nvPr/>
          </p:nvSpPr>
          <p:spPr bwMode="auto">
            <a:xfrm>
              <a:off x="6796" y="4037"/>
              <a:ext cx="102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4" name="Text Box 19"/>
            <p:cNvSpPr txBox="1">
              <a:spLocks noChangeArrowheads="1"/>
            </p:cNvSpPr>
            <p:nvPr/>
          </p:nvSpPr>
          <p:spPr bwMode="auto">
            <a:xfrm>
              <a:off x="7786" y="3155"/>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成本管理</a:t>
              </a:r>
            </a:p>
          </p:txBody>
        </p:sp>
        <p:sp>
          <p:nvSpPr>
            <p:cNvPr id="70675" name="Line 20"/>
            <p:cNvSpPr>
              <a:spLocks noChangeShapeType="1"/>
            </p:cNvSpPr>
            <p:nvPr/>
          </p:nvSpPr>
          <p:spPr bwMode="auto">
            <a:xfrm>
              <a:off x="4831" y="4009"/>
              <a:ext cx="102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0676" name="Group 21"/>
            <p:cNvGrpSpPr>
              <a:grpSpLocks/>
            </p:cNvGrpSpPr>
            <p:nvPr/>
          </p:nvGrpSpPr>
          <p:grpSpPr bwMode="auto">
            <a:xfrm>
              <a:off x="5476" y="4226"/>
              <a:ext cx="735" cy="650"/>
              <a:chOff x="5476" y="9896"/>
              <a:chExt cx="735" cy="650"/>
            </a:xfrm>
          </p:grpSpPr>
          <p:sp>
            <p:nvSpPr>
              <p:cNvPr id="70686" name="Line 22"/>
              <p:cNvSpPr>
                <a:spLocks noChangeShapeType="1"/>
              </p:cNvSpPr>
              <p:nvPr/>
            </p:nvSpPr>
            <p:spPr bwMode="auto">
              <a:xfrm flipH="1">
                <a:off x="6211" y="9896"/>
                <a:ext cx="0" cy="364"/>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7" name="Line 23"/>
              <p:cNvSpPr>
                <a:spLocks noChangeShapeType="1"/>
              </p:cNvSpPr>
              <p:nvPr/>
            </p:nvSpPr>
            <p:spPr bwMode="auto">
              <a:xfrm flipH="1">
                <a:off x="5476" y="10245"/>
                <a:ext cx="7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8" name="Line 24"/>
              <p:cNvSpPr>
                <a:spLocks noChangeShapeType="1"/>
              </p:cNvSpPr>
              <p:nvPr/>
            </p:nvSpPr>
            <p:spPr bwMode="auto">
              <a:xfrm flipH="1">
                <a:off x="5491" y="10245"/>
                <a:ext cx="0" cy="30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0677" name="Line 25"/>
            <p:cNvSpPr>
              <a:spLocks noChangeShapeType="1"/>
            </p:cNvSpPr>
            <p:nvPr/>
          </p:nvSpPr>
          <p:spPr bwMode="auto">
            <a:xfrm>
              <a:off x="6406" y="4212"/>
              <a:ext cx="0" cy="8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8" name="Line 26"/>
            <p:cNvSpPr>
              <a:spLocks noChangeShapeType="1"/>
            </p:cNvSpPr>
            <p:nvPr/>
          </p:nvSpPr>
          <p:spPr bwMode="auto">
            <a:xfrm>
              <a:off x="6406" y="5024"/>
              <a:ext cx="28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9" name="Line 27"/>
            <p:cNvSpPr>
              <a:spLocks noChangeShapeType="1"/>
            </p:cNvSpPr>
            <p:nvPr/>
          </p:nvSpPr>
          <p:spPr bwMode="auto">
            <a:xfrm flipV="1">
              <a:off x="7186" y="4471"/>
              <a:ext cx="0" cy="3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0" name="Line 28"/>
            <p:cNvSpPr>
              <a:spLocks noChangeShapeType="1"/>
            </p:cNvSpPr>
            <p:nvPr/>
          </p:nvSpPr>
          <p:spPr bwMode="auto">
            <a:xfrm flipH="1">
              <a:off x="6616" y="4471"/>
              <a:ext cx="57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1" name="Line 29"/>
            <p:cNvSpPr>
              <a:spLocks noChangeShapeType="1"/>
            </p:cNvSpPr>
            <p:nvPr/>
          </p:nvSpPr>
          <p:spPr bwMode="auto">
            <a:xfrm flipV="1">
              <a:off x="6616" y="4212"/>
              <a:ext cx="0" cy="25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2" name="Text Box 30"/>
            <p:cNvSpPr txBox="1">
              <a:spLocks noChangeArrowheads="1"/>
            </p:cNvSpPr>
            <p:nvPr/>
          </p:nvSpPr>
          <p:spPr bwMode="auto">
            <a:xfrm>
              <a:off x="7816" y="3862"/>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财务管理</a:t>
              </a:r>
            </a:p>
          </p:txBody>
        </p:sp>
        <p:sp>
          <p:nvSpPr>
            <p:cNvPr id="70683" name="Line 31"/>
            <p:cNvSpPr>
              <a:spLocks noChangeShapeType="1"/>
            </p:cNvSpPr>
            <p:nvPr/>
          </p:nvSpPr>
          <p:spPr bwMode="auto">
            <a:xfrm>
              <a:off x="6796" y="3932"/>
              <a:ext cx="5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4" name="Line 32"/>
            <p:cNvSpPr>
              <a:spLocks noChangeShapeType="1"/>
            </p:cNvSpPr>
            <p:nvPr/>
          </p:nvSpPr>
          <p:spPr bwMode="auto">
            <a:xfrm flipV="1">
              <a:off x="7306" y="3358"/>
              <a:ext cx="0" cy="5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85" name="Line 33"/>
            <p:cNvSpPr>
              <a:spLocks noChangeShapeType="1"/>
            </p:cNvSpPr>
            <p:nvPr/>
          </p:nvSpPr>
          <p:spPr bwMode="auto">
            <a:xfrm>
              <a:off x="7306" y="3358"/>
              <a:ext cx="4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429469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 calcmode="lin" valueType="num">
                                      <p:cBhvr additive="base">
                                        <p:cTn id="12"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5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75781"/>
                                        </p:tgtEl>
                                        <p:attrNameLst>
                                          <p:attrName>style.visibility</p:attrName>
                                        </p:attrNameLst>
                                      </p:cBhvr>
                                      <p:to>
                                        <p:strVal val="visible"/>
                                      </p:to>
                                    </p:set>
                                    <p:anim calcmode="lin" valueType="num">
                                      <p:cBhvr additive="base">
                                        <p:cTn id="17" dur="500" fill="hold"/>
                                        <p:tgtEl>
                                          <p:spTgt spid="75781"/>
                                        </p:tgtEl>
                                        <p:attrNameLst>
                                          <p:attrName>ppt_x</p:attrName>
                                        </p:attrNameLst>
                                      </p:cBhvr>
                                      <p:tavLst>
                                        <p:tav tm="0">
                                          <p:val>
                                            <p:strVal val="1+#ppt_w/2"/>
                                          </p:val>
                                        </p:tav>
                                        <p:tav tm="100000">
                                          <p:val>
                                            <p:strVal val="#ppt_x"/>
                                          </p:val>
                                        </p:tav>
                                      </p:tavLst>
                                    </p:anim>
                                    <p:anim calcmode="lin" valueType="num">
                                      <p:cBhvr additive="base">
                                        <p:cTn id="18" dur="500" fill="hold"/>
                                        <p:tgtEl>
                                          <p:spTgt spid="7578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build="p" autoUpdateAnimBg="0" advAuto="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dirty="0" smtClean="0">
                <a:solidFill>
                  <a:srgbClr val="FFCC00"/>
                </a:solidFill>
              </a:rPr>
              <a:t>库存管理</a:t>
            </a:r>
            <a:endParaRPr lang="zh-CN" altLang="en-US" dirty="0" smtClean="0">
              <a:solidFill>
                <a:schemeClr val="tx1"/>
              </a:solidFill>
            </a:endParaRPr>
          </a:p>
        </p:txBody>
      </p:sp>
      <p:sp>
        <p:nvSpPr>
          <p:cNvPr id="76803"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库存管理是指企业为了生产、销售等经营管理的需要而对计划存储、流通的有关物品进行相应的管理，如对存储的物品进行接收、发放、存储保管等一系列的管理活动。</a:t>
            </a:r>
          </a:p>
        </p:txBody>
      </p:sp>
    </p:spTree>
    <p:extLst>
      <p:ext uri="{BB962C8B-B14F-4D97-AF65-F5344CB8AC3E}">
        <p14:creationId xmlns:p14="http://schemas.microsoft.com/office/powerpoint/2010/main" val="3626747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ppt_x"/>
                                          </p:val>
                                        </p:tav>
                                        <p:tav tm="100000">
                                          <p:val>
                                            <p:strVal val="#ppt_x"/>
                                          </p:val>
                                        </p:tav>
                                      </p:tavLst>
                                    </p:anim>
                                    <p:anim calcmode="lin" valueType="num">
                                      <p:cBhvr additive="base">
                                        <p:cTn id="8" dur="500" fill="hold"/>
                                        <p:tgtEl>
                                          <p:spTgt spid="7680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6803">
                                            <p:txEl>
                                              <p:pRg st="0" end="0"/>
                                            </p:txEl>
                                          </p:spTgt>
                                        </p:tgtEl>
                                        <p:attrNameLst>
                                          <p:attrName>style.visibility</p:attrName>
                                        </p:attrNameLst>
                                      </p:cBhvr>
                                      <p:to>
                                        <p:strVal val="visible"/>
                                      </p:to>
                                    </p:set>
                                    <p:anim calcmode="lin" valueType="num">
                                      <p:cBhvr additive="base">
                                        <p:cTn id="12"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68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3" grpId="0" build="p" autoUpdateAnimBg="0" advAuto="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dirty="0" smtClean="0">
                <a:solidFill>
                  <a:srgbClr val="FFCC00"/>
                </a:solidFill>
              </a:rPr>
              <a:t>库存管理</a:t>
            </a:r>
          </a:p>
        </p:txBody>
      </p:sp>
      <p:sp>
        <p:nvSpPr>
          <p:cNvPr id="77827" name="Rectangle 3"/>
          <p:cNvSpPr>
            <a:spLocks noGrp="1" noChangeArrowheads="1"/>
          </p:cNvSpPr>
          <p:nvPr>
            <p:ph type="body" idx="1"/>
          </p:nvPr>
        </p:nvSpPr>
        <p:spPr/>
        <p:txBody>
          <a:bodyPr/>
          <a:lstStyle/>
          <a:p>
            <a:pPr eaLnBrk="1" hangingPunct="1">
              <a:buFont typeface="Marlett" pitchFamily="2" charset="2"/>
              <a:buChar char="2"/>
            </a:pPr>
            <a:r>
              <a:rPr lang="zh-CN" altLang="en-US" smtClean="0"/>
              <a:t>库存作用</a:t>
            </a:r>
          </a:p>
          <a:p>
            <a:pPr lvl="1" eaLnBrk="1" hangingPunct="1">
              <a:buFont typeface="Marlett" pitchFamily="2" charset="2"/>
              <a:buChar char="2"/>
            </a:pPr>
            <a:r>
              <a:rPr lang="zh-CN" altLang="en-US" smtClean="0"/>
              <a:t>维持销售产品的稳定。</a:t>
            </a:r>
          </a:p>
          <a:p>
            <a:pPr lvl="1" eaLnBrk="1" hangingPunct="1">
              <a:buFont typeface="Marlett" pitchFamily="2" charset="2"/>
              <a:buChar char="2"/>
            </a:pPr>
            <a:r>
              <a:rPr lang="zh-CN" altLang="en-US" smtClean="0"/>
              <a:t>维持生产的稳定。</a:t>
            </a:r>
          </a:p>
          <a:p>
            <a:pPr lvl="1" eaLnBrk="1" hangingPunct="1">
              <a:buFont typeface="Marlett" pitchFamily="2" charset="2"/>
              <a:buChar char="2"/>
            </a:pPr>
            <a:r>
              <a:rPr lang="zh-CN" altLang="en-US" smtClean="0"/>
              <a:t>平衡企业物流。</a:t>
            </a:r>
          </a:p>
          <a:p>
            <a:pPr lvl="1" eaLnBrk="1" hangingPunct="1">
              <a:buFont typeface="Marlett" pitchFamily="2" charset="2"/>
              <a:buChar char="2"/>
            </a:pPr>
            <a:r>
              <a:rPr lang="zh-CN" altLang="en-US" smtClean="0"/>
              <a:t>平衡流通资金的占用。</a:t>
            </a:r>
          </a:p>
        </p:txBody>
      </p:sp>
    </p:spTree>
    <p:extLst>
      <p:ext uri="{BB962C8B-B14F-4D97-AF65-F5344CB8AC3E}">
        <p14:creationId xmlns:p14="http://schemas.microsoft.com/office/powerpoint/2010/main" val="506001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ppt_x"/>
                                          </p:val>
                                        </p:tav>
                                        <p:tav tm="100000">
                                          <p:val>
                                            <p:strVal val="#ppt_x"/>
                                          </p:val>
                                        </p:tav>
                                      </p:tavLst>
                                    </p:anim>
                                    <p:anim calcmode="lin" valueType="num">
                                      <p:cBhvr additive="base">
                                        <p:cTn id="8" dur="500" fill="hold"/>
                                        <p:tgtEl>
                                          <p:spTgt spid="7782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 calcmode="lin" valueType="num">
                                      <p:cBhvr additive="base">
                                        <p:cTn id="12"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78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77827">
                                            <p:txEl>
                                              <p:pRg st="1" end="1"/>
                                            </p:txEl>
                                          </p:spTgt>
                                        </p:tgtEl>
                                        <p:attrNameLst>
                                          <p:attrName>style.visibility</p:attrName>
                                        </p:attrNameLst>
                                      </p:cBhvr>
                                      <p:to>
                                        <p:strVal val="visible"/>
                                      </p:to>
                                    </p:set>
                                    <p:anim calcmode="lin" valueType="num">
                                      <p:cBhvr additive="base">
                                        <p:cTn id="16"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778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77827">
                                            <p:txEl>
                                              <p:pRg st="2" end="2"/>
                                            </p:txEl>
                                          </p:spTgt>
                                        </p:tgtEl>
                                        <p:attrNameLst>
                                          <p:attrName>style.visibility</p:attrName>
                                        </p:attrNameLst>
                                      </p:cBhvr>
                                      <p:to>
                                        <p:strVal val="visible"/>
                                      </p:to>
                                    </p:set>
                                    <p:anim calcmode="lin" valueType="num">
                                      <p:cBhvr additive="base">
                                        <p:cTn id="20"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778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77827">
                                            <p:txEl>
                                              <p:pRg st="3" end="3"/>
                                            </p:txEl>
                                          </p:spTgt>
                                        </p:tgtEl>
                                        <p:attrNameLst>
                                          <p:attrName>style.visibility</p:attrName>
                                        </p:attrNameLst>
                                      </p:cBhvr>
                                      <p:to>
                                        <p:strVal val="visible"/>
                                      </p:to>
                                    </p:set>
                                    <p:anim calcmode="lin" valueType="num">
                                      <p:cBhvr additive="base">
                                        <p:cTn id="24"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78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77827">
                                            <p:txEl>
                                              <p:pRg st="4" end="4"/>
                                            </p:txEl>
                                          </p:spTgt>
                                        </p:tgtEl>
                                        <p:attrNameLst>
                                          <p:attrName>style.visibility</p:attrName>
                                        </p:attrNameLst>
                                      </p:cBhvr>
                                      <p:to>
                                        <p:strVal val="visible"/>
                                      </p:to>
                                    </p:set>
                                    <p:anim calcmode="lin" valueType="num">
                                      <p:cBhvr additive="base">
                                        <p:cTn id="28"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78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build="p" autoUpdateAnimBg="0" advAuto="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dirty="0" smtClean="0">
                <a:solidFill>
                  <a:srgbClr val="FFCC00"/>
                </a:solidFill>
              </a:rPr>
              <a:t>库存管理</a:t>
            </a:r>
          </a:p>
        </p:txBody>
      </p:sp>
      <p:sp>
        <p:nvSpPr>
          <p:cNvPr id="78851" name="Rectangle 3"/>
          <p:cNvSpPr>
            <a:spLocks noGrp="1" noChangeArrowheads="1"/>
          </p:cNvSpPr>
          <p:nvPr>
            <p:ph type="body" idx="1"/>
          </p:nvPr>
        </p:nvSpPr>
        <p:spPr/>
        <p:txBody>
          <a:bodyPr/>
          <a:lstStyle/>
          <a:p>
            <a:pPr eaLnBrk="1" hangingPunct="1">
              <a:buFont typeface="Marlett" pitchFamily="2" charset="2"/>
              <a:buChar char="2"/>
            </a:pPr>
            <a:r>
              <a:rPr lang="zh-CN" altLang="en-US" smtClean="0"/>
              <a:t>库存的弊端</a:t>
            </a:r>
          </a:p>
          <a:p>
            <a:pPr lvl="1" eaLnBrk="1" hangingPunct="1">
              <a:buFont typeface="Marlett" pitchFamily="2" charset="2"/>
              <a:buChar char="2"/>
            </a:pPr>
            <a:r>
              <a:rPr lang="zh-CN" altLang="en-US" smtClean="0"/>
              <a:t>占用企业大量资金。</a:t>
            </a:r>
          </a:p>
          <a:p>
            <a:pPr lvl="1" eaLnBrk="1" hangingPunct="1">
              <a:buFont typeface="Marlett" pitchFamily="2" charset="2"/>
              <a:buChar char="2"/>
            </a:pPr>
            <a:r>
              <a:rPr lang="zh-CN" altLang="en-US" smtClean="0"/>
              <a:t>增加了企业的产品成本与管理成本。</a:t>
            </a:r>
          </a:p>
          <a:p>
            <a:pPr lvl="1" eaLnBrk="1" hangingPunct="1">
              <a:buFont typeface="Marlett" pitchFamily="2" charset="2"/>
              <a:buChar char="2"/>
            </a:pPr>
            <a:r>
              <a:rPr lang="zh-CN" altLang="en-US" smtClean="0"/>
              <a:t>掩盖了企业众多管理问题，如计划不周、采购不力、生产不均衡、产品质量不稳定、市场销售不力等。</a:t>
            </a:r>
            <a:endParaRPr lang="zh-CN" altLang="en-US" smtClean="0">
              <a:solidFill>
                <a:srgbClr val="FF0000"/>
              </a:solidFill>
            </a:endParaRPr>
          </a:p>
        </p:txBody>
      </p:sp>
    </p:spTree>
    <p:extLst>
      <p:ext uri="{BB962C8B-B14F-4D97-AF65-F5344CB8AC3E}">
        <p14:creationId xmlns:p14="http://schemas.microsoft.com/office/powerpoint/2010/main" val="1812725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ppt_x"/>
                                          </p:val>
                                        </p:tav>
                                        <p:tav tm="100000">
                                          <p:val>
                                            <p:strVal val="#ppt_x"/>
                                          </p:val>
                                        </p:tav>
                                      </p:tavLst>
                                    </p:anim>
                                    <p:anim calcmode="lin" valueType="num">
                                      <p:cBhvr additive="base">
                                        <p:cTn id="8" dur="500" fill="hold"/>
                                        <p:tgtEl>
                                          <p:spTgt spid="788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 calcmode="lin" valueType="num">
                                      <p:cBhvr additive="base">
                                        <p:cTn id="12"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88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78851">
                                            <p:txEl>
                                              <p:pRg st="1" end="1"/>
                                            </p:txEl>
                                          </p:spTgt>
                                        </p:tgtEl>
                                        <p:attrNameLst>
                                          <p:attrName>style.visibility</p:attrName>
                                        </p:attrNameLst>
                                      </p:cBhvr>
                                      <p:to>
                                        <p:strVal val="visible"/>
                                      </p:to>
                                    </p:set>
                                    <p:anim calcmode="lin" valueType="num">
                                      <p:cBhvr additive="base">
                                        <p:cTn id="16"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788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78851">
                                            <p:txEl>
                                              <p:pRg st="2" end="2"/>
                                            </p:txEl>
                                          </p:spTgt>
                                        </p:tgtEl>
                                        <p:attrNameLst>
                                          <p:attrName>style.visibility</p:attrName>
                                        </p:attrNameLst>
                                      </p:cBhvr>
                                      <p:to>
                                        <p:strVal val="visible"/>
                                      </p:to>
                                    </p:set>
                                    <p:anim calcmode="lin" valueType="num">
                                      <p:cBhvr additive="base">
                                        <p:cTn id="20"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788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78851">
                                            <p:txEl>
                                              <p:pRg st="3" end="3"/>
                                            </p:txEl>
                                          </p:spTgt>
                                        </p:tgtEl>
                                        <p:attrNameLst>
                                          <p:attrName>style.visibility</p:attrName>
                                        </p:attrNameLst>
                                      </p:cBhvr>
                                      <p:to>
                                        <p:strVal val="visible"/>
                                      </p:to>
                                    </p:set>
                                    <p:anim calcmode="lin" valueType="num">
                                      <p:cBhvr additive="base">
                                        <p:cTn id="24" dur="5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88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51" grpId="0" build="p" autoUpdateAnimBg="0" advAuto="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dirty="0" smtClean="0">
                <a:solidFill>
                  <a:srgbClr val="FFCC00"/>
                </a:solidFill>
              </a:rPr>
              <a:t>库存管理</a:t>
            </a:r>
          </a:p>
        </p:txBody>
      </p:sp>
      <p:sp>
        <p:nvSpPr>
          <p:cNvPr id="79875" name="Rectangle 3"/>
          <p:cNvSpPr>
            <a:spLocks noGrp="1" noChangeArrowheads="1"/>
          </p:cNvSpPr>
          <p:nvPr>
            <p:ph type="body" idx="1"/>
          </p:nvPr>
        </p:nvSpPr>
        <p:spPr/>
        <p:txBody>
          <a:bodyPr/>
          <a:lstStyle/>
          <a:p>
            <a:pPr eaLnBrk="1" hangingPunct="1">
              <a:buFontTx/>
              <a:buNone/>
            </a:pPr>
            <a:r>
              <a:rPr lang="zh-CN" altLang="en-US" smtClean="0"/>
              <a:t>掩盖了企业众多管理问题</a:t>
            </a:r>
          </a:p>
        </p:txBody>
      </p:sp>
      <p:grpSp>
        <p:nvGrpSpPr>
          <p:cNvPr id="79876" name="Group 4"/>
          <p:cNvGrpSpPr>
            <a:grpSpLocks/>
          </p:cNvGrpSpPr>
          <p:nvPr/>
        </p:nvGrpSpPr>
        <p:grpSpPr bwMode="auto">
          <a:xfrm>
            <a:off x="1295400" y="2971800"/>
            <a:ext cx="6705600" cy="2514600"/>
            <a:chOff x="3511" y="7593"/>
            <a:chExt cx="7231" cy="2756"/>
          </a:xfrm>
        </p:grpSpPr>
        <p:pic>
          <p:nvPicPr>
            <p:cNvPr id="75781" name="Picture 5" descr="boad.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1" y="7593"/>
              <a:ext cx="5504" cy="22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75782" name="Group 6"/>
            <p:cNvGrpSpPr>
              <a:grpSpLocks/>
            </p:cNvGrpSpPr>
            <p:nvPr/>
          </p:nvGrpSpPr>
          <p:grpSpPr bwMode="auto">
            <a:xfrm>
              <a:off x="6331" y="8237"/>
              <a:ext cx="4411" cy="2112"/>
              <a:chOff x="6331" y="8237"/>
              <a:chExt cx="4411" cy="2112"/>
            </a:xfrm>
          </p:grpSpPr>
          <p:sp>
            <p:nvSpPr>
              <p:cNvPr id="75783" name="Line 7"/>
              <p:cNvSpPr>
                <a:spLocks noChangeShapeType="1"/>
              </p:cNvSpPr>
              <p:nvPr/>
            </p:nvSpPr>
            <p:spPr bwMode="auto">
              <a:xfrm>
                <a:off x="6331" y="8671"/>
                <a:ext cx="298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84" name="Line 8"/>
              <p:cNvSpPr>
                <a:spLocks noChangeShapeType="1"/>
              </p:cNvSpPr>
              <p:nvPr/>
            </p:nvSpPr>
            <p:spPr bwMode="auto">
              <a:xfrm>
                <a:off x="9016" y="8237"/>
                <a:ext cx="85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85" name="Line 9"/>
              <p:cNvSpPr>
                <a:spLocks noChangeShapeType="1"/>
              </p:cNvSpPr>
              <p:nvPr/>
            </p:nvSpPr>
            <p:spPr bwMode="auto">
              <a:xfrm>
                <a:off x="8956" y="9735"/>
                <a:ext cx="94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86" name="Line 10"/>
              <p:cNvSpPr>
                <a:spLocks noChangeShapeType="1"/>
              </p:cNvSpPr>
              <p:nvPr/>
            </p:nvSpPr>
            <p:spPr bwMode="auto">
              <a:xfrm>
                <a:off x="9271" y="8244"/>
                <a:ext cx="0" cy="42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787" name="AutoShape 11"/>
              <p:cNvSpPr>
                <a:spLocks/>
              </p:cNvSpPr>
              <p:nvPr/>
            </p:nvSpPr>
            <p:spPr bwMode="auto">
              <a:xfrm>
                <a:off x="9916" y="8930"/>
                <a:ext cx="826" cy="432"/>
              </a:xfrm>
              <a:prstGeom prst="borderCallout2">
                <a:avLst>
                  <a:gd name="adj1" fmla="val 41667"/>
                  <a:gd name="adj2" fmla="val -14528"/>
                  <a:gd name="adj3" fmla="val 41667"/>
                  <a:gd name="adj4" fmla="val -44310"/>
                  <a:gd name="adj5" fmla="val -108102"/>
                  <a:gd name="adj6" fmla="val -74454"/>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a:r>
                  <a:rPr lang="zh-CN" altLang="en-US" sz="1400"/>
                  <a:t>正常库存</a:t>
                </a:r>
              </a:p>
            </p:txBody>
          </p:sp>
          <p:sp>
            <p:nvSpPr>
              <p:cNvPr id="75788" name="AutoShape 12"/>
              <p:cNvSpPr>
                <a:spLocks/>
              </p:cNvSpPr>
              <p:nvPr/>
            </p:nvSpPr>
            <p:spPr bwMode="auto">
              <a:xfrm>
                <a:off x="6406" y="9917"/>
                <a:ext cx="2025" cy="432"/>
              </a:xfrm>
              <a:prstGeom prst="borderCallout2">
                <a:avLst>
                  <a:gd name="adj1" fmla="val 41667"/>
                  <a:gd name="adj2" fmla="val 105926"/>
                  <a:gd name="adj3" fmla="val 41667"/>
                  <a:gd name="adj4" fmla="val 122963"/>
                  <a:gd name="adj5" fmla="val -202083"/>
                  <a:gd name="adj6" fmla="val 140199"/>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a:r>
                  <a:rPr lang="zh-CN" altLang="en-US" sz="1400"/>
                  <a:t>掩盖问题的非正常库存</a:t>
                </a:r>
              </a:p>
            </p:txBody>
          </p:sp>
          <p:sp>
            <p:nvSpPr>
              <p:cNvPr id="75789" name="Line 13"/>
              <p:cNvSpPr>
                <a:spLocks noChangeShapeType="1"/>
              </p:cNvSpPr>
              <p:nvPr/>
            </p:nvSpPr>
            <p:spPr bwMode="auto">
              <a:xfrm>
                <a:off x="9271" y="8678"/>
                <a:ext cx="0" cy="105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2292478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additive="base">
                                        <p:cTn id="7" dur="500" fill="hold"/>
                                        <p:tgtEl>
                                          <p:spTgt spid="79874"/>
                                        </p:tgtEl>
                                        <p:attrNameLst>
                                          <p:attrName>ppt_x</p:attrName>
                                        </p:attrNameLst>
                                      </p:cBhvr>
                                      <p:tavLst>
                                        <p:tav tm="0">
                                          <p:val>
                                            <p:strVal val="#ppt_x"/>
                                          </p:val>
                                        </p:tav>
                                        <p:tav tm="100000">
                                          <p:val>
                                            <p:strVal val="#ppt_x"/>
                                          </p:val>
                                        </p:tav>
                                      </p:tavLst>
                                    </p:anim>
                                    <p:anim calcmode="lin" valueType="num">
                                      <p:cBhvr additive="base">
                                        <p:cTn id="8" dur="500" fill="hold"/>
                                        <p:tgtEl>
                                          <p:spTgt spid="7987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9875">
                                            <p:txEl>
                                              <p:pRg st="0" end="0"/>
                                            </p:txEl>
                                          </p:spTgt>
                                        </p:tgtEl>
                                        <p:attrNameLst>
                                          <p:attrName>style.visibility</p:attrName>
                                        </p:attrNameLst>
                                      </p:cBhvr>
                                      <p:to>
                                        <p:strVal val="visible"/>
                                      </p:to>
                                    </p:set>
                                    <p:anim calcmode="lin" valueType="num">
                                      <p:cBhvr additive="base">
                                        <p:cTn id="12"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98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79876"/>
                                        </p:tgtEl>
                                        <p:attrNameLst>
                                          <p:attrName>style.visibility</p:attrName>
                                        </p:attrNameLst>
                                      </p:cBhvr>
                                      <p:to>
                                        <p:strVal val="visible"/>
                                      </p:to>
                                    </p:set>
                                    <p:anim calcmode="lin" valueType="num">
                                      <p:cBhvr additive="base">
                                        <p:cTn id="17" dur="500" fill="hold"/>
                                        <p:tgtEl>
                                          <p:spTgt spid="79876"/>
                                        </p:tgtEl>
                                        <p:attrNameLst>
                                          <p:attrName>ppt_x</p:attrName>
                                        </p:attrNameLst>
                                      </p:cBhvr>
                                      <p:tavLst>
                                        <p:tav tm="0">
                                          <p:val>
                                            <p:strVal val="1+#ppt_w/2"/>
                                          </p:val>
                                        </p:tav>
                                        <p:tav tm="100000">
                                          <p:val>
                                            <p:strVal val="#ppt_x"/>
                                          </p:val>
                                        </p:tav>
                                      </p:tavLst>
                                    </p:anim>
                                    <p:anim calcmode="lin" valueType="num">
                                      <p:cBhvr additive="base">
                                        <p:cTn id="18" dur="500" fill="hold"/>
                                        <p:tgtEl>
                                          <p:spTgt spid="7987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dirty="0" smtClean="0">
                <a:solidFill>
                  <a:srgbClr val="FFCC00"/>
                </a:solidFill>
              </a:rPr>
              <a:t>分销</a:t>
            </a:r>
            <a:r>
              <a:rPr lang="zh-CN" altLang="en-US" dirty="0">
                <a:solidFill>
                  <a:srgbClr val="FFCC00"/>
                </a:solidFill>
              </a:rPr>
              <a:t>资源计划</a:t>
            </a:r>
            <a:endParaRPr lang="zh-CN" altLang="en-US" dirty="0">
              <a:solidFill>
                <a:schemeClr val="tx1"/>
              </a:solidFill>
            </a:endParaRPr>
          </a:p>
        </p:txBody>
      </p:sp>
      <p:sp>
        <p:nvSpPr>
          <p:cNvPr id="148483" name="Rectangle 3"/>
          <p:cNvSpPr>
            <a:spLocks noGrp="1" noChangeArrowheads="1"/>
          </p:cNvSpPr>
          <p:nvPr>
            <p:ph type="body" idx="1"/>
          </p:nvPr>
        </p:nvSpPr>
        <p:spPr>
          <a:xfrm>
            <a:off x="685800" y="1600200"/>
            <a:ext cx="7772400" cy="4114800"/>
          </a:xfrm>
        </p:spPr>
        <p:txBody>
          <a:bodyPr>
            <a:normAutofit fontScale="92500" lnSpcReduction="20000"/>
          </a:bodyPr>
          <a:lstStyle/>
          <a:p>
            <a:pPr>
              <a:buFontTx/>
              <a:buNone/>
            </a:pPr>
            <a:r>
              <a:rPr lang="en-US" altLang="zh-CN"/>
              <a:t>        </a:t>
            </a:r>
            <a:r>
              <a:rPr lang="zh-CN" altLang="en-US"/>
              <a:t>分销资源计划（</a:t>
            </a:r>
            <a:r>
              <a:rPr lang="en-US" altLang="zh-CN"/>
              <a:t>distribution resource planning</a:t>
            </a:r>
            <a:r>
              <a:rPr lang="zh-CN" altLang="en-US"/>
              <a:t>，简称为</a:t>
            </a:r>
            <a:r>
              <a:rPr lang="en-US" altLang="zh-CN"/>
              <a:t>DRP</a:t>
            </a:r>
            <a:r>
              <a:rPr lang="zh-CN" altLang="en-US"/>
              <a:t>）解决问题：</a:t>
            </a:r>
          </a:p>
          <a:p>
            <a:pPr lvl="2" algn="just">
              <a:buFont typeface="Marlett" pitchFamily="2" charset="2"/>
              <a:buChar char="2"/>
            </a:pPr>
            <a:r>
              <a:rPr lang="zh-CN" altLang="en-US"/>
              <a:t>采取怎样的销售方式：直销、代销、代理、特许专卖？销售架构怎样？</a:t>
            </a:r>
          </a:p>
          <a:p>
            <a:pPr lvl="2" algn="just">
              <a:buFont typeface="Marlett" pitchFamily="2" charset="2"/>
              <a:buChar char="2"/>
            </a:pPr>
            <a:r>
              <a:rPr lang="zh-CN" altLang="en-US"/>
              <a:t>如何制订价格政策才能适应不同的地区、不同的销量业绩等情况？</a:t>
            </a:r>
          </a:p>
          <a:p>
            <a:pPr lvl="2" algn="just">
              <a:buFont typeface="Marlett" pitchFamily="2" charset="2"/>
              <a:buChar char="2"/>
            </a:pPr>
            <a:r>
              <a:rPr lang="zh-CN" altLang="en-US"/>
              <a:t>如何分配销售网络资源：人员、库存与管理网络的营运？</a:t>
            </a:r>
          </a:p>
          <a:p>
            <a:pPr lvl="2" algn="just">
              <a:buFont typeface="Marlett" pitchFamily="2" charset="2"/>
              <a:buChar char="2"/>
            </a:pPr>
            <a:r>
              <a:rPr lang="zh-CN" altLang="en-US"/>
              <a:t>如何及时收集市场信息：产品销售情况、对手销售情况与市场销售环境？</a:t>
            </a:r>
          </a:p>
          <a:p>
            <a:pPr lvl="2" algn="just">
              <a:buFont typeface="Marlett" pitchFamily="2" charset="2"/>
              <a:buChar char="2"/>
            </a:pPr>
            <a:r>
              <a:rPr lang="zh-CN" altLang="en-US"/>
              <a:t>怎样制定销售计划？</a:t>
            </a:r>
          </a:p>
          <a:p>
            <a:pPr lvl="2" algn="just">
              <a:buFont typeface="Marlett" pitchFamily="2" charset="2"/>
              <a:buChar char="2"/>
            </a:pPr>
            <a:r>
              <a:rPr lang="zh-CN" altLang="en-US"/>
              <a:t>如何进行销售网络核算，控制销售回款？</a:t>
            </a:r>
          </a:p>
        </p:txBody>
      </p:sp>
    </p:spTree>
    <p:extLst>
      <p:ext uri="{BB962C8B-B14F-4D97-AF65-F5344CB8AC3E}">
        <p14:creationId xmlns:p14="http://schemas.microsoft.com/office/powerpoint/2010/main" val="3818826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additive="base">
                                        <p:cTn id="7" dur="500" fill="hold"/>
                                        <p:tgtEl>
                                          <p:spTgt spid="148482"/>
                                        </p:tgtEl>
                                        <p:attrNameLst>
                                          <p:attrName>ppt_x</p:attrName>
                                        </p:attrNameLst>
                                      </p:cBhvr>
                                      <p:tavLst>
                                        <p:tav tm="0">
                                          <p:val>
                                            <p:strVal val="#ppt_x"/>
                                          </p:val>
                                        </p:tav>
                                        <p:tav tm="100000">
                                          <p:val>
                                            <p:strVal val="#ppt_x"/>
                                          </p:val>
                                        </p:tav>
                                      </p:tavLst>
                                    </p:anim>
                                    <p:anim calcmode="lin" valueType="num">
                                      <p:cBhvr additive="base">
                                        <p:cTn id="8" dur="500" fill="hold"/>
                                        <p:tgtEl>
                                          <p:spTgt spid="14848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8483">
                                            <p:txEl>
                                              <p:pRg st="0" end="0"/>
                                            </p:txEl>
                                          </p:spTgt>
                                        </p:tgtEl>
                                        <p:attrNameLst>
                                          <p:attrName>style.visibility</p:attrName>
                                        </p:attrNameLst>
                                      </p:cBhvr>
                                      <p:to>
                                        <p:strVal val="visible"/>
                                      </p:to>
                                    </p:set>
                                    <p:anim calcmode="lin" valueType="num">
                                      <p:cBhvr additive="base">
                                        <p:cTn id="12" dur="500" fill="hold"/>
                                        <p:tgtEl>
                                          <p:spTgt spid="1484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84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48483">
                                            <p:txEl>
                                              <p:pRg st="1" end="1"/>
                                            </p:txEl>
                                          </p:spTgt>
                                        </p:tgtEl>
                                        <p:attrNameLst>
                                          <p:attrName>style.visibility</p:attrName>
                                        </p:attrNameLst>
                                      </p:cBhvr>
                                      <p:to>
                                        <p:strVal val="visible"/>
                                      </p:to>
                                    </p:set>
                                    <p:anim calcmode="lin" valueType="num">
                                      <p:cBhvr additive="base">
                                        <p:cTn id="16" dur="500" fill="hold"/>
                                        <p:tgtEl>
                                          <p:spTgt spid="14848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84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48483">
                                            <p:txEl>
                                              <p:pRg st="2" end="2"/>
                                            </p:txEl>
                                          </p:spTgt>
                                        </p:tgtEl>
                                        <p:attrNameLst>
                                          <p:attrName>style.visibility</p:attrName>
                                        </p:attrNameLst>
                                      </p:cBhvr>
                                      <p:to>
                                        <p:strVal val="visible"/>
                                      </p:to>
                                    </p:set>
                                    <p:anim calcmode="lin" valueType="num">
                                      <p:cBhvr additive="base">
                                        <p:cTn id="20" dur="500" fill="hold"/>
                                        <p:tgtEl>
                                          <p:spTgt spid="14848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484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148483">
                                            <p:txEl>
                                              <p:pRg st="3" end="3"/>
                                            </p:txEl>
                                          </p:spTgt>
                                        </p:tgtEl>
                                        <p:attrNameLst>
                                          <p:attrName>style.visibility</p:attrName>
                                        </p:attrNameLst>
                                      </p:cBhvr>
                                      <p:to>
                                        <p:strVal val="visible"/>
                                      </p:to>
                                    </p:set>
                                    <p:anim calcmode="lin" valueType="num">
                                      <p:cBhvr additive="base">
                                        <p:cTn id="24" dur="500" fill="hold"/>
                                        <p:tgtEl>
                                          <p:spTgt spid="14848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484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148483">
                                            <p:txEl>
                                              <p:pRg st="4" end="4"/>
                                            </p:txEl>
                                          </p:spTgt>
                                        </p:tgtEl>
                                        <p:attrNameLst>
                                          <p:attrName>style.visibility</p:attrName>
                                        </p:attrNameLst>
                                      </p:cBhvr>
                                      <p:to>
                                        <p:strVal val="visible"/>
                                      </p:to>
                                    </p:set>
                                    <p:anim calcmode="lin" valueType="num">
                                      <p:cBhvr additive="base">
                                        <p:cTn id="28" dur="500" fill="hold"/>
                                        <p:tgtEl>
                                          <p:spTgt spid="14848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84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148483">
                                            <p:txEl>
                                              <p:pRg st="5" end="5"/>
                                            </p:txEl>
                                          </p:spTgt>
                                        </p:tgtEl>
                                        <p:attrNameLst>
                                          <p:attrName>style.visibility</p:attrName>
                                        </p:attrNameLst>
                                      </p:cBhvr>
                                      <p:to>
                                        <p:strVal val="visible"/>
                                      </p:to>
                                    </p:set>
                                    <p:anim calcmode="lin" valueType="num">
                                      <p:cBhvr additive="base">
                                        <p:cTn id="32" dur="500" fill="hold"/>
                                        <p:tgtEl>
                                          <p:spTgt spid="14848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484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par>
                                <p:cTn id="34" presetID="2" presetClass="entr" presetSubtype="8" fill="hold" grpId="0" nodeType="withEffect">
                                  <p:stCondLst>
                                    <p:cond delay="0"/>
                                  </p:stCondLst>
                                  <p:childTnLst>
                                    <p:set>
                                      <p:cBhvr>
                                        <p:cTn id="35" dur="1" fill="hold">
                                          <p:stCondLst>
                                            <p:cond delay="0"/>
                                          </p:stCondLst>
                                        </p:cTn>
                                        <p:tgtEl>
                                          <p:spTgt spid="148483">
                                            <p:txEl>
                                              <p:pRg st="6" end="6"/>
                                            </p:txEl>
                                          </p:spTgt>
                                        </p:tgtEl>
                                        <p:attrNameLst>
                                          <p:attrName>style.visibility</p:attrName>
                                        </p:attrNameLst>
                                      </p:cBhvr>
                                      <p:to>
                                        <p:strVal val="visible"/>
                                      </p:to>
                                    </p:set>
                                    <p:anim calcmode="lin" valueType="num">
                                      <p:cBhvr additive="base">
                                        <p:cTn id="36" dur="500" fill="hold"/>
                                        <p:tgtEl>
                                          <p:spTgt spid="148483">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4848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build="p" autoUpdateAnimBg="0"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900" name="Group 4"/>
          <p:cNvGrpSpPr>
            <a:grpSpLocks/>
          </p:cNvGrpSpPr>
          <p:nvPr/>
        </p:nvGrpSpPr>
        <p:grpSpPr bwMode="auto">
          <a:xfrm>
            <a:off x="228600" y="417577"/>
            <a:ext cx="8087988" cy="5702237"/>
            <a:chOff x="1817" y="11542"/>
            <a:chExt cx="8461" cy="6236"/>
          </a:xfrm>
        </p:grpSpPr>
        <p:grpSp>
          <p:nvGrpSpPr>
            <p:cNvPr id="76803" name="Group 5"/>
            <p:cNvGrpSpPr>
              <a:grpSpLocks/>
            </p:cNvGrpSpPr>
            <p:nvPr/>
          </p:nvGrpSpPr>
          <p:grpSpPr bwMode="auto">
            <a:xfrm>
              <a:off x="1817" y="11542"/>
              <a:ext cx="8461" cy="6236"/>
              <a:chOff x="2070" y="9904"/>
              <a:chExt cx="8461" cy="6236"/>
            </a:xfrm>
          </p:grpSpPr>
          <p:sp>
            <p:nvSpPr>
              <p:cNvPr id="76805" name="Line 6"/>
              <p:cNvSpPr>
                <a:spLocks noChangeShapeType="1"/>
              </p:cNvSpPr>
              <p:nvPr/>
            </p:nvSpPr>
            <p:spPr bwMode="auto">
              <a:xfrm>
                <a:off x="7740" y="1090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06" name="Line 7"/>
              <p:cNvSpPr>
                <a:spLocks noChangeShapeType="1"/>
              </p:cNvSpPr>
              <p:nvPr/>
            </p:nvSpPr>
            <p:spPr bwMode="auto">
              <a:xfrm>
                <a:off x="8460" y="10176"/>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07" name="Line 8"/>
              <p:cNvSpPr>
                <a:spLocks noChangeShapeType="1"/>
              </p:cNvSpPr>
              <p:nvPr/>
            </p:nvSpPr>
            <p:spPr bwMode="auto">
              <a:xfrm>
                <a:off x="9285" y="14913"/>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08" name="Line 9"/>
              <p:cNvSpPr>
                <a:spLocks noChangeShapeType="1"/>
              </p:cNvSpPr>
              <p:nvPr/>
            </p:nvSpPr>
            <p:spPr bwMode="auto">
              <a:xfrm flipV="1">
                <a:off x="9282" y="13807"/>
                <a:ext cx="0" cy="6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809" name="Rectangle 10"/>
              <p:cNvSpPr>
                <a:spLocks noChangeArrowheads="1"/>
              </p:cNvSpPr>
              <p:nvPr/>
            </p:nvSpPr>
            <p:spPr bwMode="auto">
              <a:xfrm>
                <a:off x="2070" y="12516"/>
                <a:ext cx="90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生产计划</a:t>
                </a:r>
              </a:p>
              <a:p>
                <a:pPr algn="ctr">
                  <a:lnSpc>
                    <a:spcPct val="80000"/>
                  </a:lnSpc>
                </a:pPr>
                <a:endParaRPr lang="zh-CN" altLang="en-US" sz="1400"/>
              </a:p>
              <a:p>
                <a:pPr algn="ctr"/>
                <a:endParaRPr lang="en-US" altLang="zh-CN" sz="1400"/>
              </a:p>
            </p:txBody>
          </p:sp>
          <p:sp>
            <p:nvSpPr>
              <p:cNvPr id="76810" name="Rectangle 11"/>
              <p:cNvSpPr>
                <a:spLocks noChangeArrowheads="1"/>
              </p:cNvSpPr>
              <p:nvPr/>
            </p:nvSpPr>
            <p:spPr bwMode="auto">
              <a:xfrm>
                <a:off x="3525" y="10915"/>
                <a:ext cx="270" cy="8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采购计划</a:t>
                </a:r>
              </a:p>
              <a:p>
                <a:pPr algn="ctr"/>
                <a:endParaRPr lang="en-US" altLang="zh-CN" sz="1400" dirty="0"/>
              </a:p>
            </p:txBody>
          </p:sp>
          <p:sp>
            <p:nvSpPr>
              <p:cNvPr id="76811" name="Line 12"/>
              <p:cNvSpPr>
                <a:spLocks noChangeShapeType="1"/>
              </p:cNvSpPr>
              <p:nvPr/>
            </p:nvSpPr>
            <p:spPr bwMode="auto">
              <a:xfrm flipV="1">
                <a:off x="6480" y="13764"/>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2" name="Line 13"/>
              <p:cNvSpPr>
                <a:spLocks noChangeShapeType="1"/>
              </p:cNvSpPr>
              <p:nvPr/>
            </p:nvSpPr>
            <p:spPr bwMode="auto">
              <a:xfrm>
                <a:off x="7020" y="13777"/>
                <a:ext cx="0" cy="93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813" name="Line 14"/>
              <p:cNvSpPr>
                <a:spLocks noChangeShapeType="1"/>
              </p:cNvSpPr>
              <p:nvPr/>
            </p:nvSpPr>
            <p:spPr bwMode="auto">
              <a:xfrm>
                <a:off x="6660" y="13764"/>
                <a:ext cx="0" cy="93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814" name="Line 15"/>
              <p:cNvSpPr>
                <a:spLocks noChangeShapeType="1"/>
              </p:cNvSpPr>
              <p:nvPr/>
            </p:nvSpPr>
            <p:spPr bwMode="auto">
              <a:xfrm>
                <a:off x="7200" y="13387"/>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5" name="Rectangle 16"/>
              <p:cNvSpPr>
                <a:spLocks noChangeArrowheads="1"/>
              </p:cNvSpPr>
              <p:nvPr/>
            </p:nvSpPr>
            <p:spPr bwMode="auto">
              <a:xfrm>
                <a:off x="7226" y="10384"/>
                <a:ext cx="54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发票</a:t>
                </a:r>
              </a:p>
              <a:p>
                <a:pPr algn="ctr">
                  <a:lnSpc>
                    <a:spcPct val="80000"/>
                  </a:lnSpc>
                </a:pPr>
                <a:endParaRPr lang="zh-CN" altLang="en-US" sz="1400"/>
              </a:p>
              <a:p>
                <a:pPr algn="ctr"/>
                <a:endParaRPr lang="en-US" altLang="zh-CN" sz="1400"/>
              </a:p>
            </p:txBody>
          </p:sp>
          <p:sp>
            <p:nvSpPr>
              <p:cNvPr id="76816" name="Line 17"/>
              <p:cNvSpPr>
                <a:spLocks noChangeShapeType="1"/>
              </p:cNvSpPr>
              <p:nvPr/>
            </p:nvSpPr>
            <p:spPr bwMode="auto">
              <a:xfrm>
                <a:off x="7174" y="1345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7" name="Line 18"/>
              <p:cNvSpPr>
                <a:spLocks noChangeShapeType="1"/>
              </p:cNvSpPr>
              <p:nvPr/>
            </p:nvSpPr>
            <p:spPr bwMode="auto">
              <a:xfrm flipV="1">
                <a:off x="4244" y="10995"/>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8" name="Rectangle 19"/>
              <p:cNvSpPr>
                <a:spLocks noChangeArrowheads="1"/>
              </p:cNvSpPr>
              <p:nvPr/>
            </p:nvSpPr>
            <p:spPr bwMode="auto">
              <a:xfrm>
                <a:off x="4279" y="11071"/>
                <a:ext cx="360" cy="6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请购</a:t>
                </a:r>
                <a:r>
                  <a:rPr lang="zh-CN" altLang="en-US" sz="1400" dirty="0" smtClean="0"/>
                  <a:t>单</a:t>
                </a:r>
                <a:endParaRPr lang="en-US" altLang="zh-CN" sz="1400" dirty="0"/>
              </a:p>
            </p:txBody>
          </p:sp>
          <p:sp>
            <p:nvSpPr>
              <p:cNvPr id="76819" name="Line 20"/>
              <p:cNvSpPr>
                <a:spLocks noChangeShapeType="1"/>
              </p:cNvSpPr>
              <p:nvPr/>
            </p:nvSpPr>
            <p:spPr bwMode="auto">
              <a:xfrm>
                <a:off x="2997" y="1017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0" name="Rectangle 21"/>
              <p:cNvSpPr>
                <a:spLocks noChangeArrowheads="1"/>
              </p:cNvSpPr>
              <p:nvPr/>
            </p:nvSpPr>
            <p:spPr bwMode="auto">
              <a:xfrm>
                <a:off x="8820" y="13371"/>
                <a:ext cx="900" cy="465"/>
              </a:xfrm>
              <a:prstGeom prst="rect">
                <a:avLst/>
              </a:prstGeom>
              <a:solidFill>
                <a:schemeClr val="accent1"/>
              </a:solidFill>
              <a:ln w="9525">
                <a:solidFill>
                  <a:srgbClr val="000000"/>
                </a:solidFill>
                <a:miter lim="800000"/>
                <a:headEnd/>
                <a:tailEnd/>
              </a:ln>
            </p:spPr>
            <p:txBody>
              <a:bodyPr lIns="0" tIns="0" rIns="0" bIns="0"/>
              <a:lstStyle/>
              <a:p>
                <a:pPr algn="ctr">
                  <a:lnSpc>
                    <a:spcPct val="80000"/>
                  </a:lnSpc>
                </a:pPr>
                <a:endParaRPr lang="en-US" altLang="zh-CN" sz="1400"/>
              </a:p>
              <a:p>
                <a:pPr algn="ctr">
                  <a:lnSpc>
                    <a:spcPct val="80000"/>
                  </a:lnSpc>
                </a:pPr>
                <a:r>
                  <a:rPr lang="zh-CN" altLang="en-US" sz="1400"/>
                  <a:t>客户</a:t>
                </a:r>
              </a:p>
              <a:p>
                <a:pPr algn="ctr"/>
                <a:endParaRPr lang="en-US" altLang="zh-CN" sz="1400"/>
              </a:p>
            </p:txBody>
          </p:sp>
          <p:sp>
            <p:nvSpPr>
              <p:cNvPr id="76821" name="Oval 22"/>
              <p:cNvSpPr>
                <a:spLocks noChangeArrowheads="1"/>
              </p:cNvSpPr>
              <p:nvPr/>
            </p:nvSpPr>
            <p:spPr bwMode="auto">
              <a:xfrm>
                <a:off x="8113" y="11700"/>
                <a:ext cx="900" cy="816"/>
              </a:xfrm>
              <a:prstGeom prst="ellipse">
                <a:avLst/>
              </a:prstGeom>
              <a:solidFill>
                <a:schemeClr val="accent1"/>
              </a:solidFill>
              <a:ln w="9525">
                <a:solidFill>
                  <a:srgbClr val="000000"/>
                </a:solidFill>
                <a:round/>
                <a:headEnd/>
                <a:tailEnd/>
              </a:ln>
            </p:spPr>
            <p:txBody>
              <a:bodyPr lIns="36000" tIns="0" rIns="36000" bIns="0"/>
              <a:lstStyle/>
              <a:p>
                <a:pPr algn="ctr"/>
                <a:r>
                  <a:rPr lang="zh-CN" altLang="en-US" sz="1400"/>
                  <a:t>库存</a:t>
                </a:r>
              </a:p>
              <a:p>
                <a:pPr algn="ctr"/>
                <a:r>
                  <a:rPr lang="zh-CN" altLang="en-US" sz="1400"/>
                  <a:t>盘点</a:t>
                </a:r>
              </a:p>
            </p:txBody>
          </p:sp>
          <p:sp>
            <p:nvSpPr>
              <p:cNvPr id="76822" name="Oval 23"/>
              <p:cNvSpPr>
                <a:spLocks noChangeArrowheads="1"/>
              </p:cNvSpPr>
              <p:nvPr/>
            </p:nvSpPr>
            <p:spPr bwMode="auto">
              <a:xfrm>
                <a:off x="3960" y="14310"/>
                <a:ext cx="900" cy="816"/>
              </a:xfrm>
              <a:prstGeom prst="ellipse">
                <a:avLst/>
              </a:prstGeom>
              <a:solidFill>
                <a:schemeClr val="accent1"/>
              </a:solidFill>
              <a:ln w="9525">
                <a:solidFill>
                  <a:srgbClr val="000000"/>
                </a:solidFill>
                <a:round/>
                <a:headEnd/>
                <a:tailEnd/>
              </a:ln>
            </p:spPr>
            <p:txBody>
              <a:bodyPr lIns="36000" tIns="0" rIns="36000" bIns="0"/>
              <a:lstStyle/>
              <a:p>
                <a:pPr algn="ctr"/>
                <a:r>
                  <a:rPr lang="zh-CN" altLang="en-US" sz="1400"/>
                  <a:t>产品</a:t>
                </a:r>
              </a:p>
              <a:p>
                <a:pPr algn="ctr"/>
                <a:r>
                  <a:rPr lang="zh-CN" altLang="en-US" sz="1400"/>
                  <a:t>入库</a:t>
                </a:r>
              </a:p>
            </p:txBody>
          </p:sp>
          <p:sp>
            <p:nvSpPr>
              <p:cNvPr id="76823" name="Oval 24"/>
              <p:cNvSpPr>
                <a:spLocks noChangeArrowheads="1"/>
              </p:cNvSpPr>
              <p:nvPr/>
            </p:nvSpPr>
            <p:spPr bwMode="auto">
              <a:xfrm>
                <a:off x="2520" y="10452"/>
                <a:ext cx="900" cy="816"/>
              </a:xfrm>
              <a:prstGeom prst="ellipse">
                <a:avLst/>
              </a:prstGeom>
              <a:solidFill>
                <a:schemeClr val="accent1"/>
              </a:solidFill>
              <a:ln w="9525">
                <a:solidFill>
                  <a:srgbClr val="000000"/>
                </a:solidFill>
                <a:round/>
                <a:headEnd/>
                <a:tailEnd/>
              </a:ln>
            </p:spPr>
            <p:txBody>
              <a:bodyPr lIns="36000" tIns="0" rIns="36000" bIns="0"/>
              <a:lstStyle/>
              <a:p>
                <a:pPr algn="ctr"/>
                <a:r>
                  <a:rPr lang="zh-CN" altLang="en-US" sz="1400"/>
                  <a:t>在制</a:t>
                </a:r>
              </a:p>
              <a:p>
                <a:pPr algn="ctr"/>
                <a:r>
                  <a:rPr lang="zh-CN" altLang="en-US" sz="1400"/>
                  <a:t>盘点</a:t>
                </a:r>
              </a:p>
            </p:txBody>
          </p:sp>
          <p:sp>
            <p:nvSpPr>
              <p:cNvPr id="76824" name="Rectangle 25"/>
              <p:cNvSpPr>
                <a:spLocks noChangeArrowheads="1"/>
              </p:cNvSpPr>
              <p:nvPr/>
            </p:nvSpPr>
            <p:spPr bwMode="auto">
              <a:xfrm>
                <a:off x="8100" y="10491"/>
                <a:ext cx="900" cy="465"/>
              </a:xfrm>
              <a:prstGeom prst="rect">
                <a:avLst/>
              </a:prstGeom>
              <a:solidFill>
                <a:schemeClr val="accent1"/>
              </a:solidFill>
              <a:ln w="9525">
                <a:solidFill>
                  <a:srgbClr val="000000"/>
                </a:solidFill>
                <a:miter lim="800000"/>
                <a:headEnd/>
                <a:tailEnd/>
              </a:ln>
            </p:spPr>
            <p:txBody>
              <a:bodyPr lIns="0" tIns="0" rIns="0" bIns="0"/>
              <a:lstStyle/>
              <a:p>
                <a:pPr algn="ctr">
                  <a:lnSpc>
                    <a:spcPct val="80000"/>
                  </a:lnSpc>
                </a:pPr>
                <a:r>
                  <a:rPr lang="zh-CN" altLang="en-US" sz="1400"/>
                  <a:t>财务</a:t>
                </a:r>
              </a:p>
              <a:p>
                <a:pPr algn="ctr">
                  <a:lnSpc>
                    <a:spcPct val="80000"/>
                  </a:lnSpc>
                </a:pPr>
                <a:r>
                  <a:rPr lang="zh-CN" altLang="en-US" sz="1400"/>
                  <a:t>部门</a:t>
                </a:r>
              </a:p>
              <a:p>
                <a:pPr algn="ctr"/>
                <a:endParaRPr lang="en-US" altLang="zh-CN" sz="1400"/>
              </a:p>
            </p:txBody>
          </p:sp>
          <p:sp>
            <p:nvSpPr>
              <p:cNvPr id="76825" name="Rectangle 26"/>
              <p:cNvSpPr>
                <a:spLocks noChangeArrowheads="1"/>
              </p:cNvSpPr>
              <p:nvPr/>
            </p:nvSpPr>
            <p:spPr bwMode="auto">
              <a:xfrm>
                <a:off x="6300" y="10488"/>
                <a:ext cx="900" cy="465"/>
              </a:xfrm>
              <a:prstGeom prst="rect">
                <a:avLst/>
              </a:prstGeom>
              <a:solidFill>
                <a:schemeClr val="accent1"/>
              </a:solidFill>
              <a:ln w="9525">
                <a:solidFill>
                  <a:srgbClr val="000000"/>
                </a:solidFill>
                <a:miter lim="800000"/>
                <a:headEnd/>
                <a:tailEnd/>
              </a:ln>
            </p:spPr>
            <p:txBody>
              <a:bodyPr lIns="0" tIns="0" rIns="0" bIns="0"/>
              <a:lstStyle/>
              <a:p>
                <a:pPr algn="ctr">
                  <a:lnSpc>
                    <a:spcPct val="80000"/>
                  </a:lnSpc>
                </a:pPr>
                <a:endParaRPr lang="en-US" altLang="zh-CN" sz="1400"/>
              </a:p>
              <a:p>
                <a:pPr algn="ctr">
                  <a:lnSpc>
                    <a:spcPct val="80000"/>
                  </a:lnSpc>
                </a:pPr>
                <a:r>
                  <a:rPr lang="zh-CN" altLang="en-US" sz="1400"/>
                  <a:t>供应商</a:t>
                </a:r>
              </a:p>
              <a:p>
                <a:pPr algn="ctr"/>
                <a:endParaRPr lang="en-US" altLang="zh-CN" sz="1400"/>
              </a:p>
            </p:txBody>
          </p:sp>
          <p:sp>
            <p:nvSpPr>
              <p:cNvPr id="76826" name="Rectangle 27"/>
              <p:cNvSpPr>
                <a:spLocks noChangeArrowheads="1"/>
              </p:cNvSpPr>
              <p:nvPr/>
            </p:nvSpPr>
            <p:spPr bwMode="auto">
              <a:xfrm>
                <a:off x="3780" y="10566"/>
                <a:ext cx="900" cy="465"/>
              </a:xfrm>
              <a:prstGeom prst="rect">
                <a:avLst/>
              </a:prstGeom>
              <a:solidFill>
                <a:schemeClr val="accent1"/>
              </a:solidFill>
              <a:ln w="9525">
                <a:solidFill>
                  <a:srgbClr val="000000"/>
                </a:solidFill>
                <a:miter lim="800000"/>
                <a:headEnd/>
                <a:tailEnd/>
              </a:ln>
            </p:spPr>
            <p:txBody>
              <a:bodyPr lIns="0" tIns="0" rIns="0" bIns="0"/>
              <a:lstStyle/>
              <a:p>
                <a:pPr algn="ctr">
                  <a:lnSpc>
                    <a:spcPct val="80000"/>
                  </a:lnSpc>
                </a:pPr>
                <a:r>
                  <a:rPr lang="zh-CN" altLang="en-US" sz="1400"/>
                  <a:t>采购</a:t>
                </a:r>
              </a:p>
              <a:p>
                <a:pPr algn="ctr">
                  <a:lnSpc>
                    <a:spcPct val="80000"/>
                  </a:lnSpc>
                </a:pPr>
                <a:r>
                  <a:rPr lang="zh-CN" altLang="en-US" sz="1400"/>
                  <a:t>部门</a:t>
                </a:r>
              </a:p>
              <a:p>
                <a:pPr algn="ctr"/>
                <a:endParaRPr lang="en-US" altLang="zh-CN" sz="1400"/>
              </a:p>
            </p:txBody>
          </p:sp>
          <p:sp>
            <p:nvSpPr>
              <p:cNvPr id="76827" name="Rectangle 28"/>
              <p:cNvSpPr>
                <a:spLocks noChangeArrowheads="1"/>
              </p:cNvSpPr>
              <p:nvPr/>
            </p:nvSpPr>
            <p:spPr bwMode="auto">
              <a:xfrm>
                <a:off x="8820" y="14478"/>
                <a:ext cx="900" cy="465"/>
              </a:xfrm>
              <a:prstGeom prst="rect">
                <a:avLst/>
              </a:prstGeom>
              <a:solidFill>
                <a:schemeClr val="accent1"/>
              </a:solidFill>
              <a:ln w="9525">
                <a:solidFill>
                  <a:srgbClr val="000000"/>
                </a:solidFill>
                <a:miter lim="800000"/>
                <a:headEnd/>
                <a:tailEnd/>
              </a:ln>
            </p:spPr>
            <p:txBody>
              <a:bodyPr lIns="0" tIns="0" rIns="0" bIns="0"/>
              <a:lstStyle/>
              <a:p>
                <a:pPr algn="ctr">
                  <a:lnSpc>
                    <a:spcPct val="80000"/>
                  </a:lnSpc>
                </a:pPr>
                <a:r>
                  <a:rPr lang="zh-CN" altLang="en-US" sz="1400"/>
                  <a:t>销售</a:t>
                </a:r>
              </a:p>
              <a:p>
                <a:pPr algn="ctr">
                  <a:lnSpc>
                    <a:spcPct val="80000"/>
                  </a:lnSpc>
                </a:pPr>
                <a:r>
                  <a:rPr lang="zh-CN" altLang="en-US" sz="1400"/>
                  <a:t>部门</a:t>
                </a:r>
              </a:p>
              <a:p>
                <a:pPr algn="ctr"/>
                <a:endParaRPr lang="en-US" altLang="zh-CN" sz="1400"/>
              </a:p>
            </p:txBody>
          </p:sp>
          <p:sp>
            <p:nvSpPr>
              <p:cNvPr id="76828" name="Rectangle 29"/>
              <p:cNvSpPr>
                <a:spLocks noChangeArrowheads="1"/>
              </p:cNvSpPr>
              <p:nvPr/>
            </p:nvSpPr>
            <p:spPr bwMode="auto">
              <a:xfrm>
                <a:off x="6300" y="13332"/>
                <a:ext cx="900" cy="465"/>
              </a:xfrm>
              <a:prstGeom prst="rect">
                <a:avLst/>
              </a:prstGeom>
              <a:solidFill>
                <a:schemeClr val="accent1"/>
              </a:solidFill>
              <a:ln w="9525">
                <a:solidFill>
                  <a:srgbClr val="000000"/>
                </a:solidFill>
                <a:miter lim="800000"/>
                <a:headEnd/>
                <a:tailEnd/>
              </a:ln>
            </p:spPr>
            <p:txBody>
              <a:bodyPr lIns="0" tIns="0" rIns="0" bIns="0"/>
              <a:lstStyle/>
              <a:p>
                <a:pPr algn="ctr">
                  <a:lnSpc>
                    <a:spcPct val="80000"/>
                  </a:lnSpc>
                </a:pPr>
                <a:r>
                  <a:rPr lang="zh-CN" altLang="en-US" sz="1400"/>
                  <a:t>仓库</a:t>
                </a:r>
              </a:p>
              <a:p>
                <a:pPr algn="ctr">
                  <a:lnSpc>
                    <a:spcPct val="80000"/>
                  </a:lnSpc>
                </a:pPr>
                <a:r>
                  <a:rPr lang="zh-CN" altLang="en-US" sz="1400"/>
                  <a:t>部门</a:t>
                </a:r>
              </a:p>
              <a:p>
                <a:pPr algn="ctr"/>
                <a:endParaRPr lang="en-US" altLang="zh-CN" sz="1400"/>
              </a:p>
            </p:txBody>
          </p:sp>
          <p:sp>
            <p:nvSpPr>
              <p:cNvPr id="76829" name="Oval 30"/>
              <p:cNvSpPr>
                <a:spLocks noChangeArrowheads="1"/>
              </p:cNvSpPr>
              <p:nvPr/>
            </p:nvSpPr>
            <p:spPr bwMode="auto">
              <a:xfrm>
                <a:off x="3960" y="13176"/>
                <a:ext cx="900" cy="816"/>
              </a:xfrm>
              <a:prstGeom prst="ellipse">
                <a:avLst/>
              </a:prstGeom>
              <a:solidFill>
                <a:schemeClr val="accent1"/>
              </a:solidFill>
              <a:ln w="9525">
                <a:solidFill>
                  <a:srgbClr val="000000"/>
                </a:solidFill>
                <a:round/>
                <a:headEnd/>
                <a:tailEnd/>
              </a:ln>
            </p:spPr>
            <p:txBody>
              <a:bodyPr lIns="36000" tIns="0" rIns="36000" bIns="0"/>
              <a:lstStyle/>
              <a:p>
                <a:pPr algn="ctr"/>
                <a:r>
                  <a:rPr lang="zh-CN" altLang="en-US" sz="1400"/>
                  <a:t>生产</a:t>
                </a:r>
              </a:p>
              <a:p>
                <a:pPr algn="ctr"/>
                <a:r>
                  <a:rPr lang="zh-CN" altLang="en-US" sz="1400"/>
                  <a:t>发料</a:t>
                </a:r>
              </a:p>
            </p:txBody>
          </p:sp>
          <p:sp>
            <p:nvSpPr>
              <p:cNvPr id="76830" name="Oval 31"/>
              <p:cNvSpPr>
                <a:spLocks noChangeArrowheads="1"/>
              </p:cNvSpPr>
              <p:nvPr/>
            </p:nvSpPr>
            <p:spPr bwMode="auto">
              <a:xfrm>
                <a:off x="3780" y="11747"/>
                <a:ext cx="900" cy="816"/>
              </a:xfrm>
              <a:prstGeom prst="ellipse">
                <a:avLst/>
              </a:prstGeom>
              <a:solidFill>
                <a:schemeClr val="accent1"/>
              </a:solidFill>
              <a:ln w="9525">
                <a:solidFill>
                  <a:srgbClr val="000000"/>
                </a:solidFill>
                <a:round/>
                <a:headEnd/>
                <a:tailEnd/>
              </a:ln>
            </p:spPr>
            <p:txBody>
              <a:bodyPr lIns="36000" tIns="0" rIns="36000" bIns="0"/>
              <a:lstStyle/>
              <a:p>
                <a:pPr algn="ctr"/>
                <a:r>
                  <a:rPr lang="zh-CN" altLang="en-US" sz="1400"/>
                  <a:t>请购</a:t>
                </a:r>
              </a:p>
              <a:p>
                <a:pPr algn="ctr"/>
                <a:r>
                  <a:rPr lang="zh-CN" altLang="en-US" sz="1400"/>
                  <a:t>处理</a:t>
                </a:r>
              </a:p>
            </p:txBody>
          </p:sp>
          <p:sp>
            <p:nvSpPr>
              <p:cNvPr id="76831" name="Oval 32"/>
              <p:cNvSpPr>
                <a:spLocks noChangeArrowheads="1"/>
              </p:cNvSpPr>
              <p:nvPr/>
            </p:nvSpPr>
            <p:spPr bwMode="auto">
              <a:xfrm>
                <a:off x="6300" y="11687"/>
                <a:ext cx="900" cy="816"/>
              </a:xfrm>
              <a:prstGeom prst="ellipse">
                <a:avLst/>
              </a:prstGeom>
              <a:solidFill>
                <a:schemeClr val="accent1"/>
              </a:solidFill>
              <a:ln w="9525">
                <a:solidFill>
                  <a:srgbClr val="000000"/>
                </a:solidFill>
                <a:round/>
                <a:headEnd/>
                <a:tailEnd/>
              </a:ln>
            </p:spPr>
            <p:txBody>
              <a:bodyPr lIns="36000" tIns="0" rIns="36000" bIns="0"/>
              <a:lstStyle/>
              <a:p>
                <a:pPr algn="ctr"/>
                <a:r>
                  <a:rPr lang="zh-CN" altLang="en-US" sz="1400"/>
                  <a:t>检验</a:t>
                </a:r>
              </a:p>
              <a:p>
                <a:pPr algn="ctr"/>
                <a:r>
                  <a:rPr lang="zh-CN" altLang="en-US" sz="1400"/>
                  <a:t>接收</a:t>
                </a:r>
              </a:p>
            </p:txBody>
          </p:sp>
          <p:sp>
            <p:nvSpPr>
              <p:cNvPr id="76832" name="Line 33"/>
              <p:cNvSpPr>
                <a:spLocks noChangeShapeType="1"/>
              </p:cNvSpPr>
              <p:nvPr/>
            </p:nvSpPr>
            <p:spPr bwMode="auto">
              <a:xfrm>
                <a:off x="4860" y="14700"/>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3" name="Line 34"/>
              <p:cNvSpPr>
                <a:spLocks noChangeShapeType="1"/>
              </p:cNvSpPr>
              <p:nvPr/>
            </p:nvSpPr>
            <p:spPr bwMode="auto">
              <a:xfrm>
                <a:off x="7020" y="14700"/>
                <a:ext cx="1800"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6834" name="Line 35"/>
              <p:cNvSpPr>
                <a:spLocks noChangeShapeType="1"/>
              </p:cNvSpPr>
              <p:nvPr/>
            </p:nvSpPr>
            <p:spPr bwMode="auto">
              <a:xfrm>
                <a:off x="6840" y="12516"/>
                <a:ext cx="0" cy="78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35" name="Line 36"/>
              <p:cNvSpPr>
                <a:spLocks noChangeShapeType="1"/>
              </p:cNvSpPr>
              <p:nvPr/>
            </p:nvSpPr>
            <p:spPr bwMode="auto">
              <a:xfrm flipH="1">
                <a:off x="7200" y="13608"/>
                <a:ext cx="16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836" name="Line 37"/>
              <p:cNvSpPr>
                <a:spLocks noChangeShapeType="1"/>
              </p:cNvSpPr>
              <p:nvPr/>
            </p:nvSpPr>
            <p:spPr bwMode="auto">
              <a:xfrm flipV="1">
                <a:off x="3240" y="12360"/>
                <a:ext cx="0" cy="124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37" name="Line 38"/>
              <p:cNvSpPr>
                <a:spLocks noChangeShapeType="1"/>
              </p:cNvSpPr>
              <p:nvPr/>
            </p:nvSpPr>
            <p:spPr bwMode="auto">
              <a:xfrm flipV="1">
                <a:off x="2982" y="11268"/>
                <a:ext cx="0" cy="93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38" name="Line 39"/>
              <p:cNvSpPr>
                <a:spLocks noChangeShapeType="1"/>
              </p:cNvSpPr>
              <p:nvPr/>
            </p:nvSpPr>
            <p:spPr bwMode="auto">
              <a:xfrm flipV="1">
                <a:off x="4680" y="10800"/>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39" name="Line 40"/>
              <p:cNvSpPr>
                <a:spLocks noChangeShapeType="1"/>
              </p:cNvSpPr>
              <p:nvPr/>
            </p:nvSpPr>
            <p:spPr bwMode="auto">
              <a:xfrm flipH="1">
                <a:off x="7200" y="10800"/>
                <a:ext cx="9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40" name="Line 41"/>
              <p:cNvSpPr>
                <a:spLocks noChangeShapeType="1"/>
              </p:cNvSpPr>
              <p:nvPr/>
            </p:nvSpPr>
            <p:spPr bwMode="auto">
              <a:xfrm>
                <a:off x="7200" y="10644"/>
                <a:ext cx="90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41" name="Rectangle 42"/>
              <p:cNvSpPr>
                <a:spLocks noChangeArrowheads="1"/>
              </p:cNvSpPr>
              <p:nvPr/>
            </p:nvSpPr>
            <p:spPr bwMode="auto">
              <a:xfrm>
                <a:off x="5400" y="14739"/>
                <a:ext cx="90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生产入库</a:t>
                </a:r>
              </a:p>
              <a:p>
                <a:pPr algn="ctr">
                  <a:lnSpc>
                    <a:spcPct val="80000"/>
                  </a:lnSpc>
                </a:pPr>
                <a:endParaRPr lang="zh-CN" altLang="en-US" sz="1400"/>
              </a:p>
              <a:p>
                <a:pPr algn="ctr"/>
                <a:endParaRPr lang="en-US" altLang="zh-CN" sz="1400"/>
              </a:p>
            </p:txBody>
          </p:sp>
          <p:sp>
            <p:nvSpPr>
              <p:cNvPr id="76842" name="Rectangle 43"/>
              <p:cNvSpPr>
                <a:spLocks noChangeArrowheads="1"/>
              </p:cNvSpPr>
              <p:nvPr/>
            </p:nvSpPr>
            <p:spPr bwMode="auto">
              <a:xfrm>
                <a:off x="2880" y="14739"/>
                <a:ext cx="720" cy="4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endParaRPr lang="en-US" altLang="zh-CN" sz="1400" dirty="0" smtClean="0"/>
              </a:p>
              <a:p>
                <a:pPr algn="ctr">
                  <a:lnSpc>
                    <a:spcPct val="80000"/>
                  </a:lnSpc>
                </a:pPr>
                <a:r>
                  <a:rPr lang="zh-CN" altLang="en-US" sz="1400" dirty="0" smtClean="0"/>
                  <a:t>工</a:t>
                </a:r>
                <a:r>
                  <a:rPr lang="zh-CN" altLang="en-US" sz="1400" dirty="0"/>
                  <a:t>票</a:t>
                </a:r>
              </a:p>
              <a:p>
                <a:pPr algn="ctr">
                  <a:lnSpc>
                    <a:spcPct val="80000"/>
                  </a:lnSpc>
                </a:pPr>
                <a:endParaRPr lang="zh-CN" altLang="en-US" sz="1400" dirty="0"/>
              </a:p>
              <a:p>
                <a:pPr algn="ctr"/>
                <a:endParaRPr lang="en-US" altLang="zh-CN" sz="1400" dirty="0"/>
              </a:p>
            </p:txBody>
          </p:sp>
          <p:sp>
            <p:nvSpPr>
              <p:cNvPr id="76843" name="Rectangle 44"/>
              <p:cNvSpPr>
                <a:spLocks noChangeArrowheads="1"/>
              </p:cNvSpPr>
              <p:nvPr/>
            </p:nvSpPr>
            <p:spPr bwMode="auto">
              <a:xfrm>
                <a:off x="5040" y="13296"/>
                <a:ext cx="90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发料出库</a:t>
                </a:r>
              </a:p>
              <a:p>
                <a:pPr algn="ctr">
                  <a:lnSpc>
                    <a:spcPct val="80000"/>
                  </a:lnSpc>
                </a:pPr>
                <a:endParaRPr lang="zh-CN" altLang="en-US" sz="1400"/>
              </a:p>
              <a:p>
                <a:pPr algn="ctr"/>
                <a:endParaRPr lang="en-US" altLang="zh-CN" sz="1400"/>
              </a:p>
            </p:txBody>
          </p:sp>
          <p:sp>
            <p:nvSpPr>
              <p:cNvPr id="76844" name="Rectangle 45"/>
              <p:cNvSpPr>
                <a:spLocks noChangeArrowheads="1"/>
              </p:cNvSpPr>
              <p:nvPr/>
            </p:nvSpPr>
            <p:spPr bwMode="auto">
              <a:xfrm>
                <a:off x="7380" y="14388"/>
                <a:ext cx="90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提货单</a:t>
                </a:r>
              </a:p>
              <a:p>
                <a:pPr algn="ctr">
                  <a:lnSpc>
                    <a:spcPct val="80000"/>
                  </a:lnSpc>
                </a:pPr>
                <a:endParaRPr lang="zh-CN" altLang="en-US" sz="1400"/>
              </a:p>
              <a:p>
                <a:pPr algn="ctr"/>
                <a:endParaRPr lang="en-US" altLang="zh-CN" sz="1400"/>
              </a:p>
            </p:txBody>
          </p:sp>
          <p:sp>
            <p:nvSpPr>
              <p:cNvPr id="76845" name="Rectangle 46"/>
              <p:cNvSpPr>
                <a:spLocks noChangeArrowheads="1"/>
              </p:cNvSpPr>
              <p:nvPr/>
            </p:nvSpPr>
            <p:spPr bwMode="auto">
              <a:xfrm>
                <a:off x="7341" y="10865"/>
                <a:ext cx="36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付款</a:t>
                </a:r>
              </a:p>
              <a:p>
                <a:pPr algn="ctr">
                  <a:lnSpc>
                    <a:spcPct val="80000"/>
                  </a:lnSpc>
                </a:pPr>
                <a:endParaRPr lang="zh-CN" altLang="en-US" sz="1400" dirty="0"/>
              </a:p>
              <a:p>
                <a:pPr algn="ctr"/>
                <a:endParaRPr lang="en-US" altLang="zh-CN" sz="1400" dirty="0"/>
              </a:p>
            </p:txBody>
          </p:sp>
          <p:sp>
            <p:nvSpPr>
              <p:cNvPr id="76846" name="Rectangle 47"/>
              <p:cNvSpPr>
                <a:spLocks noChangeArrowheads="1"/>
              </p:cNvSpPr>
              <p:nvPr/>
            </p:nvSpPr>
            <p:spPr bwMode="auto">
              <a:xfrm>
                <a:off x="4860" y="10570"/>
                <a:ext cx="900" cy="1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采购订单</a:t>
                </a:r>
              </a:p>
              <a:p>
                <a:pPr algn="ctr">
                  <a:lnSpc>
                    <a:spcPct val="80000"/>
                  </a:lnSpc>
                </a:pPr>
                <a:endParaRPr lang="zh-CN" altLang="en-US" sz="1400"/>
              </a:p>
              <a:p>
                <a:pPr algn="ctr"/>
                <a:endParaRPr lang="en-US" altLang="zh-CN" sz="1400"/>
              </a:p>
            </p:txBody>
          </p:sp>
          <p:sp>
            <p:nvSpPr>
              <p:cNvPr id="76847" name="Rectangle 48"/>
              <p:cNvSpPr>
                <a:spLocks noChangeArrowheads="1"/>
              </p:cNvSpPr>
              <p:nvPr/>
            </p:nvSpPr>
            <p:spPr bwMode="auto">
              <a:xfrm>
                <a:off x="6388" y="11123"/>
                <a:ext cx="270" cy="42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smtClean="0"/>
                  <a:t>发货</a:t>
                </a:r>
                <a:endParaRPr lang="zh-CN" altLang="en-US" sz="1400" dirty="0"/>
              </a:p>
              <a:p>
                <a:pPr algn="ctr"/>
                <a:endParaRPr lang="en-US" altLang="zh-CN" sz="1400" dirty="0"/>
              </a:p>
            </p:txBody>
          </p:sp>
          <p:sp>
            <p:nvSpPr>
              <p:cNvPr id="76848" name="Rectangle 49"/>
              <p:cNvSpPr>
                <a:spLocks noChangeArrowheads="1"/>
              </p:cNvSpPr>
              <p:nvPr/>
            </p:nvSpPr>
            <p:spPr bwMode="auto">
              <a:xfrm>
                <a:off x="10351" y="12145"/>
                <a:ext cx="180" cy="8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发 票</a:t>
                </a:r>
              </a:p>
              <a:p>
                <a:pPr algn="ctr">
                  <a:lnSpc>
                    <a:spcPct val="80000"/>
                  </a:lnSpc>
                </a:pPr>
                <a:endParaRPr lang="zh-CN" altLang="en-US" sz="1400" dirty="0"/>
              </a:p>
              <a:p>
                <a:pPr algn="ctr"/>
                <a:endParaRPr lang="en-US" altLang="zh-CN" sz="1400" dirty="0"/>
              </a:p>
            </p:txBody>
          </p:sp>
          <p:sp>
            <p:nvSpPr>
              <p:cNvPr id="76849" name="Rectangle 50"/>
              <p:cNvSpPr>
                <a:spLocks noChangeArrowheads="1"/>
              </p:cNvSpPr>
              <p:nvPr/>
            </p:nvSpPr>
            <p:spPr bwMode="auto">
              <a:xfrm>
                <a:off x="8949" y="13992"/>
                <a:ext cx="270" cy="3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订单</a:t>
                </a:r>
              </a:p>
              <a:p>
                <a:pPr algn="ctr">
                  <a:lnSpc>
                    <a:spcPct val="80000"/>
                  </a:lnSpc>
                </a:pPr>
                <a:endParaRPr lang="zh-CN" altLang="en-US" sz="1400" dirty="0"/>
              </a:p>
              <a:p>
                <a:pPr algn="ctr"/>
                <a:endParaRPr lang="en-US" altLang="zh-CN" sz="1400" dirty="0"/>
              </a:p>
            </p:txBody>
          </p:sp>
          <p:sp>
            <p:nvSpPr>
              <p:cNvPr id="76850" name="Rectangle 51"/>
              <p:cNvSpPr>
                <a:spLocks noChangeArrowheads="1"/>
              </p:cNvSpPr>
              <p:nvPr/>
            </p:nvSpPr>
            <p:spPr bwMode="auto">
              <a:xfrm>
                <a:off x="6614" y="12594"/>
                <a:ext cx="18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入库</a:t>
                </a:r>
              </a:p>
              <a:p>
                <a:pPr algn="ctr">
                  <a:lnSpc>
                    <a:spcPct val="80000"/>
                  </a:lnSpc>
                </a:pPr>
                <a:endParaRPr lang="zh-CN" altLang="en-US" sz="1400" dirty="0"/>
              </a:p>
              <a:p>
                <a:pPr algn="ctr"/>
                <a:endParaRPr lang="en-US" altLang="zh-CN" sz="1400" dirty="0"/>
              </a:p>
            </p:txBody>
          </p:sp>
          <p:sp>
            <p:nvSpPr>
              <p:cNvPr id="76851" name="Rectangle 52"/>
              <p:cNvSpPr>
                <a:spLocks noChangeArrowheads="1"/>
              </p:cNvSpPr>
              <p:nvPr/>
            </p:nvSpPr>
            <p:spPr bwMode="auto">
              <a:xfrm>
                <a:off x="9673" y="11704"/>
                <a:ext cx="180" cy="7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销售货款</a:t>
                </a:r>
              </a:p>
              <a:p>
                <a:pPr algn="ctr">
                  <a:lnSpc>
                    <a:spcPct val="80000"/>
                  </a:lnSpc>
                </a:pPr>
                <a:endParaRPr lang="zh-CN" altLang="en-US" sz="1400" dirty="0"/>
              </a:p>
              <a:p>
                <a:pPr algn="ctr"/>
                <a:endParaRPr lang="en-US" altLang="zh-CN" sz="1400" dirty="0"/>
              </a:p>
            </p:txBody>
          </p:sp>
          <p:sp>
            <p:nvSpPr>
              <p:cNvPr id="76852" name="Rectangle 53"/>
              <p:cNvSpPr>
                <a:spLocks noChangeArrowheads="1"/>
              </p:cNvSpPr>
              <p:nvPr/>
            </p:nvSpPr>
            <p:spPr bwMode="auto">
              <a:xfrm>
                <a:off x="7560" y="13704"/>
                <a:ext cx="90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发货</a:t>
                </a:r>
              </a:p>
              <a:p>
                <a:pPr algn="ctr">
                  <a:lnSpc>
                    <a:spcPct val="80000"/>
                  </a:lnSpc>
                </a:pPr>
                <a:endParaRPr lang="zh-CN" altLang="en-US" sz="1400"/>
              </a:p>
              <a:p>
                <a:pPr algn="ctr"/>
                <a:endParaRPr lang="en-US" altLang="zh-CN" sz="1400"/>
              </a:p>
            </p:txBody>
          </p:sp>
          <p:sp>
            <p:nvSpPr>
              <p:cNvPr id="76853" name="Rectangle 54"/>
              <p:cNvSpPr>
                <a:spLocks noChangeArrowheads="1"/>
              </p:cNvSpPr>
              <p:nvPr/>
            </p:nvSpPr>
            <p:spPr bwMode="auto">
              <a:xfrm>
                <a:off x="5040" y="13881"/>
                <a:ext cx="90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领料单</a:t>
                </a:r>
              </a:p>
              <a:p>
                <a:pPr algn="ctr">
                  <a:lnSpc>
                    <a:spcPct val="80000"/>
                  </a:lnSpc>
                </a:pPr>
                <a:endParaRPr lang="zh-CN" altLang="en-US" sz="1400"/>
              </a:p>
              <a:p>
                <a:pPr algn="ctr"/>
                <a:endParaRPr lang="en-US" altLang="zh-CN" sz="1400"/>
              </a:p>
            </p:txBody>
          </p:sp>
          <p:sp>
            <p:nvSpPr>
              <p:cNvPr id="76854" name="Rectangle 55"/>
              <p:cNvSpPr>
                <a:spLocks noChangeArrowheads="1"/>
              </p:cNvSpPr>
              <p:nvPr/>
            </p:nvSpPr>
            <p:spPr bwMode="auto">
              <a:xfrm>
                <a:off x="5040" y="9904"/>
                <a:ext cx="1260" cy="22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调整单据</a:t>
                </a:r>
              </a:p>
              <a:p>
                <a:pPr algn="ctr">
                  <a:lnSpc>
                    <a:spcPct val="80000"/>
                  </a:lnSpc>
                </a:pPr>
                <a:endParaRPr lang="zh-CN" altLang="en-US" sz="1400" dirty="0"/>
              </a:p>
              <a:p>
                <a:pPr algn="ctr"/>
                <a:endParaRPr lang="en-US" altLang="zh-CN" sz="1400" dirty="0"/>
              </a:p>
            </p:txBody>
          </p:sp>
          <p:sp>
            <p:nvSpPr>
              <p:cNvPr id="76855" name="Line 56"/>
              <p:cNvSpPr>
                <a:spLocks noChangeShapeType="1"/>
              </p:cNvSpPr>
              <p:nvPr/>
            </p:nvSpPr>
            <p:spPr bwMode="auto">
              <a:xfrm flipH="1">
                <a:off x="4860" y="13608"/>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56" name="Line 57"/>
              <p:cNvSpPr>
                <a:spLocks noChangeShapeType="1"/>
              </p:cNvSpPr>
              <p:nvPr/>
            </p:nvSpPr>
            <p:spPr bwMode="auto">
              <a:xfrm flipH="1">
                <a:off x="9000" y="1064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7" name="Line 58"/>
              <p:cNvSpPr>
                <a:spLocks noChangeShapeType="1"/>
              </p:cNvSpPr>
              <p:nvPr/>
            </p:nvSpPr>
            <p:spPr bwMode="auto">
              <a:xfrm flipH="1">
                <a:off x="9000" y="10761"/>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6858" name="Group 59"/>
              <p:cNvGrpSpPr>
                <a:grpSpLocks/>
              </p:cNvGrpSpPr>
              <p:nvPr/>
            </p:nvGrpSpPr>
            <p:grpSpPr bwMode="auto">
              <a:xfrm>
                <a:off x="2995" y="10176"/>
                <a:ext cx="5465" cy="156"/>
                <a:chOff x="2275" y="1752"/>
                <a:chExt cx="5465" cy="156"/>
              </a:xfrm>
            </p:grpSpPr>
            <p:grpSp>
              <p:nvGrpSpPr>
                <p:cNvPr id="76889" name="Group 60"/>
                <p:cNvGrpSpPr>
                  <a:grpSpLocks/>
                </p:cNvGrpSpPr>
                <p:nvPr/>
              </p:nvGrpSpPr>
              <p:grpSpPr bwMode="auto">
                <a:xfrm>
                  <a:off x="2340" y="1752"/>
                  <a:ext cx="5400" cy="156"/>
                  <a:chOff x="2340" y="1752"/>
                  <a:chExt cx="5400" cy="0"/>
                </a:xfrm>
              </p:grpSpPr>
              <p:sp>
                <p:nvSpPr>
                  <p:cNvPr id="76891" name="Line 61"/>
                  <p:cNvSpPr>
                    <a:spLocks noChangeShapeType="1"/>
                  </p:cNvSpPr>
                  <p:nvPr/>
                </p:nvSpPr>
                <p:spPr bwMode="auto">
                  <a:xfrm flipH="1">
                    <a:off x="2340" y="1752"/>
                    <a:ext cx="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92" name="Line 62"/>
                  <p:cNvSpPr>
                    <a:spLocks noChangeShapeType="1"/>
                  </p:cNvSpPr>
                  <p:nvPr/>
                </p:nvSpPr>
                <p:spPr bwMode="auto">
                  <a:xfrm>
                    <a:off x="2340" y="175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90" name="Line 63"/>
                <p:cNvSpPr>
                  <a:spLocks noChangeShapeType="1"/>
                </p:cNvSpPr>
                <p:nvPr/>
              </p:nvSpPr>
              <p:spPr bwMode="auto">
                <a:xfrm>
                  <a:off x="2275" y="175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59" name="Rectangle 64"/>
              <p:cNvSpPr>
                <a:spLocks noChangeArrowheads="1"/>
              </p:cNvSpPr>
              <p:nvPr/>
            </p:nvSpPr>
            <p:spPr bwMode="auto">
              <a:xfrm>
                <a:off x="2520" y="11895"/>
                <a:ext cx="900" cy="465"/>
              </a:xfrm>
              <a:prstGeom prst="rect">
                <a:avLst/>
              </a:prstGeom>
              <a:solidFill>
                <a:schemeClr val="accent1"/>
              </a:solidFill>
              <a:ln w="9525">
                <a:solidFill>
                  <a:srgbClr val="000000"/>
                </a:solidFill>
                <a:miter lim="800000"/>
                <a:headEnd/>
                <a:tailEnd/>
              </a:ln>
            </p:spPr>
            <p:txBody>
              <a:bodyPr lIns="0" tIns="0" rIns="0" bIns="0"/>
              <a:lstStyle/>
              <a:p>
                <a:pPr algn="ctr">
                  <a:lnSpc>
                    <a:spcPct val="80000"/>
                  </a:lnSpc>
                </a:pPr>
                <a:r>
                  <a:rPr lang="zh-CN" altLang="en-US" sz="1400"/>
                  <a:t>生产</a:t>
                </a:r>
              </a:p>
              <a:p>
                <a:pPr algn="ctr">
                  <a:lnSpc>
                    <a:spcPct val="80000"/>
                  </a:lnSpc>
                </a:pPr>
                <a:r>
                  <a:rPr lang="zh-CN" altLang="en-US" sz="1400"/>
                  <a:t>部门</a:t>
                </a:r>
              </a:p>
              <a:p>
                <a:pPr algn="ctr"/>
                <a:endParaRPr lang="en-US" altLang="zh-CN" sz="1400"/>
              </a:p>
            </p:txBody>
          </p:sp>
          <p:sp>
            <p:nvSpPr>
              <p:cNvPr id="76860" name="Line 65"/>
              <p:cNvSpPr>
                <a:spLocks noChangeShapeType="1"/>
              </p:cNvSpPr>
              <p:nvPr/>
            </p:nvSpPr>
            <p:spPr bwMode="auto">
              <a:xfrm flipH="1">
                <a:off x="3420" y="12103"/>
                <a:ext cx="3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861" name="Line 66"/>
              <p:cNvSpPr>
                <a:spLocks noChangeShapeType="1"/>
              </p:cNvSpPr>
              <p:nvPr/>
            </p:nvSpPr>
            <p:spPr bwMode="auto">
              <a:xfrm>
                <a:off x="6788" y="10956"/>
                <a:ext cx="0" cy="78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2" name="Line 67"/>
              <p:cNvSpPr>
                <a:spLocks noChangeShapeType="1"/>
              </p:cNvSpPr>
              <p:nvPr/>
            </p:nvSpPr>
            <p:spPr bwMode="auto">
              <a:xfrm>
                <a:off x="3240" y="1360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3" name="Line 68"/>
              <p:cNvSpPr>
                <a:spLocks noChangeShapeType="1"/>
              </p:cNvSpPr>
              <p:nvPr/>
            </p:nvSpPr>
            <p:spPr bwMode="auto">
              <a:xfrm>
                <a:off x="3060" y="12360"/>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4" name="Line 69"/>
              <p:cNvSpPr>
                <a:spLocks noChangeShapeType="1"/>
              </p:cNvSpPr>
              <p:nvPr/>
            </p:nvSpPr>
            <p:spPr bwMode="auto">
              <a:xfrm>
                <a:off x="3060" y="14076"/>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5" name="Line 70"/>
              <p:cNvSpPr>
                <a:spLocks noChangeShapeType="1"/>
              </p:cNvSpPr>
              <p:nvPr/>
            </p:nvSpPr>
            <p:spPr bwMode="auto">
              <a:xfrm flipV="1">
                <a:off x="2867" y="12360"/>
                <a:ext cx="0" cy="2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6" name="Line 71"/>
              <p:cNvSpPr>
                <a:spLocks noChangeShapeType="1"/>
              </p:cNvSpPr>
              <p:nvPr/>
            </p:nvSpPr>
            <p:spPr bwMode="auto">
              <a:xfrm>
                <a:off x="2880" y="1470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7" name="Line 72"/>
              <p:cNvSpPr>
                <a:spLocks noChangeShapeType="1"/>
              </p:cNvSpPr>
              <p:nvPr/>
            </p:nvSpPr>
            <p:spPr bwMode="auto">
              <a:xfrm flipV="1">
                <a:off x="8564" y="10943"/>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8" name="Line 73"/>
              <p:cNvSpPr>
                <a:spLocks noChangeShapeType="1"/>
              </p:cNvSpPr>
              <p:nvPr/>
            </p:nvSpPr>
            <p:spPr bwMode="auto">
              <a:xfrm flipV="1">
                <a:off x="8601" y="12516"/>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9" name="Rectangle 74"/>
              <p:cNvSpPr>
                <a:spLocks noChangeArrowheads="1"/>
              </p:cNvSpPr>
              <p:nvPr/>
            </p:nvSpPr>
            <p:spPr bwMode="auto">
              <a:xfrm>
                <a:off x="8370" y="11123"/>
                <a:ext cx="90" cy="6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调库单</a:t>
                </a:r>
              </a:p>
              <a:p>
                <a:pPr algn="ctr">
                  <a:lnSpc>
                    <a:spcPct val="80000"/>
                  </a:lnSpc>
                </a:pPr>
                <a:endParaRPr lang="zh-CN" altLang="en-US" sz="1400" dirty="0"/>
              </a:p>
              <a:p>
                <a:pPr algn="ctr"/>
                <a:endParaRPr lang="en-US" altLang="zh-CN" sz="1400" dirty="0"/>
              </a:p>
            </p:txBody>
          </p:sp>
          <p:grpSp>
            <p:nvGrpSpPr>
              <p:cNvPr id="76870" name="Group 75"/>
              <p:cNvGrpSpPr>
                <a:grpSpLocks/>
              </p:cNvGrpSpPr>
              <p:nvPr/>
            </p:nvGrpSpPr>
            <p:grpSpPr bwMode="auto">
              <a:xfrm>
                <a:off x="7740" y="10904"/>
                <a:ext cx="180" cy="2470"/>
                <a:chOff x="7020" y="2480"/>
                <a:chExt cx="180" cy="2470"/>
              </a:xfrm>
            </p:grpSpPr>
            <p:grpSp>
              <p:nvGrpSpPr>
                <p:cNvPr id="76885" name="Group 76"/>
                <p:cNvGrpSpPr>
                  <a:grpSpLocks/>
                </p:cNvGrpSpPr>
                <p:nvPr/>
              </p:nvGrpSpPr>
              <p:grpSpPr bwMode="auto">
                <a:xfrm>
                  <a:off x="7020" y="2480"/>
                  <a:ext cx="180" cy="2392"/>
                  <a:chOff x="7020" y="2480"/>
                  <a:chExt cx="0" cy="2548"/>
                </a:xfrm>
              </p:grpSpPr>
              <p:sp>
                <p:nvSpPr>
                  <p:cNvPr id="76887" name="Line 77"/>
                  <p:cNvSpPr>
                    <a:spLocks noChangeShapeType="1"/>
                  </p:cNvSpPr>
                  <p:nvPr/>
                </p:nvSpPr>
                <p:spPr bwMode="auto">
                  <a:xfrm flipV="1">
                    <a:off x="7020" y="2532"/>
                    <a:ext cx="0" cy="24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88" name="Line 78"/>
                  <p:cNvSpPr>
                    <a:spLocks noChangeShapeType="1"/>
                  </p:cNvSpPr>
                  <p:nvPr/>
                </p:nvSpPr>
                <p:spPr bwMode="auto">
                  <a:xfrm flipV="1">
                    <a:off x="7020" y="2480"/>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86" name="Line 79"/>
                <p:cNvSpPr>
                  <a:spLocks noChangeShapeType="1"/>
                </p:cNvSpPr>
                <p:nvPr/>
              </p:nvSpPr>
              <p:spPr bwMode="auto">
                <a:xfrm flipV="1">
                  <a:off x="7020" y="432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71" name="Line 80"/>
              <p:cNvSpPr>
                <a:spLocks noChangeShapeType="1"/>
              </p:cNvSpPr>
              <p:nvPr/>
            </p:nvSpPr>
            <p:spPr bwMode="auto">
              <a:xfrm>
                <a:off x="9900" y="10755"/>
                <a:ext cx="0" cy="28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2" name="Line 81"/>
              <p:cNvSpPr>
                <a:spLocks noChangeShapeType="1"/>
              </p:cNvSpPr>
              <p:nvPr/>
            </p:nvSpPr>
            <p:spPr bwMode="auto">
              <a:xfrm flipH="1">
                <a:off x="9720" y="1354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3" name="Line 82"/>
              <p:cNvSpPr>
                <a:spLocks noChangeShapeType="1"/>
              </p:cNvSpPr>
              <p:nvPr/>
            </p:nvSpPr>
            <p:spPr bwMode="auto">
              <a:xfrm>
                <a:off x="10260" y="10647"/>
                <a:ext cx="0" cy="30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4" name="Line 83"/>
              <p:cNvSpPr>
                <a:spLocks noChangeShapeType="1"/>
              </p:cNvSpPr>
              <p:nvPr/>
            </p:nvSpPr>
            <p:spPr bwMode="auto">
              <a:xfrm flipH="1">
                <a:off x="9720" y="13668"/>
                <a:ext cx="540" cy="0"/>
              </a:xfrm>
              <a:prstGeom prst="line">
                <a:avLst/>
              </a:prstGeom>
              <a:noFill/>
              <a:ln w="825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75" name="Rectangle 84"/>
              <p:cNvSpPr>
                <a:spLocks noChangeArrowheads="1"/>
              </p:cNvSpPr>
              <p:nvPr/>
            </p:nvSpPr>
            <p:spPr bwMode="auto">
              <a:xfrm>
                <a:off x="8820" y="15540"/>
                <a:ext cx="900" cy="465"/>
              </a:xfrm>
              <a:prstGeom prst="rect">
                <a:avLst/>
              </a:prstGeom>
              <a:solidFill>
                <a:schemeClr val="accent1"/>
              </a:solidFill>
              <a:ln w="9525">
                <a:solidFill>
                  <a:srgbClr val="000000"/>
                </a:solidFill>
                <a:miter lim="800000"/>
                <a:headEnd/>
                <a:tailEnd/>
              </a:ln>
            </p:spPr>
            <p:txBody>
              <a:bodyPr lIns="0" tIns="0" rIns="0" bIns="0"/>
              <a:lstStyle/>
              <a:p>
                <a:pPr algn="ctr">
                  <a:lnSpc>
                    <a:spcPct val="80000"/>
                  </a:lnSpc>
                </a:pPr>
                <a:r>
                  <a:rPr lang="zh-CN" altLang="en-US" sz="1400"/>
                  <a:t>计划</a:t>
                </a:r>
              </a:p>
              <a:p>
                <a:pPr algn="ctr">
                  <a:lnSpc>
                    <a:spcPct val="80000"/>
                  </a:lnSpc>
                </a:pPr>
                <a:r>
                  <a:rPr lang="zh-CN" altLang="en-US" sz="1400"/>
                  <a:t>部门</a:t>
                </a:r>
              </a:p>
              <a:p>
                <a:pPr algn="ctr"/>
                <a:endParaRPr lang="en-US" altLang="zh-CN" sz="1400"/>
              </a:p>
            </p:txBody>
          </p:sp>
          <p:sp>
            <p:nvSpPr>
              <p:cNvPr id="76876" name="Oval 85"/>
              <p:cNvSpPr>
                <a:spLocks noChangeArrowheads="1"/>
              </p:cNvSpPr>
              <p:nvPr/>
            </p:nvSpPr>
            <p:spPr bwMode="auto">
              <a:xfrm>
                <a:off x="6840" y="15324"/>
                <a:ext cx="900" cy="816"/>
              </a:xfrm>
              <a:prstGeom prst="ellipse">
                <a:avLst/>
              </a:prstGeom>
              <a:solidFill>
                <a:schemeClr val="accent1"/>
              </a:solidFill>
              <a:ln w="9525">
                <a:solidFill>
                  <a:srgbClr val="000000"/>
                </a:solidFill>
                <a:round/>
                <a:headEnd/>
                <a:tailEnd/>
              </a:ln>
            </p:spPr>
            <p:txBody>
              <a:bodyPr lIns="36000" tIns="0" rIns="36000" bIns="0"/>
              <a:lstStyle/>
              <a:p>
                <a:pPr algn="ctr"/>
                <a:r>
                  <a:rPr lang="en-US" altLang="zh-CN" sz="1400"/>
                  <a:t>MPS</a:t>
                </a:r>
              </a:p>
              <a:p>
                <a:pPr algn="ctr"/>
                <a:r>
                  <a:rPr lang="en-US" altLang="zh-CN" sz="1400"/>
                  <a:t>MRP</a:t>
                </a:r>
              </a:p>
            </p:txBody>
          </p:sp>
          <p:sp>
            <p:nvSpPr>
              <p:cNvPr id="76877" name="Line 86"/>
              <p:cNvSpPr>
                <a:spLocks noChangeShapeType="1"/>
              </p:cNvSpPr>
              <p:nvPr/>
            </p:nvSpPr>
            <p:spPr bwMode="auto">
              <a:xfrm flipH="1">
                <a:off x="2160" y="15792"/>
                <a:ext cx="4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8" name="Line 87"/>
              <p:cNvSpPr>
                <a:spLocks noChangeShapeType="1"/>
              </p:cNvSpPr>
              <p:nvPr/>
            </p:nvSpPr>
            <p:spPr bwMode="auto">
              <a:xfrm flipV="1">
                <a:off x="2160" y="11580"/>
                <a:ext cx="0" cy="4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9" name="Line 88"/>
              <p:cNvSpPr>
                <a:spLocks noChangeShapeType="1"/>
              </p:cNvSpPr>
              <p:nvPr/>
            </p:nvSpPr>
            <p:spPr bwMode="auto">
              <a:xfrm>
                <a:off x="2160" y="11580"/>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80" name="Line 89"/>
              <p:cNvSpPr>
                <a:spLocks noChangeShapeType="1"/>
              </p:cNvSpPr>
              <p:nvPr/>
            </p:nvSpPr>
            <p:spPr bwMode="auto">
              <a:xfrm flipV="1">
                <a:off x="3960" y="11013"/>
                <a:ext cx="0" cy="5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81" name="Line 90"/>
              <p:cNvSpPr>
                <a:spLocks noChangeShapeType="1"/>
              </p:cNvSpPr>
              <p:nvPr/>
            </p:nvSpPr>
            <p:spPr bwMode="auto">
              <a:xfrm>
                <a:off x="2160" y="1220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82" name="Line 91"/>
              <p:cNvSpPr>
                <a:spLocks noChangeShapeType="1"/>
              </p:cNvSpPr>
              <p:nvPr/>
            </p:nvSpPr>
            <p:spPr bwMode="auto">
              <a:xfrm flipH="1">
                <a:off x="7740" y="15747"/>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83" name="Rectangle 92"/>
              <p:cNvSpPr>
                <a:spLocks noChangeArrowheads="1"/>
              </p:cNvSpPr>
              <p:nvPr/>
            </p:nvSpPr>
            <p:spPr bwMode="auto">
              <a:xfrm>
                <a:off x="9083" y="15009"/>
                <a:ext cx="167" cy="3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信息</a:t>
                </a:r>
              </a:p>
              <a:p>
                <a:pPr algn="ctr"/>
                <a:endParaRPr lang="en-US" altLang="zh-CN" sz="1400" dirty="0"/>
              </a:p>
            </p:txBody>
          </p:sp>
          <p:sp>
            <p:nvSpPr>
              <p:cNvPr id="76884" name="Rectangle 93"/>
              <p:cNvSpPr>
                <a:spLocks noChangeArrowheads="1"/>
              </p:cNvSpPr>
              <p:nvPr/>
            </p:nvSpPr>
            <p:spPr bwMode="auto">
              <a:xfrm>
                <a:off x="8025" y="15495"/>
                <a:ext cx="600"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a:t>生成</a:t>
                </a:r>
              </a:p>
              <a:p>
                <a:pPr algn="ctr">
                  <a:lnSpc>
                    <a:spcPct val="80000"/>
                  </a:lnSpc>
                </a:pPr>
                <a:endParaRPr lang="zh-CN" altLang="en-US" sz="1400"/>
              </a:p>
              <a:p>
                <a:pPr algn="ctr"/>
                <a:endParaRPr lang="en-US" altLang="zh-CN" sz="1400"/>
              </a:p>
            </p:txBody>
          </p:sp>
        </p:grpSp>
        <p:sp>
          <p:nvSpPr>
            <p:cNvPr id="76804" name="Rectangle 94"/>
            <p:cNvSpPr>
              <a:spLocks noChangeArrowheads="1"/>
            </p:cNvSpPr>
            <p:nvPr/>
          </p:nvSpPr>
          <p:spPr bwMode="auto">
            <a:xfrm>
              <a:off x="7307" y="13392"/>
              <a:ext cx="206" cy="13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zh-CN" altLang="en-US" sz="1400" dirty="0"/>
                <a:t>出、入“调库凭单</a:t>
              </a:r>
            </a:p>
            <a:p>
              <a:pPr algn="ctr"/>
              <a:endParaRPr lang="en-US" altLang="zh-CN" sz="1400" dirty="0"/>
            </a:p>
          </p:txBody>
        </p:sp>
      </p:grpSp>
    </p:spTree>
    <p:extLst>
      <p:ext uri="{BB962C8B-B14F-4D97-AF65-F5344CB8AC3E}">
        <p14:creationId xmlns:p14="http://schemas.microsoft.com/office/powerpoint/2010/main" val="3265121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additive="base">
                                        <p:cTn id="7" dur="500" fill="hold"/>
                                        <p:tgtEl>
                                          <p:spTgt spid="80900"/>
                                        </p:tgtEl>
                                        <p:attrNameLst>
                                          <p:attrName>ppt_x</p:attrName>
                                        </p:attrNameLst>
                                      </p:cBhvr>
                                      <p:tavLst>
                                        <p:tav tm="0">
                                          <p:val>
                                            <p:strVal val="1+#ppt_w/2"/>
                                          </p:val>
                                        </p:tav>
                                        <p:tav tm="100000">
                                          <p:val>
                                            <p:strVal val="#ppt_x"/>
                                          </p:val>
                                        </p:tav>
                                      </p:tavLst>
                                    </p:anim>
                                    <p:anim calcmode="lin" valueType="num">
                                      <p:cBhvr additive="base">
                                        <p:cTn id="8" dur="500" fill="hold"/>
                                        <p:tgtEl>
                                          <p:spTgt spid="8090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dirty="0" smtClean="0">
                <a:solidFill>
                  <a:srgbClr val="FFCC00"/>
                </a:solidFill>
              </a:rPr>
              <a:t>库存管理</a:t>
            </a:r>
          </a:p>
        </p:txBody>
      </p:sp>
      <p:sp>
        <p:nvSpPr>
          <p:cNvPr id="81923" name="Rectangle 3"/>
          <p:cNvSpPr>
            <a:spLocks noGrp="1" noChangeArrowheads="1"/>
          </p:cNvSpPr>
          <p:nvPr>
            <p:ph type="body" idx="1"/>
          </p:nvPr>
        </p:nvSpPr>
        <p:spPr/>
        <p:txBody>
          <a:bodyPr/>
          <a:lstStyle/>
          <a:p>
            <a:pPr eaLnBrk="1" hangingPunct="1">
              <a:buFontTx/>
              <a:buNone/>
            </a:pPr>
            <a:r>
              <a:rPr lang="en-US" altLang="zh-CN" smtClean="0">
                <a:latin typeface="宋体" charset="-122"/>
              </a:rPr>
              <a:t> </a:t>
            </a:r>
            <a:r>
              <a:rPr lang="zh-CN" altLang="en-US" smtClean="0">
                <a:latin typeface="宋体" charset="-122"/>
              </a:rPr>
              <a:t>库存管理子系统与其它业务子系统的关系</a:t>
            </a:r>
            <a:endParaRPr lang="zh-CN" altLang="en-US" b="1" smtClean="0">
              <a:solidFill>
                <a:srgbClr val="FF0000"/>
              </a:solidFill>
              <a:latin typeface="宋体" charset="-122"/>
            </a:endParaRPr>
          </a:p>
        </p:txBody>
      </p:sp>
      <p:grpSp>
        <p:nvGrpSpPr>
          <p:cNvPr id="81924" name="Group 4"/>
          <p:cNvGrpSpPr>
            <a:grpSpLocks/>
          </p:cNvGrpSpPr>
          <p:nvPr/>
        </p:nvGrpSpPr>
        <p:grpSpPr bwMode="auto">
          <a:xfrm>
            <a:off x="1143000" y="2590800"/>
            <a:ext cx="6629400" cy="3257550"/>
            <a:chOff x="3976" y="10393"/>
            <a:chExt cx="5445" cy="2849"/>
          </a:xfrm>
        </p:grpSpPr>
        <p:sp>
          <p:nvSpPr>
            <p:cNvPr id="77829" name="Text Box 5"/>
            <p:cNvSpPr txBox="1">
              <a:spLocks noChangeArrowheads="1"/>
            </p:cNvSpPr>
            <p:nvPr/>
          </p:nvSpPr>
          <p:spPr bwMode="auto">
            <a:xfrm>
              <a:off x="7471" y="11303"/>
              <a:ext cx="570" cy="2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检验</a:t>
              </a:r>
            </a:p>
          </p:txBody>
        </p:sp>
        <p:sp>
          <p:nvSpPr>
            <p:cNvPr id="77830" name="Text Box 6"/>
            <p:cNvSpPr txBox="1">
              <a:spLocks noChangeArrowheads="1"/>
            </p:cNvSpPr>
            <p:nvPr/>
          </p:nvSpPr>
          <p:spPr bwMode="auto">
            <a:xfrm>
              <a:off x="5806" y="12388"/>
              <a:ext cx="1785" cy="30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发料与入库、在制品管理</a:t>
              </a:r>
            </a:p>
          </p:txBody>
        </p:sp>
        <p:sp>
          <p:nvSpPr>
            <p:cNvPr id="77831" name="Text Box 7"/>
            <p:cNvSpPr txBox="1">
              <a:spLocks noChangeArrowheads="1"/>
            </p:cNvSpPr>
            <p:nvPr/>
          </p:nvSpPr>
          <p:spPr bwMode="auto">
            <a:xfrm>
              <a:off x="5311" y="11303"/>
              <a:ext cx="72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财务资料</a:t>
              </a:r>
            </a:p>
          </p:txBody>
        </p:sp>
        <p:sp>
          <p:nvSpPr>
            <p:cNvPr id="77832" name="Text Box 8"/>
            <p:cNvSpPr txBox="1">
              <a:spLocks noChangeArrowheads="1"/>
            </p:cNvSpPr>
            <p:nvPr/>
          </p:nvSpPr>
          <p:spPr bwMode="auto">
            <a:xfrm>
              <a:off x="4861" y="10421"/>
              <a:ext cx="1200"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物料需求计划</a:t>
              </a:r>
            </a:p>
          </p:txBody>
        </p:sp>
        <p:sp>
          <p:nvSpPr>
            <p:cNvPr id="77833" name="Text Box 9"/>
            <p:cNvSpPr txBox="1">
              <a:spLocks noChangeArrowheads="1"/>
            </p:cNvSpPr>
            <p:nvPr/>
          </p:nvSpPr>
          <p:spPr bwMode="auto">
            <a:xfrm>
              <a:off x="6121" y="11450"/>
              <a:ext cx="118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库存管理</a:t>
              </a:r>
            </a:p>
          </p:txBody>
        </p:sp>
        <p:sp>
          <p:nvSpPr>
            <p:cNvPr id="77834" name="Text Box 10"/>
            <p:cNvSpPr txBox="1">
              <a:spLocks noChangeArrowheads="1"/>
            </p:cNvSpPr>
            <p:nvPr/>
          </p:nvSpPr>
          <p:spPr bwMode="auto">
            <a:xfrm>
              <a:off x="7366" y="10393"/>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采购管理</a:t>
              </a:r>
            </a:p>
          </p:txBody>
        </p:sp>
        <p:sp>
          <p:nvSpPr>
            <p:cNvPr id="77835" name="Text Box 11"/>
            <p:cNvSpPr txBox="1">
              <a:spLocks noChangeArrowheads="1"/>
            </p:cNvSpPr>
            <p:nvPr/>
          </p:nvSpPr>
          <p:spPr bwMode="auto">
            <a:xfrm>
              <a:off x="3976" y="11450"/>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财务管理</a:t>
              </a:r>
            </a:p>
          </p:txBody>
        </p:sp>
        <p:sp>
          <p:nvSpPr>
            <p:cNvPr id="77836" name="Text Box 12"/>
            <p:cNvSpPr txBox="1">
              <a:spLocks noChangeArrowheads="1"/>
            </p:cNvSpPr>
            <p:nvPr/>
          </p:nvSpPr>
          <p:spPr bwMode="auto">
            <a:xfrm>
              <a:off x="4921" y="12801"/>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车间管理</a:t>
              </a:r>
            </a:p>
          </p:txBody>
        </p:sp>
        <p:sp>
          <p:nvSpPr>
            <p:cNvPr id="77837" name="Text Box 13"/>
            <p:cNvSpPr txBox="1">
              <a:spLocks noChangeArrowheads="1"/>
            </p:cNvSpPr>
            <p:nvPr/>
          </p:nvSpPr>
          <p:spPr bwMode="auto">
            <a:xfrm>
              <a:off x="6946" y="10967"/>
              <a:ext cx="156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采购需求与采购入库</a:t>
              </a:r>
            </a:p>
          </p:txBody>
        </p:sp>
        <p:sp>
          <p:nvSpPr>
            <p:cNvPr id="77838" name="Text Box 14"/>
            <p:cNvSpPr txBox="1">
              <a:spLocks noChangeArrowheads="1"/>
            </p:cNvSpPr>
            <p:nvPr/>
          </p:nvSpPr>
          <p:spPr bwMode="auto">
            <a:xfrm>
              <a:off x="8206" y="11436"/>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质量管理</a:t>
              </a:r>
            </a:p>
          </p:txBody>
        </p:sp>
        <p:sp>
          <p:nvSpPr>
            <p:cNvPr id="77839" name="Text Box 15"/>
            <p:cNvSpPr txBox="1">
              <a:spLocks noChangeArrowheads="1"/>
            </p:cNvSpPr>
            <p:nvPr/>
          </p:nvSpPr>
          <p:spPr bwMode="auto">
            <a:xfrm>
              <a:off x="7321" y="12780"/>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en-US" altLang="zh-CN" sz="1400"/>
                <a:t>JIT</a:t>
              </a:r>
              <a:r>
                <a:rPr lang="zh-CN" altLang="en-US" sz="1400"/>
                <a:t>管理</a:t>
              </a:r>
            </a:p>
          </p:txBody>
        </p:sp>
        <p:sp>
          <p:nvSpPr>
            <p:cNvPr id="77840" name="Line 16"/>
            <p:cNvSpPr>
              <a:spLocks noChangeShapeType="1"/>
            </p:cNvSpPr>
            <p:nvPr/>
          </p:nvSpPr>
          <p:spPr bwMode="auto">
            <a:xfrm flipV="1">
              <a:off x="6616" y="10743"/>
              <a:ext cx="0" cy="7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1" name="Line 17"/>
            <p:cNvSpPr>
              <a:spLocks noChangeShapeType="1"/>
            </p:cNvSpPr>
            <p:nvPr/>
          </p:nvSpPr>
          <p:spPr bwMode="auto">
            <a:xfrm flipH="1">
              <a:off x="6061" y="10743"/>
              <a:ext cx="55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2" name="Line 18"/>
            <p:cNvSpPr>
              <a:spLocks noChangeShapeType="1"/>
            </p:cNvSpPr>
            <p:nvPr/>
          </p:nvSpPr>
          <p:spPr bwMode="auto">
            <a:xfrm>
              <a:off x="6061" y="10617"/>
              <a:ext cx="130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3" name="Line 19"/>
            <p:cNvSpPr>
              <a:spLocks noChangeShapeType="1"/>
            </p:cNvSpPr>
            <p:nvPr/>
          </p:nvSpPr>
          <p:spPr bwMode="auto">
            <a:xfrm flipV="1">
              <a:off x="6826" y="10757"/>
              <a:ext cx="0" cy="686"/>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4" name="Line 20"/>
            <p:cNvSpPr>
              <a:spLocks noChangeShapeType="1"/>
            </p:cNvSpPr>
            <p:nvPr/>
          </p:nvSpPr>
          <p:spPr bwMode="auto">
            <a:xfrm>
              <a:off x="6826" y="10757"/>
              <a:ext cx="5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5" name="Text Box 21"/>
            <p:cNvSpPr txBox="1">
              <a:spLocks noChangeArrowheads="1"/>
            </p:cNvSpPr>
            <p:nvPr/>
          </p:nvSpPr>
          <p:spPr bwMode="auto">
            <a:xfrm>
              <a:off x="5551" y="11030"/>
              <a:ext cx="960" cy="2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库存信息</a:t>
              </a:r>
            </a:p>
          </p:txBody>
        </p:sp>
        <p:sp>
          <p:nvSpPr>
            <p:cNvPr id="77846" name="Line 22"/>
            <p:cNvSpPr>
              <a:spLocks noChangeShapeType="1"/>
            </p:cNvSpPr>
            <p:nvPr/>
          </p:nvSpPr>
          <p:spPr bwMode="auto">
            <a:xfrm flipH="1">
              <a:off x="5191" y="11653"/>
              <a:ext cx="91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7" name="Line 23"/>
            <p:cNvSpPr>
              <a:spLocks noChangeShapeType="1"/>
            </p:cNvSpPr>
            <p:nvPr/>
          </p:nvSpPr>
          <p:spPr bwMode="auto">
            <a:xfrm flipH="1">
              <a:off x="7276" y="11653"/>
              <a:ext cx="915"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8" name="Line 24"/>
            <p:cNvSpPr>
              <a:spLocks noChangeShapeType="1"/>
            </p:cNvSpPr>
            <p:nvPr/>
          </p:nvSpPr>
          <p:spPr bwMode="auto">
            <a:xfrm>
              <a:off x="6751" y="11898"/>
              <a:ext cx="0" cy="4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9" name="Line 25"/>
            <p:cNvSpPr>
              <a:spLocks noChangeShapeType="1"/>
            </p:cNvSpPr>
            <p:nvPr/>
          </p:nvSpPr>
          <p:spPr bwMode="auto">
            <a:xfrm flipV="1">
              <a:off x="5536" y="12346"/>
              <a:ext cx="0" cy="44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0" name="Line 26"/>
            <p:cNvSpPr>
              <a:spLocks noChangeShapeType="1"/>
            </p:cNvSpPr>
            <p:nvPr/>
          </p:nvSpPr>
          <p:spPr bwMode="auto">
            <a:xfrm>
              <a:off x="5536" y="12346"/>
              <a:ext cx="2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1" name="Line 27"/>
            <p:cNvSpPr>
              <a:spLocks noChangeShapeType="1"/>
            </p:cNvSpPr>
            <p:nvPr/>
          </p:nvSpPr>
          <p:spPr bwMode="auto">
            <a:xfrm>
              <a:off x="7936" y="12346"/>
              <a:ext cx="0" cy="43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026209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ppt_x"/>
                                          </p:val>
                                        </p:tav>
                                        <p:tav tm="100000">
                                          <p:val>
                                            <p:strVal val="#ppt_x"/>
                                          </p:val>
                                        </p:tav>
                                      </p:tavLst>
                                    </p:anim>
                                    <p:anim calcmode="lin" valueType="num">
                                      <p:cBhvr additive="base">
                                        <p:cTn id="8" dur="500" fill="hold"/>
                                        <p:tgtEl>
                                          <p:spTgt spid="8192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1923">
                                            <p:txEl>
                                              <p:pRg st="0" end="0"/>
                                            </p:txEl>
                                          </p:spTgt>
                                        </p:tgtEl>
                                        <p:attrNameLst>
                                          <p:attrName>style.visibility</p:attrName>
                                        </p:attrNameLst>
                                      </p:cBhvr>
                                      <p:to>
                                        <p:strVal val="visible"/>
                                      </p:to>
                                    </p:set>
                                    <p:anim calcmode="lin" valueType="num">
                                      <p:cBhvr additive="base">
                                        <p:cTn id="12"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19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81924"/>
                                        </p:tgtEl>
                                        <p:attrNameLst>
                                          <p:attrName>style.visibility</p:attrName>
                                        </p:attrNameLst>
                                      </p:cBhvr>
                                      <p:to>
                                        <p:strVal val="visible"/>
                                      </p:to>
                                    </p:set>
                                    <p:anim calcmode="lin" valueType="num">
                                      <p:cBhvr additive="base">
                                        <p:cTn id="17" dur="500" fill="hold"/>
                                        <p:tgtEl>
                                          <p:spTgt spid="81924"/>
                                        </p:tgtEl>
                                        <p:attrNameLst>
                                          <p:attrName>ppt_x</p:attrName>
                                        </p:attrNameLst>
                                      </p:cBhvr>
                                      <p:tavLst>
                                        <p:tav tm="0">
                                          <p:val>
                                            <p:strVal val="1+#ppt_w/2"/>
                                          </p:val>
                                        </p:tav>
                                        <p:tav tm="100000">
                                          <p:val>
                                            <p:strVal val="#ppt_x"/>
                                          </p:val>
                                        </p:tav>
                                      </p:tavLst>
                                    </p:anim>
                                    <p:anim calcmode="lin" valueType="num">
                                      <p:cBhvr additive="base">
                                        <p:cTn id="18" dur="500" fill="hold"/>
                                        <p:tgtEl>
                                          <p:spTgt spid="8192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3" grpId="0" build="p" autoUpdateAnimBg="0" advAuto="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dirty="0" smtClean="0">
                <a:solidFill>
                  <a:srgbClr val="FFCC00"/>
                </a:solidFill>
              </a:rPr>
              <a:t>JIT</a:t>
            </a:r>
            <a:r>
              <a:rPr lang="zh-CN" altLang="en-US" dirty="0" smtClean="0">
                <a:solidFill>
                  <a:srgbClr val="FFCC00"/>
                </a:solidFill>
              </a:rPr>
              <a:t>生产管理</a:t>
            </a:r>
            <a:endParaRPr lang="zh-CN" altLang="en-US" dirty="0" smtClean="0">
              <a:solidFill>
                <a:schemeClr val="tx1"/>
              </a:solidFill>
            </a:endParaRPr>
          </a:p>
        </p:txBody>
      </p:sp>
      <p:sp>
        <p:nvSpPr>
          <p:cNvPr id="91139" name="Rectangle 3"/>
          <p:cNvSpPr>
            <a:spLocks noGrp="1" noChangeArrowheads="1"/>
          </p:cNvSpPr>
          <p:nvPr>
            <p:ph type="body" idx="1"/>
          </p:nvPr>
        </p:nvSpPr>
        <p:spPr/>
        <p:txBody>
          <a:bodyPr/>
          <a:lstStyle/>
          <a:p>
            <a:pPr eaLnBrk="1" hangingPunct="1">
              <a:buFont typeface="Marlett" pitchFamily="2" charset="2"/>
              <a:buChar char="2"/>
            </a:pPr>
            <a:r>
              <a:rPr lang="zh-CN" altLang="en-US" smtClean="0"/>
              <a:t>准时生产制造</a:t>
            </a:r>
            <a:r>
              <a:rPr lang="en-US" altLang="zh-CN" smtClean="0"/>
              <a:t>JIT</a:t>
            </a:r>
            <a:r>
              <a:rPr lang="zh-CN" altLang="en-US" smtClean="0"/>
              <a:t>（</a:t>
            </a:r>
            <a:r>
              <a:rPr lang="en-US" altLang="zh-CN" smtClean="0"/>
              <a:t>JUST-IN-TIME</a:t>
            </a:r>
            <a:r>
              <a:rPr lang="zh-CN" altLang="en-US" smtClean="0"/>
              <a:t>）</a:t>
            </a:r>
            <a:r>
              <a:rPr lang="zh-CN" altLang="en-US" smtClean="0">
                <a:latin typeface="宋体" charset="-122"/>
              </a:rPr>
              <a:t>工作特点</a:t>
            </a:r>
            <a:r>
              <a:rPr lang="en-US" altLang="zh-CN" smtClean="0">
                <a:latin typeface="宋体" charset="-122"/>
              </a:rPr>
              <a:t>:</a:t>
            </a:r>
          </a:p>
          <a:p>
            <a:pPr lvl="1" eaLnBrk="1" hangingPunct="1">
              <a:buFont typeface="Marlett" pitchFamily="2" charset="2"/>
              <a:buChar char="2"/>
            </a:pPr>
            <a:r>
              <a:rPr lang="zh-CN" altLang="en-US" smtClean="0">
                <a:latin typeface="宋体" charset="-122"/>
              </a:rPr>
              <a:t>拉式作业方式</a:t>
            </a:r>
          </a:p>
          <a:p>
            <a:pPr eaLnBrk="1" hangingPunct="1">
              <a:buFontTx/>
              <a:buNone/>
            </a:pPr>
            <a:endParaRPr lang="en-US" altLang="zh-CN" smtClean="0">
              <a:latin typeface="宋体" charset="-122"/>
            </a:endParaRPr>
          </a:p>
        </p:txBody>
      </p:sp>
      <p:grpSp>
        <p:nvGrpSpPr>
          <p:cNvPr id="91140" name="Group 4"/>
          <p:cNvGrpSpPr>
            <a:grpSpLocks/>
          </p:cNvGrpSpPr>
          <p:nvPr/>
        </p:nvGrpSpPr>
        <p:grpSpPr bwMode="auto">
          <a:xfrm>
            <a:off x="838200" y="3810000"/>
            <a:ext cx="7315200" cy="2438400"/>
            <a:chOff x="2181" y="4416"/>
            <a:chExt cx="8509" cy="2661"/>
          </a:xfrm>
        </p:grpSpPr>
        <p:sp>
          <p:nvSpPr>
            <p:cNvPr id="89093" name="Oval 5"/>
            <p:cNvSpPr>
              <a:spLocks noChangeArrowheads="1"/>
            </p:cNvSpPr>
            <p:nvPr/>
          </p:nvSpPr>
          <p:spPr bwMode="auto">
            <a:xfrm>
              <a:off x="3380" y="4977"/>
              <a:ext cx="1185" cy="553"/>
            </a:xfrm>
            <a:prstGeom prst="ellipse">
              <a:avLst/>
            </a:prstGeom>
            <a:solidFill>
              <a:schemeClr val="accent1"/>
            </a:solidFill>
            <a:ln w="9525">
              <a:solidFill>
                <a:srgbClr val="000000"/>
              </a:solidFill>
              <a:round/>
              <a:headEnd/>
              <a:tailEnd/>
            </a:ln>
          </p:spPr>
          <p:txBody>
            <a:bodyPr/>
            <a:lstStyle/>
            <a:p>
              <a:pPr algn="ctr"/>
              <a:r>
                <a:rPr lang="en-US" altLang="zh-CN" sz="1400"/>
                <a:t>WC1</a:t>
              </a:r>
            </a:p>
          </p:txBody>
        </p:sp>
        <p:sp>
          <p:nvSpPr>
            <p:cNvPr id="89094" name="Line 6"/>
            <p:cNvSpPr>
              <a:spLocks noChangeShapeType="1"/>
            </p:cNvSpPr>
            <p:nvPr/>
          </p:nvSpPr>
          <p:spPr bwMode="auto">
            <a:xfrm flipV="1">
              <a:off x="2976" y="5264"/>
              <a:ext cx="419"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095" name="Text Box 7"/>
            <p:cNvSpPr txBox="1">
              <a:spLocks noChangeArrowheads="1"/>
            </p:cNvSpPr>
            <p:nvPr/>
          </p:nvSpPr>
          <p:spPr bwMode="auto">
            <a:xfrm>
              <a:off x="2181" y="5101"/>
              <a:ext cx="810" cy="357"/>
            </a:xfrm>
            <a:prstGeom prst="rect">
              <a:avLst/>
            </a:prstGeom>
            <a:solidFill>
              <a:schemeClr val="accent1"/>
            </a:solidFill>
            <a:ln w="9525">
              <a:solidFill>
                <a:srgbClr val="000000"/>
              </a:solidFill>
              <a:miter lim="800000"/>
              <a:headEnd/>
              <a:tailEnd/>
            </a:ln>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原材料</a:t>
              </a:r>
            </a:p>
          </p:txBody>
        </p:sp>
        <p:grpSp>
          <p:nvGrpSpPr>
            <p:cNvPr id="89096" name="Group 8"/>
            <p:cNvGrpSpPr>
              <a:grpSpLocks/>
            </p:cNvGrpSpPr>
            <p:nvPr/>
          </p:nvGrpSpPr>
          <p:grpSpPr bwMode="auto">
            <a:xfrm>
              <a:off x="6580" y="4451"/>
              <a:ext cx="4110" cy="1849"/>
              <a:chOff x="2971" y="13598"/>
              <a:chExt cx="4110" cy="1849"/>
            </a:xfrm>
          </p:grpSpPr>
          <p:sp>
            <p:nvSpPr>
              <p:cNvPr id="89111" name="Oval 9"/>
              <p:cNvSpPr>
                <a:spLocks noChangeArrowheads="1"/>
              </p:cNvSpPr>
              <p:nvPr/>
            </p:nvSpPr>
            <p:spPr bwMode="auto">
              <a:xfrm>
                <a:off x="5896" y="14229"/>
                <a:ext cx="1185" cy="553"/>
              </a:xfrm>
              <a:prstGeom prst="ellipse">
                <a:avLst/>
              </a:prstGeom>
              <a:solidFill>
                <a:schemeClr val="accent1"/>
              </a:solidFill>
              <a:ln w="9525">
                <a:solidFill>
                  <a:srgbClr val="000000"/>
                </a:solidFill>
                <a:round/>
                <a:headEnd/>
                <a:tailEnd/>
              </a:ln>
            </p:spPr>
            <p:txBody>
              <a:bodyPr/>
              <a:lstStyle/>
              <a:p>
                <a:pPr algn="ctr"/>
                <a:r>
                  <a:rPr lang="en-US" altLang="zh-CN" sz="1400"/>
                  <a:t>WC3</a:t>
                </a:r>
              </a:p>
            </p:txBody>
          </p:sp>
          <p:sp>
            <p:nvSpPr>
              <p:cNvPr id="89112" name="Rectangle 10"/>
              <p:cNvSpPr>
                <a:spLocks noChangeArrowheads="1"/>
              </p:cNvSpPr>
              <p:nvPr/>
            </p:nvSpPr>
            <p:spPr bwMode="auto">
              <a:xfrm>
                <a:off x="4876" y="14579"/>
                <a:ext cx="450" cy="868"/>
              </a:xfrm>
              <a:prstGeom prst="rect">
                <a:avLst/>
              </a:prstGeom>
              <a:solidFill>
                <a:schemeClr val="accent1"/>
              </a:solidFill>
              <a:ln w="9525">
                <a:solidFill>
                  <a:srgbClr val="000000"/>
                </a:solidFill>
                <a:miter lim="800000"/>
                <a:headEnd/>
                <a:tailEnd/>
              </a:ln>
            </p:spPr>
            <p:txBody>
              <a:bodyPr/>
              <a:lstStyle/>
              <a:p>
                <a:pPr algn="just"/>
                <a:r>
                  <a:rPr lang="zh-CN" altLang="en-US" sz="1400">
                    <a:latin typeface="宋体" charset="-122"/>
                  </a:rPr>
                  <a:t>看板</a:t>
                </a:r>
                <a:endParaRPr lang="zh-CN" altLang="en-US" sz="1400"/>
              </a:p>
            </p:txBody>
          </p:sp>
          <p:sp>
            <p:nvSpPr>
              <p:cNvPr id="89113" name="Rectangle 11"/>
              <p:cNvSpPr>
                <a:spLocks noChangeArrowheads="1"/>
              </p:cNvSpPr>
              <p:nvPr/>
            </p:nvSpPr>
            <p:spPr bwMode="auto">
              <a:xfrm>
                <a:off x="4426" y="13598"/>
                <a:ext cx="1185" cy="462"/>
              </a:xfrm>
              <a:prstGeom prst="rect">
                <a:avLst/>
              </a:prstGeom>
              <a:solidFill>
                <a:schemeClr val="accent1"/>
              </a:solidFill>
              <a:ln w="9525">
                <a:solidFill>
                  <a:srgbClr val="000000"/>
                </a:solidFill>
                <a:miter lim="800000"/>
                <a:headEnd/>
                <a:tailEnd/>
              </a:ln>
            </p:spPr>
            <p:txBody>
              <a:bodyPr lIns="36000" rIns="36000"/>
              <a:lstStyle/>
              <a:p>
                <a:pPr algn="ctr"/>
                <a:r>
                  <a:rPr lang="zh-CN" altLang="en-US" sz="1400"/>
                  <a:t>物品存储点</a:t>
                </a:r>
              </a:p>
            </p:txBody>
          </p:sp>
          <p:grpSp>
            <p:nvGrpSpPr>
              <p:cNvPr id="89114" name="Group 12"/>
              <p:cNvGrpSpPr>
                <a:grpSpLocks/>
              </p:cNvGrpSpPr>
              <p:nvPr/>
            </p:nvGrpSpPr>
            <p:grpSpPr bwMode="auto">
              <a:xfrm>
                <a:off x="2971" y="13662"/>
                <a:ext cx="1455" cy="357"/>
                <a:chOff x="1396" y="14271"/>
                <a:chExt cx="1455" cy="357"/>
              </a:xfrm>
            </p:grpSpPr>
            <p:sp>
              <p:nvSpPr>
                <p:cNvPr id="89118" name="Line 13"/>
                <p:cNvSpPr>
                  <a:spLocks noChangeShapeType="1"/>
                </p:cNvSpPr>
                <p:nvPr/>
              </p:nvSpPr>
              <p:spPr bwMode="auto">
                <a:xfrm>
                  <a:off x="2191" y="14446"/>
                  <a:ext cx="6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9" name="Text Box 14"/>
                <p:cNvSpPr txBox="1">
                  <a:spLocks noChangeArrowheads="1"/>
                </p:cNvSpPr>
                <p:nvPr/>
              </p:nvSpPr>
              <p:spPr bwMode="auto">
                <a:xfrm>
                  <a:off x="1396" y="14271"/>
                  <a:ext cx="810" cy="357"/>
                </a:xfrm>
                <a:prstGeom prst="rect">
                  <a:avLst/>
                </a:prstGeom>
                <a:solidFill>
                  <a:schemeClr val="accent1"/>
                </a:solidFill>
                <a:ln w="9525">
                  <a:solidFill>
                    <a:srgbClr val="000000"/>
                  </a:solidFill>
                  <a:miter lim="800000"/>
                  <a:headEnd/>
                  <a:tailEnd/>
                </a:ln>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原材料</a:t>
                  </a:r>
                </a:p>
              </p:txBody>
            </p:sp>
          </p:grpSp>
          <p:sp>
            <p:nvSpPr>
              <p:cNvPr id="89115" name="Arc 15"/>
              <p:cNvSpPr>
                <a:spLocks/>
              </p:cNvSpPr>
              <p:nvPr/>
            </p:nvSpPr>
            <p:spPr bwMode="auto">
              <a:xfrm flipV="1">
                <a:off x="3961" y="14040"/>
                <a:ext cx="765" cy="273"/>
              </a:xfrm>
              <a:custGeom>
                <a:avLst/>
                <a:gdLst>
                  <a:gd name="T0" fmla="*/ 0 w 21600"/>
                  <a:gd name="T1" fmla="*/ 0 h 21600"/>
                  <a:gd name="T2" fmla="*/ 27 w 21600"/>
                  <a:gd name="T3" fmla="*/ 3 h 21600"/>
                  <a:gd name="T4" fmla="*/ 0 w 21600"/>
                  <a:gd name="T5" fmla="*/ 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accent1"/>
              </a:solidFill>
              <a:ln w="9525">
                <a:solidFill>
                  <a:srgbClr val="000000"/>
                </a:solidFill>
                <a:round/>
                <a:headEnd/>
                <a:tailEnd type="triangle" w="med" len="med"/>
              </a:ln>
            </p:spPr>
            <p:txBody>
              <a:bodyPr/>
              <a:lstStyle/>
              <a:p>
                <a:endParaRPr lang="zh-CN" altLang="en-US"/>
              </a:p>
            </p:txBody>
          </p:sp>
          <p:sp>
            <p:nvSpPr>
              <p:cNvPr id="89116" name="Arc 16"/>
              <p:cNvSpPr>
                <a:spLocks/>
              </p:cNvSpPr>
              <p:nvPr/>
            </p:nvSpPr>
            <p:spPr bwMode="auto">
              <a:xfrm>
                <a:off x="5371" y="14054"/>
                <a:ext cx="600" cy="343"/>
              </a:xfrm>
              <a:custGeom>
                <a:avLst/>
                <a:gdLst>
                  <a:gd name="T0" fmla="*/ 0 w 21600"/>
                  <a:gd name="T1" fmla="*/ 0 h 21600"/>
                  <a:gd name="T2" fmla="*/ 17 w 21600"/>
                  <a:gd name="T3" fmla="*/ 5 h 21600"/>
                  <a:gd name="T4" fmla="*/ 0 w 21600"/>
                  <a:gd name="T5" fmla="*/ 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accent1"/>
              </a:solidFill>
              <a:ln w="9525">
                <a:solidFill>
                  <a:srgbClr val="000000"/>
                </a:solidFill>
                <a:round/>
                <a:headEnd/>
                <a:tailEnd type="triangle" w="med" len="med"/>
              </a:ln>
            </p:spPr>
            <p:txBody>
              <a:bodyPr/>
              <a:lstStyle/>
              <a:p>
                <a:endParaRPr lang="zh-CN" altLang="en-US"/>
              </a:p>
            </p:txBody>
          </p:sp>
          <p:sp>
            <p:nvSpPr>
              <p:cNvPr id="89117" name="Line 17"/>
              <p:cNvSpPr>
                <a:spLocks noChangeShapeType="1"/>
              </p:cNvSpPr>
              <p:nvPr/>
            </p:nvSpPr>
            <p:spPr bwMode="auto">
              <a:xfrm flipH="1">
                <a:off x="5311" y="14656"/>
                <a:ext cx="660" cy="329"/>
              </a:xfrm>
              <a:prstGeom prst="line">
                <a:avLst/>
              </a:prstGeom>
              <a:noFill/>
              <a:ln w="952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097" name="Line 18"/>
            <p:cNvSpPr>
              <a:spLocks noChangeShapeType="1"/>
            </p:cNvSpPr>
            <p:nvPr/>
          </p:nvSpPr>
          <p:spPr bwMode="auto">
            <a:xfrm flipH="1" flipV="1">
              <a:off x="7585" y="5459"/>
              <a:ext cx="915" cy="448"/>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9098" name="Group 19"/>
            <p:cNvGrpSpPr>
              <a:grpSpLocks/>
            </p:cNvGrpSpPr>
            <p:nvPr/>
          </p:nvGrpSpPr>
          <p:grpSpPr bwMode="auto">
            <a:xfrm>
              <a:off x="3515" y="4416"/>
              <a:ext cx="4110" cy="1849"/>
              <a:chOff x="2971" y="13598"/>
              <a:chExt cx="4110" cy="1849"/>
            </a:xfrm>
          </p:grpSpPr>
          <p:sp>
            <p:nvSpPr>
              <p:cNvPr id="89102" name="Oval 20"/>
              <p:cNvSpPr>
                <a:spLocks noChangeArrowheads="1"/>
              </p:cNvSpPr>
              <p:nvPr/>
            </p:nvSpPr>
            <p:spPr bwMode="auto">
              <a:xfrm>
                <a:off x="5896" y="14229"/>
                <a:ext cx="1185" cy="553"/>
              </a:xfrm>
              <a:prstGeom prst="ellipse">
                <a:avLst/>
              </a:prstGeom>
              <a:solidFill>
                <a:schemeClr val="accent1"/>
              </a:solidFill>
              <a:ln w="9525">
                <a:solidFill>
                  <a:srgbClr val="000000"/>
                </a:solidFill>
                <a:round/>
                <a:headEnd/>
                <a:tailEnd/>
              </a:ln>
            </p:spPr>
            <p:txBody>
              <a:bodyPr/>
              <a:lstStyle/>
              <a:p>
                <a:pPr algn="ctr"/>
                <a:r>
                  <a:rPr lang="en-US" altLang="zh-CN" sz="1400"/>
                  <a:t>WC2</a:t>
                </a:r>
              </a:p>
            </p:txBody>
          </p:sp>
          <p:sp>
            <p:nvSpPr>
              <p:cNvPr id="89103" name="Rectangle 21"/>
              <p:cNvSpPr>
                <a:spLocks noChangeArrowheads="1"/>
              </p:cNvSpPr>
              <p:nvPr/>
            </p:nvSpPr>
            <p:spPr bwMode="auto">
              <a:xfrm>
                <a:off x="4876" y="14579"/>
                <a:ext cx="450" cy="868"/>
              </a:xfrm>
              <a:prstGeom prst="rect">
                <a:avLst/>
              </a:prstGeom>
              <a:solidFill>
                <a:schemeClr val="accent1"/>
              </a:solidFill>
              <a:ln w="9525">
                <a:solidFill>
                  <a:srgbClr val="000000"/>
                </a:solidFill>
                <a:miter lim="800000"/>
                <a:headEnd/>
                <a:tailEnd/>
              </a:ln>
            </p:spPr>
            <p:txBody>
              <a:bodyPr/>
              <a:lstStyle/>
              <a:p>
                <a:pPr algn="just"/>
                <a:r>
                  <a:rPr lang="zh-CN" altLang="en-US" sz="1400">
                    <a:latin typeface="宋体" charset="-122"/>
                  </a:rPr>
                  <a:t>看板</a:t>
                </a:r>
                <a:endParaRPr lang="zh-CN" altLang="en-US" sz="1400"/>
              </a:p>
            </p:txBody>
          </p:sp>
          <p:sp>
            <p:nvSpPr>
              <p:cNvPr id="89104" name="Rectangle 22"/>
              <p:cNvSpPr>
                <a:spLocks noChangeArrowheads="1"/>
              </p:cNvSpPr>
              <p:nvPr/>
            </p:nvSpPr>
            <p:spPr bwMode="auto">
              <a:xfrm>
                <a:off x="4426" y="13598"/>
                <a:ext cx="1185" cy="462"/>
              </a:xfrm>
              <a:prstGeom prst="rect">
                <a:avLst/>
              </a:prstGeom>
              <a:solidFill>
                <a:schemeClr val="accent1"/>
              </a:solidFill>
              <a:ln w="9525">
                <a:solidFill>
                  <a:srgbClr val="000000"/>
                </a:solidFill>
                <a:miter lim="800000"/>
                <a:headEnd/>
                <a:tailEnd/>
              </a:ln>
            </p:spPr>
            <p:txBody>
              <a:bodyPr lIns="36000" rIns="36000"/>
              <a:lstStyle/>
              <a:p>
                <a:pPr algn="ctr"/>
                <a:r>
                  <a:rPr lang="zh-CN" altLang="en-US" sz="1400"/>
                  <a:t>物品存储点</a:t>
                </a:r>
              </a:p>
            </p:txBody>
          </p:sp>
          <p:grpSp>
            <p:nvGrpSpPr>
              <p:cNvPr id="89105" name="Group 23"/>
              <p:cNvGrpSpPr>
                <a:grpSpLocks/>
              </p:cNvGrpSpPr>
              <p:nvPr/>
            </p:nvGrpSpPr>
            <p:grpSpPr bwMode="auto">
              <a:xfrm>
                <a:off x="2971" y="13662"/>
                <a:ext cx="1455" cy="357"/>
                <a:chOff x="1396" y="14271"/>
                <a:chExt cx="1455" cy="357"/>
              </a:xfrm>
            </p:grpSpPr>
            <p:sp>
              <p:nvSpPr>
                <p:cNvPr id="89109" name="Line 24"/>
                <p:cNvSpPr>
                  <a:spLocks noChangeShapeType="1"/>
                </p:cNvSpPr>
                <p:nvPr/>
              </p:nvSpPr>
              <p:spPr bwMode="auto">
                <a:xfrm>
                  <a:off x="2191" y="14446"/>
                  <a:ext cx="6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0" name="Text Box 25"/>
                <p:cNvSpPr txBox="1">
                  <a:spLocks noChangeArrowheads="1"/>
                </p:cNvSpPr>
                <p:nvPr/>
              </p:nvSpPr>
              <p:spPr bwMode="auto">
                <a:xfrm>
                  <a:off x="1396" y="14271"/>
                  <a:ext cx="810" cy="357"/>
                </a:xfrm>
                <a:prstGeom prst="rect">
                  <a:avLst/>
                </a:prstGeom>
                <a:solidFill>
                  <a:schemeClr val="accent1"/>
                </a:solidFill>
                <a:ln w="9525">
                  <a:solidFill>
                    <a:srgbClr val="000000"/>
                  </a:solidFill>
                  <a:miter lim="800000"/>
                  <a:headEnd/>
                  <a:tailEnd/>
                </a:ln>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原材料</a:t>
                  </a:r>
                </a:p>
              </p:txBody>
            </p:sp>
          </p:grpSp>
          <p:sp>
            <p:nvSpPr>
              <p:cNvPr id="89106" name="Arc 26"/>
              <p:cNvSpPr>
                <a:spLocks/>
              </p:cNvSpPr>
              <p:nvPr/>
            </p:nvSpPr>
            <p:spPr bwMode="auto">
              <a:xfrm flipV="1">
                <a:off x="3961" y="14040"/>
                <a:ext cx="765" cy="273"/>
              </a:xfrm>
              <a:custGeom>
                <a:avLst/>
                <a:gdLst>
                  <a:gd name="T0" fmla="*/ 0 w 21600"/>
                  <a:gd name="T1" fmla="*/ 0 h 21600"/>
                  <a:gd name="T2" fmla="*/ 27 w 21600"/>
                  <a:gd name="T3" fmla="*/ 3 h 21600"/>
                  <a:gd name="T4" fmla="*/ 0 w 21600"/>
                  <a:gd name="T5" fmla="*/ 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accent1"/>
              </a:solidFill>
              <a:ln w="9525">
                <a:solidFill>
                  <a:srgbClr val="000000"/>
                </a:solidFill>
                <a:round/>
                <a:headEnd/>
                <a:tailEnd type="triangle" w="med" len="med"/>
              </a:ln>
            </p:spPr>
            <p:txBody>
              <a:bodyPr/>
              <a:lstStyle/>
              <a:p>
                <a:endParaRPr lang="zh-CN" altLang="en-US"/>
              </a:p>
            </p:txBody>
          </p:sp>
          <p:sp>
            <p:nvSpPr>
              <p:cNvPr id="89107" name="Arc 27"/>
              <p:cNvSpPr>
                <a:spLocks/>
              </p:cNvSpPr>
              <p:nvPr/>
            </p:nvSpPr>
            <p:spPr bwMode="auto">
              <a:xfrm>
                <a:off x="5371" y="14054"/>
                <a:ext cx="600" cy="343"/>
              </a:xfrm>
              <a:custGeom>
                <a:avLst/>
                <a:gdLst>
                  <a:gd name="T0" fmla="*/ 0 w 21600"/>
                  <a:gd name="T1" fmla="*/ 0 h 21600"/>
                  <a:gd name="T2" fmla="*/ 17 w 21600"/>
                  <a:gd name="T3" fmla="*/ 5 h 21600"/>
                  <a:gd name="T4" fmla="*/ 0 w 21600"/>
                  <a:gd name="T5" fmla="*/ 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accent1"/>
              </a:solidFill>
              <a:ln w="9525">
                <a:solidFill>
                  <a:srgbClr val="000000"/>
                </a:solidFill>
                <a:round/>
                <a:headEnd/>
                <a:tailEnd type="triangle" w="med" len="med"/>
              </a:ln>
            </p:spPr>
            <p:txBody>
              <a:bodyPr/>
              <a:lstStyle/>
              <a:p>
                <a:endParaRPr lang="zh-CN" altLang="en-US"/>
              </a:p>
            </p:txBody>
          </p:sp>
          <p:sp>
            <p:nvSpPr>
              <p:cNvPr id="89108" name="Line 28"/>
              <p:cNvSpPr>
                <a:spLocks noChangeShapeType="1"/>
              </p:cNvSpPr>
              <p:nvPr/>
            </p:nvSpPr>
            <p:spPr bwMode="auto">
              <a:xfrm flipH="1">
                <a:off x="5311" y="14656"/>
                <a:ext cx="660" cy="329"/>
              </a:xfrm>
              <a:prstGeom prst="line">
                <a:avLst/>
              </a:prstGeom>
              <a:noFill/>
              <a:ln w="952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099" name="Line 29"/>
            <p:cNvSpPr>
              <a:spLocks noChangeShapeType="1"/>
            </p:cNvSpPr>
            <p:nvPr/>
          </p:nvSpPr>
          <p:spPr bwMode="auto">
            <a:xfrm flipH="1" flipV="1">
              <a:off x="4505" y="5383"/>
              <a:ext cx="915" cy="448"/>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0" name="Text Box 30"/>
            <p:cNvSpPr txBox="1">
              <a:spLocks noChangeArrowheads="1"/>
            </p:cNvSpPr>
            <p:nvPr/>
          </p:nvSpPr>
          <p:spPr bwMode="auto">
            <a:xfrm>
              <a:off x="5900" y="6734"/>
              <a:ext cx="1215" cy="343"/>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r>
                <a:rPr lang="zh-CN" altLang="en-US" sz="1400"/>
                <a:t>产品组装</a:t>
              </a:r>
            </a:p>
          </p:txBody>
        </p:sp>
        <p:sp>
          <p:nvSpPr>
            <p:cNvPr id="89101" name="Line 31"/>
            <p:cNvSpPr>
              <a:spLocks noChangeShapeType="1"/>
            </p:cNvSpPr>
            <p:nvPr/>
          </p:nvSpPr>
          <p:spPr bwMode="auto">
            <a:xfrm>
              <a:off x="2566" y="6599"/>
              <a:ext cx="769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280946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ppt_x"/>
                                          </p:val>
                                        </p:tav>
                                        <p:tav tm="100000">
                                          <p:val>
                                            <p:strVal val="#ppt_x"/>
                                          </p:val>
                                        </p:tav>
                                      </p:tavLst>
                                    </p:anim>
                                    <p:anim calcmode="lin" valueType="num">
                                      <p:cBhvr additive="base">
                                        <p:cTn id="8" dur="500" fill="hold"/>
                                        <p:tgtEl>
                                          <p:spTgt spid="9113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1139">
                                            <p:txEl>
                                              <p:pRg st="0" end="0"/>
                                            </p:txEl>
                                          </p:spTgt>
                                        </p:tgtEl>
                                        <p:attrNameLst>
                                          <p:attrName>style.visibility</p:attrName>
                                        </p:attrNameLst>
                                      </p:cBhvr>
                                      <p:to>
                                        <p:strVal val="visible"/>
                                      </p:to>
                                    </p:set>
                                    <p:anim calcmode="lin" valueType="num">
                                      <p:cBhvr additive="base">
                                        <p:cTn id="12" dur="500" fill="hold"/>
                                        <p:tgtEl>
                                          <p:spTgt spid="911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11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91139">
                                            <p:txEl>
                                              <p:pRg st="1" end="1"/>
                                            </p:txEl>
                                          </p:spTgt>
                                        </p:tgtEl>
                                        <p:attrNameLst>
                                          <p:attrName>style.visibility</p:attrName>
                                        </p:attrNameLst>
                                      </p:cBhvr>
                                      <p:to>
                                        <p:strVal val="visible"/>
                                      </p:to>
                                    </p:set>
                                    <p:anim calcmode="lin" valueType="num">
                                      <p:cBhvr additive="base">
                                        <p:cTn id="16" dur="500" fill="hold"/>
                                        <p:tgtEl>
                                          <p:spTgt spid="9113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11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8" fill="hold" nodeType="afterGroup">
                            <p:stCondLst>
                              <p:cond delay="1000"/>
                            </p:stCondLst>
                            <p:childTnLst>
                              <p:par>
                                <p:cTn id="19" presetID="2" presetClass="entr" presetSubtype="6" fill="hold" nodeType="afterEffect">
                                  <p:stCondLst>
                                    <p:cond delay="0"/>
                                  </p:stCondLst>
                                  <p:childTnLst>
                                    <p:set>
                                      <p:cBhvr>
                                        <p:cTn id="20" dur="1" fill="hold">
                                          <p:stCondLst>
                                            <p:cond delay="0"/>
                                          </p:stCondLst>
                                        </p:cTn>
                                        <p:tgtEl>
                                          <p:spTgt spid="91140"/>
                                        </p:tgtEl>
                                        <p:attrNameLst>
                                          <p:attrName>style.visibility</p:attrName>
                                        </p:attrNameLst>
                                      </p:cBhvr>
                                      <p:to>
                                        <p:strVal val="visible"/>
                                      </p:to>
                                    </p:set>
                                    <p:anim calcmode="lin" valueType="num">
                                      <p:cBhvr additive="base">
                                        <p:cTn id="21" dur="500" fill="hold"/>
                                        <p:tgtEl>
                                          <p:spTgt spid="91140"/>
                                        </p:tgtEl>
                                        <p:attrNameLst>
                                          <p:attrName>ppt_x</p:attrName>
                                        </p:attrNameLst>
                                      </p:cBhvr>
                                      <p:tavLst>
                                        <p:tav tm="0">
                                          <p:val>
                                            <p:strVal val="1+#ppt_w/2"/>
                                          </p:val>
                                        </p:tav>
                                        <p:tav tm="100000">
                                          <p:val>
                                            <p:strVal val="#ppt_x"/>
                                          </p:val>
                                        </p:tav>
                                      </p:tavLst>
                                    </p:anim>
                                    <p:anim calcmode="lin" valueType="num">
                                      <p:cBhvr additive="base">
                                        <p:cTn id="22" dur="500" fill="hold"/>
                                        <p:tgtEl>
                                          <p:spTgt spid="9114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39" grpId="0" build="p" autoUpdateAnimBg="0" advAuto="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dirty="0" smtClean="0">
                <a:solidFill>
                  <a:srgbClr val="FFCC00"/>
                </a:solidFill>
              </a:rPr>
              <a:t>JIT</a:t>
            </a:r>
            <a:r>
              <a:rPr lang="zh-CN" altLang="en-US" dirty="0" smtClean="0">
                <a:solidFill>
                  <a:srgbClr val="FFCC00"/>
                </a:solidFill>
              </a:rPr>
              <a:t>生产管理</a:t>
            </a:r>
          </a:p>
        </p:txBody>
      </p:sp>
      <p:sp>
        <p:nvSpPr>
          <p:cNvPr id="92163" name="Rectangle 3"/>
          <p:cNvSpPr>
            <a:spLocks noGrp="1" noChangeArrowheads="1"/>
          </p:cNvSpPr>
          <p:nvPr>
            <p:ph type="body" idx="1"/>
          </p:nvPr>
        </p:nvSpPr>
        <p:spPr>
          <a:xfrm>
            <a:off x="685800" y="1676400"/>
            <a:ext cx="7772400" cy="4876800"/>
          </a:xfrm>
        </p:spPr>
        <p:txBody>
          <a:bodyPr/>
          <a:lstStyle/>
          <a:p>
            <a:pPr lvl="1" eaLnBrk="1" hangingPunct="1">
              <a:buFont typeface="Marlett" pitchFamily="2" charset="2"/>
              <a:buChar char="2"/>
            </a:pPr>
            <a:r>
              <a:rPr lang="zh-CN" altLang="en-US" smtClean="0">
                <a:latin typeface="宋体" charset="-122"/>
              </a:rPr>
              <a:t>反冲法核销成本</a:t>
            </a:r>
          </a:p>
          <a:p>
            <a:pPr lvl="2" eaLnBrk="1" hangingPunct="1">
              <a:buFont typeface="Marlett" pitchFamily="2" charset="2"/>
              <a:buChar char="2"/>
            </a:pPr>
            <a:r>
              <a:rPr lang="zh-CN" altLang="en-US" smtClean="0">
                <a:latin typeface="宋体" charset="-122"/>
              </a:rPr>
              <a:t>一般来说反冲法多适用于生产节拍较短的重复制造作业（如总装配线），并要求物料清单准确率</a:t>
            </a:r>
            <a:r>
              <a:rPr lang="en-US" altLang="zh-CN" smtClean="0">
                <a:latin typeface="宋体" charset="-122"/>
              </a:rPr>
              <a:t>100%</a:t>
            </a:r>
            <a:r>
              <a:rPr lang="zh-CN" altLang="en-US" smtClean="0">
                <a:latin typeface="宋体" charset="-122"/>
              </a:rPr>
              <a:t>，生产的统计（完工产品数、废品数）也必需准确无误。应用时设立采用反冲法计算的工序起点与反冲法计算的工序结束点。</a:t>
            </a:r>
          </a:p>
          <a:p>
            <a:pPr lvl="1" eaLnBrk="1" hangingPunct="1">
              <a:buFont typeface="Marlett" pitchFamily="2" charset="2"/>
              <a:buChar char="2"/>
            </a:pPr>
            <a:r>
              <a:rPr lang="zh-CN" altLang="en-US" smtClean="0">
                <a:latin typeface="宋体" charset="-122"/>
              </a:rPr>
              <a:t>按生产率安排生产计划</a:t>
            </a:r>
          </a:p>
          <a:p>
            <a:pPr lvl="2" eaLnBrk="1" hangingPunct="1">
              <a:buFont typeface="Marlett" pitchFamily="2" charset="2"/>
              <a:buChar char="2"/>
            </a:pPr>
            <a:r>
              <a:rPr lang="zh-CN" altLang="en-US" smtClean="0">
                <a:latin typeface="宋体" charset="-122"/>
              </a:rPr>
              <a:t>传统的离散型车间作业按生产工票（即生产工单）下达生产任务，而</a:t>
            </a:r>
            <a:r>
              <a:rPr lang="en-US" altLang="zh-CN" smtClean="0">
                <a:latin typeface="宋体" charset="-122"/>
              </a:rPr>
              <a:t>JIT</a:t>
            </a:r>
            <a:r>
              <a:rPr lang="zh-CN" altLang="en-US" smtClean="0">
                <a:latin typeface="宋体" charset="-122"/>
              </a:rPr>
              <a:t>作业管理采用按生产率（时产、日产）来安排生产计划，不需下达生产工票，作业计划一般是最终组装计划（</a:t>
            </a:r>
            <a:r>
              <a:rPr lang="en-US" altLang="zh-CN" smtClean="0">
                <a:latin typeface="宋体" charset="-122"/>
              </a:rPr>
              <a:t>FAS</a:t>
            </a:r>
            <a:r>
              <a:rPr lang="zh-CN" altLang="en-US" smtClean="0">
                <a:latin typeface="宋体" charset="-122"/>
              </a:rPr>
              <a:t>），生产安排要平衡能力，同时又要平衡物流。</a:t>
            </a:r>
          </a:p>
        </p:txBody>
      </p:sp>
    </p:spTree>
    <p:extLst>
      <p:ext uri="{BB962C8B-B14F-4D97-AF65-F5344CB8AC3E}">
        <p14:creationId xmlns:p14="http://schemas.microsoft.com/office/powerpoint/2010/main" val="2421031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additive="base">
                                        <p:cTn id="7" dur="500" fill="hold"/>
                                        <p:tgtEl>
                                          <p:spTgt spid="92162"/>
                                        </p:tgtEl>
                                        <p:attrNameLst>
                                          <p:attrName>ppt_x</p:attrName>
                                        </p:attrNameLst>
                                      </p:cBhvr>
                                      <p:tavLst>
                                        <p:tav tm="0">
                                          <p:val>
                                            <p:strVal val="#ppt_x"/>
                                          </p:val>
                                        </p:tav>
                                        <p:tav tm="100000">
                                          <p:val>
                                            <p:strVal val="#ppt_x"/>
                                          </p:val>
                                        </p:tav>
                                      </p:tavLst>
                                    </p:anim>
                                    <p:anim calcmode="lin" valueType="num">
                                      <p:cBhvr additive="base">
                                        <p:cTn id="8" dur="500" fill="hold"/>
                                        <p:tgtEl>
                                          <p:spTgt spid="9216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2163">
                                            <p:txEl>
                                              <p:pRg st="0" end="0"/>
                                            </p:txEl>
                                          </p:spTgt>
                                        </p:tgtEl>
                                        <p:attrNameLst>
                                          <p:attrName>style.visibility</p:attrName>
                                        </p:attrNameLst>
                                      </p:cBhvr>
                                      <p:to>
                                        <p:strVal val="visible"/>
                                      </p:to>
                                    </p:set>
                                    <p:anim calcmode="lin" valueType="num">
                                      <p:cBhvr additive="base">
                                        <p:cTn id="12"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21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92163">
                                            <p:txEl>
                                              <p:pRg st="1" end="1"/>
                                            </p:txEl>
                                          </p:spTgt>
                                        </p:tgtEl>
                                        <p:attrNameLst>
                                          <p:attrName>style.visibility</p:attrName>
                                        </p:attrNameLst>
                                      </p:cBhvr>
                                      <p:to>
                                        <p:strVal val="visible"/>
                                      </p:to>
                                    </p:set>
                                    <p:anim calcmode="lin" valueType="num">
                                      <p:cBhvr additive="base">
                                        <p:cTn id="16"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21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92163">
                                            <p:txEl>
                                              <p:pRg st="2" end="2"/>
                                            </p:txEl>
                                          </p:spTgt>
                                        </p:tgtEl>
                                        <p:attrNameLst>
                                          <p:attrName>style.visibility</p:attrName>
                                        </p:attrNameLst>
                                      </p:cBhvr>
                                      <p:to>
                                        <p:strVal val="visible"/>
                                      </p:to>
                                    </p:set>
                                    <p:anim calcmode="lin" valueType="num">
                                      <p:cBhvr additive="base">
                                        <p:cTn id="20" dur="500" fill="hold"/>
                                        <p:tgtEl>
                                          <p:spTgt spid="9216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21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92163">
                                            <p:txEl>
                                              <p:pRg st="3" end="3"/>
                                            </p:txEl>
                                          </p:spTgt>
                                        </p:tgtEl>
                                        <p:attrNameLst>
                                          <p:attrName>style.visibility</p:attrName>
                                        </p:attrNameLst>
                                      </p:cBhvr>
                                      <p:to>
                                        <p:strVal val="visible"/>
                                      </p:to>
                                    </p:set>
                                    <p:anim calcmode="lin" valueType="num">
                                      <p:cBhvr additive="base">
                                        <p:cTn id="24" dur="500" fill="hold"/>
                                        <p:tgtEl>
                                          <p:spTgt spid="9216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21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build="p" autoUpdateAnimBg="0" advAuto="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dirty="0" smtClean="0">
                <a:solidFill>
                  <a:srgbClr val="FFCC00"/>
                </a:solidFill>
              </a:rPr>
              <a:t>JIT</a:t>
            </a:r>
            <a:r>
              <a:rPr lang="zh-CN" altLang="en-US" dirty="0" smtClean="0">
                <a:solidFill>
                  <a:srgbClr val="FFCC00"/>
                </a:solidFill>
              </a:rPr>
              <a:t>生产管理</a:t>
            </a:r>
          </a:p>
        </p:txBody>
      </p:sp>
      <p:sp>
        <p:nvSpPr>
          <p:cNvPr id="93187" name="Rectangle 3"/>
          <p:cNvSpPr>
            <a:spLocks noGrp="1" noChangeArrowheads="1"/>
          </p:cNvSpPr>
          <p:nvPr>
            <p:ph type="body" idx="1"/>
          </p:nvPr>
        </p:nvSpPr>
        <p:spPr/>
        <p:txBody>
          <a:bodyPr>
            <a:normAutofit lnSpcReduction="10000"/>
          </a:bodyPr>
          <a:lstStyle/>
          <a:p>
            <a:pPr algn="just" eaLnBrk="1" hangingPunct="1">
              <a:spcBef>
                <a:spcPts val="600"/>
              </a:spcBef>
              <a:buFont typeface="Marlett" pitchFamily="2" charset="2"/>
              <a:buChar char="2"/>
            </a:pPr>
            <a:r>
              <a:rPr lang="zh-CN" altLang="en-US" smtClean="0"/>
              <a:t>企业是否采用</a:t>
            </a:r>
            <a:r>
              <a:rPr lang="en-US" altLang="zh-CN" smtClean="0"/>
              <a:t>JIT</a:t>
            </a:r>
            <a:r>
              <a:rPr lang="zh-CN" altLang="en-US" smtClean="0"/>
              <a:t>模块（或管理方式），现提供下参考，如果满足条件则可以应用</a:t>
            </a:r>
            <a:r>
              <a:rPr lang="en-US" altLang="zh-CN" smtClean="0"/>
              <a:t>ERP</a:t>
            </a:r>
            <a:r>
              <a:rPr lang="zh-CN" altLang="en-US" smtClean="0"/>
              <a:t>的</a:t>
            </a:r>
            <a:r>
              <a:rPr lang="en-US" altLang="zh-CN" smtClean="0"/>
              <a:t>JIT</a:t>
            </a:r>
            <a:r>
              <a:rPr lang="zh-CN" altLang="en-US" smtClean="0"/>
              <a:t>管理模块：</a:t>
            </a:r>
          </a:p>
          <a:p>
            <a:pPr lvl="1" algn="just" eaLnBrk="1" hangingPunct="1">
              <a:spcBef>
                <a:spcPts val="600"/>
              </a:spcBef>
              <a:buFont typeface="Marlett" pitchFamily="2" charset="2"/>
              <a:buChar char="2"/>
            </a:pPr>
            <a:r>
              <a:rPr lang="zh-CN" altLang="en-US" smtClean="0"/>
              <a:t>物料清单准确率</a:t>
            </a:r>
            <a:r>
              <a:rPr lang="en-US" altLang="zh-CN" smtClean="0"/>
              <a:t>100%</a:t>
            </a:r>
            <a:r>
              <a:rPr lang="zh-CN" altLang="en-US" smtClean="0"/>
              <a:t>；</a:t>
            </a:r>
          </a:p>
          <a:p>
            <a:pPr lvl="1" algn="just" eaLnBrk="1" hangingPunct="1">
              <a:spcBef>
                <a:spcPts val="600"/>
              </a:spcBef>
              <a:buFont typeface="Marlett" pitchFamily="2" charset="2"/>
              <a:buChar char="2"/>
            </a:pPr>
            <a:r>
              <a:rPr lang="zh-CN" altLang="en-US" smtClean="0"/>
              <a:t>库存数据准确率</a:t>
            </a:r>
            <a:r>
              <a:rPr lang="en-US" altLang="zh-CN" smtClean="0"/>
              <a:t>100%</a:t>
            </a:r>
            <a:r>
              <a:rPr lang="zh-CN" altLang="en-US" smtClean="0"/>
              <a:t>；</a:t>
            </a:r>
          </a:p>
          <a:p>
            <a:pPr lvl="1" algn="just" eaLnBrk="1" hangingPunct="1">
              <a:spcBef>
                <a:spcPts val="600"/>
              </a:spcBef>
              <a:buFont typeface="Marlett" pitchFamily="2" charset="2"/>
              <a:buChar char="2"/>
            </a:pPr>
            <a:r>
              <a:rPr lang="zh-CN" altLang="en-US" smtClean="0">
                <a:latin typeface="宋体" charset="-122"/>
              </a:rPr>
              <a:t>工艺路线稳定；</a:t>
            </a:r>
          </a:p>
          <a:p>
            <a:pPr lvl="1" algn="just" eaLnBrk="1" hangingPunct="1">
              <a:spcBef>
                <a:spcPts val="600"/>
              </a:spcBef>
              <a:buFont typeface="Marlett" pitchFamily="2" charset="2"/>
              <a:buChar char="2"/>
            </a:pPr>
            <a:r>
              <a:rPr lang="zh-CN" altLang="en-US" smtClean="0">
                <a:latin typeface="宋体" charset="-122"/>
              </a:rPr>
              <a:t>生产能力稳定（</a:t>
            </a:r>
            <a:r>
              <a:rPr lang="zh-CN" altLang="en-US" smtClean="0"/>
              <a:t>设备良好，人员稳定）；</a:t>
            </a:r>
          </a:p>
          <a:p>
            <a:pPr lvl="1" algn="just" eaLnBrk="1" hangingPunct="1">
              <a:spcBef>
                <a:spcPts val="600"/>
              </a:spcBef>
              <a:buFont typeface="Marlett" pitchFamily="2" charset="2"/>
              <a:buChar char="2"/>
            </a:pPr>
            <a:r>
              <a:rPr lang="zh-CN" altLang="en-US" smtClean="0"/>
              <a:t>生产过程中质量比较稳定；</a:t>
            </a:r>
          </a:p>
          <a:p>
            <a:pPr lvl="1" algn="just" eaLnBrk="1" hangingPunct="1">
              <a:spcBef>
                <a:spcPts val="600"/>
              </a:spcBef>
              <a:buFont typeface="Marlett" pitchFamily="2" charset="2"/>
              <a:buChar char="2"/>
            </a:pPr>
            <a:r>
              <a:rPr lang="zh-CN" altLang="en-US" smtClean="0">
                <a:latin typeface="宋体" charset="-122"/>
              </a:rPr>
              <a:t>物料供应稳定。</a:t>
            </a:r>
            <a:endParaRPr lang="zh-CN" altLang="en-US" smtClean="0"/>
          </a:p>
          <a:p>
            <a:pPr eaLnBrk="1" hangingPunct="1"/>
            <a:endParaRPr lang="en-US" altLang="zh-CN" smtClean="0"/>
          </a:p>
        </p:txBody>
      </p:sp>
    </p:spTree>
    <p:extLst>
      <p:ext uri="{BB962C8B-B14F-4D97-AF65-F5344CB8AC3E}">
        <p14:creationId xmlns:p14="http://schemas.microsoft.com/office/powerpoint/2010/main" val="184891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ppt_x"/>
                                          </p:val>
                                        </p:tav>
                                        <p:tav tm="100000">
                                          <p:val>
                                            <p:strVal val="#ppt_x"/>
                                          </p:val>
                                        </p:tav>
                                      </p:tavLst>
                                    </p:anim>
                                    <p:anim calcmode="lin" valueType="num">
                                      <p:cBhvr additive="base">
                                        <p:cTn id="8" dur="500" fill="hold"/>
                                        <p:tgtEl>
                                          <p:spTgt spid="931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 calcmode="lin" valueType="num">
                                      <p:cBhvr additive="base">
                                        <p:cTn id="12"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31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93187">
                                            <p:txEl>
                                              <p:pRg st="1" end="1"/>
                                            </p:txEl>
                                          </p:spTgt>
                                        </p:tgtEl>
                                        <p:attrNameLst>
                                          <p:attrName>style.visibility</p:attrName>
                                        </p:attrNameLst>
                                      </p:cBhvr>
                                      <p:to>
                                        <p:strVal val="visible"/>
                                      </p:to>
                                    </p:set>
                                    <p:anim calcmode="lin" valueType="num">
                                      <p:cBhvr additive="base">
                                        <p:cTn id="16"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31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93187">
                                            <p:txEl>
                                              <p:pRg st="2" end="2"/>
                                            </p:txEl>
                                          </p:spTgt>
                                        </p:tgtEl>
                                        <p:attrNameLst>
                                          <p:attrName>style.visibility</p:attrName>
                                        </p:attrNameLst>
                                      </p:cBhvr>
                                      <p:to>
                                        <p:strVal val="visible"/>
                                      </p:to>
                                    </p:set>
                                    <p:anim calcmode="lin" valueType="num">
                                      <p:cBhvr additive="base">
                                        <p:cTn id="20"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31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93187">
                                            <p:txEl>
                                              <p:pRg st="3" end="3"/>
                                            </p:txEl>
                                          </p:spTgt>
                                        </p:tgtEl>
                                        <p:attrNameLst>
                                          <p:attrName>style.visibility</p:attrName>
                                        </p:attrNameLst>
                                      </p:cBhvr>
                                      <p:to>
                                        <p:strVal val="visible"/>
                                      </p:to>
                                    </p:set>
                                    <p:anim calcmode="lin" valueType="num">
                                      <p:cBhvr additive="base">
                                        <p:cTn id="24"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31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93187">
                                            <p:txEl>
                                              <p:pRg st="4" end="4"/>
                                            </p:txEl>
                                          </p:spTgt>
                                        </p:tgtEl>
                                        <p:attrNameLst>
                                          <p:attrName>style.visibility</p:attrName>
                                        </p:attrNameLst>
                                      </p:cBhvr>
                                      <p:to>
                                        <p:strVal val="visible"/>
                                      </p:to>
                                    </p:set>
                                    <p:anim calcmode="lin" valueType="num">
                                      <p:cBhvr additive="base">
                                        <p:cTn id="28" dur="500" fill="hold"/>
                                        <p:tgtEl>
                                          <p:spTgt spid="93187">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31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93187">
                                            <p:txEl>
                                              <p:pRg st="5" end="5"/>
                                            </p:txEl>
                                          </p:spTgt>
                                        </p:tgtEl>
                                        <p:attrNameLst>
                                          <p:attrName>style.visibility</p:attrName>
                                        </p:attrNameLst>
                                      </p:cBhvr>
                                      <p:to>
                                        <p:strVal val="visible"/>
                                      </p:to>
                                    </p:set>
                                    <p:anim calcmode="lin" valueType="num">
                                      <p:cBhvr additive="base">
                                        <p:cTn id="32" dur="500" fill="hold"/>
                                        <p:tgtEl>
                                          <p:spTgt spid="9318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318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par>
                                <p:cTn id="34" presetID="2" presetClass="entr" presetSubtype="8" fill="hold" grpId="0" nodeType="withEffect">
                                  <p:stCondLst>
                                    <p:cond delay="0"/>
                                  </p:stCondLst>
                                  <p:childTnLst>
                                    <p:set>
                                      <p:cBhvr>
                                        <p:cTn id="35" dur="1" fill="hold">
                                          <p:stCondLst>
                                            <p:cond delay="0"/>
                                          </p:stCondLst>
                                        </p:cTn>
                                        <p:tgtEl>
                                          <p:spTgt spid="93187">
                                            <p:txEl>
                                              <p:pRg st="6" end="6"/>
                                            </p:txEl>
                                          </p:spTgt>
                                        </p:tgtEl>
                                        <p:attrNameLst>
                                          <p:attrName>style.visibility</p:attrName>
                                        </p:attrNameLst>
                                      </p:cBhvr>
                                      <p:to>
                                        <p:strVal val="visible"/>
                                      </p:to>
                                    </p:set>
                                    <p:anim calcmode="lin" valueType="num">
                                      <p:cBhvr additive="base">
                                        <p:cTn id="36" dur="500" fill="hold"/>
                                        <p:tgtEl>
                                          <p:spTgt spid="93187">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318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build="p" autoUpdateAnimBg="0" advAuto="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dirty="0" smtClean="0">
                <a:solidFill>
                  <a:srgbClr val="FFCC00"/>
                </a:solidFill>
              </a:rPr>
              <a:t>JIT</a:t>
            </a:r>
            <a:r>
              <a:rPr lang="zh-CN" altLang="en-US" dirty="0" smtClean="0">
                <a:solidFill>
                  <a:srgbClr val="FFCC00"/>
                </a:solidFill>
              </a:rPr>
              <a:t>生产管理</a:t>
            </a:r>
          </a:p>
        </p:txBody>
      </p:sp>
      <p:sp>
        <p:nvSpPr>
          <p:cNvPr id="94211" name="Rectangle 3"/>
          <p:cNvSpPr>
            <a:spLocks noGrp="1" noChangeArrowheads="1"/>
          </p:cNvSpPr>
          <p:nvPr>
            <p:ph type="body" idx="1"/>
          </p:nvPr>
        </p:nvSpPr>
        <p:spPr/>
        <p:txBody>
          <a:bodyPr/>
          <a:lstStyle/>
          <a:p>
            <a:pPr eaLnBrk="1" hangingPunct="1">
              <a:buFontTx/>
              <a:buNone/>
            </a:pPr>
            <a:r>
              <a:rPr lang="en-US" altLang="zh-CN" smtClean="0">
                <a:latin typeface="宋体" charset="-122"/>
              </a:rPr>
              <a:t>JIT</a:t>
            </a:r>
            <a:r>
              <a:rPr lang="zh-CN" altLang="en-US" smtClean="0">
                <a:latin typeface="宋体" charset="-122"/>
              </a:rPr>
              <a:t>系统运行流程图</a:t>
            </a:r>
          </a:p>
        </p:txBody>
      </p:sp>
      <p:grpSp>
        <p:nvGrpSpPr>
          <p:cNvPr id="94212" name="Group 4"/>
          <p:cNvGrpSpPr>
            <a:grpSpLocks/>
          </p:cNvGrpSpPr>
          <p:nvPr/>
        </p:nvGrpSpPr>
        <p:grpSpPr bwMode="auto">
          <a:xfrm>
            <a:off x="3505200" y="2743200"/>
            <a:ext cx="2971800" cy="3794125"/>
            <a:chOff x="5416" y="5702"/>
            <a:chExt cx="2535" cy="4053"/>
          </a:xfrm>
        </p:grpSpPr>
        <p:sp>
          <p:nvSpPr>
            <p:cNvPr id="92165" name="Text Box 5"/>
            <p:cNvSpPr txBox="1">
              <a:spLocks noChangeArrowheads="1"/>
            </p:cNvSpPr>
            <p:nvPr/>
          </p:nvSpPr>
          <p:spPr bwMode="auto">
            <a:xfrm>
              <a:off x="5416" y="7557"/>
              <a:ext cx="960" cy="31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装配计划</a:t>
              </a:r>
            </a:p>
          </p:txBody>
        </p:sp>
        <p:sp>
          <p:nvSpPr>
            <p:cNvPr id="92166" name="Text Box 6"/>
            <p:cNvSpPr txBox="1">
              <a:spLocks noChangeArrowheads="1"/>
            </p:cNvSpPr>
            <p:nvPr/>
          </p:nvSpPr>
          <p:spPr bwMode="auto">
            <a:xfrm>
              <a:off x="5416" y="5702"/>
              <a:ext cx="960" cy="31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MPS</a:t>
              </a:r>
            </a:p>
          </p:txBody>
        </p:sp>
        <p:sp>
          <p:nvSpPr>
            <p:cNvPr id="92167" name="Text Box 7"/>
            <p:cNvSpPr txBox="1">
              <a:spLocks noChangeArrowheads="1"/>
            </p:cNvSpPr>
            <p:nvPr/>
          </p:nvSpPr>
          <p:spPr bwMode="auto">
            <a:xfrm>
              <a:off x="5416" y="6360"/>
              <a:ext cx="96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MRP</a:t>
              </a:r>
            </a:p>
          </p:txBody>
        </p:sp>
        <p:sp>
          <p:nvSpPr>
            <p:cNvPr id="92168" name="Text Box 8"/>
            <p:cNvSpPr txBox="1">
              <a:spLocks noChangeArrowheads="1"/>
            </p:cNvSpPr>
            <p:nvPr/>
          </p:nvSpPr>
          <p:spPr bwMode="auto">
            <a:xfrm>
              <a:off x="6991" y="7555"/>
              <a:ext cx="960" cy="31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例外信息</a:t>
              </a:r>
            </a:p>
          </p:txBody>
        </p:sp>
        <p:sp>
          <p:nvSpPr>
            <p:cNvPr id="92169" name="Text Box 9"/>
            <p:cNvSpPr txBox="1">
              <a:spLocks noChangeArrowheads="1"/>
            </p:cNvSpPr>
            <p:nvPr/>
          </p:nvSpPr>
          <p:spPr bwMode="auto">
            <a:xfrm>
              <a:off x="5416" y="8165"/>
              <a:ext cx="960" cy="31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拉出表</a:t>
              </a:r>
            </a:p>
          </p:txBody>
        </p:sp>
        <p:sp>
          <p:nvSpPr>
            <p:cNvPr id="92170" name="Text Box 10"/>
            <p:cNvSpPr txBox="1">
              <a:spLocks noChangeArrowheads="1"/>
            </p:cNvSpPr>
            <p:nvPr/>
          </p:nvSpPr>
          <p:spPr bwMode="auto">
            <a:xfrm>
              <a:off x="5416" y="8803"/>
              <a:ext cx="960" cy="31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完工</a:t>
              </a:r>
            </a:p>
          </p:txBody>
        </p:sp>
        <p:sp>
          <p:nvSpPr>
            <p:cNvPr id="92171" name="Text Box 11"/>
            <p:cNvSpPr txBox="1">
              <a:spLocks noChangeArrowheads="1"/>
            </p:cNvSpPr>
            <p:nvPr/>
          </p:nvSpPr>
          <p:spPr bwMode="auto">
            <a:xfrm>
              <a:off x="6991" y="8124"/>
              <a:ext cx="960" cy="31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WIP</a:t>
              </a:r>
              <a:r>
                <a:rPr lang="zh-CN" altLang="en-US" sz="1400"/>
                <a:t>库存</a:t>
              </a:r>
            </a:p>
          </p:txBody>
        </p:sp>
        <p:sp>
          <p:nvSpPr>
            <p:cNvPr id="92172" name="Text Box 12"/>
            <p:cNvSpPr txBox="1">
              <a:spLocks noChangeArrowheads="1"/>
            </p:cNvSpPr>
            <p:nvPr/>
          </p:nvSpPr>
          <p:spPr bwMode="auto">
            <a:xfrm>
              <a:off x="5416" y="9440"/>
              <a:ext cx="960" cy="31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反冲物料</a:t>
              </a:r>
            </a:p>
          </p:txBody>
        </p:sp>
        <p:sp>
          <p:nvSpPr>
            <p:cNvPr id="92173" name="Text Box 13"/>
            <p:cNvSpPr txBox="1">
              <a:spLocks noChangeArrowheads="1"/>
            </p:cNvSpPr>
            <p:nvPr/>
          </p:nvSpPr>
          <p:spPr bwMode="auto">
            <a:xfrm>
              <a:off x="5416" y="6962"/>
              <a:ext cx="960" cy="30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CRP</a:t>
              </a:r>
            </a:p>
          </p:txBody>
        </p:sp>
        <p:sp>
          <p:nvSpPr>
            <p:cNvPr id="92174" name="Line 14"/>
            <p:cNvSpPr>
              <a:spLocks noChangeShapeType="1"/>
            </p:cNvSpPr>
            <p:nvPr/>
          </p:nvSpPr>
          <p:spPr bwMode="auto">
            <a:xfrm>
              <a:off x="5896" y="6045"/>
              <a:ext cx="0" cy="30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75" name="Line 15"/>
            <p:cNvSpPr>
              <a:spLocks noChangeShapeType="1"/>
            </p:cNvSpPr>
            <p:nvPr/>
          </p:nvSpPr>
          <p:spPr bwMode="auto">
            <a:xfrm>
              <a:off x="5911" y="6675"/>
              <a:ext cx="0" cy="30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76" name="Line 16"/>
            <p:cNvSpPr>
              <a:spLocks noChangeShapeType="1"/>
            </p:cNvSpPr>
            <p:nvPr/>
          </p:nvSpPr>
          <p:spPr bwMode="auto">
            <a:xfrm>
              <a:off x="5896" y="7256"/>
              <a:ext cx="0" cy="30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77" name="Line 17"/>
            <p:cNvSpPr>
              <a:spLocks noChangeShapeType="1"/>
            </p:cNvSpPr>
            <p:nvPr/>
          </p:nvSpPr>
          <p:spPr bwMode="auto">
            <a:xfrm>
              <a:off x="5881" y="7872"/>
              <a:ext cx="0" cy="30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78" name="Line 18"/>
            <p:cNvSpPr>
              <a:spLocks noChangeShapeType="1"/>
            </p:cNvSpPr>
            <p:nvPr/>
          </p:nvSpPr>
          <p:spPr bwMode="auto">
            <a:xfrm>
              <a:off x="5896" y="8488"/>
              <a:ext cx="0" cy="30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79" name="Line 19"/>
            <p:cNvSpPr>
              <a:spLocks noChangeShapeType="1"/>
            </p:cNvSpPr>
            <p:nvPr/>
          </p:nvSpPr>
          <p:spPr bwMode="auto">
            <a:xfrm>
              <a:off x="5896" y="9132"/>
              <a:ext cx="0" cy="30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0" name="Line 20"/>
            <p:cNvSpPr>
              <a:spLocks noChangeShapeType="1"/>
            </p:cNvSpPr>
            <p:nvPr/>
          </p:nvSpPr>
          <p:spPr bwMode="auto">
            <a:xfrm>
              <a:off x="6376" y="7109"/>
              <a:ext cx="10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1" name="Line 21"/>
            <p:cNvSpPr>
              <a:spLocks noChangeShapeType="1"/>
            </p:cNvSpPr>
            <p:nvPr/>
          </p:nvSpPr>
          <p:spPr bwMode="auto">
            <a:xfrm>
              <a:off x="6376" y="6493"/>
              <a:ext cx="10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2" name="Line 22"/>
            <p:cNvSpPr>
              <a:spLocks noChangeShapeType="1"/>
            </p:cNvSpPr>
            <p:nvPr/>
          </p:nvSpPr>
          <p:spPr bwMode="auto">
            <a:xfrm>
              <a:off x="7426" y="6493"/>
              <a:ext cx="0" cy="10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3" name="Line 23"/>
            <p:cNvSpPr>
              <a:spLocks noChangeShapeType="1"/>
            </p:cNvSpPr>
            <p:nvPr/>
          </p:nvSpPr>
          <p:spPr bwMode="auto">
            <a:xfrm flipH="1">
              <a:off x="6376" y="7711"/>
              <a:ext cx="61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4" name="Line 24"/>
            <p:cNvSpPr>
              <a:spLocks noChangeShapeType="1"/>
            </p:cNvSpPr>
            <p:nvPr/>
          </p:nvSpPr>
          <p:spPr bwMode="auto">
            <a:xfrm>
              <a:off x="6376" y="8250"/>
              <a:ext cx="61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5" name="Line 25"/>
            <p:cNvSpPr>
              <a:spLocks noChangeShapeType="1"/>
            </p:cNvSpPr>
            <p:nvPr/>
          </p:nvSpPr>
          <p:spPr bwMode="auto">
            <a:xfrm flipH="1">
              <a:off x="6376" y="8369"/>
              <a:ext cx="61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6" name="Line 26"/>
            <p:cNvSpPr>
              <a:spLocks noChangeShapeType="1"/>
            </p:cNvSpPr>
            <p:nvPr/>
          </p:nvSpPr>
          <p:spPr bwMode="auto">
            <a:xfrm>
              <a:off x="7351" y="8446"/>
              <a:ext cx="0" cy="4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7" name="Line 27"/>
            <p:cNvSpPr>
              <a:spLocks noChangeShapeType="1"/>
            </p:cNvSpPr>
            <p:nvPr/>
          </p:nvSpPr>
          <p:spPr bwMode="auto">
            <a:xfrm flipH="1">
              <a:off x="6376" y="8877"/>
              <a:ext cx="9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8" name="Line 28"/>
            <p:cNvSpPr>
              <a:spLocks noChangeShapeType="1"/>
            </p:cNvSpPr>
            <p:nvPr/>
          </p:nvSpPr>
          <p:spPr bwMode="auto">
            <a:xfrm>
              <a:off x="6376" y="9013"/>
              <a:ext cx="118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189" name="Line 29"/>
            <p:cNvSpPr>
              <a:spLocks noChangeShapeType="1"/>
            </p:cNvSpPr>
            <p:nvPr/>
          </p:nvSpPr>
          <p:spPr bwMode="auto">
            <a:xfrm flipV="1">
              <a:off x="7561" y="8460"/>
              <a:ext cx="0" cy="55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280805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additive="base">
                                        <p:cTn id="7" dur="500" fill="hold"/>
                                        <p:tgtEl>
                                          <p:spTgt spid="94210"/>
                                        </p:tgtEl>
                                        <p:attrNameLst>
                                          <p:attrName>ppt_x</p:attrName>
                                        </p:attrNameLst>
                                      </p:cBhvr>
                                      <p:tavLst>
                                        <p:tav tm="0">
                                          <p:val>
                                            <p:strVal val="#ppt_x"/>
                                          </p:val>
                                        </p:tav>
                                        <p:tav tm="100000">
                                          <p:val>
                                            <p:strVal val="#ppt_x"/>
                                          </p:val>
                                        </p:tav>
                                      </p:tavLst>
                                    </p:anim>
                                    <p:anim calcmode="lin" valueType="num">
                                      <p:cBhvr additive="base">
                                        <p:cTn id="8" dur="500" fill="hold"/>
                                        <p:tgtEl>
                                          <p:spTgt spid="9421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4211">
                                            <p:txEl>
                                              <p:pRg st="0" end="0"/>
                                            </p:txEl>
                                          </p:spTgt>
                                        </p:tgtEl>
                                        <p:attrNameLst>
                                          <p:attrName>style.visibility</p:attrName>
                                        </p:attrNameLst>
                                      </p:cBhvr>
                                      <p:to>
                                        <p:strVal val="visible"/>
                                      </p:to>
                                    </p:set>
                                    <p:anim calcmode="lin" valueType="num">
                                      <p:cBhvr additive="base">
                                        <p:cTn id="12"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4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94212"/>
                                        </p:tgtEl>
                                        <p:attrNameLst>
                                          <p:attrName>style.visibility</p:attrName>
                                        </p:attrNameLst>
                                      </p:cBhvr>
                                      <p:to>
                                        <p:strVal val="visible"/>
                                      </p:to>
                                    </p:set>
                                    <p:anim calcmode="lin" valueType="num">
                                      <p:cBhvr additive="base">
                                        <p:cTn id="17" dur="500" fill="hold"/>
                                        <p:tgtEl>
                                          <p:spTgt spid="94212"/>
                                        </p:tgtEl>
                                        <p:attrNameLst>
                                          <p:attrName>ppt_x</p:attrName>
                                        </p:attrNameLst>
                                      </p:cBhvr>
                                      <p:tavLst>
                                        <p:tav tm="0">
                                          <p:val>
                                            <p:strVal val="1+#ppt_w/2"/>
                                          </p:val>
                                        </p:tav>
                                        <p:tav tm="100000">
                                          <p:val>
                                            <p:strVal val="#ppt_x"/>
                                          </p:val>
                                        </p:tav>
                                      </p:tavLst>
                                    </p:anim>
                                    <p:anim calcmode="lin" valueType="num">
                                      <p:cBhvr additive="base">
                                        <p:cTn id="18" dur="500" fill="hold"/>
                                        <p:tgtEl>
                                          <p:spTgt spid="942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1" grpId="0" build="p" autoUpdateAnimBg="0" advAuto="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dirty="0" smtClean="0">
                <a:solidFill>
                  <a:srgbClr val="FFCC00"/>
                </a:solidFill>
              </a:rPr>
              <a:t>JIT</a:t>
            </a:r>
            <a:r>
              <a:rPr lang="zh-CN" altLang="en-US" dirty="0" smtClean="0">
                <a:solidFill>
                  <a:srgbClr val="FFCC00"/>
                </a:solidFill>
              </a:rPr>
              <a:t>生产管理</a:t>
            </a:r>
          </a:p>
        </p:txBody>
      </p:sp>
      <p:sp>
        <p:nvSpPr>
          <p:cNvPr id="95235" name="Rectangle 3"/>
          <p:cNvSpPr>
            <a:spLocks noGrp="1" noChangeArrowheads="1"/>
          </p:cNvSpPr>
          <p:nvPr>
            <p:ph type="body" idx="1"/>
          </p:nvPr>
        </p:nvSpPr>
        <p:spPr/>
        <p:txBody>
          <a:bodyPr/>
          <a:lstStyle/>
          <a:p>
            <a:pPr eaLnBrk="1" hangingPunct="1">
              <a:buFontTx/>
              <a:buNone/>
            </a:pPr>
            <a:r>
              <a:rPr lang="en-US" altLang="zh-CN" smtClean="0">
                <a:latin typeface="宋体" charset="-122"/>
              </a:rPr>
              <a:t>JIT</a:t>
            </a:r>
            <a:r>
              <a:rPr lang="zh-CN" altLang="en-US" smtClean="0">
                <a:latin typeface="宋体" charset="-122"/>
              </a:rPr>
              <a:t>子系统与其它子系统的关系如图</a:t>
            </a:r>
          </a:p>
        </p:txBody>
      </p:sp>
      <p:grpSp>
        <p:nvGrpSpPr>
          <p:cNvPr id="95236" name="Group 4"/>
          <p:cNvGrpSpPr>
            <a:grpSpLocks/>
          </p:cNvGrpSpPr>
          <p:nvPr/>
        </p:nvGrpSpPr>
        <p:grpSpPr bwMode="auto">
          <a:xfrm>
            <a:off x="1219200" y="2590800"/>
            <a:ext cx="6400800" cy="3657600"/>
            <a:chOff x="3721" y="1895"/>
            <a:chExt cx="5025" cy="2786"/>
          </a:xfrm>
        </p:grpSpPr>
        <p:sp>
          <p:nvSpPr>
            <p:cNvPr id="93189" name="Text Box 5"/>
            <p:cNvSpPr txBox="1">
              <a:spLocks noChangeArrowheads="1"/>
            </p:cNvSpPr>
            <p:nvPr/>
          </p:nvSpPr>
          <p:spPr bwMode="auto">
            <a:xfrm>
              <a:off x="7501" y="2175"/>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600"/>
                <a:t>设备管理</a:t>
              </a:r>
            </a:p>
          </p:txBody>
        </p:sp>
        <p:sp>
          <p:nvSpPr>
            <p:cNvPr id="93190" name="Text Box 6"/>
            <p:cNvSpPr txBox="1">
              <a:spLocks noChangeArrowheads="1"/>
            </p:cNvSpPr>
            <p:nvPr/>
          </p:nvSpPr>
          <p:spPr bwMode="auto">
            <a:xfrm>
              <a:off x="4321" y="2700"/>
              <a:ext cx="99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a:t>工艺路线等</a:t>
              </a:r>
            </a:p>
          </p:txBody>
        </p:sp>
        <p:sp>
          <p:nvSpPr>
            <p:cNvPr id="93191" name="Text Box 7"/>
            <p:cNvSpPr txBox="1">
              <a:spLocks noChangeArrowheads="1"/>
            </p:cNvSpPr>
            <p:nvPr/>
          </p:nvSpPr>
          <p:spPr bwMode="auto">
            <a:xfrm>
              <a:off x="4996" y="3106"/>
              <a:ext cx="585"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a:t>检验</a:t>
              </a:r>
            </a:p>
          </p:txBody>
        </p:sp>
        <p:sp>
          <p:nvSpPr>
            <p:cNvPr id="93192" name="Text Box 8"/>
            <p:cNvSpPr txBox="1">
              <a:spLocks noChangeArrowheads="1"/>
            </p:cNvSpPr>
            <p:nvPr/>
          </p:nvSpPr>
          <p:spPr bwMode="auto">
            <a:xfrm>
              <a:off x="5551" y="3799"/>
              <a:ext cx="84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a:t>物料反冲</a:t>
              </a:r>
            </a:p>
          </p:txBody>
        </p:sp>
        <p:sp>
          <p:nvSpPr>
            <p:cNvPr id="93193" name="Text Box 9"/>
            <p:cNvSpPr txBox="1">
              <a:spLocks noChangeArrowheads="1"/>
            </p:cNvSpPr>
            <p:nvPr/>
          </p:nvSpPr>
          <p:spPr bwMode="auto">
            <a:xfrm>
              <a:off x="7306" y="3855"/>
              <a:ext cx="84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a:t>考勤与报酬</a:t>
              </a:r>
            </a:p>
          </p:txBody>
        </p:sp>
        <p:sp>
          <p:nvSpPr>
            <p:cNvPr id="93194" name="Text Box 10"/>
            <p:cNvSpPr txBox="1">
              <a:spLocks noChangeArrowheads="1"/>
            </p:cNvSpPr>
            <p:nvPr/>
          </p:nvSpPr>
          <p:spPr bwMode="auto">
            <a:xfrm>
              <a:off x="7051" y="2672"/>
              <a:ext cx="72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a:t>设备情况</a:t>
              </a:r>
            </a:p>
          </p:txBody>
        </p:sp>
        <p:sp>
          <p:nvSpPr>
            <p:cNvPr id="93195" name="Text Box 11"/>
            <p:cNvSpPr txBox="1">
              <a:spLocks noChangeArrowheads="1"/>
            </p:cNvSpPr>
            <p:nvPr/>
          </p:nvSpPr>
          <p:spPr bwMode="auto">
            <a:xfrm>
              <a:off x="6856" y="3106"/>
              <a:ext cx="72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a:t>成本反冲</a:t>
              </a:r>
            </a:p>
          </p:txBody>
        </p:sp>
        <p:sp>
          <p:nvSpPr>
            <p:cNvPr id="93196" name="Text Box 12"/>
            <p:cNvSpPr txBox="1">
              <a:spLocks noChangeArrowheads="1"/>
            </p:cNvSpPr>
            <p:nvPr/>
          </p:nvSpPr>
          <p:spPr bwMode="auto">
            <a:xfrm>
              <a:off x="5626" y="1895"/>
              <a:ext cx="1200"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600"/>
                <a:t>物料需求计划</a:t>
              </a:r>
            </a:p>
          </p:txBody>
        </p:sp>
        <p:sp>
          <p:nvSpPr>
            <p:cNvPr id="93197" name="Text Box 13"/>
            <p:cNvSpPr txBox="1">
              <a:spLocks noChangeArrowheads="1"/>
            </p:cNvSpPr>
            <p:nvPr/>
          </p:nvSpPr>
          <p:spPr bwMode="auto">
            <a:xfrm>
              <a:off x="5626" y="2882"/>
              <a:ext cx="118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en-US" altLang="zh-CN" sz="1600"/>
                <a:t>JIT</a:t>
              </a:r>
              <a:r>
                <a:rPr lang="zh-CN" altLang="en-US" sz="1600"/>
                <a:t>管理</a:t>
              </a:r>
            </a:p>
          </p:txBody>
        </p:sp>
        <p:sp>
          <p:nvSpPr>
            <p:cNvPr id="93198" name="Text Box 14"/>
            <p:cNvSpPr txBox="1">
              <a:spLocks noChangeArrowheads="1"/>
            </p:cNvSpPr>
            <p:nvPr/>
          </p:nvSpPr>
          <p:spPr bwMode="auto">
            <a:xfrm>
              <a:off x="3721" y="2189"/>
              <a:ext cx="115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600"/>
                <a:t>制造标准</a:t>
              </a:r>
            </a:p>
          </p:txBody>
        </p:sp>
        <p:sp>
          <p:nvSpPr>
            <p:cNvPr id="93199" name="Text Box 15"/>
            <p:cNvSpPr txBox="1">
              <a:spLocks noChangeArrowheads="1"/>
            </p:cNvSpPr>
            <p:nvPr/>
          </p:nvSpPr>
          <p:spPr bwMode="auto">
            <a:xfrm>
              <a:off x="4591" y="4240"/>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600"/>
                <a:t>库存管理</a:t>
              </a:r>
            </a:p>
          </p:txBody>
        </p:sp>
        <p:sp>
          <p:nvSpPr>
            <p:cNvPr id="93200" name="Text Box 16"/>
            <p:cNvSpPr txBox="1">
              <a:spLocks noChangeArrowheads="1"/>
            </p:cNvSpPr>
            <p:nvPr/>
          </p:nvSpPr>
          <p:spPr bwMode="auto">
            <a:xfrm>
              <a:off x="7531" y="3331"/>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600"/>
                <a:t>成本管理</a:t>
              </a:r>
            </a:p>
          </p:txBody>
        </p:sp>
        <p:sp>
          <p:nvSpPr>
            <p:cNvPr id="93201" name="Text Box 17"/>
            <p:cNvSpPr txBox="1">
              <a:spLocks noChangeArrowheads="1"/>
            </p:cNvSpPr>
            <p:nvPr/>
          </p:nvSpPr>
          <p:spPr bwMode="auto">
            <a:xfrm>
              <a:off x="6706" y="4233"/>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600"/>
                <a:t>人力资源管理</a:t>
              </a:r>
            </a:p>
          </p:txBody>
        </p:sp>
        <p:sp>
          <p:nvSpPr>
            <p:cNvPr id="93202" name="Text Box 18"/>
            <p:cNvSpPr txBox="1">
              <a:spLocks noChangeArrowheads="1"/>
            </p:cNvSpPr>
            <p:nvPr/>
          </p:nvSpPr>
          <p:spPr bwMode="auto">
            <a:xfrm>
              <a:off x="3736" y="3331"/>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600"/>
                <a:t>质量管理</a:t>
              </a:r>
            </a:p>
          </p:txBody>
        </p:sp>
        <p:sp>
          <p:nvSpPr>
            <p:cNvPr id="93203" name="Line 19"/>
            <p:cNvSpPr>
              <a:spLocks noChangeShapeType="1"/>
            </p:cNvSpPr>
            <p:nvPr/>
          </p:nvSpPr>
          <p:spPr bwMode="auto">
            <a:xfrm>
              <a:off x="6211" y="2336"/>
              <a:ext cx="0" cy="53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204" name="Line 20"/>
            <p:cNvSpPr>
              <a:spLocks noChangeShapeType="1"/>
            </p:cNvSpPr>
            <p:nvPr/>
          </p:nvSpPr>
          <p:spPr bwMode="auto">
            <a:xfrm>
              <a:off x="4876" y="2623"/>
              <a:ext cx="765" cy="25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205" name="Line 21"/>
            <p:cNvSpPr>
              <a:spLocks noChangeShapeType="1"/>
            </p:cNvSpPr>
            <p:nvPr/>
          </p:nvSpPr>
          <p:spPr bwMode="auto">
            <a:xfrm flipH="1">
              <a:off x="6811" y="2623"/>
              <a:ext cx="705" cy="25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206" name="Line 22"/>
            <p:cNvSpPr>
              <a:spLocks noChangeShapeType="1"/>
            </p:cNvSpPr>
            <p:nvPr/>
          </p:nvSpPr>
          <p:spPr bwMode="auto">
            <a:xfrm flipH="1">
              <a:off x="4951" y="3316"/>
              <a:ext cx="675" cy="252"/>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207" name="Line 23"/>
            <p:cNvSpPr>
              <a:spLocks noChangeShapeType="1"/>
            </p:cNvSpPr>
            <p:nvPr/>
          </p:nvSpPr>
          <p:spPr bwMode="auto">
            <a:xfrm>
              <a:off x="6811" y="3316"/>
              <a:ext cx="720" cy="26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208" name="Line 24"/>
            <p:cNvSpPr>
              <a:spLocks noChangeShapeType="1"/>
            </p:cNvSpPr>
            <p:nvPr/>
          </p:nvSpPr>
          <p:spPr bwMode="auto">
            <a:xfrm flipV="1">
              <a:off x="5206" y="3316"/>
              <a:ext cx="900" cy="924"/>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209" name="Line 25"/>
            <p:cNvSpPr>
              <a:spLocks noChangeShapeType="1"/>
            </p:cNvSpPr>
            <p:nvPr/>
          </p:nvSpPr>
          <p:spPr bwMode="auto">
            <a:xfrm>
              <a:off x="6376" y="3330"/>
              <a:ext cx="945" cy="896"/>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210" name="Text Box 26"/>
            <p:cNvSpPr txBox="1">
              <a:spLocks noChangeArrowheads="1"/>
            </p:cNvSpPr>
            <p:nvPr/>
          </p:nvSpPr>
          <p:spPr bwMode="auto">
            <a:xfrm>
              <a:off x="6286" y="2385"/>
              <a:ext cx="72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600"/>
                <a:t>输入计划</a:t>
              </a:r>
            </a:p>
          </p:txBody>
        </p:sp>
      </p:grpSp>
    </p:spTree>
    <p:extLst>
      <p:ext uri="{BB962C8B-B14F-4D97-AF65-F5344CB8AC3E}">
        <p14:creationId xmlns:p14="http://schemas.microsoft.com/office/powerpoint/2010/main" val="1931268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5235">
                                            <p:txEl>
                                              <p:pRg st="0" end="0"/>
                                            </p:txEl>
                                          </p:spTgt>
                                        </p:tgtEl>
                                        <p:attrNameLst>
                                          <p:attrName>style.visibility</p:attrName>
                                        </p:attrNameLst>
                                      </p:cBhvr>
                                      <p:to>
                                        <p:strVal val="visible"/>
                                      </p:to>
                                    </p:set>
                                    <p:anim calcmode="lin" valueType="num">
                                      <p:cBhvr additive="base">
                                        <p:cTn id="12" dur="5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52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95236"/>
                                        </p:tgtEl>
                                        <p:attrNameLst>
                                          <p:attrName>style.visibility</p:attrName>
                                        </p:attrNameLst>
                                      </p:cBhvr>
                                      <p:to>
                                        <p:strVal val="visible"/>
                                      </p:to>
                                    </p:set>
                                    <p:anim calcmode="lin" valueType="num">
                                      <p:cBhvr additive="base">
                                        <p:cTn id="17" dur="500" fill="hold"/>
                                        <p:tgtEl>
                                          <p:spTgt spid="95236"/>
                                        </p:tgtEl>
                                        <p:attrNameLst>
                                          <p:attrName>ppt_x</p:attrName>
                                        </p:attrNameLst>
                                      </p:cBhvr>
                                      <p:tavLst>
                                        <p:tav tm="0">
                                          <p:val>
                                            <p:strVal val="1+#ppt_w/2"/>
                                          </p:val>
                                        </p:tav>
                                        <p:tav tm="100000">
                                          <p:val>
                                            <p:strVal val="#ppt_x"/>
                                          </p:val>
                                        </p:tav>
                                      </p:tavLst>
                                    </p:anim>
                                    <p:anim calcmode="lin" valueType="num">
                                      <p:cBhvr additive="base">
                                        <p:cTn id="18" dur="500" fill="hold"/>
                                        <p:tgtEl>
                                          <p:spTgt spid="9523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build="p" autoUpdateAnimBg="0" advAuto="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smtClean="0">
                <a:solidFill>
                  <a:srgbClr val="FFCC00"/>
                </a:solidFill>
              </a:rPr>
              <a:t>财务管理</a:t>
            </a:r>
            <a:endParaRPr lang="zh-CN" altLang="en-US" dirty="0" smtClean="0">
              <a:solidFill>
                <a:schemeClr val="tx1"/>
              </a:solidFill>
            </a:endParaRPr>
          </a:p>
        </p:txBody>
      </p:sp>
      <p:sp>
        <p:nvSpPr>
          <p:cNvPr id="112643"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会计工作是经济工作的重要组成部分，财务管理是对会计工作、活动的统称，现代会计学把企业的会计分为财务会计（</a:t>
            </a:r>
            <a:r>
              <a:rPr lang="en-US" altLang="zh-CN" smtClean="0"/>
              <a:t>financial accounting</a:t>
            </a:r>
            <a:r>
              <a:rPr lang="zh-CN" altLang="en-US" smtClean="0"/>
              <a:t>）与管理会计</a:t>
            </a:r>
            <a:r>
              <a:rPr lang="en-US" altLang="zh-CN" smtClean="0"/>
              <a:t>(management accounting)</a:t>
            </a:r>
            <a:r>
              <a:rPr lang="zh-CN" altLang="en-US" smtClean="0"/>
              <a:t>。主要为企业外部提供财务信息的会计事务称为财务会计，而主要为企业内部各级管理人员提供财务信息的会计事务称为管理会计。</a:t>
            </a:r>
          </a:p>
        </p:txBody>
      </p:sp>
    </p:spTree>
    <p:extLst>
      <p:ext uri="{BB962C8B-B14F-4D97-AF65-F5344CB8AC3E}">
        <p14:creationId xmlns:p14="http://schemas.microsoft.com/office/powerpoint/2010/main" val="57560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500" fill="hold"/>
                                        <p:tgtEl>
                                          <p:spTgt spid="112642"/>
                                        </p:tgtEl>
                                        <p:attrNameLst>
                                          <p:attrName>ppt_x</p:attrName>
                                        </p:attrNameLst>
                                      </p:cBhvr>
                                      <p:tavLst>
                                        <p:tav tm="0">
                                          <p:val>
                                            <p:strVal val="#ppt_x"/>
                                          </p:val>
                                        </p:tav>
                                        <p:tav tm="100000">
                                          <p:val>
                                            <p:strVal val="#ppt_x"/>
                                          </p:val>
                                        </p:tav>
                                      </p:tavLst>
                                    </p:anim>
                                    <p:anim calcmode="lin" valueType="num">
                                      <p:cBhvr additive="base">
                                        <p:cTn id="8" dur="500" fill="hold"/>
                                        <p:tgtEl>
                                          <p:spTgt spid="11264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2643">
                                            <p:txEl>
                                              <p:pRg st="0" end="0"/>
                                            </p:txEl>
                                          </p:spTgt>
                                        </p:tgtEl>
                                        <p:attrNameLst>
                                          <p:attrName>style.visibility</p:attrName>
                                        </p:attrNameLst>
                                      </p:cBhvr>
                                      <p:to>
                                        <p:strVal val="visible"/>
                                      </p:to>
                                    </p:set>
                                    <p:anim calcmode="lin" valueType="num">
                                      <p:cBhvr additive="base">
                                        <p:cTn id="12" dur="5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26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build="p" autoUpdateAnimBg="0" advAuto="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smtClean="0">
                <a:solidFill>
                  <a:srgbClr val="FFCC00"/>
                </a:solidFill>
              </a:rPr>
              <a:t>财务管理</a:t>
            </a:r>
          </a:p>
        </p:txBody>
      </p:sp>
      <p:sp>
        <p:nvSpPr>
          <p:cNvPr id="113667" name="Rectangle 3"/>
          <p:cNvSpPr>
            <a:spLocks noGrp="1" noChangeArrowheads="1"/>
          </p:cNvSpPr>
          <p:nvPr>
            <p:ph type="body" idx="1"/>
          </p:nvPr>
        </p:nvSpPr>
        <p:spPr/>
        <p:txBody>
          <a:bodyPr/>
          <a:lstStyle/>
          <a:p>
            <a:pPr algn="just" eaLnBrk="1" hangingPunct="1">
              <a:buFont typeface="Marlett" pitchFamily="2" charset="2"/>
              <a:buChar char="2"/>
            </a:pPr>
            <a:r>
              <a:rPr lang="zh-CN" altLang="en-US" smtClean="0"/>
              <a:t>财务管理分为三大部分：</a:t>
            </a:r>
          </a:p>
          <a:p>
            <a:pPr lvl="1" algn="just" eaLnBrk="1" hangingPunct="1">
              <a:buFont typeface="Marlett" pitchFamily="2" charset="2"/>
              <a:buChar char="2"/>
            </a:pPr>
            <a:r>
              <a:rPr lang="zh-CN" altLang="en-US" smtClean="0"/>
              <a:t>财务管理。它是传统的财务管理，包括账务管理、应收、应付、工资核算、现金管理、材料、销售核算等业务，本章即讨该部分内容。</a:t>
            </a:r>
          </a:p>
          <a:p>
            <a:pPr lvl="1" algn="just" eaLnBrk="1" hangingPunct="1">
              <a:buFont typeface="Marlett" pitchFamily="2" charset="2"/>
              <a:buChar char="2"/>
            </a:pPr>
            <a:r>
              <a:rPr lang="zh-CN" altLang="en-US" smtClean="0"/>
              <a:t>成本管理。描述成本核算、成本控制等业务的有关理论与实现，这部分将在下一章讨论。</a:t>
            </a:r>
          </a:p>
          <a:p>
            <a:pPr lvl="1" algn="just" eaLnBrk="1" hangingPunct="1">
              <a:buFont typeface="Marlett" pitchFamily="2" charset="2"/>
              <a:buChar char="2"/>
            </a:pPr>
            <a:r>
              <a:rPr lang="zh-CN" altLang="en-US" smtClean="0"/>
              <a:t>固定资产管理。描述</a:t>
            </a:r>
            <a:r>
              <a:rPr lang="en-US" altLang="zh-CN" smtClean="0"/>
              <a:t>ERP</a:t>
            </a:r>
            <a:r>
              <a:rPr lang="zh-CN" altLang="en-US" smtClean="0"/>
              <a:t>系统对企业固定资产的管理，</a:t>
            </a:r>
          </a:p>
        </p:txBody>
      </p:sp>
    </p:spTree>
    <p:extLst>
      <p:ext uri="{BB962C8B-B14F-4D97-AF65-F5344CB8AC3E}">
        <p14:creationId xmlns:p14="http://schemas.microsoft.com/office/powerpoint/2010/main" val="63558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ppt_x"/>
                                          </p:val>
                                        </p:tav>
                                        <p:tav tm="100000">
                                          <p:val>
                                            <p:strVal val="#ppt_x"/>
                                          </p:val>
                                        </p:tav>
                                      </p:tavLst>
                                    </p:anim>
                                    <p:anim calcmode="lin" valueType="num">
                                      <p:cBhvr additive="base">
                                        <p:cTn id="8" dur="500" fill="hold"/>
                                        <p:tgtEl>
                                          <p:spTgt spid="11366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3667">
                                            <p:txEl>
                                              <p:pRg st="0" end="0"/>
                                            </p:txEl>
                                          </p:spTgt>
                                        </p:tgtEl>
                                        <p:attrNameLst>
                                          <p:attrName>style.visibility</p:attrName>
                                        </p:attrNameLst>
                                      </p:cBhvr>
                                      <p:to>
                                        <p:strVal val="visible"/>
                                      </p:to>
                                    </p:set>
                                    <p:anim calcmode="lin" valueType="num">
                                      <p:cBhvr additive="base">
                                        <p:cTn id="12" dur="500" fill="hold"/>
                                        <p:tgtEl>
                                          <p:spTgt spid="11366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36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13667">
                                            <p:txEl>
                                              <p:pRg st="1" end="1"/>
                                            </p:txEl>
                                          </p:spTgt>
                                        </p:tgtEl>
                                        <p:attrNameLst>
                                          <p:attrName>style.visibility</p:attrName>
                                        </p:attrNameLst>
                                      </p:cBhvr>
                                      <p:to>
                                        <p:strVal val="visible"/>
                                      </p:to>
                                    </p:set>
                                    <p:anim calcmode="lin" valueType="num">
                                      <p:cBhvr additive="base">
                                        <p:cTn id="16" dur="500" fill="hold"/>
                                        <p:tgtEl>
                                          <p:spTgt spid="11366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136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13667">
                                            <p:txEl>
                                              <p:pRg st="2" end="2"/>
                                            </p:txEl>
                                          </p:spTgt>
                                        </p:tgtEl>
                                        <p:attrNameLst>
                                          <p:attrName>style.visibility</p:attrName>
                                        </p:attrNameLst>
                                      </p:cBhvr>
                                      <p:to>
                                        <p:strVal val="visible"/>
                                      </p:to>
                                    </p:set>
                                    <p:anim calcmode="lin" valueType="num">
                                      <p:cBhvr additive="base">
                                        <p:cTn id="20" dur="500" fill="hold"/>
                                        <p:tgtEl>
                                          <p:spTgt spid="11366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136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113667">
                                            <p:txEl>
                                              <p:pRg st="3" end="3"/>
                                            </p:txEl>
                                          </p:spTgt>
                                        </p:tgtEl>
                                        <p:attrNameLst>
                                          <p:attrName>style.visibility</p:attrName>
                                        </p:attrNameLst>
                                      </p:cBhvr>
                                      <p:to>
                                        <p:strVal val="visible"/>
                                      </p:to>
                                    </p:set>
                                    <p:anim calcmode="lin" valueType="num">
                                      <p:cBhvr additive="base">
                                        <p:cTn id="24" dur="500" fill="hold"/>
                                        <p:tgtEl>
                                          <p:spTgt spid="113667">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36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build="p" autoUpdateAnimBg="0" advAuto="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dirty="0" smtClean="0">
                <a:solidFill>
                  <a:srgbClr val="FFCC00"/>
                </a:solidFill>
              </a:rPr>
              <a:t>财务管理</a:t>
            </a:r>
          </a:p>
        </p:txBody>
      </p:sp>
      <p:sp>
        <p:nvSpPr>
          <p:cNvPr id="114691" name="Rectangle 3"/>
          <p:cNvSpPr>
            <a:spLocks noGrp="1" noChangeArrowheads="1"/>
          </p:cNvSpPr>
          <p:nvPr>
            <p:ph type="body" idx="1"/>
          </p:nvPr>
        </p:nvSpPr>
        <p:spPr/>
        <p:txBody>
          <a:bodyPr/>
          <a:lstStyle/>
          <a:p>
            <a:pPr eaLnBrk="1" hangingPunct="1">
              <a:buFont typeface="Marlett" pitchFamily="2" charset="2"/>
              <a:buChar char="2"/>
            </a:pPr>
            <a:r>
              <a:rPr lang="zh-CN" altLang="en-US" smtClean="0"/>
              <a:t>会计的日常工作主要是会计核算、会计监督、财务计划与预算：</a:t>
            </a:r>
          </a:p>
          <a:p>
            <a:pPr lvl="1" eaLnBrk="1" hangingPunct="1">
              <a:buFont typeface="Marlett" pitchFamily="2" charset="2"/>
              <a:buChar char="2"/>
            </a:pPr>
            <a:r>
              <a:rPr lang="zh-CN" altLang="en-US" smtClean="0"/>
              <a:t>制作凭证；</a:t>
            </a:r>
          </a:p>
          <a:p>
            <a:pPr lvl="1" eaLnBrk="1" hangingPunct="1">
              <a:buFont typeface="Marlett" pitchFamily="2" charset="2"/>
              <a:buChar char="2"/>
            </a:pPr>
            <a:r>
              <a:rPr lang="zh-CN" altLang="en-US" smtClean="0"/>
              <a:t>根据凭证记账；</a:t>
            </a:r>
          </a:p>
          <a:p>
            <a:pPr lvl="1" eaLnBrk="1" hangingPunct="1">
              <a:buFont typeface="Marlett" pitchFamily="2" charset="2"/>
              <a:buChar char="2"/>
            </a:pPr>
            <a:r>
              <a:rPr lang="zh-CN" altLang="en-US" smtClean="0"/>
              <a:t>财务报表及财务分析。</a:t>
            </a:r>
          </a:p>
        </p:txBody>
      </p:sp>
    </p:spTree>
    <p:extLst>
      <p:ext uri="{BB962C8B-B14F-4D97-AF65-F5344CB8AC3E}">
        <p14:creationId xmlns:p14="http://schemas.microsoft.com/office/powerpoint/2010/main" val="2912989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ppt_x"/>
                                          </p:val>
                                        </p:tav>
                                        <p:tav tm="100000">
                                          <p:val>
                                            <p:strVal val="#ppt_x"/>
                                          </p:val>
                                        </p:tav>
                                      </p:tavLst>
                                    </p:anim>
                                    <p:anim calcmode="lin" valueType="num">
                                      <p:cBhvr additive="base">
                                        <p:cTn id="8" dur="500" fill="hold"/>
                                        <p:tgtEl>
                                          <p:spTgt spid="11469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4691">
                                            <p:txEl>
                                              <p:pRg st="0" end="0"/>
                                            </p:txEl>
                                          </p:spTgt>
                                        </p:tgtEl>
                                        <p:attrNameLst>
                                          <p:attrName>style.visibility</p:attrName>
                                        </p:attrNameLst>
                                      </p:cBhvr>
                                      <p:to>
                                        <p:strVal val="visible"/>
                                      </p:to>
                                    </p:set>
                                    <p:anim calcmode="lin" valueType="num">
                                      <p:cBhvr additive="base">
                                        <p:cTn id="12"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46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14691">
                                            <p:txEl>
                                              <p:pRg st="1" end="1"/>
                                            </p:txEl>
                                          </p:spTgt>
                                        </p:tgtEl>
                                        <p:attrNameLst>
                                          <p:attrName>style.visibility</p:attrName>
                                        </p:attrNameLst>
                                      </p:cBhvr>
                                      <p:to>
                                        <p:strVal val="visible"/>
                                      </p:to>
                                    </p:set>
                                    <p:anim calcmode="lin" valueType="num">
                                      <p:cBhvr additive="base">
                                        <p:cTn id="16" dur="500" fill="hold"/>
                                        <p:tgtEl>
                                          <p:spTgt spid="114691">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146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14691">
                                            <p:txEl>
                                              <p:pRg st="2" end="2"/>
                                            </p:txEl>
                                          </p:spTgt>
                                        </p:tgtEl>
                                        <p:attrNameLst>
                                          <p:attrName>style.visibility</p:attrName>
                                        </p:attrNameLst>
                                      </p:cBhvr>
                                      <p:to>
                                        <p:strVal val="visible"/>
                                      </p:to>
                                    </p:set>
                                    <p:anim calcmode="lin" valueType="num">
                                      <p:cBhvr additive="base">
                                        <p:cTn id="20" dur="500" fill="hold"/>
                                        <p:tgtEl>
                                          <p:spTgt spid="114691">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146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114691">
                                            <p:txEl>
                                              <p:pRg st="3" end="3"/>
                                            </p:txEl>
                                          </p:spTgt>
                                        </p:tgtEl>
                                        <p:attrNameLst>
                                          <p:attrName>style.visibility</p:attrName>
                                        </p:attrNameLst>
                                      </p:cBhvr>
                                      <p:to>
                                        <p:strVal val="visible"/>
                                      </p:to>
                                    </p:set>
                                    <p:anim calcmode="lin" valueType="num">
                                      <p:cBhvr additive="base">
                                        <p:cTn id="24" dur="500" fill="hold"/>
                                        <p:tgtEl>
                                          <p:spTgt spid="114691">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46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zh-CN" altLang="en-US" dirty="0" smtClean="0">
                <a:solidFill>
                  <a:srgbClr val="FFCC00"/>
                </a:solidFill>
              </a:rPr>
              <a:t>分销</a:t>
            </a:r>
            <a:r>
              <a:rPr lang="zh-CN" altLang="en-US" dirty="0">
                <a:solidFill>
                  <a:srgbClr val="FFCC00"/>
                </a:solidFill>
              </a:rPr>
              <a:t>资源计划</a:t>
            </a:r>
          </a:p>
        </p:txBody>
      </p:sp>
      <p:sp>
        <p:nvSpPr>
          <p:cNvPr id="149507" name="Rectangle 3"/>
          <p:cNvSpPr>
            <a:spLocks noGrp="1" noChangeArrowheads="1"/>
          </p:cNvSpPr>
          <p:nvPr>
            <p:ph type="body" idx="1"/>
          </p:nvPr>
        </p:nvSpPr>
        <p:spPr/>
        <p:txBody>
          <a:bodyPr/>
          <a:lstStyle/>
          <a:p>
            <a:pPr>
              <a:buFont typeface="Marlett" pitchFamily="2" charset="2"/>
              <a:buChar char="2"/>
            </a:pPr>
            <a:r>
              <a:rPr lang="zh-CN" altLang="en-US">
                <a:latin typeface="宋体" charset="-122"/>
              </a:rPr>
              <a:t>分销架构</a:t>
            </a:r>
          </a:p>
        </p:txBody>
      </p:sp>
      <p:grpSp>
        <p:nvGrpSpPr>
          <p:cNvPr id="149508" name="Group 4"/>
          <p:cNvGrpSpPr>
            <a:grpSpLocks/>
          </p:cNvGrpSpPr>
          <p:nvPr/>
        </p:nvGrpSpPr>
        <p:grpSpPr bwMode="auto">
          <a:xfrm>
            <a:off x="922074" y="2632230"/>
            <a:ext cx="6926526" cy="3676494"/>
            <a:chOff x="2527" y="12034"/>
            <a:chExt cx="7515" cy="4307"/>
          </a:xfrm>
        </p:grpSpPr>
        <p:sp>
          <p:nvSpPr>
            <p:cNvPr id="149509" name="Text Box 5"/>
            <p:cNvSpPr txBox="1">
              <a:spLocks noChangeArrowheads="1"/>
            </p:cNvSpPr>
            <p:nvPr/>
          </p:nvSpPr>
          <p:spPr bwMode="auto">
            <a:xfrm>
              <a:off x="6373" y="13887"/>
              <a:ext cx="900" cy="34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代理商</a:t>
              </a:r>
            </a:p>
          </p:txBody>
        </p:sp>
        <p:grpSp>
          <p:nvGrpSpPr>
            <p:cNvPr id="149510" name="Group 6"/>
            <p:cNvGrpSpPr>
              <a:grpSpLocks/>
            </p:cNvGrpSpPr>
            <p:nvPr/>
          </p:nvGrpSpPr>
          <p:grpSpPr bwMode="auto">
            <a:xfrm>
              <a:off x="2527" y="12034"/>
              <a:ext cx="7515" cy="4307"/>
              <a:chOff x="3392" y="8200"/>
              <a:chExt cx="7515" cy="4307"/>
            </a:xfrm>
          </p:grpSpPr>
          <p:grpSp>
            <p:nvGrpSpPr>
              <p:cNvPr id="149511" name="Group 7"/>
              <p:cNvGrpSpPr>
                <a:grpSpLocks/>
              </p:cNvGrpSpPr>
              <p:nvPr/>
            </p:nvGrpSpPr>
            <p:grpSpPr bwMode="auto">
              <a:xfrm>
                <a:off x="3392" y="8200"/>
                <a:ext cx="4199" cy="4070"/>
                <a:chOff x="3392" y="8200"/>
                <a:chExt cx="4199" cy="4070"/>
              </a:xfrm>
            </p:grpSpPr>
            <p:grpSp>
              <p:nvGrpSpPr>
                <p:cNvPr id="149512" name="Group 8"/>
                <p:cNvGrpSpPr>
                  <a:grpSpLocks/>
                </p:cNvGrpSpPr>
                <p:nvPr/>
              </p:nvGrpSpPr>
              <p:grpSpPr bwMode="auto">
                <a:xfrm>
                  <a:off x="3706" y="8687"/>
                  <a:ext cx="3885" cy="1426"/>
                  <a:chOff x="3706" y="8687"/>
                  <a:chExt cx="3885" cy="1426"/>
                </a:xfrm>
              </p:grpSpPr>
              <p:sp>
                <p:nvSpPr>
                  <p:cNvPr id="149513" name="Line 9"/>
                  <p:cNvSpPr>
                    <a:spLocks noChangeShapeType="1"/>
                  </p:cNvSpPr>
                  <p:nvPr/>
                </p:nvSpPr>
                <p:spPr bwMode="auto">
                  <a:xfrm flipV="1">
                    <a:off x="5071" y="8923"/>
                    <a:ext cx="0" cy="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4" name="Line 10"/>
                  <p:cNvSpPr>
                    <a:spLocks noChangeShapeType="1"/>
                  </p:cNvSpPr>
                  <p:nvPr/>
                </p:nvSpPr>
                <p:spPr bwMode="auto">
                  <a:xfrm>
                    <a:off x="5911" y="8687"/>
                    <a:ext cx="0"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5" name="Line 11"/>
                  <p:cNvSpPr>
                    <a:spLocks noChangeShapeType="1"/>
                  </p:cNvSpPr>
                  <p:nvPr/>
                </p:nvSpPr>
                <p:spPr bwMode="auto">
                  <a:xfrm flipV="1">
                    <a:off x="3706" y="8922"/>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6" name="Line 12"/>
                  <p:cNvSpPr>
                    <a:spLocks noChangeShapeType="1"/>
                  </p:cNvSpPr>
                  <p:nvPr/>
                </p:nvSpPr>
                <p:spPr bwMode="auto">
                  <a:xfrm>
                    <a:off x="3706" y="8923"/>
                    <a:ext cx="38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7" name="Line 13"/>
                  <p:cNvSpPr>
                    <a:spLocks noChangeShapeType="1"/>
                  </p:cNvSpPr>
                  <p:nvPr/>
                </p:nvSpPr>
                <p:spPr bwMode="auto">
                  <a:xfrm>
                    <a:off x="7591" y="8923"/>
                    <a:ext cx="0" cy="11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9518" name="Group 14"/>
                <p:cNvGrpSpPr>
                  <a:grpSpLocks/>
                </p:cNvGrpSpPr>
                <p:nvPr/>
              </p:nvGrpSpPr>
              <p:grpSpPr bwMode="auto">
                <a:xfrm>
                  <a:off x="4291" y="9602"/>
                  <a:ext cx="1590" cy="511"/>
                  <a:chOff x="4291" y="9602"/>
                  <a:chExt cx="1590" cy="511"/>
                </a:xfrm>
              </p:grpSpPr>
              <p:sp>
                <p:nvSpPr>
                  <p:cNvPr id="149519" name="Line 15"/>
                  <p:cNvSpPr>
                    <a:spLocks noChangeShapeType="1"/>
                  </p:cNvSpPr>
                  <p:nvPr/>
                </p:nvSpPr>
                <p:spPr bwMode="auto">
                  <a:xfrm flipV="1">
                    <a:off x="4291" y="9882"/>
                    <a:ext cx="0" cy="1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0" name="Line 16"/>
                  <p:cNvSpPr>
                    <a:spLocks noChangeShapeType="1"/>
                  </p:cNvSpPr>
                  <p:nvPr/>
                </p:nvSpPr>
                <p:spPr bwMode="auto">
                  <a:xfrm>
                    <a:off x="4291" y="9882"/>
                    <a:ext cx="1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1" name="Line 17"/>
                  <p:cNvSpPr>
                    <a:spLocks noChangeShapeType="1"/>
                  </p:cNvSpPr>
                  <p:nvPr/>
                </p:nvSpPr>
                <p:spPr bwMode="auto">
                  <a:xfrm>
                    <a:off x="5881" y="9882"/>
                    <a:ext cx="0"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2" name="Line 18"/>
                  <p:cNvSpPr>
                    <a:spLocks noChangeShapeType="1"/>
                  </p:cNvSpPr>
                  <p:nvPr/>
                </p:nvSpPr>
                <p:spPr bwMode="auto">
                  <a:xfrm flipV="1">
                    <a:off x="5071" y="9602"/>
                    <a:ext cx="0" cy="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9523" name="Group 19"/>
                <p:cNvGrpSpPr>
                  <a:grpSpLocks/>
                </p:cNvGrpSpPr>
                <p:nvPr/>
              </p:nvGrpSpPr>
              <p:grpSpPr bwMode="auto">
                <a:xfrm>
                  <a:off x="5146" y="10427"/>
                  <a:ext cx="1440" cy="687"/>
                  <a:chOff x="5221" y="10427"/>
                  <a:chExt cx="1440" cy="687"/>
                </a:xfrm>
              </p:grpSpPr>
              <p:sp>
                <p:nvSpPr>
                  <p:cNvPr id="149524" name="Line 20"/>
                  <p:cNvSpPr>
                    <a:spLocks noChangeShapeType="1"/>
                  </p:cNvSpPr>
                  <p:nvPr/>
                </p:nvSpPr>
                <p:spPr bwMode="auto">
                  <a:xfrm flipV="1">
                    <a:off x="5221" y="10813"/>
                    <a:ext cx="0" cy="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5" name="Line 21"/>
                  <p:cNvSpPr>
                    <a:spLocks noChangeShapeType="1"/>
                  </p:cNvSpPr>
                  <p:nvPr/>
                </p:nvSpPr>
                <p:spPr bwMode="auto">
                  <a:xfrm>
                    <a:off x="5221" y="10813"/>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6" name="Line 22"/>
                  <p:cNvSpPr>
                    <a:spLocks noChangeShapeType="1"/>
                  </p:cNvSpPr>
                  <p:nvPr/>
                </p:nvSpPr>
                <p:spPr bwMode="auto">
                  <a:xfrm>
                    <a:off x="6661" y="10813"/>
                    <a:ext cx="0" cy="3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7" name="Line 23"/>
                  <p:cNvSpPr>
                    <a:spLocks noChangeShapeType="1"/>
                  </p:cNvSpPr>
                  <p:nvPr/>
                </p:nvSpPr>
                <p:spPr bwMode="auto">
                  <a:xfrm flipV="1">
                    <a:off x="5956" y="10427"/>
                    <a:ext cx="0" cy="3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9528" name="Group 24"/>
                <p:cNvGrpSpPr>
                  <a:grpSpLocks/>
                </p:cNvGrpSpPr>
                <p:nvPr/>
              </p:nvGrpSpPr>
              <p:grpSpPr bwMode="auto">
                <a:xfrm>
                  <a:off x="3796" y="11443"/>
                  <a:ext cx="2940" cy="602"/>
                  <a:chOff x="3796" y="11443"/>
                  <a:chExt cx="2940" cy="602"/>
                </a:xfrm>
              </p:grpSpPr>
              <p:sp>
                <p:nvSpPr>
                  <p:cNvPr id="149529" name="Line 25"/>
                  <p:cNvSpPr>
                    <a:spLocks noChangeShapeType="1"/>
                  </p:cNvSpPr>
                  <p:nvPr/>
                </p:nvSpPr>
                <p:spPr bwMode="auto">
                  <a:xfrm>
                    <a:off x="3796" y="11744"/>
                    <a:ext cx="2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30" name="Line 26"/>
                  <p:cNvSpPr>
                    <a:spLocks noChangeShapeType="1"/>
                  </p:cNvSpPr>
                  <p:nvPr/>
                </p:nvSpPr>
                <p:spPr bwMode="auto">
                  <a:xfrm>
                    <a:off x="6736" y="11744"/>
                    <a:ext cx="0" cy="2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31" name="Line 27"/>
                  <p:cNvSpPr>
                    <a:spLocks noChangeShapeType="1"/>
                  </p:cNvSpPr>
                  <p:nvPr/>
                </p:nvSpPr>
                <p:spPr bwMode="auto">
                  <a:xfrm>
                    <a:off x="3796" y="11744"/>
                    <a:ext cx="0" cy="3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32" name="Line 28"/>
                  <p:cNvSpPr>
                    <a:spLocks noChangeShapeType="1"/>
                  </p:cNvSpPr>
                  <p:nvPr/>
                </p:nvSpPr>
                <p:spPr bwMode="auto">
                  <a:xfrm flipV="1">
                    <a:off x="5176" y="11443"/>
                    <a:ext cx="0" cy="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9533" name="Text Box 29"/>
                <p:cNvSpPr txBox="1">
                  <a:spLocks noChangeArrowheads="1"/>
                </p:cNvSpPr>
                <p:nvPr/>
              </p:nvSpPr>
              <p:spPr bwMode="auto">
                <a:xfrm>
                  <a:off x="5620" y="8200"/>
                  <a:ext cx="900" cy="343"/>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总公司</a:t>
                  </a:r>
                </a:p>
              </p:txBody>
            </p:sp>
            <p:sp>
              <p:nvSpPr>
                <p:cNvPr id="149534" name="Text Box 30"/>
                <p:cNvSpPr txBox="1">
                  <a:spLocks noChangeArrowheads="1"/>
                </p:cNvSpPr>
                <p:nvPr/>
              </p:nvSpPr>
              <p:spPr bwMode="auto">
                <a:xfrm>
                  <a:off x="4780" y="9169"/>
                  <a:ext cx="900" cy="34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分公司</a:t>
                  </a:r>
                </a:p>
              </p:txBody>
            </p:sp>
            <p:sp>
              <p:nvSpPr>
                <p:cNvPr id="149535" name="Text Box 31"/>
                <p:cNvSpPr txBox="1">
                  <a:spLocks noChangeArrowheads="1"/>
                </p:cNvSpPr>
                <p:nvPr/>
              </p:nvSpPr>
              <p:spPr bwMode="auto">
                <a:xfrm>
                  <a:off x="3460" y="9129"/>
                  <a:ext cx="900" cy="34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分公司</a:t>
                  </a:r>
                </a:p>
              </p:txBody>
            </p:sp>
            <p:sp>
              <p:nvSpPr>
                <p:cNvPr id="149536" name="Text Box 32"/>
                <p:cNvSpPr txBox="1">
                  <a:spLocks noChangeArrowheads="1"/>
                </p:cNvSpPr>
                <p:nvPr/>
              </p:nvSpPr>
              <p:spPr bwMode="auto">
                <a:xfrm>
                  <a:off x="4000" y="10002"/>
                  <a:ext cx="900" cy="34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代理商</a:t>
                  </a:r>
                </a:p>
              </p:txBody>
            </p:sp>
            <p:sp>
              <p:nvSpPr>
                <p:cNvPr id="149537" name="Text Box 33"/>
                <p:cNvSpPr txBox="1">
                  <a:spLocks noChangeArrowheads="1"/>
                </p:cNvSpPr>
                <p:nvPr/>
              </p:nvSpPr>
              <p:spPr bwMode="auto">
                <a:xfrm>
                  <a:off x="5528" y="10023"/>
                  <a:ext cx="900" cy="34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代理商</a:t>
                  </a:r>
                </a:p>
              </p:txBody>
            </p:sp>
            <p:sp>
              <p:nvSpPr>
                <p:cNvPr id="149538" name="Text Box 34"/>
                <p:cNvSpPr txBox="1">
                  <a:spLocks noChangeArrowheads="1"/>
                </p:cNvSpPr>
                <p:nvPr/>
              </p:nvSpPr>
              <p:spPr bwMode="auto">
                <a:xfrm>
                  <a:off x="4823" y="11017"/>
                  <a:ext cx="900" cy="3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代理商</a:t>
                  </a:r>
                </a:p>
              </p:txBody>
            </p:sp>
            <p:sp>
              <p:nvSpPr>
                <p:cNvPr id="149539" name="Text Box 35"/>
                <p:cNvSpPr txBox="1">
                  <a:spLocks noChangeArrowheads="1"/>
                </p:cNvSpPr>
                <p:nvPr/>
              </p:nvSpPr>
              <p:spPr bwMode="auto">
                <a:xfrm>
                  <a:off x="3392" y="11927"/>
                  <a:ext cx="900" cy="34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分销店</a:t>
                  </a:r>
                </a:p>
              </p:txBody>
            </p:sp>
            <p:sp>
              <p:nvSpPr>
                <p:cNvPr id="149540" name="Text Box 36"/>
                <p:cNvSpPr txBox="1">
                  <a:spLocks noChangeArrowheads="1"/>
                </p:cNvSpPr>
                <p:nvPr/>
              </p:nvSpPr>
              <p:spPr bwMode="auto">
                <a:xfrm>
                  <a:off x="4757" y="11913"/>
                  <a:ext cx="900" cy="34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18000" tIns="10800" rIns="18000" bIns="10800"/>
                <a:lstStyle/>
                <a:p>
                  <a:pPr algn="ctr">
                    <a:lnSpc>
                      <a:spcPct val="104000"/>
                    </a:lnSpc>
                  </a:pPr>
                  <a:r>
                    <a:rPr lang="zh-CN" altLang="en-US" sz="1400" b="1" dirty="0">
                      <a:latin typeface="Arial Unicode MS" pitchFamily="34" charset="-122"/>
                      <a:ea typeface="Arial Unicode MS" pitchFamily="34" charset="-122"/>
                      <a:cs typeface="Arial Unicode MS" pitchFamily="34" charset="-122"/>
                    </a:rPr>
                    <a:t>专卖店</a:t>
                  </a:r>
                </a:p>
              </p:txBody>
            </p:sp>
            <p:sp>
              <p:nvSpPr>
                <p:cNvPr id="149541" name="Text Box 37"/>
                <p:cNvSpPr txBox="1">
                  <a:spLocks noChangeArrowheads="1"/>
                </p:cNvSpPr>
                <p:nvPr/>
              </p:nvSpPr>
              <p:spPr bwMode="auto">
                <a:xfrm>
                  <a:off x="6302" y="11927"/>
                  <a:ext cx="900" cy="34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18000" tIns="10800" rIns="18000" bIns="10800"/>
                <a:lstStyle/>
                <a:p>
                  <a:pPr algn="ctr">
                    <a:lnSpc>
                      <a:spcPct val="104000"/>
                    </a:lnSpc>
                  </a:pPr>
                  <a:r>
                    <a:rPr lang="zh-CN" altLang="en-US" sz="1400" b="1">
                      <a:latin typeface="Arial Unicode MS" pitchFamily="34" charset="-122"/>
                      <a:ea typeface="Arial Unicode MS" pitchFamily="34" charset="-122"/>
                      <a:cs typeface="Arial Unicode MS" pitchFamily="34" charset="-122"/>
                    </a:rPr>
                    <a:t>商店</a:t>
                  </a:r>
                </a:p>
              </p:txBody>
            </p:sp>
            <p:sp>
              <p:nvSpPr>
                <p:cNvPr id="149542" name="Text Box 38"/>
                <p:cNvSpPr txBox="1">
                  <a:spLocks noChangeArrowheads="1"/>
                </p:cNvSpPr>
                <p:nvPr/>
              </p:nvSpPr>
              <p:spPr bwMode="auto">
                <a:xfrm>
                  <a:off x="6182" y="11017"/>
                  <a:ext cx="900" cy="3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000" tIns="10800" rIns="18000" bIns="10800"/>
                <a:lstStyle/>
                <a:p>
                  <a:pPr algn="ctr">
                    <a:lnSpc>
                      <a:spcPct val="104000"/>
                    </a:lnSpc>
                  </a:pPr>
                  <a:r>
                    <a:rPr lang="zh-CN" altLang="en-US" sz="1400" b="1">
                      <a:latin typeface="Arial Unicode MS" pitchFamily="34" charset="-122"/>
                      <a:ea typeface="Arial Unicode MS" pitchFamily="34" charset="-122"/>
                      <a:cs typeface="Arial Unicode MS" pitchFamily="34" charset="-122"/>
                    </a:rPr>
                    <a:t>代理商</a:t>
                  </a:r>
                </a:p>
              </p:txBody>
            </p:sp>
          </p:grpSp>
          <p:grpSp>
            <p:nvGrpSpPr>
              <p:cNvPr id="149543" name="Group 39"/>
              <p:cNvGrpSpPr>
                <a:grpSpLocks/>
              </p:cNvGrpSpPr>
              <p:nvPr/>
            </p:nvGrpSpPr>
            <p:grpSpPr bwMode="auto">
              <a:xfrm>
                <a:off x="8700" y="8329"/>
                <a:ext cx="2207" cy="4178"/>
                <a:chOff x="8700" y="8329"/>
                <a:chExt cx="2207" cy="4178"/>
              </a:xfrm>
            </p:grpSpPr>
            <p:sp>
              <p:nvSpPr>
                <p:cNvPr id="149544" name="Text Box 40"/>
                <p:cNvSpPr txBox="1">
                  <a:spLocks noChangeArrowheads="1"/>
                </p:cNvSpPr>
                <p:nvPr/>
              </p:nvSpPr>
              <p:spPr bwMode="auto">
                <a:xfrm>
                  <a:off x="9526" y="9106"/>
                  <a:ext cx="750" cy="343"/>
                </a:xfrm>
                <a:prstGeom prst="rect">
                  <a:avLst/>
                </a:prstGeom>
                <a:ln/>
              </p:spPr>
              <p:style>
                <a:lnRef idx="1">
                  <a:schemeClr val="accent1"/>
                </a:lnRef>
                <a:fillRef idx="2">
                  <a:schemeClr val="accent1"/>
                </a:fillRef>
                <a:effectRef idx="1">
                  <a:schemeClr val="accent1"/>
                </a:effectRef>
                <a:fontRef idx="minor">
                  <a:schemeClr val="dk1"/>
                </a:fontRef>
              </p:style>
              <p:txBody>
                <a:bodyPr lIns="18000" tIns="10800" rIns="18000" bIns="10800"/>
                <a:lstStyle/>
                <a:p>
                  <a:pPr algn="ctr">
                    <a:lnSpc>
                      <a:spcPct val="104000"/>
                    </a:lnSpc>
                  </a:pPr>
                  <a:r>
                    <a:rPr lang="zh-CN" altLang="en-US" sz="1400" b="1">
                      <a:latin typeface="Arial Unicode MS" pitchFamily="34" charset="-122"/>
                      <a:ea typeface="Arial Unicode MS" pitchFamily="34" charset="-122"/>
                      <a:cs typeface="Arial Unicode MS" pitchFamily="34" charset="-122"/>
                    </a:rPr>
                    <a:t>一级</a:t>
                  </a:r>
                </a:p>
              </p:txBody>
            </p:sp>
            <p:sp>
              <p:nvSpPr>
                <p:cNvPr id="149545" name="Text Box 41"/>
                <p:cNvSpPr txBox="1">
                  <a:spLocks noChangeArrowheads="1"/>
                </p:cNvSpPr>
                <p:nvPr/>
              </p:nvSpPr>
              <p:spPr bwMode="auto">
                <a:xfrm>
                  <a:off x="9526" y="8329"/>
                  <a:ext cx="750" cy="343"/>
                </a:xfrm>
                <a:prstGeom prst="rect">
                  <a:avLst/>
                </a:prstGeom>
                <a:ln/>
              </p:spPr>
              <p:style>
                <a:lnRef idx="1">
                  <a:schemeClr val="dk1"/>
                </a:lnRef>
                <a:fillRef idx="2">
                  <a:schemeClr val="dk1"/>
                </a:fillRef>
                <a:effectRef idx="1">
                  <a:schemeClr val="dk1"/>
                </a:effectRef>
                <a:fontRef idx="minor">
                  <a:schemeClr val="dk1"/>
                </a:fontRef>
              </p:style>
              <p:txBody>
                <a:bodyPr lIns="18000" tIns="10800" rIns="18000" bIns="10800"/>
                <a:lstStyle/>
                <a:p>
                  <a:pPr algn="ctr">
                    <a:lnSpc>
                      <a:spcPct val="104000"/>
                    </a:lnSpc>
                  </a:pPr>
                  <a:r>
                    <a:rPr lang="zh-CN" altLang="en-US" sz="1400" b="1">
                      <a:latin typeface="Arial Unicode MS" pitchFamily="34" charset="-122"/>
                      <a:ea typeface="Arial Unicode MS" pitchFamily="34" charset="-122"/>
                      <a:cs typeface="Arial Unicode MS" pitchFamily="34" charset="-122"/>
                    </a:rPr>
                    <a:t>零级</a:t>
                  </a:r>
                </a:p>
              </p:txBody>
            </p:sp>
            <p:sp>
              <p:nvSpPr>
                <p:cNvPr id="149546" name="Text Box 42"/>
                <p:cNvSpPr txBox="1">
                  <a:spLocks noChangeArrowheads="1"/>
                </p:cNvSpPr>
                <p:nvPr/>
              </p:nvSpPr>
              <p:spPr bwMode="auto">
                <a:xfrm>
                  <a:off x="9526" y="10037"/>
                  <a:ext cx="750" cy="343"/>
                </a:xfrm>
                <a:prstGeom prst="rect">
                  <a:avLst/>
                </a:prstGeom>
                <a:ln/>
              </p:spPr>
              <p:style>
                <a:lnRef idx="1">
                  <a:schemeClr val="accent3"/>
                </a:lnRef>
                <a:fillRef idx="2">
                  <a:schemeClr val="accent3"/>
                </a:fillRef>
                <a:effectRef idx="1">
                  <a:schemeClr val="accent3"/>
                </a:effectRef>
                <a:fontRef idx="minor">
                  <a:schemeClr val="dk1"/>
                </a:fontRef>
              </p:style>
              <p:txBody>
                <a:bodyPr lIns="18000" tIns="10800" rIns="18000" bIns="10800"/>
                <a:lstStyle/>
                <a:p>
                  <a:pPr algn="ctr">
                    <a:lnSpc>
                      <a:spcPct val="104000"/>
                    </a:lnSpc>
                  </a:pPr>
                  <a:r>
                    <a:rPr lang="zh-CN" altLang="en-US" sz="1400" b="1">
                      <a:latin typeface="Arial Unicode MS" pitchFamily="34" charset="-122"/>
                      <a:ea typeface="Arial Unicode MS" pitchFamily="34" charset="-122"/>
                      <a:cs typeface="Arial Unicode MS" pitchFamily="34" charset="-122"/>
                    </a:rPr>
                    <a:t>二级</a:t>
                  </a:r>
                </a:p>
              </p:txBody>
            </p:sp>
            <p:sp>
              <p:nvSpPr>
                <p:cNvPr id="149547" name="Text Box 43"/>
                <p:cNvSpPr txBox="1">
                  <a:spLocks noChangeArrowheads="1"/>
                </p:cNvSpPr>
                <p:nvPr/>
              </p:nvSpPr>
              <p:spPr bwMode="auto">
                <a:xfrm>
                  <a:off x="9541" y="11045"/>
                  <a:ext cx="750" cy="343"/>
                </a:xfrm>
                <a:prstGeom prst="rect">
                  <a:avLst/>
                </a:prstGeom>
                <a:ln/>
              </p:spPr>
              <p:style>
                <a:lnRef idx="1">
                  <a:schemeClr val="accent5"/>
                </a:lnRef>
                <a:fillRef idx="2">
                  <a:schemeClr val="accent5"/>
                </a:fillRef>
                <a:effectRef idx="1">
                  <a:schemeClr val="accent5"/>
                </a:effectRef>
                <a:fontRef idx="minor">
                  <a:schemeClr val="dk1"/>
                </a:fontRef>
              </p:style>
              <p:txBody>
                <a:bodyPr lIns="18000" tIns="10800" rIns="18000" bIns="10800"/>
                <a:lstStyle/>
                <a:p>
                  <a:pPr algn="ctr">
                    <a:lnSpc>
                      <a:spcPct val="104000"/>
                    </a:lnSpc>
                  </a:pPr>
                  <a:r>
                    <a:rPr lang="zh-CN" altLang="en-US" sz="1400" b="1">
                      <a:latin typeface="Arial Unicode MS" pitchFamily="34" charset="-122"/>
                      <a:ea typeface="Arial Unicode MS" pitchFamily="34" charset="-122"/>
                      <a:cs typeface="Arial Unicode MS" pitchFamily="34" charset="-122"/>
                    </a:rPr>
                    <a:t>三级</a:t>
                  </a:r>
                </a:p>
              </p:txBody>
            </p:sp>
            <p:sp>
              <p:nvSpPr>
                <p:cNvPr id="149548" name="Text Box 44"/>
                <p:cNvSpPr txBox="1">
                  <a:spLocks noChangeArrowheads="1"/>
                </p:cNvSpPr>
                <p:nvPr/>
              </p:nvSpPr>
              <p:spPr bwMode="auto">
                <a:xfrm>
                  <a:off x="9541" y="11962"/>
                  <a:ext cx="750" cy="343"/>
                </a:xfrm>
                <a:prstGeom prst="rect">
                  <a:avLst/>
                </a:prstGeom>
                <a:ln/>
              </p:spPr>
              <p:style>
                <a:lnRef idx="1">
                  <a:schemeClr val="accent6"/>
                </a:lnRef>
                <a:fillRef idx="2">
                  <a:schemeClr val="accent6"/>
                </a:fillRef>
                <a:effectRef idx="1">
                  <a:schemeClr val="accent6"/>
                </a:effectRef>
                <a:fontRef idx="minor">
                  <a:schemeClr val="dk1"/>
                </a:fontRef>
              </p:style>
              <p:txBody>
                <a:bodyPr lIns="18000" tIns="10800" rIns="18000" bIns="10800"/>
                <a:lstStyle/>
                <a:p>
                  <a:pPr algn="ctr">
                    <a:lnSpc>
                      <a:spcPct val="104000"/>
                    </a:lnSpc>
                  </a:pPr>
                  <a:r>
                    <a:rPr lang="zh-CN" altLang="en-US" sz="1400" b="1">
                      <a:latin typeface="Arial Unicode MS" pitchFamily="34" charset="-122"/>
                      <a:ea typeface="Arial Unicode MS" pitchFamily="34" charset="-122"/>
                      <a:cs typeface="Arial Unicode MS" pitchFamily="34" charset="-122"/>
                    </a:rPr>
                    <a:t>四级</a:t>
                  </a:r>
                </a:p>
              </p:txBody>
            </p:sp>
            <p:sp>
              <p:nvSpPr>
                <p:cNvPr id="149549" name="Line 45"/>
                <p:cNvSpPr>
                  <a:spLocks noChangeShapeType="1"/>
                </p:cNvSpPr>
                <p:nvPr/>
              </p:nvSpPr>
              <p:spPr bwMode="auto">
                <a:xfrm>
                  <a:off x="8700" y="8923"/>
                  <a:ext cx="21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50" name="Line 46"/>
                <p:cNvSpPr>
                  <a:spLocks noChangeShapeType="1"/>
                </p:cNvSpPr>
                <p:nvPr/>
              </p:nvSpPr>
              <p:spPr bwMode="auto">
                <a:xfrm>
                  <a:off x="8716" y="9868"/>
                  <a:ext cx="21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51" name="Line 47"/>
                <p:cNvSpPr>
                  <a:spLocks noChangeShapeType="1"/>
                </p:cNvSpPr>
                <p:nvPr/>
              </p:nvSpPr>
              <p:spPr bwMode="auto">
                <a:xfrm>
                  <a:off x="8731" y="10799"/>
                  <a:ext cx="21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52" name="Line 48"/>
                <p:cNvSpPr>
                  <a:spLocks noChangeShapeType="1"/>
                </p:cNvSpPr>
                <p:nvPr/>
              </p:nvSpPr>
              <p:spPr bwMode="auto">
                <a:xfrm>
                  <a:off x="8746" y="11730"/>
                  <a:ext cx="21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53" name="Line 49"/>
                <p:cNvSpPr>
                  <a:spLocks noChangeShapeType="1"/>
                </p:cNvSpPr>
                <p:nvPr/>
              </p:nvSpPr>
              <p:spPr bwMode="auto">
                <a:xfrm>
                  <a:off x="8761" y="12507"/>
                  <a:ext cx="21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extLst>
      <p:ext uri="{BB962C8B-B14F-4D97-AF65-F5344CB8AC3E}">
        <p14:creationId xmlns:p14="http://schemas.microsoft.com/office/powerpoint/2010/main" val="3758629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 calcmode="lin" valueType="num">
                                      <p:cBhvr additive="base">
                                        <p:cTn id="7" dur="500" fill="hold"/>
                                        <p:tgtEl>
                                          <p:spTgt spid="149506"/>
                                        </p:tgtEl>
                                        <p:attrNameLst>
                                          <p:attrName>ppt_x</p:attrName>
                                        </p:attrNameLst>
                                      </p:cBhvr>
                                      <p:tavLst>
                                        <p:tav tm="0">
                                          <p:val>
                                            <p:strVal val="#ppt_x"/>
                                          </p:val>
                                        </p:tav>
                                        <p:tav tm="100000">
                                          <p:val>
                                            <p:strVal val="#ppt_x"/>
                                          </p:val>
                                        </p:tav>
                                      </p:tavLst>
                                    </p:anim>
                                    <p:anim calcmode="lin" valueType="num">
                                      <p:cBhvr additive="base">
                                        <p:cTn id="8" dur="500" fill="hold"/>
                                        <p:tgtEl>
                                          <p:spTgt spid="14950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9507">
                                            <p:txEl>
                                              <p:pRg st="0" end="0"/>
                                            </p:txEl>
                                          </p:spTgt>
                                        </p:tgtEl>
                                        <p:attrNameLst>
                                          <p:attrName>style.visibility</p:attrName>
                                        </p:attrNameLst>
                                      </p:cBhvr>
                                      <p:to>
                                        <p:strVal val="visible"/>
                                      </p:to>
                                    </p:set>
                                    <p:anim calcmode="lin" valueType="num">
                                      <p:cBhvr additive="base">
                                        <p:cTn id="12" dur="500" fill="hold"/>
                                        <p:tgtEl>
                                          <p:spTgt spid="14950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95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49508"/>
                                        </p:tgtEl>
                                        <p:attrNameLst>
                                          <p:attrName>style.visibility</p:attrName>
                                        </p:attrNameLst>
                                      </p:cBhvr>
                                      <p:to>
                                        <p:strVal val="visible"/>
                                      </p:to>
                                    </p:set>
                                    <p:anim calcmode="lin" valueType="num">
                                      <p:cBhvr additive="base">
                                        <p:cTn id="17" dur="500" fill="hold"/>
                                        <p:tgtEl>
                                          <p:spTgt spid="149508"/>
                                        </p:tgtEl>
                                        <p:attrNameLst>
                                          <p:attrName>ppt_x</p:attrName>
                                        </p:attrNameLst>
                                      </p:cBhvr>
                                      <p:tavLst>
                                        <p:tav tm="0">
                                          <p:val>
                                            <p:strVal val="1+#ppt_w/2"/>
                                          </p:val>
                                        </p:tav>
                                        <p:tav tm="100000">
                                          <p:val>
                                            <p:strVal val="#ppt_x"/>
                                          </p:val>
                                        </p:tav>
                                      </p:tavLst>
                                    </p:anim>
                                    <p:anim calcmode="lin" valueType="num">
                                      <p:cBhvr additive="base">
                                        <p:cTn id="18" dur="500" fill="hold"/>
                                        <p:tgtEl>
                                          <p:spTgt spid="14950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build="p" autoUpdateAnimBg="0" advAuto="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dirty="0" smtClean="0">
                <a:solidFill>
                  <a:srgbClr val="FFCC00"/>
                </a:solidFill>
              </a:rPr>
              <a:t>财务管理</a:t>
            </a:r>
          </a:p>
        </p:txBody>
      </p:sp>
      <p:sp>
        <p:nvSpPr>
          <p:cNvPr id="115715" name="Rectangle 3"/>
          <p:cNvSpPr>
            <a:spLocks noGrp="1" noChangeArrowheads="1"/>
          </p:cNvSpPr>
          <p:nvPr>
            <p:ph type="body" idx="1"/>
          </p:nvPr>
        </p:nvSpPr>
        <p:spPr/>
        <p:txBody>
          <a:bodyPr/>
          <a:lstStyle/>
          <a:p>
            <a:pPr eaLnBrk="1" hangingPunct="1">
              <a:buFont typeface="Marlett" pitchFamily="2" charset="2"/>
              <a:buChar char="2"/>
            </a:pPr>
            <a:r>
              <a:rPr lang="zh-CN" altLang="en-US" smtClean="0"/>
              <a:t>账务处理流程</a:t>
            </a:r>
            <a:endParaRPr lang="zh-CN" altLang="en-US" b="1" smtClean="0"/>
          </a:p>
        </p:txBody>
      </p:sp>
      <p:grpSp>
        <p:nvGrpSpPr>
          <p:cNvPr id="115716" name="Group 4"/>
          <p:cNvGrpSpPr>
            <a:grpSpLocks/>
          </p:cNvGrpSpPr>
          <p:nvPr/>
        </p:nvGrpSpPr>
        <p:grpSpPr bwMode="auto">
          <a:xfrm>
            <a:off x="1371600" y="2819400"/>
            <a:ext cx="6248400" cy="2128838"/>
            <a:chOff x="2341" y="10778"/>
            <a:chExt cx="8175" cy="1791"/>
          </a:xfrm>
        </p:grpSpPr>
        <p:sp>
          <p:nvSpPr>
            <p:cNvPr id="98309" name="Text Box 5"/>
            <p:cNvSpPr txBox="1">
              <a:spLocks noChangeArrowheads="1"/>
            </p:cNvSpPr>
            <p:nvPr/>
          </p:nvSpPr>
          <p:spPr bwMode="auto">
            <a:xfrm>
              <a:off x="6211" y="11268"/>
              <a:ext cx="720" cy="3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记账</a:t>
              </a:r>
            </a:p>
          </p:txBody>
        </p:sp>
        <p:sp>
          <p:nvSpPr>
            <p:cNvPr id="98310" name="Text Box 6"/>
            <p:cNvSpPr txBox="1">
              <a:spLocks noChangeArrowheads="1"/>
            </p:cNvSpPr>
            <p:nvPr/>
          </p:nvSpPr>
          <p:spPr bwMode="auto">
            <a:xfrm>
              <a:off x="3886" y="11329"/>
              <a:ext cx="675" cy="3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编制</a:t>
              </a:r>
            </a:p>
          </p:txBody>
        </p:sp>
        <p:sp>
          <p:nvSpPr>
            <p:cNvPr id="98311" name="Text Box 7"/>
            <p:cNvSpPr txBox="1">
              <a:spLocks noChangeArrowheads="1"/>
            </p:cNvSpPr>
            <p:nvPr/>
          </p:nvSpPr>
          <p:spPr bwMode="auto">
            <a:xfrm>
              <a:off x="7156" y="12212"/>
              <a:ext cx="105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算 账</a:t>
              </a:r>
            </a:p>
          </p:txBody>
        </p:sp>
        <p:sp>
          <p:nvSpPr>
            <p:cNvPr id="98312" name="AutoShape 8"/>
            <p:cNvSpPr>
              <a:spLocks noChangeArrowheads="1"/>
            </p:cNvSpPr>
            <p:nvPr/>
          </p:nvSpPr>
          <p:spPr bwMode="auto">
            <a:xfrm>
              <a:off x="2341" y="10785"/>
              <a:ext cx="1455" cy="973"/>
            </a:xfrm>
            <a:prstGeom prst="flowChartMultidocument">
              <a:avLst/>
            </a:prstGeom>
            <a:solidFill>
              <a:schemeClr val="accent1"/>
            </a:solidFill>
            <a:ln w="9525">
              <a:solidFill>
                <a:srgbClr val="000000"/>
              </a:solidFill>
              <a:miter lim="800000"/>
              <a:headEnd/>
              <a:tailEnd/>
            </a:ln>
          </p:spPr>
          <p:txBody>
            <a:bodyPr/>
            <a:lstStyle/>
            <a:p>
              <a:pPr algn="just"/>
              <a:r>
                <a:rPr lang="zh-CN" altLang="en-US" sz="1400"/>
                <a:t>原始凭证</a:t>
              </a:r>
            </a:p>
          </p:txBody>
        </p:sp>
        <p:sp>
          <p:nvSpPr>
            <p:cNvPr id="98313" name="AutoShape 9"/>
            <p:cNvSpPr>
              <a:spLocks noChangeArrowheads="1"/>
            </p:cNvSpPr>
            <p:nvPr/>
          </p:nvSpPr>
          <p:spPr bwMode="auto">
            <a:xfrm>
              <a:off x="4681" y="10799"/>
              <a:ext cx="1455" cy="973"/>
            </a:xfrm>
            <a:prstGeom prst="flowChartMultidocument">
              <a:avLst/>
            </a:prstGeom>
            <a:solidFill>
              <a:schemeClr val="accent1"/>
            </a:solidFill>
            <a:ln w="9525">
              <a:solidFill>
                <a:srgbClr val="000000"/>
              </a:solidFill>
              <a:miter lim="800000"/>
              <a:headEnd/>
              <a:tailEnd/>
            </a:ln>
          </p:spPr>
          <p:txBody>
            <a:bodyPr/>
            <a:lstStyle/>
            <a:p>
              <a:pPr algn="just"/>
              <a:r>
                <a:rPr lang="zh-CN" altLang="en-US" sz="1400"/>
                <a:t>记账凭证</a:t>
              </a:r>
            </a:p>
          </p:txBody>
        </p:sp>
        <p:sp>
          <p:nvSpPr>
            <p:cNvPr id="98314" name="AutoShape 10"/>
            <p:cNvSpPr>
              <a:spLocks noChangeArrowheads="1"/>
            </p:cNvSpPr>
            <p:nvPr/>
          </p:nvSpPr>
          <p:spPr bwMode="auto">
            <a:xfrm>
              <a:off x="6916" y="10957"/>
              <a:ext cx="1560" cy="574"/>
            </a:xfrm>
            <a:prstGeom prst="flowChartOnlineStorage">
              <a:avLst/>
            </a:prstGeom>
            <a:solidFill>
              <a:schemeClr val="accent1"/>
            </a:solidFill>
            <a:ln w="9525">
              <a:solidFill>
                <a:srgbClr val="000000"/>
              </a:solidFill>
              <a:miter lim="800000"/>
              <a:headEnd/>
              <a:tailEnd/>
            </a:ln>
          </p:spPr>
          <p:txBody>
            <a:bodyPr/>
            <a:lstStyle/>
            <a:p>
              <a:pPr algn="ctr"/>
              <a:r>
                <a:rPr lang="zh-CN" altLang="en-US" sz="1400"/>
                <a:t>账 簿</a:t>
              </a:r>
            </a:p>
          </p:txBody>
        </p:sp>
        <p:sp>
          <p:nvSpPr>
            <p:cNvPr id="98315" name="AutoShape 11"/>
            <p:cNvSpPr>
              <a:spLocks noChangeArrowheads="1"/>
            </p:cNvSpPr>
            <p:nvPr/>
          </p:nvSpPr>
          <p:spPr bwMode="auto">
            <a:xfrm>
              <a:off x="9061" y="10778"/>
              <a:ext cx="1455" cy="973"/>
            </a:xfrm>
            <a:prstGeom prst="flowChartMultidocument">
              <a:avLst/>
            </a:prstGeom>
            <a:solidFill>
              <a:schemeClr val="accent1"/>
            </a:solidFill>
            <a:ln w="9525">
              <a:solidFill>
                <a:srgbClr val="000000"/>
              </a:solidFill>
              <a:miter lim="800000"/>
              <a:headEnd/>
              <a:tailEnd/>
            </a:ln>
          </p:spPr>
          <p:txBody>
            <a:bodyPr/>
            <a:lstStyle/>
            <a:p>
              <a:pPr algn="just"/>
              <a:r>
                <a:rPr lang="zh-CN" altLang="en-US" sz="1400"/>
                <a:t>会计报表</a:t>
              </a:r>
            </a:p>
          </p:txBody>
        </p:sp>
        <p:sp>
          <p:nvSpPr>
            <p:cNvPr id="98316" name="Line 12"/>
            <p:cNvSpPr>
              <a:spLocks noChangeShapeType="1"/>
            </p:cNvSpPr>
            <p:nvPr/>
          </p:nvSpPr>
          <p:spPr bwMode="auto">
            <a:xfrm>
              <a:off x="3811" y="11283"/>
              <a:ext cx="8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7" name="Line 13"/>
            <p:cNvSpPr>
              <a:spLocks noChangeShapeType="1"/>
            </p:cNvSpPr>
            <p:nvPr/>
          </p:nvSpPr>
          <p:spPr bwMode="auto">
            <a:xfrm>
              <a:off x="6136" y="11250"/>
              <a:ext cx="7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8" name="Line 14"/>
            <p:cNvSpPr>
              <a:spLocks noChangeShapeType="1"/>
            </p:cNvSpPr>
            <p:nvPr/>
          </p:nvSpPr>
          <p:spPr bwMode="auto">
            <a:xfrm>
              <a:off x="8236" y="11237"/>
              <a:ext cx="7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9" name="Line 15"/>
            <p:cNvSpPr>
              <a:spLocks noChangeShapeType="1"/>
            </p:cNvSpPr>
            <p:nvPr/>
          </p:nvSpPr>
          <p:spPr bwMode="auto">
            <a:xfrm flipV="1">
              <a:off x="7666" y="11523"/>
              <a:ext cx="0" cy="6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80256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ppt_x"/>
                                          </p:val>
                                        </p:tav>
                                        <p:tav tm="100000">
                                          <p:val>
                                            <p:strVal val="#ppt_x"/>
                                          </p:val>
                                        </p:tav>
                                      </p:tavLst>
                                    </p:anim>
                                    <p:anim calcmode="lin" valueType="num">
                                      <p:cBhvr additive="base">
                                        <p:cTn id="8" dur="500" fill="hold"/>
                                        <p:tgtEl>
                                          <p:spTgt spid="1157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5715">
                                            <p:txEl>
                                              <p:pRg st="0" end="0"/>
                                            </p:txEl>
                                          </p:spTgt>
                                        </p:tgtEl>
                                        <p:attrNameLst>
                                          <p:attrName>style.visibility</p:attrName>
                                        </p:attrNameLst>
                                      </p:cBhvr>
                                      <p:to>
                                        <p:strVal val="visible"/>
                                      </p:to>
                                    </p:set>
                                    <p:anim calcmode="lin" valueType="num">
                                      <p:cBhvr additive="base">
                                        <p:cTn id="12" dur="500" fill="hold"/>
                                        <p:tgtEl>
                                          <p:spTgt spid="1157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57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15716"/>
                                        </p:tgtEl>
                                        <p:attrNameLst>
                                          <p:attrName>style.visibility</p:attrName>
                                        </p:attrNameLst>
                                      </p:cBhvr>
                                      <p:to>
                                        <p:strVal val="visible"/>
                                      </p:to>
                                    </p:set>
                                    <p:anim calcmode="lin" valueType="num">
                                      <p:cBhvr additive="base">
                                        <p:cTn id="17" dur="500" fill="hold"/>
                                        <p:tgtEl>
                                          <p:spTgt spid="115716"/>
                                        </p:tgtEl>
                                        <p:attrNameLst>
                                          <p:attrName>ppt_x</p:attrName>
                                        </p:attrNameLst>
                                      </p:cBhvr>
                                      <p:tavLst>
                                        <p:tav tm="0">
                                          <p:val>
                                            <p:strVal val="1+#ppt_w/2"/>
                                          </p:val>
                                        </p:tav>
                                        <p:tav tm="100000">
                                          <p:val>
                                            <p:strVal val="#ppt_x"/>
                                          </p:val>
                                        </p:tav>
                                      </p:tavLst>
                                    </p:anim>
                                    <p:anim calcmode="lin" valueType="num">
                                      <p:cBhvr additive="base">
                                        <p:cTn id="18" dur="500" fill="hold"/>
                                        <p:tgtEl>
                                          <p:spTgt spid="11571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5" grpId="0" build="p" autoUpdateAnimBg="0" advAuto="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dirty="0" smtClean="0">
                <a:solidFill>
                  <a:srgbClr val="FFCC00"/>
                </a:solidFill>
              </a:rPr>
              <a:t>财务管理</a:t>
            </a:r>
          </a:p>
        </p:txBody>
      </p:sp>
      <p:sp>
        <p:nvSpPr>
          <p:cNvPr id="116739" name="Rectangle 3"/>
          <p:cNvSpPr>
            <a:spLocks noGrp="1" noChangeArrowheads="1"/>
          </p:cNvSpPr>
          <p:nvPr>
            <p:ph type="body" idx="1"/>
          </p:nvPr>
        </p:nvSpPr>
        <p:spPr/>
        <p:txBody>
          <a:bodyPr/>
          <a:lstStyle/>
          <a:p>
            <a:pPr eaLnBrk="1" hangingPunct="1">
              <a:buFont typeface="Marlett" pitchFamily="2" charset="2"/>
              <a:buChar char="2"/>
            </a:pPr>
            <a:r>
              <a:rPr lang="zh-CN" altLang="en-US" smtClean="0"/>
              <a:t>账务处理的主要内容有：</a:t>
            </a:r>
          </a:p>
          <a:p>
            <a:pPr lvl="1" eaLnBrk="1" hangingPunct="1">
              <a:buFont typeface="Marlett" pitchFamily="2" charset="2"/>
              <a:buChar char="2"/>
            </a:pPr>
            <a:r>
              <a:rPr lang="zh-CN" altLang="en-US" smtClean="0"/>
              <a:t>设置账户；</a:t>
            </a:r>
          </a:p>
          <a:p>
            <a:pPr lvl="1" eaLnBrk="1" hangingPunct="1">
              <a:buFont typeface="Marlett" pitchFamily="2" charset="2"/>
              <a:buChar char="2"/>
            </a:pPr>
            <a:r>
              <a:rPr lang="zh-CN" altLang="en-US" smtClean="0"/>
              <a:t>填制和审核记账凭证；</a:t>
            </a:r>
          </a:p>
          <a:p>
            <a:pPr lvl="1" eaLnBrk="1" hangingPunct="1">
              <a:buFont typeface="Marlett" pitchFamily="2" charset="2"/>
              <a:buChar char="2"/>
            </a:pPr>
            <a:r>
              <a:rPr lang="zh-CN" altLang="en-US" smtClean="0"/>
              <a:t>登记账簿对账和结账；</a:t>
            </a:r>
          </a:p>
          <a:p>
            <a:pPr lvl="1" eaLnBrk="1" hangingPunct="1">
              <a:buFont typeface="Marlett" pitchFamily="2" charset="2"/>
              <a:buChar char="2"/>
            </a:pPr>
            <a:r>
              <a:rPr lang="zh-CN" altLang="en-US" smtClean="0"/>
              <a:t>编制会计报表；</a:t>
            </a:r>
            <a:endParaRPr lang="zh-CN" altLang="en-US" b="1" smtClean="0"/>
          </a:p>
        </p:txBody>
      </p:sp>
    </p:spTree>
    <p:extLst>
      <p:ext uri="{BB962C8B-B14F-4D97-AF65-F5344CB8AC3E}">
        <p14:creationId xmlns:p14="http://schemas.microsoft.com/office/powerpoint/2010/main" val="3848743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fill="hold"/>
                                        <p:tgtEl>
                                          <p:spTgt spid="116738"/>
                                        </p:tgtEl>
                                        <p:attrNameLst>
                                          <p:attrName>ppt_x</p:attrName>
                                        </p:attrNameLst>
                                      </p:cBhvr>
                                      <p:tavLst>
                                        <p:tav tm="0">
                                          <p:val>
                                            <p:strVal val="#ppt_x"/>
                                          </p:val>
                                        </p:tav>
                                        <p:tav tm="100000">
                                          <p:val>
                                            <p:strVal val="#ppt_x"/>
                                          </p:val>
                                        </p:tav>
                                      </p:tavLst>
                                    </p:anim>
                                    <p:anim calcmode="lin" valueType="num">
                                      <p:cBhvr additive="base">
                                        <p:cTn id="8" dur="500" fill="hold"/>
                                        <p:tgtEl>
                                          <p:spTgt spid="11673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6739">
                                            <p:txEl>
                                              <p:pRg st="0" end="0"/>
                                            </p:txEl>
                                          </p:spTgt>
                                        </p:tgtEl>
                                        <p:attrNameLst>
                                          <p:attrName>style.visibility</p:attrName>
                                        </p:attrNameLst>
                                      </p:cBhvr>
                                      <p:to>
                                        <p:strVal val="visible"/>
                                      </p:to>
                                    </p:set>
                                    <p:anim calcmode="lin" valueType="num">
                                      <p:cBhvr additive="base">
                                        <p:cTn id="12"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67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16739">
                                            <p:txEl>
                                              <p:pRg st="1" end="1"/>
                                            </p:txEl>
                                          </p:spTgt>
                                        </p:tgtEl>
                                        <p:attrNameLst>
                                          <p:attrName>style.visibility</p:attrName>
                                        </p:attrNameLst>
                                      </p:cBhvr>
                                      <p:to>
                                        <p:strVal val="visible"/>
                                      </p:to>
                                    </p:set>
                                    <p:anim calcmode="lin" valueType="num">
                                      <p:cBhvr additive="base">
                                        <p:cTn id="16" dur="500" fill="hold"/>
                                        <p:tgtEl>
                                          <p:spTgt spid="11673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167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16739">
                                            <p:txEl>
                                              <p:pRg st="2" end="2"/>
                                            </p:txEl>
                                          </p:spTgt>
                                        </p:tgtEl>
                                        <p:attrNameLst>
                                          <p:attrName>style.visibility</p:attrName>
                                        </p:attrNameLst>
                                      </p:cBhvr>
                                      <p:to>
                                        <p:strVal val="visible"/>
                                      </p:to>
                                    </p:set>
                                    <p:anim calcmode="lin" valueType="num">
                                      <p:cBhvr additive="base">
                                        <p:cTn id="20" dur="500" fill="hold"/>
                                        <p:tgtEl>
                                          <p:spTgt spid="116739">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167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116739">
                                            <p:txEl>
                                              <p:pRg st="3" end="3"/>
                                            </p:txEl>
                                          </p:spTgt>
                                        </p:tgtEl>
                                        <p:attrNameLst>
                                          <p:attrName>style.visibility</p:attrName>
                                        </p:attrNameLst>
                                      </p:cBhvr>
                                      <p:to>
                                        <p:strVal val="visible"/>
                                      </p:to>
                                    </p:set>
                                    <p:anim calcmode="lin" valueType="num">
                                      <p:cBhvr additive="base">
                                        <p:cTn id="24" dur="500" fill="hold"/>
                                        <p:tgtEl>
                                          <p:spTgt spid="11673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67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116739">
                                            <p:txEl>
                                              <p:pRg st="4" end="4"/>
                                            </p:txEl>
                                          </p:spTgt>
                                        </p:tgtEl>
                                        <p:attrNameLst>
                                          <p:attrName>style.visibility</p:attrName>
                                        </p:attrNameLst>
                                      </p:cBhvr>
                                      <p:to>
                                        <p:strVal val="visible"/>
                                      </p:to>
                                    </p:set>
                                    <p:anim calcmode="lin" valueType="num">
                                      <p:cBhvr additive="base">
                                        <p:cTn id="28" dur="500" fill="hold"/>
                                        <p:tgtEl>
                                          <p:spTgt spid="116739">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67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39" grpId="0" build="p" autoUpdateAnimBg="0" advAuto="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381000" y="762000"/>
            <a:ext cx="7772400" cy="4114800"/>
          </a:xfrm>
        </p:spPr>
        <p:txBody>
          <a:bodyPr/>
          <a:lstStyle/>
          <a:p>
            <a:pPr eaLnBrk="1" hangingPunct="1">
              <a:buFontTx/>
              <a:buNone/>
            </a:pPr>
            <a:r>
              <a:rPr lang="zh-CN" altLang="en-US" b="1" smtClean="0"/>
              <a:t>账务处理的业务流程</a:t>
            </a:r>
          </a:p>
        </p:txBody>
      </p:sp>
      <p:grpSp>
        <p:nvGrpSpPr>
          <p:cNvPr id="117764" name="Group 4"/>
          <p:cNvGrpSpPr>
            <a:grpSpLocks/>
          </p:cNvGrpSpPr>
          <p:nvPr/>
        </p:nvGrpSpPr>
        <p:grpSpPr bwMode="auto">
          <a:xfrm>
            <a:off x="685800" y="1295400"/>
            <a:ext cx="7772400" cy="5334000"/>
            <a:chOff x="2026" y="9763"/>
            <a:chExt cx="7980" cy="6958"/>
          </a:xfrm>
        </p:grpSpPr>
        <p:sp>
          <p:nvSpPr>
            <p:cNvPr id="100356" name="AutoShape 5"/>
            <p:cNvSpPr>
              <a:spLocks noChangeArrowheads="1"/>
            </p:cNvSpPr>
            <p:nvPr/>
          </p:nvSpPr>
          <p:spPr bwMode="auto">
            <a:xfrm>
              <a:off x="2056" y="9854"/>
              <a:ext cx="1455" cy="973"/>
            </a:xfrm>
            <a:prstGeom prst="flowChartMultidocument">
              <a:avLst/>
            </a:prstGeom>
            <a:solidFill>
              <a:schemeClr val="accent1"/>
            </a:solidFill>
            <a:ln w="9525">
              <a:solidFill>
                <a:srgbClr val="000000"/>
              </a:solidFill>
              <a:miter lim="800000"/>
              <a:headEnd/>
              <a:tailEnd/>
            </a:ln>
          </p:spPr>
          <p:txBody>
            <a:bodyPr/>
            <a:lstStyle/>
            <a:p>
              <a:pPr algn="just"/>
              <a:r>
                <a:rPr lang="zh-CN" altLang="en-US" sz="1400"/>
                <a:t>原始凭证</a:t>
              </a:r>
            </a:p>
          </p:txBody>
        </p:sp>
        <p:sp>
          <p:nvSpPr>
            <p:cNvPr id="100357" name="AutoShape 6"/>
            <p:cNvSpPr>
              <a:spLocks noChangeArrowheads="1"/>
            </p:cNvSpPr>
            <p:nvPr/>
          </p:nvSpPr>
          <p:spPr bwMode="auto">
            <a:xfrm>
              <a:off x="6841" y="10428"/>
              <a:ext cx="1455" cy="973"/>
            </a:xfrm>
            <a:prstGeom prst="flowChartMultidocument">
              <a:avLst/>
            </a:prstGeom>
            <a:solidFill>
              <a:schemeClr val="accent1"/>
            </a:solidFill>
            <a:ln w="9525">
              <a:solidFill>
                <a:srgbClr val="000000"/>
              </a:solidFill>
              <a:miter lim="800000"/>
              <a:headEnd/>
              <a:tailEnd/>
            </a:ln>
          </p:spPr>
          <p:txBody>
            <a:bodyPr/>
            <a:lstStyle/>
            <a:p>
              <a:pPr algn="just"/>
              <a:r>
                <a:rPr lang="zh-CN" altLang="en-US" sz="1400"/>
                <a:t>记账凭证</a:t>
              </a:r>
            </a:p>
          </p:txBody>
        </p:sp>
        <p:sp>
          <p:nvSpPr>
            <p:cNvPr id="100358" name="AutoShape 7"/>
            <p:cNvSpPr>
              <a:spLocks noChangeArrowheads="1"/>
            </p:cNvSpPr>
            <p:nvPr/>
          </p:nvSpPr>
          <p:spPr bwMode="auto">
            <a:xfrm>
              <a:off x="8311" y="14460"/>
              <a:ext cx="1155" cy="392"/>
            </a:xfrm>
            <a:prstGeom prst="flowChartOnlineStorage">
              <a:avLst/>
            </a:prstGeom>
            <a:solidFill>
              <a:schemeClr val="accent1"/>
            </a:solidFill>
            <a:ln w="9525">
              <a:solidFill>
                <a:srgbClr val="000000"/>
              </a:solidFill>
              <a:miter lim="800000"/>
              <a:headEnd/>
              <a:tailEnd/>
            </a:ln>
          </p:spPr>
          <p:txBody>
            <a:bodyPr/>
            <a:lstStyle/>
            <a:p>
              <a:pPr algn="ctr">
                <a:lnSpc>
                  <a:spcPct val="96000"/>
                </a:lnSpc>
              </a:pPr>
              <a:r>
                <a:rPr lang="zh-CN" altLang="en-US" sz="1400"/>
                <a:t>总 账</a:t>
              </a:r>
            </a:p>
          </p:txBody>
        </p:sp>
        <p:sp>
          <p:nvSpPr>
            <p:cNvPr id="100359" name="AutoShape 8"/>
            <p:cNvSpPr>
              <a:spLocks noChangeArrowheads="1"/>
            </p:cNvSpPr>
            <p:nvPr/>
          </p:nvSpPr>
          <p:spPr bwMode="auto">
            <a:xfrm>
              <a:off x="6916" y="16175"/>
              <a:ext cx="1455" cy="546"/>
            </a:xfrm>
            <a:prstGeom prst="flowChartMultidocument">
              <a:avLst/>
            </a:prstGeom>
            <a:solidFill>
              <a:schemeClr val="accent1"/>
            </a:solidFill>
            <a:ln w="9525">
              <a:solidFill>
                <a:srgbClr val="000000"/>
              </a:solidFill>
              <a:miter lim="800000"/>
              <a:headEnd/>
              <a:tailEnd/>
            </a:ln>
          </p:spPr>
          <p:txBody>
            <a:bodyPr/>
            <a:lstStyle/>
            <a:p>
              <a:pPr algn="just"/>
              <a:r>
                <a:rPr lang="zh-CN" altLang="en-US" sz="1400"/>
                <a:t>会计报表</a:t>
              </a:r>
            </a:p>
          </p:txBody>
        </p:sp>
        <p:sp>
          <p:nvSpPr>
            <p:cNvPr id="100360" name="AutoShape 9"/>
            <p:cNvSpPr>
              <a:spLocks noChangeArrowheads="1"/>
            </p:cNvSpPr>
            <p:nvPr/>
          </p:nvSpPr>
          <p:spPr bwMode="auto">
            <a:xfrm>
              <a:off x="2026" y="11268"/>
              <a:ext cx="1455" cy="1120"/>
            </a:xfrm>
            <a:prstGeom prst="flowChartMultidocument">
              <a:avLst/>
            </a:prstGeom>
            <a:solidFill>
              <a:schemeClr val="accent1"/>
            </a:solidFill>
            <a:ln w="9525">
              <a:solidFill>
                <a:srgbClr val="000000"/>
              </a:solidFill>
              <a:miter lim="800000"/>
              <a:headEnd/>
              <a:tailEnd/>
            </a:ln>
          </p:spPr>
          <p:txBody>
            <a:bodyPr/>
            <a:lstStyle/>
            <a:p>
              <a:pPr algn="just"/>
              <a:r>
                <a:rPr lang="zh-CN" altLang="en-US" sz="1400"/>
                <a:t>原始凭证汇总表</a:t>
              </a:r>
            </a:p>
          </p:txBody>
        </p:sp>
        <p:sp>
          <p:nvSpPr>
            <p:cNvPr id="100361" name="Text Box 10"/>
            <p:cNvSpPr txBox="1">
              <a:spLocks noChangeArrowheads="1"/>
            </p:cNvSpPr>
            <p:nvPr/>
          </p:nvSpPr>
          <p:spPr bwMode="auto">
            <a:xfrm>
              <a:off x="4006" y="10771"/>
              <a:ext cx="117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编制记账凭证</a:t>
              </a:r>
            </a:p>
          </p:txBody>
        </p:sp>
        <p:sp>
          <p:nvSpPr>
            <p:cNvPr id="100362" name="Text Box 11"/>
            <p:cNvSpPr txBox="1">
              <a:spLocks noChangeArrowheads="1"/>
            </p:cNvSpPr>
            <p:nvPr/>
          </p:nvSpPr>
          <p:spPr bwMode="auto">
            <a:xfrm>
              <a:off x="7021" y="9763"/>
              <a:ext cx="117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凭证审核</a:t>
              </a:r>
            </a:p>
          </p:txBody>
        </p:sp>
        <p:sp>
          <p:nvSpPr>
            <p:cNvPr id="100363" name="Text Box 12"/>
            <p:cNvSpPr txBox="1">
              <a:spLocks noChangeArrowheads="1"/>
            </p:cNvSpPr>
            <p:nvPr/>
          </p:nvSpPr>
          <p:spPr bwMode="auto">
            <a:xfrm>
              <a:off x="8311" y="11897"/>
              <a:ext cx="117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科目汇总表</a:t>
              </a:r>
            </a:p>
          </p:txBody>
        </p:sp>
        <p:sp>
          <p:nvSpPr>
            <p:cNvPr id="100364" name="AutoShape 13"/>
            <p:cNvSpPr>
              <a:spLocks noChangeArrowheads="1"/>
            </p:cNvSpPr>
            <p:nvPr/>
          </p:nvSpPr>
          <p:spPr bwMode="auto">
            <a:xfrm>
              <a:off x="8161" y="12589"/>
              <a:ext cx="1455" cy="700"/>
            </a:xfrm>
            <a:prstGeom prst="flowChartMultidocument">
              <a:avLst/>
            </a:prstGeom>
            <a:solidFill>
              <a:schemeClr val="accent1"/>
            </a:solidFill>
            <a:ln w="9525">
              <a:solidFill>
                <a:srgbClr val="000000"/>
              </a:solidFill>
              <a:miter lim="800000"/>
              <a:headEnd/>
              <a:tailEnd/>
            </a:ln>
          </p:spPr>
          <p:txBody>
            <a:bodyPr/>
            <a:lstStyle/>
            <a:p>
              <a:pPr algn="just"/>
              <a:r>
                <a:rPr lang="zh-CN" altLang="en-US" sz="1400"/>
                <a:t>科目汇总表</a:t>
              </a:r>
            </a:p>
          </p:txBody>
        </p:sp>
        <p:sp>
          <p:nvSpPr>
            <p:cNvPr id="100365" name="Text Box 14"/>
            <p:cNvSpPr txBox="1">
              <a:spLocks noChangeArrowheads="1"/>
            </p:cNvSpPr>
            <p:nvPr/>
          </p:nvSpPr>
          <p:spPr bwMode="auto">
            <a:xfrm>
              <a:off x="8341" y="13634"/>
              <a:ext cx="117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记总账</a:t>
              </a:r>
            </a:p>
          </p:txBody>
        </p:sp>
        <p:sp>
          <p:nvSpPr>
            <p:cNvPr id="100366" name="Text Box 15"/>
            <p:cNvSpPr txBox="1">
              <a:spLocks noChangeArrowheads="1"/>
            </p:cNvSpPr>
            <p:nvPr/>
          </p:nvSpPr>
          <p:spPr bwMode="auto">
            <a:xfrm>
              <a:off x="5566" y="11863"/>
              <a:ext cx="117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记明细账</a:t>
              </a:r>
            </a:p>
          </p:txBody>
        </p:sp>
        <p:sp>
          <p:nvSpPr>
            <p:cNvPr id="100367" name="AutoShape 16"/>
            <p:cNvSpPr>
              <a:spLocks noChangeArrowheads="1"/>
            </p:cNvSpPr>
            <p:nvPr/>
          </p:nvSpPr>
          <p:spPr bwMode="auto">
            <a:xfrm>
              <a:off x="5611" y="14474"/>
              <a:ext cx="1155" cy="392"/>
            </a:xfrm>
            <a:prstGeom prst="flowChartOnlineStorage">
              <a:avLst/>
            </a:prstGeom>
            <a:solidFill>
              <a:schemeClr val="accent1"/>
            </a:solidFill>
            <a:ln w="9525">
              <a:solidFill>
                <a:srgbClr val="000000"/>
              </a:solidFill>
              <a:miter lim="800000"/>
              <a:headEnd/>
              <a:tailEnd/>
            </a:ln>
          </p:spPr>
          <p:txBody>
            <a:bodyPr/>
            <a:lstStyle/>
            <a:p>
              <a:pPr algn="ctr">
                <a:lnSpc>
                  <a:spcPct val="96000"/>
                </a:lnSpc>
              </a:pPr>
              <a:r>
                <a:rPr lang="zh-CN" altLang="en-US" sz="1400"/>
                <a:t>明细账</a:t>
              </a:r>
            </a:p>
          </p:txBody>
        </p:sp>
        <p:sp>
          <p:nvSpPr>
            <p:cNvPr id="100368" name="Text Box 17"/>
            <p:cNvSpPr txBox="1">
              <a:spLocks noChangeArrowheads="1"/>
            </p:cNvSpPr>
            <p:nvPr/>
          </p:nvSpPr>
          <p:spPr bwMode="auto">
            <a:xfrm>
              <a:off x="7231" y="14460"/>
              <a:ext cx="675"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轧账</a:t>
              </a:r>
            </a:p>
          </p:txBody>
        </p:sp>
        <p:sp>
          <p:nvSpPr>
            <p:cNvPr id="100369" name="Text Box 18"/>
            <p:cNvSpPr txBox="1">
              <a:spLocks noChangeArrowheads="1"/>
            </p:cNvSpPr>
            <p:nvPr/>
          </p:nvSpPr>
          <p:spPr bwMode="auto">
            <a:xfrm>
              <a:off x="7036" y="15426"/>
              <a:ext cx="117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编制会计报表</a:t>
              </a:r>
            </a:p>
          </p:txBody>
        </p:sp>
        <p:sp>
          <p:nvSpPr>
            <p:cNvPr id="100370" name="AutoShape 19"/>
            <p:cNvSpPr>
              <a:spLocks noChangeArrowheads="1"/>
            </p:cNvSpPr>
            <p:nvPr/>
          </p:nvSpPr>
          <p:spPr bwMode="auto">
            <a:xfrm>
              <a:off x="3916" y="12682"/>
              <a:ext cx="1380" cy="889"/>
            </a:xfrm>
            <a:prstGeom prst="flowChartMultidocument">
              <a:avLst/>
            </a:prstGeom>
            <a:solidFill>
              <a:schemeClr val="accent1"/>
            </a:solidFill>
            <a:ln w="9525">
              <a:solidFill>
                <a:srgbClr val="000000"/>
              </a:solidFill>
              <a:miter lim="800000"/>
              <a:headEnd/>
              <a:tailEnd/>
            </a:ln>
          </p:spPr>
          <p:txBody>
            <a:bodyPr/>
            <a:lstStyle/>
            <a:p>
              <a:pPr algn="just">
                <a:lnSpc>
                  <a:spcPct val="96000"/>
                </a:lnSpc>
              </a:pPr>
              <a:r>
                <a:rPr lang="zh-CN" altLang="en-US" sz="1400"/>
                <a:t>更正表计算表</a:t>
              </a:r>
            </a:p>
          </p:txBody>
        </p:sp>
        <p:sp>
          <p:nvSpPr>
            <p:cNvPr id="100371" name="Text Box 20"/>
            <p:cNvSpPr txBox="1">
              <a:spLocks noChangeArrowheads="1"/>
            </p:cNvSpPr>
            <p:nvPr/>
          </p:nvSpPr>
          <p:spPr bwMode="auto">
            <a:xfrm>
              <a:off x="3976" y="14495"/>
              <a:ext cx="117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调整、结转</a:t>
              </a:r>
            </a:p>
          </p:txBody>
        </p:sp>
        <p:sp>
          <p:nvSpPr>
            <p:cNvPr id="100372" name="Text Box 21"/>
            <p:cNvSpPr txBox="1">
              <a:spLocks noChangeArrowheads="1"/>
            </p:cNvSpPr>
            <p:nvPr/>
          </p:nvSpPr>
          <p:spPr bwMode="auto">
            <a:xfrm>
              <a:off x="5536" y="15440"/>
              <a:ext cx="1170" cy="357"/>
            </a:xfrm>
            <a:prstGeom prst="rect">
              <a:avLst/>
            </a:prstGeom>
            <a:solidFill>
              <a:schemeClr val="accent1"/>
            </a:solidFill>
            <a:ln w="9525">
              <a:solidFill>
                <a:srgbClr val="000000"/>
              </a:solidFill>
              <a:miter lim="800000"/>
              <a:headEnd/>
              <a:tailEnd/>
            </a:ln>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结  账</a:t>
              </a:r>
            </a:p>
          </p:txBody>
        </p:sp>
        <p:sp>
          <p:nvSpPr>
            <p:cNvPr id="100373" name="AutoShape 22"/>
            <p:cNvSpPr>
              <a:spLocks noChangeArrowheads="1"/>
            </p:cNvSpPr>
            <p:nvPr/>
          </p:nvSpPr>
          <p:spPr bwMode="auto">
            <a:xfrm>
              <a:off x="8851" y="15391"/>
              <a:ext cx="1155" cy="392"/>
            </a:xfrm>
            <a:prstGeom prst="flowChartOnlineStorage">
              <a:avLst/>
            </a:prstGeom>
            <a:solidFill>
              <a:schemeClr val="accent1"/>
            </a:solidFill>
            <a:ln w="9525">
              <a:solidFill>
                <a:srgbClr val="000000"/>
              </a:solidFill>
              <a:miter lim="800000"/>
              <a:headEnd/>
              <a:tailEnd/>
            </a:ln>
          </p:spPr>
          <p:txBody>
            <a:bodyPr lIns="18000" rIns="18000"/>
            <a:lstStyle/>
            <a:p>
              <a:pPr algn="ctr">
                <a:lnSpc>
                  <a:spcPct val="96000"/>
                </a:lnSpc>
              </a:pPr>
              <a:r>
                <a:rPr lang="zh-CN" altLang="en-US" sz="1400"/>
                <a:t>补充资料</a:t>
              </a:r>
            </a:p>
          </p:txBody>
        </p:sp>
        <p:sp>
          <p:nvSpPr>
            <p:cNvPr id="100374" name="Line 23"/>
            <p:cNvSpPr>
              <a:spLocks noChangeShapeType="1"/>
            </p:cNvSpPr>
            <p:nvPr/>
          </p:nvSpPr>
          <p:spPr bwMode="auto">
            <a:xfrm>
              <a:off x="2656" y="10799"/>
              <a:ext cx="0" cy="4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5" name="Line 24"/>
            <p:cNvSpPr>
              <a:spLocks noChangeShapeType="1"/>
            </p:cNvSpPr>
            <p:nvPr/>
          </p:nvSpPr>
          <p:spPr bwMode="auto">
            <a:xfrm flipH="1">
              <a:off x="3511" y="9959"/>
              <a:ext cx="35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6" name="Line 25"/>
            <p:cNvSpPr>
              <a:spLocks noChangeShapeType="1"/>
            </p:cNvSpPr>
            <p:nvPr/>
          </p:nvSpPr>
          <p:spPr bwMode="auto">
            <a:xfrm flipH="1">
              <a:off x="7621" y="10141"/>
              <a:ext cx="15" cy="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0377" name="Group 26"/>
            <p:cNvGrpSpPr>
              <a:grpSpLocks/>
            </p:cNvGrpSpPr>
            <p:nvPr/>
          </p:nvGrpSpPr>
          <p:grpSpPr bwMode="auto">
            <a:xfrm>
              <a:off x="3496" y="10323"/>
              <a:ext cx="510" cy="1260"/>
              <a:chOff x="3496" y="10323"/>
              <a:chExt cx="510" cy="1260"/>
            </a:xfrm>
          </p:grpSpPr>
          <p:sp>
            <p:nvSpPr>
              <p:cNvPr id="100401" name="Line 27"/>
              <p:cNvSpPr>
                <a:spLocks noChangeShapeType="1"/>
              </p:cNvSpPr>
              <p:nvPr/>
            </p:nvSpPr>
            <p:spPr bwMode="auto">
              <a:xfrm>
                <a:off x="3511" y="10323"/>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2" name="Line 28"/>
              <p:cNvSpPr>
                <a:spLocks noChangeShapeType="1"/>
              </p:cNvSpPr>
              <p:nvPr/>
            </p:nvSpPr>
            <p:spPr bwMode="auto">
              <a:xfrm>
                <a:off x="3751" y="10323"/>
                <a:ext cx="0" cy="1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3" name="Line 29"/>
              <p:cNvSpPr>
                <a:spLocks noChangeShapeType="1"/>
              </p:cNvSpPr>
              <p:nvPr/>
            </p:nvSpPr>
            <p:spPr bwMode="auto">
              <a:xfrm flipH="1">
                <a:off x="3496" y="11583"/>
                <a:ext cx="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4" name="Line 30"/>
              <p:cNvSpPr>
                <a:spLocks noChangeShapeType="1"/>
              </p:cNvSpPr>
              <p:nvPr/>
            </p:nvSpPr>
            <p:spPr bwMode="auto">
              <a:xfrm>
                <a:off x="3751" y="10918"/>
                <a:ext cx="2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0378" name="Line 31"/>
            <p:cNvSpPr>
              <a:spLocks noChangeShapeType="1"/>
            </p:cNvSpPr>
            <p:nvPr/>
          </p:nvSpPr>
          <p:spPr bwMode="auto">
            <a:xfrm>
              <a:off x="5176" y="10890"/>
              <a:ext cx="1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0379" name="Group 32"/>
            <p:cNvGrpSpPr>
              <a:grpSpLocks/>
            </p:cNvGrpSpPr>
            <p:nvPr/>
          </p:nvGrpSpPr>
          <p:grpSpPr bwMode="auto">
            <a:xfrm>
              <a:off x="6181" y="11338"/>
              <a:ext cx="2730" cy="525"/>
              <a:chOff x="6181" y="11338"/>
              <a:chExt cx="2730" cy="525"/>
            </a:xfrm>
          </p:grpSpPr>
          <p:sp>
            <p:nvSpPr>
              <p:cNvPr id="100397" name="Line 33"/>
              <p:cNvSpPr>
                <a:spLocks noChangeShapeType="1"/>
              </p:cNvSpPr>
              <p:nvPr/>
            </p:nvSpPr>
            <p:spPr bwMode="auto">
              <a:xfrm flipV="1">
                <a:off x="6181" y="11597"/>
                <a:ext cx="0" cy="26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98" name="Line 34"/>
              <p:cNvSpPr>
                <a:spLocks noChangeShapeType="1"/>
              </p:cNvSpPr>
              <p:nvPr/>
            </p:nvSpPr>
            <p:spPr bwMode="auto">
              <a:xfrm>
                <a:off x="6181" y="11597"/>
                <a:ext cx="27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9" name="Line 35"/>
              <p:cNvSpPr>
                <a:spLocks noChangeShapeType="1"/>
              </p:cNvSpPr>
              <p:nvPr/>
            </p:nvSpPr>
            <p:spPr bwMode="auto">
              <a:xfrm flipV="1">
                <a:off x="8896" y="11597"/>
                <a:ext cx="0" cy="26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400" name="Line 36"/>
              <p:cNvSpPr>
                <a:spLocks noChangeShapeType="1"/>
              </p:cNvSpPr>
              <p:nvPr/>
            </p:nvSpPr>
            <p:spPr bwMode="auto">
              <a:xfrm flipV="1">
                <a:off x="7516" y="11338"/>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380" name="Line 37"/>
            <p:cNvSpPr>
              <a:spLocks noChangeShapeType="1"/>
            </p:cNvSpPr>
            <p:nvPr/>
          </p:nvSpPr>
          <p:spPr bwMode="auto">
            <a:xfrm>
              <a:off x="8911" y="12269"/>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1" name="Line 38"/>
            <p:cNvSpPr>
              <a:spLocks noChangeShapeType="1"/>
            </p:cNvSpPr>
            <p:nvPr/>
          </p:nvSpPr>
          <p:spPr bwMode="auto">
            <a:xfrm>
              <a:off x="6181" y="12227"/>
              <a:ext cx="0" cy="22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2" name="Line 39"/>
            <p:cNvSpPr>
              <a:spLocks noChangeShapeType="1"/>
            </p:cNvSpPr>
            <p:nvPr/>
          </p:nvSpPr>
          <p:spPr bwMode="auto">
            <a:xfrm>
              <a:off x="8911" y="13228"/>
              <a:ext cx="0" cy="3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3" name="Line 40"/>
            <p:cNvSpPr>
              <a:spLocks noChangeShapeType="1"/>
            </p:cNvSpPr>
            <p:nvPr/>
          </p:nvSpPr>
          <p:spPr bwMode="auto">
            <a:xfrm>
              <a:off x="8941" y="13998"/>
              <a:ext cx="0" cy="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4" name="Line 41"/>
            <p:cNvSpPr>
              <a:spLocks noChangeShapeType="1"/>
            </p:cNvSpPr>
            <p:nvPr/>
          </p:nvSpPr>
          <p:spPr bwMode="auto">
            <a:xfrm flipH="1">
              <a:off x="6571" y="14655"/>
              <a:ext cx="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5" name="Line 42"/>
            <p:cNvSpPr>
              <a:spLocks noChangeShapeType="1"/>
            </p:cNvSpPr>
            <p:nvPr/>
          </p:nvSpPr>
          <p:spPr bwMode="auto">
            <a:xfrm>
              <a:off x="7906" y="14643"/>
              <a:ext cx="4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6" name="Line 43"/>
            <p:cNvSpPr>
              <a:spLocks noChangeShapeType="1"/>
            </p:cNvSpPr>
            <p:nvPr/>
          </p:nvSpPr>
          <p:spPr bwMode="auto">
            <a:xfrm flipV="1">
              <a:off x="4606" y="11128"/>
              <a:ext cx="0" cy="15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7" name="Line 44"/>
            <p:cNvSpPr>
              <a:spLocks noChangeShapeType="1"/>
            </p:cNvSpPr>
            <p:nvPr/>
          </p:nvSpPr>
          <p:spPr bwMode="auto">
            <a:xfrm flipV="1">
              <a:off x="4606" y="13502"/>
              <a:ext cx="0" cy="10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88" name="Line 45"/>
            <p:cNvSpPr>
              <a:spLocks noChangeShapeType="1"/>
            </p:cNvSpPr>
            <p:nvPr/>
          </p:nvSpPr>
          <p:spPr bwMode="auto">
            <a:xfrm flipH="1">
              <a:off x="5161" y="14684"/>
              <a:ext cx="4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0389" name="Group 46"/>
            <p:cNvGrpSpPr>
              <a:grpSpLocks/>
            </p:cNvGrpSpPr>
            <p:nvPr/>
          </p:nvGrpSpPr>
          <p:grpSpPr bwMode="auto">
            <a:xfrm>
              <a:off x="6196" y="14852"/>
              <a:ext cx="2775" cy="553"/>
              <a:chOff x="6196" y="14852"/>
              <a:chExt cx="2775" cy="553"/>
            </a:xfrm>
          </p:grpSpPr>
          <p:sp>
            <p:nvSpPr>
              <p:cNvPr id="100393" name="Line 47"/>
              <p:cNvSpPr>
                <a:spLocks noChangeShapeType="1"/>
              </p:cNvSpPr>
              <p:nvPr/>
            </p:nvSpPr>
            <p:spPr bwMode="auto">
              <a:xfrm>
                <a:off x="6196" y="14866"/>
                <a:ext cx="0"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4" name="Line 48"/>
              <p:cNvSpPr>
                <a:spLocks noChangeShapeType="1"/>
              </p:cNvSpPr>
              <p:nvPr/>
            </p:nvSpPr>
            <p:spPr bwMode="auto">
              <a:xfrm>
                <a:off x="6196" y="15090"/>
                <a:ext cx="2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5" name="Line 49"/>
              <p:cNvSpPr>
                <a:spLocks noChangeShapeType="1"/>
              </p:cNvSpPr>
              <p:nvPr/>
            </p:nvSpPr>
            <p:spPr bwMode="auto">
              <a:xfrm flipV="1">
                <a:off x="8956" y="14852"/>
                <a:ext cx="0" cy="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6" name="Line 50"/>
              <p:cNvSpPr>
                <a:spLocks noChangeShapeType="1"/>
              </p:cNvSpPr>
              <p:nvPr/>
            </p:nvSpPr>
            <p:spPr bwMode="auto">
              <a:xfrm>
                <a:off x="7621" y="15090"/>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0390" name="Line 51"/>
            <p:cNvSpPr>
              <a:spLocks noChangeShapeType="1"/>
            </p:cNvSpPr>
            <p:nvPr/>
          </p:nvSpPr>
          <p:spPr bwMode="auto">
            <a:xfrm flipV="1">
              <a:off x="6061" y="14852"/>
              <a:ext cx="0" cy="5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91" name="Line 52"/>
            <p:cNvSpPr>
              <a:spLocks noChangeShapeType="1"/>
            </p:cNvSpPr>
            <p:nvPr/>
          </p:nvSpPr>
          <p:spPr bwMode="auto">
            <a:xfrm flipH="1">
              <a:off x="8191" y="15601"/>
              <a:ext cx="6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92" name="Line 53"/>
            <p:cNvSpPr>
              <a:spLocks noChangeShapeType="1"/>
            </p:cNvSpPr>
            <p:nvPr/>
          </p:nvSpPr>
          <p:spPr bwMode="auto">
            <a:xfrm>
              <a:off x="7636" y="15762"/>
              <a:ext cx="0" cy="4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285582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17764"/>
                                        </p:tgtEl>
                                        <p:attrNameLst>
                                          <p:attrName>style.visibility</p:attrName>
                                        </p:attrNameLst>
                                      </p:cBhvr>
                                      <p:to>
                                        <p:strVal val="visible"/>
                                      </p:to>
                                    </p:set>
                                    <p:anim calcmode="lin" valueType="num">
                                      <p:cBhvr additive="base">
                                        <p:cTn id="12" dur="500" fill="hold"/>
                                        <p:tgtEl>
                                          <p:spTgt spid="117764"/>
                                        </p:tgtEl>
                                        <p:attrNameLst>
                                          <p:attrName>ppt_x</p:attrName>
                                        </p:attrNameLst>
                                      </p:cBhvr>
                                      <p:tavLst>
                                        <p:tav tm="0">
                                          <p:val>
                                            <p:strVal val="0-#ppt_w/2"/>
                                          </p:val>
                                        </p:tav>
                                        <p:tav tm="100000">
                                          <p:val>
                                            <p:strVal val="#ppt_x"/>
                                          </p:val>
                                        </p:tav>
                                      </p:tavLst>
                                    </p:anim>
                                    <p:anim calcmode="lin" valueType="num">
                                      <p:cBhvr additive="base">
                                        <p:cTn id="13" dur="500" fill="hold"/>
                                        <p:tgtEl>
                                          <p:spTgt spid="1177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dirty="0" smtClean="0">
                <a:solidFill>
                  <a:srgbClr val="FFCC00"/>
                </a:solidFill>
              </a:rPr>
              <a:t>财务管理</a:t>
            </a:r>
          </a:p>
        </p:txBody>
      </p:sp>
      <p:sp>
        <p:nvSpPr>
          <p:cNvPr id="118787" name="Rectangle 3"/>
          <p:cNvSpPr>
            <a:spLocks noGrp="1" noChangeArrowheads="1"/>
          </p:cNvSpPr>
          <p:nvPr>
            <p:ph type="body" idx="1"/>
          </p:nvPr>
        </p:nvSpPr>
        <p:spPr>
          <a:xfrm>
            <a:off x="685800" y="1600200"/>
            <a:ext cx="7772400" cy="4114800"/>
          </a:xfrm>
        </p:spPr>
        <p:txBody>
          <a:bodyPr/>
          <a:lstStyle/>
          <a:p>
            <a:pPr eaLnBrk="1" hangingPunct="1">
              <a:buFontTx/>
              <a:buNone/>
            </a:pPr>
            <a:r>
              <a:rPr lang="zh-CN" altLang="en-US" smtClean="0"/>
              <a:t>财务各子系统关系图</a:t>
            </a:r>
            <a:endParaRPr lang="zh-CN" altLang="en-US" b="1" smtClean="0">
              <a:solidFill>
                <a:srgbClr val="FF0000"/>
              </a:solidFill>
            </a:endParaRPr>
          </a:p>
        </p:txBody>
      </p:sp>
      <p:grpSp>
        <p:nvGrpSpPr>
          <p:cNvPr id="118788" name="Group 4"/>
          <p:cNvGrpSpPr>
            <a:grpSpLocks/>
          </p:cNvGrpSpPr>
          <p:nvPr/>
        </p:nvGrpSpPr>
        <p:grpSpPr bwMode="auto">
          <a:xfrm>
            <a:off x="1371600" y="2209800"/>
            <a:ext cx="6324600" cy="4038600"/>
            <a:chOff x="3481" y="2552"/>
            <a:chExt cx="5445" cy="4928"/>
          </a:xfrm>
        </p:grpSpPr>
        <p:grpSp>
          <p:nvGrpSpPr>
            <p:cNvPr id="101381" name="Group 5"/>
            <p:cNvGrpSpPr>
              <a:grpSpLocks/>
            </p:cNvGrpSpPr>
            <p:nvPr/>
          </p:nvGrpSpPr>
          <p:grpSpPr bwMode="auto">
            <a:xfrm>
              <a:off x="3481" y="2552"/>
              <a:ext cx="5445" cy="4928"/>
              <a:chOff x="3481" y="2567"/>
              <a:chExt cx="5445" cy="4928"/>
            </a:xfrm>
          </p:grpSpPr>
          <p:sp>
            <p:nvSpPr>
              <p:cNvPr id="101385" name="Line 6"/>
              <p:cNvSpPr>
                <a:spLocks noChangeShapeType="1"/>
              </p:cNvSpPr>
              <p:nvPr/>
            </p:nvSpPr>
            <p:spPr bwMode="auto">
              <a:xfrm flipV="1">
                <a:off x="8086" y="7096"/>
                <a:ext cx="0" cy="3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386" name="Text Box 7"/>
              <p:cNvSpPr txBox="1">
                <a:spLocks noChangeArrowheads="1"/>
              </p:cNvSpPr>
              <p:nvPr/>
            </p:nvSpPr>
            <p:spPr bwMode="auto">
              <a:xfrm>
                <a:off x="6571" y="5339"/>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自动转账</a:t>
                </a:r>
              </a:p>
            </p:txBody>
          </p:sp>
          <p:sp>
            <p:nvSpPr>
              <p:cNvPr id="101387" name="Text Box 8"/>
              <p:cNvSpPr txBox="1">
                <a:spLocks noChangeArrowheads="1"/>
              </p:cNvSpPr>
              <p:nvPr/>
            </p:nvSpPr>
            <p:spPr bwMode="auto">
              <a:xfrm>
                <a:off x="4561" y="5353"/>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自动转账</a:t>
                </a:r>
              </a:p>
            </p:txBody>
          </p:sp>
          <p:sp>
            <p:nvSpPr>
              <p:cNvPr id="101388" name="Text Box 9"/>
              <p:cNvSpPr txBox="1">
                <a:spLocks noChangeArrowheads="1"/>
              </p:cNvSpPr>
              <p:nvPr/>
            </p:nvSpPr>
            <p:spPr bwMode="auto">
              <a:xfrm>
                <a:off x="6196" y="3617"/>
                <a:ext cx="46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对账</a:t>
                </a:r>
              </a:p>
            </p:txBody>
          </p:sp>
          <p:sp>
            <p:nvSpPr>
              <p:cNvPr id="101389" name="Text Box 10"/>
              <p:cNvSpPr txBox="1">
                <a:spLocks noChangeArrowheads="1"/>
              </p:cNvSpPr>
              <p:nvPr/>
            </p:nvSpPr>
            <p:spPr bwMode="auto">
              <a:xfrm>
                <a:off x="6616" y="6403"/>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传递数据</a:t>
                </a:r>
              </a:p>
            </p:txBody>
          </p:sp>
          <p:sp>
            <p:nvSpPr>
              <p:cNvPr id="101390" name="Text Box 11"/>
              <p:cNvSpPr txBox="1">
                <a:spLocks noChangeArrowheads="1"/>
              </p:cNvSpPr>
              <p:nvPr/>
            </p:nvSpPr>
            <p:spPr bwMode="auto">
              <a:xfrm>
                <a:off x="6631" y="7103"/>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传递数据</a:t>
                </a:r>
              </a:p>
            </p:txBody>
          </p:sp>
          <p:sp>
            <p:nvSpPr>
              <p:cNvPr id="101391" name="Text Box 12"/>
              <p:cNvSpPr txBox="1">
                <a:spLocks noChangeArrowheads="1"/>
              </p:cNvSpPr>
              <p:nvPr/>
            </p:nvSpPr>
            <p:spPr bwMode="auto">
              <a:xfrm>
                <a:off x="6601" y="4590"/>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自动转账</a:t>
                </a:r>
              </a:p>
            </p:txBody>
          </p:sp>
          <p:sp>
            <p:nvSpPr>
              <p:cNvPr id="101392" name="Text Box 13"/>
              <p:cNvSpPr txBox="1">
                <a:spLocks noChangeArrowheads="1"/>
              </p:cNvSpPr>
              <p:nvPr/>
            </p:nvSpPr>
            <p:spPr bwMode="auto">
              <a:xfrm>
                <a:off x="4561" y="4592"/>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自动转账</a:t>
                </a:r>
              </a:p>
            </p:txBody>
          </p:sp>
          <p:sp>
            <p:nvSpPr>
              <p:cNvPr id="101393" name="Text Box 14"/>
              <p:cNvSpPr txBox="1">
                <a:spLocks noChangeArrowheads="1"/>
              </p:cNvSpPr>
              <p:nvPr/>
            </p:nvSpPr>
            <p:spPr bwMode="auto">
              <a:xfrm>
                <a:off x="3481" y="4522"/>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应收账管理</a:t>
                </a:r>
              </a:p>
            </p:txBody>
          </p:sp>
          <p:sp>
            <p:nvSpPr>
              <p:cNvPr id="101394" name="Text Box 15"/>
              <p:cNvSpPr txBox="1">
                <a:spLocks noChangeArrowheads="1"/>
              </p:cNvSpPr>
              <p:nvPr/>
            </p:nvSpPr>
            <p:spPr bwMode="auto">
              <a:xfrm>
                <a:off x="5416" y="4522"/>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账务</a:t>
                </a:r>
              </a:p>
              <a:p>
                <a:pPr algn="ctr"/>
                <a:r>
                  <a:rPr lang="zh-CN" altLang="en-US" sz="1400"/>
                  <a:t>管理</a:t>
                </a:r>
              </a:p>
            </p:txBody>
          </p:sp>
          <p:sp>
            <p:nvSpPr>
              <p:cNvPr id="101395" name="Text Box 16"/>
              <p:cNvSpPr txBox="1">
                <a:spLocks noChangeArrowheads="1"/>
              </p:cNvSpPr>
              <p:nvPr/>
            </p:nvSpPr>
            <p:spPr bwMode="auto">
              <a:xfrm>
                <a:off x="7531" y="4505"/>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应付账管理</a:t>
                </a:r>
              </a:p>
            </p:txBody>
          </p:sp>
          <p:sp>
            <p:nvSpPr>
              <p:cNvPr id="101396" name="Text Box 17"/>
              <p:cNvSpPr txBox="1">
                <a:spLocks noChangeArrowheads="1"/>
              </p:cNvSpPr>
              <p:nvPr/>
            </p:nvSpPr>
            <p:spPr bwMode="auto">
              <a:xfrm>
                <a:off x="4441" y="2973"/>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现金</a:t>
                </a:r>
              </a:p>
              <a:p>
                <a:pPr algn="ctr"/>
                <a:r>
                  <a:rPr lang="zh-CN" altLang="en-US" sz="1400"/>
                  <a:t>管理</a:t>
                </a:r>
              </a:p>
            </p:txBody>
          </p:sp>
          <p:sp>
            <p:nvSpPr>
              <p:cNvPr id="101397" name="Text Box 18"/>
              <p:cNvSpPr txBox="1">
                <a:spLocks noChangeArrowheads="1"/>
              </p:cNvSpPr>
              <p:nvPr/>
            </p:nvSpPr>
            <p:spPr bwMode="auto">
              <a:xfrm>
                <a:off x="6571" y="2952"/>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银行账管理</a:t>
                </a:r>
              </a:p>
            </p:txBody>
          </p:sp>
          <p:sp>
            <p:nvSpPr>
              <p:cNvPr id="101398" name="Text Box 19"/>
              <p:cNvSpPr txBox="1">
                <a:spLocks noChangeArrowheads="1"/>
              </p:cNvSpPr>
              <p:nvPr/>
            </p:nvSpPr>
            <p:spPr bwMode="auto">
              <a:xfrm>
                <a:off x="3481" y="6283"/>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固定资产管理</a:t>
                </a:r>
              </a:p>
            </p:txBody>
          </p:sp>
          <p:sp>
            <p:nvSpPr>
              <p:cNvPr id="101399" name="Text Box 20"/>
              <p:cNvSpPr txBox="1">
                <a:spLocks noChangeArrowheads="1"/>
              </p:cNvSpPr>
              <p:nvPr/>
            </p:nvSpPr>
            <p:spPr bwMode="auto">
              <a:xfrm>
                <a:off x="5431" y="6284"/>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工资</a:t>
                </a:r>
              </a:p>
              <a:p>
                <a:pPr algn="ctr"/>
                <a:r>
                  <a:rPr lang="zh-CN" altLang="en-US" sz="1400"/>
                  <a:t>核算</a:t>
                </a:r>
              </a:p>
            </p:txBody>
          </p:sp>
          <p:sp>
            <p:nvSpPr>
              <p:cNvPr id="101400" name="Text Box 21"/>
              <p:cNvSpPr txBox="1">
                <a:spLocks noChangeArrowheads="1"/>
              </p:cNvSpPr>
              <p:nvPr/>
            </p:nvSpPr>
            <p:spPr bwMode="auto">
              <a:xfrm>
                <a:off x="7561" y="6272"/>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成本</a:t>
                </a:r>
              </a:p>
              <a:p>
                <a:pPr algn="ctr"/>
                <a:r>
                  <a:rPr lang="zh-CN" altLang="en-US" sz="1400"/>
                  <a:t>核算</a:t>
                </a:r>
              </a:p>
            </p:txBody>
          </p:sp>
          <p:sp>
            <p:nvSpPr>
              <p:cNvPr id="101401" name="Line 22"/>
              <p:cNvSpPr>
                <a:spLocks noChangeShapeType="1"/>
              </p:cNvSpPr>
              <p:nvPr/>
            </p:nvSpPr>
            <p:spPr bwMode="auto">
              <a:xfrm>
                <a:off x="5386" y="3358"/>
                <a:ext cx="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1402" name="Group 23"/>
              <p:cNvGrpSpPr>
                <a:grpSpLocks/>
              </p:cNvGrpSpPr>
              <p:nvPr/>
            </p:nvGrpSpPr>
            <p:grpSpPr bwMode="auto">
              <a:xfrm>
                <a:off x="3976" y="3344"/>
                <a:ext cx="465" cy="1155"/>
                <a:chOff x="3976" y="3344"/>
                <a:chExt cx="465" cy="1155"/>
              </a:xfrm>
            </p:grpSpPr>
            <p:sp>
              <p:nvSpPr>
                <p:cNvPr id="101435" name="Line 24"/>
                <p:cNvSpPr>
                  <a:spLocks noChangeShapeType="1"/>
                </p:cNvSpPr>
                <p:nvPr/>
              </p:nvSpPr>
              <p:spPr bwMode="auto">
                <a:xfrm flipH="1">
                  <a:off x="3976" y="3344"/>
                  <a:ext cx="46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1436" name="Line 25"/>
                <p:cNvSpPr>
                  <a:spLocks noChangeShapeType="1"/>
                </p:cNvSpPr>
                <p:nvPr/>
              </p:nvSpPr>
              <p:spPr bwMode="auto">
                <a:xfrm>
                  <a:off x="3976" y="3344"/>
                  <a:ext cx="0" cy="1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03" name="Line 26"/>
              <p:cNvSpPr>
                <a:spLocks noChangeShapeType="1"/>
              </p:cNvSpPr>
              <p:nvPr/>
            </p:nvSpPr>
            <p:spPr bwMode="auto">
              <a:xfrm>
                <a:off x="4441" y="4947"/>
                <a:ext cx="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404" name="Line 27"/>
              <p:cNvSpPr>
                <a:spLocks noChangeShapeType="1"/>
              </p:cNvSpPr>
              <p:nvPr/>
            </p:nvSpPr>
            <p:spPr bwMode="auto">
              <a:xfrm>
                <a:off x="6376" y="4919"/>
                <a:ext cx="115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01405" name="Group 28"/>
              <p:cNvGrpSpPr>
                <a:grpSpLocks/>
              </p:cNvGrpSpPr>
              <p:nvPr/>
            </p:nvGrpSpPr>
            <p:grpSpPr bwMode="auto">
              <a:xfrm>
                <a:off x="4936" y="3778"/>
                <a:ext cx="1005" cy="735"/>
                <a:chOff x="4936" y="3778"/>
                <a:chExt cx="1005" cy="735"/>
              </a:xfrm>
            </p:grpSpPr>
            <p:sp>
              <p:nvSpPr>
                <p:cNvPr id="101432" name="Line 29"/>
                <p:cNvSpPr>
                  <a:spLocks noChangeShapeType="1"/>
                </p:cNvSpPr>
                <p:nvPr/>
              </p:nvSpPr>
              <p:spPr bwMode="auto">
                <a:xfrm>
                  <a:off x="4936" y="3778"/>
                  <a:ext cx="0" cy="4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3" name="Line 30"/>
                <p:cNvSpPr>
                  <a:spLocks noChangeShapeType="1"/>
                </p:cNvSpPr>
                <p:nvPr/>
              </p:nvSpPr>
              <p:spPr bwMode="auto">
                <a:xfrm>
                  <a:off x="4936" y="4275"/>
                  <a:ext cx="10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4" name="Line 31"/>
                <p:cNvSpPr>
                  <a:spLocks noChangeShapeType="1"/>
                </p:cNvSpPr>
                <p:nvPr/>
              </p:nvSpPr>
              <p:spPr bwMode="auto">
                <a:xfrm>
                  <a:off x="5941" y="4275"/>
                  <a:ext cx="0" cy="2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1406" name="Group 32"/>
              <p:cNvGrpSpPr>
                <a:grpSpLocks/>
              </p:cNvGrpSpPr>
              <p:nvPr/>
            </p:nvGrpSpPr>
            <p:grpSpPr bwMode="auto">
              <a:xfrm>
                <a:off x="5416" y="3512"/>
                <a:ext cx="2595" cy="987"/>
                <a:chOff x="5416" y="3512"/>
                <a:chExt cx="2595" cy="987"/>
              </a:xfrm>
            </p:grpSpPr>
            <p:sp>
              <p:nvSpPr>
                <p:cNvPr id="101428" name="Line 33"/>
                <p:cNvSpPr>
                  <a:spLocks noChangeShapeType="1"/>
                </p:cNvSpPr>
                <p:nvPr/>
              </p:nvSpPr>
              <p:spPr bwMode="auto">
                <a:xfrm>
                  <a:off x="5416" y="3512"/>
                  <a:ext cx="4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1429" name="Line 34"/>
                <p:cNvSpPr>
                  <a:spLocks noChangeShapeType="1"/>
                </p:cNvSpPr>
                <p:nvPr/>
              </p:nvSpPr>
              <p:spPr bwMode="auto">
                <a:xfrm>
                  <a:off x="5836" y="3512"/>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0" name="Line 35"/>
                <p:cNvSpPr>
                  <a:spLocks noChangeShapeType="1"/>
                </p:cNvSpPr>
                <p:nvPr/>
              </p:nvSpPr>
              <p:spPr bwMode="auto">
                <a:xfrm>
                  <a:off x="5836" y="4142"/>
                  <a:ext cx="2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1" name="Line 36"/>
                <p:cNvSpPr>
                  <a:spLocks noChangeShapeType="1"/>
                </p:cNvSpPr>
                <p:nvPr/>
              </p:nvSpPr>
              <p:spPr bwMode="auto">
                <a:xfrm>
                  <a:off x="8011" y="4142"/>
                  <a:ext cx="0" cy="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07" name="Group 37"/>
              <p:cNvGrpSpPr>
                <a:grpSpLocks/>
              </p:cNvGrpSpPr>
              <p:nvPr/>
            </p:nvGrpSpPr>
            <p:grpSpPr bwMode="auto">
              <a:xfrm>
                <a:off x="7516" y="3344"/>
                <a:ext cx="1410" cy="1470"/>
                <a:chOff x="7516" y="3344"/>
                <a:chExt cx="1410" cy="1470"/>
              </a:xfrm>
            </p:grpSpPr>
            <p:sp>
              <p:nvSpPr>
                <p:cNvPr id="101425" name="Line 38"/>
                <p:cNvSpPr>
                  <a:spLocks noChangeShapeType="1"/>
                </p:cNvSpPr>
                <p:nvPr/>
              </p:nvSpPr>
              <p:spPr bwMode="auto">
                <a:xfrm>
                  <a:off x="7516" y="3344"/>
                  <a:ext cx="141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1426" name="Line 39"/>
                <p:cNvSpPr>
                  <a:spLocks noChangeShapeType="1"/>
                </p:cNvSpPr>
                <p:nvPr/>
              </p:nvSpPr>
              <p:spPr bwMode="auto">
                <a:xfrm>
                  <a:off x="8926" y="3344"/>
                  <a:ext cx="0" cy="1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7" name="Line 40"/>
                <p:cNvSpPr>
                  <a:spLocks noChangeShapeType="1"/>
                </p:cNvSpPr>
                <p:nvPr/>
              </p:nvSpPr>
              <p:spPr bwMode="auto">
                <a:xfrm flipH="1">
                  <a:off x="8491" y="4814"/>
                  <a:ext cx="4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08" name="Group 41"/>
              <p:cNvGrpSpPr>
                <a:grpSpLocks/>
              </p:cNvGrpSpPr>
              <p:nvPr/>
            </p:nvGrpSpPr>
            <p:grpSpPr bwMode="auto">
              <a:xfrm>
                <a:off x="3991" y="5325"/>
                <a:ext cx="1680" cy="959"/>
                <a:chOff x="3991" y="5325"/>
                <a:chExt cx="1680" cy="959"/>
              </a:xfrm>
            </p:grpSpPr>
            <p:sp>
              <p:nvSpPr>
                <p:cNvPr id="101422" name="Line 42"/>
                <p:cNvSpPr>
                  <a:spLocks noChangeShapeType="1"/>
                </p:cNvSpPr>
                <p:nvPr/>
              </p:nvSpPr>
              <p:spPr bwMode="auto">
                <a:xfrm flipV="1">
                  <a:off x="3991" y="5682"/>
                  <a:ext cx="0" cy="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3" name="Line 43"/>
                <p:cNvSpPr>
                  <a:spLocks noChangeShapeType="1"/>
                </p:cNvSpPr>
                <p:nvPr/>
              </p:nvSpPr>
              <p:spPr bwMode="auto">
                <a:xfrm>
                  <a:off x="3991" y="5682"/>
                  <a:ext cx="1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4" name="Line 44"/>
                <p:cNvSpPr>
                  <a:spLocks noChangeShapeType="1"/>
                </p:cNvSpPr>
                <p:nvPr/>
              </p:nvSpPr>
              <p:spPr bwMode="auto">
                <a:xfrm flipV="1">
                  <a:off x="5671" y="5325"/>
                  <a:ext cx="0" cy="3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1409" name="Line 45"/>
              <p:cNvSpPr>
                <a:spLocks noChangeShapeType="1"/>
              </p:cNvSpPr>
              <p:nvPr/>
            </p:nvSpPr>
            <p:spPr bwMode="auto">
              <a:xfrm flipV="1">
                <a:off x="5926" y="5339"/>
                <a:ext cx="0" cy="9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1410" name="Group 46"/>
              <p:cNvGrpSpPr>
                <a:grpSpLocks/>
              </p:cNvGrpSpPr>
              <p:nvPr/>
            </p:nvGrpSpPr>
            <p:grpSpPr bwMode="auto">
              <a:xfrm>
                <a:off x="6181" y="5339"/>
                <a:ext cx="1860" cy="917"/>
                <a:chOff x="6181" y="5339"/>
                <a:chExt cx="1860" cy="917"/>
              </a:xfrm>
            </p:grpSpPr>
            <p:sp>
              <p:nvSpPr>
                <p:cNvPr id="101419" name="Line 47"/>
                <p:cNvSpPr>
                  <a:spLocks noChangeShapeType="1"/>
                </p:cNvSpPr>
                <p:nvPr/>
              </p:nvSpPr>
              <p:spPr bwMode="auto">
                <a:xfrm flipV="1">
                  <a:off x="8041" y="5654"/>
                  <a:ext cx="0" cy="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0" name="Line 48"/>
                <p:cNvSpPr>
                  <a:spLocks noChangeShapeType="1"/>
                </p:cNvSpPr>
                <p:nvPr/>
              </p:nvSpPr>
              <p:spPr bwMode="auto">
                <a:xfrm flipH="1">
                  <a:off x="6181" y="5654"/>
                  <a:ext cx="18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1" name="Line 49"/>
                <p:cNvSpPr>
                  <a:spLocks noChangeShapeType="1"/>
                </p:cNvSpPr>
                <p:nvPr/>
              </p:nvSpPr>
              <p:spPr bwMode="auto">
                <a:xfrm flipV="1">
                  <a:off x="6181" y="5339"/>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1411" name="Line 50"/>
              <p:cNvSpPr>
                <a:spLocks noChangeShapeType="1"/>
              </p:cNvSpPr>
              <p:nvPr/>
            </p:nvSpPr>
            <p:spPr bwMode="auto">
              <a:xfrm>
                <a:off x="6391" y="6718"/>
                <a:ext cx="11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1412" name="Group 51"/>
              <p:cNvGrpSpPr>
                <a:grpSpLocks/>
              </p:cNvGrpSpPr>
              <p:nvPr/>
            </p:nvGrpSpPr>
            <p:grpSpPr bwMode="auto">
              <a:xfrm>
                <a:off x="3781" y="2567"/>
                <a:ext cx="3255" cy="1946"/>
                <a:chOff x="3781" y="2567"/>
                <a:chExt cx="3255" cy="1946"/>
              </a:xfrm>
            </p:grpSpPr>
            <p:sp>
              <p:nvSpPr>
                <p:cNvPr id="101416" name="Line 52"/>
                <p:cNvSpPr>
                  <a:spLocks noChangeShapeType="1"/>
                </p:cNvSpPr>
                <p:nvPr/>
              </p:nvSpPr>
              <p:spPr bwMode="auto">
                <a:xfrm flipV="1">
                  <a:off x="3781" y="2567"/>
                  <a:ext cx="0" cy="19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7" name="Line 53"/>
                <p:cNvSpPr>
                  <a:spLocks noChangeShapeType="1"/>
                </p:cNvSpPr>
                <p:nvPr/>
              </p:nvSpPr>
              <p:spPr bwMode="auto">
                <a:xfrm>
                  <a:off x="3781" y="2567"/>
                  <a:ext cx="3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8" name="Line 54"/>
                <p:cNvSpPr>
                  <a:spLocks noChangeShapeType="1"/>
                </p:cNvSpPr>
                <p:nvPr/>
              </p:nvSpPr>
              <p:spPr bwMode="auto">
                <a:xfrm>
                  <a:off x="7036" y="2567"/>
                  <a:ext cx="0" cy="3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1413" name="Group 55"/>
              <p:cNvGrpSpPr>
                <a:grpSpLocks/>
              </p:cNvGrpSpPr>
              <p:nvPr/>
            </p:nvGrpSpPr>
            <p:grpSpPr bwMode="auto">
              <a:xfrm>
                <a:off x="6136" y="3526"/>
                <a:ext cx="450" cy="987"/>
                <a:chOff x="6136" y="3526"/>
                <a:chExt cx="450" cy="987"/>
              </a:xfrm>
            </p:grpSpPr>
            <p:sp>
              <p:nvSpPr>
                <p:cNvPr id="101414" name="Line 56"/>
                <p:cNvSpPr>
                  <a:spLocks noChangeShapeType="1"/>
                </p:cNvSpPr>
                <p:nvPr/>
              </p:nvSpPr>
              <p:spPr bwMode="auto">
                <a:xfrm flipH="1">
                  <a:off x="6136" y="3526"/>
                  <a:ext cx="4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5" name="Line 57"/>
                <p:cNvSpPr>
                  <a:spLocks noChangeShapeType="1"/>
                </p:cNvSpPr>
                <p:nvPr/>
              </p:nvSpPr>
              <p:spPr bwMode="auto">
                <a:xfrm>
                  <a:off x="6136" y="3526"/>
                  <a:ext cx="0"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1382" name="Group 58"/>
            <p:cNvGrpSpPr>
              <a:grpSpLocks/>
            </p:cNvGrpSpPr>
            <p:nvPr/>
          </p:nvGrpSpPr>
          <p:grpSpPr bwMode="auto">
            <a:xfrm>
              <a:off x="3946" y="7096"/>
              <a:ext cx="4140" cy="329"/>
              <a:chOff x="3946" y="7096"/>
              <a:chExt cx="4140" cy="329"/>
            </a:xfrm>
          </p:grpSpPr>
          <p:sp>
            <p:nvSpPr>
              <p:cNvPr id="101383" name="Line 59"/>
              <p:cNvSpPr>
                <a:spLocks noChangeShapeType="1"/>
              </p:cNvSpPr>
              <p:nvPr/>
            </p:nvSpPr>
            <p:spPr bwMode="auto">
              <a:xfrm>
                <a:off x="3946" y="7096"/>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4" name="Line 60"/>
              <p:cNvSpPr>
                <a:spLocks noChangeShapeType="1"/>
              </p:cNvSpPr>
              <p:nvPr/>
            </p:nvSpPr>
            <p:spPr bwMode="auto">
              <a:xfrm>
                <a:off x="3946" y="7425"/>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09106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500" fill="hold"/>
                                        <p:tgtEl>
                                          <p:spTgt spid="118786"/>
                                        </p:tgtEl>
                                        <p:attrNameLst>
                                          <p:attrName>ppt_x</p:attrName>
                                        </p:attrNameLst>
                                      </p:cBhvr>
                                      <p:tavLst>
                                        <p:tav tm="0">
                                          <p:val>
                                            <p:strVal val="#ppt_x"/>
                                          </p:val>
                                        </p:tav>
                                        <p:tav tm="100000">
                                          <p:val>
                                            <p:strVal val="#ppt_x"/>
                                          </p:val>
                                        </p:tav>
                                      </p:tavLst>
                                    </p:anim>
                                    <p:anim calcmode="lin" valueType="num">
                                      <p:cBhvr additive="base">
                                        <p:cTn id="8" dur="500" fill="hold"/>
                                        <p:tgtEl>
                                          <p:spTgt spid="1187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8787">
                                            <p:txEl>
                                              <p:pRg st="0" end="0"/>
                                            </p:txEl>
                                          </p:spTgt>
                                        </p:tgtEl>
                                        <p:attrNameLst>
                                          <p:attrName>style.visibility</p:attrName>
                                        </p:attrNameLst>
                                      </p:cBhvr>
                                      <p:to>
                                        <p:strVal val="visible"/>
                                      </p:to>
                                    </p:set>
                                    <p:anim calcmode="lin" valueType="num">
                                      <p:cBhvr additive="base">
                                        <p:cTn id="12" dur="500" fill="hold"/>
                                        <p:tgtEl>
                                          <p:spTgt spid="1187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87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18788"/>
                                        </p:tgtEl>
                                        <p:attrNameLst>
                                          <p:attrName>style.visibility</p:attrName>
                                        </p:attrNameLst>
                                      </p:cBhvr>
                                      <p:to>
                                        <p:strVal val="visible"/>
                                      </p:to>
                                    </p:set>
                                    <p:anim calcmode="lin" valueType="num">
                                      <p:cBhvr additive="base">
                                        <p:cTn id="17" dur="500" fill="hold"/>
                                        <p:tgtEl>
                                          <p:spTgt spid="118788"/>
                                        </p:tgtEl>
                                        <p:attrNameLst>
                                          <p:attrName>ppt_x</p:attrName>
                                        </p:attrNameLst>
                                      </p:cBhvr>
                                      <p:tavLst>
                                        <p:tav tm="0">
                                          <p:val>
                                            <p:strVal val="1+#ppt_w/2"/>
                                          </p:val>
                                        </p:tav>
                                        <p:tav tm="100000">
                                          <p:val>
                                            <p:strVal val="#ppt_x"/>
                                          </p:val>
                                        </p:tav>
                                      </p:tavLst>
                                    </p:anim>
                                    <p:anim calcmode="lin" valueType="num">
                                      <p:cBhvr additive="base">
                                        <p:cTn id="18" dur="500" fill="hold"/>
                                        <p:tgtEl>
                                          <p:spTgt spid="11878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build="p" autoUpdateAnimBg="0" advAuto="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dirty="0" smtClean="0">
                <a:solidFill>
                  <a:srgbClr val="FFCC00"/>
                </a:solidFill>
              </a:rPr>
              <a:t>财务管理</a:t>
            </a:r>
          </a:p>
        </p:txBody>
      </p:sp>
      <p:sp>
        <p:nvSpPr>
          <p:cNvPr id="119811" name="Rectangle 3"/>
          <p:cNvSpPr>
            <a:spLocks noGrp="1" noChangeArrowheads="1"/>
          </p:cNvSpPr>
          <p:nvPr>
            <p:ph type="body" idx="1"/>
          </p:nvPr>
        </p:nvSpPr>
        <p:spPr/>
        <p:txBody>
          <a:bodyPr/>
          <a:lstStyle/>
          <a:p>
            <a:pPr eaLnBrk="1" hangingPunct="1">
              <a:buFontTx/>
              <a:buNone/>
            </a:pPr>
            <a:r>
              <a:rPr lang="zh-CN" altLang="en-US" sz="2800" smtClean="0"/>
              <a:t>财务子系统与</a:t>
            </a:r>
            <a:r>
              <a:rPr lang="en-US" altLang="zh-CN" sz="2800" smtClean="0"/>
              <a:t>ERP</a:t>
            </a:r>
            <a:r>
              <a:rPr lang="zh-CN" altLang="en-US" sz="2800" smtClean="0"/>
              <a:t>其它各相关子系统的关系</a:t>
            </a:r>
            <a:endParaRPr lang="zh-CN" altLang="en-US" b="1" smtClean="0">
              <a:solidFill>
                <a:srgbClr val="FF0000"/>
              </a:solidFill>
            </a:endParaRPr>
          </a:p>
        </p:txBody>
      </p:sp>
      <p:grpSp>
        <p:nvGrpSpPr>
          <p:cNvPr id="119812" name="Group 4"/>
          <p:cNvGrpSpPr>
            <a:grpSpLocks/>
          </p:cNvGrpSpPr>
          <p:nvPr/>
        </p:nvGrpSpPr>
        <p:grpSpPr bwMode="auto">
          <a:xfrm>
            <a:off x="838200" y="2514600"/>
            <a:ext cx="7391400" cy="3857625"/>
            <a:chOff x="3661" y="8958"/>
            <a:chExt cx="5070" cy="4515"/>
          </a:xfrm>
        </p:grpSpPr>
        <p:sp>
          <p:nvSpPr>
            <p:cNvPr id="102405" name="Text Box 5"/>
            <p:cNvSpPr txBox="1">
              <a:spLocks noChangeArrowheads="1"/>
            </p:cNvSpPr>
            <p:nvPr/>
          </p:nvSpPr>
          <p:spPr bwMode="auto">
            <a:xfrm>
              <a:off x="7366" y="10211"/>
              <a:ext cx="780" cy="3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定额资料</a:t>
              </a:r>
            </a:p>
          </p:txBody>
        </p:sp>
        <p:sp>
          <p:nvSpPr>
            <p:cNvPr id="102406" name="Text Box 6"/>
            <p:cNvSpPr txBox="1">
              <a:spLocks noChangeArrowheads="1"/>
            </p:cNvSpPr>
            <p:nvPr/>
          </p:nvSpPr>
          <p:spPr bwMode="auto">
            <a:xfrm>
              <a:off x="6301" y="9742"/>
              <a:ext cx="735" cy="60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维修、保养工时</a:t>
              </a:r>
            </a:p>
          </p:txBody>
        </p:sp>
        <p:sp>
          <p:nvSpPr>
            <p:cNvPr id="102407" name="Text Box 7"/>
            <p:cNvSpPr txBox="1">
              <a:spLocks noChangeArrowheads="1"/>
            </p:cNvSpPr>
            <p:nvPr/>
          </p:nvSpPr>
          <p:spPr bwMode="auto">
            <a:xfrm>
              <a:off x="6766" y="11723"/>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质量成本</a:t>
              </a:r>
            </a:p>
          </p:txBody>
        </p:sp>
        <p:sp>
          <p:nvSpPr>
            <p:cNvPr id="102408" name="Text Box 8"/>
            <p:cNvSpPr txBox="1">
              <a:spLocks noChangeArrowheads="1"/>
            </p:cNvSpPr>
            <p:nvPr/>
          </p:nvSpPr>
          <p:spPr bwMode="auto">
            <a:xfrm>
              <a:off x="4756" y="11737"/>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加工费</a:t>
              </a:r>
            </a:p>
          </p:txBody>
        </p:sp>
        <p:sp>
          <p:nvSpPr>
            <p:cNvPr id="102409" name="Text Box 9"/>
            <p:cNvSpPr txBox="1">
              <a:spLocks noChangeArrowheads="1"/>
            </p:cNvSpPr>
            <p:nvPr/>
          </p:nvSpPr>
          <p:spPr bwMode="auto">
            <a:xfrm>
              <a:off x="6121" y="12185"/>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计划信息</a:t>
              </a:r>
            </a:p>
          </p:txBody>
        </p:sp>
        <p:sp>
          <p:nvSpPr>
            <p:cNvPr id="102410" name="Text Box 10"/>
            <p:cNvSpPr txBox="1">
              <a:spLocks noChangeArrowheads="1"/>
            </p:cNvSpPr>
            <p:nvPr/>
          </p:nvSpPr>
          <p:spPr bwMode="auto">
            <a:xfrm>
              <a:off x="6796" y="10974"/>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应付账</a:t>
              </a:r>
            </a:p>
          </p:txBody>
        </p:sp>
        <p:sp>
          <p:nvSpPr>
            <p:cNvPr id="102411" name="Text Box 11"/>
            <p:cNvSpPr txBox="1">
              <a:spLocks noChangeArrowheads="1"/>
            </p:cNvSpPr>
            <p:nvPr/>
          </p:nvSpPr>
          <p:spPr bwMode="auto">
            <a:xfrm>
              <a:off x="4756" y="10976"/>
              <a:ext cx="735" cy="3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应收账</a:t>
              </a:r>
            </a:p>
          </p:txBody>
        </p:sp>
        <p:sp>
          <p:nvSpPr>
            <p:cNvPr id="102412" name="Text Box 12"/>
            <p:cNvSpPr txBox="1">
              <a:spLocks noChangeArrowheads="1"/>
            </p:cNvSpPr>
            <p:nvPr/>
          </p:nvSpPr>
          <p:spPr bwMode="auto">
            <a:xfrm>
              <a:off x="3676" y="10906"/>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采购</a:t>
              </a:r>
            </a:p>
            <a:p>
              <a:pPr algn="ctr"/>
              <a:r>
                <a:rPr lang="zh-CN" altLang="en-US" sz="1400"/>
                <a:t>系统</a:t>
              </a:r>
            </a:p>
          </p:txBody>
        </p:sp>
        <p:sp>
          <p:nvSpPr>
            <p:cNvPr id="102413" name="Text Box 13"/>
            <p:cNvSpPr txBox="1">
              <a:spLocks noChangeArrowheads="1"/>
            </p:cNvSpPr>
            <p:nvPr/>
          </p:nvSpPr>
          <p:spPr bwMode="auto">
            <a:xfrm>
              <a:off x="5611" y="10906"/>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财务</a:t>
              </a:r>
            </a:p>
            <a:p>
              <a:pPr algn="ctr"/>
              <a:r>
                <a:rPr lang="zh-CN" altLang="en-US" sz="1400"/>
                <a:t>系统</a:t>
              </a:r>
            </a:p>
          </p:txBody>
        </p:sp>
        <p:sp>
          <p:nvSpPr>
            <p:cNvPr id="102414" name="Text Box 14"/>
            <p:cNvSpPr txBox="1">
              <a:spLocks noChangeArrowheads="1"/>
            </p:cNvSpPr>
            <p:nvPr/>
          </p:nvSpPr>
          <p:spPr bwMode="auto">
            <a:xfrm>
              <a:off x="7726" y="10889"/>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销售</a:t>
              </a:r>
            </a:p>
            <a:p>
              <a:pPr algn="ctr"/>
              <a:r>
                <a:rPr lang="zh-CN" altLang="en-US" sz="1400"/>
                <a:t>系统</a:t>
              </a:r>
            </a:p>
            <a:p>
              <a:pPr algn="ctr"/>
              <a:endParaRPr lang="en-US" altLang="zh-CN" sz="1400"/>
            </a:p>
          </p:txBody>
        </p:sp>
        <p:sp>
          <p:nvSpPr>
            <p:cNvPr id="102415" name="Text Box 15"/>
            <p:cNvSpPr txBox="1">
              <a:spLocks noChangeArrowheads="1"/>
            </p:cNvSpPr>
            <p:nvPr/>
          </p:nvSpPr>
          <p:spPr bwMode="auto">
            <a:xfrm>
              <a:off x="3661" y="8993"/>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库存</a:t>
              </a:r>
            </a:p>
            <a:p>
              <a:pPr algn="ctr"/>
              <a:r>
                <a:rPr lang="zh-CN" altLang="en-US" sz="1400"/>
                <a:t>系统</a:t>
              </a:r>
            </a:p>
          </p:txBody>
        </p:sp>
        <p:sp>
          <p:nvSpPr>
            <p:cNvPr id="102416" name="Text Box 16"/>
            <p:cNvSpPr txBox="1">
              <a:spLocks noChangeArrowheads="1"/>
            </p:cNvSpPr>
            <p:nvPr/>
          </p:nvSpPr>
          <p:spPr bwMode="auto">
            <a:xfrm>
              <a:off x="5716" y="8972"/>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设备</a:t>
              </a:r>
            </a:p>
            <a:p>
              <a:pPr algn="ctr"/>
              <a:r>
                <a:rPr lang="zh-CN" altLang="en-US" sz="1400"/>
                <a:t>系统</a:t>
              </a:r>
            </a:p>
          </p:txBody>
        </p:sp>
        <p:sp>
          <p:nvSpPr>
            <p:cNvPr id="102417" name="Text Box 17"/>
            <p:cNvSpPr txBox="1">
              <a:spLocks noChangeArrowheads="1"/>
            </p:cNvSpPr>
            <p:nvPr/>
          </p:nvSpPr>
          <p:spPr bwMode="auto">
            <a:xfrm>
              <a:off x="3676" y="12667"/>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生产</a:t>
              </a:r>
            </a:p>
            <a:p>
              <a:pPr algn="ctr"/>
              <a:r>
                <a:rPr lang="zh-CN" altLang="en-US" sz="1400"/>
                <a:t>系统</a:t>
              </a:r>
            </a:p>
          </p:txBody>
        </p:sp>
        <p:sp>
          <p:nvSpPr>
            <p:cNvPr id="102418" name="Text Box 18"/>
            <p:cNvSpPr txBox="1">
              <a:spLocks noChangeArrowheads="1"/>
            </p:cNvSpPr>
            <p:nvPr/>
          </p:nvSpPr>
          <p:spPr bwMode="auto">
            <a:xfrm>
              <a:off x="5626" y="12668"/>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计划</a:t>
              </a:r>
            </a:p>
            <a:p>
              <a:pPr algn="ctr"/>
              <a:r>
                <a:rPr lang="zh-CN" altLang="en-US" sz="1400"/>
                <a:t>系统</a:t>
              </a:r>
            </a:p>
            <a:p>
              <a:pPr algn="ctr"/>
              <a:r>
                <a:rPr lang="zh-CN" altLang="en-US" sz="1400"/>
                <a:t>核算</a:t>
              </a:r>
            </a:p>
          </p:txBody>
        </p:sp>
        <p:sp>
          <p:nvSpPr>
            <p:cNvPr id="102419" name="Text Box 19"/>
            <p:cNvSpPr txBox="1">
              <a:spLocks noChangeArrowheads="1"/>
            </p:cNvSpPr>
            <p:nvPr/>
          </p:nvSpPr>
          <p:spPr bwMode="auto">
            <a:xfrm>
              <a:off x="7756" y="12656"/>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质量</a:t>
              </a:r>
            </a:p>
            <a:p>
              <a:pPr algn="ctr"/>
              <a:r>
                <a:rPr lang="zh-CN" altLang="en-US" sz="1400"/>
                <a:t>系统</a:t>
              </a:r>
            </a:p>
            <a:p>
              <a:pPr algn="ctr"/>
              <a:r>
                <a:rPr lang="zh-CN" altLang="en-US" sz="1400"/>
                <a:t>核算</a:t>
              </a:r>
            </a:p>
          </p:txBody>
        </p:sp>
        <p:sp>
          <p:nvSpPr>
            <p:cNvPr id="102420" name="Line 20"/>
            <p:cNvSpPr>
              <a:spLocks noChangeShapeType="1"/>
            </p:cNvSpPr>
            <p:nvPr/>
          </p:nvSpPr>
          <p:spPr bwMode="auto">
            <a:xfrm>
              <a:off x="4636" y="11331"/>
              <a:ext cx="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1" name="Line 21"/>
            <p:cNvSpPr>
              <a:spLocks noChangeShapeType="1"/>
            </p:cNvSpPr>
            <p:nvPr/>
          </p:nvSpPr>
          <p:spPr bwMode="auto">
            <a:xfrm>
              <a:off x="6571" y="11303"/>
              <a:ext cx="115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22" name="Group 22"/>
            <p:cNvGrpSpPr>
              <a:grpSpLocks/>
            </p:cNvGrpSpPr>
            <p:nvPr/>
          </p:nvGrpSpPr>
          <p:grpSpPr bwMode="auto">
            <a:xfrm>
              <a:off x="4186" y="11709"/>
              <a:ext cx="1680" cy="959"/>
              <a:chOff x="3991" y="5325"/>
              <a:chExt cx="1680" cy="959"/>
            </a:xfrm>
          </p:grpSpPr>
          <p:sp>
            <p:nvSpPr>
              <p:cNvPr id="102439" name="Line 23"/>
              <p:cNvSpPr>
                <a:spLocks noChangeShapeType="1"/>
              </p:cNvSpPr>
              <p:nvPr/>
            </p:nvSpPr>
            <p:spPr bwMode="auto">
              <a:xfrm flipV="1">
                <a:off x="3991" y="5682"/>
                <a:ext cx="0" cy="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0" name="Line 24"/>
              <p:cNvSpPr>
                <a:spLocks noChangeShapeType="1"/>
              </p:cNvSpPr>
              <p:nvPr/>
            </p:nvSpPr>
            <p:spPr bwMode="auto">
              <a:xfrm>
                <a:off x="3991" y="5682"/>
                <a:ext cx="1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1" name="Line 25"/>
              <p:cNvSpPr>
                <a:spLocks noChangeShapeType="1"/>
              </p:cNvSpPr>
              <p:nvPr/>
            </p:nvSpPr>
            <p:spPr bwMode="auto">
              <a:xfrm flipV="1">
                <a:off x="5671" y="5325"/>
                <a:ext cx="0" cy="3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2423" name="Line 26"/>
            <p:cNvSpPr>
              <a:spLocks noChangeShapeType="1"/>
            </p:cNvSpPr>
            <p:nvPr/>
          </p:nvSpPr>
          <p:spPr bwMode="auto">
            <a:xfrm flipV="1">
              <a:off x="6121" y="11723"/>
              <a:ext cx="0" cy="9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424" name="Group 27"/>
            <p:cNvGrpSpPr>
              <a:grpSpLocks/>
            </p:cNvGrpSpPr>
            <p:nvPr/>
          </p:nvGrpSpPr>
          <p:grpSpPr bwMode="auto">
            <a:xfrm>
              <a:off x="6376" y="11723"/>
              <a:ext cx="1860" cy="917"/>
              <a:chOff x="6181" y="5339"/>
              <a:chExt cx="1860" cy="917"/>
            </a:xfrm>
          </p:grpSpPr>
          <p:sp>
            <p:nvSpPr>
              <p:cNvPr id="102436" name="Line 28"/>
              <p:cNvSpPr>
                <a:spLocks noChangeShapeType="1"/>
              </p:cNvSpPr>
              <p:nvPr/>
            </p:nvSpPr>
            <p:spPr bwMode="auto">
              <a:xfrm flipV="1">
                <a:off x="8041" y="5654"/>
                <a:ext cx="0" cy="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7" name="Line 29"/>
              <p:cNvSpPr>
                <a:spLocks noChangeShapeType="1"/>
              </p:cNvSpPr>
              <p:nvPr/>
            </p:nvSpPr>
            <p:spPr bwMode="auto">
              <a:xfrm flipH="1">
                <a:off x="6181" y="5654"/>
                <a:ext cx="18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8" name="Line 30"/>
              <p:cNvSpPr>
                <a:spLocks noChangeShapeType="1"/>
              </p:cNvSpPr>
              <p:nvPr/>
            </p:nvSpPr>
            <p:spPr bwMode="auto">
              <a:xfrm flipV="1">
                <a:off x="6181" y="5339"/>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2425" name="Text Box 31"/>
            <p:cNvSpPr txBox="1">
              <a:spLocks noChangeArrowheads="1"/>
            </p:cNvSpPr>
            <p:nvPr/>
          </p:nvSpPr>
          <p:spPr bwMode="auto">
            <a:xfrm>
              <a:off x="7771" y="8958"/>
              <a:ext cx="960" cy="80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工程</a:t>
              </a:r>
            </a:p>
            <a:p>
              <a:pPr algn="ctr"/>
              <a:r>
                <a:rPr lang="zh-CN" altLang="en-US" sz="1400"/>
                <a:t>数据</a:t>
              </a:r>
            </a:p>
          </p:txBody>
        </p:sp>
        <p:grpSp>
          <p:nvGrpSpPr>
            <p:cNvPr id="102426" name="Group 32"/>
            <p:cNvGrpSpPr>
              <a:grpSpLocks/>
            </p:cNvGrpSpPr>
            <p:nvPr/>
          </p:nvGrpSpPr>
          <p:grpSpPr bwMode="auto">
            <a:xfrm>
              <a:off x="4156" y="9798"/>
              <a:ext cx="1755" cy="1106"/>
              <a:chOff x="4156" y="9798"/>
              <a:chExt cx="1755" cy="1106"/>
            </a:xfrm>
          </p:grpSpPr>
          <p:sp>
            <p:nvSpPr>
              <p:cNvPr id="102433" name="Line 33"/>
              <p:cNvSpPr>
                <a:spLocks noChangeShapeType="1"/>
              </p:cNvSpPr>
              <p:nvPr/>
            </p:nvSpPr>
            <p:spPr bwMode="auto">
              <a:xfrm>
                <a:off x="4156" y="9798"/>
                <a:ext cx="0" cy="7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4" name="Line 34"/>
              <p:cNvSpPr>
                <a:spLocks noChangeShapeType="1"/>
              </p:cNvSpPr>
              <p:nvPr/>
            </p:nvSpPr>
            <p:spPr bwMode="auto">
              <a:xfrm>
                <a:off x="4156" y="10575"/>
                <a:ext cx="17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5" name="Line 35"/>
              <p:cNvSpPr>
                <a:spLocks noChangeShapeType="1"/>
              </p:cNvSpPr>
              <p:nvPr/>
            </p:nvSpPr>
            <p:spPr bwMode="auto">
              <a:xfrm>
                <a:off x="5911" y="10575"/>
                <a:ext cx="0" cy="3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2427" name="Line 36"/>
            <p:cNvSpPr>
              <a:spLocks noChangeShapeType="1"/>
            </p:cNvSpPr>
            <p:nvPr/>
          </p:nvSpPr>
          <p:spPr bwMode="auto">
            <a:xfrm>
              <a:off x="6196" y="9777"/>
              <a:ext cx="0" cy="11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428" name="Group 37"/>
            <p:cNvGrpSpPr>
              <a:grpSpLocks/>
            </p:cNvGrpSpPr>
            <p:nvPr/>
          </p:nvGrpSpPr>
          <p:grpSpPr bwMode="auto">
            <a:xfrm>
              <a:off x="6406" y="9777"/>
              <a:ext cx="1845" cy="1127"/>
              <a:chOff x="6406" y="9777"/>
              <a:chExt cx="1845" cy="1127"/>
            </a:xfrm>
          </p:grpSpPr>
          <p:sp>
            <p:nvSpPr>
              <p:cNvPr id="102430" name="Line 38"/>
              <p:cNvSpPr>
                <a:spLocks noChangeShapeType="1"/>
              </p:cNvSpPr>
              <p:nvPr/>
            </p:nvSpPr>
            <p:spPr bwMode="auto">
              <a:xfrm>
                <a:off x="8251" y="9777"/>
                <a:ext cx="0" cy="7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1" name="Line 39"/>
              <p:cNvSpPr>
                <a:spLocks noChangeShapeType="1"/>
              </p:cNvSpPr>
              <p:nvPr/>
            </p:nvSpPr>
            <p:spPr bwMode="auto">
              <a:xfrm flipH="1">
                <a:off x="6406" y="10533"/>
                <a:ext cx="18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2" name="Line 40"/>
              <p:cNvSpPr>
                <a:spLocks noChangeShapeType="1"/>
              </p:cNvSpPr>
              <p:nvPr/>
            </p:nvSpPr>
            <p:spPr bwMode="auto">
              <a:xfrm>
                <a:off x="6406" y="10533"/>
                <a:ext cx="0" cy="3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2429" name="Text Box 41"/>
            <p:cNvSpPr txBox="1">
              <a:spLocks noChangeArrowheads="1"/>
            </p:cNvSpPr>
            <p:nvPr/>
          </p:nvSpPr>
          <p:spPr bwMode="auto">
            <a:xfrm>
              <a:off x="4411" y="10225"/>
              <a:ext cx="1245" cy="3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收、发、存信息</a:t>
              </a:r>
            </a:p>
          </p:txBody>
        </p:sp>
      </p:grpSp>
    </p:spTree>
    <p:extLst>
      <p:ext uri="{BB962C8B-B14F-4D97-AF65-F5344CB8AC3E}">
        <p14:creationId xmlns:p14="http://schemas.microsoft.com/office/powerpoint/2010/main" val="2591477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ppt_x"/>
                                          </p:val>
                                        </p:tav>
                                        <p:tav tm="100000">
                                          <p:val>
                                            <p:strVal val="#ppt_x"/>
                                          </p:val>
                                        </p:tav>
                                      </p:tavLst>
                                    </p:anim>
                                    <p:anim calcmode="lin" valueType="num">
                                      <p:cBhvr additive="base">
                                        <p:cTn id="8" dur="500" fill="hold"/>
                                        <p:tgtEl>
                                          <p:spTgt spid="11981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9811">
                                            <p:txEl>
                                              <p:pRg st="0" end="0"/>
                                            </p:txEl>
                                          </p:spTgt>
                                        </p:tgtEl>
                                        <p:attrNameLst>
                                          <p:attrName>style.visibility</p:attrName>
                                        </p:attrNameLst>
                                      </p:cBhvr>
                                      <p:to>
                                        <p:strVal val="visible"/>
                                      </p:to>
                                    </p:set>
                                    <p:anim calcmode="lin" valueType="num">
                                      <p:cBhvr additive="base">
                                        <p:cTn id="12"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98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19812"/>
                                        </p:tgtEl>
                                        <p:attrNameLst>
                                          <p:attrName>style.visibility</p:attrName>
                                        </p:attrNameLst>
                                      </p:cBhvr>
                                      <p:to>
                                        <p:strVal val="visible"/>
                                      </p:to>
                                    </p:set>
                                    <p:anim calcmode="lin" valueType="num">
                                      <p:cBhvr additive="base">
                                        <p:cTn id="17" dur="500" fill="hold"/>
                                        <p:tgtEl>
                                          <p:spTgt spid="119812"/>
                                        </p:tgtEl>
                                        <p:attrNameLst>
                                          <p:attrName>ppt_x</p:attrName>
                                        </p:attrNameLst>
                                      </p:cBhvr>
                                      <p:tavLst>
                                        <p:tav tm="0">
                                          <p:val>
                                            <p:strVal val="1+#ppt_w/2"/>
                                          </p:val>
                                        </p:tav>
                                        <p:tav tm="100000">
                                          <p:val>
                                            <p:strVal val="#ppt_x"/>
                                          </p:val>
                                        </p:tav>
                                      </p:tavLst>
                                    </p:anim>
                                    <p:anim calcmode="lin" valueType="num">
                                      <p:cBhvr additive="base">
                                        <p:cTn id="18" dur="500" fill="hold"/>
                                        <p:tgtEl>
                                          <p:spTgt spid="1198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utoUpdateAnimBg="0"/>
      <p:bldP spid="119811" grpId="0" build="p" autoUpdateAnimBg="0" advAuto="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dirty="0" smtClean="0">
                <a:solidFill>
                  <a:srgbClr val="FFCC00"/>
                </a:solidFill>
              </a:rPr>
              <a:t>固定资产</a:t>
            </a:r>
            <a:r>
              <a:rPr lang="zh-CN" altLang="en-US" dirty="0" smtClean="0">
                <a:solidFill>
                  <a:srgbClr val="FFCC00"/>
                </a:solidFill>
                <a:latin typeface="宋体" charset="-122"/>
              </a:rPr>
              <a:t>管理</a:t>
            </a:r>
            <a:endParaRPr lang="zh-CN" altLang="en-US" dirty="0" smtClean="0">
              <a:solidFill>
                <a:schemeClr val="tx1"/>
              </a:solidFill>
              <a:latin typeface="宋体" charset="-122"/>
            </a:endParaRPr>
          </a:p>
        </p:txBody>
      </p:sp>
      <p:sp>
        <p:nvSpPr>
          <p:cNvPr id="121859" name="Rectangle 3"/>
          <p:cNvSpPr>
            <a:spLocks noGrp="1" noChangeArrowheads="1"/>
          </p:cNvSpPr>
          <p:nvPr>
            <p:ph type="body" idx="1"/>
          </p:nvPr>
        </p:nvSpPr>
        <p:spPr/>
        <p:txBody>
          <a:bodyPr/>
          <a:lstStyle/>
          <a:p>
            <a:pPr eaLnBrk="1" hangingPunct="1">
              <a:buFontTx/>
              <a:buNone/>
            </a:pPr>
            <a:r>
              <a:rPr lang="en-US" altLang="zh-CN" sz="2800" smtClean="0"/>
              <a:t>           </a:t>
            </a:r>
            <a:r>
              <a:rPr lang="zh-CN" altLang="en-US" sz="2800" smtClean="0"/>
              <a:t>固定资产是指使用年限超过</a:t>
            </a:r>
            <a:r>
              <a:rPr lang="en-US" altLang="zh-CN" sz="2800" smtClean="0"/>
              <a:t>1</a:t>
            </a:r>
            <a:r>
              <a:rPr lang="zh-CN" altLang="en-US" sz="2800" smtClean="0"/>
              <a:t>年的房屋、建筑物、机器、机械、运输工具、以及其它与生产、经营有关的设备、器具与工具等。不属于生产经营设备的物品，但单位价值在</a:t>
            </a:r>
            <a:r>
              <a:rPr lang="en-US" altLang="zh-CN" sz="2800" smtClean="0"/>
              <a:t>2000</a:t>
            </a:r>
            <a:r>
              <a:rPr lang="zh-CN" altLang="en-US" sz="2800" smtClean="0"/>
              <a:t>元以上，并且使用年限超过两年的，也属于固定资产，其余的工具、器具等作为低值易耗品处理。企业应根据自身情况制订企业的固定资产目录与分类方法，各类或各项固定资产的折旧年限、折旧方法，作为企业固定资产核算的依据。</a:t>
            </a:r>
          </a:p>
        </p:txBody>
      </p:sp>
    </p:spTree>
    <p:extLst>
      <p:ext uri="{BB962C8B-B14F-4D97-AF65-F5344CB8AC3E}">
        <p14:creationId xmlns:p14="http://schemas.microsoft.com/office/powerpoint/2010/main" val="2930741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 calcmode="lin" valueType="num">
                                      <p:cBhvr additive="base">
                                        <p:cTn id="7" dur="500" fill="hold"/>
                                        <p:tgtEl>
                                          <p:spTgt spid="121858"/>
                                        </p:tgtEl>
                                        <p:attrNameLst>
                                          <p:attrName>ppt_x</p:attrName>
                                        </p:attrNameLst>
                                      </p:cBhvr>
                                      <p:tavLst>
                                        <p:tav tm="0">
                                          <p:val>
                                            <p:strVal val="#ppt_x"/>
                                          </p:val>
                                        </p:tav>
                                        <p:tav tm="100000">
                                          <p:val>
                                            <p:strVal val="#ppt_x"/>
                                          </p:val>
                                        </p:tav>
                                      </p:tavLst>
                                    </p:anim>
                                    <p:anim calcmode="lin" valueType="num">
                                      <p:cBhvr additive="base">
                                        <p:cTn id="8" dur="500" fill="hold"/>
                                        <p:tgtEl>
                                          <p:spTgt spid="12185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1859">
                                            <p:txEl>
                                              <p:pRg st="0" end="0"/>
                                            </p:txEl>
                                          </p:spTgt>
                                        </p:tgtEl>
                                        <p:attrNameLst>
                                          <p:attrName>style.visibility</p:attrName>
                                        </p:attrNameLst>
                                      </p:cBhvr>
                                      <p:to>
                                        <p:strVal val="visible"/>
                                      </p:to>
                                    </p:set>
                                    <p:anim calcmode="lin" valueType="num">
                                      <p:cBhvr additive="base">
                                        <p:cTn id="12"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18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59" grpId="0" build="p" autoUpdateAnimBg="0" advAuto="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dirty="0" smtClean="0">
                <a:solidFill>
                  <a:srgbClr val="FFCC00"/>
                </a:solidFill>
              </a:rPr>
              <a:t>固定资产</a:t>
            </a:r>
            <a:r>
              <a:rPr lang="zh-CN" altLang="en-US" dirty="0" smtClean="0">
                <a:solidFill>
                  <a:srgbClr val="FFCC00"/>
                </a:solidFill>
                <a:latin typeface="宋体" charset="-122"/>
              </a:rPr>
              <a:t>管理</a:t>
            </a:r>
          </a:p>
        </p:txBody>
      </p:sp>
      <p:sp>
        <p:nvSpPr>
          <p:cNvPr id="122883"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固定资产管理子系统的基础数据有：固定资产分类、固定资产科目设置（如固定资产、累计折旧、租金费用等）、固定资产卡片等。企业固定资产的业务处理有固定资产增减、出租与租入、修理与折旧等。</a:t>
            </a:r>
          </a:p>
        </p:txBody>
      </p:sp>
    </p:spTree>
    <p:extLst>
      <p:ext uri="{BB962C8B-B14F-4D97-AF65-F5344CB8AC3E}">
        <p14:creationId xmlns:p14="http://schemas.microsoft.com/office/powerpoint/2010/main" val="2509590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ppt_x"/>
                                          </p:val>
                                        </p:tav>
                                        <p:tav tm="100000">
                                          <p:val>
                                            <p:strVal val="#ppt_x"/>
                                          </p:val>
                                        </p:tav>
                                      </p:tavLst>
                                    </p:anim>
                                    <p:anim calcmode="lin" valueType="num">
                                      <p:cBhvr additive="base">
                                        <p:cTn id="8" dur="500" fill="hold"/>
                                        <p:tgtEl>
                                          <p:spTgt spid="12288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2883">
                                            <p:txEl>
                                              <p:pRg st="0" end="0"/>
                                            </p:txEl>
                                          </p:spTgt>
                                        </p:tgtEl>
                                        <p:attrNameLst>
                                          <p:attrName>style.visibility</p:attrName>
                                        </p:attrNameLst>
                                      </p:cBhvr>
                                      <p:to>
                                        <p:strVal val="visible"/>
                                      </p:to>
                                    </p:set>
                                    <p:anim calcmode="lin" valueType="num">
                                      <p:cBhvr additive="base">
                                        <p:cTn id="12"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28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build="p" autoUpdateAnimBg="0" advAuto="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dirty="0" smtClean="0">
                <a:solidFill>
                  <a:srgbClr val="FFCC00"/>
                </a:solidFill>
              </a:rPr>
              <a:t>固定资产</a:t>
            </a:r>
            <a:r>
              <a:rPr lang="zh-CN" altLang="en-US" dirty="0" smtClean="0">
                <a:solidFill>
                  <a:srgbClr val="FFCC00"/>
                </a:solidFill>
                <a:latin typeface="宋体" charset="-122"/>
              </a:rPr>
              <a:t>管理</a:t>
            </a:r>
          </a:p>
        </p:txBody>
      </p:sp>
      <p:sp>
        <p:nvSpPr>
          <p:cNvPr id="123907" name="Rectangle 3"/>
          <p:cNvSpPr>
            <a:spLocks noGrp="1" noChangeArrowheads="1"/>
          </p:cNvSpPr>
          <p:nvPr>
            <p:ph type="body" idx="1"/>
          </p:nvPr>
        </p:nvSpPr>
        <p:spPr/>
        <p:txBody>
          <a:bodyPr/>
          <a:lstStyle/>
          <a:p>
            <a:pPr eaLnBrk="1" hangingPunct="1">
              <a:buFontTx/>
              <a:buNone/>
            </a:pPr>
            <a:r>
              <a:rPr lang="zh-CN" altLang="en-US" smtClean="0"/>
              <a:t>固定资产子系统业务处理流程图</a:t>
            </a:r>
          </a:p>
        </p:txBody>
      </p:sp>
      <p:grpSp>
        <p:nvGrpSpPr>
          <p:cNvPr id="123908" name="Group 4"/>
          <p:cNvGrpSpPr>
            <a:grpSpLocks/>
          </p:cNvGrpSpPr>
          <p:nvPr/>
        </p:nvGrpSpPr>
        <p:grpSpPr bwMode="auto">
          <a:xfrm>
            <a:off x="1752600" y="2743200"/>
            <a:ext cx="5772150" cy="2470150"/>
            <a:chOff x="3631" y="5969"/>
            <a:chExt cx="6315" cy="2240"/>
          </a:xfrm>
        </p:grpSpPr>
        <p:sp>
          <p:nvSpPr>
            <p:cNvPr id="106501" name="Text Box 5"/>
            <p:cNvSpPr txBox="1">
              <a:spLocks noChangeArrowheads="1"/>
            </p:cNvSpPr>
            <p:nvPr/>
          </p:nvSpPr>
          <p:spPr bwMode="auto">
            <a:xfrm>
              <a:off x="6166" y="5969"/>
              <a:ext cx="1320" cy="336"/>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基础数据</a:t>
              </a:r>
            </a:p>
          </p:txBody>
        </p:sp>
        <p:sp>
          <p:nvSpPr>
            <p:cNvPr id="106502" name="Text Box 6"/>
            <p:cNvSpPr txBox="1">
              <a:spLocks noChangeArrowheads="1"/>
            </p:cNvSpPr>
            <p:nvPr/>
          </p:nvSpPr>
          <p:spPr bwMode="auto">
            <a:xfrm>
              <a:off x="6181" y="6732"/>
              <a:ext cx="1320" cy="336"/>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初始建账</a:t>
              </a:r>
            </a:p>
          </p:txBody>
        </p:sp>
        <p:sp>
          <p:nvSpPr>
            <p:cNvPr id="106503" name="Text Box 7"/>
            <p:cNvSpPr txBox="1">
              <a:spLocks noChangeArrowheads="1"/>
            </p:cNvSpPr>
            <p:nvPr/>
          </p:nvSpPr>
          <p:spPr bwMode="auto">
            <a:xfrm>
              <a:off x="8626" y="7859"/>
              <a:ext cx="1320" cy="336"/>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资产折旧</a:t>
              </a:r>
            </a:p>
          </p:txBody>
        </p:sp>
        <p:sp>
          <p:nvSpPr>
            <p:cNvPr id="106504" name="Text Box 8"/>
            <p:cNvSpPr txBox="1">
              <a:spLocks noChangeArrowheads="1"/>
            </p:cNvSpPr>
            <p:nvPr/>
          </p:nvSpPr>
          <p:spPr bwMode="auto">
            <a:xfrm>
              <a:off x="5326" y="7867"/>
              <a:ext cx="1320" cy="336"/>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资产租赁</a:t>
              </a:r>
            </a:p>
          </p:txBody>
        </p:sp>
        <p:sp>
          <p:nvSpPr>
            <p:cNvPr id="106505" name="Text Box 9"/>
            <p:cNvSpPr txBox="1">
              <a:spLocks noChangeArrowheads="1"/>
            </p:cNvSpPr>
            <p:nvPr/>
          </p:nvSpPr>
          <p:spPr bwMode="auto">
            <a:xfrm>
              <a:off x="6961" y="7860"/>
              <a:ext cx="1320" cy="336"/>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资产修理</a:t>
              </a:r>
            </a:p>
          </p:txBody>
        </p:sp>
        <p:sp>
          <p:nvSpPr>
            <p:cNvPr id="106506" name="Text Box 10"/>
            <p:cNvSpPr txBox="1">
              <a:spLocks noChangeArrowheads="1"/>
            </p:cNvSpPr>
            <p:nvPr/>
          </p:nvSpPr>
          <p:spPr bwMode="auto">
            <a:xfrm>
              <a:off x="3631" y="7873"/>
              <a:ext cx="1320" cy="336"/>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资产增减</a:t>
              </a:r>
            </a:p>
          </p:txBody>
        </p:sp>
        <p:sp>
          <p:nvSpPr>
            <p:cNvPr id="106507" name="Line 11"/>
            <p:cNvSpPr>
              <a:spLocks noChangeShapeType="1"/>
            </p:cNvSpPr>
            <p:nvPr/>
          </p:nvSpPr>
          <p:spPr bwMode="auto">
            <a:xfrm>
              <a:off x="6841" y="6298"/>
              <a:ext cx="0" cy="4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08" name="Line 12"/>
            <p:cNvSpPr>
              <a:spLocks noChangeShapeType="1"/>
            </p:cNvSpPr>
            <p:nvPr/>
          </p:nvSpPr>
          <p:spPr bwMode="auto">
            <a:xfrm>
              <a:off x="6826" y="7068"/>
              <a:ext cx="0" cy="3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06509" name="Group 13"/>
            <p:cNvGrpSpPr>
              <a:grpSpLocks/>
            </p:cNvGrpSpPr>
            <p:nvPr/>
          </p:nvGrpSpPr>
          <p:grpSpPr bwMode="auto">
            <a:xfrm>
              <a:off x="4291" y="7375"/>
              <a:ext cx="5070" cy="511"/>
              <a:chOff x="4381" y="7453"/>
              <a:chExt cx="5070" cy="511"/>
            </a:xfrm>
          </p:grpSpPr>
          <p:sp>
            <p:nvSpPr>
              <p:cNvPr id="106510" name="Line 14"/>
              <p:cNvSpPr>
                <a:spLocks noChangeShapeType="1"/>
              </p:cNvSpPr>
              <p:nvPr/>
            </p:nvSpPr>
            <p:spPr bwMode="auto">
              <a:xfrm>
                <a:off x="4381" y="7453"/>
                <a:ext cx="507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1" name="Line 15"/>
              <p:cNvSpPr>
                <a:spLocks noChangeShapeType="1"/>
              </p:cNvSpPr>
              <p:nvPr/>
            </p:nvSpPr>
            <p:spPr bwMode="auto">
              <a:xfrm>
                <a:off x="9451" y="7467"/>
                <a:ext cx="0" cy="4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2" name="Line 16"/>
              <p:cNvSpPr>
                <a:spLocks noChangeShapeType="1"/>
              </p:cNvSpPr>
              <p:nvPr/>
            </p:nvSpPr>
            <p:spPr bwMode="auto">
              <a:xfrm>
                <a:off x="7711" y="7467"/>
                <a:ext cx="0" cy="4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3" name="Line 17"/>
              <p:cNvSpPr>
                <a:spLocks noChangeShapeType="1"/>
              </p:cNvSpPr>
              <p:nvPr/>
            </p:nvSpPr>
            <p:spPr bwMode="auto">
              <a:xfrm>
                <a:off x="6061" y="7453"/>
                <a:ext cx="0" cy="4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4" name="Line 18"/>
              <p:cNvSpPr>
                <a:spLocks noChangeShapeType="1"/>
              </p:cNvSpPr>
              <p:nvPr/>
            </p:nvSpPr>
            <p:spPr bwMode="auto">
              <a:xfrm>
                <a:off x="4381" y="7467"/>
                <a:ext cx="0" cy="4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487885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additive="base">
                                        <p:cTn id="7" dur="500" fill="hold"/>
                                        <p:tgtEl>
                                          <p:spTgt spid="123906"/>
                                        </p:tgtEl>
                                        <p:attrNameLst>
                                          <p:attrName>ppt_x</p:attrName>
                                        </p:attrNameLst>
                                      </p:cBhvr>
                                      <p:tavLst>
                                        <p:tav tm="0">
                                          <p:val>
                                            <p:strVal val="#ppt_x"/>
                                          </p:val>
                                        </p:tav>
                                        <p:tav tm="100000">
                                          <p:val>
                                            <p:strVal val="#ppt_x"/>
                                          </p:val>
                                        </p:tav>
                                      </p:tavLst>
                                    </p:anim>
                                    <p:anim calcmode="lin" valueType="num">
                                      <p:cBhvr additive="base">
                                        <p:cTn id="8" dur="500" fill="hold"/>
                                        <p:tgtEl>
                                          <p:spTgt spid="12390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 calcmode="lin" valueType="num">
                                      <p:cBhvr additive="base">
                                        <p:cTn id="12" dur="500" fill="hold"/>
                                        <p:tgtEl>
                                          <p:spTgt spid="12390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39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23908"/>
                                        </p:tgtEl>
                                        <p:attrNameLst>
                                          <p:attrName>style.visibility</p:attrName>
                                        </p:attrNameLst>
                                      </p:cBhvr>
                                      <p:to>
                                        <p:strVal val="visible"/>
                                      </p:to>
                                    </p:set>
                                    <p:anim calcmode="lin" valueType="num">
                                      <p:cBhvr additive="base">
                                        <p:cTn id="17" dur="500" fill="hold"/>
                                        <p:tgtEl>
                                          <p:spTgt spid="123908"/>
                                        </p:tgtEl>
                                        <p:attrNameLst>
                                          <p:attrName>ppt_x</p:attrName>
                                        </p:attrNameLst>
                                      </p:cBhvr>
                                      <p:tavLst>
                                        <p:tav tm="0">
                                          <p:val>
                                            <p:strVal val="1+#ppt_w/2"/>
                                          </p:val>
                                        </p:tav>
                                        <p:tav tm="100000">
                                          <p:val>
                                            <p:strVal val="#ppt_x"/>
                                          </p:val>
                                        </p:tav>
                                      </p:tavLst>
                                    </p:anim>
                                    <p:anim calcmode="lin" valueType="num">
                                      <p:cBhvr additive="base">
                                        <p:cTn id="18" dur="500" fill="hold"/>
                                        <p:tgtEl>
                                          <p:spTgt spid="12390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7" grpId="0" build="p" autoUpdateAnimBg="0" advAuto="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dirty="0" smtClean="0">
                <a:solidFill>
                  <a:srgbClr val="FFCC00"/>
                </a:solidFill>
              </a:rPr>
              <a:t>固定资产</a:t>
            </a:r>
            <a:r>
              <a:rPr lang="zh-CN" altLang="en-US" dirty="0" smtClean="0">
                <a:solidFill>
                  <a:srgbClr val="FFCC00"/>
                </a:solidFill>
                <a:latin typeface="宋体" charset="-122"/>
              </a:rPr>
              <a:t>管理</a:t>
            </a:r>
          </a:p>
        </p:txBody>
      </p:sp>
      <p:sp>
        <p:nvSpPr>
          <p:cNvPr id="124931" name="Rectangle 3"/>
          <p:cNvSpPr>
            <a:spLocks noGrp="1" noChangeArrowheads="1"/>
          </p:cNvSpPr>
          <p:nvPr>
            <p:ph type="body" idx="1"/>
          </p:nvPr>
        </p:nvSpPr>
        <p:spPr/>
        <p:txBody>
          <a:bodyPr/>
          <a:lstStyle/>
          <a:p>
            <a:pPr eaLnBrk="1" hangingPunct="1">
              <a:buFontTx/>
              <a:buNone/>
            </a:pPr>
            <a:r>
              <a:rPr lang="zh-CN" altLang="en-US" smtClean="0"/>
              <a:t>固定管理子系统与其他子系统的关系图</a:t>
            </a:r>
            <a:endParaRPr lang="zh-CN" altLang="en-US" smtClean="0">
              <a:solidFill>
                <a:srgbClr val="FF0000"/>
              </a:solidFill>
            </a:endParaRPr>
          </a:p>
        </p:txBody>
      </p:sp>
      <p:grpSp>
        <p:nvGrpSpPr>
          <p:cNvPr id="124932" name="Group 4"/>
          <p:cNvGrpSpPr>
            <a:grpSpLocks/>
          </p:cNvGrpSpPr>
          <p:nvPr/>
        </p:nvGrpSpPr>
        <p:grpSpPr bwMode="auto">
          <a:xfrm>
            <a:off x="1371600" y="2971800"/>
            <a:ext cx="6096000" cy="2619375"/>
            <a:chOff x="3796" y="7299"/>
            <a:chExt cx="5445" cy="2408"/>
          </a:xfrm>
        </p:grpSpPr>
        <p:sp>
          <p:nvSpPr>
            <p:cNvPr id="107525" name="Text Box 5"/>
            <p:cNvSpPr txBox="1">
              <a:spLocks noChangeArrowheads="1"/>
            </p:cNvSpPr>
            <p:nvPr/>
          </p:nvSpPr>
          <p:spPr bwMode="auto">
            <a:xfrm>
              <a:off x="6406" y="7789"/>
              <a:ext cx="72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总账</a:t>
              </a:r>
            </a:p>
          </p:txBody>
        </p:sp>
        <p:sp>
          <p:nvSpPr>
            <p:cNvPr id="107526" name="Text Box 6"/>
            <p:cNvSpPr txBox="1">
              <a:spLocks noChangeArrowheads="1"/>
            </p:cNvSpPr>
            <p:nvPr/>
          </p:nvSpPr>
          <p:spPr bwMode="auto">
            <a:xfrm>
              <a:off x="3796" y="8265"/>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设备管理</a:t>
              </a:r>
            </a:p>
          </p:txBody>
        </p:sp>
        <p:sp>
          <p:nvSpPr>
            <p:cNvPr id="107527" name="Text Box 7"/>
            <p:cNvSpPr txBox="1">
              <a:spLocks noChangeArrowheads="1"/>
            </p:cNvSpPr>
            <p:nvPr/>
          </p:nvSpPr>
          <p:spPr bwMode="auto">
            <a:xfrm>
              <a:off x="6466" y="8895"/>
              <a:ext cx="84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工资资料</a:t>
              </a:r>
            </a:p>
          </p:txBody>
        </p:sp>
        <p:sp>
          <p:nvSpPr>
            <p:cNvPr id="107528" name="Text Box 8"/>
            <p:cNvSpPr txBox="1">
              <a:spLocks noChangeArrowheads="1"/>
            </p:cNvSpPr>
            <p:nvPr/>
          </p:nvSpPr>
          <p:spPr bwMode="auto">
            <a:xfrm>
              <a:off x="5086" y="8195"/>
              <a:ext cx="72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设备台账</a:t>
              </a:r>
            </a:p>
          </p:txBody>
        </p:sp>
        <p:sp>
          <p:nvSpPr>
            <p:cNvPr id="107529" name="Text Box 9"/>
            <p:cNvSpPr txBox="1">
              <a:spLocks noChangeArrowheads="1"/>
            </p:cNvSpPr>
            <p:nvPr/>
          </p:nvSpPr>
          <p:spPr bwMode="auto">
            <a:xfrm>
              <a:off x="7351" y="8167"/>
              <a:ext cx="720" cy="32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成本分摊</a:t>
              </a:r>
            </a:p>
          </p:txBody>
        </p:sp>
        <p:sp>
          <p:nvSpPr>
            <p:cNvPr id="107530" name="Text Box 10"/>
            <p:cNvSpPr txBox="1">
              <a:spLocks noChangeArrowheads="1"/>
            </p:cNvSpPr>
            <p:nvPr/>
          </p:nvSpPr>
          <p:spPr bwMode="auto">
            <a:xfrm>
              <a:off x="5926" y="7299"/>
              <a:ext cx="1200"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财务管理</a:t>
              </a:r>
            </a:p>
          </p:txBody>
        </p:sp>
        <p:sp>
          <p:nvSpPr>
            <p:cNvPr id="107531" name="Text Box 11"/>
            <p:cNvSpPr txBox="1">
              <a:spLocks noChangeArrowheads="1"/>
            </p:cNvSpPr>
            <p:nvPr/>
          </p:nvSpPr>
          <p:spPr bwMode="auto">
            <a:xfrm>
              <a:off x="5926" y="8286"/>
              <a:ext cx="118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固定资产管理</a:t>
              </a:r>
            </a:p>
          </p:txBody>
        </p:sp>
        <p:sp>
          <p:nvSpPr>
            <p:cNvPr id="107532" name="Text Box 12"/>
            <p:cNvSpPr txBox="1">
              <a:spLocks noChangeArrowheads="1"/>
            </p:cNvSpPr>
            <p:nvPr/>
          </p:nvSpPr>
          <p:spPr bwMode="auto">
            <a:xfrm>
              <a:off x="8026" y="8237"/>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成本管理</a:t>
              </a:r>
            </a:p>
          </p:txBody>
        </p:sp>
        <p:sp>
          <p:nvSpPr>
            <p:cNvPr id="107533" name="Text Box 13"/>
            <p:cNvSpPr txBox="1">
              <a:spLocks noChangeArrowheads="1"/>
            </p:cNvSpPr>
            <p:nvPr/>
          </p:nvSpPr>
          <p:spPr bwMode="auto">
            <a:xfrm>
              <a:off x="5926" y="9266"/>
              <a:ext cx="1215" cy="44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spcBef>
                  <a:spcPts val="300"/>
                </a:spcBef>
              </a:pPr>
              <a:r>
                <a:rPr lang="zh-CN" altLang="en-US" sz="1400"/>
                <a:t>人力资源管理</a:t>
              </a:r>
            </a:p>
          </p:txBody>
        </p:sp>
        <p:sp>
          <p:nvSpPr>
            <p:cNvPr id="107534" name="Line 14"/>
            <p:cNvSpPr>
              <a:spLocks noChangeShapeType="1"/>
            </p:cNvSpPr>
            <p:nvPr/>
          </p:nvSpPr>
          <p:spPr bwMode="auto">
            <a:xfrm>
              <a:off x="6511" y="7740"/>
              <a:ext cx="0" cy="539"/>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5" name="Line 15"/>
            <p:cNvSpPr>
              <a:spLocks noChangeShapeType="1"/>
            </p:cNvSpPr>
            <p:nvPr/>
          </p:nvSpPr>
          <p:spPr bwMode="auto">
            <a:xfrm>
              <a:off x="5011" y="8496"/>
              <a:ext cx="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6" name="Line 16"/>
            <p:cNvSpPr>
              <a:spLocks noChangeShapeType="1"/>
            </p:cNvSpPr>
            <p:nvPr/>
          </p:nvSpPr>
          <p:spPr bwMode="auto">
            <a:xfrm>
              <a:off x="7126" y="8482"/>
              <a:ext cx="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7" name="Line 17"/>
            <p:cNvSpPr>
              <a:spLocks noChangeShapeType="1"/>
            </p:cNvSpPr>
            <p:nvPr/>
          </p:nvSpPr>
          <p:spPr bwMode="auto">
            <a:xfrm>
              <a:off x="6511" y="8741"/>
              <a:ext cx="0" cy="539"/>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409323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4931">
                                            <p:txEl>
                                              <p:pRg st="0" end="0"/>
                                            </p:txEl>
                                          </p:spTgt>
                                        </p:tgtEl>
                                        <p:attrNameLst>
                                          <p:attrName>style.visibility</p:attrName>
                                        </p:attrNameLst>
                                      </p:cBhvr>
                                      <p:to>
                                        <p:strVal val="visible"/>
                                      </p:to>
                                    </p:set>
                                    <p:anim calcmode="lin" valueType="num">
                                      <p:cBhvr additive="base">
                                        <p:cTn id="12" dur="500" fill="hold"/>
                                        <p:tgtEl>
                                          <p:spTgt spid="12493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49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24932"/>
                                        </p:tgtEl>
                                        <p:attrNameLst>
                                          <p:attrName>style.visibility</p:attrName>
                                        </p:attrNameLst>
                                      </p:cBhvr>
                                      <p:to>
                                        <p:strVal val="visible"/>
                                      </p:to>
                                    </p:set>
                                    <p:anim calcmode="lin" valueType="num">
                                      <p:cBhvr additive="base">
                                        <p:cTn id="17" dur="500" fill="hold"/>
                                        <p:tgtEl>
                                          <p:spTgt spid="124932"/>
                                        </p:tgtEl>
                                        <p:attrNameLst>
                                          <p:attrName>ppt_x</p:attrName>
                                        </p:attrNameLst>
                                      </p:cBhvr>
                                      <p:tavLst>
                                        <p:tav tm="0">
                                          <p:val>
                                            <p:strVal val="1+#ppt_w/2"/>
                                          </p:val>
                                        </p:tav>
                                        <p:tav tm="100000">
                                          <p:val>
                                            <p:strVal val="#ppt_x"/>
                                          </p:val>
                                        </p:tav>
                                      </p:tavLst>
                                    </p:anim>
                                    <p:anim calcmode="lin" valueType="num">
                                      <p:cBhvr additive="base">
                                        <p:cTn id="18" dur="500" fill="hold"/>
                                        <p:tgtEl>
                                          <p:spTgt spid="1249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1" grpId="0" build="p" autoUpdateAnimBg="0" advAuto="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dirty="0" smtClean="0">
                <a:solidFill>
                  <a:srgbClr val="FFCC00"/>
                </a:solidFill>
              </a:rPr>
              <a:t>设备</a:t>
            </a:r>
            <a:r>
              <a:rPr lang="zh-CN" altLang="en-US" dirty="0" smtClean="0">
                <a:solidFill>
                  <a:srgbClr val="FFCC00"/>
                </a:solidFill>
                <a:latin typeface="宋体" charset="-122"/>
              </a:rPr>
              <a:t>管理</a:t>
            </a:r>
          </a:p>
        </p:txBody>
      </p:sp>
      <p:sp>
        <p:nvSpPr>
          <p:cNvPr id="138243" name="Rectangle 3"/>
          <p:cNvSpPr>
            <a:spLocks noGrp="1" noChangeArrowheads="1"/>
          </p:cNvSpPr>
          <p:nvPr>
            <p:ph type="body" idx="1"/>
          </p:nvPr>
        </p:nvSpPr>
        <p:spPr/>
        <p:txBody>
          <a:bodyPr/>
          <a:lstStyle/>
          <a:p>
            <a:pPr eaLnBrk="1" hangingPunct="1">
              <a:buFontTx/>
              <a:buNone/>
            </a:pPr>
            <a:r>
              <a:rPr lang="zh-CN" altLang="en-US" smtClean="0"/>
              <a:t>设备管理子系统与其他子系统的关系图</a:t>
            </a:r>
            <a:endParaRPr lang="zh-CN" altLang="en-US" b="1" smtClean="0">
              <a:solidFill>
                <a:srgbClr val="FF0000"/>
              </a:solidFill>
            </a:endParaRPr>
          </a:p>
        </p:txBody>
      </p:sp>
      <p:grpSp>
        <p:nvGrpSpPr>
          <p:cNvPr id="138244" name="Group 4"/>
          <p:cNvGrpSpPr>
            <a:grpSpLocks/>
          </p:cNvGrpSpPr>
          <p:nvPr/>
        </p:nvGrpSpPr>
        <p:grpSpPr bwMode="auto">
          <a:xfrm>
            <a:off x="1371600" y="2971800"/>
            <a:ext cx="5629275" cy="2333625"/>
            <a:chOff x="3136" y="6332"/>
            <a:chExt cx="4875" cy="2142"/>
          </a:xfrm>
        </p:grpSpPr>
        <p:sp>
          <p:nvSpPr>
            <p:cNvPr id="120837" name="Text Box 5"/>
            <p:cNvSpPr txBox="1">
              <a:spLocks noChangeArrowheads="1"/>
            </p:cNvSpPr>
            <p:nvPr/>
          </p:nvSpPr>
          <p:spPr bwMode="auto">
            <a:xfrm>
              <a:off x="4966" y="7578"/>
              <a:ext cx="705"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对应</a:t>
              </a:r>
            </a:p>
          </p:txBody>
        </p:sp>
        <p:sp>
          <p:nvSpPr>
            <p:cNvPr id="120838" name="Text Box 6"/>
            <p:cNvSpPr txBox="1">
              <a:spLocks noChangeArrowheads="1"/>
            </p:cNvSpPr>
            <p:nvPr/>
          </p:nvSpPr>
          <p:spPr bwMode="auto">
            <a:xfrm>
              <a:off x="4996" y="8103"/>
              <a:ext cx="1230"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固定资产管理</a:t>
              </a:r>
            </a:p>
          </p:txBody>
        </p:sp>
        <p:sp>
          <p:nvSpPr>
            <p:cNvPr id="120839" name="Text Box 7"/>
            <p:cNvSpPr txBox="1">
              <a:spLocks noChangeArrowheads="1"/>
            </p:cNvSpPr>
            <p:nvPr/>
          </p:nvSpPr>
          <p:spPr bwMode="auto">
            <a:xfrm>
              <a:off x="3136" y="6990"/>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采购管理</a:t>
              </a:r>
            </a:p>
          </p:txBody>
        </p:sp>
        <p:sp>
          <p:nvSpPr>
            <p:cNvPr id="120840" name="Text Box 8"/>
            <p:cNvSpPr txBox="1">
              <a:spLocks noChangeArrowheads="1"/>
            </p:cNvSpPr>
            <p:nvPr/>
          </p:nvSpPr>
          <p:spPr bwMode="auto">
            <a:xfrm>
              <a:off x="6556" y="7312"/>
              <a:ext cx="585"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记账</a:t>
              </a:r>
            </a:p>
          </p:txBody>
        </p:sp>
        <p:sp>
          <p:nvSpPr>
            <p:cNvPr id="120841" name="Text Box 9"/>
            <p:cNvSpPr txBox="1">
              <a:spLocks noChangeArrowheads="1"/>
            </p:cNvSpPr>
            <p:nvPr/>
          </p:nvSpPr>
          <p:spPr bwMode="auto">
            <a:xfrm>
              <a:off x="5101" y="7018"/>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设备管理</a:t>
              </a:r>
            </a:p>
          </p:txBody>
        </p:sp>
        <p:sp>
          <p:nvSpPr>
            <p:cNvPr id="120842" name="Text Box 10"/>
            <p:cNvSpPr txBox="1">
              <a:spLocks noChangeArrowheads="1"/>
            </p:cNvSpPr>
            <p:nvPr/>
          </p:nvSpPr>
          <p:spPr bwMode="auto">
            <a:xfrm>
              <a:off x="4111" y="6857"/>
              <a:ext cx="945"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采购请求</a:t>
              </a:r>
            </a:p>
          </p:txBody>
        </p:sp>
        <p:sp>
          <p:nvSpPr>
            <p:cNvPr id="120843" name="Text Box 11"/>
            <p:cNvSpPr txBox="1">
              <a:spLocks noChangeArrowheads="1"/>
            </p:cNvSpPr>
            <p:nvPr/>
          </p:nvSpPr>
          <p:spPr bwMode="auto">
            <a:xfrm>
              <a:off x="7036" y="6332"/>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成本管理</a:t>
              </a:r>
            </a:p>
          </p:txBody>
        </p:sp>
        <p:sp>
          <p:nvSpPr>
            <p:cNvPr id="120844" name="Line 12"/>
            <p:cNvSpPr>
              <a:spLocks noChangeShapeType="1"/>
            </p:cNvSpPr>
            <p:nvPr/>
          </p:nvSpPr>
          <p:spPr bwMode="auto">
            <a:xfrm>
              <a:off x="4081" y="7186"/>
              <a:ext cx="102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5" name="Text Box 13"/>
            <p:cNvSpPr txBox="1">
              <a:spLocks noChangeArrowheads="1"/>
            </p:cNvSpPr>
            <p:nvPr/>
          </p:nvSpPr>
          <p:spPr bwMode="auto">
            <a:xfrm>
              <a:off x="7066" y="7704"/>
              <a:ext cx="945" cy="371"/>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财务管理</a:t>
              </a:r>
            </a:p>
          </p:txBody>
        </p:sp>
        <p:grpSp>
          <p:nvGrpSpPr>
            <p:cNvPr id="120846" name="Group 14"/>
            <p:cNvGrpSpPr>
              <a:grpSpLocks/>
            </p:cNvGrpSpPr>
            <p:nvPr/>
          </p:nvGrpSpPr>
          <p:grpSpPr bwMode="auto">
            <a:xfrm>
              <a:off x="6046" y="6535"/>
              <a:ext cx="990" cy="574"/>
              <a:chOff x="6046" y="11485"/>
              <a:chExt cx="990" cy="574"/>
            </a:xfrm>
          </p:grpSpPr>
          <p:sp>
            <p:nvSpPr>
              <p:cNvPr id="120853" name="Line 15"/>
              <p:cNvSpPr>
                <a:spLocks noChangeShapeType="1"/>
              </p:cNvSpPr>
              <p:nvPr/>
            </p:nvSpPr>
            <p:spPr bwMode="auto">
              <a:xfrm>
                <a:off x="6046" y="12059"/>
                <a:ext cx="5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4" name="Line 16"/>
              <p:cNvSpPr>
                <a:spLocks noChangeShapeType="1"/>
              </p:cNvSpPr>
              <p:nvPr/>
            </p:nvSpPr>
            <p:spPr bwMode="auto">
              <a:xfrm flipV="1">
                <a:off x="6556" y="11485"/>
                <a:ext cx="0" cy="5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5" name="Line 17"/>
              <p:cNvSpPr>
                <a:spLocks noChangeShapeType="1"/>
              </p:cNvSpPr>
              <p:nvPr/>
            </p:nvSpPr>
            <p:spPr bwMode="auto">
              <a:xfrm>
                <a:off x="6556" y="11485"/>
                <a:ext cx="4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0847" name="Line 18"/>
            <p:cNvSpPr>
              <a:spLocks noChangeShapeType="1"/>
            </p:cNvSpPr>
            <p:nvPr/>
          </p:nvSpPr>
          <p:spPr bwMode="auto">
            <a:xfrm>
              <a:off x="5596" y="7397"/>
              <a:ext cx="0" cy="71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0848" name="Group 19"/>
            <p:cNvGrpSpPr>
              <a:grpSpLocks/>
            </p:cNvGrpSpPr>
            <p:nvPr/>
          </p:nvGrpSpPr>
          <p:grpSpPr bwMode="auto">
            <a:xfrm flipV="1">
              <a:off x="6061" y="7284"/>
              <a:ext cx="990" cy="574"/>
              <a:chOff x="6046" y="11485"/>
              <a:chExt cx="990" cy="574"/>
            </a:xfrm>
          </p:grpSpPr>
          <p:sp>
            <p:nvSpPr>
              <p:cNvPr id="120850" name="Line 20"/>
              <p:cNvSpPr>
                <a:spLocks noChangeShapeType="1"/>
              </p:cNvSpPr>
              <p:nvPr/>
            </p:nvSpPr>
            <p:spPr bwMode="auto">
              <a:xfrm>
                <a:off x="6046" y="12059"/>
                <a:ext cx="5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1" name="Line 21"/>
              <p:cNvSpPr>
                <a:spLocks noChangeShapeType="1"/>
              </p:cNvSpPr>
              <p:nvPr/>
            </p:nvSpPr>
            <p:spPr bwMode="auto">
              <a:xfrm flipV="1">
                <a:off x="6556" y="11485"/>
                <a:ext cx="0" cy="5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2" name="Line 22"/>
              <p:cNvSpPr>
                <a:spLocks noChangeShapeType="1"/>
              </p:cNvSpPr>
              <p:nvPr/>
            </p:nvSpPr>
            <p:spPr bwMode="auto">
              <a:xfrm>
                <a:off x="6556" y="11485"/>
                <a:ext cx="4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0849" name="Text Box 23"/>
            <p:cNvSpPr txBox="1">
              <a:spLocks noChangeArrowheads="1"/>
            </p:cNvSpPr>
            <p:nvPr/>
          </p:nvSpPr>
          <p:spPr bwMode="auto">
            <a:xfrm>
              <a:off x="6616" y="6745"/>
              <a:ext cx="540" cy="37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成本</a:t>
              </a:r>
            </a:p>
          </p:txBody>
        </p:sp>
      </p:grpSp>
    </p:spTree>
    <p:extLst>
      <p:ext uri="{BB962C8B-B14F-4D97-AF65-F5344CB8AC3E}">
        <p14:creationId xmlns:p14="http://schemas.microsoft.com/office/powerpoint/2010/main" val="835032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additive="base">
                                        <p:cTn id="7" dur="500" fill="hold"/>
                                        <p:tgtEl>
                                          <p:spTgt spid="138242"/>
                                        </p:tgtEl>
                                        <p:attrNameLst>
                                          <p:attrName>ppt_x</p:attrName>
                                        </p:attrNameLst>
                                      </p:cBhvr>
                                      <p:tavLst>
                                        <p:tav tm="0">
                                          <p:val>
                                            <p:strVal val="#ppt_x"/>
                                          </p:val>
                                        </p:tav>
                                        <p:tav tm="100000">
                                          <p:val>
                                            <p:strVal val="#ppt_x"/>
                                          </p:val>
                                        </p:tav>
                                      </p:tavLst>
                                    </p:anim>
                                    <p:anim calcmode="lin" valueType="num">
                                      <p:cBhvr additive="base">
                                        <p:cTn id="8" dur="500" fill="hold"/>
                                        <p:tgtEl>
                                          <p:spTgt spid="13824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8243">
                                            <p:txEl>
                                              <p:pRg st="0" end="0"/>
                                            </p:txEl>
                                          </p:spTgt>
                                        </p:tgtEl>
                                        <p:attrNameLst>
                                          <p:attrName>style.visibility</p:attrName>
                                        </p:attrNameLst>
                                      </p:cBhvr>
                                      <p:to>
                                        <p:strVal val="visible"/>
                                      </p:to>
                                    </p:set>
                                    <p:anim calcmode="lin" valueType="num">
                                      <p:cBhvr additive="base">
                                        <p:cTn id="12" dur="500" fill="hold"/>
                                        <p:tgtEl>
                                          <p:spTgt spid="13824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82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38244"/>
                                        </p:tgtEl>
                                        <p:attrNameLst>
                                          <p:attrName>style.visibility</p:attrName>
                                        </p:attrNameLst>
                                      </p:cBhvr>
                                      <p:to>
                                        <p:strVal val="visible"/>
                                      </p:to>
                                    </p:set>
                                    <p:anim calcmode="lin" valueType="num">
                                      <p:cBhvr additive="base">
                                        <p:cTn id="17" dur="500" fill="hold"/>
                                        <p:tgtEl>
                                          <p:spTgt spid="138244"/>
                                        </p:tgtEl>
                                        <p:attrNameLst>
                                          <p:attrName>ppt_x</p:attrName>
                                        </p:attrNameLst>
                                      </p:cBhvr>
                                      <p:tavLst>
                                        <p:tav tm="0">
                                          <p:val>
                                            <p:strVal val="1+#ppt_w/2"/>
                                          </p:val>
                                        </p:tav>
                                        <p:tav tm="100000">
                                          <p:val>
                                            <p:strVal val="#ppt_x"/>
                                          </p:val>
                                        </p:tav>
                                      </p:tavLst>
                                    </p:anim>
                                    <p:anim calcmode="lin" valueType="num">
                                      <p:cBhvr additive="base">
                                        <p:cTn id="18" dur="500" fill="hold"/>
                                        <p:tgtEl>
                                          <p:spTgt spid="13824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dirty="0" smtClean="0">
                <a:solidFill>
                  <a:srgbClr val="FFCC00"/>
                </a:solidFill>
              </a:rPr>
              <a:t>分销</a:t>
            </a:r>
            <a:r>
              <a:rPr lang="zh-CN" altLang="en-US" dirty="0">
                <a:solidFill>
                  <a:srgbClr val="FFCC00"/>
                </a:solidFill>
              </a:rPr>
              <a:t>资源计划</a:t>
            </a:r>
          </a:p>
        </p:txBody>
      </p:sp>
      <p:sp>
        <p:nvSpPr>
          <p:cNvPr id="151555" name="Rectangle 3"/>
          <p:cNvSpPr>
            <a:spLocks noGrp="1" noChangeArrowheads="1"/>
          </p:cNvSpPr>
          <p:nvPr>
            <p:ph type="body" idx="1"/>
          </p:nvPr>
        </p:nvSpPr>
        <p:spPr/>
        <p:txBody>
          <a:bodyPr/>
          <a:lstStyle/>
          <a:p>
            <a:pPr>
              <a:buFont typeface="Marlett" pitchFamily="2" charset="2"/>
              <a:buChar char="2"/>
            </a:pPr>
            <a:r>
              <a:rPr lang="zh-CN" altLang="en-US">
                <a:latin typeface="宋体" charset="-122"/>
              </a:rPr>
              <a:t>数据收集</a:t>
            </a:r>
          </a:p>
          <a:p>
            <a:pPr>
              <a:buFont typeface="Marlett" pitchFamily="2" charset="2"/>
              <a:buChar char="2"/>
            </a:pPr>
            <a:r>
              <a:rPr lang="zh-CN" altLang="en-US">
                <a:latin typeface="宋体" charset="-122"/>
              </a:rPr>
              <a:t>数据分析与销售计划</a:t>
            </a:r>
          </a:p>
          <a:p>
            <a:pPr>
              <a:buFont typeface="Marlett" pitchFamily="2" charset="2"/>
              <a:buChar char="2"/>
            </a:pPr>
            <a:r>
              <a:rPr lang="zh-CN" altLang="en-US">
                <a:latin typeface="宋体" charset="-122"/>
              </a:rPr>
              <a:t>分销网络财务政策与核算</a:t>
            </a:r>
          </a:p>
        </p:txBody>
      </p:sp>
    </p:spTree>
    <p:extLst>
      <p:ext uri="{BB962C8B-B14F-4D97-AF65-F5344CB8AC3E}">
        <p14:creationId xmlns:p14="http://schemas.microsoft.com/office/powerpoint/2010/main" val="2619127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ppt_x"/>
                                          </p:val>
                                        </p:tav>
                                        <p:tav tm="100000">
                                          <p:val>
                                            <p:strVal val="#ppt_x"/>
                                          </p:val>
                                        </p:tav>
                                      </p:tavLst>
                                    </p:anim>
                                    <p:anim calcmode="lin" valueType="num">
                                      <p:cBhvr additive="base">
                                        <p:cTn id="8" dur="500" fill="hold"/>
                                        <p:tgtEl>
                                          <p:spTgt spid="15155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1555">
                                            <p:txEl>
                                              <p:pRg st="0" end="0"/>
                                            </p:txEl>
                                          </p:spTgt>
                                        </p:tgtEl>
                                        <p:attrNameLst>
                                          <p:attrName>style.visibility</p:attrName>
                                        </p:attrNameLst>
                                      </p:cBhvr>
                                      <p:to>
                                        <p:strVal val="visible"/>
                                      </p:to>
                                    </p:set>
                                    <p:anim calcmode="lin" valueType="num">
                                      <p:cBhvr additive="base">
                                        <p:cTn id="12"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15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1555">
                                            <p:txEl>
                                              <p:pRg st="1" end="1"/>
                                            </p:txEl>
                                          </p:spTgt>
                                        </p:tgtEl>
                                        <p:attrNameLst>
                                          <p:attrName>style.visibility</p:attrName>
                                        </p:attrNameLst>
                                      </p:cBhvr>
                                      <p:to>
                                        <p:strVal val="visible"/>
                                      </p:to>
                                    </p:set>
                                    <p:anim calcmode="lin" valueType="num">
                                      <p:cBhvr additive="base">
                                        <p:cTn id="17"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15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1555">
                                            <p:txEl>
                                              <p:pRg st="2" end="2"/>
                                            </p:txEl>
                                          </p:spTgt>
                                        </p:tgtEl>
                                        <p:attrNameLst>
                                          <p:attrName>style.visibility</p:attrName>
                                        </p:attrNameLst>
                                      </p:cBhvr>
                                      <p:to>
                                        <p:strVal val="visible"/>
                                      </p:to>
                                    </p:set>
                                    <p:anim calcmode="lin" valueType="num">
                                      <p:cBhvr additive="base">
                                        <p:cTn id="22"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515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build="p" autoUpdateAnimBg="0" advAuto="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endParaRPr lang="zh-CN" altLang="en-US" dirty="0" smtClean="0">
              <a:solidFill>
                <a:schemeClr val="tx1"/>
              </a:solidFill>
              <a:latin typeface="宋体" charset="-122"/>
            </a:endParaRPr>
          </a:p>
        </p:txBody>
      </p:sp>
      <p:sp>
        <p:nvSpPr>
          <p:cNvPr id="126979" name="Rectangle 3"/>
          <p:cNvSpPr>
            <a:spLocks noGrp="1" noChangeArrowheads="1"/>
          </p:cNvSpPr>
          <p:nvPr>
            <p:ph type="body" idx="1"/>
          </p:nvPr>
        </p:nvSpPr>
        <p:spPr/>
        <p:txBody>
          <a:bodyPr/>
          <a:lstStyle/>
          <a:p>
            <a:pPr eaLnBrk="1" hangingPunct="1">
              <a:buFontTx/>
              <a:buNone/>
            </a:pPr>
            <a:r>
              <a:rPr lang="en-US" altLang="zh-CN" smtClean="0"/>
              <a:t>          </a:t>
            </a:r>
            <a:r>
              <a:rPr lang="zh-CN" altLang="en-US" sz="2800" smtClean="0"/>
              <a:t>成本管理子系统与财务、生产、库存与销售等系统密切联系。它可以更准确、快速地进行成本费用的归集和分配，提高成本计算的及时性和正确性。同时通过定额成本的管理、成本模拟、成本计划，能够更为有效地进行成本预测、计划、分析与考核，提高企业成本的管理水平。工业企业成本管理工作的内容大致包括：成本计算、成本计划、成本日常控制、管理与成本分析等几个环节。</a:t>
            </a:r>
          </a:p>
        </p:txBody>
      </p:sp>
    </p:spTree>
    <p:extLst>
      <p:ext uri="{BB962C8B-B14F-4D97-AF65-F5344CB8AC3E}">
        <p14:creationId xmlns:p14="http://schemas.microsoft.com/office/powerpoint/2010/main" val="3576034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ppt_x"/>
                                          </p:val>
                                        </p:tav>
                                        <p:tav tm="100000">
                                          <p:val>
                                            <p:strVal val="#ppt_x"/>
                                          </p:val>
                                        </p:tav>
                                      </p:tavLst>
                                    </p:anim>
                                    <p:anim calcmode="lin" valueType="num">
                                      <p:cBhvr additive="base">
                                        <p:cTn id="8" dur="500" fill="hold"/>
                                        <p:tgtEl>
                                          <p:spTgt spid="12697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6979">
                                            <p:txEl>
                                              <p:pRg st="0" end="0"/>
                                            </p:txEl>
                                          </p:spTgt>
                                        </p:tgtEl>
                                        <p:attrNameLst>
                                          <p:attrName>style.visibility</p:attrName>
                                        </p:attrNameLst>
                                      </p:cBhvr>
                                      <p:to>
                                        <p:strVal val="visible"/>
                                      </p:to>
                                    </p:set>
                                    <p:anim calcmode="lin" valueType="num">
                                      <p:cBhvr additive="base">
                                        <p:cTn id="12"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69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79" grpId="0" build="p" autoUpdateAnimBg="0" advAuto="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p>
        </p:txBody>
      </p:sp>
      <p:sp>
        <p:nvSpPr>
          <p:cNvPr id="128003"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责任会计制要求建立责任中心。制造业的主要责任中心有成本中心与利润中心。成本中心只负责对成本的管理与控制，是一个成本积累点，它可以是分厂、业务部门、车间、班组与工作中心等。利润中心是独立核算、有收入来源的部门（或单位），如分厂等。在</a:t>
            </a:r>
            <a:r>
              <a:rPr lang="en-US" altLang="zh-CN" smtClean="0"/>
              <a:t>ERP</a:t>
            </a:r>
            <a:r>
              <a:rPr lang="zh-CN" altLang="en-US" smtClean="0"/>
              <a:t>系统中可以灵活设置成本中心与利润中心。</a:t>
            </a:r>
          </a:p>
        </p:txBody>
      </p:sp>
    </p:spTree>
    <p:extLst>
      <p:ext uri="{BB962C8B-B14F-4D97-AF65-F5344CB8AC3E}">
        <p14:creationId xmlns:p14="http://schemas.microsoft.com/office/powerpoint/2010/main" val="462613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additive="base">
                                        <p:cTn id="7" dur="500" fill="hold"/>
                                        <p:tgtEl>
                                          <p:spTgt spid="128002"/>
                                        </p:tgtEl>
                                        <p:attrNameLst>
                                          <p:attrName>ppt_x</p:attrName>
                                        </p:attrNameLst>
                                      </p:cBhvr>
                                      <p:tavLst>
                                        <p:tav tm="0">
                                          <p:val>
                                            <p:strVal val="#ppt_x"/>
                                          </p:val>
                                        </p:tav>
                                        <p:tav tm="100000">
                                          <p:val>
                                            <p:strVal val="#ppt_x"/>
                                          </p:val>
                                        </p:tav>
                                      </p:tavLst>
                                    </p:anim>
                                    <p:anim calcmode="lin" valueType="num">
                                      <p:cBhvr additive="base">
                                        <p:cTn id="8" dur="500" fill="hold"/>
                                        <p:tgtEl>
                                          <p:spTgt spid="12800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 calcmode="lin" valueType="num">
                                      <p:cBhvr additive="base">
                                        <p:cTn id="12"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80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3" grpId="0" build="p" autoUpdateAnimBg="0" advAuto="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p>
        </p:txBody>
      </p:sp>
      <p:sp>
        <p:nvSpPr>
          <p:cNvPr id="129027" name="Rectangle 3"/>
          <p:cNvSpPr>
            <a:spLocks noGrp="1" noChangeArrowheads="1"/>
          </p:cNvSpPr>
          <p:nvPr>
            <p:ph type="body" idx="1"/>
          </p:nvPr>
        </p:nvSpPr>
        <p:spPr>
          <a:xfrm>
            <a:off x="685800" y="1752600"/>
            <a:ext cx="7772400" cy="4114800"/>
          </a:xfrm>
        </p:spPr>
        <p:txBody>
          <a:bodyPr/>
          <a:lstStyle/>
          <a:p>
            <a:pPr eaLnBrk="1" hangingPunct="1">
              <a:buFontTx/>
              <a:buNone/>
            </a:pPr>
            <a:r>
              <a:rPr lang="zh-CN" altLang="en-US" smtClean="0"/>
              <a:t>各种成本的构成</a:t>
            </a:r>
            <a:endParaRPr lang="zh-CN" altLang="en-US" b="1" smtClean="0"/>
          </a:p>
        </p:txBody>
      </p:sp>
      <p:grpSp>
        <p:nvGrpSpPr>
          <p:cNvPr id="129028" name="Group 4"/>
          <p:cNvGrpSpPr>
            <a:grpSpLocks/>
          </p:cNvGrpSpPr>
          <p:nvPr/>
        </p:nvGrpSpPr>
        <p:grpSpPr bwMode="auto">
          <a:xfrm>
            <a:off x="990600" y="2514600"/>
            <a:ext cx="7086600" cy="3522663"/>
            <a:chOff x="2330" y="8434"/>
            <a:chExt cx="8251" cy="3388"/>
          </a:xfrm>
        </p:grpSpPr>
        <p:grpSp>
          <p:nvGrpSpPr>
            <p:cNvPr id="111621" name="Group 5"/>
            <p:cNvGrpSpPr>
              <a:grpSpLocks/>
            </p:cNvGrpSpPr>
            <p:nvPr/>
          </p:nvGrpSpPr>
          <p:grpSpPr bwMode="auto">
            <a:xfrm>
              <a:off x="8196" y="9347"/>
              <a:ext cx="585" cy="1876"/>
              <a:chOff x="9226" y="9238"/>
              <a:chExt cx="585" cy="1876"/>
            </a:xfrm>
          </p:grpSpPr>
          <p:sp>
            <p:nvSpPr>
              <p:cNvPr id="111664" name="Line 6"/>
              <p:cNvSpPr>
                <a:spLocks noChangeShapeType="1"/>
              </p:cNvSpPr>
              <p:nvPr/>
            </p:nvSpPr>
            <p:spPr bwMode="auto">
              <a:xfrm>
                <a:off x="9526" y="9238"/>
                <a:ext cx="0" cy="1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5" name="Line 7"/>
              <p:cNvSpPr>
                <a:spLocks noChangeShapeType="1"/>
              </p:cNvSpPr>
              <p:nvPr/>
            </p:nvSpPr>
            <p:spPr bwMode="auto">
              <a:xfrm flipH="1">
                <a:off x="9241" y="11114"/>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6" name="Line 8"/>
              <p:cNvSpPr>
                <a:spLocks noChangeShapeType="1"/>
              </p:cNvSpPr>
              <p:nvPr/>
            </p:nvSpPr>
            <p:spPr bwMode="auto">
              <a:xfrm flipH="1">
                <a:off x="9226" y="9244"/>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7" name="Line 9"/>
              <p:cNvSpPr>
                <a:spLocks noChangeShapeType="1"/>
              </p:cNvSpPr>
              <p:nvPr/>
            </p:nvSpPr>
            <p:spPr bwMode="auto">
              <a:xfrm>
                <a:off x="9511" y="10183"/>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1622" name="Text Box 10"/>
            <p:cNvSpPr txBox="1">
              <a:spLocks noChangeArrowheads="1"/>
            </p:cNvSpPr>
            <p:nvPr/>
          </p:nvSpPr>
          <p:spPr bwMode="auto">
            <a:xfrm>
              <a:off x="2360" y="8434"/>
              <a:ext cx="1755"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直接材料费</a:t>
              </a:r>
            </a:p>
          </p:txBody>
        </p:sp>
        <p:sp>
          <p:nvSpPr>
            <p:cNvPr id="111623" name="Text Box 11"/>
            <p:cNvSpPr txBox="1">
              <a:spLocks noChangeArrowheads="1"/>
            </p:cNvSpPr>
            <p:nvPr/>
          </p:nvSpPr>
          <p:spPr bwMode="auto">
            <a:xfrm>
              <a:off x="2360" y="8903"/>
              <a:ext cx="1740"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直接人工费</a:t>
              </a:r>
            </a:p>
          </p:txBody>
        </p:sp>
        <p:grpSp>
          <p:nvGrpSpPr>
            <p:cNvPr id="111624" name="Group 12"/>
            <p:cNvGrpSpPr>
              <a:grpSpLocks/>
            </p:cNvGrpSpPr>
            <p:nvPr/>
          </p:nvGrpSpPr>
          <p:grpSpPr bwMode="auto">
            <a:xfrm>
              <a:off x="4506" y="8682"/>
              <a:ext cx="1575" cy="653"/>
              <a:chOff x="4906" y="8585"/>
              <a:chExt cx="1575" cy="653"/>
            </a:xfrm>
          </p:grpSpPr>
          <p:sp>
            <p:nvSpPr>
              <p:cNvPr id="111662" name="Text Box 13"/>
              <p:cNvSpPr txBox="1">
                <a:spLocks noChangeArrowheads="1"/>
              </p:cNvSpPr>
              <p:nvPr/>
            </p:nvSpPr>
            <p:spPr bwMode="auto">
              <a:xfrm>
                <a:off x="4906" y="8881"/>
                <a:ext cx="1575" cy="3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（主要成本）</a:t>
                </a:r>
              </a:p>
            </p:txBody>
          </p:sp>
          <p:sp>
            <p:nvSpPr>
              <p:cNvPr id="111663" name="Text Box 14"/>
              <p:cNvSpPr txBox="1">
                <a:spLocks noChangeArrowheads="1"/>
              </p:cNvSpPr>
              <p:nvPr/>
            </p:nvSpPr>
            <p:spPr bwMode="auto">
              <a:xfrm>
                <a:off x="4981" y="8585"/>
                <a:ext cx="1470"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直接成本</a:t>
                </a:r>
              </a:p>
            </p:txBody>
          </p:sp>
        </p:grpSp>
        <p:sp>
          <p:nvSpPr>
            <p:cNvPr id="111625" name="Text Box 15"/>
            <p:cNvSpPr txBox="1">
              <a:spLocks noChangeArrowheads="1"/>
            </p:cNvSpPr>
            <p:nvPr/>
          </p:nvSpPr>
          <p:spPr bwMode="auto">
            <a:xfrm>
              <a:off x="2345" y="9505"/>
              <a:ext cx="1785"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变动制造间接费</a:t>
              </a:r>
            </a:p>
          </p:txBody>
        </p:sp>
        <p:sp>
          <p:nvSpPr>
            <p:cNvPr id="111626" name="Text Box 16"/>
            <p:cNvSpPr txBox="1">
              <a:spLocks noChangeArrowheads="1"/>
            </p:cNvSpPr>
            <p:nvPr/>
          </p:nvSpPr>
          <p:spPr bwMode="auto">
            <a:xfrm>
              <a:off x="2330" y="10002"/>
              <a:ext cx="1785"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固定制造间接费</a:t>
              </a:r>
            </a:p>
          </p:txBody>
        </p:sp>
        <p:grpSp>
          <p:nvGrpSpPr>
            <p:cNvPr id="111627" name="Group 17"/>
            <p:cNvGrpSpPr>
              <a:grpSpLocks/>
            </p:cNvGrpSpPr>
            <p:nvPr/>
          </p:nvGrpSpPr>
          <p:grpSpPr bwMode="auto">
            <a:xfrm>
              <a:off x="4521" y="9764"/>
              <a:ext cx="1575" cy="653"/>
              <a:chOff x="4906" y="8585"/>
              <a:chExt cx="1575" cy="653"/>
            </a:xfrm>
          </p:grpSpPr>
          <p:sp>
            <p:nvSpPr>
              <p:cNvPr id="111660" name="Text Box 18"/>
              <p:cNvSpPr txBox="1">
                <a:spLocks noChangeArrowheads="1"/>
              </p:cNvSpPr>
              <p:nvPr/>
            </p:nvSpPr>
            <p:spPr bwMode="auto">
              <a:xfrm>
                <a:off x="4906" y="8881"/>
                <a:ext cx="1575" cy="3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（制造费用）</a:t>
                </a:r>
              </a:p>
            </p:txBody>
          </p:sp>
          <p:sp>
            <p:nvSpPr>
              <p:cNvPr id="111661" name="Text Box 19"/>
              <p:cNvSpPr txBox="1">
                <a:spLocks noChangeArrowheads="1"/>
              </p:cNvSpPr>
              <p:nvPr/>
            </p:nvSpPr>
            <p:spPr bwMode="auto">
              <a:xfrm>
                <a:off x="4981" y="8585"/>
                <a:ext cx="1470"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间接成本</a:t>
                </a:r>
              </a:p>
            </p:txBody>
          </p:sp>
        </p:grpSp>
        <p:grpSp>
          <p:nvGrpSpPr>
            <p:cNvPr id="111628" name="Group 20"/>
            <p:cNvGrpSpPr>
              <a:grpSpLocks/>
            </p:cNvGrpSpPr>
            <p:nvPr/>
          </p:nvGrpSpPr>
          <p:grpSpPr bwMode="auto">
            <a:xfrm>
              <a:off x="6696" y="9176"/>
              <a:ext cx="1575" cy="653"/>
              <a:chOff x="4906" y="8585"/>
              <a:chExt cx="1575" cy="653"/>
            </a:xfrm>
          </p:grpSpPr>
          <p:sp>
            <p:nvSpPr>
              <p:cNvPr id="111658" name="Text Box 21"/>
              <p:cNvSpPr txBox="1">
                <a:spLocks noChangeArrowheads="1"/>
              </p:cNvSpPr>
              <p:nvPr/>
            </p:nvSpPr>
            <p:spPr bwMode="auto">
              <a:xfrm>
                <a:off x="4906" y="8881"/>
                <a:ext cx="1575" cy="3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（生产成本）</a:t>
                </a:r>
              </a:p>
            </p:txBody>
          </p:sp>
          <p:sp>
            <p:nvSpPr>
              <p:cNvPr id="111659" name="Text Box 22"/>
              <p:cNvSpPr txBox="1">
                <a:spLocks noChangeArrowheads="1"/>
              </p:cNvSpPr>
              <p:nvPr/>
            </p:nvSpPr>
            <p:spPr bwMode="auto">
              <a:xfrm>
                <a:off x="4981" y="8585"/>
                <a:ext cx="1470"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产品成本</a:t>
                </a:r>
              </a:p>
            </p:txBody>
          </p:sp>
        </p:grpSp>
        <p:sp>
          <p:nvSpPr>
            <p:cNvPr id="111629" name="Text Box 23"/>
            <p:cNvSpPr txBox="1">
              <a:spLocks noChangeArrowheads="1"/>
            </p:cNvSpPr>
            <p:nvPr/>
          </p:nvSpPr>
          <p:spPr bwMode="auto">
            <a:xfrm>
              <a:off x="2340" y="10645"/>
              <a:ext cx="1785"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管 理 费 用</a:t>
              </a:r>
            </a:p>
          </p:txBody>
        </p:sp>
        <p:sp>
          <p:nvSpPr>
            <p:cNvPr id="111630" name="Text Box 24"/>
            <p:cNvSpPr txBox="1">
              <a:spLocks noChangeArrowheads="1"/>
            </p:cNvSpPr>
            <p:nvPr/>
          </p:nvSpPr>
          <p:spPr bwMode="auto">
            <a:xfrm>
              <a:off x="2340" y="11066"/>
              <a:ext cx="1785"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财 务 费 用</a:t>
              </a:r>
            </a:p>
          </p:txBody>
        </p:sp>
        <p:sp>
          <p:nvSpPr>
            <p:cNvPr id="111631" name="Text Box 25"/>
            <p:cNvSpPr txBox="1">
              <a:spLocks noChangeArrowheads="1"/>
            </p:cNvSpPr>
            <p:nvPr/>
          </p:nvSpPr>
          <p:spPr bwMode="auto">
            <a:xfrm>
              <a:off x="2340" y="11465"/>
              <a:ext cx="1785"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销 售 费 用</a:t>
              </a:r>
            </a:p>
          </p:txBody>
        </p:sp>
        <p:grpSp>
          <p:nvGrpSpPr>
            <p:cNvPr id="111632" name="Group 26"/>
            <p:cNvGrpSpPr>
              <a:grpSpLocks/>
            </p:cNvGrpSpPr>
            <p:nvPr/>
          </p:nvGrpSpPr>
          <p:grpSpPr bwMode="auto">
            <a:xfrm>
              <a:off x="6666" y="11061"/>
              <a:ext cx="1575" cy="653"/>
              <a:chOff x="4906" y="8585"/>
              <a:chExt cx="1575" cy="653"/>
            </a:xfrm>
          </p:grpSpPr>
          <p:sp>
            <p:nvSpPr>
              <p:cNvPr id="111656" name="Text Box 27"/>
              <p:cNvSpPr txBox="1">
                <a:spLocks noChangeArrowheads="1"/>
              </p:cNvSpPr>
              <p:nvPr/>
            </p:nvSpPr>
            <p:spPr bwMode="auto">
              <a:xfrm>
                <a:off x="4906" y="8881"/>
                <a:ext cx="1575" cy="3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（期间费用）</a:t>
                </a:r>
              </a:p>
            </p:txBody>
          </p:sp>
          <p:sp>
            <p:nvSpPr>
              <p:cNvPr id="111657" name="Text Box 28"/>
              <p:cNvSpPr txBox="1">
                <a:spLocks noChangeArrowheads="1"/>
              </p:cNvSpPr>
              <p:nvPr/>
            </p:nvSpPr>
            <p:spPr bwMode="auto">
              <a:xfrm>
                <a:off x="4981" y="8585"/>
                <a:ext cx="1470"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经营费用</a:t>
                </a:r>
              </a:p>
            </p:txBody>
          </p:sp>
        </p:grpSp>
        <p:grpSp>
          <p:nvGrpSpPr>
            <p:cNvPr id="111633" name="Group 29"/>
            <p:cNvGrpSpPr>
              <a:grpSpLocks/>
            </p:cNvGrpSpPr>
            <p:nvPr/>
          </p:nvGrpSpPr>
          <p:grpSpPr bwMode="auto">
            <a:xfrm>
              <a:off x="8691" y="10134"/>
              <a:ext cx="1890" cy="653"/>
              <a:chOff x="4906" y="8585"/>
              <a:chExt cx="1575" cy="653"/>
            </a:xfrm>
          </p:grpSpPr>
          <p:sp>
            <p:nvSpPr>
              <p:cNvPr id="111654" name="Text Box 30"/>
              <p:cNvSpPr txBox="1">
                <a:spLocks noChangeArrowheads="1"/>
              </p:cNvSpPr>
              <p:nvPr/>
            </p:nvSpPr>
            <p:spPr bwMode="auto">
              <a:xfrm>
                <a:off x="4906" y="8881"/>
                <a:ext cx="1575" cy="3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（总成本）</a:t>
                </a:r>
              </a:p>
            </p:txBody>
          </p:sp>
          <p:sp>
            <p:nvSpPr>
              <p:cNvPr id="111655" name="Text Box 31"/>
              <p:cNvSpPr txBox="1">
                <a:spLocks noChangeArrowheads="1"/>
              </p:cNvSpPr>
              <p:nvPr/>
            </p:nvSpPr>
            <p:spPr bwMode="auto">
              <a:xfrm>
                <a:off x="4981" y="8585"/>
                <a:ext cx="1470" cy="357"/>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生产经营费用</a:t>
                </a:r>
              </a:p>
            </p:txBody>
          </p:sp>
        </p:grpSp>
        <p:grpSp>
          <p:nvGrpSpPr>
            <p:cNvPr id="111634" name="Group 32"/>
            <p:cNvGrpSpPr>
              <a:grpSpLocks/>
            </p:cNvGrpSpPr>
            <p:nvPr/>
          </p:nvGrpSpPr>
          <p:grpSpPr bwMode="auto">
            <a:xfrm>
              <a:off x="4130" y="10814"/>
              <a:ext cx="2626" cy="826"/>
              <a:chOff x="4130" y="10814"/>
              <a:chExt cx="2626" cy="826"/>
            </a:xfrm>
          </p:grpSpPr>
          <p:sp>
            <p:nvSpPr>
              <p:cNvPr id="111650" name="Line 33"/>
              <p:cNvSpPr>
                <a:spLocks noChangeShapeType="1"/>
              </p:cNvSpPr>
              <p:nvPr/>
            </p:nvSpPr>
            <p:spPr bwMode="auto">
              <a:xfrm>
                <a:off x="4130" y="10814"/>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1" name="Line 34"/>
              <p:cNvSpPr>
                <a:spLocks noChangeShapeType="1"/>
              </p:cNvSpPr>
              <p:nvPr/>
            </p:nvSpPr>
            <p:spPr bwMode="auto">
              <a:xfrm>
                <a:off x="4415" y="10814"/>
                <a:ext cx="0" cy="8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2" name="Line 35"/>
              <p:cNvSpPr>
                <a:spLocks noChangeShapeType="1"/>
              </p:cNvSpPr>
              <p:nvPr/>
            </p:nvSpPr>
            <p:spPr bwMode="auto">
              <a:xfrm flipH="1">
                <a:off x="4130" y="11640"/>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3" name="Line 36"/>
              <p:cNvSpPr>
                <a:spLocks noChangeShapeType="1"/>
              </p:cNvSpPr>
              <p:nvPr/>
            </p:nvSpPr>
            <p:spPr bwMode="auto">
              <a:xfrm>
                <a:off x="4130" y="11248"/>
                <a:ext cx="262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1635" name="Group 37"/>
            <p:cNvGrpSpPr>
              <a:grpSpLocks/>
            </p:cNvGrpSpPr>
            <p:nvPr/>
          </p:nvGrpSpPr>
          <p:grpSpPr bwMode="auto">
            <a:xfrm>
              <a:off x="4100" y="8610"/>
              <a:ext cx="476" cy="497"/>
              <a:chOff x="4100" y="8595"/>
              <a:chExt cx="476" cy="497"/>
            </a:xfrm>
          </p:grpSpPr>
          <p:sp>
            <p:nvSpPr>
              <p:cNvPr id="111646" name="Line 38"/>
              <p:cNvSpPr>
                <a:spLocks noChangeShapeType="1"/>
              </p:cNvSpPr>
              <p:nvPr/>
            </p:nvSpPr>
            <p:spPr bwMode="auto">
              <a:xfrm>
                <a:off x="4400" y="8595"/>
                <a:ext cx="0" cy="4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7" name="Line 39"/>
              <p:cNvSpPr>
                <a:spLocks noChangeShapeType="1"/>
              </p:cNvSpPr>
              <p:nvPr/>
            </p:nvSpPr>
            <p:spPr bwMode="auto">
              <a:xfrm flipH="1">
                <a:off x="4100" y="909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8" name="Line 40"/>
              <p:cNvSpPr>
                <a:spLocks noChangeShapeType="1"/>
              </p:cNvSpPr>
              <p:nvPr/>
            </p:nvSpPr>
            <p:spPr bwMode="auto">
              <a:xfrm flipH="1">
                <a:off x="4100" y="8595"/>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9" name="Line 41"/>
              <p:cNvSpPr>
                <a:spLocks noChangeShapeType="1"/>
              </p:cNvSpPr>
              <p:nvPr/>
            </p:nvSpPr>
            <p:spPr bwMode="auto">
              <a:xfrm>
                <a:off x="4396" y="8838"/>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1636" name="Group 42"/>
            <p:cNvGrpSpPr>
              <a:grpSpLocks/>
            </p:cNvGrpSpPr>
            <p:nvPr/>
          </p:nvGrpSpPr>
          <p:grpSpPr bwMode="auto">
            <a:xfrm>
              <a:off x="4131" y="9693"/>
              <a:ext cx="476" cy="497"/>
              <a:chOff x="4100" y="8595"/>
              <a:chExt cx="476" cy="497"/>
            </a:xfrm>
          </p:grpSpPr>
          <p:sp>
            <p:nvSpPr>
              <p:cNvPr id="111642" name="Line 43"/>
              <p:cNvSpPr>
                <a:spLocks noChangeShapeType="1"/>
              </p:cNvSpPr>
              <p:nvPr/>
            </p:nvSpPr>
            <p:spPr bwMode="auto">
              <a:xfrm>
                <a:off x="4400" y="8595"/>
                <a:ext cx="0" cy="4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3" name="Line 44"/>
              <p:cNvSpPr>
                <a:spLocks noChangeShapeType="1"/>
              </p:cNvSpPr>
              <p:nvPr/>
            </p:nvSpPr>
            <p:spPr bwMode="auto">
              <a:xfrm flipH="1">
                <a:off x="4100" y="909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4" name="Line 45"/>
              <p:cNvSpPr>
                <a:spLocks noChangeShapeType="1"/>
              </p:cNvSpPr>
              <p:nvPr/>
            </p:nvSpPr>
            <p:spPr bwMode="auto">
              <a:xfrm flipH="1">
                <a:off x="4100" y="8595"/>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5" name="Line 46"/>
              <p:cNvSpPr>
                <a:spLocks noChangeShapeType="1"/>
              </p:cNvSpPr>
              <p:nvPr/>
            </p:nvSpPr>
            <p:spPr bwMode="auto">
              <a:xfrm>
                <a:off x="4396" y="8838"/>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1637" name="Group 47"/>
            <p:cNvGrpSpPr>
              <a:grpSpLocks/>
            </p:cNvGrpSpPr>
            <p:nvPr/>
          </p:nvGrpSpPr>
          <p:grpSpPr bwMode="auto">
            <a:xfrm>
              <a:off x="6066" y="8860"/>
              <a:ext cx="715" cy="1050"/>
              <a:chOff x="6066" y="8860"/>
              <a:chExt cx="715" cy="1050"/>
            </a:xfrm>
          </p:grpSpPr>
          <p:sp>
            <p:nvSpPr>
              <p:cNvPr id="111638" name="Line 48"/>
              <p:cNvSpPr>
                <a:spLocks noChangeShapeType="1"/>
              </p:cNvSpPr>
              <p:nvPr/>
            </p:nvSpPr>
            <p:spPr bwMode="auto">
              <a:xfrm>
                <a:off x="6066" y="8860"/>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9" name="Line 49"/>
              <p:cNvSpPr>
                <a:spLocks noChangeShapeType="1"/>
              </p:cNvSpPr>
              <p:nvPr/>
            </p:nvSpPr>
            <p:spPr bwMode="auto">
              <a:xfrm>
                <a:off x="6441" y="8860"/>
                <a:ext cx="0" cy="1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0" name="Line 50"/>
              <p:cNvSpPr>
                <a:spLocks noChangeShapeType="1"/>
              </p:cNvSpPr>
              <p:nvPr/>
            </p:nvSpPr>
            <p:spPr bwMode="auto">
              <a:xfrm flipH="1">
                <a:off x="6066" y="9910"/>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1" name="Line 51"/>
              <p:cNvSpPr>
                <a:spLocks noChangeShapeType="1"/>
              </p:cNvSpPr>
              <p:nvPr/>
            </p:nvSpPr>
            <p:spPr bwMode="auto">
              <a:xfrm>
                <a:off x="6436" y="9344"/>
                <a:ext cx="34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1137291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 calcmode="lin" valueType="num">
                                      <p:cBhvr additive="base">
                                        <p:cTn id="7" dur="500" fill="hold"/>
                                        <p:tgtEl>
                                          <p:spTgt spid="129026"/>
                                        </p:tgtEl>
                                        <p:attrNameLst>
                                          <p:attrName>ppt_x</p:attrName>
                                        </p:attrNameLst>
                                      </p:cBhvr>
                                      <p:tavLst>
                                        <p:tav tm="0">
                                          <p:val>
                                            <p:strVal val="#ppt_x"/>
                                          </p:val>
                                        </p:tav>
                                        <p:tav tm="100000">
                                          <p:val>
                                            <p:strVal val="#ppt_x"/>
                                          </p:val>
                                        </p:tav>
                                      </p:tavLst>
                                    </p:anim>
                                    <p:anim calcmode="lin" valueType="num">
                                      <p:cBhvr additive="base">
                                        <p:cTn id="8" dur="500" fill="hold"/>
                                        <p:tgtEl>
                                          <p:spTgt spid="12902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9027">
                                            <p:txEl>
                                              <p:pRg st="0" end="0"/>
                                            </p:txEl>
                                          </p:spTgt>
                                        </p:tgtEl>
                                        <p:attrNameLst>
                                          <p:attrName>style.visibility</p:attrName>
                                        </p:attrNameLst>
                                      </p:cBhvr>
                                      <p:to>
                                        <p:strVal val="visible"/>
                                      </p:to>
                                    </p:set>
                                    <p:anim calcmode="lin" valueType="num">
                                      <p:cBhvr additive="base">
                                        <p:cTn id="12"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90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29028"/>
                                        </p:tgtEl>
                                        <p:attrNameLst>
                                          <p:attrName>style.visibility</p:attrName>
                                        </p:attrNameLst>
                                      </p:cBhvr>
                                      <p:to>
                                        <p:strVal val="visible"/>
                                      </p:to>
                                    </p:set>
                                    <p:anim calcmode="lin" valueType="num">
                                      <p:cBhvr additive="base">
                                        <p:cTn id="17" dur="500" fill="hold"/>
                                        <p:tgtEl>
                                          <p:spTgt spid="129028"/>
                                        </p:tgtEl>
                                        <p:attrNameLst>
                                          <p:attrName>ppt_x</p:attrName>
                                        </p:attrNameLst>
                                      </p:cBhvr>
                                      <p:tavLst>
                                        <p:tav tm="0">
                                          <p:val>
                                            <p:strVal val="1+#ppt_w/2"/>
                                          </p:val>
                                        </p:tav>
                                        <p:tav tm="100000">
                                          <p:val>
                                            <p:strVal val="#ppt_x"/>
                                          </p:val>
                                        </p:tav>
                                      </p:tavLst>
                                    </p:anim>
                                    <p:anim calcmode="lin" valueType="num">
                                      <p:cBhvr additive="base">
                                        <p:cTn id="18" dur="500" fill="hold"/>
                                        <p:tgtEl>
                                          <p:spTgt spid="12902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7" grpId="0" build="p" autoUpdateAnimBg="0" advAuto="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p>
        </p:txBody>
      </p:sp>
      <p:sp>
        <p:nvSpPr>
          <p:cNvPr id="130051"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产品成本计算工作大致可以划分为以下几项工作：成本计算对象确定，成本计算期的确定，材料实际成本核算，各项生产费用的归集和分配，产品成本在产成品和在制品之间分配。</a:t>
            </a:r>
          </a:p>
        </p:txBody>
      </p:sp>
    </p:spTree>
    <p:extLst>
      <p:ext uri="{BB962C8B-B14F-4D97-AF65-F5344CB8AC3E}">
        <p14:creationId xmlns:p14="http://schemas.microsoft.com/office/powerpoint/2010/main" val="290610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calcmode="lin" valueType="num">
                                      <p:cBhvr additive="base">
                                        <p:cTn id="7" dur="500" fill="hold"/>
                                        <p:tgtEl>
                                          <p:spTgt spid="130050"/>
                                        </p:tgtEl>
                                        <p:attrNameLst>
                                          <p:attrName>ppt_x</p:attrName>
                                        </p:attrNameLst>
                                      </p:cBhvr>
                                      <p:tavLst>
                                        <p:tav tm="0">
                                          <p:val>
                                            <p:strVal val="#ppt_x"/>
                                          </p:val>
                                        </p:tav>
                                        <p:tav tm="100000">
                                          <p:val>
                                            <p:strVal val="#ppt_x"/>
                                          </p:val>
                                        </p:tav>
                                      </p:tavLst>
                                    </p:anim>
                                    <p:anim calcmode="lin" valueType="num">
                                      <p:cBhvr additive="base">
                                        <p:cTn id="8" dur="500" fill="hold"/>
                                        <p:tgtEl>
                                          <p:spTgt spid="1300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0051">
                                            <p:txEl>
                                              <p:pRg st="0" end="0"/>
                                            </p:txEl>
                                          </p:spTgt>
                                        </p:tgtEl>
                                        <p:attrNameLst>
                                          <p:attrName>style.visibility</p:attrName>
                                        </p:attrNameLst>
                                      </p:cBhvr>
                                      <p:to>
                                        <p:strVal val="visible"/>
                                      </p:to>
                                    </p:set>
                                    <p:anim calcmode="lin" valueType="num">
                                      <p:cBhvr additive="base">
                                        <p:cTn id="12"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0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build="p" autoUpdateAnimBg="0" advAuto="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p>
        </p:txBody>
      </p:sp>
      <p:sp>
        <p:nvSpPr>
          <p:cNvPr id="131075" name="Rectangle 3"/>
          <p:cNvSpPr>
            <a:spLocks noGrp="1" noChangeArrowheads="1"/>
          </p:cNvSpPr>
          <p:nvPr>
            <p:ph type="body" idx="1"/>
          </p:nvPr>
        </p:nvSpPr>
        <p:spPr/>
        <p:txBody>
          <a:bodyPr/>
          <a:lstStyle/>
          <a:p>
            <a:pPr eaLnBrk="1" hangingPunct="1">
              <a:buFontTx/>
              <a:buNone/>
            </a:pPr>
            <a:r>
              <a:rPr lang="zh-CN" altLang="en-US" smtClean="0"/>
              <a:t>产品材料费的计算</a:t>
            </a:r>
            <a:endParaRPr lang="zh-CN" altLang="en-US" b="1" smtClean="0">
              <a:solidFill>
                <a:srgbClr val="008000"/>
              </a:solidFill>
            </a:endParaRPr>
          </a:p>
        </p:txBody>
      </p:sp>
      <p:grpSp>
        <p:nvGrpSpPr>
          <p:cNvPr id="131076" name="Group 4"/>
          <p:cNvGrpSpPr>
            <a:grpSpLocks/>
          </p:cNvGrpSpPr>
          <p:nvPr/>
        </p:nvGrpSpPr>
        <p:grpSpPr bwMode="auto">
          <a:xfrm>
            <a:off x="685800" y="2971800"/>
            <a:ext cx="7696200" cy="2286000"/>
            <a:chOff x="2326" y="7180"/>
            <a:chExt cx="8865" cy="2730"/>
          </a:xfrm>
        </p:grpSpPr>
        <p:grpSp>
          <p:nvGrpSpPr>
            <p:cNvPr id="113669" name="Group 5"/>
            <p:cNvGrpSpPr>
              <a:grpSpLocks/>
            </p:cNvGrpSpPr>
            <p:nvPr/>
          </p:nvGrpSpPr>
          <p:grpSpPr bwMode="auto">
            <a:xfrm>
              <a:off x="5071" y="7180"/>
              <a:ext cx="3955" cy="2717"/>
              <a:chOff x="5491" y="6900"/>
              <a:chExt cx="3955" cy="2717"/>
            </a:xfrm>
          </p:grpSpPr>
          <p:sp>
            <p:nvSpPr>
              <p:cNvPr id="113673" name="Text Box 6"/>
              <p:cNvSpPr txBox="1">
                <a:spLocks noChangeArrowheads="1"/>
              </p:cNvSpPr>
              <p:nvPr/>
            </p:nvSpPr>
            <p:spPr bwMode="auto">
              <a:xfrm>
                <a:off x="7391" y="6900"/>
                <a:ext cx="930" cy="45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400"/>
                  <a:t>A</a:t>
                </a:r>
                <a:r>
                  <a:rPr lang="zh-CN" altLang="en-US" sz="1400"/>
                  <a:t>产品</a:t>
                </a:r>
              </a:p>
            </p:txBody>
          </p:sp>
          <p:sp>
            <p:nvSpPr>
              <p:cNvPr id="113674" name="Text Box 7"/>
              <p:cNvSpPr txBox="1">
                <a:spLocks noChangeArrowheads="1"/>
              </p:cNvSpPr>
              <p:nvPr/>
            </p:nvSpPr>
            <p:spPr bwMode="auto">
              <a:xfrm>
                <a:off x="6256" y="7994"/>
                <a:ext cx="1035" cy="45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400"/>
                  <a:t>B</a:t>
                </a:r>
                <a:r>
                  <a:rPr lang="zh-CN" altLang="en-US" sz="1400"/>
                  <a:t>子件</a:t>
                </a:r>
              </a:p>
            </p:txBody>
          </p:sp>
          <p:sp>
            <p:nvSpPr>
              <p:cNvPr id="113675" name="Text Box 8"/>
              <p:cNvSpPr txBox="1">
                <a:spLocks noChangeArrowheads="1"/>
              </p:cNvSpPr>
              <p:nvPr/>
            </p:nvSpPr>
            <p:spPr bwMode="auto">
              <a:xfrm>
                <a:off x="8411" y="7991"/>
                <a:ext cx="1035" cy="45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400"/>
                  <a:t>C</a:t>
                </a:r>
                <a:r>
                  <a:rPr lang="zh-CN" altLang="en-US" sz="1400"/>
                  <a:t>材料</a:t>
                </a:r>
              </a:p>
            </p:txBody>
          </p:sp>
          <p:sp>
            <p:nvSpPr>
              <p:cNvPr id="113676" name="Text Box 9"/>
              <p:cNvSpPr txBox="1">
                <a:spLocks noChangeArrowheads="1"/>
              </p:cNvSpPr>
              <p:nvPr/>
            </p:nvSpPr>
            <p:spPr bwMode="auto">
              <a:xfrm>
                <a:off x="5491" y="9148"/>
                <a:ext cx="1035" cy="45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400"/>
                  <a:t>D</a:t>
                </a:r>
                <a:r>
                  <a:rPr lang="zh-CN" altLang="en-US" sz="1400"/>
                  <a:t>材料</a:t>
                </a:r>
              </a:p>
            </p:txBody>
          </p:sp>
          <p:sp>
            <p:nvSpPr>
              <p:cNvPr id="113677" name="Text Box 10"/>
              <p:cNvSpPr txBox="1">
                <a:spLocks noChangeArrowheads="1"/>
              </p:cNvSpPr>
              <p:nvPr/>
            </p:nvSpPr>
            <p:spPr bwMode="auto">
              <a:xfrm>
                <a:off x="7156" y="9162"/>
                <a:ext cx="1035" cy="455"/>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400"/>
                  <a:t>E</a:t>
                </a:r>
                <a:r>
                  <a:rPr lang="zh-CN" altLang="en-US" sz="1400"/>
                  <a:t>材料</a:t>
                </a:r>
              </a:p>
            </p:txBody>
          </p:sp>
          <p:grpSp>
            <p:nvGrpSpPr>
              <p:cNvPr id="113678" name="Group 11"/>
              <p:cNvGrpSpPr>
                <a:grpSpLocks/>
              </p:cNvGrpSpPr>
              <p:nvPr/>
            </p:nvGrpSpPr>
            <p:grpSpPr bwMode="auto">
              <a:xfrm>
                <a:off x="6016" y="8473"/>
                <a:ext cx="1665" cy="689"/>
                <a:chOff x="6016" y="8428"/>
                <a:chExt cx="1665" cy="689"/>
              </a:xfrm>
            </p:grpSpPr>
            <p:sp>
              <p:nvSpPr>
                <p:cNvPr id="113684" name="Line 12"/>
                <p:cNvSpPr>
                  <a:spLocks noChangeShapeType="1"/>
                </p:cNvSpPr>
                <p:nvPr/>
              </p:nvSpPr>
              <p:spPr bwMode="auto">
                <a:xfrm>
                  <a:off x="6796" y="8428"/>
                  <a:ext cx="0" cy="2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5" name="Line 13"/>
                <p:cNvSpPr>
                  <a:spLocks noChangeShapeType="1"/>
                </p:cNvSpPr>
                <p:nvPr/>
              </p:nvSpPr>
              <p:spPr bwMode="auto">
                <a:xfrm flipV="1">
                  <a:off x="6016" y="8683"/>
                  <a:ext cx="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6" name="Line 14"/>
                <p:cNvSpPr>
                  <a:spLocks noChangeShapeType="1"/>
                </p:cNvSpPr>
                <p:nvPr/>
              </p:nvSpPr>
              <p:spPr bwMode="auto">
                <a:xfrm>
                  <a:off x="6016" y="8683"/>
                  <a:ext cx="16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7" name="Line 15"/>
                <p:cNvSpPr>
                  <a:spLocks noChangeShapeType="1"/>
                </p:cNvSpPr>
                <p:nvPr/>
              </p:nvSpPr>
              <p:spPr bwMode="auto">
                <a:xfrm>
                  <a:off x="7681" y="8683"/>
                  <a:ext cx="0" cy="4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679" name="Group 16"/>
              <p:cNvGrpSpPr>
                <a:grpSpLocks/>
              </p:cNvGrpSpPr>
              <p:nvPr/>
            </p:nvGrpSpPr>
            <p:grpSpPr bwMode="auto">
              <a:xfrm>
                <a:off x="6796" y="7333"/>
                <a:ext cx="2115" cy="680"/>
                <a:chOff x="6796" y="7333"/>
                <a:chExt cx="2115" cy="680"/>
              </a:xfrm>
            </p:grpSpPr>
            <p:sp>
              <p:nvSpPr>
                <p:cNvPr id="113680" name="Line 17"/>
                <p:cNvSpPr>
                  <a:spLocks noChangeShapeType="1"/>
                </p:cNvSpPr>
                <p:nvPr/>
              </p:nvSpPr>
              <p:spPr bwMode="auto">
                <a:xfrm>
                  <a:off x="6796" y="7677"/>
                  <a:ext cx="21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1" name="Line 18"/>
                <p:cNvSpPr>
                  <a:spLocks noChangeShapeType="1"/>
                </p:cNvSpPr>
                <p:nvPr/>
              </p:nvSpPr>
              <p:spPr bwMode="auto">
                <a:xfrm>
                  <a:off x="8911" y="7677"/>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2" name="Line 19"/>
                <p:cNvSpPr>
                  <a:spLocks noChangeShapeType="1"/>
                </p:cNvSpPr>
                <p:nvPr/>
              </p:nvSpPr>
              <p:spPr bwMode="auto">
                <a:xfrm flipV="1">
                  <a:off x="7876" y="7333"/>
                  <a:ext cx="0" cy="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3" name="Line 20"/>
                <p:cNvSpPr>
                  <a:spLocks noChangeShapeType="1"/>
                </p:cNvSpPr>
                <p:nvPr/>
              </p:nvSpPr>
              <p:spPr bwMode="auto">
                <a:xfrm>
                  <a:off x="6796" y="7677"/>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13670" name="Text Box 21"/>
            <p:cNvSpPr txBox="1">
              <a:spLocks noChangeArrowheads="1"/>
            </p:cNvSpPr>
            <p:nvPr/>
          </p:nvSpPr>
          <p:spPr bwMode="auto">
            <a:xfrm>
              <a:off x="8071" y="9476"/>
              <a:ext cx="3120" cy="4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材料费</a:t>
              </a:r>
              <a:r>
                <a:rPr lang="en-US" altLang="zh-CN" sz="1400"/>
                <a:t>=</a:t>
              </a:r>
              <a:r>
                <a:rPr lang="zh-CN" altLang="en-US" sz="1400"/>
                <a:t>采购价格</a:t>
              </a:r>
              <a:r>
                <a:rPr lang="en-US" altLang="zh-CN" sz="1400"/>
                <a:t>+</a:t>
              </a:r>
              <a:r>
                <a:rPr lang="zh-CN" altLang="en-US" sz="1400"/>
                <a:t>采购间接费</a:t>
              </a:r>
            </a:p>
          </p:txBody>
        </p:sp>
        <p:sp>
          <p:nvSpPr>
            <p:cNvPr id="113671" name="Text Box 22"/>
            <p:cNvSpPr txBox="1">
              <a:spLocks noChangeArrowheads="1"/>
            </p:cNvSpPr>
            <p:nvPr/>
          </p:nvSpPr>
          <p:spPr bwMode="auto">
            <a:xfrm>
              <a:off x="2326" y="8286"/>
              <a:ext cx="3345" cy="4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累计材料费</a:t>
              </a:r>
              <a:r>
                <a:rPr lang="en-US" altLang="zh-CN" sz="1400"/>
                <a:t>=D</a:t>
              </a:r>
              <a:r>
                <a:rPr lang="zh-CN" altLang="en-US" sz="1400"/>
                <a:t>材料费</a:t>
              </a:r>
              <a:r>
                <a:rPr lang="en-US" altLang="zh-CN" sz="1400"/>
                <a:t>+E</a:t>
              </a:r>
              <a:r>
                <a:rPr lang="zh-CN" altLang="en-US" sz="1400"/>
                <a:t>材料费</a:t>
              </a:r>
            </a:p>
          </p:txBody>
        </p:sp>
        <p:sp>
          <p:nvSpPr>
            <p:cNvPr id="113672" name="Text Box 23"/>
            <p:cNvSpPr txBox="1">
              <a:spLocks noChangeArrowheads="1"/>
            </p:cNvSpPr>
            <p:nvPr/>
          </p:nvSpPr>
          <p:spPr bwMode="auto">
            <a:xfrm>
              <a:off x="2326" y="7208"/>
              <a:ext cx="4140" cy="4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累计材料费</a:t>
              </a:r>
              <a:r>
                <a:rPr lang="en-US" altLang="zh-CN" sz="1400"/>
                <a:t>=D</a:t>
              </a:r>
              <a:r>
                <a:rPr lang="zh-CN" altLang="en-US" sz="1400"/>
                <a:t>材料费</a:t>
              </a:r>
              <a:r>
                <a:rPr lang="en-US" altLang="zh-CN" sz="1400"/>
                <a:t>+E</a:t>
              </a:r>
              <a:r>
                <a:rPr lang="zh-CN" altLang="en-US" sz="1400"/>
                <a:t>材料费</a:t>
              </a:r>
              <a:r>
                <a:rPr lang="en-US" altLang="zh-CN" sz="1400"/>
                <a:t>+C</a:t>
              </a:r>
              <a:r>
                <a:rPr lang="zh-CN" altLang="en-US" sz="1400"/>
                <a:t>材料费</a:t>
              </a:r>
            </a:p>
          </p:txBody>
        </p:sp>
      </p:grpSp>
    </p:spTree>
    <p:extLst>
      <p:ext uri="{BB962C8B-B14F-4D97-AF65-F5344CB8AC3E}">
        <p14:creationId xmlns:p14="http://schemas.microsoft.com/office/powerpoint/2010/main" val="1025938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 calcmode="lin" valueType="num">
                                      <p:cBhvr additive="base">
                                        <p:cTn id="7" dur="500" fill="hold"/>
                                        <p:tgtEl>
                                          <p:spTgt spid="131074"/>
                                        </p:tgtEl>
                                        <p:attrNameLst>
                                          <p:attrName>ppt_x</p:attrName>
                                        </p:attrNameLst>
                                      </p:cBhvr>
                                      <p:tavLst>
                                        <p:tav tm="0">
                                          <p:val>
                                            <p:strVal val="#ppt_x"/>
                                          </p:val>
                                        </p:tav>
                                        <p:tav tm="100000">
                                          <p:val>
                                            <p:strVal val="#ppt_x"/>
                                          </p:val>
                                        </p:tav>
                                      </p:tavLst>
                                    </p:anim>
                                    <p:anim calcmode="lin" valueType="num">
                                      <p:cBhvr additive="base">
                                        <p:cTn id="8" dur="500" fill="hold"/>
                                        <p:tgtEl>
                                          <p:spTgt spid="13107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1075">
                                            <p:txEl>
                                              <p:pRg st="0" end="0"/>
                                            </p:txEl>
                                          </p:spTgt>
                                        </p:tgtEl>
                                        <p:attrNameLst>
                                          <p:attrName>style.visibility</p:attrName>
                                        </p:attrNameLst>
                                      </p:cBhvr>
                                      <p:to>
                                        <p:strVal val="visible"/>
                                      </p:to>
                                    </p:set>
                                    <p:anim calcmode="lin" valueType="num">
                                      <p:cBhvr additive="base">
                                        <p:cTn id="12"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10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31076"/>
                                        </p:tgtEl>
                                        <p:attrNameLst>
                                          <p:attrName>style.visibility</p:attrName>
                                        </p:attrNameLst>
                                      </p:cBhvr>
                                      <p:to>
                                        <p:strVal val="visible"/>
                                      </p:to>
                                    </p:set>
                                    <p:anim calcmode="lin" valueType="num">
                                      <p:cBhvr additive="base">
                                        <p:cTn id="17" dur="500" fill="hold"/>
                                        <p:tgtEl>
                                          <p:spTgt spid="131076"/>
                                        </p:tgtEl>
                                        <p:attrNameLst>
                                          <p:attrName>ppt_x</p:attrName>
                                        </p:attrNameLst>
                                      </p:cBhvr>
                                      <p:tavLst>
                                        <p:tav tm="0">
                                          <p:val>
                                            <p:strVal val="1+#ppt_w/2"/>
                                          </p:val>
                                        </p:tav>
                                        <p:tav tm="100000">
                                          <p:val>
                                            <p:strVal val="#ppt_x"/>
                                          </p:val>
                                        </p:tav>
                                      </p:tavLst>
                                    </p:anim>
                                    <p:anim calcmode="lin" valueType="num">
                                      <p:cBhvr additive="base">
                                        <p:cTn id="18" dur="500" fill="hold"/>
                                        <p:tgtEl>
                                          <p:spTgt spid="13107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75" grpId="0" build="p" autoUpdateAnimBg="0" advAuto="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p>
        </p:txBody>
      </p:sp>
      <p:sp>
        <p:nvSpPr>
          <p:cNvPr id="132099" name="Rectangle 3"/>
          <p:cNvSpPr>
            <a:spLocks noGrp="1" noChangeArrowheads="1"/>
          </p:cNvSpPr>
          <p:nvPr>
            <p:ph type="body" idx="1"/>
          </p:nvPr>
        </p:nvSpPr>
        <p:spPr/>
        <p:txBody>
          <a:bodyPr/>
          <a:lstStyle/>
          <a:p>
            <a:pPr eaLnBrk="1" hangingPunct="1">
              <a:buFontTx/>
              <a:buNone/>
            </a:pPr>
            <a:r>
              <a:rPr lang="zh-CN" altLang="en-US" smtClean="0"/>
              <a:t>直接人工费：</a:t>
            </a:r>
          </a:p>
          <a:p>
            <a:pPr lvl="1" eaLnBrk="1" hangingPunct="1">
              <a:buFontTx/>
              <a:buNone/>
            </a:pPr>
            <a:r>
              <a:rPr lang="zh-CN" altLang="en-US" smtClean="0"/>
              <a:t>          卷积计算的过程是利用产品的工艺路线文件及产品结构文件（</a:t>
            </a:r>
            <a:r>
              <a:rPr lang="en-US" altLang="zh-CN" smtClean="0"/>
              <a:t>BOM</a:t>
            </a:r>
            <a:r>
              <a:rPr lang="zh-CN" altLang="en-US" smtClean="0"/>
              <a:t>）从底层向高累加，一直到产品的顶层直接人工费。</a:t>
            </a:r>
          </a:p>
        </p:txBody>
      </p:sp>
    </p:spTree>
    <p:extLst>
      <p:ext uri="{BB962C8B-B14F-4D97-AF65-F5344CB8AC3E}">
        <p14:creationId xmlns:p14="http://schemas.microsoft.com/office/powerpoint/2010/main" val="369694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additive="base">
                                        <p:cTn id="7" dur="500" fill="hold"/>
                                        <p:tgtEl>
                                          <p:spTgt spid="132098"/>
                                        </p:tgtEl>
                                        <p:attrNameLst>
                                          <p:attrName>ppt_x</p:attrName>
                                        </p:attrNameLst>
                                      </p:cBhvr>
                                      <p:tavLst>
                                        <p:tav tm="0">
                                          <p:val>
                                            <p:strVal val="#ppt_x"/>
                                          </p:val>
                                        </p:tav>
                                        <p:tav tm="100000">
                                          <p:val>
                                            <p:strVal val="#ppt_x"/>
                                          </p:val>
                                        </p:tav>
                                      </p:tavLst>
                                    </p:anim>
                                    <p:anim calcmode="lin" valueType="num">
                                      <p:cBhvr additive="base">
                                        <p:cTn id="8" dur="500" fill="hold"/>
                                        <p:tgtEl>
                                          <p:spTgt spid="132098"/>
                                        </p:tgtEl>
                                        <p:attrNameLst>
                                          <p:attrName>ppt_y</p:attrName>
                                        </p:attrNameLst>
                                      </p:cBhvr>
                                      <p:tavLst>
                                        <p:tav tm="0">
                                          <p:val>
                                            <p:strVal val="0-#ppt_h/2"/>
                                          </p:val>
                                        </p:tav>
                                        <p:tav tm="100000">
                                          <p:val>
                                            <p:strVal val="#ppt_y"/>
                                          </p:val>
                                        </p:tav>
                                      </p:tavLst>
                                    </p:anim>
                                  </p:childTnLst>
                                  <p:subTnLst>
                                    <p:cmd type="evt" cmd="onstopaudio">
                                      <p:cBhvr>
                                        <p:cTn display="0" masterRel="sameClick">
                                          <p:stCondLst>
                                            <p:cond evt="begin" delay="0">
                                              <p:tn val="5"/>
                                            </p:cond>
                                          </p:stCondLst>
                                        </p:cTn>
                                        <p:tgtEl>
                                          <p:sldTgt/>
                                        </p:tgtEl>
                                      </p:cBhvr>
                                    </p:cmd>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2099">
                                            <p:txEl>
                                              <p:pRg st="0" end="0"/>
                                            </p:txEl>
                                          </p:spTgt>
                                        </p:tgtEl>
                                        <p:attrNameLst>
                                          <p:attrName>style.visibility</p:attrName>
                                        </p:attrNameLst>
                                      </p:cBhvr>
                                      <p:to>
                                        <p:strVal val="visible"/>
                                      </p:to>
                                    </p:set>
                                    <p:anim calcmode="lin" valueType="num">
                                      <p:cBhvr additive="base">
                                        <p:cTn id="12"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2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32099">
                                            <p:txEl>
                                              <p:pRg st="1" end="1"/>
                                            </p:txEl>
                                          </p:spTgt>
                                        </p:tgtEl>
                                        <p:attrNameLst>
                                          <p:attrName>style.visibility</p:attrName>
                                        </p:attrNameLst>
                                      </p:cBhvr>
                                      <p:to>
                                        <p:strVal val="visible"/>
                                      </p:to>
                                    </p:set>
                                    <p:anim calcmode="lin" valueType="num">
                                      <p:cBhvr additive="base">
                                        <p:cTn id="16" dur="500" fill="hold"/>
                                        <p:tgtEl>
                                          <p:spTgt spid="13209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32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build="p" autoUpdateAnimBg="0" advAuto="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p>
        </p:txBody>
      </p:sp>
      <p:sp>
        <p:nvSpPr>
          <p:cNvPr id="133123" name="Rectangle 3"/>
          <p:cNvSpPr>
            <a:spLocks noGrp="1" noChangeArrowheads="1"/>
          </p:cNvSpPr>
          <p:nvPr>
            <p:ph type="body" idx="1"/>
          </p:nvPr>
        </p:nvSpPr>
        <p:spPr/>
        <p:txBody>
          <a:bodyPr/>
          <a:lstStyle/>
          <a:p>
            <a:pPr eaLnBrk="1" hangingPunct="1">
              <a:buFontTx/>
              <a:buNone/>
            </a:pPr>
            <a:r>
              <a:rPr lang="en-US" altLang="zh-CN" smtClean="0"/>
              <a:t>          </a:t>
            </a:r>
            <a:r>
              <a:rPr lang="zh-CN" altLang="en-US" smtClean="0"/>
              <a:t>间接费用不同于直接材料费与直接人工费，它并不随着工票或凭证按物料分别实时记录，因而不象计算直接材料费与直接人工费可以由物料清单及工艺文件、工作中心直接而且准确地计算。</a:t>
            </a:r>
          </a:p>
        </p:txBody>
      </p:sp>
    </p:spTree>
    <p:extLst>
      <p:ext uri="{BB962C8B-B14F-4D97-AF65-F5344CB8AC3E}">
        <p14:creationId xmlns:p14="http://schemas.microsoft.com/office/powerpoint/2010/main" val="2401040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ppt_x"/>
                                          </p:val>
                                        </p:tav>
                                        <p:tav tm="100000">
                                          <p:val>
                                            <p:strVal val="#ppt_x"/>
                                          </p:val>
                                        </p:tav>
                                      </p:tavLst>
                                    </p:anim>
                                    <p:anim calcmode="lin" valueType="num">
                                      <p:cBhvr additive="base">
                                        <p:cTn id="8" dur="500" fill="hold"/>
                                        <p:tgtEl>
                                          <p:spTgt spid="13312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3123">
                                            <p:txEl>
                                              <p:pRg st="0" end="0"/>
                                            </p:txEl>
                                          </p:spTgt>
                                        </p:tgtEl>
                                        <p:attrNameLst>
                                          <p:attrName>style.visibility</p:attrName>
                                        </p:attrNameLst>
                                      </p:cBhvr>
                                      <p:to>
                                        <p:strVal val="visible"/>
                                      </p:to>
                                    </p:set>
                                    <p:anim calcmode="lin" valueType="num">
                                      <p:cBhvr additive="base">
                                        <p:cTn id="12"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31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3" grpId="0" build="p" autoUpdateAnimBg="0" advAuto="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p>
        </p:txBody>
      </p:sp>
      <p:sp>
        <p:nvSpPr>
          <p:cNvPr id="134147" name="Rectangle 3"/>
          <p:cNvSpPr>
            <a:spLocks noGrp="1" noChangeArrowheads="1"/>
          </p:cNvSpPr>
          <p:nvPr>
            <p:ph type="body" idx="1"/>
          </p:nvPr>
        </p:nvSpPr>
        <p:spPr/>
        <p:txBody>
          <a:bodyPr/>
          <a:lstStyle/>
          <a:p>
            <a:pPr eaLnBrk="1" hangingPunct="1">
              <a:buFont typeface="Marlett" pitchFamily="2" charset="2"/>
              <a:buChar char="2"/>
            </a:pPr>
            <a:r>
              <a:rPr lang="zh-CN" altLang="en-US" smtClean="0"/>
              <a:t>作业成本法（</a:t>
            </a:r>
            <a:r>
              <a:rPr lang="en-US" altLang="zh-CN" smtClean="0"/>
              <a:t>Activity-based Costing</a:t>
            </a:r>
            <a:r>
              <a:rPr lang="zh-CN" altLang="en-US" smtClean="0"/>
              <a:t>）</a:t>
            </a:r>
          </a:p>
          <a:p>
            <a:pPr lvl="1" eaLnBrk="1" hangingPunct="1">
              <a:buFont typeface="Marlett" pitchFamily="2" charset="2"/>
              <a:buChar char="2"/>
            </a:pPr>
            <a:r>
              <a:rPr lang="zh-CN" altLang="en-US" smtClean="0"/>
              <a:t>非产量相关制造费用比重加大时；</a:t>
            </a:r>
          </a:p>
          <a:p>
            <a:pPr lvl="1" eaLnBrk="1" hangingPunct="1">
              <a:buFont typeface="Marlett" pitchFamily="2" charset="2"/>
              <a:buChar char="2"/>
            </a:pPr>
            <a:r>
              <a:rPr lang="zh-CN" altLang="en-US" smtClean="0"/>
              <a:t>产品多样性程度提高时。</a:t>
            </a:r>
          </a:p>
          <a:p>
            <a:pPr eaLnBrk="1" hangingPunct="1">
              <a:buFont typeface="Marlett" pitchFamily="2" charset="2"/>
              <a:buChar char="2"/>
            </a:pPr>
            <a:r>
              <a:rPr lang="zh-CN" altLang="en-US" smtClean="0"/>
              <a:t>作业成本法的采用应遵循两个基本原则：</a:t>
            </a:r>
          </a:p>
          <a:p>
            <a:pPr lvl="1" eaLnBrk="1" hangingPunct="1">
              <a:buFont typeface="Marlett" pitchFamily="2" charset="2"/>
              <a:buChar char="2"/>
            </a:pPr>
            <a:r>
              <a:rPr lang="zh-CN" altLang="en-US" smtClean="0"/>
              <a:t>作业消耗资源，产品消耗作业；</a:t>
            </a:r>
          </a:p>
          <a:p>
            <a:pPr lvl="1" eaLnBrk="1" hangingPunct="1">
              <a:buFont typeface="Marlett" pitchFamily="2" charset="2"/>
              <a:buChar char="2"/>
            </a:pPr>
            <a:r>
              <a:rPr lang="zh-CN" altLang="en-US" smtClean="0"/>
              <a:t>生产导致作业的产生，作业导致成本的发生。</a:t>
            </a:r>
          </a:p>
        </p:txBody>
      </p:sp>
    </p:spTree>
    <p:extLst>
      <p:ext uri="{BB962C8B-B14F-4D97-AF65-F5344CB8AC3E}">
        <p14:creationId xmlns:p14="http://schemas.microsoft.com/office/powerpoint/2010/main" val="2949152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additive="base">
                                        <p:cTn id="7" dur="500" fill="hold"/>
                                        <p:tgtEl>
                                          <p:spTgt spid="134146"/>
                                        </p:tgtEl>
                                        <p:attrNameLst>
                                          <p:attrName>ppt_x</p:attrName>
                                        </p:attrNameLst>
                                      </p:cBhvr>
                                      <p:tavLst>
                                        <p:tav tm="0">
                                          <p:val>
                                            <p:strVal val="#ppt_x"/>
                                          </p:val>
                                        </p:tav>
                                        <p:tav tm="100000">
                                          <p:val>
                                            <p:strVal val="#ppt_x"/>
                                          </p:val>
                                        </p:tav>
                                      </p:tavLst>
                                    </p:anim>
                                    <p:anim calcmode="lin" valueType="num">
                                      <p:cBhvr additive="base">
                                        <p:cTn id="8" dur="500" fill="hold"/>
                                        <p:tgtEl>
                                          <p:spTgt spid="13414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4147">
                                            <p:txEl>
                                              <p:pRg st="0" end="0"/>
                                            </p:txEl>
                                          </p:spTgt>
                                        </p:tgtEl>
                                        <p:attrNameLst>
                                          <p:attrName>style.visibility</p:attrName>
                                        </p:attrNameLst>
                                      </p:cBhvr>
                                      <p:to>
                                        <p:strVal val="visible"/>
                                      </p:to>
                                    </p:set>
                                    <p:anim calcmode="lin" valueType="num">
                                      <p:cBhvr additive="base">
                                        <p:cTn id="12"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41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34147">
                                            <p:txEl>
                                              <p:pRg st="1" end="1"/>
                                            </p:txEl>
                                          </p:spTgt>
                                        </p:tgtEl>
                                        <p:attrNameLst>
                                          <p:attrName>style.visibility</p:attrName>
                                        </p:attrNameLst>
                                      </p:cBhvr>
                                      <p:to>
                                        <p:strVal val="visible"/>
                                      </p:to>
                                    </p:set>
                                    <p:anim calcmode="lin" valueType="num">
                                      <p:cBhvr additive="base">
                                        <p:cTn id="16"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341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34147">
                                            <p:txEl>
                                              <p:pRg st="2" end="2"/>
                                            </p:txEl>
                                          </p:spTgt>
                                        </p:tgtEl>
                                        <p:attrNameLst>
                                          <p:attrName>style.visibility</p:attrName>
                                        </p:attrNameLst>
                                      </p:cBhvr>
                                      <p:to>
                                        <p:strVal val="visible"/>
                                      </p:to>
                                    </p:set>
                                    <p:anim calcmode="lin" valueType="num">
                                      <p:cBhvr additive="base">
                                        <p:cTn id="20"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34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par>
                          <p:cTn id="22" fill="hold" nodeType="afterGroup">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34147">
                                            <p:txEl>
                                              <p:pRg st="3" end="3"/>
                                            </p:txEl>
                                          </p:spTgt>
                                        </p:tgtEl>
                                        <p:attrNameLst>
                                          <p:attrName>style.visibility</p:attrName>
                                        </p:attrNameLst>
                                      </p:cBhvr>
                                      <p:to>
                                        <p:strVal val="visible"/>
                                      </p:to>
                                    </p:set>
                                    <p:anim calcmode="lin" valueType="num">
                                      <p:cBhvr additive="base">
                                        <p:cTn id="25" dur="500" fill="hold"/>
                                        <p:tgtEl>
                                          <p:spTgt spid="134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41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34147">
                                            <p:txEl>
                                              <p:pRg st="4" end="4"/>
                                            </p:txEl>
                                          </p:spTgt>
                                        </p:tgtEl>
                                        <p:attrNameLst>
                                          <p:attrName>style.visibility</p:attrName>
                                        </p:attrNameLst>
                                      </p:cBhvr>
                                      <p:to>
                                        <p:strVal val="visible"/>
                                      </p:to>
                                    </p:set>
                                    <p:anim calcmode="lin" valueType="num">
                                      <p:cBhvr additive="base">
                                        <p:cTn id="29" dur="500" fill="hold"/>
                                        <p:tgtEl>
                                          <p:spTgt spid="13414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414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34147">
                                            <p:txEl>
                                              <p:pRg st="5" end="5"/>
                                            </p:txEl>
                                          </p:spTgt>
                                        </p:tgtEl>
                                        <p:attrNameLst>
                                          <p:attrName>style.visibility</p:attrName>
                                        </p:attrNameLst>
                                      </p:cBhvr>
                                      <p:to>
                                        <p:strVal val="visible"/>
                                      </p:to>
                                    </p:set>
                                    <p:anim calcmode="lin" valueType="num">
                                      <p:cBhvr additive="base">
                                        <p:cTn id="33" dur="500" fill="hold"/>
                                        <p:tgtEl>
                                          <p:spTgt spid="13414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414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build="p" autoUpdateAnimBg="0" advAuto="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dirty="0" smtClean="0">
                <a:solidFill>
                  <a:srgbClr val="FFCC00"/>
                </a:solidFill>
              </a:rPr>
              <a:t>成本</a:t>
            </a:r>
            <a:r>
              <a:rPr lang="zh-CN" altLang="en-US" dirty="0" smtClean="0">
                <a:solidFill>
                  <a:srgbClr val="FFCC00"/>
                </a:solidFill>
                <a:latin typeface="宋体" charset="-122"/>
              </a:rPr>
              <a:t>管理</a:t>
            </a:r>
          </a:p>
        </p:txBody>
      </p:sp>
      <p:sp>
        <p:nvSpPr>
          <p:cNvPr id="135171" name="Rectangle 3"/>
          <p:cNvSpPr>
            <a:spLocks noGrp="1" noChangeArrowheads="1"/>
          </p:cNvSpPr>
          <p:nvPr>
            <p:ph type="body" idx="1"/>
          </p:nvPr>
        </p:nvSpPr>
        <p:spPr/>
        <p:txBody>
          <a:bodyPr/>
          <a:lstStyle/>
          <a:p>
            <a:pPr eaLnBrk="1" hangingPunct="1">
              <a:buFontTx/>
              <a:buNone/>
            </a:pPr>
            <a:r>
              <a:rPr lang="zh-CN" altLang="en-US" smtClean="0"/>
              <a:t>成本子系统与其他子系统的关系图</a:t>
            </a:r>
            <a:endParaRPr lang="zh-CN" altLang="en-US" b="1" smtClean="0"/>
          </a:p>
        </p:txBody>
      </p:sp>
      <p:grpSp>
        <p:nvGrpSpPr>
          <p:cNvPr id="135172" name="Group 4"/>
          <p:cNvGrpSpPr>
            <a:grpSpLocks/>
          </p:cNvGrpSpPr>
          <p:nvPr/>
        </p:nvGrpSpPr>
        <p:grpSpPr bwMode="auto">
          <a:xfrm>
            <a:off x="1295400" y="2819400"/>
            <a:ext cx="5943600" cy="2971800"/>
            <a:chOff x="4036" y="10729"/>
            <a:chExt cx="4545" cy="3675"/>
          </a:xfrm>
        </p:grpSpPr>
        <p:sp>
          <p:nvSpPr>
            <p:cNvPr id="117765" name="Oval 5"/>
            <p:cNvSpPr>
              <a:spLocks noChangeArrowheads="1"/>
            </p:cNvSpPr>
            <p:nvPr/>
          </p:nvSpPr>
          <p:spPr bwMode="auto">
            <a:xfrm>
              <a:off x="5896" y="12059"/>
              <a:ext cx="1080" cy="987"/>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1400"/>
                <a:t>成本</a:t>
              </a:r>
            </a:p>
            <a:p>
              <a:pPr algn="ctr"/>
              <a:r>
                <a:rPr lang="zh-CN" altLang="en-US" sz="1400"/>
                <a:t>管理</a:t>
              </a:r>
            </a:p>
          </p:txBody>
        </p:sp>
        <p:sp>
          <p:nvSpPr>
            <p:cNvPr id="117766" name="Text Box 6"/>
            <p:cNvSpPr txBox="1">
              <a:spLocks noChangeArrowheads="1"/>
            </p:cNvSpPr>
            <p:nvPr/>
          </p:nvSpPr>
          <p:spPr bwMode="auto">
            <a:xfrm>
              <a:off x="7561" y="12185"/>
              <a:ext cx="1020"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en-US" altLang="zh-CN" sz="1400"/>
                <a:t>JIT</a:t>
              </a:r>
              <a:r>
                <a:rPr lang="zh-CN" altLang="en-US" sz="1400"/>
                <a:t>管理</a:t>
              </a:r>
            </a:p>
          </p:txBody>
        </p:sp>
        <p:sp>
          <p:nvSpPr>
            <p:cNvPr id="117767" name="Text Box 7"/>
            <p:cNvSpPr txBox="1">
              <a:spLocks noChangeArrowheads="1"/>
            </p:cNvSpPr>
            <p:nvPr/>
          </p:nvSpPr>
          <p:spPr bwMode="auto">
            <a:xfrm>
              <a:off x="4036" y="12045"/>
              <a:ext cx="1020"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质量管理</a:t>
              </a:r>
            </a:p>
          </p:txBody>
        </p:sp>
        <p:sp>
          <p:nvSpPr>
            <p:cNvPr id="117768" name="Text Box 8"/>
            <p:cNvSpPr txBox="1">
              <a:spLocks noChangeArrowheads="1"/>
            </p:cNvSpPr>
            <p:nvPr/>
          </p:nvSpPr>
          <p:spPr bwMode="auto">
            <a:xfrm>
              <a:off x="6631" y="14033"/>
              <a:ext cx="1020"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财务管理</a:t>
              </a:r>
            </a:p>
          </p:txBody>
        </p:sp>
        <p:sp>
          <p:nvSpPr>
            <p:cNvPr id="117769" name="Text Box 9"/>
            <p:cNvSpPr txBox="1">
              <a:spLocks noChangeArrowheads="1"/>
            </p:cNvSpPr>
            <p:nvPr/>
          </p:nvSpPr>
          <p:spPr bwMode="auto">
            <a:xfrm>
              <a:off x="4531" y="11163"/>
              <a:ext cx="1020"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采购管理</a:t>
              </a:r>
            </a:p>
          </p:txBody>
        </p:sp>
        <p:sp>
          <p:nvSpPr>
            <p:cNvPr id="117770" name="Text Box 10"/>
            <p:cNvSpPr txBox="1">
              <a:spLocks noChangeArrowheads="1"/>
            </p:cNvSpPr>
            <p:nvPr/>
          </p:nvSpPr>
          <p:spPr bwMode="auto">
            <a:xfrm>
              <a:off x="5926" y="10729"/>
              <a:ext cx="1020"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销售管理</a:t>
              </a:r>
            </a:p>
          </p:txBody>
        </p:sp>
        <p:sp>
          <p:nvSpPr>
            <p:cNvPr id="117771" name="Text Box 11"/>
            <p:cNvSpPr txBox="1">
              <a:spLocks noChangeArrowheads="1"/>
            </p:cNvSpPr>
            <p:nvPr/>
          </p:nvSpPr>
          <p:spPr bwMode="auto">
            <a:xfrm>
              <a:off x="7231" y="13095"/>
              <a:ext cx="1155"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分销资源计划</a:t>
              </a:r>
            </a:p>
          </p:txBody>
        </p:sp>
        <p:sp>
          <p:nvSpPr>
            <p:cNvPr id="117772" name="Text Box 12"/>
            <p:cNvSpPr txBox="1">
              <a:spLocks noChangeArrowheads="1"/>
            </p:cNvSpPr>
            <p:nvPr/>
          </p:nvSpPr>
          <p:spPr bwMode="auto">
            <a:xfrm>
              <a:off x="5026" y="14054"/>
              <a:ext cx="1020"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设备管理</a:t>
              </a:r>
            </a:p>
          </p:txBody>
        </p:sp>
        <p:sp>
          <p:nvSpPr>
            <p:cNvPr id="117773" name="Text Box 13"/>
            <p:cNvSpPr txBox="1">
              <a:spLocks noChangeArrowheads="1"/>
            </p:cNvSpPr>
            <p:nvPr/>
          </p:nvSpPr>
          <p:spPr bwMode="auto">
            <a:xfrm>
              <a:off x="7201" y="11142"/>
              <a:ext cx="1020"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车间管理</a:t>
              </a:r>
            </a:p>
          </p:txBody>
        </p:sp>
        <p:sp>
          <p:nvSpPr>
            <p:cNvPr id="117774" name="Text Box 14"/>
            <p:cNvSpPr txBox="1">
              <a:spLocks noChangeArrowheads="1"/>
            </p:cNvSpPr>
            <p:nvPr/>
          </p:nvSpPr>
          <p:spPr bwMode="auto">
            <a:xfrm>
              <a:off x="4216" y="13081"/>
              <a:ext cx="1185" cy="3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人力资源管理</a:t>
              </a:r>
            </a:p>
          </p:txBody>
        </p:sp>
        <p:sp>
          <p:nvSpPr>
            <p:cNvPr id="117775" name="Line 15"/>
            <p:cNvSpPr>
              <a:spLocks noChangeShapeType="1"/>
            </p:cNvSpPr>
            <p:nvPr/>
          </p:nvSpPr>
          <p:spPr bwMode="auto">
            <a:xfrm>
              <a:off x="6421" y="11100"/>
              <a:ext cx="0" cy="9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76" name="Line 16"/>
            <p:cNvSpPr>
              <a:spLocks noChangeShapeType="1"/>
            </p:cNvSpPr>
            <p:nvPr/>
          </p:nvSpPr>
          <p:spPr bwMode="auto">
            <a:xfrm>
              <a:off x="5551" y="11520"/>
              <a:ext cx="555" cy="63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77" name="Line 17"/>
            <p:cNvSpPr>
              <a:spLocks noChangeShapeType="1"/>
            </p:cNvSpPr>
            <p:nvPr/>
          </p:nvSpPr>
          <p:spPr bwMode="auto">
            <a:xfrm flipH="1">
              <a:off x="6751" y="11492"/>
              <a:ext cx="450" cy="6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78" name="Line 18"/>
            <p:cNvSpPr>
              <a:spLocks noChangeShapeType="1"/>
            </p:cNvSpPr>
            <p:nvPr/>
          </p:nvSpPr>
          <p:spPr bwMode="auto">
            <a:xfrm flipH="1">
              <a:off x="6961" y="12360"/>
              <a:ext cx="600" cy="1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79" name="Line 19"/>
            <p:cNvSpPr>
              <a:spLocks noChangeShapeType="1"/>
            </p:cNvSpPr>
            <p:nvPr/>
          </p:nvSpPr>
          <p:spPr bwMode="auto">
            <a:xfrm>
              <a:off x="5071" y="12213"/>
              <a:ext cx="825" cy="22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80" name="Line 20"/>
            <p:cNvSpPr>
              <a:spLocks noChangeShapeType="1"/>
            </p:cNvSpPr>
            <p:nvPr/>
          </p:nvSpPr>
          <p:spPr bwMode="auto">
            <a:xfrm flipV="1">
              <a:off x="5431" y="12766"/>
              <a:ext cx="525" cy="4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81" name="Line 21"/>
            <p:cNvSpPr>
              <a:spLocks noChangeShapeType="1"/>
            </p:cNvSpPr>
            <p:nvPr/>
          </p:nvSpPr>
          <p:spPr bwMode="auto">
            <a:xfrm flipV="1">
              <a:off x="6046" y="13032"/>
              <a:ext cx="240" cy="102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82" name="Line 22"/>
            <p:cNvSpPr>
              <a:spLocks noChangeShapeType="1"/>
            </p:cNvSpPr>
            <p:nvPr/>
          </p:nvSpPr>
          <p:spPr bwMode="auto">
            <a:xfrm>
              <a:off x="6556" y="13032"/>
              <a:ext cx="585" cy="99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83" name="Line 23"/>
            <p:cNvSpPr>
              <a:spLocks noChangeShapeType="1"/>
            </p:cNvSpPr>
            <p:nvPr/>
          </p:nvSpPr>
          <p:spPr bwMode="auto">
            <a:xfrm flipH="1" flipV="1">
              <a:off x="6901" y="12857"/>
              <a:ext cx="360" cy="25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049468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 calcmode="lin" valueType="num">
                                      <p:cBhvr additive="base">
                                        <p:cTn id="7" dur="500" fill="hold"/>
                                        <p:tgtEl>
                                          <p:spTgt spid="135170"/>
                                        </p:tgtEl>
                                        <p:attrNameLst>
                                          <p:attrName>ppt_x</p:attrName>
                                        </p:attrNameLst>
                                      </p:cBhvr>
                                      <p:tavLst>
                                        <p:tav tm="0">
                                          <p:val>
                                            <p:strVal val="#ppt_x"/>
                                          </p:val>
                                        </p:tav>
                                        <p:tav tm="100000">
                                          <p:val>
                                            <p:strVal val="#ppt_x"/>
                                          </p:val>
                                        </p:tav>
                                      </p:tavLst>
                                    </p:anim>
                                    <p:anim calcmode="lin" valueType="num">
                                      <p:cBhvr additive="base">
                                        <p:cTn id="8" dur="500" fill="hold"/>
                                        <p:tgtEl>
                                          <p:spTgt spid="13517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5171">
                                            <p:txEl>
                                              <p:pRg st="0" end="0"/>
                                            </p:txEl>
                                          </p:spTgt>
                                        </p:tgtEl>
                                        <p:attrNameLst>
                                          <p:attrName>style.visibility</p:attrName>
                                        </p:attrNameLst>
                                      </p:cBhvr>
                                      <p:to>
                                        <p:strVal val="visible"/>
                                      </p:to>
                                    </p:set>
                                    <p:anim calcmode="lin" valueType="num">
                                      <p:cBhvr additive="base">
                                        <p:cTn id="12" dur="500" fill="hold"/>
                                        <p:tgtEl>
                                          <p:spTgt spid="13517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51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35172"/>
                                        </p:tgtEl>
                                        <p:attrNameLst>
                                          <p:attrName>style.visibility</p:attrName>
                                        </p:attrNameLst>
                                      </p:cBhvr>
                                      <p:to>
                                        <p:strVal val="visible"/>
                                      </p:to>
                                    </p:set>
                                    <p:anim calcmode="lin" valueType="num">
                                      <p:cBhvr additive="base">
                                        <p:cTn id="17" dur="500" fill="hold"/>
                                        <p:tgtEl>
                                          <p:spTgt spid="135172"/>
                                        </p:tgtEl>
                                        <p:attrNameLst>
                                          <p:attrName>ppt_x</p:attrName>
                                        </p:attrNameLst>
                                      </p:cBhvr>
                                      <p:tavLst>
                                        <p:tav tm="0">
                                          <p:val>
                                            <p:strVal val="1+#ppt_w/2"/>
                                          </p:val>
                                        </p:tav>
                                        <p:tav tm="100000">
                                          <p:val>
                                            <p:strVal val="#ppt_x"/>
                                          </p:val>
                                        </p:tav>
                                      </p:tavLst>
                                    </p:anim>
                                    <p:anim calcmode="lin" valueType="num">
                                      <p:cBhvr additive="base">
                                        <p:cTn id="18" dur="500" fill="hold"/>
                                        <p:tgtEl>
                                          <p:spTgt spid="13517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171" grpId="0" build="p" autoUpdateAnimBg="0" advAuto="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zh-CN" altLang="en-US" dirty="0" smtClean="0">
                <a:solidFill>
                  <a:srgbClr val="FFCC00"/>
                </a:solidFill>
              </a:rPr>
              <a:t>质量</a:t>
            </a:r>
            <a:r>
              <a:rPr lang="zh-CN" altLang="en-US" dirty="0" smtClean="0">
                <a:solidFill>
                  <a:srgbClr val="FFCC00"/>
                </a:solidFill>
                <a:latin typeface="宋体" charset="-122"/>
              </a:rPr>
              <a:t>管理</a:t>
            </a:r>
            <a:endParaRPr lang="zh-CN" altLang="en-US" dirty="0" smtClean="0">
              <a:solidFill>
                <a:schemeClr val="tx1"/>
              </a:solidFill>
              <a:latin typeface="宋体" charset="-122"/>
            </a:endParaRPr>
          </a:p>
        </p:txBody>
      </p:sp>
      <p:sp>
        <p:nvSpPr>
          <p:cNvPr id="140291" name="Rectangle 3"/>
          <p:cNvSpPr>
            <a:spLocks noGrp="1" noChangeArrowheads="1"/>
          </p:cNvSpPr>
          <p:nvPr>
            <p:ph type="body" idx="1"/>
          </p:nvPr>
        </p:nvSpPr>
        <p:spPr/>
        <p:txBody>
          <a:bodyPr/>
          <a:lstStyle/>
          <a:p>
            <a:pPr eaLnBrk="1" hangingPunct="1">
              <a:buFontTx/>
              <a:buNone/>
            </a:pPr>
            <a:r>
              <a:rPr lang="en-US" altLang="zh-CN" smtClean="0"/>
              <a:t>          ERP</a:t>
            </a:r>
            <a:r>
              <a:rPr lang="zh-CN" altLang="en-US" smtClean="0"/>
              <a:t>对质量管理有了进一步的深入与扩展，它集合了全面质量管理理论、</a:t>
            </a:r>
            <a:r>
              <a:rPr lang="en-US" altLang="zh-CN" smtClean="0"/>
              <a:t>ISO9000</a:t>
            </a:r>
            <a:r>
              <a:rPr lang="zh-CN" altLang="en-US" smtClean="0"/>
              <a:t>质量管理体系的思想，同时结合了信息管理的特点，充分发挥了信息集成、数据处理量大且快与多角度的数据分析的优点，推动企业质量管理的发展，为质量持续改进提供有力的工具。</a:t>
            </a:r>
            <a:endParaRPr lang="zh-CN" altLang="en-US" smtClean="0">
              <a:solidFill>
                <a:srgbClr val="FF0000"/>
              </a:solidFill>
            </a:endParaRPr>
          </a:p>
        </p:txBody>
      </p:sp>
    </p:spTree>
    <p:extLst>
      <p:ext uri="{BB962C8B-B14F-4D97-AF65-F5344CB8AC3E}">
        <p14:creationId xmlns:p14="http://schemas.microsoft.com/office/powerpoint/2010/main" val="212280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additive="base">
                                        <p:cTn id="7" dur="500" fill="hold"/>
                                        <p:tgtEl>
                                          <p:spTgt spid="140290"/>
                                        </p:tgtEl>
                                        <p:attrNameLst>
                                          <p:attrName>ppt_x</p:attrName>
                                        </p:attrNameLst>
                                      </p:cBhvr>
                                      <p:tavLst>
                                        <p:tav tm="0">
                                          <p:val>
                                            <p:strVal val="#ppt_x"/>
                                          </p:val>
                                        </p:tav>
                                        <p:tav tm="100000">
                                          <p:val>
                                            <p:strVal val="#ppt_x"/>
                                          </p:val>
                                        </p:tav>
                                      </p:tavLst>
                                    </p:anim>
                                    <p:anim calcmode="lin" valueType="num">
                                      <p:cBhvr additive="base">
                                        <p:cTn id="8" dur="500" fill="hold"/>
                                        <p:tgtEl>
                                          <p:spTgt spid="14029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0291">
                                            <p:txEl>
                                              <p:pRg st="0" end="0"/>
                                            </p:txEl>
                                          </p:spTgt>
                                        </p:tgtEl>
                                        <p:attrNameLst>
                                          <p:attrName>style.visibility</p:attrName>
                                        </p:attrNameLst>
                                      </p:cBhvr>
                                      <p:to>
                                        <p:strVal val="visible"/>
                                      </p:to>
                                    </p:set>
                                    <p:anim calcmode="lin" valueType="num">
                                      <p:cBhvr additive="base">
                                        <p:cTn id="12"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02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smtClean="0">
                <a:solidFill>
                  <a:srgbClr val="FFCC00"/>
                </a:solidFill>
              </a:rPr>
              <a:t>基本</a:t>
            </a:r>
            <a:r>
              <a:rPr lang="en-US" altLang="zh-CN" dirty="0" smtClean="0">
                <a:solidFill>
                  <a:srgbClr val="FFCC00"/>
                </a:solidFill>
              </a:rPr>
              <a:t>MRP</a:t>
            </a:r>
            <a:endParaRPr lang="en-US" altLang="zh-CN" dirty="0" smtClean="0"/>
          </a:p>
        </p:txBody>
      </p:sp>
      <p:sp>
        <p:nvSpPr>
          <p:cNvPr id="16387" name="Rectangle 3"/>
          <p:cNvSpPr>
            <a:spLocks noGrp="1" noChangeArrowheads="1"/>
          </p:cNvSpPr>
          <p:nvPr>
            <p:ph type="body" idx="1"/>
          </p:nvPr>
        </p:nvSpPr>
        <p:spPr/>
        <p:txBody>
          <a:bodyPr/>
          <a:lstStyle/>
          <a:p>
            <a:pPr eaLnBrk="1" hangingPunct="1">
              <a:buFont typeface="Marlett" pitchFamily="2" charset="2"/>
              <a:buChar char="2"/>
            </a:pPr>
            <a:r>
              <a:rPr lang="zh-CN" altLang="en-US" smtClean="0"/>
              <a:t>库存订货点理论</a:t>
            </a:r>
          </a:p>
          <a:p>
            <a:pPr eaLnBrk="1" hangingPunct="1">
              <a:buFont typeface="Marlett" pitchFamily="2" charset="2"/>
              <a:buChar char="2"/>
            </a:pPr>
            <a:endParaRPr lang="en-US" altLang="zh-CN" smtClean="0"/>
          </a:p>
        </p:txBody>
      </p:sp>
      <p:sp>
        <p:nvSpPr>
          <p:cNvPr id="4100" name="Line 46"/>
          <p:cNvSpPr>
            <a:spLocks noChangeShapeType="1"/>
          </p:cNvSpPr>
          <p:nvPr/>
        </p:nvSpPr>
        <p:spPr bwMode="auto">
          <a:xfrm>
            <a:off x="2095500" y="4510088"/>
            <a:ext cx="4800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 name="Line 47"/>
          <p:cNvSpPr>
            <a:spLocks noChangeShapeType="1"/>
          </p:cNvSpPr>
          <p:nvPr/>
        </p:nvSpPr>
        <p:spPr bwMode="auto">
          <a:xfrm flipV="1">
            <a:off x="3238500" y="3124200"/>
            <a:ext cx="0" cy="1385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 name="Line 48"/>
          <p:cNvSpPr>
            <a:spLocks noChangeShapeType="1"/>
          </p:cNvSpPr>
          <p:nvPr/>
        </p:nvSpPr>
        <p:spPr bwMode="auto">
          <a:xfrm flipV="1">
            <a:off x="4038600" y="3124200"/>
            <a:ext cx="0" cy="1385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Line 49"/>
          <p:cNvSpPr>
            <a:spLocks noChangeShapeType="1"/>
          </p:cNvSpPr>
          <p:nvPr/>
        </p:nvSpPr>
        <p:spPr bwMode="auto">
          <a:xfrm flipV="1">
            <a:off x="4838700" y="3124200"/>
            <a:ext cx="0" cy="1385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Line 53"/>
          <p:cNvSpPr>
            <a:spLocks noChangeShapeType="1"/>
          </p:cNvSpPr>
          <p:nvPr/>
        </p:nvSpPr>
        <p:spPr bwMode="auto">
          <a:xfrm flipH="1">
            <a:off x="5181600" y="3048000"/>
            <a:ext cx="762000" cy="6699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5" name="Line 54"/>
          <p:cNvSpPr>
            <a:spLocks noChangeShapeType="1"/>
          </p:cNvSpPr>
          <p:nvPr/>
        </p:nvSpPr>
        <p:spPr bwMode="auto">
          <a:xfrm>
            <a:off x="2095500" y="3916363"/>
            <a:ext cx="3771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6" name="Group 56"/>
          <p:cNvGrpSpPr>
            <a:grpSpLocks/>
          </p:cNvGrpSpPr>
          <p:nvPr/>
        </p:nvGrpSpPr>
        <p:grpSpPr bwMode="auto">
          <a:xfrm>
            <a:off x="2438400" y="3222625"/>
            <a:ext cx="800100" cy="1287463"/>
            <a:chOff x="3240" y="2220"/>
            <a:chExt cx="1260" cy="2028"/>
          </a:xfrm>
        </p:grpSpPr>
        <p:sp>
          <p:nvSpPr>
            <p:cNvPr id="4130" name="Line 57"/>
            <p:cNvSpPr>
              <a:spLocks noChangeShapeType="1"/>
            </p:cNvSpPr>
            <p:nvPr/>
          </p:nvSpPr>
          <p:spPr bwMode="auto">
            <a:xfrm>
              <a:off x="3240" y="2220"/>
              <a:ext cx="1260" cy="20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1" name="Oval 58"/>
            <p:cNvSpPr>
              <a:spLocks noChangeArrowheads="1"/>
            </p:cNvSpPr>
            <p:nvPr/>
          </p:nvSpPr>
          <p:spPr bwMode="auto">
            <a:xfrm>
              <a:off x="3825" y="3231"/>
              <a:ext cx="180" cy="156"/>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4107" name="Group 59"/>
          <p:cNvGrpSpPr>
            <a:grpSpLocks/>
          </p:cNvGrpSpPr>
          <p:nvPr/>
        </p:nvGrpSpPr>
        <p:grpSpPr bwMode="auto">
          <a:xfrm>
            <a:off x="3238500" y="3222625"/>
            <a:ext cx="800100" cy="1287463"/>
            <a:chOff x="4500" y="2220"/>
            <a:chExt cx="1260" cy="2028"/>
          </a:xfrm>
        </p:grpSpPr>
        <p:sp>
          <p:nvSpPr>
            <p:cNvPr id="4128" name="Line 60"/>
            <p:cNvSpPr>
              <a:spLocks noChangeShapeType="1"/>
            </p:cNvSpPr>
            <p:nvPr/>
          </p:nvSpPr>
          <p:spPr bwMode="auto">
            <a:xfrm>
              <a:off x="4500" y="2220"/>
              <a:ext cx="1260" cy="20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9" name="Oval 61"/>
            <p:cNvSpPr>
              <a:spLocks noChangeArrowheads="1"/>
            </p:cNvSpPr>
            <p:nvPr/>
          </p:nvSpPr>
          <p:spPr bwMode="auto">
            <a:xfrm>
              <a:off x="5100" y="3237"/>
              <a:ext cx="180" cy="156"/>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4108" name="Group 62"/>
          <p:cNvGrpSpPr>
            <a:grpSpLocks/>
          </p:cNvGrpSpPr>
          <p:nvPr/>
        </p:nvGrpSpPr>
        <p:grpSpPr bwMode="auto">
          <a:xfrm>
            <a:off x="4038600" y="3222625"/>
            <a:ext cx="800100" cy="1287463"/>
            <a:chOff x="5760" y="2220"/>
            <a:chExt cx="1260" cy="2028"/>
          </a:xfrm>
        </p:grpSpPr>
        <p:sp>
          <p:nvSpPr>
            <p:cNvPr id="4126" name="Line 63"/>
            <p:cNvSpPr>
              <a:spLocks noChangeShapeType="1"/>
            </p:cNvSpPr>
            <p:nvPr/>
          </p:nvSpPr>
          <p:spPr bwMode="auto">
            <a:xfrm>
              <a:off x="5760" y="2220"/>
              <a:ext cx="1260" cy="20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7" name="Oval 64"/>
            <p:cNvSpPr>
              <a:spLocks noChangeArrowheads="1"/>
            </p:cNvSpPr>
            <p:nvPr/>
          </p:nvSpPr>
          <p:spPr bwMode="auto">
            <a:xfrm>
              <a:off x="6315" y="3237"/>
              <a:ext cx="180" cy="156"/>
            </a:xfrm>
            <a:prstGeom prst="ellipse">
              <a:avLst/>
            </a:prstGeom>
            <a:solidFill>
              <a:srgbClr val="000000"/>
            </a:solidFill>
            <a:ln w="9525">
              <a:solidFill>
                <a:srgbClr val="000000"/>
              </a:solidFill>
              <a:round/>
              <a:headEnd/>
              <a:tailEnd/>
            </a:ln>
          </p:spPr>
          <p:txBody>
            <a:bodyPr/>
            <a:lstStyle/>
            <a:p>
              <a:endParaRPr lang="zh-CN" altLang="en-US"/>
            </a:p>
          </p:txBody>
        </p:sp>
      </p:grpSp>
      <p:grpSp>
        <p:nvGrpSpPr>
          <p:cNvPr id="4109" name="Group 65"/>
          <p:cNvGrpSpPr>
            <a:grpSpLocks/>
          </p:cNvGrpSpPr>
          <p:nvPr/>
        </p:nvGrpSpPr>
        <p:grpSpPr bwMode="auto">
          <a:xfrm>
            <a:off x="4838700" y="3222625"/>
            <a:ext cx="800100" cy="1287463"/>
            <a:chOff x="7020" y="2220"/>
            <a:chExt cx="1260" cy="2028"/>
          </a:xfrm>
        </p:grpSpPr>
        <p:sp>
          <p:nvSpPr>
            <p:cNvPr id="4124" name="Line 66"/>
            <p:cNvSpPr>
              <a:spLocks noChangeShapeType="1"/>
            </p:cNvSpPr>
            <p:nvPr/>
          </p:nvSpPr>
          <p:spPr bwMode="auto">
            <a:xfrm>
              <a:off x="7020" y="2220"/>
              <a:ext cx="1260" cy="20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5" name="Oval 67"/>
            <p:cNvSpPr>
              <a:spLocks noChangeArrowheads="1"/>
            </p:cNvSpPr>
            <p:nvPr/>
          </p:nvSpPr>
          <p:spPr bwMode="auto">
            <a:xfrm>
              <a:off x="7590" y="3237"/>
              <a:ext cx="180" cy="156"/>
            </a:xfrm>
            <a:prstGeom prst="ellipse">
              <a:avLst/>
            </a:prstGeom>
            <a:solidFill>
              <a:srgbClr val="000000"/>
            </a:solidFill>
            <a:ln w="9525">
              <a:solidFill>
                <a:srgbClr val="000000"/>
              </a:solidFill>
              <a:round/>
              <a:headEnd/>
              <a:tailEnd/>
            </a:ln>
          </p:spPr>
          <p:txBody>
            <a:bodyPr/>
            <a:lstStyle/>
            <a:p>
              <a:endParaRPr lang="zh-CN" altLang="en-US"/>
            </a:p>
          </p:txBody>
        </p:sp>
      </p:grpSp>
      <p:sp>
        <p:nvSpPr>
          <p:cNvPr id="4110" name="Line 68"/>
          <p:cNvSpPr>
            <a:spLocks noChangeShapeType="1"/>
          </p:cNvSpPr>
          <p:nvPr/>
        </p:nvSpPr>
        <p:spPr bwMode="auto">
          <a:xfrm>
            <a:off x="2857500" y="4005263"/>
            <a:ext cx="0" cy="1485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1" name="Line 69"/>
          <p:cNvSpPr>
            <a:spLocks noChangeShapeType="1"/>
          </p:cNvSpPr>
          <p:nvPr/>
        </p:nvSpPr>
        <p:spPr bwMode="auto">
          <a:xfrm>
            <a:off x="3238500" y="4510088"/>
            <a:ext cx="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12" name="Group 70"/>
          <p:cNvGrpSpPr>
            <a:grpSpLocks/>
          </p:cNvGrpSpPr>
          <p:nvPr/>
        </p:nvGrpSpPr>
        <p:grpSpPr bwMode="auto">
          <a:xfrm>
            <a:off x="2857500" y="5440363"/>
            <a:ext cx="1181100" cy="1587"/>
            <a:chOff x="3900" y="5712"/>
            <a:chExt cx="1860" cy="3"/>
          </a:xfrm>
        </p:grpSpPr>
        <p:sp>
          <p:nvSpPr>
            <p:cNvPr id="4122" name="Line 71"/>
            <p:cNvSpPr>
              <a:spLocks noChangeShapeType="1"/>
            </p:cNvSpPr>
            <p:nvPr/>
          </p:nvSpPr>
          <p:spPr bwMode="auto">
            <a:xfrm>
              <a:off x="3900" y="5715"/>
              <a:ext cx="607"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3" name="Line 72"/>
            <p:cNvSpPr>
              <a:spLocks noChangeShapeType="1"/>
            </p:cNvSpPr>
            <p:nvPr/>
          </p:nvSpPr>
          <p:spPr bwMode="auto">
            <a:xfrm>
              <a:off x="4320" y="571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13" name="Line 74"/>
          <p:cNvSpPr>
            <a:spLocks noChangeShapeType="1"/>
          </p:cNvSpPr>
          <p:nvPr/>
        </p:nvSpPr>
        <p:spPr bwMode="auto">
          <a:xfrm>
            <a:off x="2438400" y="3032125"/>
            <a:ext cx="2971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114" name="Group 75"/>
          <p:cNvGrpSpPr>
            <a:grpSpLocks/>
          </p:cNvGrpSpPr>
          <p:nvPr/>
        </p:nvGrpSpPr>
        <p:grpSpPr bwMode="auto">
          <a:xfrm>
            <a:off x="2438400" y="2693988"/>
            <a:ext cx="4572000" cy="2509837"/>
            <a:chOff x="3240" y="2064"/>
            <a:chExt cx="7200" cy="3276"/>
          </a:xfrm>
        </p:grpSpPr>
        <p:sp>
          <p:nvSpPr>
            <p:cNvPr id="4120" name="Line 76"/>
            <p:cNvSpPr>
              <a:spLocks noChangeShapeType="1"/>
            </p:cNvSpPr>
            <p:nvPr/>
          </p:nvSpPr>
          <p:spPr bwMode="auto">
            <a:xfrm>
              <a:off x="3240" y="2064"/>
              <a:ext cx="0" cy="327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21" name="Line 77"/>
            <p:cNvSpPr>
              <a:spLocks noChangeShapeType="1"/>
            </p:cNvSpPr>
            <p:nvPr/>
          </p:nvSpPr>
          <p:spPr bwMode="auto">
            <a:xfrm>
              <a:off x="3240" y="5340"/>
              <a:ext cx="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15" name="Text Box 78"/>
          <p:cNvSpPr txBox="1">
            <a:spLocks noChangeArrowheads="1"/>
          </p:cNvSpPr>
          <p:nvPr/>
        </p:nvSpPr>
        <p:spPr bwMode="auto">
          <a:xfrm>
            <a:off x="5791200" y="27432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000">
                <a:solidFill>
                  <a:srgbClr val="FF6699"/>
                </a:solidFill>
              </a:rPr>
              <a:t>物料消耗速度</a:t>
            </a:r>
            <a:endParaRPr lang="zh-CN" altLang="en-US"/>
          </a:p>
        </p:txBody>
      </p:sp>
      <p:sp>
        <p:nvSpPr>
          <p:cNvPr id="4116" name="Text Box 79"/>
          <p:cNvSpPr txBox="1">
            <a:spLocks noChangeArrowheads="1"/>
          </p:cNvSpPr>
          <p:nvPr/>
        </p:nvSpPr>
        <p:spPr bwMode="auto">
          <a:xfrm>
            <a:off x="6858000" y="53340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000">
                <a:solidFill>
                  <a:srgbClr val="FF6699"/>
                </a:solidFill>
              </a:rPr>
              <a:t>时间</a:t>
            </a:r>
            <a:endParaRPr lang="zh-CN" altLang="en-US"/>
          </a:p>
        </p:txBody>
      </p:sp>
      <p:sp>
        <p:nvSpPr>
          <p:cNvPr id="4117" name="Text Box 80"/>
          <p:cNvSpPr txBox="1">
            <a:spLocks noChangeArrowheads="1"/>
          </p:cNvSpPr>
          <p:nvPr/>
        </p:nvSpPr>
        <p:spPr bwMode="auto">
          <a:xfrm>
            <a:off x="1219200" y="26670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000">
                <a:solidFill>
                  <a:srgbClr val="FF6699"/>
                </a:solidFill>
              </a:rPr>
              <a:t>库存量</a:t>
            </a:r>
            <a:endParaRPr lang="zh-CN" altLang="en-US"/>
          </a:p>
        </p:txBody>
      </p:sp>
      <p:sp>
        <p:nvSpPr>
          <p:cNvPr id="4118" name="Text Box 81"/>
          <p:cNvSpPr txBox="1">
            <a:spLocks noChangeArrowheads="1"/>
          </p:cNvSpPr>
          <p:nvPr/>
        </p:nvSpPr>
        <p:spPr bwMode="auto">
          <a:xfrm>
            <a:off x="4114800" y="53340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000">
                <a:solidFill>
                  <a:srgbClr val="FF6699"/>
                </a:solidFill>
              </a:rPr>
              <a:t>订货提前期</a:t>
            </a:r>
            <a:endParaRPr lang="zh-CN" altLang="en-US"/>
          </a:p>
        </p:txBody>
      </p:sp>
      <p:sp>
        <p:nvSpPr>
          <p:cNvPr id="4119" name="Text Box 82"/>
          <p:cNvSpPr txBox="1">
            <a:spLocks noChangeArrowheads="1"/>
          </p:cNvSpPr>
          <p:nvPr/>
        </p:nvSpPr>
        <p:spPr bwMode="auto">
          <a:xfrm>
            <a:off x="609600" y="37338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000">
                <a:solidFill>
                  <a:srgbClr val="FF6699"/>
                </a:solidFill>
              </a:rPr>
              <a:t>安全库存量</a:t>
            </a:r>
            <a:endParaRPr lang="zh-CN" altLang="en-US"/>
          </a:p>
        </p:txBody>
      </p:sp>
    </p:spTree>
    <p:extLst>
      <p:ext uri="{BB962C8B-B14F-4D97-AF65-F5344CB8AC3E}">
        <p14:creationId xmlns:p14="http://schemas.microsoft.com/office/powerpoint/2010/main" val="2738621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ppt_x"/>
                                          </p:val>
                                        </p:tav>
                                        <p:tav tm="100000">
                                          <p:val>
                                            <p:strVal val="#ppt_x"/>
                                          </p:val>
                                        </p:tav>
                                      </p:tavLst>
                                    </p:anim>
                                    <p:anim calcmode="lin" valueType="num">
                                      <p:cBhvr additive="base">
                                        <p:cTn id="8" dur="500" fill="hold"/>
                                        <p:tgtEl>
                                          <p:spTgt spid="163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 calcmode="lin" valueType="num">
                                      <p:cBhvr additive="base">
                                        <p:cTn id="12"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63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uild="p" autoUpdateAnimBg="0" advAuto="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dirty="0" smtClean="0">
                <a:solidFill>
                  <a:srgbClr val="FFCC00"/>
                </a:solidFill>
              </a:rPr>
              <a:t>质量</a:t>
            </a:r>
            <a:r>
              <a:rPr lang="zh-CN" altLang="en-US" dirty="0" smtClean="0">
                <a:solidFill>
                  <a:srgbClr val="FFCC00"/>
                </a:solidFill>
                <a:latin typeface="宋体" charset="-122"/>
              </a:rPr>
              <a:t>管理</a:t>
            </a:r>
          </a:p>
        </p:txBody>
      </p:sp>
      <p:sp>
        <p:nvSpPr>
          <p:cNvPr id="141315" name="Rectangle 3"/>
          <p:cNvSpPr>
            <a:spLocks noGrp="1" noChangeArrowheads="1"/>
          </p:cNvSpPr>
          <p:nvPr>
            <p:ph type="body" idx="1"/>
          </p:nvPr>
        </p:nvSpPr>
        <p:spPr/>
        <p:txBody>
          <a:bodyPr/>
          <a:lstStyle/>
          <a:p>
            <a:pPr eaLnBrk="1" hangingPunct="1">
              <a:buFont typeface="Marlett" pitchFamily="2" charset="2"/>
              <a:buChar char="2"/>
            </a:pPr>
            <a:r>
              <a:rPr lang="zh-CN" altLang="en-US" smtClean="0"/>
              <a:t>质量标准</a:t>
            </a:r>
          </a:p>
          <a:p>
            <a:pPr lvl="1" eaLnBrk="1" hangingPunct="1">
              <a:buFont typeface="Marlett" pitchFamily="2" charset="2"/>
              <a:buChar char="2"/>
            </a:pPr>
            <a:r>
              <a:rPr lang="zh-CN" altLang="en-US" smtClean="0"/>
              <a:t>质量标准是建立质量管理系统运行所需的基本参数、技术标准，这些标准有质量等级、质量缺陷分类、检测方法、检测项目类别、抽样标准与检测标准文件等。</a:t>
            </a:r>
            <a:endParaRPr lang="zh-CN" altLang="en-US" smtClean="0">
              <a:solidFill>
                <a:srgbClr val="FF0000"/>
              </a:solidFill>
            </a:endParaRPr>
          </a:p>
        </p:txBody>
      </p:sp>
    </p:spTree>
    <p:extLst>
      <p:ext uri="{BB962C8B-B14F-4D97-AF65-F5344CB8AC3E}">
        <p14:creationId xmlns:p14="http://schemas.microsoft.com/office/powerpoint/2010/main" val="3371039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additive="base">
                                        <p:cTn id="7" dur="500" fill="hold"/>
                                        <p:tgtEl>
                                          <p:spTgt spid="141314"/>
                                        </p:tgtEl>
                                        <p:attrNameLst>
                                          <p:attrName>ppt_x</p:attrName>
                                        </p:attrNameLst>
                                      </p:cBhvr>
                                      <p:tavLst>
                                        <p:tav tm="0">
                                          <p:val>
                                            <p:strVal val="#ppt_x"/>
                                          </p:val>
                                        </p:tav>
                                        <p:tav tm="100000">
                                          <p:val>
                                            <p:strVal val="#ppt_x"/>
                                          </p:val>
                                        </p:tav>
                                      </p:tavLst>
                                    </p:anim>
                                    <p:anim calcmode="lin" valueType="num">
                                      <p:cBhvr additive="base">
                                        <p:cTn id="8" dur="500" fill="hold"/>
                                        <p:tgtEl>
                                          <p:spTgt spid="1413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1315">
                                            <p:txEl>
                                              <p:pRg st="0" end="0"/>
                                            </p:txEl>
                                          </p:spTgt>
                                        </p:tgtEl>
                                        <p:attrNameLst>
                                          <p:attrName>style.visibility</p:attrName>
                                        </p:attrNameLst>
                                      </p:cBhvr>
                                      <p:to>
                                        <p:strVal val="visible"/>
                                      </p:to>
                                    </p:set>
                                    <p:anim calcmode="lin" valueType="num">
                                      <p:cBhvr additive="base">
                                        <p:cTn id="12" dur="500" fill="hold"/>
                                        <p:tgtEl>
                                          <p:spTgt spid="1413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13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41315">
                                            <p:txEl>
                                              <p:pRg st="1" end="1"/>
                                            </p:txEl>
                                          </p:spTgt>
                                        </p:tgtEl>
                                        <p:attrNameLst>
                                          <p:attrName>style.visibility</p:attrName>
                                        </p:attrNameLst>
                                      </p:cBhvr>
                                      <p:to>
                                        <p:strVal val="visible"/>
                                      </p:to>
                                    </p:set>
                                    <p:anim calcmode="lin" valueType="num">
                                      <p:cBhvr additive="base">
                                        <p:cTn id="16" dur="500" fill="hold"/>
                                        <p:tgtEl>
                                          <p:spTgt spid="14131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13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141315" grpId="0" build="p" autoUpdateAnimBg="0" advAuto="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dirty="0" smtClean="0">
                <a:solidFill>
                  <a:srgbClr val="FFCC00"/>
                </a:solidFill>
              </a:rPr>
              <a:t>质量</a:t>
            </a:r>
            <a:r>
              <a:rPr lang="zh-CN" altLang="en-US" dirty="0" smtClean="0">
                <a:solidFill>
                  <a:srgbClr val="FFCC00"/>
                </a:solidFill>
                <a:latin typeface="宋体" charset="-122"/>
              </a:rPr>
              <a:t>管理</a:t>
            </a:r>
          </a:p>
        </p:txBody>
      </p:sp>
      <p:sp>
        <p:nvSpPr>
          <p:cNvPr id="142339" name="Rectangle 3"/>
          <p:cNvSpPr>
            <a:spLocks noGrp="1" noChangeArrowheads="1"/>
          </p:cNvSpPr>
          <p:nvPr>
            <p:ph type="body" idx="1"/>
          </p:nvPr>
        </p:nvSpPr>
        <p:spPr>
          <a:xfrm>
            <a:off x="762000" y="1600200"/>
            <a:ext cx="7772400" cy="4114800"/>
          </a:xfrm>
        </p:spPr>
        <p:txBody>
          <a:bodyPr/>
          <a:lstStyle/>
          <a:p>
            <a:pPr eaLnBrk="1" hangingPunct="1">
              <a:buFont typeface="Marlett" pitchFamily="2" charset="2"/>
              <a:buChar char="2"/>
            </a:pPr>
            <a:r>
              <a:rPr lang="zh-CN" altLang="en-US" smtClean="0"/>
              <a:t>质量检验</a:t>
            </a:r>
          </a:p>
          <a:p>
            <a:pPr lvl="1" eaLnBrk="1" hangingPunct="1">
              <a:buFont typeface="Marlett" pitchFamily="2" charset="2"/>
              <a:buChar char="2"/>
            </a:pPr>
            <a:r>
              <a:rPr lang="zh-CN" altLang="en-US" smtClean="0"/>
              <a:t>质量检验与生产管理模块集成，是对各个工序、工作中心的在制品与完成品进行检验的过程。</a:t>
            </a:r>
          </a:p>
        </p:txBody>
      </p:sp>
      <p:grpSp>
        <p:nvGrpSpPr>
          <p:cNvPr id="142356" name="Group 20"/>
          <p:cNvGrpSpPr>
            <a:grpSpLocks/>
          </p:cNvGrpSpPr>
          <p:nvPr/>
        </p:nvGrpSpPr>
        <p:grpSpPr bwMode="auto">
          <a:xfrm>
            <a:off x="2971800" y="3352800"/>
            <a:ext cx="2905125" cy="3279775"/>
            <a:chOff x="2566" y="7012"/>
            <a:chExt cx="2895" cy="3864"/>
          </a:xfrm>
        </p:grpSpPr>
        <p:sp>
          <p:nvSpPr>
            <p:cNvPr id="124933" name="Text Box 21"/>
            <p:cNvSpPr txBox="1">
              <a:spLocks noChangeArrowheads="1"/>
            </p:cNvSpPr>
            <p:nvPr/>
          </p:nvSpPr>
          <p:spPr bwMode="auto">
            <a:xfrm>
              <a:off x="4276" y="7788"/>
              <a:ext cx="1185" cy="371"/>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lnSpc>
                  <a:spcPct val="96000"/>
                </a:lnSpc>
              </a:pPr>
              <a:r>
                <a:rPr lang="zh-CN" altLang="en-US" sz="1400"/>
                <a:t>工序送检</a:t>
              </a:r>
            </a:p>
          </p:txBody>
        </p:sp>
        <p:sp>
          <p:nvSpPr>
            <p:cNvPr id="124934" name="Text Box 22"/>
            <p:cNvSpPr txBox="1">
              <a:spLocks noChangeArrowheads="1"/>
            </p:cNvSpPr>
            <p:nvPr/>
          </p:nvSpPr>
          <p:spPr bwMode="auto">
            <a:xfrm>
              <a:off x="2566" y="7012"/>
              <a:ext cx="1185" cy="371"/>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r>
                <a:rPr lang="zh-CN" altLang="en-US" sz="1400"/>
                <a:t>抽样标准</a:t>
              </a:r>
            </a:p>
          </p:txBody>
        </p:sp>
        <p:sp>
          <p:nvSpPr>
            <p:cNvPr id="124935" name="Text Box 23"/>
            <p:cNvSpPr txBox="1">
              <a:spLocks noChangeArrowheads="1"/>
            </p:cNvSpPr>
            <p:nvPr/>
          </p:nvSpPr>
          <p:spPr bwMode="auto">
            <a:xfrm>
              <a:off x="2566" y="7782"/>
              <a:ext cx="1185" cy="371"/>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r>
                <a:rPr lang="zh-CN" altLang="en-US" sz="1400"/>
                <a:t>检验标准</a:t>
              </a:r>
            </a:p>
          </p:txBody>
        </p:sp>
        <p:sp>
          <p:nvSpPr>
            <p:cNvPr id="124936" name="Text Box 24"/>
            <p:cNvSpPr txBox="1">
              <a:spLocks noChangeArrowheads="1"/>
            </p:cNvSpPr>
            <p:nvPr/>
          </p:nvSpPr>
          <p:spPr bwMode="auto">
            <a:xfrm>
              <a:off x="3436" y="8944"/>
              <a:ext cx="1185" cy="371"/>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r>
                <a:rPr lang="zh-CN" altLang="en-US" sz="1400"/>
                <a:t>工序检验</a:t>
              </a:r>
            </a:p>
          </p:txBody>
        </p:sp>
        <p:sp>
          <p:nvSpPr>
            <p:cNvPr id="124937" name="Text Box 25"/>
            <p:cNvSpPr txBox="1">
              <a:spLocks noChangeArrowheads="1"/>
            </p:cNvSpPr>
            <p:nvPr/>
          </p:nvSpPr>
          <p:spPr bwMode="auto">
            <a:xfrm>
              <a:off x="3421" y="9714"/>
              <a:ext cx="1185" cy="371"/>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nSpc>
                  <a:spcPct val="96000"/>
                </a:lnSpc>
              </a:pPr>
              <a:r>
                <a:rPr lang="zh-CN" altLang="en-US" sz="1400"/>
                <a:t>工序完工</a:t>
              </a:r>
            </a:p>
          </p:txBody>
        </p:sp>
        <p:sp>
          <p:nvSpPr>
            <p:cNvPr id="124938" name="Text Box 26"/>
            <p:cNvSpPr txBox="1">
              <a:spLocks noChangeArrowheads="1"/>
            </p:cNvSpPr>
            <p:nvPr/>
          </p:nvSpPr>
          <p:spPr bwMode="auto">
            <a:xfrm>
              <a:off x="3406" y="10505"/>
              <a:ext cx="1185" cy="371"/>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nSpc>
                  <a:spcPct val="96000"/>
                </a:lnSpc>
              </a:pPr>
              <a:r>
                <a:rPr lang="zh-CN" altLang="en-US" sz="1400"/>
                <a:t>检验成本</a:t>
              </a:r>
            </a:p>
          </p:txBody>
        </p:sp>
        <p:sp>
          <p:nvSpPr>
            <p:cNvPr id="124939" name="Line 27"/>
            <p:cNvSpPr>
              <a:spLocks noChangeShapeType="1"/>
            </p:cNvSpPr>
            <p:nvPr/>
          </p:nvSpPr>
          <p:spPr bwMode="auto">
            <a:xfrm>
              <a:off x="3151" y="7383"/>
              <a:ext cx="0" cy="39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4940" name="Group 28"/>
            <p:cNvGrpSpPr>
              <a:grpSpLocks/>
            </p:cNvGrpSpPr>
            <p:nvPr/>
          </p:nvGrpSpPr>
          <p:grpSpPr bwMode="auto">
            <a:xfrm>
              <a:off x="3151" y="8146"/>
              <a:ext cx="1740" cy="778"/>
              <a:chOff x="3151" y="8146"/>
              <a:chExt cx="1740" cy="778"/>
            </a:xfrm>
          </p:grpSpPr>
          <p:sp>
            <p:nvSpPr>
              <p:cNvPr id="124943" name="Line 29"/>
              <p:cNvSpPr>
                <a:spLocks noChangeShapeType="1"/>
              </p:cNvSpPr>
              <p:nvPr/>
            </p:nvSpPr>
            <p:spPr bwMode="auto">
              <a:xfrm>
                <a:off x="4021" y="8518"/>
                <a:ext cx="0" cy="40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4944" name="Group 30"/>
              <p:cNvGrpSpPr>
                <a:grpSpLocks/>
              </p:cNvGrpSpPr>
              <p:nvPr/>
            </p:nvGrpSpPr>
            <p:grpSpPr bwMode="auto">
              <a:xfrm>
                <a:off x="3151" y="8146"/>
                <a:ext cx="1740" cy="372"/>
                <a:chOff x="3151" y="8146"/>
                <a:chExt cx="1740" cy="372"/>
              </a:xfrm>
            </p:grpSpPr>
            <p:sp>
              <p:nvSpPr>
                <p:cNvPr id="124945" name="Line 31"/>
                <p:cNvSpPr>
                  <a:spLocks noChangeShapeType="1"/>
                </p:cNvSpPr>
                <p:nvPr/>
              </p:nvSpPr>
              <p:spPr bwMode="auto">
                <a:xfrm>
                  <a:off x="3151" y="8146"/>
                  <a:ext cx="0" cy="3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6" name="Line 32"/>
                <p:cNvSpPr>
                  <a:spLocks noChangeShapeType="1"/>
                </p:cNvSpPr>
                <p:nvPr/>
              </p:nvSpPr>
              <p:spPr bwMode="auto">
                <a:xfrm>
                  <a:off x="3151" y="8517"/>
                  <a:ext cx="1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7" name="Line 33"/>
                <p:cNvSpPr>
                  <a:spLocks noChangeShapeType="1"/>
                </p:cNvSpPr>
                <p:nvPr/>
              </p:nvSpPr>
              <p:spPr bwMode="auto">
                <a:xfrm>
                  <a:off x="4876" y="8147"/>
                  <a:ext cx="0" cy="3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24941" name="Line 34"/>
            <p:cNvSpPr>
              <a:spLocks noChangeShapeType="1"/>
            </p:cNvSpPr>
            <p:nvPr/>
          </p:nvSpPr>
          <p:spPr bwMode="auto">
            <a:xfrm>
              <a:off x="4021" y="9315"/>
              <a:ext cx="0" cy="39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2" name="Line 35"/>
            <p:cNvSpPr>
              <a:spLocks noChangeShapeType="1"/>
            </p:cNvSpPr>
            <p:nvPr/>
          </p:nvSpPr>
          <p:spPr bwMode="auto">
            <a:xfrm>
              <a:off x="4006" y="10099"/>
              <a:ext cx="0" cy="39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252680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additive="base">
                                        <p:cTn id="7" dur="500" fill="hold"/>
                                        <p:tgtEl>
                                          <p:spTgt spid="142338"/>
                                        </p:tgtEl>
                                        <p:attrNameLst>
                                          <p:attrName>ppt_x</p:attrName>
                                        </p:attrNameLst>
                                      </p:cBhvr>
                                      <p:tavLst>
                                        <p:tav tm="0">
                                          <p:val>
                                            <p:strVal val="#ppt_x"/>
                                          </p:val>
                                        </p:tav>
                                        <p:tav tm="100000">
                                          <p:val>
                                            <p:strVal val="#ppt_x"/>
                                          </p:val>
                                        </p:tav>
                                      </p:tavLst>
                                    </p:anim>
                                    <p:anim calcmode="lin" valueType="num">
                                      <p:cBhvr additive="base">
                                        <p:cTn id="8" dur="500" fill="hold"/>
                                        <p:tgtEl>
                                          <p:spTgt spid="14233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2339">
                                            <p:txEl>
                                              <p:pRg st="0" end="0"/>
                                            </p:txEl>
                                          </p:spTgt>
                                        </p:tgtEl>
                                        <p:attrNameLst>
                                          <p:attrName>style.visibility</p:attrName>
                                        </p:attrNameLst>
                                      </p:cBhvr>
                                      <p:to>
                                        <p:strVal val="visible"/>
                                      </p:to>
                                    </p:set>
                                    <p:anim calcmode="lin" valueType="num">
                                      <p:cBhvr additive="base">
                                        <p:cTn id="12"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23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42339">
                                            <p:txEl>
                                              <p:pRg st="1" end="1"/>
                                            </p:txEl>
                                          </p:spTgt>
                                        </p:tgtEl>
                                        <p:attrNameLst>
                                          <p:attrName>style.visibility</p:attrName>
                                        </p:attrNameLst>
                                      </p:cBhvr>
                                      <p:to>
                                        <p:strVal val="visible"/>
                                      </p:to>
                                    </p:set>
                                    <p:anim calcmode="lin" valueType="num">
                                      <p:cBhvr additive="base">
                                        <p:cTn id="16"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23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8" fill="hold" nodeType="afterGroup">
                            <p:stCondLst>
                              <p:cond delay="1000"/>
                            </p:stCondLst>
                            <p:childTnLst>
                              <p:par>
                                <p:cTn id="19" presetID="2" presetClass="entr" presetSubtype="6" fill="hold" nodeType="afterEffect">
                                  <p:stCondLst>
                                    <p:cond delay="0"/>
                                  </p:stCondLst>
                                  <p:childTnLst>
                                    <p:set>
                                      <p:cBhvr>
                                        <p:cTn id="20" dur="1" fill="hold">
                                          <p:stCondLst>
                                            <p:cond delay="0"/>
                                          </p:stCondLst>
                                        </p:cTn>
                                        <p:tgtEl>
                                          <p:spTgt spid="142356"/>
                                        </p:tgtEl>
                                        <p:attrNameLst>
                                          <p:attrName>style.visibility</p:attrName>
                                        </p:attrNameLst>
                                      </p:cBhvr>
                                      <p:to>
                                        <p:strVal val="visible"/>
                                      </p:to>
                                    </p:set>
                                    <p:anim calcmode="lin" valueType="num">
                                      <p:cBhvr additive="base">
                                        <p:cTn id="21" dur="500" fill="hold"/>
                                        <p:tgtEl>
                                          <p:spTgt spid="142356"/>
                                        </p:tgtEl>
                                        <p:attrNameLst>
                                          <p:attrName>ppt_x</p:attrName>
                                        </p:attrNameLst>
                                      </p:cBhvr>
                                      <p:tavLst>
                                        <p:tav tm="0">
                                          <p:val>
                                            <p:strVal val="1+#ppt_w/2"/>
                                          </p:val>
                                        </p:tav>
                                        <p:tav tm="100000">
                                          <p:val>
                                            <p:strVal val="#ppt_x"/>
                                          </p:val>
                                        </p:tav>
                                      </p:tavLst>
                                    </p:anim>
                                    <p:anim calcmode="lin" valueType="num">
                                      <p:cBhvr additive="base">
                                        <p:cTn id="22" dur="500" fill="hold"/>
                                        <p:tgtEl>
                                          <p:spTgt spid="14235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39" grpId="0" build="p" autoUpdateAnimBg="0" advAuto="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dirty="0" smtClean="0">
                <a:solidFill>
                  <a:srgbClr val="FFCC00"/>
                </a:solidFill>
              </a:rPr>
              <a:t>质量</a:t>
            </a:r>
            <a:r>
              <a:rPr lang="zh-CN" altLang="en-US" dirty="0" smtClean="0">
                <a:solidFill>
                  <a:srgbClr val="FFCC00"/>
                </a:solidFill>
                <a:latin typeface="宋体" charset="-122"/>
              </a:rPr>
              <a:t>管理</a:t>
            </a:r>
          </a:p>
        </p:txBody>
      </p:sp>
      <p:sp>
        <p:nvSpPr>
          <p:cNvPr id="143363" name="Rectangle 3"/>
          <p:cNvSpPr>
            <a:spLocks noGrp="1" noChangeArrowheads="1"/>
          </p:cNvSpPr>
          <p:nvPr>
            <p:ph type="body" idx="1"/>
          </p:nvPr>
        </p:nvSpPr>
        <p:spPr/>
        <p:txBody>
          <a:bodyPr/>
          <a:lstStyle/>
          <a:p>
            <a:pPr eaLnBrk="1" hangingPunct="1">
              <a:buFontTx/>
              <a:buNone/>
            </a:pPr>
            <a:r>
              <a:rPr lang="zh-CN" altLang="en-US" smtClean="0"/>
              <a:t>质量控制</a:t>
            </a:r>
          </a:p>
        </p:txBody>
      </p:sp>
      <p:grpSp>
        <p:nvGrpSpPr>
          <p:cNvPr id="143364" name="Group 4"/>
          <p:cNvGrpSpPr>
            <a:grpSpLocks/>
          </p:cNvGrpSpPr>
          <p:nvPr/>
        </p:nvGrpSpPr>
        <p:grpSpPr bwMode="auto">
          <a:xfrm>
            <a:off x="1676400" y="2667000"/>
            <a:ext cx="5943600" cy="2586038"/>
            <a:chOff x="2866" y="2595"/>
            <a:chExt cx="7830" cy="3353"/>
          </a:xfrm>
        </p:grpSpPr>
        <p:sp>
          <p:nvSpPr>
            <p:cNvPr id="125957" name="Text Box 5"/>
            <p:cNvSpPr txBox="1">
              <a:spLocks noChangeArrowheads="1"/>
            </p:cNvSpPr>
            <p:nvPr/>
          </p:nvSpPr>
          <p:spPr bwMode="auto">
            <a:xfrm>
              <a:off x="8536" y="5514"/>
              <a:ext cx="1500" cy="4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400"/>
                <a:t>样本组号</a:t>
              </a:r>
            </a:p>
          </p:txBody>
        </p:sp>
        <p:sp>
          <p:nvSpPr>
            <p:cNvPr id="125958" name="Line 6"/>
            <p:cNvSpPr>
              <a:spLocks noChangeShapeType="1"/>
            </p:cNvSpPr>
            <p:nvPr/>
          </p:nvSpPr>
          <p:spPr bwMode="auto">
            <a:xfrm>
              <a:off x="3406" y="2595"/>
              <a:ext cx="0" cy="298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5959" name="Line 7"/>
            <p:cNvSpPr>
              <a:spLocks noChangeShapeType="1"/>
            </p:cNvSpPr>
            <p:nvPr/>
          </p:nvSpPr>
          <p:spPr bwMode="auto">
            <a:xfrm>
              <a:off x="3406" y="3736"/>
              <a:ext cx="63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0" name="Line 8"/>
            <p:cNvSpPr>
              <a:spLocks noChangeShapeType="1"/>
            </p:cNvSpPr>
            <p:nvPr/>
          </p:nvSpPr>
          <p:spPr bwMode="auto">
            <a:xfrm>
              <a:off x="3406" y="4349"/>
              <a:ext cx="63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Line 9"/>
            <p:cNvSpPr>
              <a:spLocks noChangeShapeType="1"/>
            </p:cNvSpPr>
            <p:nvPr/>
          </p:nvSpPr>
          <p:spPr bwMode="auto">
            <a:xfrm>
              <a:off x="3436" y="3120"/>
              <a:ext cx="63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2" name="Line 10"/>
            <p:cNvSpPr>
              <a:spLocks noChangeShapeType="1"/>
            </p:cNvSpPr>
            <p:nvPr/>
          </p:nvSpPr>
          <p:spPr bwMode="auto">
            <a:xfrm>
              <a:off x="3436" y="5563"/>
              <a:ext cx="639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3" name="Text Box 11"/>
            <p:cNvSpPr txBox="1">
              <a:spLocks noChangeArrowheads="1"/>
            </p:cNvSpPr>
            <p:nvPr/>
          </p:nvSpPr>
          <p:spPr bwMode="auto">
            <a:xfrm>
              <a:off x="2866" y="2763"/>
              <a:ext cx="465" cy="21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400"/>
                <a:t>质量特性值</a:t>
              </a:r>
            </a:p>
          </p:txBody>
        </p:sp>
        <p:sp>
          <p:nvSpPr>
            <p:cNvPr id="125964" name="Text Box 12"/>
            <p:cNvSpPr txBox="1">
              <a:spLocks noChangeArrowheads="1"/>
            </p:cNvSpPr>
            <p:nvPr/>
          </p:nvSpPr>
          <p:spPr bwMode="auto">
            <a:xfrm>
              <a:off x="9976" y="2945"/>
              <a:ext cx="720" cy="4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400"/>
                <a:t>UCL</a:t>
              </a:r>
            </a:p>
          </p:txBody>
        </p:sp>
        <p:sp>
          <p:nvSpPr>
            <p:cNvPr id="125965" name="Text Box 13"/>
            <p:cNvSpPr txBox="1">
              <a:spLocks noChangeArrowheads="1"/>
            </p:cNvSpPr>
            <p:nvPr/>
          </p:nvSpPr>
          <p:spPr bwMode="auto">
            <a:xfrm>
              <a:off x="9916" y="4114"/>
              <a:ext cx="735" cy="4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400"/>
                <a:t>LCL</a:t>
              </a:r>
            </a:p>
          </p:txBody>
        </p:sp>
        <p:sp>
          <p:nvSpPr>
            <p:cNvPr id="125966" name="Text Box 14"/>
            <p:cNvSpPr txBox="1">
              <a:spLocks noChangeArrowheads="1"/>
            </p:cNvSpPr>
            <p:nvPr/>
          </p:nvSpPr>
          <p:spPr bwMode="auto">
            <a:xfrm>
              <a:off x="10006" y="3533"/>
              <a:ext cx="675" cy="43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400"/>
                <a:t>CL</a:t>
              </a:r>
            </a:p>
          </p:txBody>
        </p:sp>
        <p:grpSp>
          <p:nvGrpSpPr>
            <p:cNvPr id="125967" name="Group 15"/>
            <p:cNvGrpSpPr>
              <a:grpSpLocks/>
            </p:cNvGrpSpPr>
            <p:nvPr/>
          </p:nvGrpSpPr>
          <p:grpSpPr bwMode="auto">
            <a:xfrm>
              <a:off x="3631" y="3253"/>
              <a:ext cx="5445" cy="917"/>
              <a:chOff x="3631" y="3253"/>
              <a:chExt cx="5445" cy="917"/>
            </a:xfrm>
          </p:grpSpPr>
          <p:sp>
            <p:nvSpPr>
              <p:cNvPr id="125968" name="Line 16"/>
              <p:cNvSpPr>
                <a:spLocks noChangeShapeType="1"/>
              </p:cNvSpPr>
              <p:nvPr/>
            </p:nvSpPr>
            <p:spPr bwMode="auto">
              <a:xfrm flipV="1">
                <a:off x="3631" y="3463"/>
                <a:ext cx="285" cy="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9" name="Line 17"/>
              <p:cNvSpPr>
                <a:spLocks noChangeShapeType="1"/>
              </p:cNvSpPr>
              <p:nvPr/>
            </p:nvSpPr>
            <p:spPr bwMode="auto">
              <a:xfrm flipV="1">
                <a:off x="3916" y="3253"/>
                <a:ext cx="615"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0" name="Line 18"/>
              <p:cNvSpPr>
                <a:spLocks noChangeShapeType="1"/>
              </p:cNvSpPr>
              <p:nvPr/>
            </p:nvSpPr>
            <p:spPr bwMode="auto">
              <a:xfrm>
                <a:off x="4531" y="3253"/>
                <a:ext cx="465" cy="7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1" name="Line 19"/>
              <p:cNvSpPr>
                <a:spLocks noChangeShapeType="1"/>
              </p:cNvSpPr>
              <p:nvPr/>
            </p:nvSpPr>
            <p:spPr bwMode="auto">
              <a:xfrm>
                <a:off x="4981" y="3960"/>
                <a:ext cx="585"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2" name="Line 20"/>
              <p:cNvSpPr>
                <a:spLocks noChangeShapeType="1"/>
              </p:cNvSpPr>
              <p:nvPr/>
            </p:nvSpPr>
            <p:spPr bwMode="auto">
              <a:xfrm flipV="1">
                <a:off x="5566" y="3288"/>
                <a:ext cx="750" cy="8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3" name="Line 21"/>
              <p:cNvSpPr>
                <a:spLocks noChangeShapeType="1"/>
              </p:cNvSpPr>
              <p:nvPr/>
            </p:nvSpPr>
            <p:spPr bwMode="auto">
              <a:xfrm flipV="1">
                <a:off x="6331" y="3253"/>
                <a:ext cx="690" cy="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4" name="Line 22"/>
              <p:cNvSpPr>
                <a:spLocks noChangeShapeType="1"/>
              </p:cNvSpPr>
              <p:nvPr/>
            </p:nvSpPr>
            <p:spPr bwMode="auto">
              <a:xfrm>
                <a:off x="7021" y="3253"/>
                <a:ext cx="660" cy="7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5" name="Line 23"/>
              <p:cNvSpPr>
                <a:spLocks noChangeShapeType="1"/>
              </p:cNvSpPr>
              <p:nvPr/>
            </p:nvSpPr>
            <p:spPr bwMode="auto">
              <a:xfrm>
                <a:off x="7681" y="3960"/>
                <a:ext cx="855" cy="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6" name="Line 24"/>
              <p:cNvSpPr>
                <a:spLocks noChangeShapeType="1"/>
              </p:cNvSpPr>
              <p:nvPr/>
            </p:nvSpPr>
            <p:spPr bwMode="auto">
              <a:xfrm flipV="1">
                <a:off x="8536" y="3372"/>
                <a:ext cx="540"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301100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anim calcmode="lin" valueType="num">
                                      <p:cBhvr additive="base">
                                        <p:cTn id="7" dur="500" fill="hold"/>
                                        <p:tgtEl>
                                          <p:spTgt spid="143362"/>
                                        </p:tgtEl>
                                        <p:attrNameLst>
                                          <p:attrName>ppt_x</p:attrName>
                                        </p:attrNameLst>
                                      </p:cBhvr>
                                      <p:tavLst>
                                        <p:tav tm="0">
                                          <p:val>
                                            <p:strVal val="#ppt_x"/>
                                          </p:val>
                                        </p:tav>
                                        <p:tav tm="100000">
                                          <p:val>
                                            <p:strVal val="#ppt_x"/>
                                          </p:val>
                                        </p:tav>
                                      </p:tavLst>
                                    </p:anim>
                                    <p:anim calcmode="lin" valueType="num">
                                      <p:cBhvr additive="base">
                                        <p:cTn id="8" dur="500" fill="hold"/>
                                        <p:tgtEl>
                                          <p:spTgt spid="14336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363">
                                            <p:txEl>
                                              <p:pRg st="0" end="0"/>
                                            </p:txEl>
                                          </p:spTgt>
                                        </p:tgtEl>
                                        <p:attrNameLst>
                                          <p:attrName>style.visibility</p:attrName>
                                        </p:attrNameLst>
                                      </p:cBhvr>
                                      <p:to>
                                        <p:strVal val="visible"/>
                                      </p:to>
                                    </p:set>
                                    <p:anim calcmode="lin" valueType="num">
                                      <p:cBhvr additive="base">
                                        <p:cTn id="12"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33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43364"/>
                                        </p:tgtEl>
                                        <p:attrNameLst>
                                          <p:attrName>style.visibility</p:attrName>
                                        </p:attrNameLst>
                                      </p:cBhvr>
                                      <p:to>
                                        <p:strVal val="visible"/>
                                      </p:to>
                                    </p:set>
                                    <p:anim calcmode="lin" valueType="num">
                                      <p:cBhvr additive="base">
                                        <p:cTn id="17" dur="500" fill="hold"/>
                                        <p:tgtEl>
                                          <p:spTgt spid="143364"/>
                                        </p:tgtEl>
                                        <p:attrNameLst>
                                          <p:attrName>ppt_x</p:attrName>
                                        </p:attrNameLst>
                                      </p:cBhvr>
                                      <p:tavLst>
                                        <p:tav tm="0">
                                          <p:val>
                                            <p:strVal val="1+#ppt_w/2"/>
                                          </p:val>
                                        </p:tav>
                                        <p:tav tm="100000">
                                          <p:val>
                                            <p:strVal val="#ppt_x"/>
                                          </p:val>
                                        </p:tav>
                                      </p:tavLst>
                                    </p:anim>
                                    <p:anim calcmode="lin" valueType="num">
                                      <p:cBhvr additive="base">
                                        <p:cTn id="18" dur="500" fill="hold"/>
                                        <p:tgtEl>
                                          <p:spTgt spid="14336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3" grpId="0" build="p" autoUpdateAnimBg="0" advAuto="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dirty="0" smtClean="0">
                <a:solidFill>
                  <a:srgbClr val="FFCC00"/>
                </a:solidFill>
              </a:rPr>
              <a:t>质量</a:t>
            </a:r>
            <a:r>
              <a:rPr lang="zh-CN" altLang="en-US" dirty="0" smtClean="0">
                <a:solidFill>
                  <a:srgbClr val="FFCC00"/>
                </a:solidFill>
                <a:latin typeface="宋体" charset="-122"/>
              </a:rPr>
              <a:t>管理</a:t>
            </a:r>
          </a:p>
        </p:txBody>
      </p:sp>
      <p:sp>
        <p:nvSpPr>
          <p:cNvPr id="144387" name="Rectangle 3"/>
          <p:cNvSpPr>
            <a:spLocks noGrp="1" noChangeArrowheads="1"/>
          </p:cNvSpPr>
          <p:nvPr>
            <p:ph type="body" idx="1"/>
          </p:nvPr>
        </p:nvSpPr>
        <p:spPr/>
        <p:txBody>
          <a:bodyPr/>
          <a:lstStyle/>
          <a:p>
            <a:pPr eaLnBrk="1" hangingPunct="1">
              <a:buFont typeface="Marlett" pitchFamily="2" charset="2"/>
              <a:buChar char="2"/>
            </a:pPr>
            <a:r>
              <a:rPr lang="zh-CN" altLang="en-US" smtClean="0">
                <a:latin typeface="宋体" charset="-122"/>
              </a:rPr>
              <a:t>质量分析</a:t>
            </a:r>
          </a:p>
          <a:p>
            <a:pPr lvl="1" eaLnBrk="1" hangingPunct="1">
              <a:buFont typeface="Marlett" pitchFamily="2" charset="2"/>
              <a:buChar char="2"/>
            </a:pPr>
            <a:r>
              <a:rPr lang="zh-CN" altLang="en-US" smtClean="0"/>
              <a:t>排列图</a:t>
            </a:r>
            <a:endParaRPr lang="zh-CN" altLang="en-US" b="1" smtClean="0"/>
          </a:p>
        </p:txBody>
      </p:sp>
      <p:grpSp>
        <p:nvGrpSpPr>
          <p:cNvPr id="144388" name="Group 4"/>
          <p:cNvGrpSpPr>
            <a:grpSpLocks/>
          </p:cNvGrpSpPr>
          <p:nvPr/>
        </p:nvGrpSpPr>
        <p:grpSpPr bwMode="auto">
          <a:xfrm>
            <a:off x="2133600" y="3200400"/>
            <a:ext cx="5153025" cy="2943225"/>
            <a:chOff x="2851" y="12451"/>
            <a:chExt cx="6210" cy="3122"/>
          </a:xfrm>
        </p:grpSpPr>
        <p:grpSp>
          <p:nvGrpSpPr>
            <p:cNvPr id="126981" name="Group 5"/>
            <p:cNvGrpSpPr>
              <a:grpSpLocks/>
            </p:cNvGrpSpPr>
            <p:nvPr/>
          </p:nvGrpSpPr>
          <p:grpSpPr bwMode="auto">
            <a:xfrm>
              <a:off x="3256" y="12451"/>
              <a:ext cx="5250" cy="2667"/>
              <a:chOff x="3256" y="12451"/>
              <a:chExt cx="5250" cy="2667"/>
            </a:xfrm>
          </p:grpSpPr>
          <p:sp>
            <p:nvSpPr>
              <p:cNvPr id="126991" name="Line 6"/>
              <p:cNvSpPr>
                <a:spLocks noChangeShapeType="1"/>
              </p:cNvSpPr>
              <p:nvPr/>
            </p:nvSpPr>
            <p:spPr bwMode="auto">
              <a:xfrm>
                <a:off x="3256" y="12451"/>
                <a:ext cx="0" cy="266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6992" name="Line 7"/>
              <p:cNvSpPr>
                <a:spLocks noChangeShapeType="1"/>
              </p:cNvSpPr>
              <p:nvPr/>
            </p:nvSpPr>
            <p:spPr bwMode="auto">
              <a:xfrm>
                <a:off x="3256" y="15118"/>
                <a:ext cx="52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3" name="Freeform 8"/>
              <p:cNvSpPr>
                <a:spLocks/>
              </p:cNvSpPr>
              <p:nvPr/>
            </p:nvSpPr>
            <p:spPr bwMode="auto">
              <a:xfrm>
                <a:off x="3256" y="13298"/>
                <a:ext cx="3220" cy="1820"/>
              </a:xfrm>
              <a:custGeom>
                <a:avLst/>
                <a:gdLst>
                  <a:gd name="T0" fmla="*/ 0 w 4960"/>
                  <a:gd name="T1" fmla="*/ 1621 h 2044"/>
                  <a:gd name="T2" fmla="*/ 443 w 4960"/>
                  <a:gd name="T3" fmla="*/ 516 h 2044"/>
                  <a:gd name="T4" fmla="*/ 1840 w 4960"/>
                  <a:gd name="T5" fmla="*/ 77 h 2044"/>
                  <a:gd name="T6" fmla="*/ 1947 w 4960"/>
                  <a:gd name="T7" fmla="*/ 50 h 2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60" h="2044">
                    <a:moveTo>
                      <a:pt x="0" y="2044"/>
                    </a:moveTo>
                    <a:cubicBezTo>
                      <a:pt x="161" y="1509"/>
                      <a:pt x="323" y="975"/>
                      <a:pt x="1050" y="651"/>
                    </a:cubicBezTo>
                    <a:cubicBezTo>
                      <a:pt x="1777" y="327"/>
                      <a:pt x="3770" y="196"/>
                      <a:pt x="4365" y="98"/>
                    </a:cubicBezTo>
                    <a:cubicBezTo>
                      <a:pt x="4960" y="0"/>
                      <a:pt x="4790" y="31"/>
                      <a:pt x="4620" y="63"/>
                    </a:cubicBezTo>
                  </a:path>
                </a:pathLst>
              </a:custGeom>
              <a:solidFill>
                <a:schemeClr val="accent1"/>
              </a:solidFill>
              <a:ln w="9525">
                <a:solidFill>
                  <a:srgbClr val="000000"/>
                </a:solidFill>
                <a:round/>
                <a:headEnd/>
                <a:tailEnd/>
              </a:ln>
            </p:spPr>
            <p:txBody>
              <a:bodyPr/>
              <a:lstStyle/>
              <a:p>
                <a:endParaRPr lang="zh-CN" altLang="en-US"/>
              </a:p>
            </p:txBody>
          </p:sp>
          <p:sp>
            <p:nvSpPr>
              <p:cNvPr id="126994" name="Line 9"/>
              <p:cNvSpPr>
                <a:spLocks noChangeShapeType="1"/>
              </p:cNvSpPr>
              <p:nvPr/>
            </p:nvSpPr>
            <p:spPr bwMode="auto">
              <a:xfrm>
                <a:off x="3256" y="13725"/>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5" name="Line 10"/>
              <p:cNvSpPr>
                <a:spLocks noChangeShapeType="1"/>
              </p:cNvSpPr>
              <p:nvPr/>
            </p:nvSpPr>
            <p:spPr bwMode="auto">
              <a:xfrm>
                <a:off x="3766" y="13725"/>
                <a:ext cx="0" cy="13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6" name="Line 11"/>
              <p:cNvSpPr>
                <a:spLocks noChangeShapeType="1"/>
              </p:cNvSpPr>
              <p:nvPr/>
            </p:nvSpPr>
            <p:spPr bwMode="auto">
              <a:xfrm>
                <a:off x="3766" y="14187"/>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7" name="Line 12"/>
              <p:cNvSpPr>
                <a:spLocks noChangeShapeType="1"/>
              </p:cNvSpPr>
              <p:nvPr/>
            </p:nvSpPr>
            <p:spPr bwMode="auto">
              <a:xfrm>
                <a:off x="4276" y="14187"/>
                <a:ext cx="0" cy="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8" name="Line 13"/>
              <p:cNvSpPr>
                <a:spLocks noChangeShapeType="1"/>
              </p:cNvSpPr>
              <p:nvPr/>
            </p:nvSpPr>
            <p:spPr bwMode="auto">
              <a:xfrm>
                <a:off x="4276" y="1429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9" name="Line 14"/>
              <p:cNvSpPr>
                <a:spLocks noChangeShapeType="1"/>
              </p:cNvSpPr>
              <p:nvPr/>
            </p:nvSpPr>
            <p:spPr bwMode="auto">
              <a:xfrm>
                <a:off x="4756" y="14292"/>
                <a:ext cx="0" cy="8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0" name="Line 15"/>
              <p:cNvSpPr>
                <a:spLocks noChangeShapeType="1"/>
              </p:cNvSpPr>
              <p:nvPr/>
            </p:nvSpPr>
            <p:spPr bwMode="auto">
              <a:xfrm>
                <a:off x="4756" y="14432"/>
                <a:ext cx="4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1" name="Line 16"/>
              <p:cNvSpPr>
                <a:spLocks noChangeShapeType="1"/>
              </p:cNvSpPr>
              <p:nvPr/>
            </p:nvSpPr>
            <p:spPr bwMode="auto">
              <a:xfrm>
                <a:off x="5221" y="14432"/>
                <a:ext cx="0" cy="6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2" name="Line 17"/>
              <p:cNvSpPr>
                <a:spLocks noChangeShapeType="1"/>
              </p:cNvSpPr>
              <p:nvPr/>
            </p:nvSpPr>
            <p:spPr bwMode="auto">
              <a:xfrm>
                <a:off x="5221" y="14579"/>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3" name="Line 18"/>
              <p:cNvSpPr>
                <a:spLocks noChangeShapeType="1"/>
              </p:cNvSpPr>
              <p:nvPr/>
            </p:nvSpPr>
            <p:spPr bwMode="auto">
              <a:xfrm>
                <a:off x="5881" y="14432"/>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4" name="Line 19"/>
              <p:cNvSpPr>
                <a:spLocks noChangeShapeType="1"/>
              </p:cNvSpPr>
              <p:nvPr/>
            </p:nvSpPr>
            <p:spPr bwMode="auto">
              <a:xfrm>
                <a:off x="5881" y="1443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5" name="Line 20"/>
              <p:cNvSpPr>
                <a:spLocks noChangeShapeType="1"/>
              </p:cNvSpPr>
              <p:nvPr/>
            </p:nvSpPr>
            <p:spPr bwMode="auto">
              <a:xfrm flipV="1">
                <a:off x="6391" y="13004"/>
                <a:ext cx="0" cy="21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82" name="Text Box 21"/>
            <p:cNvSpPr txBox="1">
              <a:spLocks noChangeArrowheads="1"/>
            </p:cNvSpPr>
            <p:nvPr/>
          </p:nvSpPr>
          <p:spPr bwMode="auto">
            <a:xfrm>
              <a:off x="8506" y="14957"/>
              <a:ext cx="555"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项目</a:t>
              </a:r>
            </a:p>
          </p:txBody>
        </p:sp>
        <p:sp>
          <p:nvSpPr>
            <p:cNvPr id="126983" name="Text Box 22"/>
            <p:cNvSpPr txBox="1">
              <a:spLocks noChangeArrowheads="1"/>
            </p:cNvSpPr>
            <p:nvPr/>
          </p:nvSpPr>
          <p:spPr bwMode="auto">
            <a:xfrm>
              <a:off x="2851" y="12528"/>
              <a:ext cx="330" cy="6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频数</a:t>
              </a:r>
            </a:p>
          </p:txBody>
        </p:sp>
        <p:sp>
          <p:nvSpPr>
            <p:cNvPr id="126984" name="Text Box 23"/>
            <p:cNvSpPr txBox="1">
              <a:spLocks noChangeArrowheads="1"/>
            </p:cNvSpPr>
            <p:nvPr/>
          </p:nvSpPr>
          <p:spPr bwMode="auto">
            <a:xfrm>
              <a:off x="6571" y="12794"/>
              <a:ext cx="330" cy="13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累计百分比</a:t>
              </a:r>
            </a:p>
          </p:txBody>
        </p:sp>
        <p:sp>
          <p:nvSpPr>
            <p:cNvPr id="126985" name="Text Box 24"/>
            <p:cNvSpPr txBox="1">
              <a:spLocks noChangeArrowheads="1"/>
            </p:cNvSpPr>
            <p:nvPr/>
          </p:nvSpPr>
          <p:spPr bwMode="auto">
            <a:xfrm>
              <a:off x="3346" y="15195"/>
              <a:ext cx="300"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400"/>
                <a:t>A</a:t>
              </a:r>
            </a:p>
          </p:txBody>
        </p:sp>
        <p:sp>
          <p:nvSpPr>
            <p:cNvPr id="126986" name="Text Box 25"/>
            <p:cNvSpPr txBox="1">
              <a:spLocks noChangeArrowheads="1"/>
            </p:cNvSpPr>
            <p:nvPr/>
          </p:nvSpPr>
          <p:spPr bwMode="auto">
            <a:xfrm>
              <a:off x="3841" y="15195"/>
              <a:ext cx="300"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400"/>
                <a:t>B</a:t>
              </a:r>
            </a:p>
          </p:txBody>
        </p:sp>
        <p:sp>
          <p:nvSpPr>
            <p:cNvPr id="126987" name="Text Box 26"/>
            <p:cNvSpPr txBox="1">
              <a:spLocks noChangeArrowheads="1"/>
            </p:cNvSpPr>
            <p:nvPr/>
          </p:nvSpPr>
          <p:spPr bwMode="auto">
            <a:xfrm>
              <a:off x="4381" y="15195"/>
              <a:ext cx="300"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400"/>
                <a:t>C</a:t>
              </a:r>
            </a:p>
          </p:txBody>
        </p:sp>
        <p:sp>
          <p:nvSpPr>
            <p:cNvPr id="126988" name="Text Box 27"/>
            <p:cNvSpPr txBox="1">
              <a:spLocks noChangeArrowheads="1"/>
            </p:cNvSpPr>
            <p:nvPr/>
          </p:nvSpPr>
          <p:spPr bwMode="auto">
            <a:xfrm>
              <a:off x="4831" y="15195"/>
              <a:ext cx="300"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400"/>
                <a:t>D</a:t>
              </a:r>
            </a:p>
          </p:txBody>
        </p:sp>
        <p:sp>
          <p:nvSpPr>
            <p:cNvPr id="126989" name="Text Box 28"/>
            <p:cNvSpPr txBox="1">
              <a:spLocks noChangeArrowheads="1"/>
            </p:cNvSpPr>
            <p:nvPr/>
          </p:nvSpPr>
          <p:spPr bwMode="auto">
            <a:xfrm>
              <a:off x="5386" y="15181"/>
              <a:ext cx="300"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en-US" altLang="zh-CN" sz="1400"/>
                <a:t>E</a:t>
              </a:r>
            </a:p>
          </p:txBody>
        </p:sp>
        <p:sp>
          <p:nvSpPr>
            <p:cNvPr id="126990" name="Text Box 29"/>
            <p:cNvSpPr txBox="1">
              <a:spLocks noChangeArrowheads="1"/>
            </p:cNvSpPr>
            <p:nvPr/>
          </p:nvSpPr>
          <p:spPr bwMode="auto">
            <a:xfrm>
              <a:off x="5971" y="15209"/>
              <a:ext cx="630" cy="3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lnSpc>
                  <a:spcPct val="96000"/>
                </a:lnSpc>
              </a:pPr>
              <a:r>
                <a:rPr lang="zh-CN" altLang="en-US" sz="1400"/>
                <a:t>其它</a:t>
              </a:r>
            </a:p>
          </p:txBody>
        </p:sp>
      </p:grpSp>
    </p:spTree>
    <p:extLst>
      <p:ext uri="{BB962C8B-B14F-4D97-AF65-F5344CB8AC3E}">
        <p14:creationId xmlns:p14="http://schemas.microsoft.com/office/powerpoint/2010/main" val="929571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fill="hold"/>
                                        <p:tgtEl>
                                          <p:spTgt spid="144386"/>
                                        </p:tgtEl>
                                        <p:attrNameLst>
                                          <p:attrName>ppt_x</p:attrName>
                                        </p:attrNameLst>
                                      </p:cBhvr>
                                      <p:tavLst>
                                        <p:tav tm="0">
                                          <p:val>
                                            <p:strVal val="#ppt_x"/>
                                          </p:val>
                                        </p:tav>
                                        <p:tav tm="100000">
                                          <p:val>
                                            <p:strVal val="#ppt_x"/>
                                          </p:val>
                                        </p:tav>
                                      </p:tavLst>
                                    </p:anim>
                                    <p:anim calcmode="lin" valueType="num">
                                      <p:cBhvr additive="base">
                                        <p:cTn id="8" dur="500" fill="hold"/>
                                        <p:tgtEl>
                                          <p:spTgt spid="1443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4387">
                                            <p:txEl>
                                              <p:pRg st="0" end="0"/>
                                            </p:txEl>
                                          </p:spTgt>
                                        </p:tgtEl>
                                        <p:attrNameLst>
                                          <p:attrName>style.visibility</p:attrName>
                                        </p:attrNameLst>
                                      </p:cBhvr>
                                      <p:to>
                                        <p:strVal val="visible"/>
                                      </p:to>
                                    </p:set>
                                    <p:anim calcmode="lin" valueType="num">
                                      <p:cBhvr additive="base">
                                        <p:cTn id="12" dur="500" fill="hold"/>
                                        <p:tgtEl>
                                          <p:spTgt spid="1443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43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44387">
                                            <p:txEl>
                                              <p:pRg st="1" end="1"/>
                                            </p:txEl>
                                          </p:spTgt>
                                        </p:tgtEl>
                                        <p:attrNameLst>
                                          <p:attrName>style.visibility</p:attrName>
                                        </p:attrNameLst>
                                      </p:cBhvr>
                                      <p:to>
                                        <p:strVal val="visible"/>
                                      </p:to>
                                    </p:set>
                                    <p:anim calcmode="lin" valueType="num">
                                      <p:cBhvr additive="base">
                                        <p:cTn id="16" dur="500" fill="hold"/>
                                        <p:tgtEl>
                                          <p:spTgt spid="14438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43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8" fill="hold" nodeType="afterGroup">
                            <p:stCondLst>
                              <p:cond delay="1000"/>
                            </p:stCondLst>
                            <p:childTnLst>
                              <p:par>
                                <p:cTn id="19" presetID="2" presetClass="entr" presetSubtype="6" fill="hold" nodeType="afterEffect">
                                  <p:stCondLst>
                                    <p:cond delay="0"/>
                                  </p:stCondLst>
                                  <p:childTnLst>
                                    <p:set>
                                      <p:cBhvr>
                                        <p:cTn id="20" dur="1" fill="hold">
                                          <p:stCondLst>
                                            <p:cond delay="0"/>
                                          </p:stCondLst>
                                        </p:cTn>
                                        <p:tgtEl>
                                          <p:spTgt spid="144388"/>
                                        </p:tgtEl>
                                        <p:attrNameLst>
                                          <p:attrName>style.visibility</p:attrName>
                                        </p:attrNameLst>
                                      </p:cBhvr>
                                      <p:to>
                                        <p:strVal val="visible"/>
                                      </p:to>
                                    </p:set>
                                    <p:anim calcmode="lin" valueType="num">
                                      <p:cBhvr additive="base">
                                        <p:cTn id="21" dur="500" fill="hold"/>
                                        <p:tgtEl>
                                          <p:spTgt spid="144388"/>
                                        </p:tgtEl>
                                        <p:attrNameLst>
                                          <p:attrName>ppt_x</p:attrName>
                                        </p:attrNameLst>
                                      </p:cBhvr>
                                      <p:tavLst>
                                        <p:tav tm="0">
                                          <p:val>
                                            <p:strVal val="1+#ppt_w/2"/>
                                          </p:val>
                                        </p:tav>
                                        <p:tav tm="100000">
                                          <p:val>
                                            <p:strVal val="#ppt_x"/>
                                          </p:val>
                                        </p:tav>
                                      </p:tavLst>
                                    </p:anim>
                                    <p:anim calcmode="lin" valueType="num">
                                      <p:cBhvr additive="base">
                                        <p:cTn id="22" dur="500" fill="hold"/>
                                        <p:tgtEl>
                                          <p:spTgt spid="14438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build="p" autoUpdateAnimBg="0" advAuto="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dirty="0" smtClean="0">
                <a:solidFill>
                  <a:srgbClr val="FFCC00"/>
                </a:solidFill>
              </a:rPr>
              <a:t>质量</a:t>
            </a:r>
            <a:r>
              <a:rPr lang="zh-CN" altLang="en-US" dirty="0" smtClean="0">
                <a:solidFill>
                  <a:srgbClr val="FFCC00"/>
                </a:solidFill>
                <a:latin typeface="宋体" charset="-122"/>
              </a:rPr>
              <a:t>管理</a:t>
            </a:r>
          </a:p>
        </p:txBody>
      </p:sp>
      <p:sp>
        <p:nvSpPr>
          <p:cNvPr id="145411" name="Rectangle 3"/>
          <p:cNvSpPr>
            <a:spLocks noGrp="1" noChangeArrowheads="1"/>
          </p:cNvSpPr>
          <p:nvPr>
            <p:ph type="body" idx="1"/>
          </p:nvPr>
        </p:nvSpPr>
        <p:spPr/>
        <p:txBody>
          <a:bodyPr/>
          <a:lstStyle/>
          <a:p>
            <a:pPr lvl="1" eaLnBrk="1" hangingPunct="1">
              <a:buFont typeface="Marlett" pitchFamily="2" charset="2"/>
              <a:buChar char="2"/>
            </a:pPr>
            <a:r>
              <a:rPr lang="zh-CN" altLang="en-US" smtClean="0"/>
              <a:t>直方图</a:t>
            </a:r>
            <a:endParaRPr lang="zh-CN" altLang="en-US" b="1" smtClean="0"/>
          </a:p>
        </p:txBody>
      </p:sp>
      <p:grpSp>
        <p:nvGrpSpPr>
          <p:cNvPr id="145412" name="Group 4"/>
          <p:cNvGrpSpPr>
            <a:grpSpLocks/>
          </p:cNvGrpSpPr>
          <p:nvPr/>
        </p:nvGrpSpPr>
        <p:grpSpPr bwMode="auto">
          <a:xfrm>
            <a:off x="1143000" y="2209800"/>
            <a:ext cx="6629400" cy="3962400"/>
            <a:chOff x="3571" y="11338"/>
            <a:chExt cx="5055" cy="2772"/>
          </a:xfrm>
        </p:grpSpPr>
        <p:sp>
          <p:nvSpPr>
            <p:cNvPr id="128005" name="Text Box 5"/>
            <p:cNvSpPr txBox="1">
              <a:spLocks noChangeArrowheads="1"/>
            </p:cNvSpPr>
            <p:nvPr/>
          </p:nvSpPr>
          <p:spPr bwMode="auto">
            <a:xfrm>
              <a:off x="4051" y="11562"/>
              <a:ext cx="405" cy="14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600"/>
                <a:t>20</a:t>
              </a:r>
            </a:p>
            <a:p>
              <a:pPr algn="just"/>
              <a:r>
                <a:rPr lang="en-US" altLang="zh-CN" sz="1600"/>
                <a:t>15</a:t>
              </a:r>
            </a:p>
            <a:p>
              <a:pPr algn="just"/>
              <a:r>
                <a:rPr lang="en-US" altLang="zh-CN" sz="1600"/>
                <a:t>10</a:t>
              </a:r>
            </a:p>
            <a:p>
              <a:pPr algn="just"/>
              <a:r>
                <a:rPr lang="en-US" altLang="zh-CN" sz="1600"/>
                <a:t>5</a:t>
              </a:r>
            </a:p>
          </p:txBody>
        </p:sp>
        <p:sp>
          <p:nvSpPr>
            <p:cNvPr id="128006" name="Line 6"/>
            <p:cNvSpPr>
              <a:spLocks noChangeShapeType="1"/>
            </p:cNvSpPr>
            <p:nvPr/>
          </p:nvSpPr>
          <p:spPr bwMode="auto">
            <a:xfrm>
              <a:off x="4426" y="11338"/>
              <a:ext cx="0" cy="225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8007" name="Line 7"/>
            <p:cNvSpPr>
              <a:spLocks noChangeShapeType="1"/>
            </p:cNvSpPr>
            <p:nvPr/>
          </p:nvSpPr>
          <p:spPr bwMode="auto">
            <a:xfrm>
              <a:off x="4426" y="13592"/>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08" name="Text Box 8"/>
            <p:cNvSpPr txBox="1">
              <a:spLocks noChangeArrowheads="1"/>
            </p:cNvSpPr>
            <p:nvPr/>
          </p:nvSpPr>
          <p:spPr bwMode="auto">
            <a:xfrm>
              <a:off x="3571" y="11583"/>
              <a:ext cx="405" cy="14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zh-CN" altLang="en-US" sz="1600"/>
                <a:t>频数：件</a:t>
              </a:r>
            </a:p>
          </p:txBody>
        </p:sp>
        <p:grpSp>
          <p:nvGrpSpPr>
            <p:cNvPr id="128009" name="Group 9"/>
            <p:cNvGrpSpPr>
              <a:grpSpLocks/>
            </p:cNvGrpSpPr>
            <p:nvPr/>
          </p:nvGrpSpPr>
          <p:grpSpPr bwMode="auto">
            <a:xfrm>
              <a:off x="4966" y="11758"/>
              <a:ext cx="1830" cy="1848"/>
              <a:chOff x="4966" y="11758"/>
              <a:chExt cx="1830" cy="1848"/>
            </a:xfrm>
          </p:grpSpPr>
          <p:sp>
            <p:nvSpPr>
              <p:cNvPr id="128012" name="Line 10"/>
              <p:cNvSpPr>
                <a:spLocks noChangeShapeType="1"/>
              </p:cNvSpPr>
              <p:nvPr/>
            </p:nvSpPr>
            <p:spPr bwMode="auto">
              <a:xfrm flipV="1">
                <a:off x="4966" y="12822"/>
                <a:ext cx="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3" name="Line 11"/>
              <p:cNvSpPr>
                <a:spLocks noChangeShapeType="1"/>
              </p:cNvSpPr>
              <p:nvPr/>
            </p:nvSpPr>
            <p:spPr bwMode="auto">
              <a:xfrm>
                <a:off x="4966" y="12822"/>
                <a:ext cx="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4" name="Line 12"/>
              <p:cNvSpPr>
                <a:spLocks noChangeShapeType="1"/>
              </p:cNvSpPr>
              <p:nvPr/>
            </p:nvSpPr>
            <p:spPr bwMode="auto">
              <a:xfrm>
                <a:off x="5221" y="12647"/>
                <a:ext cx="0" cy="9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5" name="Line 13"/>
              <p:cNvSpPr>
                <a:spLocks noChangeShapeType="1"/>
              </p:cNvSpPr>
              <p:nvPr/>
            </p:nvSpPr>
            <p:spPr bwMode="auto">
              <a:xfrm>
                <a:off x="5226" y="12644"/>
                <a:ext cx="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6" name="Line 14"/>
              <p:cNvSpPr>
                <a:spLocks noChangeShapeType="1"/>
              </p:cNvSpPr>
              <p:nvPr/>
            </p:nvSpPr>
            <p:spPr bwMode="auto">
              <a:xfrm flipV="1">
                <a:off x="5491" y="12059"/>
                <a:ext cx="0" cy="15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7" name="Line 15"/>
              <p:cNvSpPr>
                <a:spLocks noChangeShapeType="1"/>
              </p:cNvSpPr>
              <p:nvPr/>
            </p:nvSpPr>
            <p:spPr bwMode="auto">
              <a:xfrm>
                <a:off x="5491" y="12059"/>
                <a:ext cx="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8" name="Line 16"/>
              <p:cNvSpPr>
                <a:spLocks noChangeShapeType="1"/>
              </p:cNvSpPr>
              <p:nvPr/>
            </p:nvSpPr>
            <p:spPr bwMode="auto">
              <a:xfrm>
                <a:off x="5746" y="11772"/>
                <a:ext cx="0" cy="18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9" name="Line 17"/>
              <p:cNvSpPr>
                <a:spLocks noChangeShapeType="1"/>
              </p:cNvSpPr>
              <p:nvPr/>
            </p:nvSpPr>
            <p:spPr bwMode="auto">
              <a:xfrm>
                <a:off x="5761" y="11758"/>
                <a:ext cx="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0" name="Line 18"/>
              <p:cNvSpPr>
                <a:spLocks noChangeShapeType="1"/>
              </p:cNvSpPr>
              <p:nvPr/>
            </p:nvSpPr>
            <p:spPr bwMode="auto">
              <a:xfrm>
                <a:off x="6016" y="11772"/>
                <a:ext cx="0" cy="18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1" name="Line 19"/>
              <p:cNvSpPr>
                <a:spLocks noChangeShapeType="1"/>
              </p:cNvSpPr>
              <p:nvPr/>
            </p:nvSpPr>
            <p:spPr bwMode="auto">
              <a:xfrm>
                <a:off x="6271" y="12493"/>
                <a:ext cx="0" cy="1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2" name="Line 20"/>
              <p:cNvSpPr>
                <a:spLocks noChangeShapeType="1"/>
              </p:cNvSpPr>
              <p:nvPr/>
            </p:nvSpPr>
            <p:spPr bwMode="auto">
              <a:xfrm>
                <a:off x="6031" y="12479"/>
                <a:ext cx="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3" name="Line 21"/>
              <p:cNvSpPr>
                <a:spLocks noChangeShapeType="1"/>
              </p:cNvSpPr>
              <p:nvPr/>
            </p:nvSpPr>
            <p:spPr bwMode="auto">
              <a:xfrm>
                <a:off x="6781" y="12927"/>
                <a:ext cx="0" cy="6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4" name="Line 22"/>
              <p:cNvSpPr>
                <a:spLocks noChangeShapeType="1"/>
              </p:cNvSpPr>
              <p:nvPr/>
            </p:nvSpPr>
            <p:spPr bwMode="auto">
              <a:xfrm>
                <a:off x="6526" y="12927"/>
                <a:ext cx="0" cy="6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5" name="Line 23"/>
              <p:cNvSpPr>
                <a:spLocks noChangeShapeType="1"/>
              </p:cNvSpPr>
              <p:nvPr/>
            </p:nvSpPr>
            <p:spPr bwMode="auto">
              <a:xfrm>
                <a:off x="6301" y="12913"/>
                <a:ext cx="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6" name="Line 24"/>
              <p:cNvSpPr>
                <a:spLocks noChangeShapeType="1"/>
              </p:cNvSpPr>
              <p:nvPr/>
            </p:nvSpPr>
            <p:spPr bwMode="auto">
              <a:xfrm>
                <a:off x="6541" y="12913"/>
                <a:ext cx="2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010" name="Text Box 25"/>
            <p:cNvSpPr txBox="1">
              <a:spLocks noChangeArrowheads="1"/>
            </p:cNvSpPr>
            <p:nvPr/>
          </p:nvSpPr>
          <p:spPr bwMode="auto">
            <a:xfrm>
              <a:off x="7126" y="13655"/>
              <a:ext cx="1500" cy="4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600"/>
                <a:t>A</a:t>
              </a:r>
              <a:r>
                <a:rPr lang="zh-CN" altLang="en-US" sz="1600"/>
                <a:t>产品的长度</a:t>
              </a:r>
            </a:p>
          </p:txBody>
        </p:sp>
        <p:sp>
          <p:nvSpPr>
            <p:cNvPr id="128011" name="Text Box 26"/>
            <p:cNvSpPr txBox="1">
              <a:spLocks noChangeArrowheads="1"/>
            </p:cNvSpPr>
            <p:nvPr/>
          </p:nvSpPr>
          <p:spPr bwMode="auto">
            <a:xfrm>
              <a:off x="4861" y="13655"/>
              <a:ext cx="2115" cy="4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just"/>
              <a:r>
                <a:rPr lang="en-US" altLang="zh-CN" sz="1600"/>
                <a:t>9 11 12…      21 23</a:t>
              </a:r>
            </a:p>
          </p:txBody>
        </p:sp>
      </p:grpSp>
    </p:spTree>
    <p:extLst>
      <p:ext uri="{BB962C8B-B14F-4D97-AF65-F5344CB8AC3E}">
        <p14:creationId xmlns:p14="http://schemas.microsoft.com/office/powerpoint/2010/main" val="1291429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additive="base">
                                        <p:cTn id="7" dur="500" fill="hold"/>
                                        <p:tgtEl>
                                          <p:spTgt spid="145410"/>
                                        </p:tgtEl>
                                        <p:attrNameLst>
                                          <p:attrName>ppt_x</p:attrName>
                                        </p:attrNameLst>
                                      </p:cBhvr>
                                      <p:tavLst>
                                        <p:tav tm="0">
                                          <p:val>
                                            <p:strVal val="#ppt_x"/>
                                          </p:val>
                                        </p:tav>
                                        <p:tav tm="100000">
                                          <p:val>
                                            <p:strVal val="#ppt_x"/>
                                          </p:val>
                                        </p:tav>
                                      </p:tavLst>
                                    </p:anim>
                                    <p:anim calcmode="lin" valueType="num">
                                      <p:cBhvr additive="base">
                                        <p:cTn id="8" dur="500" fill="hold"/>
                                        <p:tgtEl>
                                          <p:spTgt spid="14541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5411">
                                            <p:txEl>
                                              <p:pRg st="0" end="0"/>
                                            </p:txEl>
                                          </p:spTgt>
                                        </p:tgtEl>
                                        <p:attrNameLst>
                                          <p:attrName>style.visibility</p:attrName>
                                        </p:attrNameLst>
                                      </p:cBhvr>
                                      <p:to>
                                        <p:strVal val="visible"/>
                                      </p:to>
                                    </p:set>
                                    <p:anim calcmode="lin" valueType="num">
                                      <p:cBhvr additive="base">
                                        <p:cTn id="12" dur="500" fill="hold"/>
                                        <p:tgtEl>
                                          <p:spTgt spid="14541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54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45412"/>
                                        </p:tgtEl>
                                        <p:attrNameLst>
                                          <p:attrName>style.visibility</p:attrName>
                                        </p:attrNameLst>
                                      </p:cBhvr>
                                      <p:to>
                                        <p:strVal val="visible"/>
                                      </p:to>
                                    </p:set>
                                    <p:anim calcmode="lin" valueType="num">
                                      <p:cBhvr additive="base">
                                        <p:cTn id="17" dur="500" fill="hold"/>
                                        <p:tgtEl>
                                          <p:spTgt spid="145412"/>
                                        </p:tgtEl>
                                        <p:attrNameLst>
                                          <p:attrName>ppt_x</p:attrName>
                                        </p:attrNameLst>
                                      </p:cBhvr>
                                      <p:tavLst>
                                        <p:tav tm="0">
                                          <p:val>
                                            <p:strVal val="1+#ppt_w/2"/>
                                          </p:val>
                                        </p:tav>
                                        <p:tav tm="100000">
                                          <p:val>
                                            <p:strVal val="#ppt_x"/>
                                          </p:val>
                                        </p:tav>
                                      </p:tavLst>
                                    </p:anim>
                                    <p:anim calcmode="lin" valueType="num">
                                      <p:cBhvr additive="base">
                                        <p:cTn id="18" dur="500" fill="hold"/>
                                        <p:tgtEl>
                                          <p:spTgt spid="1454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1" grpId="0" build="p" autoUpdateAnimBg="0" advAuto="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dirty="0" smtClean="0">
                <a:solidFill>
                  <a:srgbClr val="FFCC00"/>
                </a:solidFill>
              </a:rPr>
              <a:t>质量</a:t>
            </a:r>
            <a:r>
              <a:rPr lang="zh-CN" altLang="en-US" dirty="0" smtClean="0">
                <a:solidFill>
                  <a:srgbClr val="FFCC00"/>
                </a:solidFill>
                <a:latin typeface="宋体" charset="-122"/>
              </a:rPr>
              <a:t>管理</a:t>
            </a:r>
          </a:p>
        </p:txBody>
      </p:sp>
      <p:sp>
        <p:nvSpPr>
          <p:cNvPr id="146435" name="Rectangle 3"/>
          <p:cNvSpPr>
            <a:spLocks noGrp="1" noChangeArrowheads="1"/>
          </p:cNvSpPr>
          <p:nvPr>
            <p:ph type="body" idx="1"/>
          </p:nvPr>
        </p:nvSpPr>
        <p:spPr/>
        <p:txBody>
          <a:bodyPr/>
          <a:lstStyle/>
          <a:p>
            <a:pPr algn="just" eaLnBrk="1" hangingPunct="1">
              <a:buFont typeface="Marlett" pitchFamily="2" charset="2"/>
              <a:buChar char="2"/>
            </a:pPr>
            <a:r>
              <a:rPr lang="zh-CN" altLang="en-US" smtClean="0"/>
              <a:t>质量子系统还可以实现多种分析报表，分层法、统计分析表法可通过系统的自由定义查询功能实现。</a:t>
            </a:r>
          </a:p>
          <a:p>
            <a:pPr lvl="1" algn="just" eaLnBrk="1" hangingPunct="1">
              <a:buFont typeface="Marlett" pitchFamily="2" charset="2"/>
              <a:buChar char="2"/>
            </a:pPr>
            <a:r>
              <a:rPr lang="zh-CN" altLang="en-US" smtClean="0"/>
              <a:t>分层法的数据分层方法参考如下：</a:t>
            </a:r>
          </a:p>
          <a:p>
            <a:pPr lvl="2" algn="just" eaLnBrk="1" hangingPunct="1">
              <a:buFont typeface="Marlett" pitchFamily="2" charset="2"/>
              <a:buChar char="2"/>
            </a:pPr>
            <a:r>
              <a:rPr lang="zh-CN" altLang="en-US" smtClean="0"/>
              <a:t>按时间间隔分，如可以按生产班次；</a:t>
            </a:r>
          </a:p>
          <a:p>
            <a:pPr lvl="2" algn="just" eaLnBrk="1" hangingPunct="1">
              <a:buFont typeface="Marlett" pitchFamily="2" charset="2"/>
              <a:buChar char="2"/>
            </a:pPr>
            <a:r>
              <a:rPr lang="zh-CN" altLang="en-US" smtClean="0"/>
              <a:t>按操作工位（人员）分；</a:t>
            </a:r>
          </a:p>
          <a:p>
            <a:pPr lvl="2" algn="just" eaLnBrk="1" hangingPunct="1">
              <a:buFont typeface="Marlett" pitchFamily="2" charset="2"/>
              <a:buChar char="2"/>
            </a:pPr>
            <a:r>
              <a:rPr lang="zh-CN" altLang="en-US" smtClean="0"/>
              <a:t>按使用设备分；</a:t>
            </a:r>
          </a:p>
          <a:p>
            <a:pPr lvl="2" algn="just" eaLnBrk="1" hangingPunct="1">
              <a:buFont typeface="Marlett" pitchFamily="2" charset="2"/>
              <a:buChar char="2"/>
            </a:pPr>
            <a:r>
              <a:rPr lang="zh-CN" altLang="en-US" smtClean="0"/>
              <a:t>按不同加工工艺（操作方法）分，如温度、压力等；</a:t>
            </a:r>
          </a:p>
          <a:p>
            <a:pPr lvl="2" algn="just" eaLnBrk="1" hangingPunct="1">
              <a:buFont typeface="Marlett" pitchFamily="2" charset="2"/>
              <a:buChar char="2"/>
            </a:pPr>
            <a:r>
              <a:rPr lang="zh-CN" altLang="en-US" smtClean="0"/>
              <a:t>按原材料分，如进料批次、供应商等</a:t>
            </a:r>
            <a:endParaRPr lang="zh-CN" altLang="en-US" smtClean="0">
              <a:solidFill>
                <a:srgbClr val="FF0000"/>
              </a:solidFill>
            </a:endParaRPr>
          </a:p>
        </p:txBody>
      </p:sp>
    </p:spTree>
    <p:extLst>
      <p:ext uri="{BB962C8B-B14F-4D97-AF65-F5344CB8AC3E}">
        <p14:creationId xmlns:p14="http://schemas.microsoft.com/office/powerpoint/2010/main" val="2671038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additive="base">
                                        <p:cTn id="7" dur="500" fill="hold"/>
                                        <p:tgtEl>
                                          <p:spTgt spid="146434"/>
                                        </p:tgtEl>
                                        <p:attrNameLst>
                                          <p:attrName>ppt_x</p:attrName>
                                        </p:attrNameLst>
                                      </p:cBhvr>
                                      <p:tavLst>
                                        <p:tav tm="0">
                                          <p:val>
                                            <p:strVal val="#ppt_x"/>
                                          </p:val>
                                        </p:tav>
                                        <p:tav tm="100000">
                                          <p:val>
                                            <p:strVal val="#ppt_x"/>
                                          </p:val>
                                        </p:tav>
                                      </p:tavLst>
                                    </p:anim>
                                    <p:anim calcmode="lin" valueType="num">
                                      <p:cBhvr additive="base">
                                        <p:cTn id="8" dur="500" fill="hold"/>
                                        <p:tgtEl>
                                          <p:spTgt spid="14643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6435">
                                            <p:txEl>
                                              <p:pRg st="0" end="0"/>
                                            </p:txEl>
                                          </p:spTgt>
                                        </p:tgtEl>
                                        <p:attrNameLst>
                                          <p:attrName>style.visibility</p:attrName>
                                        </p:attrNameLst>
                                      </p:cBhvr>
                                      <p:to>
                                        <p:strVal val="visible"/>
                                      </p:to>
                                    </p:set>
                                    <p:anim calcmode="lin" valueType="num">
                                      <p:cBhvr additive="base">
                                        <p:cTn id="12" dur="500" fill="hold"/>
                                        <p:tgtEl>
                                          <p:spTgt spid="1464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6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46435">
                                            <p:txEl>
                                              <p:pRg st="1" end="1"/>
                                            </p:txEl>
                                          </p:spTgt>
                                        </p:tgtEl>
                                        <p:attrNameLst>
                                          <p:attrName>style.visibility</p:attrName>
                                        </p:attrNameLst>
                                      </p:cBhvr>
                                      <p:to>
                                        <p:strVal val="visible"/>
                                      </p:to>
                                    </p:set>
                                    <p:anim calcmode="lin" valueType="num">
                                      <p:cBhvr additive="base">
                                        <p:cTn id="16" dur="500" fill="hold"/>
                                        <p:tgtEl>
                                          <p:spTgt spid="14643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64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46435">
                                            <p:txEl>
                                              <p:pRg st="2" end="2"/>
                                            </p:txEl>
                                          </p:spTgt>
                                        </p:tgtEl>
                                        <p:attrNameLst>
                                          <p:attrName>style.visibility</p:attrName>
                                        </p:attrNameLst>
                                      </p:cBhvr>
                                      <p:to>
                                        <p:strVal val="visible"/>
                                      </p:to>
                                    </p:set>
                                    <p:anim calcmode="lin" valueType="num">
                                      <p:cBhvr additive="base">
                                        <p:cTn id="20"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46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146435">
                                            <p:txEl>
                                              <p:pRg st="3" end="3"/>
                                            </p:txEl>
                                          </p:spTgt>
                                        </p:tgtEl>
                                        <p:attrNameLst>
                                          <p:attrName>style.visibility</p:attrName>
                                        </p:attrNameLst>
                                      </p:cBhvr>
                                      <p:to>
                                        <p:strVal val="visible"/>
                                      </p:to>
                                    </p:set>
                                    <p:anim calcmode="lin" valueType="num">
                                      <p:cBhvr additive="base">
                                        <p:cTn id="24"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464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146435">
                                            <p:txEl>
                                              <p:pRg st="4" end="4"/>
                                            </p:txEl>
                                          </p:spTgt>
                                        </p:tgtEl>
                                        <p:attrNameLst>
                                          <p:attrName>style.visibility</p:attrName>
                                        </p:attrNameLst>
                                      </p:cBhvr>
                                      <p:to>
                                        <p:strVal val="visible"/>
                                      </p:to>
                                    </p:set>
                                    <p:anim calcmode="lin" valueType="num">
                                      <p:cBhvr additive="base">
                                        <p:cTn id="28"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64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146435">
                                            <p:txEl>
                                              <p:pRg st="5" end="5"/>
                                            </p:txEl>
                                          </p:spTgt>
                                        </p:tgtEl>
                                        <p:attrNameLst>
                                          <p:attrName>style.visibility</p:attrName>
                                        </p:attrNameLst>
                                      </p:cBhvr>
                                      <p:to>
                                        <p:strVal val="visible"/>
                                      </p:to>
                                    </p:set>
                                    <p:anim calcmode="lin" valueType="num">
                                      <p:cBhvr additive="base">
                                        <p:cTn id="32" dur="500" fill="hold"/>
                                        <p:tgtEl>
                                          <p:spTgt spid="14643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464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par>
                                <p:cTn id="34" presetID="2" presetClass="entr" presetSubtype="8" fill="hold" grpId="0" nodeType="withEffect">
                                  <p:stCondLst>
                                    <p:cond delay="0"/>
                                  </p:stCondLst>
                                  <p:childTnLst>
                                    <p:set>
                                      <p:cBhvr>
                                        <p:cTn id="35" dur="1" fill="hold">
                                          <p:stCondLst>
                                            <p:cond delay="0"/>
                                          </p:stCondLst>
                                        </p:cTn>
                                        <p:tgtEl>
                                          <p:spTgt spid="146435">
                                            <p:txEl>
                                              <p:pRg st="6" end="6"/>
                                            </p:txEl>
                                          </p:spTgt>
                                        </p:tgtEl>
                                        <p:attrNameLst>
                                          <p:attrName>style.visibility</p:attrName>
                                        </p:attrNameLst>
                                      </p:cBhvr>
                                      <p:to>
                                        <p:strVal val="visible"/>
                                      </p:to>
                                    </p:set>
                                    <p:anim calcmode="lin" valueType="num">
                                      <p:cBhvr additive="base">
                                        <p:cTn id="36" dur="500" fill="hold"/>
                                        <p:tgtEl>
                                          <p:spTgt spid="146435">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464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build="p" autoUpdateAnimBg="0" advAuto="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dirty="0" smtClean="0">
                <a:solidFill>
                  <a:srgbClr val="FFCC00"/>
                </a:solidFill>
              </a:rPr>
              <a:t>人力资源</a:t>
            </a:r>
            <a:r>
              <a:rPr lang="zh-CN" altLang="en-US" dirty="0" smtClean="0">
                <a:solidFill>
                  <a:srgbClr val="FFCC00"/>
                </a:solidFill>
                <a:latin typeface="宋体" charset="-122"/>
              </a:rPr>
              <a:t>管理</a:t>
            </a:r>
            <a:endParaRPr lang="zh-CN" altLang="en-US" dirty="0" smtClean="0">
              <a:solidFill>
                <a:schemeClr val="tx1"/>
              </a:solidFill>
              <a:latin typeface="宋体" charset="-122"/>
            </a:endParaRPr>
          </a:p>
        </p:txBody>
      </p:sp>
      <p:sp>
        <p:nvSpPr>
          <p:cNvPr id="153603" name="Rectangle 3"/>
          <p:cNvSpPr>
            <a:spLocks noGrp="1" noChangeArrowheads="1"/>
          </p:cNvSpPr>
          <p:nvPr>
            <p:ph type="body" idx="1"/>
          </p:nvPr>
        </p:nvSpPr>
        <p:spPr>
          <a:xfrm>
            <a:off x="685800" y="1752600"/>
            <a:ext cx="7772400" cy="4572000"/>
          </a:xfrm>
        </p:spPr>
        <p:txBody>
          <a:bodyPr>
            <a:normAutofit lnSpcReduction="10000"/>
          </a:bodyPr>
          <a:lstStyle/>
          <a:p>
            <a:pPr eaLnBrk="1" hangingPunct="1">
              <a:buFontTx/>
              <a:buNone/>
            </a:pPr>
            <a:r>
              <a:rPr lang="en-US" altLang="zh-CN" smtClean="0"/>
              <a:t>          </a:t>
            </a:r>
            <a:r>
              <a:rPr lang="zh-CN" altLang="en-US" smtClean="0"/>
              <a:t>人力资源越来越成为企业最重要的资源，世界著名心理学家、加拿大多伦多大学终身教授江绍伦博士曾经说过：“</a:t>
            </a:r>
            <a:r>
              <a:rPr lang="en-US" altLang="zh-CN" smtClean="0"/>
              <a:t>21</a:t>
            </a:r>
            <a:r>
              <a:rPr lang="zh-CN" altLang="en-US" smtClean="0"/>
              <a:t>世纪的竞争是人才的竞争，而中国拥有大量的人才，这是中国赢得未来竞争的优势所在”。</a:t>
            </a:r>
          </a:p>
          <a:p>
            <a:pPr eaLnBrk="1" hangingPunct="1">
              <a:buFontTx/>
              <a:buNone/>
            </a:pPr>
            <a:r>
              <a:rPr lang="zh-CN" altLang="en-US" smtClean="0"/>
              <a:t>          人力资源管理系统（</a:t>
            </a:r>
            <a:r>
              <a:rPr lang="en-US" altLang="zh-CN" smtClean="0"/>
              <a:t>Human Resource Management</a:t>
            </a:r>
            <a:r>
              <a:rPr lang="zh-CN" altLang="en-US" smtClean="0"/>
              <a:t>，简称</a:t>
            </a:r>
            <a:r>
              <a:rPr lang="en-US" altLang="zh-CN" smtClean="0"/>
              <a:t>HRM</a:t>
            </a:r>
            <a:r>
              <a:rPr lang="zh-CN" altLang="en-US" smtClean="0"/>
              <a:t>）</a:t>
            </a:r>
            <a:r>
              <a:rPr lang="zh-CN" altLang="zh-CN" smtClean="0"/>
              <a:t>与</a:t>
            </a:r>
            <a:r>
              <a:rPr lang="en-US" altLang="zh-CN" smtClean="0"/>
              <a:t>ERP</a:t>
            </a:r>
            <a:r>
              <a:rPr lang="zh-CN" altLang="zh-CN" smtClean="0"/>
              <a:t>良好地</a:t>
            </a:r>
            <a:r>
              <a:rPr lang="zh-CN" altLang="en-US" smtClean="0"/>
              <a:t>集成，推动了企业信息化的发展。</a:t>
            </a:r>
            <a:endParaRPr lang="zh-CN" altLang="en-US" smtClean="0">
              <a:solidFill>
                <a:srgbClr val="FF0000"/>
              </a:solidFill>
            </a:endParaRPr>
          </a:p>
        </p:txBody>
      </p:sp>
    </p:spTree>
    <p:extLst>
      <p:ext uri="{BB962C8B-B14F-4D97-AF65-F5344CB8AC3E}">
        <p14:creationId xmlns:p14="http://schemas.microsoft.com/office/powerpoint/2010/main" val="1054001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additive="base">
                                        <p:cTn id="7" dur="500" fill="hold"/>
                                        <p:tgtEl>
                                          <p:spTgt spid="153602"/>
                                        </p:tgtEl>
                                        <p:attrNameLst>
                                          <p:attrName>ppt_x</p:attrName>
                                        </p:attrNameLst>
                                      </p:cBhvr>
                                      <p:tavLst>
                                        <p:tav tm="0">
                                          <p:val>
                                            <p:strVal val="#ppt_x"/>
                                          </p:val>
                                        </p:tav>
                                        <p:tav tm="100000">
                                          <p:val>
                                            <p:strVal val="#ppt_x"/>
                                          </p:val>
                                        </p:tav>
                                      </p:tavLst>
                                    </p:anim>
                                    <p:anim calcmode="lin" valueType="num">
                                      <p:cBhvr additive="base">
                                        <p:cTn id="8" dur="500" fill="hold"/>
                                        <p:tgtEl>
                                          <p:spTgt spid="15360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3603">
                                            <p:txEl>
                                              <p:pRg st="0" end="0"/>
                                            </p:txEl>
                                          </p:spTgt>
                                        </p:tgtEl>
                                        <p:attrNameLst>
                                          <p:attrName>style.visibility</p:attrName>
                                        </p:attrNameLst>
                                      </p:cBhvr>
                                      <p:to>
                                        <p:strVal val="visible"/>
                                      </p:to>
                                    </p:set>
                                    <p:anim calcmode="lin" valueType="num">
                                      <p:cBhvr additive="base">
                                        <p:cTn id="12"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36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3603">
                                            <p:txEl>
                                              <p:pRg st="1" end="1"/>
                                            </p:txEl>
                                          </p:spTgt>
                                        </p:tgtEl>
                                        <p:attrNameLst>
                                          <p:attrName>style.visibility</p:attrName>
                                        </p:attrNameLst>
                                      </p:cBhvr>
                                      <p:to>
                                        <p:strVal val="visible"/>
                                      </p:to>
                                    </p:set>
                                    <p:anim calcmode="lin" valueType="num">
                                      <p:cBhvr additive="base">
                                        <p:cTn id="17"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36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build="p" autoUpdateAnimBg="0" advAuto="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dirty="0" smtClean="0">
                <a:solidFill>
                  <a:srgbClr val="FFCC00"/>
                </a:solidFill>
              </a:rPr>
              <a:t>人力资源</a:t>
            </a:r>
            <a:r>
              <a:rPr lang="zh-CN" altLang="en-US" dirty="0" smtClean="0">
                <a:solidFill>
                  <a:srgbClr val="FFCC00"/>
                </a:solidFill>
                <a:latin typeface="宋体" charset="-122"/>
              </a:rPr>
              <a:t>管理</a:t>
            </a:r>
          </a:p>
        </p:txBody>
      </p:sp>
      <p:sp>
        <p:nvSpPr>
          <p:cNvPr id="154627" name="Rectangle 3"/>
          <p:cNvSpPr>
            <a:spLocks noGrp="1" noChangeArrowheads="1"/>
          </p:cNvSpPr>
          <p:nvPr>
            <p:ph type="body" idx="1"/>
          </p:nvPr>
        </p:nvSpPr>
        <p:spPr>
          <a:xfrm>
            <a:off x="685800" y="1981200"/>
            <a:ext cx="3733800" cy="4114800"/>
          </a:xfrm>
        </p:spPr>
        <p:txBody>
          <a:bodyPr/>
          <a:lstStyle/>
          <a:p>
            <a:pPr eaLnBrk="1" hangingPunct="1">
              <a:buFont typeface="Marlett" pitchFamily="2" charset="2"/>
              <a:buChar char="2"/>
            </a:pPr>
            <a:r>
              <a:rPr lang="zh-CN" altLang="en-US" smtClean="0">
                <a:latin typeface="宋体" charset="-122"/>
              </a:rPr>
              <a:t>人事管理</a:t>
            </a:r>
          </a:p>
          <a:p>
            <a:pPr lvl="1" eaLnBrk="1" hangingPunct="1">
              <a:buFont typeface="Marlett" pitchFamily="2" charset="2"/>
              <a:buChar char="2"/>
            </a:pPr>
            <a:r>
              <a:rPr lang="zh-CN" altLang="en-US" smtClean="0"/>
              <a:t>工种管理；</a:t>
            </a:r>
          </a:p>
          <a:p>
            <a:pPr lvl="1" eaLnBrk="1" hangingPunct="1">
              <a:buFont typeface="Marlett" pitchFamily="2" charset="2"/>
              <a:buChar char="2"/>
            </a:pPr>
            <a:r>
              <a:rPr lang="zh-CN" altLang="en-US" smtClean="0"/>
              <a:t>人员调动；</a:t>
            </a:r>
          </a:p>
          <a:p>
            <a:pPr lvl="1" eaLnBrk="1" hangingPunct="1">
              <a:buFont typeface="Marlett" pitchFamily="2" charset="2"/>
              <a:buChar char="2"/>
            </a:pPr>
            <a:r>
              <a:rPr lang="zh-CN" altLang="en-US" smtClean="0"/>
              <a:t>离职管理；</a:t>
            </a:r>
          </a:p>
          <a:p>
            <a:pPr lvl="1" eaLnBrk="1" hangingPunct="1">
              <a:buFont typeface="Marlett" pitchFamily="2" charset="2"/>
              <a:buChar char="2"/>
            </a:pPr>
            <a:r>
              <a:rPr lang="zh-CN" altLang="en-US" smtClean="0"/>
              <a:t>考勤管理；</a:t>
            </a:r>
          </a:p>
          <a:p>
            <a:pPr lvl="1" eaLnBrk="1" hangingPunct="1">
              <a:buFont typeface="Marlett" pitchFamily="2" charset="2"/>
              <a:buChar char="2"/>
            </a:pPr>
            <a:r>
              <a:rPr lang="zh-CN" altLang="en-US" smtClean="0"/>
              <a:t>住房管理。</a:t>
            </a:r>
          </a:p>
        </p:txBody>
      </p:sp>
      <p:sp>
        <p:nvSpPr>
          <p:cNvPr id="154629" name="Text Box 5"/>
          <p:cNvSpPr txBox="1">
            <a:spLocks noChangeArrowheads="1"/>
          </p:cNvSpPr>
          <p:nvPr/>
        </p:nvSpPr>
        <p:spPr bwMode="auto">
          <a:xfrm>
            <a:off x="4191000" y="2514600"/>
            <a:ext cx="37338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buFont typeface="Marlett" pitchFamily="2" charset="2"/>
              <a:buChar char="2"/>
            </a:pPr>
            <a:r>
              <a:rPr lang="zh-CN" altLang="en-US" sz="2800"/>
              <a:t>职位管理</a:t>
            </a:r>
          </a:p>
          <a:p>
            <a:pPr eaLnBrk="1" hangingPunct="1">
              <a:spcBef>
                <a:spcPct val="50000"/>
              </a:spcBef>
              <a:buFont typeface="Marlett" pitchFamily="2" charset="2"/>
              <a:buChar char="2"/>
            </a:pPr>
            <a:r>
              <a:rPr lang="zh-CN" altLang="en-US" sz="2800"/>
              <a:t>职位调整</a:t>
            </a:r>
          </a:p>
          <a:p>
            <a:pPr eaLnBrk="1" hangingPunct="1">
              <a:spcBef>
                <a:spcPct val="50000"/>
              </a:spcBef>
              <a:buFont typeface="Marlett" pitchFamily="2" charset="2"/>
              <a:buChar char="2"/>
            </a:pPr>
            <a:r>
              <a:rPr lang="zh-CN" altLang="en-US" sz="2800"/>
              <a:t>假期管理；</a:t>
            </a:r>
          </a:p>
          <a:p>
            <a:pPr eaLnBrk="1" hangingPunct="1">
              <a:spcBef>
                <a:spcPct val="50000"/>
              </a:spcBef>
              <a:buFont typeface="Marlett" pitchFamily="2" charset="2"/>
              <a:buChar char="2"/>
            </a:pPr>
            <a:r>
              <a:rPr lang="zh-CN" altLang="en-US" sz="2800"/>
              <a:t>人事档案管理；</a:t>
            </a:r>
          </a:p>
          <a:p>
            <a:pPr eaLnBrk="1" hangingPunct="1">
              <a:spcBef>
                <a:spcPct val="50000"/>
              </a:spcBef>
              <a:buFont typeface="Marlett" pitchFamily="2" charset="2"/>
              <a:buChar char="2"/>
            </a:pPr>
            <a:endParaRPr lang="en-US" altLang="zh-CN"/>
          </a:p>
        </p:txBody>
      </p:sp>
    </p:spTree>
    <p:extLst>
      <p:ext uri="{BB962C8B-B14F-4D97-AF65-F5344CB8AC3E}">
        <p14:creationId xmlns:p14="http://schemas.microsoft.com/office/powerpoint/2010/main" val="346164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additive="base">
                                        <p:cTn id="7" dur="500" fill="hold"/>
                                        <p:tgtEl>
                                          <p:spTgt spid="154626"/>
                                        </p:tgtEl>
                                        <p:attrNameLst>
                                          <p:attrName>ppt_x</p:attrName>
                                        </p:attrNameLst>
                                      </p:cBhvr>
                                      <p:tavLst>
                                        <p:tav tm="0">
                                          <p:val>
                                            <p:strVal val="#ppt_x"/>
                                          </p:val>
                                        </p:tav>
                                        <p:tav tm="100000">
                                          <p:val>
                                            <p:strVal val="#ppt_x"/>
                                          </p:val>
                                        </p:tav>
                                      </p:tavLst>
                                    </p:anim>
                                    <p:anim calcmode="lin" valueType="num">
                                      <p:cBhvr additive="base">
                                        <p:cTn id="8" dur="500" fill="hold"/>
                                        <p:tgtEl>
                                          <p:spTgt spid="15462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4627">
                                            <p:txEl>
                                              <p:pRg st="0" end="0"/>
                                            </p:txEl>
                                          </p:spTgt>
                                        </p:tgtEl>
                                        <p:attrNameLst>
                                          <p:attrName>style.visibility</p:attrName>
                                        </p:attrNameLst>
                                      </p:cBhvr>
                                      <p:to>
                                        <p:strVal val="visible"/>
                                      </p:to>
                                    </p:set>
                                    <p:anim calcmode="lin" valueType="num">
                                      <p:cBhvr additive="base">
                                        <p:cTn id="12"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46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54627">
                                            <p:txEl>
                                              <p:pRg st="1" end="1"/>
                                            </p:txEl>
                                          </p:spTgt>
                                        </p:tgtEl>
                                        <p:attrNameLst>
                                          <p:attrName>style.visibility</p:attrName>
                                        </p:attrNameLst>
                                      </p:cBhvr>
                                      <p:to>
                                        <p:strVal val="visible"/>
                                      </p:to>
                                    </p:set>
                                    <p:anim calcmode="lin" valueType="num">
                                      <p:cBhvr additive="base">
                                        <p:cTn id="16"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546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54627">
                                            <p:txEl>
                                              <p:pRg st="2" end="2"/>
                                            </p:txEl>
                                          </p:spTgt>
                                        </p:tgtEl>
                                        <p:attrNameLst>
                                          <p:attrName>style.visibility</p:attrName>
                                        </p:attrNameLst>
                                      </p:cBhvr>
                                      <p:to>
                                        <p:strVal val="visible"/>
                                      </p:to>
                                    </p:set>
                                    <p:anim calcmode="lin" valueType="num">
                                      <p:cBhvr additive="base">
                                        <p:cTn id="20"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546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2" presetClass="entr" presetSubtype="8" fill="hold" grpId="0" nodeType="withEffect">
                                  <p:stCondLst>
                                    <p:cond delay="0"/>
                                  </p:stCondLst>
                                  <p:childTnLst>
                                    <p:set>
                                      <p:cBhvr>
                                        <p:cTn id="23" dur="1" fill="hold">
                                          <p:stCondLst>
                                            <p:cond delay="0"/>
                                          </p:stCondLst>
                                        </p:cTn>
                                        <p:tgtEl>
                                          <p:spTgt spid="154627">
                                            <p:txEl>
                                              <p:pRg st="3" end="3"/>
                                            </p:txEl>
                                          </p:spTgt>
                                        </p:tgtEl>
                                        <p:attrNameLst>
                                          <p:attrName>style.visibility</p:attrName>
                                        </p:attrNameLst>
                                      </p:cBhvr>
                                      <p:to>
                                        <p:strVal val="visible"/>
                                      </p:to>
                                    </p:set>
                                    <p:anim calcmode="lin" valueType="num">
                                      <p:cBhvr additive="base">
                                        <p:cTn id="24" dur="500" fill="hold"/>
                                        <p:tgtEl>
                                          <p:spTgt spid="154627">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546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6" presetID="2" presetClass="entr" presetSubtype="8" fill="hold" grpId="0" nodeType="withEffect">
                                  <p:stCondLst>
                                    <p:cond delay="0"/>
                                  </p:stCondLst>
                                  <p:childTnLst>
                                    <p:set>
                                      <p:cBhvr>
                                        <p:cTn id="27" dur="1" fill="hold">
                                          <p:stCondLst>
                                            <p:cond delay="0"/>
                                          </p:stCondLst>
                                        </p:cTn>
                                        <p:tgtEl>
                                          <p:spTgt spid="154627">
                                            <p:txEl>
                                              <p:pRg st="4" end="4"/>
                                            </p:txEl>
                                          </p:spTgt>
                                        </p:tgtEl>
                                        <p:attrNameLst>
                                          <p:attrName>style.visibility</p:attrName>
                                        </p:attrNameLst>
                                      </p:cBhvr>
                                      <p:to>
                                        <p:strVal val="visible"/>
                                      </p:to>
                                    </p:set>
                                    <p:anim calcmode="lin" valueType="num">
                                      <p:cBhvr additive="base">
                                        <p:cTn id="28" dur="500" fill="hold"/>
                                        <p:tgtEl>
                                          <p:spTgt spid="154627">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546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154627">
                                            <p:txEl>
                                              <p:pRg st="5" end="5"/>
                                            </p:txEl>
                                          </p:spTgt>
                                        </p:tgtEl>
                                        <p:attrNameLst>
                                          <p:attrName>style.visibility</p:attrName>
                                        </p:attrNameLst>
                                      </p:cBhvr>
                                      <p:to>
                                        <p:strVal val="visible"/>
                                      </p:to>
                                    </p:set>
                                    <p:anim calcmode="lin" valueType="num">
                                      <p:cBhvr additive="base">
                                        <p:cTn id="32" dur="500" fill="hold"/>
                                        <p:tgtEl>
                                          <p:spTgt spid="15462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462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4" fill="hold" nodeType="afterGroup">
                            <p:stCondLst>
                              <p:cond delay="1000"/>
                            </p:stCondLst>
                            <p:childTnLst>
                              <p:par>
                                <p:cTn id="35" presetID="2" presetClass="entr" presetSubtype="8" fill="hold" grpId="0" nodeType="afterEffect">
                                  <p:stCondLst>
                                    <p:cond delay="0"/>
                                  </p:stCondLst>
                                  <p:childTnLst>
                                    <p:set>
                                      <p:cBhvr>
                                        <p:cTn id="36" dur="1" fill="hold">
                                          <p:stCondLst>
                                            <p:cond delay="0"/>
                                          </p:stCondLst>
                                        </p:cTn>
                                        <p:tgtEl>
                                          <p:spTgt spid="154629"/>
                                        </p:tgtEl>
                                        <p:attrNameLst>
                                          <p:attrName>style.visibility</p:attrName>
                                        </p:attrNameLst>
                                      </p:cBhvr>
                                      <p:to>
                                        <p:strVal val="visible"/>
                                      </p:to>
                                    </p:set>
                                    <p:anim calcmode="lin" valueType="num">
                                      <p:cBhvr additive="base">
                                        <p:cTn id="37" dur="500" fill="hold"/>
                                        <p:tgtEl>
                                          <p:spTgt spid="154629"/>
                                        </p:tgtEl>
                                        <p:attrNameLst>
                                          <p:attrName>ppt_x</p:attrName>
                                        </p:attrNameLst>
                                      </p:cBhvr>
                                      <p:tavLst>
                                        <p:tav tm="0">
                                          <p:val>
                                            <p:strVal val="0-#ppt_w/2"/>
                                          </p:val>
                                        </p:tav>
                                        <p:tav tm="100000">
                                          <p:val>
                                            <p:strVal val="#ppt_x"/>
                                          </p:val>
                                        </p:tav>
                                      </p:tavLst>
                                    </p:anim>
                                    <p:anim calcmode="lin" valueType="num">
                                      <p:cBhvr additive="base">
                                        <p:cTn id="38" dur="500" fill="hold"/>
                                        <p:tgtEl>
                                          <p:spTgt spid="1546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build="p" autoUpdateAnimBg="0" advAuto="0"/>
      <p:bldP spid="154629"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dirty="0" smtClean="0">
                <a:solidFill>
                  <a:srgbClr val="FFCC00"/>
                </a:solidFill>
              </a:rPr>
              <a:t>人力资源</a:t>
            </a:r>
            <a:r>
              <a:rPr lang="zh-CN" altLang="en-US" dirty="0" smtClean="0">
                <a:solidFill>
                  <a:srgbClr val="FFCC00"/>
                </a:solidFill>
                <a:latin typeface="宋体" charset="-122"/>
              </a:rPr>
              <a:t>管理</a:t>
            </a:r>
          </a:p>
        </p:txBody>
      </p:sp>
      <p:sp>
        <p:nvSpPr>
          <p:cNvPr id="155651" name="Rectangle 3"/>
          <p:cNvSpPr>
            <a:spLocks noGrp="1" noChangeArrowheads="1"/>
          </p:cNvSpPr>
          <p:nvPr>
            <p:ph type="body" idx="1"/>
          </p:nvPr>
        </p:nvSpPr>
        <p:spPr/>
        <p:txBody>
          <a:bodyPr/>
          <a:lstStyle/>
          <a:p>
            <a:pPr eaLnBrk="1" hangingPunct="1">
              <a:buFont typeface="Marlett" pitchFamily="2" charset="2"/>
              <a:buChar char="2"/>
            </a:pPr>
            <a:r>
              <a:rPr lang="zh-CN" altLang="en-US" smtClean="0"/>
              <a:t>人力资源计划管理</a:t>
            </a:r>
          </a:p>
        </p:txBody>
      </p:sp>
      <p:grpSp>
        <p:nvGrpSpPr>
          <p:cNvPr id="155652" name="Group 4"/>
          <p:cNvGrpSpPr>
            <a:grpSpLocks/>
          </p:cNvGrpSpPr>
          <p:nvPr/>
        </p:nvGrpSpPr>
        <p:grpSpPr bwMode="auto">
          <a:xfrm>
            <a:off x="1371600" y="2667000"/>
            <a:ext cx="6267450" cy="2705100"/>
            <a:chOff x="2131" y="3722"/>
            <a:chExt cx="7785" cy="3080"/>
          </a:xfrm>
        </p:grpSpPr>
        <p:sp>
          <p:nvSpPr>
            <p:cNvPr id="138245" name="Text Box 5"/>
            <p:cNvSpPr txBox="1">
              <a:spLocks noChangeArrowheads="1"/>
            </p:cNvSpPr>
            <p:nvPr/>
          </p:nvSpPr>
          <p:spPr bwMode="auto">
            <a:xfrm>
              <a:off x="5236" y="3722"/>
              <a:ext cx="1440" cy="434"/>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经营目标</a:t>
              </a:r>
            </a:p>
          </p:txBody>
        </p:sp>
        <p:sp>
          <p:nvSpPr>
            <p:cNvPr id="138246" name="Text Box 6"/>
            <p:cNvSpPr txBox="1">
              <a:spLocks noChangeArrowheads="1"/>
            </p:cNvSpPr>
            <p:nvPr/>
          </p:nvSpPr>
          <p:spPr bwMode="auto">
            <a:xfrm>
              <a:off x="2566" y="4800"/>
              <a:ext cx="1440" cy="434"/>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工作分析</a:t>
              </a:r>
            </a:p>
          </p:txBody>
        </p:sp>
        <p:sp>
          <p:nvSpPr>
            <p:cNvPr id="138247" name="Text Box 7"/>
            <p:cNvSpPr txBox="1">
              <a:spLocks noChangeArrowheads="1"/>
            </p:cNvSpPr>
            <p:nvPr/>
          </p:nvSpPr>
          <p:spPr bwMode="auto">
            <a:xfrm>
              <a:off x="8026" y="4723"/>
              <a:ext cx="1440" cy="434"/>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业绩评估</a:t>
              </a:r>
            </a:p>
          </p:txBody>
        </p:sp>
        <p:sp>
          <p:nvSpPr>
            <p:cNvPr id="138248" name="Text Box 8"/>
            <p:cNvSpPr txBox="1">
              <a:spLocks noChangeArrowheads="1"/>
            </p:cNvSpPr>
            <p:nvPr/>
          </p:nvSpPr>
          <p:spPr bwMode="auto">
            <a:xfrm>
              <a:off x="5251" y="4744"/>
              <a:ext cx="1440" cy="763"/>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人力资源</a:t>
              </a:r>
            </a:p>
            <a:p>
              <a:pPr algn="ctr"/>
              <a:r>
                <a:rPr lang="zh-CN" altLang="en-US" sz="1400"/>
                <a:t>计划</a:t>
              </a:r>
            </a:p>
          </p:txBody>
        </p:sp>
        <p:sp>
          <p:nvSpPr>
            <p:cNvPr id="138249" name="Text Box 9"/>
            <p:cNvSpPr txBox="1">
              <a:spLocks noChangeArrowheads="1"/>
            </p:cNvSpPr>
            <p:nvPr/>
          </p:nvSpPr>
          <p:spPr bwMode="auto">
            <a:xfrm>
              <a:off x="2131" y="6340"/>
              <a:ext cx="1440" cy="434"/>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员工招聘</a:t>
              </a:r>
            </a:p>
          </p:txBody>
        </p:sp>
        <p:sp>
          <p:nvSpPr>
            <p:cNvPr id="138250" name="Text Box 10"/>
            <p:cNvSpPr txBox="1">
              <a:spLocks noChangeArrowheads="1"/>
            </p:cNvSpPr>
            <p:nvPr/>
          </p:nvSpPr>
          <p:spPr bwMode="auto">
            <a:xfrm>
              <a:off x="3706" y="6368"/>
              <a:ext cx="1440" cy="434"/>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测试与选拔</a:t>
              </a:r>
            </a:p>
          </p:txBody>
        </p:sp>
        <p:sp>
          <p:nvSpPr>
            <p:cNvPr id="138251" name="Text Box 11"/>
            <p:cNvSpPr txBox="1">
              <a:spLocks noChangeArrowheads="1"/>
            </p:cNvSpPr>
            <p:nvPr/>
          </p:nvSpPr>
          <p:spPr bwMode="auto">
            <a:xfrm>
              <a:off x="5281" y="6368"/>
              <a:ext cx="1440" cy="434"/>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培训与开发</a:t>
              </a:r>
            </a:p>
          </p:txBody>
        </p:sp>
        <p:sp>
          <p:nvSpPr>
            <p:cNvPr id="138252" name="Text Box 12"/>
            <p:cNvSpPr txBox="1">
              <a:spLocks noChangeArrowheads="1"/>
            </p:cNvSpPr>
            <p:nvPr/>
          </p:nvSpPr>
          <p:spPr bwMode="auto">
            <a:xfrm>
              <a:off x="6871" y="6347"/>
              <a:ext cx="1440" cy="434"/>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职业计划</a:t>
              </a:r>
            </a:p>
          </p:txBody>
        </p:sp>
        <p:sp>
          <p:nvSpPr>
            <p:cNvPr id="138253" name="Text Box 13"/>
            <p:cNvSpPr txBox="1">
              <a:spLocks noChangeArrowheads="1"/>
            </p:cNvSpPr>
            <p:nvPr/>
          </p:nvSpPr>
          <p:spPr bwMode="auto">
            <a:xfrm>
              <a:off x="8476" y="6326"/>
              <a:ext cx="1440" cy="434"/>
            </a:xfrm>
            <a:prstGeom prst="rect">
              <a:avLst/>
            </a:prstGeom>
            <a:solidFill>
              <a:schemeClr val="accent1"/>
            </a:solidFill>
            <a:ln w="9525">
              <a:solidFill>
                <a:srgbClr val="000000"/>
              </a:solidFill>
              <a:miter lim="800000"/>
              <a:headEnd/>
              <a:tailEnd/>
            </a:ln>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a:r>
                <a:rPr lang="zh-CN" altLang="en-US" sz="1400"/>
                <a:t>报酬系统</a:t>
              </a:r>
            </a:p>
          </p:txBody>
        </p:sp>
        <p:sp>
          <p:nvSpPr>
            <p:cNvPr id="138254" name="Line 14"/>
            <p:cNvSpPr>
              <a:spLocks noChangeShapeType="1"/>
            </p:cNvSpPr>
            <p:nvPr/>
          </p:nvSpPr>
          <p:spPr bwMode="auto">
            <a:xfrm flipV="1">
              <a:off x="5956" y="4170"/>
              <a:ext cx="0" cy="58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8255" name="Line 15"/>
            <p:cNvSpPr>
              <a:spLocks noChangeShapeType="1"/>
            </p:cNvSpPr>
            <p:nvPr/>
          </p:nvSpPr>
          <p:spPr bwMode="auto">
            <a:xfrm flipV="1">
              <a:off x="2851" y="5956"/>
              <a:ext cx="0" cy="40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8256" name="Line 16"/>
            <p:cNvSpPr>
              <a:spLocks noChangeShapeType="1"/>
            </p:cNvSpPr>
            <p:nvPr/>
          </p:nvSpPr>
          <p:spPr bwMode="auto">
            <a:xfrm flipV="1">
              <a:off x="4411" y="5955"/>
              <a:ext cx="0" cy="43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8257" name="Line 17"/>
            <p:cNvSpPr>
              <a:spLocks noChangeShapeType="1"/>
            </p:cNvSpPr>
            <p:nvPr/>
          </p:nvSpPr>
          <p:spPr bwMode="auto">
            <a:xfrm flipV="1">
              <a:off x="7516" y="5955"/>
              <a:ext cx="0" cy="39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8258" name="Line 18"/>
            <p:cNvSpPr>
              <a:spLocks noChangeShapeType="1"/>
            </p:cNvSpPr>
            <p:nvPr/>
          </p:nvSpPr>
          <p:spPr bwMode="auto">
            <a:xfrm flipV="1">
              <a:off x="9181" y="5955"/>
              <a:ext cx="0" cy="37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8259" name="Line 19"/>
            <p:cNvSpPr>
              <a:spLocks noChangeShapeType="1"/>
            </p:cNvSpPr>
            <p:nvPr/>
          </p:nvSpPr>
          <p:spPr bwMode="auto">
            <a:xfrm>
              <a:off x="2851" y="5973"/>
              <a:ext cx="6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60" name="Line 20"/>
            <p:cNvSpPr>
              <a:spLocks noChangeShapeType="1"/>
            </p:cNvSpPr>
            <p:nvPr/>
          </p:nvSpPr>
          <p:spPr bwMode="auto">
            <a:xfrm>
              <a:off x="4006" y="4996"/>
              <a:ext cx="12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61" name="Line 21"/>
            <p:cNvSpPr>
              <a:spLocks noChangeShapeType="1"/>
            </p:cNvSpPr>
            <p:nvPr/>
          </p:nvSpPr>
          <p:spPr bwMode="auto">
            <a:xfrm flipH="1">
              <a:off x="6676" y="4968"/>
              <a:ext cx="13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62" name="Line 22"/>
            <p:cNvSpPr>
              <a:spLocks noChangeShapeType="1"/>
            </p:cNvSpPr>
            <p:nvPr/>
          </p:nvSpPr>
          <p:spPr bwMode="auto">
            <a:xfrm>
              <a:off x="5971" y="5493"/>
              <a:ext cx="0" cy="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63" name="Line 23"/>
            <p:cNvSpPr>
              <a:spLocks noChangeShapeType="1"/>
            </p:cNvSpPr>
            <p:nvPr/>
          </p:nvSpPr>
          <p:spPr bwMode="auto">
            <a:xfrm flipV="1">
              <a:off x="5956" y="5955"/>
              <a:ext cx="0" cy="42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043233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fill="hold"/>
                                        <p:tgtEl>
                                          <p:spTgt spid="155650"/>
                                        </p:tgtEl>
                                        <p:attrNameLst>
                                          <p:attrName>ppt_x</p:attrName>
                                        </p:attrNameLst>
                                      </p:cBhvr>
                                      <p:tavLst>
                                        <p:tav tm="0">
                                          <p:val>
                                            <p:strVal val="#ppt_x"/>
                                          </p:val>
                                        </p:tav>
                                        <p:tav tm="100000">
                                          <p:val>
                                            <p:strVal val="#ppt_x"/>
                                          </p:val>
                                        </p:tav>
                                      </p:tavLst>
                                    </p:anim>
                                    <p:anim calcmode="lin" valueType="num">
                                      <p:cBhvr additive="base">
                                        <p:cTn id="8" dur="500" fill="hold"/>
                                        <p:tgtEl>
                                          <p:spTgt spid="1556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5651">
                                            <p:txEl>
                                              <p:pRg st="0" end="0"/>
                                            </p:txEl>
                                          </p:spTgt>
                                        </p:tgtEl>
                                        <p:attrNameLst>
                                          <p:attrName>style.visibility</p:attrName>
                                        </p:attrNameLst>
                                      </p:cBhvr>
                                      <p:to>
                                        <p:strVal val="visible"/>
                                      </p:to>
                                    </p:set>
                                    <p:anim calcmode="lin" valueType="num">
                                      <p:cBhvr additive="base">
                                        <p:cTn id="12" dur="500" fill="hold"/>
                                        <p:tgtEl>
                                          <p:spTgt spid="1556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56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155652"/>
                                        </p:tgtEl>
                                        <p:attrNameLst>
                                          <p:attrName>style.visibility</p:attrName>
                                        </p:attrNameLst>
                                      </p:cBhvr>
                                      <p:to>
                                        <p:strVal val="visible"/>
                                      </p:to>
                                    </p:set>
                                    <p:anim calcmode="lin" valueType="num">
                                      <p:cBhvr additive="base">
                                        <p:cTn id="17" dur="500" fill="hold"/>
                                        <p:tgtEl>
                                          <p:spTgt spid="155652"/>
                                        </p:tgtEl>
                                        <p:attrNameLst>
                                          <p:attrName>ppt_x</p:attrName>
                                        </p:attrNameLst>
                                      </p:cBhvr>
                                      <p:tavLst>
                                        <p:tav tm="0">
                                          <p:val>
                                            <p:strVal val="1+#ppt_w/2"/>
                                          </p:val>
                                        </p:tav>
                                        <p:tav tm="100000">
                                          <p:val>
                                            <p:strVal val="#ppt_x"/>
                                          </p:val>
                                        </p:tav>
                                      </p:tavLst>
                                    </p:anim>
                                    <p:anim calcmode="lin" valueType="num">
                                      <p:cBhvr additive="base">
                                        <p:cTn id="18" dur="500" fill="hold"/>
                                        <p:tgtEl>
                                          <p:spTgt spid="15565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build="p" autoUpdateAnimBg="0" advAuto="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dirty="0" smtClean="0">
                <a:solidFill>
                  <a:srgbClr val="FFCC00"/>
                </a:solidFill>
              </a:rPr>
              <a:t>人力资源</a:t>
            </a:r>
            <a:r>
              <a:rPr lang="zh-CN" altLang="en-US" dirty="0" smtClean="0">
                <a:solidFill>
                  <a:srgbClr val="FFCC00"/>
                </a:solidFill>
                <a:latin typeface="宋体" charset="-122"/>
              </a:rPr>
              <a:t>管理</a:t>
            </a:r>
          </a:p>
        </p:txBody>
      </p:sp>
      <p:sp>
        <p:nvSpPr>
          <p:cNvPr id="156675" name="Rectangle 3"/>
          <p:cNvSpPr>
            <a:spLocks noGrp="1" noChangeArrowheads="1"/>
          </p:cNvSpPr>
          <p:nvPr>
            <p:ph type="body" idx="1"/>
          </p:nvPr>
        </p:nvSpPr>
        <p:spPr>
          <a:xfrm>
            <a:off x="685800" y="1752600"/>
            <a:ext cx="7772400" cy="4114800"/>
          </a:xfrm>
        </p:spPr>
        <p:txBody>
          <a:bodyPr>
            <a:normAutofit fontScale="92500" lnSpcReduction="10000"/>
          </a:bodyPr>
          <a:lstStyle/>
          <a:p>
            <a:pPr eaLnBrk="1" hangingPunct="1">
              <a:buFont typeface="Marlett" pitchFamily="2" charset="2"/>
              <a:buChar char="2"/>
            </a:pPr>
            <a:r>
              <a:rPr lang="zh-CN" altLang="en-US" smtClean="0">
                <a:latin typeface="宋体" charset="-122"/>
              </a:rPr>
              <a:t>工作分析</a:t>
            </a:r>
          </a:p>
          <a:p>
            <a:pPr lvl="1" eaLnBrk="1" hangingPunct="1">
              <a:buFont typeface="Marlett" pitchFamily="2" charset="2"/>
              <a:buChar char="2"/>
            </a:pPr>
            <a:r>
              <a:rPr lang="zh-CN" altLang="en-US" smtClean="0"/>
              <a:t>工作描述；</a:t>
            </a:r>
          </a:p>
          <a:p>
            <a:pPr lvl="1" eaLnBrk="1" hangingPunct="1">
              <a:buFont typeface="Marlett" pitchFamily="2" charset="2"/>
              <a:buChar char="2"/>
            </a:pPr>
            <a:r>
              <a:rPr lang="zh-CN" altLang="en-US" smtClean="0"/>
              <a:t>工作说明书。</a:t>
            </a:r>
          </a:p>
          <a:p>
            <a:pPr eaLnBrk="1" hangingPunct="1">
              <a:buFont typeface="Marlett" pitchFamily="2" charset="2"/>
              <a:buChar char="2"/>
            </a:pPr>
            <a:r>
              <a:rPr lang="zh-CN" altLang="en-US" smtClean="0">
                <a:latin typeface="宋体" charset="-122"/>
              </a:rPr>
              <a:t>员工招聘</a:t>
            </a:r>
          </a:p>
          <a:p>
            <a:pPr lvl="1" eaLnBrk="1" hangingPunct="1">
              <a:buFont typeface="Marlett" pitchFamily="2" charset="2"/>
              <a:buChar char="2"/>
            </a:pPr>
            <a:r>
              <a:rPr lang="zh-CN" altLang="en-US" smtClean="0"/>
              <a:t>需求申请、审批；</a:t>
            </a:r>
          </a:p>
          <a:p>
            <a:pPr lvl="1" eaLnBrk="1" hangingPunct="1">
              <a:buFont typeface="Marlett" pitchFamily="2" charset="2"/>
              <a:buChar char="2"/>
            </a:pPr>
            <a:r>
              <a:rPr lang="zh-CN" altLang="en-US" smtClean="0"/>
              <a:t>发布招聘信息；</a:t>
            </a:r>
          </a:p>
          <a:p>
            <a:pPr lvl="1" eaLnBrk="1" hangingPunct="1">
              <a:buFont typeface="Marlett" pitchFamily="2" charset="2"/>
              <a:buChar char="2"/>
            </a:pPr>
            <a:r>
              <a:rPr lang="zh-CN" altLang="en-US" smtClean="0"/>
              <a:t>建立测试提库；</a:t>
            </a:r>
          </a:p>
          <a:p>
            <a:pPr lvl="1" eaLnBrk="1" hangingPunct="1">
              <a:buFont typeface="Marlett" pitchFamily="2" charset="2"/>
              <a:buChar char="2"/>
            </a:pPr>
            <a:r>
              <a:rPr lang="zh-CN" altLang="en-US" smtClean="0"/>
              <a:t>测试成绩管理；</a:t>
            </a:r>
          </a:p>
          <a:p>
            <a:pPr lvl="1" eaLnBrk="1" hangingPunct="1">
              <a:buFont typeface="Marlett" pitchFamily="2" charset="2"/>
              <a:buChar char="2"/>
            </a:pPr>
            <a:r>
              <a:rPr lang="zh-CN" altLang="en-US" smtClean="0"/>
              <a:t>录取与招聘评估。</a:t>
            </a:r>
          </a:p>
        </p:txBody>
      </p:sp>
    </p:spTree>
    <p:extLst>
      <p:ext uri="{BB962C8B-B14F-4D97-AF65-F5344CB8AC3E}">
        <p14:creationId xmlns:p14="http://schemas.microsoft.com/office/powerpoint/2010/main" val="4208022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ppt_x"/>
                                          </p:val>
                                        </p:tav>
                                        <p:tav tm="100000">
                                          <p:val>
                                            <p:strVal val="#ppt_x"/>
                                          </p:val>
                                        </p:tav>
                                      </p:tavLst>
                                    </p:anim>
                                    <p:anim calcmode="lin" valueType="num">
                                      <p:cBhvr additive="base">
                                        <p:cTn id="8" dur="500" fill="hold"/>
                                        <p:tgtEl>
                                          <p:spTgt spid="15667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6675">
                                            <p:txEl>
                                              <p:pRg st="0" end="0"/>
                                            </p:txEl>
                                          </p:spTgt>
                                        </p:tgtEl>
                                        <p:attrNameLst>
                                          <p:attrName>style.visibility</p:attrName>
                                        </p:attrNameLst>
                                      </p:cBhvr>
                                      <p:to>
                                        <p:strVal val="visible"/>
                                      </p:to>
                                    </p:set>
                                    <p:anim calcmode="lin" valueType="num">
                                      <p:cBhvr additive="base">
                                        <p:cTn id="12" dur="500" fill="hold"/>
                                        <p:tgtEl>
                                          <p:spTgt spid="15667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66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4" presetID="2" presetClass="entr" presetSubtype="8" fill="hold" grpId="0" nodeType="withEffect">
                                  <p:stCondLst>
                                    <p:cond delay="0"/>
                                  </p:stCondLst>
                                  <p:childTnLst>
                                    <p:set>
                                      <p:cBhvr>
                                        <p:cTn id="15" dur="1" fill="hold">
                                          <p:stCondLst>
                                            <p:cond delay="0"/>
                                          </p:stCondLst>
                                        </p:cTn>
                                        <p:tgtEl>
                                          <p:spTgt spid="156675">
                                            <p:txEl>
                                              <p:pRg st="1" end="1"/>
                                            </p:txEl>
                                          </p:spTgt>
                                        </p:tgtEl>
                                        <p:attrNameLst>
                                          <p:attrName>style.visibility</p:attrName>
                                        </p:attrNameLst>
                                      </p:cBhvr>
                                      <p:to>
                                        <p:strVal val="visible"/>
                                      </p:to>
                                    </p:set>
                                    <p:anim calcmode="lin" valueType="num">
                                      <p:cBhvr additive="base">
                                        <p:cTn id="16" dur="500" fill="hold"/>
                                        <p:tgtEl>
                                          <p:spTgt spid="15667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566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8" presetID="2" presetClass="entr" presetSubtype="8" fill="hold" grpId="0" nodeType="withEffect">
                                  <p:stCondLst>
                                    <p:cond delay="0"/>
                                  </p:stCondLst>
                                  <p:childTnLst>
                                    <p:set>
                                      <p:cBhvr>
                                        <p:cTn id="19" dur="1" fill="hold">
                                          <p:stCondLst>
                                            <p:cond delay="0"/>
                                          </p:stCondLst>
                                        </p:cTn>
                                        <p:tgtEl>
                                          <p:spTgt spid="156675">
                                            <p:txEl>
                                              <p:pRg st="2" end="2"/>
                                            </p:txEl>
                                          </p:spTgt>
                                        </p:tgtEl>
                                        <p:attrNameLst>
                                          <p:attrName>style.visibility</p:attrName>
                                        </p:attrNameLst>
                                      </p:cBhvr>
                                      <p:to>
                                        <p:strVal val="visible"/>
                                      </p:to>
                                    </p:set>
                                    <p:anim calcmode="lin" valueType="num">
                                      <p:cBhvr additive="base">
                                        <p:cTn id="20" dur="500" fill="hold"/>
                                        <p:tgtEl>
                                          <p:spTgt spid="156675">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566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par>
                          <p:cTn id="22" fill="hold" nodeType="afterGroup">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56675">
                                            <p:txEl>
                                              <p:pRg st="3" end="3"/>
                                            </p:txEl>
                                          </p:spTgt>
                                        </p:tgtEl>
                                        <p:attrNameLst>
                                          <p:attrName>style.visibility</p:attrName>
                                        </p:attrNameLst>
                                      </p:cBhvr>
                                      <p:to>
                                        <p:strVal val="visible"/>
                                      </p:to>
                                    </p:set>
                                    <p:anim calcmode="lin" valueType="num">
                                      <p:cBhvr additive="base">
                                        <p:cTn id="25" dur="500" fill="hold"/>
                                        <p:tgtEl>
                                          <p:spTgt spid="1566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66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56675">
                                            <p:txEl>
                                              <p:pRg st="4" end="4"/>
                                            </p:txEl>
                                          </p:spTgt>
                                        </p:tgtEl>
                                        <p:attrNameLst>
                                          <p:attrName>style.visibility</p:attrName>
                                        </p:attrNameLst>
                                      </p:cBhvr>
                                      <p:to>
                                        <p:strVal val="visible"/>
                                      </p:to>
                                    </p:set>
                                    <p:anim calcmode="lin" valueType="num">
                                      <p:cBhvr additive="base">
                                        <p:cTn id="29" dur="500" fill="hold"/>
                                        <p:tgtEl>
                                          <p:spTgt spid="15667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66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56675">
                                            <p:txEl>
                                              <p:pRg st="5" end="5"/>
                                            </p:txEl>
                                          </p:spTgt>
                                        </p:tgtEl>
                                        <p:attrNameLst>
                                          <p:attrName>style.visibility</p:attrName>
                                        </p:attrNameLst>
                                      </p:cBhvr>
                                      <p:to>
                                        <p:strVal val="visible"/>
                                      </p:to>
                                    </p:set>
                                    <p:anim calcmode="lin" valueType="num">
                                      <p:cBhvr additive="base">
                                        <p:cTn id="33" dur="500" fill="hold"/>
                                        <p:tgtEl>
                                          <p:spTgt spid="15667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66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56675">
                                            <p:txEl>
                                              <p:pRg st="6" end="6"/>
                                            </p:txEl>
                                          </p:spTgt>
                                        </p:tgtEl>
                                        <p:attrNameLst>
                                          <p:attrName>style.visibility</p:attrName>
                                        </p:attrNameLst>
                                      </p:cBhvr>
                                      <p:to>
                                        <p:strVal val="visible"/>
                                      </p:to>
                                    </p:set>
                                    <p:anim calcmode="lin" valueType="num">
                                      <p:cBhvr additive="base">
                                        <p:cTn id="37" dur="500" fill="hold"/>
                                        <p:tgtEl>
                                          <p:spTgt spid="15667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667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56675">
                                            <p:txEl>
                                              <p:pRg st="7" end="7"/>
                                            </p:txEl>
                                          </p:spTgt>
                                        </p:tgtEl>
                                        <p:attrNameLst>
                                          <p:attrName>style.visibility</p:attrName>
                                        </p:attrNameLst>
                                      </p:cBhvr>
                                      <p:to>
                                        <p:strVal val="visible"/>
                                      </p:to>
                                    </p:set>
                                    <p:anim calcmode="lin" valueType="num">
                                      <p:cBhvr additive="base">
                                        <p:cTn id="41" dur="500" fill="hold"/>
                                        <p:tgtEl>
                                          <p:spTgt spid="156675">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5667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56675">
                                            <p:txEl>
                                              <p:pRg st="8" end="8"/>
                                            </p:txEl>
                                          </p:spTgt>
                                        </p:tgtEl>
                                        <p:attrNameLst>
                                          <p:attrName>style.visibility</p:attrName>
                                        </p:attrNameLst>
                                      </p:cBhvr>
                                      <p:to>
                                        <p:strVal val="visible"/>
                                      </p:to>
                                    </p:set>
                                    <p:anim calcmode="lin" valueType="num">
                                      <p:cBhvr additive="base">
                                        <p:cTn id="45" dur="500" fill="hold"/>
                                        <p:tgtEl>
                                          <p:spTgt spid="156675">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5667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build="p" autoUpdateAnimBg="0" advAuto="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7525</Words>
  <Application>Microsoft Office PowerPoint</Application>
  <PresentationFormat>全屏显示(4:3)</PresentationFormat>
  <Paragraphs>1202</Paragraphs>
  <Slides>132</Slides>
  <Notes>0</Notes>
  <HiddenSlides>0</HiddenSlides>
  <MMClips>0</MMClips>
  <ScaleCrop>false</ScaleCrop>
  <HeadingPairs>
    <vt:vector size="4" baseType="variant">
      <vt:variant>
        <vt:lpstr>主题</vt:lpstr>
      </vt:variant>
      <vt:variant>
        <vt:i4>1</vt:i4>
      </vt:variant>
      <vt:variant>
        <vt:lpstr>幻灯片标题</vt:lpstr>
      </vt:variant>
      <vt:variant>
        <vt:i4>132</vt:i4>
      </vt:variant>
    </vt:vector>
  </HeadingPairs>
  <TitlesOfParts>
    <vt:vector size="133" baseType="lpstr">
      <vt:lpstr>Office 主题​​</vt:lpstr>
      <vt:lpstr> 销售管理</vt:lpstr>
      <vt:lpstr>销售管理</vt:lpstr>
      <vt:lpstr>销售管理</vt:lpstr>
      <vt:lpstr>销售管理</vt:lpstr>
      <vt:lpstr>销售管理</vt:lpstr>
      <vt:lpstr>分销资源计划</vt:lpstr>
      <vt:lpstr>分销资源计划</vt:lpstr>
      <vt:lpstr>分销资源计划</vt:lpstr>
      <vt:lpstr>基本MRP</vt:lpstr>
      <vt:lpstr>基本MRP</vt:lpstr>
      <vt:lpstr>基本MRP</vt:lpstr>
      <vt:lpstr>闭环MRP</vt:lpstr>
      <vt:lpstr>PowerPoint 演示文稿</vt:lpstr>
      <vt:lpstr>MRP-II</vt:lpstr>
      <vt:lpstr>PowerPoint 演示文稿</vt:lpstr>
      <vt:lpstr>PowerPoint 演示文稿</vt:lpstr>
      <vt:lpstr>有关基本概念--物料编码</vt:lpstr>
      <vt:lpstr>有关基本概念--物料清单</vt:lpstr>
      <vt:lpstr>PowerPoint 演示文稿</vt:lpstr>
      <vt:lpstr>有关基本概念--物料清单虚拟件</vt:lpstr>
      <vt:lpstr>有关基本概念--物料清单虚拟件</vt:lpstr>
      <vt:lpstr>有关基本概念--工作中心</vt:lpstr>
      <vt:lpstr>有关基本概念--提前期与计划展望期</vt:lpstr>
      <vt:lpstr>有关基本概念--提前期与计划展望期</vt:lpstr>
      <vt:lpstr>有关基本概念--工艺路线</vt:lpstr>
      <vt:lpstr>有关基本概念--工作日历</vt:lpstr>
      <vt:lpstr>主生产计划（MPS）</vt:lpstr>
      <vt:lpstr>主生产计划（MPS）</vt:lpstr>
      <vt:lpstr>粗能力计划的计算</vt:lpstr>
      <vt:lpstr>粗能力计划的计算</vt:lpstr>
      <vt:lpstr>主生产计划理论</vt:lpstr>
      <vt:lpstr>主生产计划理论</vt:lpstr>
      <vt:lpstr>主生产计划理论</vt:lpstr>
      <vt:lpstr>主生产计划理论</vt:lpstr>
      <vt:lpstr>主生产计划理论</vt:lpstr>
      <vt:lpstr>主生产计划理论</vt:lpstr>
      <vt:lpstr>PowerPoint 演示文稿</vt:lpstr>
      <vt:lpstr>物料需求计划（MRP）</vt:lpstr>
      <vt:lpstr>物料需求计划（MRP）</vt:lpstr>
      <vt:lpstr>物料需求计划（MRP）</vt:lpstr>
      <vt:lpstr>物料需求计划（MRP）</vt:lpstr>
      <vt:lpstr>物料需求计划（MRP）</vt:lpstr>
      <vt:lpstr>物料需求计划（MRP）</vt:lpstr>
      <vt:lpstr>能力需求计划</vt:lpstr>
      <vt:lpstr>能力需求计划</vt:lpstr>
      <vt:lpstr>能力需求计划</vt:lpstr>
      <vt:lpstr>能力需求计划</vt:lpstr>
      <vt:lpstr>能力需求计划</vt:lpstr>
      <vt:lpstr>能力需求计划</vt:lpstr>
      <vt:lpstr>能力需求计划</vt:lpstr>
      <vt:lpstr>能力需求计划</vt:lpstr>
      <vt:lpstr>采购管理</vt:lpstr>
      <vt:lpstr>采购管理</vt:lpstr>
      <vt:lpstr>采购管理</vt:lpstr>
      <vt:lpstr>采购管理</vt:lpstr>
      <vt:lpstr>库存管理</vt:lpstr>
      <vt:lpstr>库存管理</vt:lpstr>
      <vt:lpstr>库存管理</vt:lpstr>
      <vt:lpstr>库存管理</vt:lpstr>
      <vt:lpstr>PowerPoint 演示文稿</vt:lpstr>
      <vt:lpstr>库存管理</vt:lpstr>
      <vt:lpstr>JIT生产管理</vt:lpstr>
      <vt:lpstr>JIT生产管理</vt:lpstr>
      <vt:lpstr>JIT生产管理</vt:lpstr>
      <vt:lpstr>JIT生产管理</vt:lpstr>
      <vt:lpstr>JIT生产管理</vt:lpstr>
      <vt:lpstr>财务管理</vt:lpstr>
      <vt:lpstr>财务管理</vt:lpstr>
      <vt:lpstr>财务管理</vt:lpstr>
      <vt:lpstr>财务管理</vt:lpstr>
      <vt:lpstr>财务管理</vt:lpstr>
      <vt:lpstr>PowerPoint 演示文稿</vt:lpstr>
      <vt:lpstr>财务管理</vt:lpstr>
      <vt:lpstr>财务管理</vt:lpstr>
      <vt:lpstr>固定资产管理</vt:lpstr>
      <vt:lpstr>固定资产管理</vt:lpstr>
      <vt:lpstr>固定资产管理</vt:lpstr>
      <vt:lpstr>固定资产管理</vt:lpstr>
      <vt:lpstr>设备管理</vt:lpstr>
      <vt:lpstr>成本管理</vt:lpstr>
      <vt:lpstr>成本管理</vt:lpstr>
      <vt:lpstr>成本管理</vt:lpstr>
      <vt:lpstr>成本管理</vt:lpstr>
      <vt:lpstr>成本管理</vt:lpstr>
      <vt:lpstr>成本管理</vt:lpstr>
      <vt:lpstr>成本管理</vt:lpstr>
      <vt:lpstr>成本管理</vt:lpstr>
      <vt:lpstr>成本管理</vt:lpstr>
      <vt:lpstr>质量管理</vt:lpstr>
      <vt:lpstr>质量管理</vt:lpstr>
      <vt:lpstr>质量管理</vt:lpstr>
      <vt:lpstr>质量管理</vt:lpstr>
      <vt:lpstr>质量管理</vt:lpstr>
      <vt:lpstr>质量管理</vt:lpstr>
      <vt:lpstr>质量管理</vt:lpstr>
      <vt:lpstr>人力资源管理</vt:lpstr>
      <vt:lpstr>人力资源管理</vt:lpstr>
      <vt:lpstr>人力资源管理</vt:lpstr>
      <vt:lpstr>人力资源管理</vt:lpstr>
      <vt:lpstr>人力资源管理</vt:lpstr>
      <vt:lpstr>业务流程重组</vt:lpstr>
      <vt:lpstr>业务流程重组</vt:lpstr>
      <vt:lpstr>业务流程重组</vt:lpstr>
      <vt:lpstr>业务流程重组</vt:lpstr>
      <vt:lpstr> 业务流程重组</vt:lpstr>
      <vt:lpstr>业务流程重组</vt:lpstr>
      <vt:lpstr>业务流程重组</vt:lpstr>
      <vt:lpstr>PowerPoint 演示文稿</vt:lpstr>
      <vt:lpstr> 供应链管理的形成 </vt:lpstr>
      <vt:lpstr>PowerPoint 演示文稿</vt:lpstr>
      <vt:lpstr>如何构建供应链管理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供应链管理的信息技术支撑</vt:lpstr>
      <vt:lpstr>PowerPoint 演示文稿</vt:lpstr>
      <vt:lpstr>ERP in Supply-Chain Management </vt:lpstr>
      <vt:lpstr>PowerPoint 演示文稿</vt:lpstr>
      <vt:lpstr>ERP实施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销售管理</dc:title>
  <dc:creator>hp</dc:creator>
  <cp:lastModifiedBy>Flavia</cp:lastModifiedBy>
  <cp:revision>21</cp:revision>
  <dcterms:created xsi:type="dcterms:W3CDTF">2018-03-05T00:12:43Z</dcterms:created>
  <dcterms:modified xsi:type="dcterms:W3CDTF">2018-03-13T12:59:22Z</dcterms:modified>
</cp:coreProperties>
</file>