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7" r:id="rId5"/>
    <p:sldMasterId id="2147483709" r:id="rId6"/>
  </p:sldMasterIdLst>
  <p:sldIdLst>
    <p:sldId id="256" r:id="rId7"/>
    <p:sldId id="257" r:id="rId8"/>
    <p:sldId id="258" r:id="rId9"/>
    <p:sldId id="259" r:id="rId10"/>
    <p:sldId id="260" r:id="rId11"/>
    <p:sldId id="261" r:id="rId12"/>
    <p:sldId id="262" r:id="rId13"/>
    <p:sldId id="264" r:id="rId14"/>
    <p:sldId id="265" r:id="rId15"/>
    <p:sldId id="276" r:id="rId16"/>
    <p:sldId id="267" r:id="rId17"/>
    <p:sldId id="268" r:id="rId18"/>
    <p:sldId id="269" r:id="rId19"/>
    <p:sldId id="270" r:id="rId20"/>
    <p:sldId id="271" r:id="rId21"/>
    <p:sldId id="272" r:id="rId22"/>
    <p:sldId id="273" r:id="rId23"/>
    <p:sldId id="274" r:id="rId24"/>
    <p:sldId id="275"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6" r:id="rId64"/>
    <p:sldId id="318" r:id="rId65"/>
    <p:sldId id="319" r:id="rId66"/>
    <p:sldId id="320"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60"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374" r:id="rId115"/>
    <p:sldId id="375" r:id="rId116"/>
    <p:sldId id="376" r:id="rId117"/>
    <p:sldId id="377" r:id="rId11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1201"/>
    <a:srgbClr val="000066"/>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655" autoAdjust="0"/>
  </p:normalViewPr>
  <p:slideViewPr>
    <p:cSldViewPr>
      <p:cViewPr varScale="1">
        <p:scale>
          <a:sx n="83" d="100"/>
          <a:sy n="83" d="100"/>
        </p:scale>
        <p:origin x="-1181"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37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slide" Target="slides/slide106.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5" Type="http://schemas.openxmlformats.org/officeDocument/2006/relationships/slideMaster" Target="slideMasters/slideMaster5.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slide" Target="slides/slide84.xml"/><Relationship Id="rId95" Type="http://schemas.openxmlformats.org/officeDocument/2006/relationships/slide" Target="slides/slide89.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13" Type="http://schemas.openxmlformats.org/officeDocument/2006/relationships/slide" Target="slides/slide107.xml"/><Relationship Id="rId118" Type="http://schemas.openxmlformats.org/officeDocument/2006/relationships/slide" Target="slides/slide112.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slide" Target="slides/slide97.xml"/><Relationship Id="rId108" Type="http://schemas.openxmlformats.org/officeDocument/2006/relationships/slide" Target="slides/slide102.xml"/><Relationship Id="rId116" Type="http://schemas.openxmlformats.org/officeDocument/2006/relationships/slide" Target="slides/slide11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11" Type="http://schemas.openxmlformats.org/officeDocument/2006/relationships/slide" Target="slides/slide105.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slide" Target="slides/slide100.xml"/><Relationship Id="rId114" Type="http://schemas.openxmlformats.org/officeDocument/2006/relationships/slide" Target="slides/slide108.xml"/><Relationship Id="rId119" Type="http://schemas.openxmlformats.org/officeDocument/2006/relationships/presProps" Target="pres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viewProps" Target="viewProps.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78086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71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79665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kumimoji="0">
                <a:latin typeface="Arial" charset="0"/>
              </a:defRPr>
            </a:lvl1pPr>
          </a:lstStyle>
          <a:p>
            <a:pPr>
              <a:defRPr/>
            </a:pPr>
            <a:endParaRPr lang="en-US" altLang="zh-CN"/>
          </a:p>
        </p:txBody>
      </p:sp>
      <p:sp>
        <p:nvSpPr>
          <p:cNvPr id="5" name="页脚占位符 4"/>
          <p:cNvSpPr>
            <a:spLocks noGrp="1"/>
          </p:cNvSpPr>
          <p:nvPr>
            <p:ph type="ftr" sz="quarter" idx="11"/>
          </p:nvPr>
        </p:nvSpPr>
        <p:spPr/>
        <p:txBody>
          <a:bodyPr/>
          <a:lstStyle>
            <a:lvl1pPr algn="l">
              <a:defRPr kumimoji="0"/>
            </a:lvl1pPr>
          </a:lstStyle>
          <a:p>
            <a:pPr>
              <a:defRPr/>
            </a:pPr>
            <a:r>
              <a:rPr lang="en-US" altLang="zh-CN"/>
              <a:t>Chapter2:The Development of ERP Systems</a:t>
            </a:r>
          </a:p>
        </p:txBody>
      </p:sp>
    </p:spTree>
    <p:extLst>
      <p:ext uri="{BB962C8B-B14F-4D97-AF65-F5344CB8AC3E}">
        <p14:creationId xmlns:p14="http://schemas.microsoft.com/office/powerpoint/2010/main" val="1154345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kumimoji="0">
                <a:latin typeface="Arial" charset="0"/>
              </a:defRPr>
            </a:lvl1pPr>
          </a:lstStyle>
          <a:p>
            <a:pPr>
              <a:defRPr/>
            </a:pPr>
            <a:endParaRPr lang="en-US" altLang="zh-CN"/>
          </a:p>
        </p:txBody>
      </p:sp>
      <p:sp>
        <p:nvSpPr>
          <p:cNvPr id="5" name="页脚占位符 4"/>
          <p:cNvSpPr>
            <a:spLocks noGrp="1"/>
          </p:cNvSpPr>
          <p:nvPr>
            <p:ph type="ftr" sz="quarter" idx="11"/>
          </p:nvPr>
        </p:nvSpPr>
        <p:spPr/>
        <p:txBody>
          <a:bodyPr/>
          <a:lstStyle>
            <a:lvl1pPr algn="l">
              <a:defRPr kumimoji="0"/>
            </a:lvl1pPr>
          </a:lstStyle>
          <a:p>
            <a:pPr>
              <a:defRPr/>
            </a:pPr>
            <a:r>
              <a:rPr lang="en-US" altLang="zh-CN"/>
              <a:t>Chapter2:The Development of ERP Systems</a:t>
            </a:r>
          </a:p>
        </p:txBody>
      </p:sp>
    </p:spTree>
    <p:extLst>
      <p:ext uri="{BB962C8B-B14F-4D97-AF65-F5344CB8AC3E}">
        <p14:creationId xmlns:p14="http://schemas.microsoft.com/office/powerpoint/2010/main" val="4087928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kumimoji="0">
                <a:latin typeface="Arial" charset="0"/>
              </a:defRPr>
            </a:lvl1pPr>
          </a:lstStyle>
          <a:p>
            <a:pPr>
              <a:defRPr/>
            </a:pPr>
            <a:endParaRPr lang="en-US" altLang="zh-CN"/>
          </a:p>
        </p:txBody>
      </p:sp>
      <p:sp>
        <p:nvSpPr>
          <p:cNvPr id="5" name="页脚占位符 4"/>
          <p:cNvSpPr>
            <a:spLocks noGrp="1"/>
          </p:cNvSpPr>
          <p:nvPr>
            <p:ph type="ftr" sz="quarter" idx="11"/>
          </p:nvPr>
        </p:nvSpPr>
        <p:spPr/>
        <p:txBody>
          <a:bodyPr/>
          <a:lstStyle>
            <a:lvl1pPr algn="l">
              <a:defRPr kumimoji="0"/>
            </a:lvl1pPr>
          </a:lstStyle>
          <a:p>
            <a:pPr>
              <a:defRPr/>
            </a:pPr>
            <a:r>
              <a:rPr lang="en-US" altLang="zh-CN"/>
              <a:t>Chapter2:The Development of ERP Systems</a:t>
            </a:r>
          </a:p>
        </p:txBody>
      </p:sp>
    </p:spTree>
    <p:extLst>
      <p:ext uri="{BB962C8B-B14F-4D97-AF65-F5344CB8AC3E}">
        <p14:creationId xmlns:p14="http://schemas.microsoft.com/office/powerpoint/2010/main" val="3477485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kumimoji="0">
                <a:latin typeface="Arial" charset="0"/>
              </a:defRPr>
            </a:lvl1pPr>
          </a:lstStyle>
          <a:p>
            <a:pPr>
              <a:defRPr/>
            </a:pPr>
            <a:endParaRPr lang="en-US" altLang="zh-CN"/>
          </a:p>
        </p:txBody>
      </p:sp>
      <p:sp>
        <p:nvSpPr>
          <p:cNvPr id="6" name="页脚占位符 5"/>
          <p:cNvSpPr>
            <a:spLocks noGrp="1"/>
          </p:cNvSpPr>
          <p:nvPr>
            <p:ph type="ftr" sz="quarter" idx="11"/>
          </p:nvPr>
        </p:nvSpPr>
        <p:spPr/>
        <p:txBody>
          <a:bodyPr/>
          <a:lstStyle>
            <a:lvl1pPr algn="l">
              <a:defRPr kumimoji="0"/>
            </a:lvl1pPr>
          </a:lstStyle>
          <a:p>
            <a:pPr>
              <a:defRPr/>
            </a:pPr>
            <a:r>
              <a:rPr lang="en-US" altLang="zh-CN"/>
              <a:t>Chapter2:The Development of ERP Systems</a:t>
            </a:r>
          </a:p>
        </p:txBody>
      </p:sp>
    </p:spTree>
    <p:extLst>
      <p:ext uri="{BB962C8B-B14F-4D97-AF65-F5344CB8AC3E}">
        <p14:creationId xmlns:p14="http://schemas.microsoft.com/office/powerpoint/2010/main" val="1660039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kumimoji="0">
                <a:latin typeface="Arial" charset="0"/>
              </a:defRPr>
            </a:lvl1pPr>
          </a:lstStyle>
          <a:p>
            <a:pPr>
              <a:defRPr/>
            </a:pPr>
            <a:endParaRPr lang="en-US" altLang="zh-CN"/>
          </a:p>
        </p:txBody>
      </p:sp>
      <p:sp>
        <p:nvSpPr>
          <p:cNvPr id="8" name="页脚占位符 7"/>
          <p:cNvSpPr>
            <a:spLocks noGrp="1"/>
          </p:cNvSpPr>
          <p:nvPr>
            <p:ph type="ftr" sz="quarter" idx="11"/>
          </p:nvPr>
        </p:nvSpPr>
        <p:spPr/>
        <p:txBody>
          <a:bodyPr/>
          <a:lstStyle>
            <a:lvl1pPr algn="l">
              <a:defRPr kumimoji="0"/>
            </a:lvl1pPr>
          </a:lstStyle>
          <a:p>
            <a:pPr>
              <a:defRPr/>
            </a:pPr>
            <a:r>
              <a:rPr lang="en-US" altLang="zh-CN"/>
              <a:t>Chapter2:The Development of ERP Systems</a:t>
            </a:r>
          </a:p>
        </p:txBody>
      </p:sp>
    </p:spTree>
    <p:extLst>
      <p:ext uri="{BB962C8B-B14F-4D97-AF65-F5344CB8AC3E}">
        <p14:creationId xmlns:p14="http://schemas.microsoft.com/office/powerpoint/2010/main" val="1841714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kumimoji="0">
                <a:latin typeface="Arial" charset="0"/>
              </a:defRPr>
            </a:lvl1pPr>
          </a:lstStyle>
          <a:p>
            <a:pPr>
              <a:defRPr/>
            </a:pPr>
            <a:endParaRPr lang="en-US" altLang="zh-CN"/>
          </a:p>
        </p:txBody>
      </p:sp>
      <p:sp>
        <p:nvSpPr>
          <p:cNvPr id="4" name="页脚占位符 3"/>
          <p:cNvSpPr>
            <a:spLocks noGrp="1"/>
          </p:cNvSpPr>
          <p:nvPr>
            <p:ph type="ftr" sz="quarter" idx="11"/>
          </p:nvPr>
        </p:nvSpPr>
        <p:spPr/>
        <p:txBody>
          <a:bodyPr/>
          <a:lstStyle>
            <a:lvl1pPr algn="l">
              <a:defRPr kumimoji="0"/>
            </a:lvl1pPr>
          </a:lstStyle>
          <a:p>
            <a:pPr>
              <a:defRPr/>
            </a:pPr>
            <a:r>
              <a:rPr lang="en-US" altLang="zh-CN"/>
              <a:t>Chapter2:The Development of ERP Systems</a:t>
            </a:r>
          </a:p>
        </p:txBody>
      </p:sp>
    </p:spTree>
    <p:extLst>
      <p:ext uri="{BB962C8B-B14F-4D97-AF65-F5344CB8AC3E}">
        <p14:creationId xmlns:p14="http://schemas.microsoft.com/office/powerpoint/2010/main" val="3380056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kumimoji="0">
                <a:latin typeface="Arial" charset="0"/>
              </a:defRPr>
            </a:lvl1pPr>
          </a:lstStyle>
          <a:p>
            <a:pPr>
              <a:defRPr/>
            </a:pPr>
            <a:endParaRPr lang="en-US" altLang="zh-CN"/>
          </a:p>
        </p:txBody>
      </p:sp>
      <p:sp>
        <p:nvSpPr>
          <p:cNvPr id="3" name="页脚占位符 2"/>
          <p:cNvSpPr>
            <a:spLocks noGrp="1"/>
          </p:cNvSpPr>
          <p:nvPr>
            <p:ph type="ftr" sz="quarter" idx="11"/>
          </p:nvPr>
        </p:nvSpPr>
        <p:spPr/>
        <p:txBody>
          <a:bodyPr/>
          <a:lstStyle>
            <a:lvl1pPr algn="l">
              <a:defRPr kumimoji="0"/>
            </a:lvl1pPr>
          </a:lstStyle>
          <a:p>
            <a:pPr>
              <a:defRPr/>
            </a:pPr>
            <a:r>
              <a:rPr lang="en-US" altLang="zh-CN"/>
              <a:t>Chapter2:The Development of ERP Systems</a:t>
            </a:r>
          </a:p>
        </p:txBody>
      </p:sp>
    </p:spTree>
    <p:extLst>
      <p:ext uri="{BB962C8B-B14F-4D97-AF65-F5344CB8AC3E}">
        <p14:creationId xmlns:p14="http://schemas.microsoft.com/office/powerpoint/2010/main" val="6992328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kumimoji="0">
                <a:latin typeface="Arial" charset="0"/>
              </a:defRPr>
            </a:lvl1pPr>
          </a:lstStyle>
          <a:p>
            <a:pPr>
              <a:defRPr/>
            </a:pPr>
            <a:endParaRPr lang="en-US" altLang="zh-CN"/>
          </a:p>
        </p:txBody>
      </p:sp>
      <p:sp>
        <p:nvSpPr>
          <p:cNvPr id="6" name="页脚占位符 5"/>
          <p:cNvSpPr>
            <a:spLocks noGrp="1"/>
          </p:cNvSpPr>
          <p:nvPr>
            <p:ph type="ftr" sz="quarter" idx="11"/>
          </p:nvPr>
        </p:nvSpPr>
        <p:spPr/>
        <p:txBody>
          <a:bodyPr/>
          <a:lstStyle>
            <a:lvl1pPr algn="l">
              <a:defRPr kumimoji="0"/>
            </a:lvl1pPr>
          </a:lstStyle>
          <a:p>
            <a:pPr>
              <a:defRPr/>
            </a:pPr>
            <a:r>
              <a:rPr lang="en-US" altLang="zh-CN"/>
              <a:t>Chapter2:The Development of ERP Systems</a:t>
            </a:r>
          </a:p>
        </p:txBody>
      </p:sp>
    </p:spTree>
    <p:extLst>
      <p:ext uri="{BB962C8B-B14F-4D97-AF65-F5344CB8AC3E}">
        <p14:creationId xmlns:p14="http://schemas.microsoft.com/office/powerpoint/2010/main" val="400170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255137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kumimoji="0">
                <a:latin typeface="Arial" charset="0"/>
              </a:defRPr>
            </a:lvl1pPr>
          </a:lstStyle>
          <a:p>
            <a:pPr>
              <a:defRPr/>
            </a:pPr>
            <a:endParaRPr lang="en-US" altLang="zh-CN"/>
          </a:p>
        </p:txBody>
      </p:sp>
      <p:sp>
        <p:nvSpPr>
          <p:cNvPr id="6" name="页脚占位符 5"/>
          <p:cNvSpPr>
            <a:spLocks noGrp="1"/>
          </p:cNvSpPr>
          <p:nvPr>
            <p:ph type="ftr" sz="quarter" idx="11"/>
          </p:nvPr>
        </p:nvSpPr>
        <p:spPr/>
        <p:txBody>
          <a:bodyPr/>
          <a:lstStyle>
            <a:lvl1pPr algn="l">
              <a:defRPr kumimoji="0"/>
            </a:lvl1pPr>
          </a:lstStyle>
          <a:p>
            <a:pPr>
              <a:defRPr/>
            </a:pPr>
            <a:r>
              <a:rPr lang="en-US" altLang="zh-CN"/>
              <a:t>Chapter2:The Development of ERP Systems</a:t>
            </a:r>
          </a:p>
        </p:txBody>
      </p:sp>
    </p:spTree>
    <p:extLst>
      <p:ext uri="{BB962C8B-B14F-4D97-AF65-F5344CB8AC3E}">
        <p14:creationId xmlns:p14="http://schemas.microsoft.com/office/powerpoint/2010/main" val="38877202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kumimoji="0">
                <a:latin typeface="Arial" charset="0"/>
              </a:defRPr>
            </a:lvl1pPr>
          </a:lstStyle>
          <a:p>
            <a:pPr>
              <a:defRPr/>
            </a:pPr>
            <a:endParaRPr lang="en-US" altLang="zh-CN"/>
          </a:p>
        </p:txBody>
      </p:sp>
      <p:sp>
        <p:nvSpPr>
          <p:cNvPr id="5" name="页脚占位符 4"/>
          <p:cNvSpPr>
            <a:spLocks noGrp="1"/>
          </p:cNvSpPr>
          <p:nvPr>
            <p:ph type="ftr" sz="quarter" idx="11"/>
          </p:nvPr>
        </p:nvSpPr>
        <p:spPr/>
        <p:txBody>
          <a:bodyPr/>
          <a:lstStyle>
            <a:lvl1pPr algn="l">
              <a:defRPr kumimoji="0"/>
            </a:lvl1pPr>
          </a:lstStyle>
          <a:p>
            <a:pPr>
              <a:defRPr/>
            </a:pPr>
            <a:r>
              <a:rPr lang="en-US" altLang="zh-CN"/>
              <a:t>Chapter2:The Development of ERP Systems</a:t>
            </a:r>
          </a:p>
        </p:txBody>
      </p:sp>
    </p:spTree>
    <p:extLst>
      <p:ext uri="{BB962C8B-B14F-4D97-AF65-F5344CB8AC3E}">
        <p14:creationId xmlns:p14="http://schemas.microsoft.com/office/powerpoint/2010/main" val="34783499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kumimoji="0">
                <a:latin typeface="Arial" charset="0"/>
              </a:defRPr>
            </a:lvl1pPr>
          </a:lstStyle>
          <a:p>
            <a:pPr>
              <a:defRPr/>
            </a:pPr>
            <a:endParaRPr lang="en-US" altLang="zh-CN"/>
          </a:p>
        </p:txBody>
      </p:sp>
      <p:sp>
        <p:nvSpPr>
          <p:cNvPr id="5" name="页脚占位符 4"/>
          <p:cNvSpPr>
            <a:spLocks noGrp="1"/>
          </p:cNvSpPr>
          <p:nvPr>
            <p:ph type="ftr" sz="quarter" idx="11"/>
          </p:nvPr>
        </p:nvSpPr>
        <p:spPr/>
        <p:txBody>
          <a:bodyPr/>
          <a:lstStyle>
            <a:lvl1pPr algn="l">
              <a:defRPr kumimoji="0"/>
            </a:lvl1pPr>
          </a:lstStyle>
          <a:p>
            <a:pPr>
              <a:defRPr/>
            </a:pPr>
            <a:r>
              <a:rPr lang="en-US" altLang="zh-CN"/>
              <a:t>Chapter2:The Development of ERP Systems</a:t>
            </a:r>
          </a:p>
        </p:txBody>
      </p:sp>
    </p:spTree>
    <p:extLst>
      <p:ext uri="{BB962C8B-B14F-4D97-AF65-F5344CB8AC3E}">
        <p14:creationId xmlns:p14="http://schemas.microsoft.com/office/powerpoint/2010/main" val="5985213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lgn="l">
              <a:defRPr kumimoji="0"/>
            </a:lvl1pPr>
          </a:lstStyle>
          <a:p>
            <a:pPr>
              <a:defRPr/>
            </a:pPr>
            <a:r>
              <a:rPr lang="en-US" altLang="zh-CN"/>
              <a:t>Chapter 3: Marketing Information Systems and the Sales Order Process</a:t>
            </a:r>
          </a:p>
        </p:txBody>
      </p:sp>
    </p:spTree>
    <p:extLst>
      <p:ext uri="{BB962C8B-B14F-4D97-AF65-F5344CB8AC3E}">
        <p14:creationId xmlns:p14="http://schemas.microsoft.com/office/powerpoint/2010/main" val="1236147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lgn="l">
              <a:defRPr kumimoji="0"/>
            </a:lvl1pPr>
          </a:lstStyle>
          <a:p>
            <a:pPr>
              <a:defRPr/>
            </a:pPr>
            <a:r>
              <a:rPr lang="en-US" altLang="zh-CN"/>
              <a:t>Chapter 3: Marketing Information Systems and the Sales Order Process</a:t>
            </a:r>
          </a:p>
        </p:txBody>
      </p:sp>
    </p:spTree>
    <p:extLst>
      <p:ext uri="{BB962C8B-B14F-4D97-AF65-F5344CB8AC3E}">
        <p14:creationId xmlns:p14="http://schemas.microsoft.com/office/powerpoint/2010/main" val="27977277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lgn="l">
              <a:defRPr kumimoji="0"/>
            </a:lvl1pPr>
          </a:lstStyle>
          <a:p>
            <a:pPr>
              <a:defRPr/>
            </a:pPr>
            <a:r>
              <a:rPr lang="en-US" altLang="zh-CN"/>
              <a:t>Chapter 3: Marketing Information Systems and the Sales Order Process</a:t>
            </a:r>
          </a:p>
        </p:txBody>
      </p:sp>
    </p:spTree>
    <p:extLst>
      <p:ext uri="{BB962C8B-B14F-4D97-AF65-F5344CB8AC3E}">
        <p14:creationId xmlns:p14="http://schemas.microsoft.com/office/powerpoint/2010/main" val="27396703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lgn="l">
              <a:defRPr kumimoji="0"/>
            </a:lvl1pPr>
          </a:lstStyle>
          <a:p>
            <a:pPr>
              <a:defRPr/>
            </a:pPr>
            <a:r>
              <a:rPr lang="en-US" altLang="zh-CN"/>
              <a:t>Chapter 3: Marketing Information Systems and the Sales Order Process</a:t>
            </a:r>
          </a:p>
        </p:txBody>
      </p:sp>
    </p:spTree>
    <p:extLst>
      <p:ext uri="{BB962C8B-B14F-4D97-AF65-F5344CB8AC3E}">
        <p14:creationId xmlns:p14="http://schemas.microsoft.com/office/powerpoint/2010/main" val="34566734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lgn="l">
              <a:defRPr kumimoji="0"/>
            </a:lvl1pPr>
          </a:lstStyle>
          <a:p>
            <a:pPr>
              <a:defRPr/>
            </a:pPr>
            <a:r>
              <a:rPr lang="en-US" altLang="zh-CN"/>
              <a:t>Chapter 3: Marketing Information Systems and the Sales Order Process</a:t>
            </a:r>
          </a:p>
        </p:txBody>
      </p:sp>
    </p:spTree>
    <p:extLst>
      <p:ext uri="{BB962C8B-B14F-4D97-AF65-F5344CB8AC3E}">
        <p14:creationId xmlns:p14="http://schemas.microsoft.com/office/powerpoint/2010/main" val="37884010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lgn="l">
              <a:defRPr kumimoji="0"/>
            </a:lvl1pPr>
          </a:lstStyle>
          <a:p>
            <a:pPr>
              <a:defRPr/>
            </a:pPr>
            <a:r>
              <a:rPr lang="en-US" altLang="zh-CN"/>
              <a:t>Chapter 3: Marketing Information Systems and the Sales Order Process</a:t>
            </a:r>
          </a:p>
        </p:txBody>
      </p:sp>
    </p:spTree>
    <p:extLst>
      <p:ext uri="{BB962C8B-B14F-4D97-AF65-F5344CB8AC3E}">
        <p14:creationId xmlns:p14="http://schemas.microsoft.com/office/powerpoint/2010/main" val="19903321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lgn="l">
              <a:defRPr kumimoji="0"/>
            </a:lvl1pPr>
          </a:lstStyle>
          <a:p>
            <a:pPr>
              <a:defRPr/>
            </a:pPr>
            <a:r>
              <a:rPr lang="en-US" altLang="zh-CN"/>
              <a:t>Chapter 3: Marketing Information Systems and the Sales Order Process</a:t>
            </a:r>
          </a:p>
        </p:txBody>
      </p:sp>
    </p:spTree>
    <p:extLst>
      <p:ext uri="{BB962C8B-B14F-4D97-AF65-F5344CB8AC3E}">
        <p14:creationId xmlns:p14="http://schemas.microsoft.com/office/powerpoint/2010/main" val="696509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8868998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lgn="l">
              <a:defRPr kumimoji="0"/>
            </a:lvl1pPr>
          </a:lstStyle>
          <a:p>
            <a:pPr>
              <a:defRPr/>
            </a:pPr>
            <a:r>
              <a:rPr lang="en-US" altLang="zh-CN"/>
              <a:t>Chapter 3: Marketing Information Systems and the Sales Order Process</a:t>
            </a:r>
          </a:p>
        </p:txBody>
      </p:sp>
    </p:spTree>
    <p:extLst>
      <p:ext uri="{BB962C8B-B14F-4D97-AF65-F5344CB8AC3E}">
        <p14:creationId xmlns:p14="http://schemas.microsoft.com/office/powerpoint/2010/main" val="29673096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lgn="l">
              <a:defRPr kumimoji="0"/>
            </a:lvl1pPr>
          </a:lstStyle>
          <a:p>
            <a:pPr>
              <a:defRPr/>
            </a:pPr>
            <a:r>
              <a:rPr lang="en-US" altLang="zh-CN"/>
              <a:t>Chapter 3: Marketing Information Systems and the Sales Order Process</a:t>
            </a:r>
          </a:p>
        </p:txBody>
      </p:sp>
    </p:spTree>
    <p:extLst>
      <p:ext uri="{BB962C8B-B14F-4D97-AF65-F5344CB8AC3E}">
        <p14:creationId xmlns:p14="http://schemas.microsoft.com/office/powerpoint/2010/main" val="13174429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lgn="l">
              <a:defRPr kumimoji="0"/>
            </a:lvl1pPr>
          </a:lstStyle>
          <a:p>
            <a:pPr>
              <a:defRPr/>
            </a:pPr>
            <a:r>
              <a:rPr lang="en-US" altLang="zh-CN"/>
              <a:t>Chapter 3: Marketing Information Systems and the Sales Order Process</a:t>
            </a:r>
          </a:p>
        </p:txBody>
      </p:sp>
    </p:spTree>
    <p:extLst>
      <p:ext uri="{BB962C8B-B14F-4D97-AF65-F5344CB8AC3E}">
        <p14:creationId xmlns:p14="http://schemas.microsoft.com/office/powerpoint/2010/main" val="17104746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lgn="l">
              <a:defRPr kumimoji="0"/>
            </a:lvl1pPr>
          </a:lstStyle>
          <a:p>
            <a:pPr>
              <a:defRPr/>
            </a:pPr>
            <a:r>
              <a:rPr lang="en-US" altLang="zh-CN"/>
              <a:t>Chapter 3: Marketing Information Systems and the Sales Order Process</a:t>
            </a:r>
          </a:p>
        </p:txBody>
      </p:sp>
    </p:spTree>
    <p:extLst>
      <p:ext uri="{BB962C8B-B14F-4D97-AF65-F5344CB8AC3E}">
        <p14:creationId xmlns:p14="http://schemas.microsoft.com/office/powerpoint/2010/main" val="39313318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lgn="l">
              <a:defRPr kumimoji="0"/>
            </a:lvl1pPr>
          </a:lstStyle>
          <a:p>
            <a:pPr>
              <a:defRPr/>
            </a:pPr>
            <a:r>
              <a:rPr lang="en-US" altLang="zh-CN"/>
              <a:t>Chapter 4: Production and Materials Management Information Systems</a:t>
            </a:r>
          </a:p>
        </p:txBody>
      </p:sp>
    </p:spTree>
    <p:extLst>
      <p:ext uri="{BB962C8B-B14F-4D97-AF65-F5344CB8AC3E}">
        <p14:creationId xmlns:p14="http://schemas.microsoft.com/office/powerpoint/2010/main" val="40544456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lgn="l">
              <a:defRPr kumimoji="0"/>
            </a:lvl1pPr>
          </a:lstStyle>
          <a:p>
            <a:pPr>
              <a:defRPr/>
            </a:pPr>
            <a:r>
              <a:rPr lang="en-US" altLang="zh-CN"/>
              <a:t>Chapter 4: Production and Materials Management Information Systems</a:t>
            </a:r>
          </a:p>
        </p:txBody>
      </p:sp>
    </p:spTree>
    <p:extLst>
      <p:ext uri="{BB962C8B-B14F-4D97-AF65-F5344CB8AC3E}">
        <p14:creationId xmlns:p14="http://schemas.microsoft.com/office/powerpoint/2010/main" val="35388418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lgn="l">
              <a:defRPr kumimoji="0"/>
            </a:lvl1pPr>
          </a:lstStyle>
          <a:p>
            <a:pPr>
              <a:defRPr/>
            </a:pPr>
            <a:r>
              <a:rPr lang="en-US" altLang="zh-CN"/>
              <a:t>Chapter 4: Production and Materials Management Information Systems</a:t>
            </a:r>
          </a:p>
        </p:txBody>
      </p:sp>
    </p:spTree>
    <p:extLst>
      <p:ext uri="{BB962C8B-B14F-4D97-AF65-F5344CB8AC3E}">
        <p14:creationId xmlns:p14="http://schemas.microsoft.com/office/powerpoint/2010/main" val="28001979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lgn="l">
              <a:defRPr kumimoji="0"/>
            </a:lvl1pPr>
          </a:lstStyle>
          <a:p>
            <a:pPr>
              <a:defRPr/>
            </a:pPr>
            <a:r>
              <a:rPr lang="en-US" altLang="zh-CN"/>
              <a:t>Chapter 4: Production and Materials Management Information Systems</a:t>
            </a:r>
          </a:p>
        </p:txBody>
      </p:sp>
    </p:spTree>
    <p:extLst>
      <p:ext uri="{BB962C8B-B14F-4D97-AF65-F5344CB8AC3E}">
        <p14:creationId xmlns:p14="http://schemas.microsoft.com/office/powerpoint/2010/main" val="26073321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lgn="l">
              <a:defRPr kumimoji="0"/>
            </a:lvl1pPr>
          </a:lstStyle>
          <a:p>
            <a:pPr>
              <a:defRPr/>
            </a:pPr>
            <a:r>
              <a:rPr lang="en-US" altLang="zh-CN"/>
              <a:t>Chapter 4: Production and Materials Management Information Systems</a:t>
            </a:r>
          </a:p>
        </p:txBody>
      </p:sp>
    </p:spTree>
    <p:extLst>
      <p:ext uri="{BB962C8B-B14F-4D97-AF65-F5344CB8AC3E}">
        <p14:creationId xmlns:p14="http://schemas.microsoft.com/office/powerpoint/2010/main" val="2086126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lgn="l">
              <a:defRPr kumimoji="0"/>
            </a:lvl1pPr>
          </a:lstStyle>
          <a:p>
            <a:pPr>
              <a:defRPr/>
            </a:pPr>
            <a:r>
              <a:rPr lang="en-US" altLang="zh-CN"/>
              <a:t>Chapter 4: Production and Materials Management Information Systems</a:t>
            </a:r>
          </a:p>
        </p:txBody>
      </p:sp>
    </p:spTree>
    <p:extLst>
      <p:ext uri="{BB962C8B-B14F-4D97-AF65-F5344CB8AC3E}">
        <p14:creationId xmlns:p14="http://schemas.microsoft.com/office/powerpoint/2010/main" val="3684013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736289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lgn="l">
              <a:defRPr kumimoji="0"/>
            </a:lvl1pPr>
          </a:lstStyle>
          <a:p>
            <a:pPr>
              <a:defRPr/>
            </a:pPr>
            <a:r>
              <a:rPr lang="en-US" altLang="zh-CN"/>
              <a:t>Chapter 4: Production and Materials Management Information Systems</a:t>
            </a:r>
          </a:p>
        </p:txBody>
      </p:sp>
    </p:spTree>
    <p:extLst>
      <p:ext uri="{BB962C8B-B14F-4D97-AF65-F5344CB8AC3E}">
        <p14:creationId xmlns:p14="http://schemas.microsoft.com/office/powerpoint/2010/main" val="38957149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lgn="l">
              <a:defRPr kumimoji="0"/>
            </a:lvl1pPr>
          </a:lstStyle>
          <a:p>
            <a:pPr>
              <a:defRPr/>
            </a:pPr>
            <a:r>
              <a:rPr lang="en-US" altLang="zh-CN"/>
              <a:t>Chapter 4: Production and Materials Management Information Systems</a:t>
            </a:r>
          </a:p>
        </p:txBody>
      </p:sp>
    </p:spTree>
    <p:extLst>
      <p:ext uri="{BB962C8B-B14F-4D97-AF65-F5344CB8AC3E}">
        <p14:creationId xmlns:p14="http://schemas.microsoft.com/office/powerpoint/2010/main" val="28126886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lgn="l">
              <a:defRPr kumimoji="0"/>
            </a:lvl1pPr>
          </a:lstStyle>
          <a:p>
            <a:pPr>
              <a:defRPr/>
            </a:pPr>
            <a:r>
              <a:rPr lang="en-US" altLang="zh-CN"/>
              <a:t>Chapter 4: Production and Materials Management Information Systems</a:t>
            </a:r>
          </a:p>
        </p:txBody>
      </p:sp>
    </p:spTree>
    <p:extLst>
      <p:ext uri="{BB962C8B-B14F-4D97-AF65-F5344CB8AC3E}">
        <p14:creationId xmlns:p14="http://schemas.microsoft.com/office/powerpoint/2010/main" val="27599825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lgn="l">
              <a:defRPr kumimoji="0"/>
            </a:lvl1pPr>
          </a:lstStyle>
          <a:p>
            <a:pPr>
              <a:defRPr/>
            </a:pPr>
            <a:r>
              <a:rPr lang="en-US" altLang="zh-CN"/>
              <a:t>Chapter 4: Production and Materials Management Information Systems</a:t>
            </a:r>
          </a:p>
        </p:txBody>
      </p:sp>
    </p:spTree>
    <p:extLst>
      <p:ext uri="{BB962C8B-B14F-4D97-AF65-F5344CB8AC3E}">
        <p14:creationId xmlns:p14="http://schemas.microsoft.com/office/powerpoint/2010/main" val="6433514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lgn="l">
              <a:defRPr kumimoji="0"/>
            </a:lvl1pPr>
          </a:lstStyle>
          <a:p>
            <a:pPr>
              <a:defRPr/>
            </a:pPr>
            <a:r>
              <a:rPr lang="en-US" altLang="zh-CN"/>
              <a:t>Chapter 4: Production and Materials Management Information Systems</a:t>
            </a:r>
          </a:p>
        </p:txBody>
      </p:sp>
    </p:spTree>
    <p:extLst>
      <p:ext uri="{BB962C8B-B14F-4D97-AF65-F5344CB8AC3E}">
        <p14:creationId xmlns:p14="http://schemas.microsoft.com/office/powerpoint/2010/main" val="36943633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lgn="l">
              <a:defRPr kumimoji="0"/>
            </a:lvl1pPr>
          </a:lstStyle>
          <a:p>
            <a:pPr>
              <a:defRPr/>
            </a:pPr>
            <a:r>
              <a:rPr lang="en-US" altLang="zh-CN"/>
              <a:t>Chapter 4: Production and Materials Management Information Systems</a:t>
            </a:r>
          </a:p>
        </p:txBody>
      </p:sp>
    </p:spTree>
    <p:extLst>
      <p:ext uri="{BB962C8B-B14F-4D97-AF65-F5344CB8AC3E}">
        <p14:creationId xmlns:p14="http://schemas.microsoft.com/office/powerpoint/2010/main" val="408435855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0"/>
            </a:lvl1pPr>
          </a:lstStyle>
          <a:p>
            <a:pPr>
              <a:defRPr/>
            </a:pPr>
            <a:r>
              <a:rPr lang="en-US" altLang="zh-CN"/>
              <a:t>Chapter 5: Accounting and Finance</a:t>
            </a:r>
          </a:p>
        </p:txBody>
      </p:sp>
    </p:spTree>
    <p:extLst>
      <p:ext uri="{BB962C8B-B14F-4D97-AF65-F5344CB8AC3E}">
        <p14:creationId xmlns:p14="http://schemas.microsoft.com/office/powerpoint/2010/main" val="23985220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0"/>
            </a:lvl1pPr>
          </a:lstStyle>
          <a:p>
            <a:pPr>
              <a:defRPr/>
            </a:pPr>
            <a:r>
              <a:rPr lang="en-US" altLang="zh-CN"/>
              <a:t>Chapter 5: Accounting and Finance</a:t>
            </a:r>
          </a:p>
        </p:txBody>
      </p:sp>
    </p:spTree>
    <p:extLst>
      <p:ext uri="{BB962C8B-B14F-4D97-AF65-F5344CB8AC3E}">
        <p14:creationId xmlns:p14="http://schemas.microsoft.com/office/powerpoint/2010/main" val="12424980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0"/>
            </a:lvl1pPr>
          </a:lstStyle>
          <a:p>
            <a:pPr>
              <a:defRPr/>
            </a:pPr>
            <a:r>
              <a:rPr lang="en-US" altLang="zh-CN"/>
              <a:t>Chapter 5: Accounting and Finance</a:t>
            </a:r>
          </a:p>
        </p:txBody>
      </p:sp>
    </p:spTree>
    <p:extLst>
      <p:ext uri="{BB962C8B-B14F-4D97-AF65-F5344CB8AC3E}">
        <p14:creationId xmlns:p14="http://schemas.microsoft.com/office/powerpoint/2010/main" val="137614872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kumimoji="0"/>
            </a:lvl1pPr>
          </a:lstStyle>
          <a:p>
            <a:pPr>
              <a:defRPr/>
            </a:pPr>
            <a:r>
              <a:rPr lang="en-US" altLang="zh-CN"/>
              <a:t>Chapter 5: Accounting and Finance</a:t>
            </a:r>
          </a:p>
        </p:txBody>
      </p:sp>
    </p:spTree>
    <p:extLst>
      <p:ext uri="{BB962C8B-B14F-4D97-AF65-F5344CB8AC3E}">
        <p14:creationId xmlns:p14="http://schemas.microsoft.com/office/powerpoint/2010/main" val="359147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241563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kumimoji="0"/>
            </a:lvl1pPr>
          </a:lstStyle>
          <a:p>
            <a:pPr>
              <a:defRPr/>
            </a:pPr>
            <a:r>
              <a:rPr lang="en-US" altLang="zh-CN"/>
              <a:t>Chapter 5: Accounting and Finance</a:t>
            </a:r>
          </a:p>
        </p:txBody>
      </p:sp>
    </p:spTree>
    <p:extLst>
      <p:ext uri="{BB962C8B-B14F-4D97-AF65-F5344CB8AC3E}">
        <p14:creationId xmlns:p14="http://schemas.microsoft.com/office/powerpoint/2010/main" val="1774946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kumimoji="0"/>
            </a:lvl1pPr>
          </a:lstStyle>
          <a:p>
            <a:pPr>
              <a:defRPr/>
            </a:pPr>
            <a:r>
              <a:rPr lang="en-US" altLang="zh-CN"/>
              <a:t>Chapter 5: Accounting and Finance</a:t>
            </a:r>
          </a:p>
        </p:txBody>
      </p:sp>
    </p:spTree>
    <p:extLst>
      <p:ext uri="{BB962C8B-B14F-4D97-AF65-F5344CB8AC3E}">
        <p14:creationId xmlns:p14="http://schemas.microsoft.com/office/powerpoint/2010/main" val="39139494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kumimoji="0"/>
            </a:lvl1pPr>
          </a:lstStyle>
          <a:p>
            <a:pPr>
              <a:defRPr/>
            </a:pPr>
            <a:r>
              <a:rPr lang="en-US" altLang="zh-CN"/>
              <a:t>Chapter 5: Accounting and Finance</a:t>
            </a:r>
          </a:p>
        </p:txBody>
      </p:sp>
    </p:spTree>
    <p:extLst>
      <p:ext uri="{BB962C8B-B14F-4D97-AF65-F5344CB8AC3E}">
        <p14:creationId xmlns:p14="http://schemas.microsoft.com/office/powerpoint/2010/main" val="35189181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kumimoji="0"/>
            </a:lvl1pPr>
          </a:lstStyle>
          <a:p>
            <a:pPr>
              <a:defRPr/>
            </a:pPr>
            <a:r>
              <a:rPr lang="en-US" altLang="zh-CN"/>
              <a:t>Chapter 5: Accounting and Finance</a:t>
            </a:r>
          </a:p>
        </p:txBody>
      </p:sp>
    </p:spTree>
    <p:extLst>
      <p:ext uri="{BB962C8B-B14F-4D97-AF65-F5344CB8AC3E}">
        <p14:creationId xmlns:p14="http://schemas.microsoft.com/office/powerpoint/2010/main" val="5541953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kumimoji="0"/>
            </a:lvl1pPr>
          </a:lstStyle>
          <a:p>
            <a:pPr>
              <a:defRPr/>
            </a:pPr>
            <a:r>
              <a:rPr lang="en-US" altLang="zh-CN"/>
              <a:t>Chapter 5: Accounting and Finance</a:t>
            </a:r>
          </a:p>
        </p:txBody>
      </p:sp>
    </p:spTree>
    <p:extLst>
      <p:ext uri="{BB962C8B-B14F-4D97-AF65-F5344CB8AC3E}">
        <p14:creationId xmlns:p14="http://schemas.microsoft.com/office/powerpoint/2010/main" val="249341858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0"/>
            </a:lvl1pPr>
          </a:lstStyle>
          <a:p>
            <a:pPr>
              <a:defRPr/>
            </a:pPr>
            <a:r>
              <a:rPr lang="en-US" altLang="zh-CN"/>
              <a:t>Chapter 5: Accounting and Finance</a:t>
            </a:r>
          </a:p>
        </p:txBody>
      </p:sp>
    </p:spTree>
    <p:extLst>
      <p:ext uri="{BB962C8B-B14F-4D97-AF65-F5344CB8AC3E}">
        <p14:creationId xmlns:p14="http://schemas.microsoft.com/office/powerpoint/2010/main" val="9513744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kumimoji="0">
                <a:latin typeface="Arial" charset="0"/>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0"/>
            </a:lvl1pPr>
          </a:lstStyle>
          <a:p>
            <a:pPr>
              <a:defRPr/>
            </a:pPr>
            <a:r>
              <a:rPr lang="en-US" altLang="zh-CN"/>
              <a:t>Chapter 5: Accounting and Finance</a:t>
            </a:r>
          </a:p>
        </p:txBody>
      </p:sp>
    </p:spTree>
    <p:extLst>
      <p:ext uri="{BB962C8B-B14F-4D97-AF65-F5344CB8AC3E}">
        <p14:creationId xmlns:p14="http://schemas.microsoft.com/office/powerpoint/2010/main" val="3761094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kumimoji="0">
                <a:latin typeface="Arial"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kumimoji="0"/>
            </a:lvl1pPr>
          </a:lstStyle>
          <a:p>
            <a:pPr>
              <a:defRPr/>
            </a:pPr>
            <a:r>
              <a:rPr lang="en-US" altLang="zh-CN"/>
              <a:t>Chapter 6: Organization and Human Resource Management</a:t>
            </a:r>
          </a:p>
        </p:txBody>
      </p:sp>
    </p:spTree>
    <p:extLst>
      <p:ext uri="{BB962C8B-B14F-4D97-AF65-F5344CB8AC3E}">
        <p14:creationId xmlns:p14="http://schemas.microsoft.com/office/powerpoint/2010/main" val="219767854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kumimoji="0">
                <a:latin typeface="Arial"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kumimoji="0"/>
            </a:lvl1pPr>
          </a:lstStyle>
          <a:p>
            <a:pPr>
              <a:defRPr/>
            </a:pPr>
            <a:r>
              <a:rPr lang="en-US" altLang="zh-CN"/>
              <a:t>Chapter 6: Organization and Human Resource Management</a:t>
            </a:r>
          </a:p>
        </p:txBody>
      </p:sp>
    </p:spTree>
    <p:extLst>
      <p:ext uri="{BB962C8B-B14F-4D97-AF65-F5344CB8AC3E}">
        <p14:creationId xmlns:p14="http://schemas.microsoft.com/office/powerpoint/2010/main" val="119941213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kumimoji="0">
                <a:latin typeface="Arial"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kumimoji="0"/>
            </a:lvl1pPr>
          </a:lstStyle>
          <a:p>
            <a:pPr>
              <a:defRPr/>
            </a:pPr>
            <a:r>
              <a:rPr lang="en-US" altLang="zh-CN"/>
              <a:t>Chapter 6: Organization and Human Resource Management</a:t>
            </a:r>
          </a:p>
        </p:txBody>
      </p:sp>
    </p:spTree>
    <p:extLst>
      <p:ext uri="{BB962C8B-B14F-4D97-AF65-F5344CB8AC3E}">
        <p14:creationId xmlns:p14="http://schemas.microsoft.com/office/powerpoint/2010/main" val="2125375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85542627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kumimoji="0">
                <a:latin typeface="Arial" charset="0"/>
              </a:defRPr>
            </a:lvl1pPr>
          </a:lstStyle>
          <a:p>
            <a:pPr>
              <a:defRPr/>
            </a:pPr>
            <a:endParaRPr lang="en-US" altLang="zh-CN"/>
          </a:p>
        </p:txBody>
      </p:sp>
      <p:sp>
        <p:nvSpPr>
          <p:cNvPr id="6" name="页脚占位符 5"/>
          <p:cNvSpPr>
            <a:spLocks noGrp="1"/>
          </p:cNvSpPr>
          <p:nvPr>
            <p:ph type="ftr" sz="quarter" idx="11"/>
          </p:nvPr>
        </p:nvSpPr>
        <p:spPr/>
        <p:txBody>
          <a:bodyPr/>
          <a:lstStyle>
            <a:lvl1pPr>
              <a:defRPr kumimoji="0"/>
            </a:lvl1pPr>
          </a:lstStyle>
          <a:p>
            <a:pPr>
              <a:defRPr/>
            </a:pPr>
            <a:r>
              <a:rPr lang="en-US" altLang="zh-CN"/>
              <a:t>Chapter 6: Organization and Human Resource Management</a:t>
            </a:r>
          </a:p>
        </p:txBody>
      </p:sp>
    </p:spTree>
    <p:extLst>
      <p:ext uri="{BB962C8B-B14F-4D97-AF65-F5344CB8AC3E}">
        <p14:creationId xmlns:p14="http://schemas.microsoft.com/office/powerpoint/2010/main" val="15048277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kumimoji="0">
                <a:latin typeface="Arial" charset="0"/>
              </a:defRPr>
            </a:lvl1pPr>
          </a:lstStyle>
          <a:p>
            <a:pPr>
              <a:defRPr/>
            </a:pPr>
            <a:endParaRPr lang="en-US" altLang="zh-CN"/>
          </a:p>
        </p:txBody>
      </p:sp>
      <p:sp>
        <p:nvSpPr>
          <p:cNvPr id="8" name="页脚占位符 7"/>
          <p:cNvSpPr>
            <a:spLocks noGrp="1"/>
          </p:cNvSpPr>
          <p:nvPr>
            <p:ph type="ftr" sz="quarter" idx="11"/>
          </p:nvPr>
        </p:nvSpPr>
        <p:spPr/>
        <p:txBody>
          <a:bodyPr/>
          <a:lstStyle>
            <a:lvl1pPr>
              <a:defRPr kumimoji="0"/>
            </a:lvl1pPr>
          </a:lstStyle>
          <a:p>
            <a:pPr>
              <a:defRPr/>
            </a:pPr>
            <a:r>
              <a:rPr lang="en-US" altLang="zh-CN"/>
              <a:t>Chapter 6: Organization and Human Resource Management</a:t>
            </a:r>
          </a:p>
        </p:txBody>
      </p:sp>
    </p:spTree>
    <p:extLst>
      <p:ext uri="{BB962C8B-B14F-4D97-AF65-F5344CB8AC3E}">
        <p14:creationId xmlns:p14="http://schemas.microsoft.com/office/powerpoint/2010/main" val="5977261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kumimoji="0">
                <a:latin typeface="Arial" charset="0"/>
              </a:defRPr>
            </a:lvl1pPr>
          </a:lstStyle>
          <a:p>
            <a:pPr>
              <a:defRPr/>
            </a:pPr>
            <a:endParaRPr lang="en-US" altLang="zh-CN"/>
          </a:p>
        </p:txBody>
      </p:sp>
      <p:sp>
        <p:nvSpPr>
          <p:cNvPr id="4" name="页脚占位符 3"/>
          <p:cNvSpPr>
            <a:spLocks noGrp="1"/>
          </p:cNvSpPr>
          <p:nvPr>
            <p:ph type="ftr" sz="quarter" idx="11"/>
          </p:nvPr>
        </p:nvSpPr>
        <p:spPr/>
        <p:txBody>
          <a:bodyPr/>
          <a:lstStyle>
            <a:lvl1pPr>
              <a:defRPr kumimoji="0"/>
            </a:lvl1pPr>
          </a:lstStyle>
          <a:p>
            <a:pPr>
              <a:defRPr/>
            </a:pPr>
            <a:r>
              <a:rPr lang="en-US" altLang="zh-CN"/>
              <a:t>Chapter 6: Organization and Human Resource Management</a:t>
            </a:r>
          </a:p>
        </p:txBody>
      </p:sp>
    </p:spTree>
    <p:extLst>
      <p:ext uri="{BB962C8B-B14F-4D97-AF65-F5344CB8AC3E}">
        <p14:creationId xmlns:p14="http://schemas.microsoft.com/office/powerpoint/2010/main" val="423407455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kumimoji="0">
                <a:latin typeface="Arial" charset="0"/>
              </a:defRPr>
            </a:lvl1pPr>
          </a:lstStyle>
          <a:p>
            <a:pPr>
              <a:defRPr/>
            </a:pPr>
            <a:endParaRPr lang="en-US" altLang="zh-CN"/>
          </a:p>
        </p:txBody>
      </p:sp>
      <p:sp>
        <p:nvSpPr>
          <p:cNvPr id="3" name="页脚占位符 2"/>
          <p:cNvSpPr>
            <a:spLocks noGrp="1"/>
          </p:cNvSpPr>
          <p:nvPr>
            <p:ph type="ftr" sz="quarter" idx="11"/>
          </p:nvPr>
        </p:nvSpPr>
        <p:spPr/>
        <p:txBody>
          <a:bodyPr/>
          <a:lstStyle>
            <a:lvl1pPr>
              <a:defRPr kumimoji="0"/>
            </a:lvl1pPr>
          </a:lstStyle>
          <a:p>
            <a:pPr>
              <a:defRPr/>
            </a:pPr>
            <a:r>
              <a:rPr lang="en-US" altLang="zh-CN"/>
              <a:t>Chapter 6: Organization and Human Resource Management</a:t>
            </a:r>
          </a:p>
        </p:txBody>
      </p:sp>
    </p:spTree>
    <p:extLst>
      <p:ext uri="{BB962C8B-B14F-4D97-AF65-F5344CB8AC3E}">
        <p14:creationId xmlns:p14="http://schemas.microsoft.com/office/powerpoint/2010/main" val="296879436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kumimoji="0">
                <a:latin typeface="Arial" charset="0"/>
              </a:defRPr>
            </a:lvl1pPr>
          </a:lstStyle>
          <a:p>
            <a:pPr>
              <a:defRPr/>
            </a:pPr>
            <a:endParaRPr lang="en-US" altLang="zh-CN"/>
          </a:p>
        </p:txBody>
      </p:sp>
      <p:sp>
        <p:nvSpPr>
          <p:cNvPr id="6" name="页脚占位符 5"/>
          <p:cNvSpPr>
            <a:spLocks noGrp="1"/>
          </p:cNvSpPr>
          <p:nvPr>
            <p:ph type="ftr" sz="quarter" idx="11"/>
          </p:nvPr>
        </p:nvSpPr>
        <p:spPr/>
        <p:txBody>
          <a:bodyPr/>
          <a:lstStyle>
            <a:lvl1pPr>
              <a:defRPr kumimoji="0"/>
            </a:lvl1pPr>
          </a:lstStyle>
          <a:p>
            <a:pPr>
              <a:defRPr/>
            </a:pPr>
            <a:r>
              <a:rPr lang="en-US" altLang="zh-CN"/>
              <a:t>Chapter 6: Organization and Human Resource Management</a:t>
            </a:r>
          </a:p>
        </p:txBody>
      </p:sp>
    </p:spTree>
    <p:extLst>
      <p:ext uri="{BB962C8B-B14F-4D97-AF65-F5344CB8AC3E}">
        <p14:creationId xmlns:p14="http://schemas.microsoft.com/office/powerpoint/2010/main" val="398035470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kumimoji="0">
                <a:latin typeface="Arial" charset="0"/>
              </a:defRPr>
            </a:lvl1pPr>
          </a:lstStyle>
          <a:p>
            <a:pPr>
              <a:defRPr/>
            </a:pPr>
            <a:endParaRPr lang="en-US" altLang="zh-CN"/>
          </a:p>
        </p:txBody>
      </p:sp>
      <p:sp>
        <p:nvSpPr>
          <p:cNvPr id="6" name="页脚占位符 5"/>
          <p:cNvSpPr>
            <a:spLocks noGrp="1"/>
          </p:cNvSpPr>
          <p:nvPr>
            <p:ph type="ftr" sz="quarter" idx="11"/>
          </p:nvPr>
        </p:nvSpPr>
        <p:spPr/>
        <p:txBody>
          <a:bodyPr/>
          <a:lstStyle>
            <a:lvl1pPr>
              <a:defRPr kumimoji="0"/>
            </a:lvl1pPr>
          </a:lstStyle>
          <a:p>
            <a:pPr>
              <a:defRPr/>
            </a:pPr>
            <a:r>
              <a:rPr lang="en-US" altLang="zh-CN"/>
              <a:t>Chapter 6: Organization and Human Resource Management</a:t>
            </a:r>
          </a:p>
        </p:txBody>
      </p:sp>
    </p:spTree>
    <p:extLst>
      <p:ext uri="{BB962C8B-B14F-4D97-AF65-F5344CB8AC3E}">
        <p14:creationId xmlns:p14="http://schemas.microsoft.com/office/powerpoint/2010/main" val="136437105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kumimoji="0">
                <a:latin typeface="Arial"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kumimoji="0"/>
            </a:lvl1pPr>
          </a:lstStyle>
          <a:p>
            <a:pPr>
              <a:defRPr/>
            </a:pPr>
            <a:r>
              <a:rPr lang="en-US" altLang="zh-CN"/>
              <a:t>Chapter 6: Organization and Human Resource Management</a:t>
            </a:r>
          </a:p>
        </p:txBody>
      </p:sp>
    </p:spTree>
    <p:extLst>
      <p:ext uri="{BB962C8B-B14F-4D97-AF65-F5344CB8AC3E}">
        <p14:creationId xmlns:p14="http://schemas.microsoft.com/office/powerpoint/2010/main" val="162121451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kumimoji="0">
                <a:latin typeface="Arial"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kumimoji="0"/>
            </a:lvl1pPr>
          </a:lstStyle>
          <a:p>
            <a:pPr>
              <a:defRPr/>
            </a:pPr>
            <a:r>
              <a:rPr lang="en-US" altLang="zh-CN"/>
              <a:t>Chapter 6: Organization and Human Resource Management</a:t>
            </a:r>
          </a:p>
        </p:txBody>
      </p:sp>
    </p:spTree>
    <p:extLst>
      <p:ext uri="{BB962C8B-B14F-4D97-AF65-F5344CB8AC3E}">
        <p14:creationId xmlns:p14="http://schemas.microsoft.com/office/powerpoint/2010/main" val="219428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9070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819667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44825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1.jpe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2.jpe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ERP &amp; SCM</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7"/>
          <p:cNvSpPr>
            <a:spLocks noChangeArrowheads="1"/>
          </p:cNvSpPr>
          <p:nvPr userDrawn="1"/>
        </p:nvSpPr>
        <p:spPr bwMode="auto">
          <a:xfrm>
            <a:off x="8532813" y="6292850"/>
            <a:ext cx="400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fld id="{12979803-ECC6-42C9-B59E-43245C5FCBF2}" type="slidenum">
              <a:rPr lang="en-US" altLang="zh-CN" sz="1400" b="1"/>
              <a:pPr/>
              <a:t>‹#›</a:t>
            </a:fld>
            <a:endParaRPr lang="en-US" altLang="zh-CN" sz="1400" b="1"/>
          </a:p>
        </p:txBody>
      </p:sp>
      <p:sp>
        <p:nvSpPr>
          <p:cNvPr id="1029" name="Text Box 9"/>
          <p:cNvSpPr txBox="1">
            <a:spLocks noChangeArrowheads="1"/>
          </p:cNvSpPr>
          <p:nvPr userDrawn="1"/>
        </p:nvSpPr>
        <p:spPr bwMode="auto">
          <a:xfrm>
            <a:off x="323850" y="6237288"/>
            <a:ext cx="5854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1400" b="1" smtClean="0"/>
              <a:t>Chapter 1: Business Functions, Processes, and Data Requirements</a:t>
            </a:r>
          </a:p>
        </p:txBody>
      </p:sp>
      <p:sp>
        <p:nvSpPr>
          <p:cNvPr id="1030" name="Text Box 11"/>
          <p:cNvSpPr txBox="1">
            <a:spLocks noChangeArrowheads="1"/>
          </p:cNvSpPr>
          <p:nvPr userDrawn="1"/>
        </p:nvSpPr>
        <p:spPr bwMode="auto">
          <a:xfrm>
            <a:off x="8132763" y="103188"/>
            <a:ext cx="9763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1000" smtClean="0">
                <a:latin typeface="Arial Black" pitchFamily="34" charset="0"/>
              </a:rPr>
              <a:t>ERP &amp; SCM</a:t>
            </a:r>
          </a:p>
        </p:txBody>
      </p:sp>
    </p:spTree>
  </p:cSld>
  <p:clrMap bg1="dk2" tx1="lt1" bg2="dk1" tx2="lt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33399"/>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单击以编辑</a:t>
            </a:r>
            <a:r>
              <a:rPr lang="zh-CN" altLang="en-US" smtClean="0"/>
              <a:t>母版标题样式</a:t>
            </a:r>
          </a:p>
        </p:txBody>
      </p:sp>
      <p:sp>
        <p:nvSpPr>
          <p:cNvPr id="2051"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spcBef>
                <a:spcPct val="50000"/>
              </a:spcBef>
              <a:defRPr kumimoji="1" sz="1400">
                <a:solidFill>
                  <a:srgbClr val="FFFFCC"/>
                </a:solidFill>
                <a:latin typeface="Times New Roman" pitchFamily="18" charset="0"/>
              </a:defRPr>
            </a:lvl1pPr>
          </a:lstStyle>
          <a:p>
            <a:pPr>
              <a:defRPr/>
            </a:pPr>
            <a:endParaRPr lang="en-US" altLang="zh-CN"/>
          </a:p>
        </p:txBody>
      </p:sp>
      <p:sp>
        <p:nvSpPr>
          <p:cNvPr id="1029" name="Rectangle 5"/>
          <p:cNvSpPr>
            <a:spLocks noGrp="1" noChangeArrowheads="1"/>
          </p:cNvSpPr>
          <p:nvPr>
            <p:ph type="ftr" sz="quarter" idx="3"/>
          </p:nvPr>
        </p:nvSpPr>
        <p:spPr bwMode="auto">
          <a:xfrm>
            <a:off x="684213" y="6237288"/>
            <a:ext cx="37528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kumimoji="1" sz="1200">
                <a:solidFill>
                  <a:srgbClr val="FFFFCC"/>
                </a:solidFill>
                <a:latin typeface="Arial Rounded MT Bold" pitchFamily="34" charset="0"/>
              </a:defRPr>
            </a:lvl1pPr>
          </a:lstStyle>
          <a:p>
            <a:pPr>
              <a:defRPr/>
            </a:pPr>
            <a:r>
              <a:rPr lang="en-US" altLang="zh-CN"/>
              <a:t>Chapter2:The Development of ERP Systems</a:t>
            </a:r>
          </a:p>
        </p:txBody>
      </p:sp>
      <p:sp>
        <p:nvSpPr>
          <p:cNvPr id="2054" name="Rectangle 7"/>
          <p:cNvSpPr>
            <a:spLocks noChangeArrowheads="1"/>
          </p:cNvSpPr>
          <p:nvPr/>
        </p:nvSpPr>
        <p:spPr bwMode="auto">
          <a:xfrm>
            <a:off x="8153400" y="6145213"/>
            <a:ext cx="433388"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fld id="{F8FBB227-7FEB-4159-9C1C-3005F37EF8AF}" type="slidenum">
              <a:rPr kumimoji="1" lang="en-US" altLang="zh-CN" sz="1600" b="1">
                <a:solidFill>
                  <a:srgbClr val="FFFFCC"/>
                </a:solidFill>
              </a:rPr>
              <a:pPr/>
              <a:t>‹#›</a:t>
            </a:fld>
            <a:endParaRPr kumimoji="1" lang="en-US" altLang="zh-CN" sz="1400">
              <a:solidFill>
                <a:srgbClr val="FFFFCC"/>
              </a:solidFill>
              <a:latin typeface="Times New Roman" pitchFamily="18" charset="0"/>
            </a:endParaRPr>
          </a:p>
        </p:txBody>
      </p:sp>
      <p:sp>
        <p:nvSpPr>
          <p:cNvPr id="2055" name="Text Box 9"/>
          <p:cNvSpPr txBox="1">
            <a:spLocks noChangeArrowheads="1"/>
          </p:cNvSpPr>
          <p:nvPr userDrawn="1"/>
        </p:nvSpPr>
        <p:spPr bwMode="auto">
          <a:xfrm>
            <a:off x="8059738" y="44450"/>
            <a:ext cx="976312"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defRPr/>
            </a:pPr>
            <a:r>
              <a:rPr kumimoji="1" lang="en-US" altLang="zh-CN" sz="1000" smtClean="0">
                <a:solidFill>
                  <a:srgbClr val="FFFFCC"/>
                </a:solidFill>
                <a:latin typeface="Arial Black" pitchFamily="34" charset="0"/>
              </a:rPr>
              <a:t>ERP &amp; SCM</a:t>
            </a:r>
          </a:p>
        </p:txBody>
      </p:sp>
    </p:spTree>
  </p:cSld>
  <p:clrMap bg1="dk2" tx1="lt1" bg2="dk1" tx2="lt2" accent1="accent1" accent2="accent2" accent3="accent3" accent4="accent4" accent5="accent5" accent6="accent6" hlink="hlink" folHlink="folHlink"/>
  <p:sldLayoutIdLst>
    <p:sldLayoutId id="2147484205" r:id="rId1"/>
    <p:sldLayoutId id="2147484206" r:id="rId2"/>
    <p:sldLayoutId id="2147484207" r:id="rId3"/>
    <p:sldLayoutId id="2147484208" r:id="rId4"/>
    <p:sldLayoutId id="2147484209" r:id="rId5"/>
    <p:sldLayoutId id="2147484210" r:id="rId6"/>
    <p:sldLayoutId id="2147484211" r:id="rId7"/>
    <p:sldLayoutId id="2147484212" r:id="rId8"/>
    <p:sldLayoutId id="2147484213" r:id="rId9"/>
    <p:sldLayoutId id="2147484214" r:id="rId10"/>
    <p:sldLayoutId id="2147484215" r:id="rId11"/>
  </p:sldLayoutIdLst>
  <p:hf sldNum="0" hd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B2B2B2"/>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abc</a:t>
            </a:r>
          </a:p>
        </p:txBody>
      </p:sp>
      <p:sp>
        <p:nvSpPr>
          <p:cNvPr id="3075"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ABC</a:t>
            </a:r>
          </a:p>
          <a:p>
            <a:pPr lvl="1"/>
            <a:r>
              <a:rPr lang="en-US" altLang="zh-CN" smtClean="0"/>
              <a:t>ABC</a:t>
            </a:r>
          </a:p>
          <a:p>
            <a:pPr lvl="2"/>
            <a:r>
              <a:rPr lang="en-US" altLang="zh-CN" smtClean="0"/>
              <a:t>ABC</a:t>
            </a:r>
          </a:p>
          <a:p>
            <a:pPr lvl="3"/>
            <a:r>
              <a:rPr lang="en-US" altLang="zh-CN" smtClean="0"/>
              <a:t>abc</a:t>
            </a:r>
          </a:p>
          <a:p>
            <a:pPr lvl="4"/>
            <a:r>
              <a:rPr lang="en-US" altLang="zh-CN" smtClean="0"/>
              <a:t>abc</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spcBef>
                <a:spcPct val="50000"/>
              </a:spcBef>
              <a:defRPr kumimoji="1" sz="1400">
                <a:solidFill>
                  <a:srgbClr val="000000"/>
                </a:solidFill>
                <a:latin typeface="Times New Roman" pitchFamily="18" charset="0"/>
              </a:defRPr>
            </a:lvl1pPr>
          </a:lstStyle>
          <a:p>
            <a:pPr>
              <a:defRPr/>
            </a:pPr>
            <a:endParaRPr lang="en-US" altLang="zh-CN"/>
          </a:p>
        </p:txBody>
      </p:sp>
      <p:sp>
        <p:nvSpPr>
          <p:cNvPr id="1029" name="Rectangle 5"/>
          <p:cNvSpPr>
            <a:spLocks noGrp="1" noChangeArrowheads="1"/>
          </p:cNvSpPr>
          <p:nvPr>
            <p:ph type="ftr" sz="quarter" idx="3"/>
          </p:nvPr>
        </p:nvSpPr>
        <p:spPr bwMode="auto">
          <a:xfrm>
            <a:off x="539750" y="6237288"/>
            <a:ext cx="64801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kumimoji="1" sz="1400">
                <a:solidFill>
                  <a:srgbClr val="000000"/>
                </a:solidFill>
                <a:latin typeface="+mn-lt"/>
              </a:defRPr>
            </a:lvl1pPr>
          </a:lstStyle>
          <a:p>
            <a:pPr>
              <a:defRPr/>
            </a:pPr>
            <a:r>
              <a:rPr lang="en-US" altLang="zh-CN"/>
              <a:t>Chapter 3: Marketing Information Systems and the Sales Order Process</a:t>
            </a:r>
          </a:p>
        </p:txBody>
      </p:sp>
      <p:sp>
        <p:nvSpPr>
          <p:cNvPr id="3078" name="Rectangle 7"/>
          <p:cNvSpPr>
            <a:spLocks noChangeArrowheads="1"/>
          </p:cNvSpPr>
          <p:nvPr/>
        </p:nvSpPr>
        <p:spPr bwMode="auto">
          <a:xfrm>
            <a:off x="8153400" y="6226175"/>
            <a:ext cx="4000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fld id="{FF0087B5-E4CD-4A35-A542-80C09595F5C8}" type="slidenum">
              <a:rPr kumimoji="1" lang="en-US" altLang="zh-CN" sz="1400">
                <a:solidFill>
                  <a:srgbClr val="000000"/>
                </a:solidFill>
                <a:latin typeface="Arial Rounded MT Bold" pitchFamily="34" charset="0"/>
              </a:rPr>
              <a:pPr/>
              <a:t>‹#›</a:t>
            </a:fld>
            <a:endParaRPr kumimoji="1" lang="en-US" altLang="zh-CN" sz="1400">
              <a:solidFill>
                <a:srgbClr val="000000"/>
              </a:solidFill>
              <a:latin typeface="Arial Rounded MT Bold" pitchFamily="34" charset="0"/>
            </a:endParaRPr>
          </a:p>
        </p:txBody>
      </p:sp>
      <p:sp>
        <p:nvSpPr>
          <p:cNvPr id="1031" name="Text Box 9"/>
          <p:cNvSpPr txBox="1">
            <a:spLocks noChangeArrowheads="1"/>
          </p:cNvSpPr>
          <p:nvPr/>
        </p:nvSpPr>
        <p:spPr bwMode="auto">
          <a:xfrm>
            <a:off x="7799388" y="92075"/>
            <a:ext cx="117316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0" hangingPunct="0">
              <a:defRPr/>
            </a:pPr>
            <a:r>
              <a:rPr lang="en-US" altLang="zh-CN" sz="1400" smtClean="0">
                <a:solidFill>
                  <a:srgbClr val="000000"/>
                </a:solidFill>
                <a:latin typeface="Arial Rounded MT Bold" pitchFamily="34" charset="0"/>
              </a:rPr>
              <a:t>ERP &amp; SCM</a:t>
            </a:r>
          </a:p>
        </p:txBody>
      </p:sp>
    </p:spTree>
  </p:cSld>
  <p:clrMap bg1="lt1" tx1="dk1" bg2="lt2" tx2="dk2" accent1="accent1" accent2="accent2" accent3="accent3" accent4="accent4" accent5="accent5" accent6="accent6" hlink="hlink" folHlink="folHlink"/>
  <p:sldLayoutIdLst>
    <p:sldLayoutId id="2147484216" r:id="rId1"/>
    <p:sldLayoutId id="2147484217" r:id="rId2"/>
    <p:sldLayoutId id="2147484218" r:id="rId3"/>
    <p:sldLayoutId id="2147484219" r:id="rId4"/>
    <p:sldLayoutId id="2147484220" r:id="rId5"/>
    <p:sldLayoutId id="2147484221" r:id="rId6"/>
    <p:sldLayoutId id="2147484222" r:id="rId7"/>
    <p:sldLayoutId id="2147484223" r:id="rId8"/>
    <p:sldLayoutId id="2147484224" r:id="rId9"/>
    <p:sldLayoutId id="2147484225" r:id="rId10"/>
    <p:sldLayoutId id="2147484226" r:id="rId11"/>
  </p:sldLayoutIdLst>
  <p:hf sldNum="0" hd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Rounded MT Bold" pitchFamily="34" charset="0"/>
          <a:ea typeface="宋体" pitchFamily="2" charset="-122"/>
        </a:defRPr>
      </a:lvl2pPr>
      <a:lvl3pPr algn="ctr" rtl="0" eaLnBrk="0" fontAlgn="base" hangingPunct="0">
        <a:spcBef>
          <a:spcPct val="0"/>
        </a:spcBef>
        <a:spcAft>
          <a:spcPct val="0"/>
        </a:spcAft>
        <a:defRPr kumimoji="1" sz="4400">
          <a:solidFill>
            <a:schemeClr val="tx2"/>
          </a:solidFill>
          <a:latin typeface="Arial Rounded MT Bold" pitchFamily="34" charset="0"/>
          <a:ea typeface="宋体" pitchFamily="2" charset="-122"/>
        </a:defRPr>
      </a:lvl3pPr>
      <a:lvl4pPr algn="ctr" rtl="0" eaLnBrk="0" fontAlgn="base" hangingPunct="0">
        <a:spcBef>
          <a:spcPct val="0"/>
        </a:spcBef>
        <a:spcAft>
          <a:spcPct val="0"/>
        </a:spcAft>
        <a:defRPr kumimoji="1" sz="4400">
          <a:solidFill>
            <a:schemeClr val="tx2"/>
          </a:solidFill>
          <a:latin typeface="Arial Rounded MT Bold" pitchFamily="34" charset="0"/>
          <a:ea typeface="宋体" pitchFamily="2" charset="-122"/>
        </a:defRPr>
      </a:lvl4pPr>
      <a:lvl5pPr algn="ctr" rtl="0" eaLnBrk="0" fontAlgn="base" hangingPunct="0">
        <a:spcBef>
          <a:spcPct val="0"/>
        </a:spcBef>
        <a:spcAft>
          <a:spcPct val="0"/>
        </a:spcAft>
        <a:defRPr kumimoji="1" sz="4400">
          <a:solidFill>
            <a:schemeClr val="tx2"/>
          </a:solidFill>
          <a:latin typeface="Arial Rounded MT Bold" pitchFamily="34" charset="0"/>
          <a:ea typeface="宋体" pitchFamily="2" charset="-122"/>
        </a:defRPr>
      </a:lvl5pPr>
      <a:lvl6pPr marL="457200" algn="ctr" rtl="0" fontAlgn="base">
        <a:spcBef>
          <a:spcPct val="0"/>
        </a:spcBef>
        <a:spcAft>
          <a:spcPct val="0"/>
        </a:spcAft>
        <a:defRPr kumimoji="1" sz="4400">
          <a:solidFill>
            <a:schemeClr val="tx2"/>
          </a:solidFill>
          <a:latin typeface="Arial Rounded MT Bold" pitchFamily="34" charset="0"/>
          <a:ea typeface="宋体" pitchFamily="2" charset="-122"/>
        </a:defRPr>
      </a:lvl6pPr>
      <a:lvl7pPr marL="914400" algn="ctr" rtl="0" fontAlgn="base">
        <a:spcBef>
          <a:spcPct val="0"/>
        </a:spcBef>
        <a:spcAft>
          <a:spcPct val="0"/>
        </a:spcAft>
        <a:defRPr kumimoji="1" sz="4400">
          <a:solidFill>
            <a:schemeClr val="tx2"/>
          </a:solidFill>
          <a:latin typeface="Arial Rounded MT Bold" pitchFamily="34" charset="0"/>
          <a:ea typeface="宋体" pitchFamily="2" charset="-122"/>
        </a:defRPr>
      </a:lvl7pPr>
      <a:lvl8pPr marL="1371600" algn="ctr" rtl="0" fontAlgn="base">
        <a:spcBef>
          <a:spcPct val="0"/>
        </a:spcBef>
        <a:spcAft>
          <a:spcPct val="0"/>
        </a:spcAft>
        <a:defRPr kumimoji="1" sz="4400">
          <a:solidFill>
            <a:schemeClr val="tx2"/>
          </a:solidFill>
          <a:latin typeface="Arial Rounded MT Bold" pitchFamily="34" charset="0"/>
          <a:ea typeface="宋体" pitchFamily="2" charset="-122"/>
        </a:defRPr>
      </a:lvl8pPr>
      <a:lvl9pPr marL="1828800" algn="ctr" rtl="0" fontAlgn="base">
        <a:spcBef>
          <a:spcPct val="0"/>
        </a:spcBef>
        <a:spcAft>
          <a:spcPct val="0"/>
        </a:spcAft>
        <a:defRPr kumimoji="1" sz="4400">
          <a:solidFill>
            <a:schemeClr val="tx2"/>
          </a:solidFill>
          <a:latin typeface="Arial Rounded MT Bold" pitchFamily="34"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B2B2B2"/>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abc</a:t>
            </a:r>
          </a:p>
        </p:txBody>
      </p:sp>
      <p:sp>
        <p:nvSpPr>
          <p:cNvPr id="4099"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ABC</a:t>
            </a:r>
          </a:p>
          <a:p>
            <a:pPr lvl="1"/>
            <a:r>
              <a:rPr lang="en-US" altLang="zh-CN" smtClean="0"/>
              <a:t>ABC</a:t>
            </a:r>
          </a:p>
          <a:p>
            <a:pPr lvl="2"/>
            <a:r>
              <a:rPr lang="en-US" altLang="zh-CN" smtClean="0"/>
              <a:t>ABC</a:t>
            </a:r>
          </a:p>
          <a:p>
            <a:pPr lvl="3"/>
            <a:r>
              <a:rPr lang="en-US" altLang="zh-CN" smtClean="0"/>
              <a:t>abc</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spcBef>
                <a:spcPct val="50000"/>
              </a:spcBef>
              <a:defRPr kumimoji="1" sz="1400">
                <a:solidFill>
                  <a:srgbClr val="000000"/>
                </a:solidFill>
                <a:latin typeface="Times New Roman" pitchFamily="18" charset="0"/>
              </a:defRPr>
            </a:lvl1pPr>
          </a:lstStyle>
          <a:p>
            <a:pPr>
              <a:defRPr/>
            </a:pPr>
            <a:endParaRPr lang="en-US" altLang="zh-CN"/>
          </a:p>
        </p:txBody>
      </p:sp>
      <p:sp>
        <p:nvSpPr>
          <p:cNvPr id="1029" name="Rectangle 5"/>
          <p:cNvSpPr>
            <a:spLocks noGrp="1" noChangeArrowheads="1"/>
          </p:cNvSpPr>
          <p:nvPr>
            <p:ph type="ftr" sz="quarter" idx="3"/>
          </p:nvPr>
        </p:nvSpPr>
        <p:spPr bwMode="auto">
          <a:xfrm>
            <a:off x="539750" y="6237288"/>
            <a:ext cx="64801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kumimoji="1" sz="1400">
                <a:solidFill>
                  <a:srgbClr val="000000"/>
                </a:solidFill>
                <a:latin typeface="+mn-lt"/>
              </a:defRPr>
            </a:lvl1pPr>
          </a:lstStyle>
          <a:p>
            <a:pPr>
              <a:defRPr/>
            </a:pPr>
            <a:r>
              <a:rPr lang="en-US" altLang="zh-CN"/>
              <a:t>Chapter 4: Production and Materials Management Information Systems</a:t>
            </a:r>
          </a:p>
        </p:txBody>
      </p:sp>
      <p:sp>
        <p:nvSpPr>
          <p:cNvPr id="4102" name="Rectangle 7"/>
          <p:cNvSpPr>
            <a:spLocks noChangeArrowheads="1"/>
          </p:cNvSpPr>
          <p:nvPr/>
        </p:nvSpPr>
        <p:spPr bwMode="auto">
          <a:xfrm>
            <a:off x="8153400" y="6226175"/>
            <a:ext cx="4127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fld id="{FC699809-ECE1-4ABE-BE73-3975D1349A31}" type="slidenum">
              <a:rPr kumimoji="1" lang="en-US" altLang="zh-CN" sz="1400">
                <a:solidFill>
                  <a:srgbClr val="000000"/>
                </a:solidFill>
                <a:latin typeface="Arial Rounded MT Bold" pitchFamily="34" charset="0"/>
              </a:rPr>
              <a:pPr/>
              <a:t>‹#›</a:t>
            </a:fld>
            <a:endParaRPr kumimoji="1" lang="en-US" altLang="zh-CN" sz="1400">
              <a:solidFill>
                <a:srgbClr val="000000"/>
              </a:solidFill>
              <a:latin typeface="Arial Rounded MT Bold" pitchFamily="34" charset="0"/>
            </a:endParaRPr>
          </a:p>
        </p:txBody>
      </p:sp>
      <p:sp>
        <p:nvSpPr>
          <p:cNvPr id="1031" name="Text Box 9"/>
          <p:cNvSpPr txBox="1">
            <a:spLocks noChangeArrowheads="1"/>
          </p:cNvSpPr>
          <p:nvPr/>
        </p:nvSpPr>
        <p:spPr bwMode="auto">
          <a:xfrm>
            <a:off x="7799388" y="92075"/>
            <a:ext cx="117316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0" hangingPunct="0">
              <a:defRPr/>
            </a:pPr>
            <a:r>
              <a:rPr lang="en-US" altLang="zh-CN" sz="1400" smtClean="0">
                <a:solidFill>
                  <a:srgbClr val="000000"/>
                </a:solidFill>
                <a:latin typeface="Arial Rounded MT Bold" pitchFamily="34" charset="0"/>
              </a:rPr>
              <a:t>ERP &amp; SCM</a:t>
            </a:r>
          </a:p>
        </p:txBody>
      </p:sp>
    </p:spTree>
  </p:cSld>
  <p:clrMap bg1="lt1" tx1="dk1" bg2="lt2" tx2="dk2" accent1="accent1" accent2="accent2" accent3="accent3" accent4="accent4" accent5="accent5" accent6="accent6" hlink="hlink" folHlink="folHlink"/>
  <p:sldLayoutIdLst>
    <p:sldLayoutId id="2147484227" r:id="rId1"/>
    <p:sldLayoutId id="2147484228" r:id="rId2"/>
    <p:sldLayoutId id="2147484229" r:id="rId3"/>
    <p:sldLayoutId id="2147484230" r:id="rId4"/>
    <p:sldLayoutId id="2147484231" r:id="rId5"/>
    <p:sldLayoutId id="2147484232" r:id="rId6"/>
    <p:sldLayoutId id="2147484233" r:id="rId7"/>
    <p:sldLayoutId id="2147484234" r:id="rId8"/>
    <p:sldLayoutId id="2147484235" r:id="rId9"/>
    <p:sldLayoutId id="2147484236" r:id="rId10"/>
    <p:sldLayoutId id="2147484237" r:id="rId11"/>
    <p:sldLayoutId id="2147484238" r:id="rId12"/>
  </p:sldLayoutIdLst>
  <p:hf sldNum="0" hd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Rounded MT Bold" pitchFamily="34" charset="0"/>
          <a:ea typeface="宋体" pitchFamily="2" charset="-122"/>
        </a:defRPr>
      </a:lvl2pPr>
      <a:lvl3pPr algn="ctr" rtl="0" eaLnBrk="0" fontAlgn="base" hangingPunct="0">
        <a:spcBef>
          <a:spcPct val="0"/>
        </a:spcBef>
        <a:spcAft>
          <a:spcPct val="0"/>
        </a:spcAft>
        <a:defRPr kumimoji="1" sz="4400">
          <a:solidFill>
            <a:schemeClr val="tx2"/>
          </a:solidFill>
          <a:latin typeface="Arial Rounded MT Bold" pitchFamily="34" charset="0"/>
          <a:ea typeface="宋体" pitchFamily="2" charset="-122"/>
        </a:defRPr>
      </a:lvl3pPr>
      <a:lvl4pPr algn="ctr" rtl="0" eaLnBrk="0" fontAlgn="base" hangingPunct="0">
        <a:spcBef>
          <a:spcPct val="0"/>
        </a:spcBef>
        <a:spcAft>
          <a:spcPct val="0"/>
        </a:spcAft>
        <a:defRPr kumimoji="1" sz="4400">
          <a:solidFill>
            <a:schemeClr val="tx2"/>
          </a:solidFill>
          <a:latin typeface="Arial Rounded MT Bold" pitchFamily="34" charset="0"/>
          <a:ea typeface="宋体" pitchFamily="2" charset="-122"/>
        </a:defRPr>
      </a:lvl4pPr>
      <a:lvl5pPr algn="ctr" rtl="0" eaLnBrk="0" fontAlgn="base" hangingPunct="0">
        <a:spcBef>
          <a:spcPct val="0"/>
        </a:spcBef>
        <a:spcAft>
          <a:spcPct val="0"/>
        </a:spcAft>
        <a:defRPr kumimoji="1" sz="4400">
          <a:solidFill>
            <a:schemeClr val="tx2"/>
          </a:solidFill>
          <a:latin typeface="Arial Rounded MT Bold" pitchFamily="34" charset="0"/>
          <a:ea typeface="宋体" pitchFamily="2" charset="-122"/>
        </a:defRPr>
      </a:lvl5pPr>
      <a:lvl6pPr marL="457200" algn="ctr" rtl="0" fontAlgn="base">
        <a:spcBef>
          <a:spcPct val="0"/>
        </a:spcBef>
        <a:spcAft>
          <a:spcPct val="0"/>
        </a:spcAft>
        <a:defRPr kumimoji="1" sz="4400">
          <a:solidFill>
            <a:schemeClr val="tx2"/>
          </a:solidFill>
          <a:latin typeface="Arial Rounded MT Bold" pitchFamily="34" charset="0"/>
          <a:ea typeface="宋体" pitchFamily="2" charset="-122"/>
        </a:defRPr>
      </a:lvl6pPr>
      <a:lvl7pPr marL="914400" algn="ctr" rtl="0" fontAlgn="base">
        <a:spcBef>
          <a:spcPct val="0"/>
        </a:spcBef>
        <a:spcAft>
          <a:spcPct val="0"/>
        </a:spcAft>
        <a:defRPr kumimoji="1" sz="4400">
          <a:solidFill>
            <a:schemeClr val="tx2"/>
          </a:solidFill>
          <a:latin typeface="Arial Rounded MT Bold" pitchFamily="34" charset="0"/>
          <a:ea typeface="宋体" pitchFamily="2" charset="-122"/>
        </a:defRPr>
      </a:lvl7pPr>
      <a:lvl8pPr marL="1371600" algn="ctr" rtl="0" fontAlgn="base">
        <a:spcBef>
          <a:spcPct val="0"/>
        </a:spcBef>
        <a:spcAft>
          <a:spcPct val="0"/>
        </a:spcAft>
        <a:defRPr kumimoji="1" sz="4400">
          <a:solidFill>
            <a:schemeClr val="tx2"/>
          </a:solidFill>
          <a:latin typeface="Arial Rounded MT Bold" pitchFamily="34" charset="0"/>
          <a:ea typeface="宋体" pitchFamily="2" charset="-122"/>
        </a:defRPr>
      </a:lvl8pPr>
      <a:lvl9pPr marL="1828800" algn="ctr" rtl="0" fontAlgn="base">
        <a:spcBef>
          <a:spcPct val="0"/>
        </a:spcBef>
        <a:spcAft>
          <a:spcPct val="0"/>
        </a:spcAft>
        <a:defRPr kumimoji="1" sz="4400">
          <a:solidFill>
            <a:schemeClr val="tx2"/>
          </a:solidFill>
          <a:latin typeface="Arial Rounded MT Bold" pitchFamily="34"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Font typeface="Univers" pitchFamily="34"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Font typeface="Univers" pitchFamily="34"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abc</a:t>
            </a:r>
          </a:p>
        </p:txBody>
      </p:sp>
      <p:sp>
        <p:nvSpPr>
          <p:cNvPr id="5123"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ABC</a:t>
            </a:r>
          </a:p>
          <a:p>
            <a:pPr lvl="1"/>
            <a:r>
              <a:rPr lang="en-US" altLang="zh-CN" smtClean="0"/>
              <a:t>ABC</a:t>
            </a:r>
          </a:p>
          <a:p>
            <a:pPr lvl="2"/>
            <a:r>
              <a:rPr lang="en-US" altLang="zh-CN" smtClean="0"/>
              <a:t>ABC</a:t>
            </a:r>
          </a:p>
          <a:p>
            <a:pPr lvl="3"/>
            <a:r>
              <a:rPr lang="en-US" altLang="zh-CN" smtClean="0"/>
              <a:t>abc</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spcBef>
                <a:spcPct val="50000"/>
              </a:spcBef>
              <a:defRPr kumimoji="1" sz="1400">
                <a:solidFill>
                  <a:srgbClr val="000000"/>
                </a:solidFill>
                <a:latin typeface="Times New Roman" pitchFamily="18" charset="0"/>
              </a:defRPr>
            </a:lvl1pPr>
          </a:lstStyle>
          <a:p>
            <a:pPr>
              <a:defRPr/>
            </a:pPr>
            <a:endParaRPr lang="en-US" altLang="zh-CN"/>
          </a:p>
        </p:txBody>
      </p:sp>
      <p:sp>
        <p:nvSpPr>
          <p:cNvPr id="1029" name="Rectangle 5"/>
          <p:cNvSpPr>
            <a:spLocks noGrp="1" noChangeArrowheads="1"/>
          </p:cNvSpPr>
          <p:nvPr>
            <p:ph type="ftr" sz="quarter" idx="3"/>
          </p:nvPr>
        </p:nvSpPr>
        <p:spPr bwMode="auto">
          <a:xfrm>
            <a:off x="539750" y="6237288"/>
            <a:ext cx="64801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spcBef>
                <a:spcPct val="50000"/>
              </a:spcBef>
              <a:defRPr kumimoji="1" sz="1400">
                <a:solidFill>
                  <a:srgbClr val="000000"/>
                </a:solidFill>
                <a:latin typeface="+mn-lt"/>
              </a:defRPr>
            </a:lvl1pPr>
          </a:lstStyle>
          <a:p>
            <a:pPr>
              <a:defRPr/>
            </a:pPr>
            <a:r>
              <a:rPr lang="en-US" altLang="zh-CN"/>
              <a:t>Chapter 5: Accounting and Finance</a:t>
            </a:r>
          </a:p>
        </p:txBody>
      </p:sp>
      <p:sp>
        <p:nvSpPr>
          <p:cNvPr id="5126" name="Rectangle 7"/>
          <p:cNvSpPr>
            <a:spLocks noChangeArrowheads="1"/>
          </p:cNvSpPr>
          <p:nvPr/>
        </p:nvSpPr>
        <p:spPr bwMode="auto">
          <a:xfrm>
            <a:off x="8153400" y="6226175"/>
            <a:ext cx="4127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fld id="{C5EEA689-4F08-47D8-8CB0-8419663247CE}" type="slidenum">
              <a:rPr kumimoji="1" lang="en-US" altLang="zh-CN" sz="1400">
                <a:solidFill>
                  <a:srgbClr val="000000"/>
                </a:solidFill>
                <a:latin typeface="Arial Rounded MT Bold" pitchFamily="34" charset="0"/>
              </a:rPr>
              <a:pPr/>
              <a:t>‹#›</a:t>
            </a:fld>
            <a:endParaRPr kumimoji="1" lang="en-US" altLang="zh-CN" sz="1400">
              <a:solidFill>
                <a:srgbClr val="000000"/>
              </a:solidFill>
              <a:latin typeface="Arial Rounded MT Bold" pitchFamily="34" charset="0"/>
            </a:endParaRPr>
          </a:p>
        </p:txBody>
      </p:sp>
      <p:sp>
        <p:nvSpPr>
          <p:cNvPr id="1031" name="Text Box 9"/>
          <p:cNvSpPr txBox="1">
            <a:spLocks noChangeArrowheads="1"/>
          </p:cNvSpPr>
          <p:nvPr/>
        </p:nvSpPr>
        <p:spPr bwMode="auto">
          <a:xfrm>
            <a:off x="7799388" y="92075"/>
            <a:ext cx="117316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0" hangingPunct="0">
              <a:defRPr/>
            </a:pPr>
            <a:r>
              <a:rPr lang="en-US" altLang="zh-CN" sz="1400" smtClean="0">
                <a:solidFill>
                  <a:srgbClr val="000000"/>
                </a:solidFill>
                <a:latin typeface="Arial Rounded MT Bold" pitchFamily="34" charset="0"/>
              </a:rPr>
              <a:t>ERP &amp; SCM</a:t>
            </a:r>
          </a:p>
        </p:txBody>
      </p:sp>
    </p:spTree>
  </p:cSld>
  <p:clrMap bg1="lt1" tx1="dk1" bg2="lt2" tx2="dk2" accent1="accent1" accent2="accent2" accent3="accent3" accent4="accent4" accent5="accent5" accent6="accent6" hlink="hlink" folHlink="folHlink"/>
  <p:sldLayoutIdLst>
    <p:sldLayoutId id="2147484239" r:id="rId1"/>
    <p:sldLayoutId id="2147484240" r:id="rId2"/>
    <p:sldLayoutId id="2147484241" r:id="rId3"/>
    <p:sldLayoutId id="2147484242" r:id="rId4"/>
    <p:sldLayoutId id="2147484243" r:id="rId5"/>
    <p:sldLayoutId id="2147484244" r:id="rId6"/>
    <p:sldLayoutId id="2147484245" r:id="rId7"/>
    <p:sldLayoutId id="2147484246" r:id="rId8"/>
    <p:sldLayoutId id="2147484247" r:id="rId9"/>
    <p:sldLayoutId id="2147484248" r:id="rId10"/>
    <p:sldLayoutId id="2147484249" r:id="rId11"/>
  </p:sldLayoutIdLst>
  <p:hf sldNum="0" hd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Rounded MT Bold" pitchFamily="34" charset="0"/>
          <a:ea typeface="宋体" pitchFamily="2" charset="-122"/>
        </a:defRPr>
      </a:lvl2pPr>
      <a:lvl3pPr algn="ctr" rtl="0" eaLnBrk="0" fontAlgn="base" hangingPunct="0">
        <a:spcBef>
          <a:spcPct val="0"/>
        </a:spcBef>
        <a:spcAft>
          <a:spcPct val="0"/>
        </a:spcAft>
        <a:defRPr kumimoji="1" sz="4400">
          <a:solidFill>
            <a:schemeClr val="tx2"/>
          </a:solidFill>
          <a:latin typeface="Arial Rounded MT Bold" pitchFamily="34" charset="0"/>
          <a:ea typeface="宋体" pitchFamily="2" charset="-122"/>
        </a:defRPr>
      </a:lvl3pPr>
      <a:lvl4pPr algn="ctr" rtl="0" eaLnBrk="0" fontAlgn="base" hangingPunct="0">
        <a:spcBef>
          <a:spcPct val="0"/>
        </a:spcBef>
        <a:spcAft>
          <a:spcPct val="0"/>
        </a:spcAft>
        <a:defRPr kumimoji="1" sz="4400">
          <a:solidFill>
            <a:schemeClr val="tx2"/>
          </a:solidFill>
          <a:latin typeface="Arial Rounded MT Bold" pitchFamily="34" charset="0"/>
          <a:ea typeface="宋体" pitchFamily="2" charset="-122"/>
        </a:defRPr>
      </a:lvl4pPr>
      <a:lvl5pPr algn="ctr" rtl="0" eaLnBrk="0" fontAlgn="base" hangingPunct="0">
        <a:spcBef>
          <a:spcPct val="0"/>
        </a:spcBef>
        <a:spcAft>
          <a:spcPct val="0"/>
        </a:spcAft>
        <a:defRPr kumimoji="1" sz="4400">
          <a:solidFill>
            <a:schemeClr val="tx2"/>
          </a:solidFill>
          <a:latin typeface="Arial Rounded MT Bold" pitchFamily="34" charset="0"/>
          <a:ea typeface="宋体" pitchFamily="2" charset="-122"/>
        </a:defRPr>
      </a:lvl5pPr>
      <a:lvl6pPr marL="457200" algn="ctr" rtl="0" fontAlgn="base">
        <a:spcBef>
          <a:spcPct val="0"/>
        </a:spcBef>
        <a:spcAft>
          <a:spcPct val="0"/>
        </a:spcAft>
        <a:defRPr kumimoji="1" sz="4400">
          <a:solidFill>
            <a:schemeClr val="tx2"/>
          </a:solidFill>
          <a:latin typeface="Arial Rounded MT Bold" pitchFamily="34" charset="0"/>
          <a:ea typeface="宋体" pitchFamily="2" charset="-122"/>
        </a:defRPr>
      </a:lvl6pPr>
      <a:lvl7pPr marL="914400" algn="ctr" rtl="0" fontAlgn="base">
        <a:spcBef>
          <a:spcPct val="0"/>
        </a:spcBef>
        <a:spcAft>
          <a:spcPct val="0"/>
        </a:spcAft>
        <a:defRPr kumimoji="1" sz="4400">
          <a:solidFill>
            <a:schemeClr val="tx2"/>
          </a:solidFill>
          <a:latin typeface="Arial Rounded MT Bold" pitchFamily="34" charset="0"/>
          <a:ea typeface="宋体" pitchFamily="2" charset="-122"/>
        </a:defRPr>
      </a:lvl7pPr>
      <a:lvl8pPr marL="1371600" algn="ctr" rtl="0" fontAlgn="base">
        <a:spcBef>
          <a:spcPct val="0"/>
        </a:spcBef>
        <a:spcAft>
          <a:spcPct val="0"/>
        </a:spcAft>
        <a:defRPr kumimoji="1" sz="4400">
          <a:solidFill>
            <a:schemeClr val="tx2"/>
          </a:solidFill>
          <a:latin typeface="Arial Rounded MT Bold" pitchFamily="34" charset="0"/>
          <a:ea typeface="宋体" pitchFamily="2" charset="-122"/>
        </a:defRPr>
      </a:lvl8pPr>
      <a:lvl9pPr marL="1828800" algn="ctr" rtl="0" fontAlgn="base">
        <a:spcBef>
          <a:spcPct val="0"/>
        </a:spcBef>
        <a:spcAft>
          <a:spcPct val="0"/>
        </a:spcAft>
        <a:defRPr kumimoji="1" sz="4400">
          <a:solidFill>
            <a:schemeClr val="tx2"/>
          </a:solidFill>
          <a:latin typeface="Arial Rounded MT Bold" pitchFamily="34"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Font typeface="Univers" pitchFamily="34"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Font typeface="Univers" pitchFamily="34"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abc</a:t>
            </a:r>
          </a:p>
        </p:txBody>
      </p:sp>
      <p:sp>
        <p:nvSpPr>
          <p:cNvPr id="614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ABC</a:t>
            </a:r>
          </a:p>
          <a:p>
            <a:pPr lvl="1"/>
            <a:r>
              <a:rPr lang="en-US" altLang="zh-CN" smtClean="0"/>
              <a:t>ABC</a:t>
            </a:r>
          </a:p>
          <a:p>
            <a:pPr lvl="2"/>
            <a:r>
              <a:rPr lang="en-US" altLang="zh-CN" smtClean="0"/>
              <a:t>ABC</a:t>
            </a:r>
          </a:p>
          <a:p>
            <a:pPr lvl="3"/>
            <a:r>
              <a:rPr lang="en-US" altLang="zh-CN" smtClean="0"/>
              <a:t>abc</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spcBef>
                <a:spcPct val="50000"/>
              </a:spcBef>
              <a:defRPr kumimoji="1" sz="1400">
                <a:solidFill>
                  <a:srgbClr val="000000"/>
                </a:solidFill>
                <a:latin typeface="Times New Roman" pitchFamily="18" charset="0"/>
              </a:defRPr>
            </a:lvl1pPr>
          </a:lstStyle>
          <a:p>
            <a:pPr>
              <a:defRPr/>
            </a:pPr>
            <a:endParaRPr lang="en-US" altLang="zh-CN"/>
          </a:p>
        </p:txBody>
      </p:sp>
      <p:sp>
        <p:nvSpPr>
          <p:cNvPr id="1029" name="Rectangle 5"/>
          <p:cNvSpPr>
            <a:spLocks noGrp="1" noChangeArrowheads="1"/>
          </p:cNvSpPr>
          <p:nvPr>
            <p:ph type="ftr" sz="quarter" idx="3"/>
          </p:nvPr>
        </p:nvSpPr>
        <p:spPr bwMode="auto">
          <a:xfrm>
            <a:off x="539750" y="6237288"/>
            <a:ext cx="64801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spcBef>
                <a:spcPct val="50000"/>
              </a:spcBef>
              <a:defRPr kumimoji="1" sz="1400">
                <a:solidFill>
                  <a:srgbClr val="000000"/>
                </a:solidFill>
                <a:latin typeface="+mn-lt"/>
              </a:defRPr>
            </a:lvl1pPr>
          </a:lstStyle>
          <a:p>
            <a:pPr>
              <a:defRPr/>
            </a:pPr>
            <a:r>
              <a:rPr lang="en-US" altLang="zh-CN"/>
              <a:t>Chapter 6: Organization and Human Resource Management</a:t>
            </a:r>
          </a:p>
        </p:txBody>
      </p:sp>
      <p:sp>
        <p:nvSpPr>
          <p:cNvPr id="6150" name="Rectangle 7"/>
          <p:cNvSpPr>
            <a:spLocks noChangeArrowheads="1"/>
          </p:cNvSpPr>
          <p:nvPr/>
        </p:nvSpPr>
        <p:spPr bwMode="auto">
          <a:xfrm>
            <a:off x="8153400" y="6226175"/>
            <a:ext cx="4127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fld id="{75C69BF0-6A64-43FB-B854-6351E56A574B}" type="slidenum">
              <a:rPr kumimoji="1" lang="en-US" altLang="zh-CN" sz="1400">
                <a:solidFill>
                  <a:srgbClr val="000000"/>
                </a:solidFill>
                <a:latin typeface="Arial Rounded MT Bold" pitchFamily="34" charset="0"/>
              </a:rPr>
              <a:pPr/>
              <a:t>‹#›</a:t>
            </a:fld>
            <a:endParaRPr kumimoji="1" lang="en-US" altLang="zh-CN" sz="1400">
              <a:solidFill>
                <a:srgbClr val="000000"/>
              </a:solidFill>
              <a:latin typeface="Arial Rounded MT Bold" pitchFamily="34" charset="0"/>
            </a:endParaRPr>
          </a:p>
        </p:txBody>
      </p:sp>
      <p:sp>
        <p:nvSpPr>
          <p:cNvPr id="6151" name="Text Box 9"/>
          <p:cNvSpPr txBox="1">
            <a:spLocks noChangeArrowheads="1"/>
          </p:cNvSpPr>
          <p:nvPr/>
        </p:nvSpPr>
        <p:spPr bwMode="auto">
          <a:xfrm>
            <a:off x="7799388" y="92075"/>
            <a:ext cx="117316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defRPr/>
            </a:pPr>
            <a:r>
              <a:rPr kumimoji="1" lang="en-US" altLang="zh-CN" sz="1400" smtClean="0">
                <a:solidFill>
                  <a:srgbClr val="000000"/>
                </a:solidFill>
                <a:latin typeface="Arial Rounded MT Bold" pitchFamily="34" charset="0"/>
              </a:rPr>
              <a:t>ERP &amp; SCM</a:t>
            </a:r>
          </a:p>
        </p:txBody>
      </p:sp>
    </p:spTree>
  </p:cSld>
  <p:clrMap bg1="lt1" tx1="dk1" bg2="lt2" tx2="dk2" accent1="accent1" accent2="accent2" accent3="accent3" accent4="accent4" accent5="accent5" accent6="accent6" hlink="hlink" folHlink="folHlink"/>
  <p:sldLayoutIdLst>
    <p:sldLayoutId id="2147484250" r:id="rId1"/>
    <p:sldLayoutId id="2147484251" r:id="rId2"/>
    <p:sldLayoutId id="2147484252" r:id="rId3"/>
    <p:sldLayoutId id="2147484253" r:id="rId4"/>
    <p:sldLayoutId id="2147484254" r:id="rId5"/>
    <p:sldLayoutId id="2147484255" r:id="rId6"/>
    <p:sldLayoutId id="2147484256" r:id="rId7"/>
    <p:sldLayoutId id="2147484257" r:id="rId8"/>
    <p:sldLayoutId id="2147484258" r:id="rId9"/>
    <p:sldLayoutId id="2147484259" r:id="rId10"/>
    <p:sldLayoutId id="2147484260" r:id="rId11"/>
  </p:sldLayoutIdLst>
  <p:hf sldNum="0" hd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Rounded MT Bold" pitchFamily="34" charset="0"/>
          <a:ea typeface="宋体" pitchFamily="2" charset="-122"/>
        </a:defRPr>
      </a:lvl2pPr>
      <a:lvl3pPr algn="ctr" rtl="0" eaLnBrk="0" fontAlgn="base" hangingPunct="0">
        <a:spcBef>
          <a:spcPct val="0"/>
        </a:spcBef>
        <a:spcAft>
          <a:spcPct val="0"/>
        </a:spcAft>
        <a:defRPr kumimoji="1" sz="4400">
          <a:solidFill>
            <a:schemeClr val="tx2"/>
          </a:solidFill>
          <a:latin typeface="Arial Rounded MT Bold" pitchFamily="34" charset="0"/>
          <a:ea typeface="宋体" pitchFamily="2" charset="-122"/>
        </a:defRPr>
      </a:lvl3pPr>
      <a:lvl4pPr algn="ctr" rtl="0" eaLnBrk="0" fontAlgn="base" hangingPunct="0">
        <a:spcBef>
          <a:spcPct val="0"/>
        </a:spcBef>
        <a:spcAft>
          <a:spcPct val="0"/>
        </a:spcAft>
        <a:defRPr kumimoji="1" sz="4400">
          <a:solidFill>
            <a:schemeClr val="tx2"/>
          </a:solidFill>
          <a:latin typeface="Arial Rounded MT Bold" pitchFamily="34" charset="0"/>
          <a:ea typeface="宋体" pitchFamily="2" charset="-122"/>
        </a:defRPr>
      </a:lvl4pPr>
      <a:lvl5pPr algn="ctr" rtl="0" eaLnBrk="0" fontAlgn="base" hangingPunct="0">
        <a:spcBef>
          <a:spcPct val="0"/>
        </a:spcBef>
        <a:spcAft>
          <a:spcPct val="0"/>
        </a:spcAft>
        <a:defRPr kumimoji="1" sz="4400">
          <a:solidFill>
            <a:schemeClr val="tx2"/>
          </a:solidFill>
          <a:latin typeface="Arial Rounded MT Bold" pitchFamily="34" charset="0"/>
          <a:ea typeface="宋体" pitchFamily="2" charset="-122"/>
        </a:defRPr>
      </a:lvl5pPr>
      <a:lvl6pPr marL="457200" algn="ctr" rtl="0" fontAlgn="base">
        <a:spcBef>
          <a:spcPct val="0"/>
        </a:spcBef>
        <a:spcAft>
          <a:spcPct val="0"/>
        </a:spcAft>
        <a:defRPr kumimoji="1" sz="4400">
          <a:solidFill>
            <a:schemeClr val="tx2"/>
          </a:solidFill>
          <a:latin typeface="Arial Rounded MT Bold" pitchFamily="34" charset="0"/>
          <a:ea typeface="宋体" pitchFamily="2" charset="-122"/>
        </a:defRPr>
      </a:lvl6pPr>
      <a:lvl7pPr marL="914400" algn="ctr" rtl="0" fontAlgn="base">
        <a:spcBef>
          <a:spcPct val="0"/>
        </a:spcBef>
        <a:spcAft>
          <a:spcPct val="0"/>
        </a:spcAft>
        <a:defRPr kumimoji="1" sz="4400">
          <a:solidFill>
            <a:schemeClr val="tx2"/>
          </a:solidFill>
          <a:latin typeface="Arial Rounded MT Bold" pitchFamily="34" charset="0"/>
          <a:ea typeface="宋体" pitchFamily="2" charset="-122"/>
        </a:defRPr>
      </a:lvl7pPr>
      <a:lvl8pPr marL="1371600" algn="ctr" rtl="0" fontAlgn="base">
        <a:spcBef>
          <a:spcPct val="0"/>
        </a:spcBef>
        <a:spcAft>
          <a:spcPct val="0"/>
        </a:spcAft>
        <a:defRPr kumimoji="1" sz="4400">
          <a:solidFill>
            <a:schemeClr val="tx2"/>
          </a:solidFill>
          <a:latin typeface="Arial Rounded MT Bold" pitchFamily="34" charset="0"/>
          <a:ea typeface="宋体" pitchFamily="2" charset="-122"/>
        </a:defRPr>
      </a:lvl8pPr>
      <a:lvl9pPr marL="1828800" algn="ctr" rtl="0" fontAlgn="base">
        <a:spcBef>
          <a:spcPct val="0"/>
        </a:spcBef>
        <a:spcAft>
          <a:spcPct val="0"/>
        </a:spcAft>
        <a:defRPr kumimoji="1" sz="4400">
          <a:solidFill>
            <a:schemeClr val="tx2"/>
          </a:solidFill>
          <a:latin typeface="Arial Rounded MT Bold" pitchFamily="34"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Font typeface="Univers" pitchFamily="34"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Font typeface="Univers" pitchFamily="34"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8.xml"/></Relationships>
</file>

<file path=ppt/slides/_rels/slide10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8.xml"/></Relationships>
</file>

<file path=ppt/slides/_rels/slide10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hemeOverride" Target="../theme/themeOverride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5.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5.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8.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5.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7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58.xml"/><Relationship Id="rId1" Type="http://schemas.openxmlformats.org/officeDocument/2006/relationships/themeOverride" Target="../theme/themeOverride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8.xml"/><Relationship Id="rId1" Type="http://schemas.openxmlformats.org/officeDocument/2006/relationships/vmlDrawing" Target="../drawings/vmlDrawing5.vml"/><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a:xfrm>
            <a:off x="611188" y="1916113"/>
            <a:ext cx="7772400" cy="1470025"/>
          </a:xfrm>
        </p:spPr>
        <p:txBody>
          <a:bodyPr/>
          <a:lstStyle/>
          <a:p>
            <a:pPr eaLnBrk="1" hangingPunct="1"/>
            <a:r>
              <a:rPr lang="en-US" altLang="zh-CN" sz="4000" smtClean="0">
                <a:solidFill>
                  <a:schemeClr val="folHlink"/>
                </a:solidFill>
              </a:rPr>
              <a:t>E</a:t>
            </a:r>
            <a:r>
              <a:rPr lang="en-US" altLang="zh-CN" sz="4000" smtClean="0"/>
              <a:t>nterprise </a:t>
            </a:r>
            <a:r>
              <a:rPr lang="en-US" altLang="zh-CN" sz="4000" smtClean="0">
                <a:solidFill>
                  <a:schemeClr val="folHlink"/>
                </a:solidFill>
              </a:rPr>
              <a:t>R</a:t>
            </a:r>
            <a:r>
              <a:rPr lang="en-US" altLang="zh-CN" sz="4000" smtClean="0"/>
              <a:t>esource </a:t>
            </a:r>
            <a:r>
              <a:rPr lang="en-US" altLang="zh-CN" sz="4000" smtClean="0">
                <a:solidFill>
                  <a:schemeClr val="folHlink"/>
                </a:solidFill>
              </a:rPr>
              <a:t>P</a:t>
            </a:r>
            <a:r>
              <a:rPr lang="en-US" altLang="zh-CN" sz="4000" smtClean="0"/>
              <a:t>lanning</a:t>
            </a:r>
            <a:br>
              <a:rPr lang="en-US" altLang="zh-CN" sz="4000" smtClean="0"/>
            </a:br>
            <a:r>
              <a:rPr lang="en-US" altLang="zh-CN" sz="4000" smtClean="0"/>
              <a:t>and </a:t>
            </a:r>
            <a:r>
              <a:rPr lang="en-US" altLang="zh-CN" sz="4000" smtClean="0">
                <a:solidFill>
                  <a:schemeClr val="folHlink"/>
                </a:solidFill>
              </a:rPr>
              <a:t>S</a:t>
            </a:r>
            <a:r>
              <a:rPr lang="en-US" altLang="zh-CN" sz="4000" smtClean="0"/>
              <a:t>upply </a:t>
            </a:r>
            <a:r>
              <a:rPr lang="en-US" altLang="zh-CN" sz="4000" smtClean="0">
                <a:solidFill>
                  <a:schemeClr val="folHlink"/>
                </a:solidFill>
              </a:rPr>
              <a:t>C</a:t>
            </a:r>
            <a:r>
              <a:rPr lang="en-US" altLang="zh-CN" sz="4000" smtClean="0"/>
              <a:t>hain </a:t>
            </a:r>
            <a:r>
              <a:rPr lang="en-US" altLang="zh-CN" sz="4000" smtClean="0">
                <a:solidFill>
                  <a:schemeClr val="folHlink"/>
                </a:solidFill>
              </a:rPr>
              <a:t>M</a:t>
            </a:r>
            <a:r>
              <a:rPr lang="en-US" altLang="zh-CN" sz="4000" smtClean="0"/>
              <a:t>anagement</a:t>
            </a:r>
          </a:p>
        </p:txBody>
      </p:sp>
      <p:sp>
        <p:nvSpPr>
          <p:cNvPr id="64515" name="Rectangle 3"/>
          <p:cNvSpPr>
            <a:spLocks noGrp="1" noChangeArrowheads="1"/>
          </p:cNvSpPr>
          <p:nvPr>
            <p:ph type="subTitle" idx="1"/>
          </p:nvPr>
        </p:nvSpPr>
        <p:spPr/>
        <p:txBody>
          <a:bodyPr/>
          <a:lstStyle/>
          <a:p>
            <a:pPr eaLnBrk="1" hangingPunct="1"/>
            <a:r>
              <a:rPr lang="en-US" altLang="zh-CN" smtClean="0"/>
              <a:t>Shaohong Fang</a:t>
            </a:r>
          </a:p>
          <a:p>
            <a:pPr eaLnBrk="1" hangingPunct="1"/>
            <a:r>
              <a:rPr lang="en-US" altLang="zh-CN" smtClean="0"/>
              <a:t>fangshaohong@hust.edu.cn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body" idx="1"/>
          </p:nvPr>
        </p:nvSpPr>
        <p:spPr>
          <a:xfrm>
            <a:off x="468313" y="908050"/>
            <a:ext cx="8229600" cy="4525963"/>
          </a:xfrm>
        </p:spPr>
        <p:txBody>
          <a:bodyPr/>
          <a:lstStyle/>
          <a:p>
            <a:pPr eaLnBrk="1" hangingPunct="1">
              <a:buFontTx/>
              <a:buNone/>
            </a:pPr>
            <a:r>
              <a:rPr lang="en-US" altLang="zh-CN" b="1" smtClean="0">
                <a:solidFill>
                  <a:schemeClr val="folHlink"/>
                </a:solidFill>
              </a:rPr>
              <a:t>Integrated information systems</a:t>
            </a:r>
          </a:p>
          <a:p>
            <a:pPr eaLnBrk="1" hangingPunct="1">
              <a:buFontTx/>
              <a:buNone/>
            </a:pPr>
            <a:r>
              <a:rPr lang="en-US" altLang="zh-CN" b="1" smtClean="0"/>
              <a:t>         Sharing data effectively and efficiently between and within functional areas leads to more efficient business processes.</a:t>
            </a:r>
          </a:p>
          <a:p>
            <a:pPr eaLnBrk="1" hangingPunct="1">
              <a:buFontTx/>
              <a:buNone/>
            </a:pPr>
            <a:r>
              <a:rPr lang="en-US" altLang="zh-CN" b="1" smtClean="0"/>
              <a:t>         Information systems can be designed so that accurate and timely data are shared between functional areas.</a:t>
            </a:r>
          </a:p>
          <a:p>
            <a:pPr eaLnBrk="1" hangingPunct="1"/>
            <a:endParaRPr lang="en-US" altLang="zh-CN" b="1" smtClean="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6: Organization and Human Resource Management</a:t>
            </a:r>
          </a:p>
        </p:txBody>
      </p:sp>
      <p:sp>
        <p:nvSpPr>
          <p:cNvPr id="165891" name="Rectangle 3"/>
          <p:cNvSpPr>
            <a:spLocks noGrp="1" noChangeArrowheads="1"/>
          </p:cNvSpPr>
          <p:nvPr>
            <p:ph type="title"/>
          </p:nvPr>
        </p:nvSpPr>
        <p:spPr>
          <a:xfrm>
            <a:off x="685800" y="609600"/>
            <a:ext cx="7772400" cy="685800"/>
          </a:xfrm>
          <a:noFill/>
        </p:spPr>
        <p:txBody>
          <a:bodyPr/>
          <a:lstStyle/>
          <a:p>
            <a:pPr eaLnBrk="1" hangingPunct="1"/>
            <a:r>
              <a:rPr lang="en-US" altLang="zh-CN" sz="2400" b="1" smtClean="0"/>
              <a:t>Process description language elements in EPC</a:t>
            </a:r>
          </a:p>
        </p:txBody>
      </p:sp>
      <p:pic>
        <p:nvPicPr>
          <p:cNvPr id="165892" name="Picture 5" descr="扫描0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5400"/>
            <a:ext cx="91440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6: Organization and Human Resource Management</a:t>
            </a:r>
          </a:p>
        </p:txBody>
      </p:sp>
      <p:pic>
        <p:nvPicPr>
          <p:cNvPr id="166915" name="Picture 6" descr="扫描0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957263"/>
            <a:ext cx="9099550" cy="448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6: Organization and Human Resource Management</a:t>
            </a:r>
          </a:p>
        </p:txBody>
      </p:sp>
      <p:sp>
        <p:nvSpPr>
          <p:cNvPr id="167939" name="Rectangle 2"/>
          <p:cNvSpPr>
            <a:spLocks noGrp="1" noChangeArrowheads="1"/>
          </p:cNvSpPr>
          <p:nvPr>
            <p:ph type="body" idx="1"/>
          </p:nvPr>
        </p:nvSpPr>
        <p:spPr>
          <a:xfrm>
            <a:off x="755650" y="1557338"/>
            <a:ext cx="7991475" cy="4465637"/>
          </a:xfrm>
        </p:spPr>
        <p:txBody>
          <a:bodyPr/>
          <a:lstStyle/>
          <a:p>
            <a:pPr eaLnBrk="1" hangingPunct="1">
              <a:lnSpc>
                <a:spcPct val="80000"/>
              </a:lnSpc>
            </a:pPr>
            <a:r>
              <a:rPr lang="en-US" altLang="zh-CN" sz="2400" b="1" smtClean="0"/>
              <a:t>Geometric shape designates EPC function.</a:t>
            </a:r>
          </a:p>
          <a:p>
            <a:pPr eaLnBrk="1" hangingPunct="1">
              <a:lnSpc>
                <a:spcPct val="80000"/>
              </a:lnSpc>
            </a:pPr>
            <a:r>
              <a:rPr lang="en-US" altLang="zh-CN" sz="2400" b="1" smtClean="0"/>
              <a:t>Arrows made up of dotted lines show the flow of   </a:t>
            </a:r>
          </a:p>
          <a:p>
            <a:pPr eaLnBrk="1" hangingPunct="1">
              <a:lnSpc>
                <a:spcPct val="80000"/>
              </a:lnSpc>
              <a:buFontTx/>
              <a:buNone/>
            </a:pPr>
            <a:r>
              <a:rPr lang="en-US" altLang="zh-CN" sz="2400" b="1" smtClean="0"/>
              <a:t>    business.</a:t>
            </a:r>
          </a:p>
          <a:p>
            <a:pPr eaLnBrk="1" hangingPunct="1">
              <a:lnSpc>
                <a:spcPct val="80000"/>
              </a:lnSpc>
            </a:pPr>
            <a:r>
              <a:rPr lang="en-US" altLang="zh-CN" sz="2400" b="1" smtClean="0"/>
              <a:t> “Connecting operators” (AND, exclusive/OR, OR) </a:t>
            </a:r>
          </a:p>
          <a:p>
            <a:pPr eaLnBrk="1" hangingPunct="1">
              <a:lnSpc>
                <a:spcPct val="80000"/>
              </a:lnSpc>
              <a:buFontTx/>
              <a:buNone/>
            </a:pPr>
            <a:r>
              <a:rPr lang="en-US" altLang="zh-CN" sz="2400" b="1" smtClean="0"/>
              <a:t>    illustrate alternative or  parallel flows of information  </a:t>
            </a:r>
          </a:p>
          <a:p>
            <a:pPr eaLnBrk="1" hangingPunct="1">
              <a:lnSpc>
                <a:spcPct val="80000"/>
              </a:lnSpc>
              <a:buFontTx/>
              <a:buNone/>
            </a:pPr>
            <a:r>
              <a:rPr lang="en-US" altLang="zh-CN" sz="2400" b="1" smtClean="0"/>
              <a:t>    through the chain.</a:t>
            </a:r>
          </a:p>
          <a:p>
            <a:pPr eaLnBrk="1" hangingPunct="1">
              <a:lnSpc>
                <a:spcPct val="80000"/>
              </a:lnSpc>
            </a:pPr>
            <a:r>
              <a:rPr lang="en-US" altLang="zh-CN" sz="2400" b="1" smtClean="0"/>
              <a:t> Arrows made up of solid lines indicate information is </a:t>
            </a:r>
          </a:p>
          <a:p>
            <a:pPr eaLnBrk="1" hangingPunct="1">
              <a:lnSpc>
                <a:spcPct val="80000"/>
              </a:lnSpc>
              <a:buFontTx/>
              <a:buNone/>
            </a:pPr>
            <a:r>
              <a:rPr lang="en-US" altLang="zh-CN" sz="2400" b="1" smtClean="0"/>
              <a:t>     input into a task or generated by that task.</a:t>
            </a:r>
          </a:p>
          <a:p>
            <a:pPr eaLnBrk="1" hangingPunct="1">
              <a:lnSpc>
                <a:spcPct val="80000"/>
              </a:lnSpc>
            </a:pPr>
            <a:r>
              <a:rPr lang="en-US" altLang="zh-CN" sz="2400" b="1" smtClean="0"/>
              <a:t>Connecting lines show which task is assigned to which </a:t>
            </a:r>
          </a:p>
          <a:p>
            <a:pPr eaLnBrk="1" hangingPunct="1">
              <a:lnSpc>
                <a:spcPct val="80000"/>
              </a:lnSpc>
              <a:buFontTx/>
              <a:buNone/>
            </a:pPr>
            <a:r>
              <a:rPr lang="en-US" altLang="zh-CN" sz="2400" b="1" smtClean="0"/>
              <a:t>    organizational unit.</a:t>
            </a:r>
          </a:p>
        </p:txBody>
      </p:sp>
      <p:sp>
        <p:nvSpPr>
          <p:cNvPr id="167940" name="Rectangle 3"/>
          <p:cNvSpPr>
            <a:spLocks noGrp="1" noChangeArrowheads="1"/>
          </p:cNvSpPr>
          <p:nvPr>
            <p:ph type="title"/>
          </p:nvPr>
        </p:nvSpPr>
        <p:spPr>
          <a:xfrm>
            <a:off x="685800" y="609600"/>
            <a:ext cx="7772400" cy="685800"/>
          </a:xfrm>
          <a:noFill/>
        </p:spPr>
        <p:txBody>
          <a:bodyPr/>
          <a:lstStyle/>
          <a:p>
            <a:pPr eaLnBrk="1" hangingPunct="1"/>
            <a:r>
              <a:rPr lang="en-US" altLang="zh-CN" sz="3600" b="1" smtClean="0"/>
              <a:t>Key to elements of the EPC</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6: Organization and Human Resource Management</a:t>
            </a:r>
          </a:p>
        </p:txBody>
      </p:sp>
      <p:pic>
        <p:nvPicPr>
          <p:cNvPr id="168963" name="Picture 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2875"/>
            <a:ext cx="9144000" cy="364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页脚占位符 4"/>
          <p:cNvSpPr>
            <a:spLocks noGrp="1"/>
          </p:cNvSpPr>
          <p:nvPr>
            <p:ph type="ftr" sz="quarter" idx="11"/>
          </p:nvPr>
        </p:nvSpPr>
        <p:spPr/>
        <p:txBody>
          <a:bodyPr/>
          <a:lstStyle/>
          <a:p>
            <a:pPr>
              <a:defRPr/>
            </a:pPr>
            <a:r>
              <a:rPr lang="en-US" altLang="zh-CN"/>
              <a:t>Chapter 6: Organization and Human Resource Management</a:t>
            </a:r>
          </a:p>
        </p:txBody>
      </p:sp>
      <p:sp>
        <p:nvSpPr>
          <p:cNvPr id="169987" name="Rectangle 3"/>
          <p:cNvSpPr>
            <a:spLocks noGrp="1" noChangeArrowheads="1"/>
          </p:cNvSpPr>
          <p:nvPr>
            <p:ph type="title"/>
          </p:nvPr>
        </p:nvSpPr>
        <p:spPr>
          <a:xfrm>
            <a:off x="684213" y="549275"/>
            <a:ext cx="7772400" cy="685800"/>
          </a:xfrm>
          <a:noFill/>
        </p:spPr>
        <p:txBody>
          <a:bodyPr/>
          <a:lstStyle/>
          <a:p>
            <a:pPr eaLnBrk="1" hangingPunct="1"/>
            <a:r>
              <a:rPr lang="en-US" altLang="zh-CN" sz="3600" b="1" smtClean="0"/>
              <a:t>6.4  Recruitment Process</a:t>
            </a:r>
          </a:p>
        </p:txBody>
      </p:sp>
      <p:sp>
        <p:nvSpPr>
          <p:cNvPr id="169988" name="Rectangle 5"/>
          <p:cNvSpPr>
            <a:spLocks noChangeArrowheads="1"/>
          </p:cNvSpPr>
          <p:nvPr/>
        </p:nvSpPr>
        <p:spPr bwMode="auto">
          <a:xfrm>
            <a:off x="0" y="1371600"/>
            <a:ext cx="9144000" cy="2667000"/>
          </a:xfrm>
          <a:prstGeom prst="rect">
            <a:avLst/>
          </a:prstGeom>
          <a:solidFill>
            <a:srgbClr val="C0C0C0">
              <a:alpha val="50195"/>
            </a:srgbClr>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169989" name="AutoShape 6"/>
          <p:cNvSpPr>
            <a:spLocks noChangeArrowheads="1"/>
          </p:cNvSpPr>
          <p:nvPr/>
        </p:nvSpPr>
        <p:spPr bwMode="auto">
          <a:xfrm>
            <a:off x="2514600" y="1828800"/>
            <a:ext cx="1447800" cy="914400"/>
          </a:xfrm>
          <a:prstGeom prst="chevron">
            <a:avLst>
              <a:gd name="adj" fmla="val 39583"/>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169990" name="Text Box 7"/>
          <p:cNvSpPr txBox="1">
            <a:spLocks noChangeArrowheads="1"/>
          </p:cNvSpPr>
          <p:nvPr/>
        </p:nvSpPr>
        <p:spPr bwMode="auto">
          <a:xfrm>
            <a:off x="2708275" y="4495800"/>
            <a:ext cx="3841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b="1">
                <a:solidFill>
                  <a:srgbClr val="000000"/>
                </a:solidFill>
              </a:rPr>
              <a:t>Value chain: Recruitment</a:t>
            </a:r>
          </a:p>
        </p:txBody>
      </p:sp>
      <p:sp>
        <p:nvSpPr>
          <p:cNvPr id="169991" name="AutoShape 9"/>
          <p:cNvSpPr>
            <a:spLocks noChangeArrowheads="1"/>
          </p:cNvSpPr>
          <p:nvPr/>
        </p:nvSpPr>
        <p:spPr bwMode="auto">
          <a:xfrm>
            <a:off x="6400800" y="1828800"/>
            <a:ext cx="1447800" cy="914400"/>
          </a:xfrm>
          <a:prstGeom prst="chevron">
            <a:avLst>
              <a:gd name="adj" fmla="val 39583"/>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169992" name="AutoShape 10"/>
          <p:cNvSpPr>
            <a:spLocks noChangeArrowheads="1"/>
          </p:cNvSpPr>
          <p:nvPr/>
        </p:nvSpPr>
        <p:spPr bwMode="auto">
          <a:xfrm>
            <a:off x="3810000" y="1828800"/>
            <a:ext cx="1447800" cy="914400"/>
          </a:xfrm>
          <a:prstGeom prst="chevron">
            <a:avLst>
              <a:gd name="adj" fmla="val 39583"/>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169993" name="AutoShape 11"/>
          <p:cNvSpPr>
            <a:spLocks noChangeArrowheads="1"/>
          </p:cNvSpPr>
          <p:nvPr/>
        </p:nvSpPr>
        <p:spPr bwMode="auto">
          <a:xfrm>
            <a:off x="7696200" y="1828800"/>
            <a:ext cx="1447800" cy="914400"/>
          </a:xfrm>
          <a:prstGeom prst="chevron">
            <a:avLst>
              <a:gd name="adj" fmla="val 39583"/>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169994" name="AutoShape 12"/>
          <p:cNvSpPr>
            <a:spLocks noChangeArrowheads="1"/>
          </p:cNvSpPr>
          <p:nvPr/>
        </p:nvSpPr>
        <p:spPr bwMode="auto">
          <a:xfrm>
            <a:off x="1219200" y="1828800"/>
            <a:ext cx="1447800" cy="914400"/>
          </a:xfrm>
          <a:prstGeom prst="chevron">
            <a:avLst>
              <a:gd name="adj" fmla="val 39583"/>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169995" name="AutoShape 13"/>
          <p:cNvSpPr>
            <a:spLocks noChangeArrowheads="1"/>
          </p:cNvSpPr>
          <p:nvPr/>
        </p:nvSpPr>
        <p:spPr bwMode="auto">
          <a:xfrm>
            <a:off x="0" y="1828800"/>
            <a:ext cx="1447800" cy="914400"/>
          </a:xfrm>
          <a:prstGeom prst="chevron">
            <a:avLst>
              <a:gd name="adj" fmla="val 39583"/>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169996" name="Text Box 14"/>
          <p:cNvSpPr txBox="1">
            <a:spLocks noChangeArrowheads="1"/>
          </p:cNvSpPr>
          <p:nvPr/>
        </p:nvSpPr>
        <p:spPr bwMode="auto">
          <a:xfrm>
            <a:off x="228600" y="2117725"/>
            <a:ext cx="1219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1400" b="1">
                <a:solidFill>
                  <a:srgbClr val="000000"/>
                </a:solidFill>
              </a:rPr>
              <a:t>Recruitment</a:t>
            </a:r>
          </a:p>
        </p:txBody>
      </p:sp>
      <p:sp>
        <p:nvSpPr>
          <p:cNvPr id="169997" name="Text Box 15"/>
          <p:cNvSpPr txBox="1">
            <a:spLocks noChangeArrowheads="1"/>
          </p:cNvSpPr>
          <p:nvPr/>
        </p:nvSpPr>
        <p:spPr bwMode="auto">
          <a:xfrm>
            <a:off x="1447800" y="1951038"/>
            <a:ext cx="121920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1400" b="1">
                <a:solidFill>
                  <a:srgbClr val="000000"/>
                </a:solidFill>
              </a:rPr>
              <a:t>Receipt of </a:t>
            </a:r>
          </a:p>
          <a:p>
            <a:pPr algn="ctr" eaLnBrk="1" hangingPunct="1"/>
            <a:r>
              <a:rPr kumimoji="1" lang="en-US" altLang="zh-CN" sz="1400" b="1">
                <a:solidFill>
                  <a:srgbClr val="000000"/>
                </a:solidFill>
              </a:rPr>
              <a:t>application</a:t>
            </a:r>
          </a:p>
        </p:txBody>
      </p:sp>
      <p:sp>
        <p:nvSpPr>
          <p:cNvPr id="169998" name="Text Box 16"/>
          <p:cNvSpPr txBox="1">
            <a:spLocks noChangeArrowheads="1"/>
          </p:cNvSpPr>
          <p:nvPr/>
        </p:nvSpPr>
        <p:spPr bwMode="auto">
          <a:xfrm>
            <a:off x="2819400" y="1981200"/>
            <a:ext cx="114300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1400" b="1">
                <a:solidFill>
                  <a:srgbClr val="000000"/>
                </a:solidFill>
              </a:rPr>
              <a:t>Personnel</a:t>
            </a:r>
          </a:p>
          <a:p>
            <a:pPr algn="ctr" eaLnBrk="1" hangingPunct="1"/>
            <a:r>
              <a:rPr kumimoji="1" lang="en-US" altLang="zh-CN" sz="1400" b="1">
                <a:solidFill>
                  <a:srgbClr val="000000"/>
                </a:solidFill>
              </a:rPr>
              <a:t>advertising</a:t>
            </a:r>
          </a:p>
        </p:txBody>
      </p:sp>
      <p:sp>
        <p:nvSpPr>
          <p:cNvPr id="169999" name="Text Box 17"/>
          <p:cNvSpPr txBox="1">
            <a:spLocks noChangeArrowheads="1"/>
          </p:cNvSpPr>
          <p:nvPr/>
        </p:nvSpPr>
        <p:spPr bwMode="auto">
          <a:xfrm>
            <a:off x="3886200" y="1905000"/>
            <a:ext cx="1219200"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1400" b="1">
                <a:solidFill>
                  <a:srgbClr val="000000"/>
                </a:solidFill>
              </a:rPr>
              <a:t>Applicant  pool</a:t>
            </a:r>
          </a:p>
          <a:p>
            <a:pPr algn="ctr" eaLnBrk="1" hangingPunct="1"/>
            <a:r>
              <a:rPr kumimoji="1" lang="en-US" altLang="zh-CN" sz="1400" b="1">
                <a:solidFill>
                  <a:srgbClr val="000000"/>
                </a:solidFill>
              </a:rPr>
              <a:t>admin.</a:t>
            </a:r>
          </a:p>
        </p:txBody>
      </p:sp>
      <p:sp>
        <p:nvSpPr>
          <p:cNvPr id="170000" name="Text Box 18"/>
          <p:cNvSpPr txBox="1">
            <a:spLocks noChangeArrowheads="1"/>
          </p:cNvSpPr>
          <p:nvPr/>
        </p:nvSpPr>
        <p:spPr bwMode="auto">
          <a:xfrm>
            <a:off x="7848600" y="1981200"/>
            <a:ext cx="114300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1400" b="1">
                <a:solidFill>
                  <a:srgbClr val="000000"/>
                </a:solidFill>
              </a:rPr>
              <a:t>Infor.</a:t>
            </a:r>
          </a:p>
          <a:p>
            <a:pPr algn="ctr" eaLnBrk="1" hangingPunct="1"/>
            <a:r>
              <a:rPr kumimoji="1" lang="en-US" altLang="zh-CN" sz="1400" b="1">
                <a:solidFill>
                  <a:srgbClr val="000000"/>
                </a:solidFill>
              </a:rPr>
              <a:t>system</a:t>
            </a:r>
          </a:p>
        </p:txBody>
      </p:sp>
      <p:sp>
        <p:nvSpPr>
          <p:cNvPr id="170001" name="Text Box 19"/>
          <p:cNvSpPr txBox="1">
            <a:spLocks noChangeArrowheads="1"/>
          </p:cNvSpPr>
          <p:nvPr/>
        </p:nvSpPr>
        <p:spPr bwMode="auto">
          <a:xfrm>
            <a:off x="6629400" y="1981200"/>
            <a:ext cx="106680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1400" b="1">
                <a:solidFill>
                  <a:srgbClr val="000000"/>
                </a:solidFill>
              </a:rPr>
              <a:t>Contract</a:t>
            </a:r>
          </a:p>
          <a:p>
            <a:pPr algn="ctr" eaLnBrk="1" hangingPunct="1"/>
            <a:r>
              <a:rPr kumimoji="1" lang="en-US" altLang="zh-CN" sz="1400" b="1">
                <a:solidFill>
                  <a:srgbClr val="000000"/>
                </a:solidFill>
              </a:rPr>
              <a:t>admin.</a:t>
            </a:r>
          </a:p>
        </p:txBody>
      </p:sp>
      <p:sp>
        <p:nvSpPr>
          <p:cNvPr id="170002" name="AutoShape 20"/>
          <p:cNvSpPr>
            <a:spLocks noChangeArrowheads="1"/>
          </p:cNvSpPr>
          <p:nvPr/>
        </p:nvSpPr>
        <p:spPr bwMode="auto">
          <a:xfrm>
            <a:off x="5105400" y="1828800"/>
            <a:ext cx="1447800" cy="914400"/>
          </a:xfrm>
          <a:prstGeom prst="chevron">
            <a:avLst>
              <a:gd name="adj" fmla="val 39583"/>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170003" name="Text Box 21"/>
          <p:cNvSpPr txBox="1">
            <a:spLocks noChangeArrowheads="1"/>
          </p:cNvSpPr>
          <p:nvPr/>
        </p:nvSpPr>
        <p:spPr bwMode="auto">
          <a:xfrm>
            <a:off x="5334000" y="1997075"/>
            <a:ext cx="114300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1400" b="1">
                <a:solidFill>
                  <a:srgbClr val="000000"/>
                </a:solidFill>
              </a:rPr>
              <a:t>Personnel</a:t>
            </a:r>
          </a:p>
          <a:p>
            <a:pPr algn="ctr" eaLnBrk="1" hangingPunct="1"/>
            <a:r>
              <a:rPr kumimoji="1" lang="en-US" altLang="zh-CN" sz="1400" b="1">
                <a:solidFill>
                  <a:srgbClr val="000000"/>
                </a:solidFill>
              </a:rPr>
              <a:t>selection</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6: Organization and Human Resource Management</a:t>
            </a:r>
          </a:p>
        </p:txBody>
      </p:sp>
      <p:pic>
        <p:nvPicPr>
          <p:cNvPr id="171011" name="Picture 6" descr="9-3p1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7086600" cy="670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6: Organization and Human Resource Management</a:t>
            </a:r>
          </a:p>
        </p:txBody>
      </p:sp>
      <p:pic>
        <p:nvPicPr>
          <p:cNvPr id="172035" name="Picture 6" descr="9-4p1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0"/>
            <a:ext cx="55435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6: Organization and Human Resource Management</a:t>
            </a:r>
          </a:p>
        </p:txBody>
      </p:sp>
      <p:sp>
        <p:nvSpPr>
          <p:cNvPr id="173059" name="Rectangle 2"/>
          <p:cNvSpPr>
            <a:spLocks noGrp="1" noChangeArrowheads="1"/>
          </p:cNvSpPr>
          <p:nvPr>
            <p:ph type="body" idx="1"/>
          </p:nvPr>
        </p:nvSpPr>
        <p:spPr>
          <a:xfrm>
            <a:off x="755650" y="1412875"/>
            <a:ext cx="7777163" cy="4608513"/>
          </a:xfrm>
        </p:spPr>
        <p:txBody>
          <a:bodyPr/>
          <a:lstStyle/>
          <a:p>
            <a:pPr eaLnBrk="1" hangingPunct="1">
              <a:lnSpc>
                <a:spcPct val="80000"/>
              </a:lnSpc>
            </a:pPr>
            <a:r>
              <a:rPr lang="en-US" altLang="zh-CN" sz="2400" b="1" smtClean="0">
                <a:solidFill>
                  <a:srgbClr val="FF0066"/>
                </a:solidFill>
              </a:rPr>
              <a:t>Creating a search:</a:t>
            </a:r>
            <a:endParaRPr lang="en-US" altLang="zh-CN" sz="2400" b="1" smtClean="0">
              <a:solidFill>
                <a:schemeClr val="tx2"/>
              </a:solidFill>
            </a:endParaRPr>
          </a:p>
          <a:p>
            <a:pPr eaLnBrk="1" hangingPunct="1">
              <a:lnSpc>
                <a:spcPct val="80000"/>
              </a:lnSpc>
              <a:buFontTx/>
              <a:buNone/>
            </a:pPr>
            <a:r>
              <a:rPr lang="en-US" altLang="zh-CN" sz="2400" b="1" smtClean="0">
                <a:solidFill>
                  <a:schemeClr val="tx2"/>
                </a:solidFill>
              </a:rPr>
              <a:t>    When a company experiences the need for recruitment, a search contract is created in order to handle these needs and document the entire process.</a:t>
            </a:r>
          </a:p>
          <a:p>
            <a:pPr eaLnBrk="1" hangingPunct="1">
              <a:lnSpc>
                <a:spcPct val="80000"/>
              </a:lnSpc>
            </a:pPr>
            <a:r>
              <a:rPr lang="en-US" altLang="zh-CN" sz="2400" b="1" smtClean="0">
                <a:solidFill>
                  <a:srgbClr val="FF0066"/>
                </a:solidFill>
              </a:rPr>
              <a:t>Tracking the search process</a:t>
            </a:r>
          </a:p>
          <a:p>
            <a:pPr eaLnBrk="1" hangingPunct="1">
              <a:lnSpc>
                <a:spcPct val="80000"/>
              </a:lnSpc>
              <a:buFontTx/>
              <a:buNone/>
            </a:pPr>
            <a:r>
              <a:rPr lang="en-US" altLang="zh-CN" sz="2400" b="1" smtClean="0">
                <a:solidFill>
                  <a:schemeClr val="tx2"/>
                </a:solidFill>
              </a:rPr>
              <a:t>     The person responsible for the search will need the information followed:</a:t>
            </a:r>
          </a:p>
          <a:p>
            <a:pPr lvl="1" eaLnBrk="1" hangingPunct="1">
              <a:lnSpc>
                <a:spcPct val="80000"/>
              </a:lnSpc>
            </a:pPr>
            <a:r>
              <a:rPr lang="en-US" altLang="zh-CN" sz="2000" b="1" smtClean="0">
                <a:solidFill>
                  <a:schemeClr val="tx2"/>
                </a:solidFill>
              </a:rPr>
              <a:t>The number of open and already filled search positions</a:t>
            </a:r>
          </a:p>
          <a:p>
            <a:pPr lvl="1" eaLnBrk="1" hangingPunct="1">
              <a:lnSpc>
                <a:spcPct val="80000"/>
              </a:lnSpc>
            </a:pPr>
            <a:r>
              <a:rPr lang="en-US" altLang="zh-CN" sz="2000" b="1" smtClean="0">
                <a:solidFill>
                  <a:schemeClr val="tx2"/>
                </a:solidFill>
              </a:rPr>
              <a:t>The number of open positions for which a candidate has already been found</a:t>
            </a:r>
          </a:p>
          <a:p>
            <a:pPr lvl="1" eaLnBrk="1" hangingPunct="1">
              <a:lnSpc>
                <a:spcPct val="80000"/>
              </a:lnSpc>
            </a:pPr>
            <a:r>
              <a:rPr lang="en-US" altLang="zh-CN" sz="2000" b="1" smtClean="0">
                <a:solidFill>
                  <a:schemeClr val="tx2"/>
                </a:solidFill>
              </a:rPr>
              <a:t>The amount of budget, and information about the activities, for example, advertising, publication of positions</a:t>
            </a:r>
          </a:p>
          <a:p>
            <a:pPr lvl="1" eaLnBrk="1" hangingPunct="1">
              <a:lnSpc>
                <a:spcPct val="80000"/>
              </a:lnSpc>
            </a:pPr>
            <a:r>
              <a:rPr lang="en-US" altLang="zh-CN" sz="2000" b="1" smtClean="0">
                <a:solidFill>
                  <a:schemeClr val="tx2"/>
                </a:solidFill>
              </a:rPr>
              <a:t>Other activities related to the direct search process</a:t>
            </a:r>
          </a:p>
        </p:txBody>
      </p:sp>
      <p:sp>
        <p:nvSpPr>
          <p:cNvPr id="173060" name="Rectangle 3"/>
          <p:cNvSpPr>
            <a:spLocks noGrp="1" noChangeArrowheads="1"/>
          </p:cNvSpPr>
          <p:nvPr>
            <p:ph type="title"/>
          </p:nvPr>
        </p:nvSpPr>
        <p:spPr>
          <a:xfrm>
            <a:off x="685800" y="609600"/>
            <a:ext cx="7772400" cy="685800"/>
          </a:xfrm>
          <a:noFill/>
        </p:spPr>
        <p:txBody>
          <a:bodyPr/>
          <a:lstStyle/>
          <a:p>
            <a:pPr eaLnBrk="1" hangingPunct="1"/>
            <a:r>
              <a:rPr lang="en-US" altLang="zh-CN" sz="4000" b="1" smtClean="0"/>
              <a:t>Recruitment Process</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6: Organization and Human Resource Management</a:t>
            </a:r>
          </a:p>
        </p:txBody>
      </p:sp>
      <p:sp>
        <p:nvSpPr>
          <p:cNvPr id="174083" name="Rectangle 2"/>
          <p:cNvSpPr>
            <a:spLocks noGrp="1" noChangeArrowheads="1"/>
          </p:cNvSpPr>
          <p:nvPr>
            <p:ph type="body" idx="1"/>
          </p:nvPr>
        </p:nvSpPr>
        <p:spPr>
          <a:xfrm>
            <a:off x="684213" y="908050"/>
            <a:ext cx="7991475" cy="5257800"/>
          </a:xfrm>
        </p:spPr>
        <p:txBody>
          <a:bodyPr/>
          <a:lstStyle/>
          <a:p>
            <a:pPr eaLnBrk="1" hangingPunct="1">
              <a:lnSpc>
                <a:spcPct val="90000"/>
              </a:lnSpc>
            </a:pPr>
            <a:r>
              <a:rPr lang="en-US" altLang="zh-CN" sz="2400" b="1" smtClean="0">
                <a:solidFill>
                  <a:srgbClr val="FF0066"/>
                </a:solidFill>
              </a:rPr>
              <a:t>Job Description</a:t>
            </a:r>
          </a:p>
          <a:p>
            <a:pPr lvl="1" eaLnBrk="1" hangingPunct="1">
              <a:lnSpc>
                <a:spcPct val="90000"/>
              </a:lnSpc>
            </a:pPr>
            <a:r>
              <a:rPr lang="en-US" altLang="zh-CN" sz="2000" b="1" smtClean="0"/>
              <a:t>Information about the vacancy</a:t>
            </a:r>
          </a:p>
          <a:p>
            <a:pPr lvl="1" eaLnBrk="1" hangingPunct="1">
              <a:lnSpc>
                <a:spcPct val="90000"/>
              </a:lnSpc>
            </a:pPr>
            <a:r>
              <a:rPr lang="en-US" altLang="zh-CN" sz="2000" b="1" smtClean="0"/>
              <a:t>Information about internal/external job market</a:t>
            </a:r>
          </a:p>
          <a:p>
            <a:pPr lvl="1" eaLnBrk="1" hangingPunct="1">
              <a:lnSpc>
                <a:spcPct val="90000"/>
              </a:lnSpc>
            </a:pPr>
            <a:r>
              <a:rPr lang="en-US" altLang="zh-CN" sz="2000" b="1" smtClean="0"/>
              <a:t>Information about financial resources available to conduct the search process and to fill the position</a:t>
            </a:r>
          </a:p>
          <a:p>
            <a:pPr lvl="1" eaLnBrk="1" hangingPunct="1">
              <a:lnSpc>
                <a:spcPct val="90000"/>
              </a:lnSpc>
            </a:pPr>
            <a:r>
              <a:rPr lang="en-US" altLang="zh-CN" sz="2000" b="1" smtClean="0"/>
              <a:t>Information about special requirements for personnel</a:t>
            </a:r>
          </a:p>
          <a:p>
            <a:pPr eaLnBrk="1" hangingPunct="1">
              <a:lnSpc>
                <a:spcPct val="90000"/>
              </a:lnSpc>
            </a:pPr>
            <a:r>
              <a:rPr lang="en-US" altLang="zh-CN" sz="2400" b="1" smtClean="0">
                <a:solidFill>
                  <a:srgbClr val="FF0066"/>
                </a:solidFill>
              </a:rPr>
              <a:t>Employee application processing</a:t>
            </a:r>
          </a:p>
          <a:p>
            <a:pPr eaLnBrk="1" hangingPunct="1">
              <a:lnSpc>
                <a:spcPct val="90000"/>
              </a:lnSpc>
              <a:buFontTx/>
              <a:buNone/>
            </a:pPr>
            <a:r>
              <a:rPr lang="en-US" altLang="zh-CN" sz="2400" b="1" smtClean="0">
                <a:solidFill>
                  <a:srgbClr val="FF0066"/>
                </a:solidFill>
              </a:rPr>
              <a:t>    </a:t>
            </a:r>
            <a:r>
              <a:rPr lang="en-US" altLang="zh-CN" sz="2400" b="1" smtClean="0"/>
              <a:t>When a company receives an application, the data for the applicant and the application are entered into the R/3 system.</a:t>
            </a:r>
          </a:p>
          <a:p>
            <a:pPr eaLnBrk="1" hangingPunct="1">
              <a:lnSpc>
                <a:spcPct val="90000"/>
              </a:lnSpc>
            </a:pPr>
            <a:r>
              <a:rPr lang="en-US" altLang="zh-CN" sz="2400" b="1" smtClean="0">
                <a:solidFill>
                  <a:srgbClr val="FF0066"/>
                </a:solidFill>
              </a:rPr>
              <a:t>Confirming the application Receipt</a:t>
            </a:r>
          </a:p>
          <a:p>
            <a:pPr eaLnBrk="1" hangingPunct="1">
              <a:lnSpc>
                <a:spcPct val="90000"/>
              </a:lnSpc>
              <a:buFontTx/>
              <a:buNone/>
            </a:pPr>
            <a:r>
              <a:rPr lang="en-US" altLang="zh-CN" sz="2400" b="1" smtClean="0"/>
              <a:t>    The applicant receives a letter in which the company confirms the receipt of the application, printed regular mail, fax, email</a:t>
            </a:r>
          </a:p>
          <a:p>
            <a:pPr eaLnBrk="1" hangingPunct="1">
              <a:lnSpc>
                <a:spcPct val="90000"/>
              </a:lnSpc>
            </a:pPr>
            <a:endParaRPr lang="en-US" altLang="zh-CN" sz="2400" b="1" smtClean="0">
              <a:solidFill>
                <a:srgbClr val="FF0066"/>
              </a:solidFill>
            </a:endParaRPr>
          </a:p>
          <a:p>
            <a:pPr lvl="1" eaLnBrk="1" hangingPunct="1">
              <a:lnSpc>
                <a:spcPct val="90000"/>
              </a:lnSpc>
            </a:pPr>
            <a:endParaRPr lang="en-US" altLang="zh-CN" sz="2000" b="1"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6: Organization and Human Resource Management</a:t>
            </a:r>
          </a:p>
        </p:txBody>
      </p:sp>
      <p:sp>
        <p:nvSpPr>
          <p:cNvPr id="175107" name="Rectangle 2"/>
          <p:cNvSpPr>
            <a:spLocks noGrp="1" noChangeArrowheads="1"/>
          </p:cNvSpPr>
          <p:nvPr>
            <p:ph type="body" idx="1"/>
          </p:nvPr>
        </p:nvSpPr>
        <p:spPr>
          <a:xfrm>
            <a:off x="611188" y="692150"/>
            <a:ext cx="8064500" cy="5473700"/>
          </a:xfrm>
        </p:spPr>
        <p:txBody>
          <a:bodyPr/>
          <a:lstStyle/>
          <a:p>
            <a:pPr eaLnBrk="1" hangingPunct="1">
              <a:lnSpc>
                <a:spcPct val="80000"/>
              </a:lnSpc>
            </a:pPr>
            <a:r>
              <a:rPr lang="en-US" altLang="zh-CN" sz="2800" b="1" smtClean="0">
                <a:solidFill>
                  <a:srgbClr val="FF0066"/>
                </a:solidFill>
              </a:rPr>
              <a:t>Preliminary Personnel Choice</a:t>
            </a:r>
            <a:endParaRPr lang="en-US" altLang="zh-CN" sz="2800" b="1" smtClean="0">
              <a:solidFill>
                <a:schemeClr val="tx2"/>
              </a:solidFill>
            </a:endParaRPr>
          </a:p>
          <a:p>
            <a:pPr lvl="1" eaLnBrk="1" hangingPunct="1">
              <a:lnSpc>
                <a:spcPct val="80000"/>
              </a:lnSpc>
            </a:pPr>
            <a:r>
              <a:rPr lang="en-US" altLang="zh-CN" sz="2400" b="1" smtClean="0"/>
              <a:t>The company searches through the applicants for the vacant position and checks each applicant to see if he or she has the basic requirements to fill that position.</a:t>
            </a:r>
          </a:p>
          <a:p>
            <a:pPr lvl="1" eaLnBrk="1" hangingPunct="1">
              <a:lnSpc>
                <a:spcPct val="80000"/>
              </a:lnSpc>
            </a:pPr>
            <a:r>
              <a:rPr lang="en-US" altLang="zh-CN" sz="2400" b="1" smtClean="0"/>
              <a:t>Basic requirements profile comparison </a:t>
            </a:r>
          </a:p>
          <a:p>
            <a:pPr lvl="1" eaLnBrk="1" hangingPunct="1">
              <a:lnSpc>
                <a:spcPct val="80000"/>
              </a:lnSpc>
            </a:pPr>
            <a:r>
              <a:rPr lang="en-US" altLang="zh-CN" sz="2400" b="1" smtClean="0"/>
              <a:t>Secondary pool of candidates</a:t>
            </a:r>
          </a:p>
          <a:p>
            <a:pPr eaLnBrk="1" hangingPunct="1">
              <a:lnSpc>
                <a:spcPct val="80000"/>
              </a:lnSpc>
            </a:pPr>
            <a:r>
              <a:rPr lang="en-US" altLang="zh-CN" sz="2800" b="1" smtClean="0">
                <a:solidFill>
                  <a:srgbClr val="FF0066"/>
                </a:solidFill>
              </a:rPr>
              <a:t>Personnel Processing</a:t>
            </a:r>
          </a:p>
          <a:p>
            <a:pPr lvl="1" eaLnBrk="1" hangingPunct="1">
              <a:lnSpc>
                <a:spcPct val="80000"/>
              </a:lnSpc>
            </a:pPr>
            <a:r>
              <a:rPr lang="en-US" altLang="zh-CN" sz="2400" b="1" smtClean="0"/>
              <a:t>The person responsible for the position checks the applicants and judges them by: analysis of the application, grading of application materials and resume, first interview, testing,</a:t>
            </a:r>
          </a:p>
          <a:p>
            <a:pPr lvl="1" eaLnBrk="1" hangingPunct="1">
              <a:lnSpc>
                <a:spcPct val="80000"/>
              </a:lnSpc>
            </a:pPr>
            <a:r>
              <a:rPr lang="en-US" altLang="zh-CN" sz="2400" b="1" smtClean="0"/>
              <a:t>The results of the personnel choice is documented into the system. There three possibilities to applicant: offered a contract, rejected, or on hold.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250825" y="908050"/>
            <a:ext cx="8686800" cy="1143000"/>
          </a:xfrm>
        </p:spPr>
        <p:txBody>
          <a:bodyPr/>
          <a:lstStyle/>
          <a:p>
            <a:pPr algn="l" eaLnBrk="1" hangingPunct="1"/>
            <a:r>
              <a:rPr lang="en-US" altLang="zh-CN" sz="4000" smtClean="0"/>
              <a:t>1.2  Functional Areas and Business       Processes of a Very Small Business</a:t>
            </a:r>
            <a:endParaRPr kumimoji="1" lang="en-US" altLang="zh-CN" sz="3600" b="1" smtClean="0"/>
          </a:p>
        </p:txBody>
      </p:sp>
      <p:sp>
        <p:nvSpPr>
          <p:cNvPr id="74755" name="Rectangle 3"/>
          <p:cNvSpPr>
            <a:spLocks noGrp="1" noChangeArrowheads="1"/>
          </p:cNvSpPr>
          <p:nvPr>
            <p:ph type="body" idx="1"/>
          </p:nvPr>
        </p:nvSpPr>
        <p:spPr>
          <a:xfrm>
            <a:off x="468313" y="2332038"/>
            <a:ext cx="8229600" cy="4525962"/>
          </a:xfrm>
        </p:spPr>
        <p:txBody>
          <a:bodyPr/>
          <a:lstStyle/>
          <a:p>
            <a:pPr eaLnBrk="1" hangingPunct="1">
              <a:lnSpc>
                <a:spcPct val="90000"/>
              </a:lnSpc>
              <a:buFontTx/>
              <a:buNone/>
            </a:pPr>
            <a:r>
              <a:rPr lang="en-US" altLang="zh-CN" smtClean="0">
                <a:solidFill>
                  <a:schemeClr val="folHlink"/>
                </a:solidFill>
              </a:rPr>
              <a:t>A </a:t>
            </a:r>
            <a:r>
              <a:rPr kumimoji="1" lang="en-US" altLang="zh-CN" sz="2800" b="1" smtClean="0">
                <a:solidFill>
                  <a:schemeClr val="folHlink"/>
                </a:solidFill>
              </a:rPr>
              <a:t>lemonade stand</a:t>
            </a:r>
            <a:endParaRPr lang="en-US" altLang="zh-CN" sz="2800" b="1" smtClean="0">
              <a:solidFill>
                <a:schemeClr val="folHlink"/>
              </a:solidFill>
            </a:endParaRPr>
          </a:p>
          <a:p>
            <a:pPr eaLnBrk="1" hangingPunct="1">
              <a:lnSpc>
                <a:spcPct val="90000"/>
              </a:lnSpc>
              <a:buFontTx/>
              <a:buNone/>
            </a:pPr>
            <a:r>
              <a:rPr lang="en-US" altLang="zh-CN" sz="2800" b="1" smtClean="0"/>
              <a:t>1  </a:t>
            </a:r>
            <a:r>
              <a:rPr lang="en-US" altLang="zh-CN" sz="2800" b="1" smtClean="0">
                <a:solidFill>
                  <a:schemeClr val="folHlink"/>
                </a:solidFill>
              </a:rPr>
              <a:t>Marketing and Sales</a:t>
            </a:r>
          </a:p>
          <a:p>
            <a:pPr eaLnBrk="1" hangingPunct="1">
              <a:lnSpc>
                <a:spcPct val="90000"/>
              </a:lnSpc>
              <a:buFontTx/>
              <a:buNone/>
            </a:pPr>
            <a:r>
              <a:rPr lang="en-US" altLang="zh-CN" sz="2800" b="1" smtClean="0"/>
              <a:t>   The functions within Marketing and Sales include developing products, determining pricing, promoting products to customers, and taking customers’ orders. It also helps to create a sales forecast that will be used to ensure the successful operation of the stand.</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6: Organization and Human Resource Management</a:t>
            </a:r>
          </a:p>
        </p:txBody>
      </p:sp>
      <p:sp>
        <p:nvSpPr>
          <p:cNvPr id="176131" name="Rectangle 2"/>
          <p:cNvSpPr>
            <a:spLocks noGrp="1" noChangeArrowheads="1"/>
          </p:cNvSpPr>
          <p:nvPr>
            <p:ph type="body" idx="1"/>
          </p:nvPr>
        </p:nvSpPr>
        <p:spPr>
          <a:xfrm>
            <a:off x="755650" y="836613"/>
            <a:ext cx="7488238" cy="5616575"/>
          </a:xfrm>
        </p:spPr>
        <p:txBody>
          <a:bodyPr/>
          <a:lstStyle/>
          <a:p>
            <a:pPr eaLnBrk="1" hangingPunct="1">
              <a:lnSpc>
                <a:spcPct val="90000"/>
              </a:lnSpc>
            </a:pPr>
            <a:r>
              <a:rPr lang="en-US" altLang="zh-CN" sz="2400" b="1" smtClean="0">
                <a:solidFill>
                  <a:srgbClr val="FF0066"/>
                </a:solidFill>
              </a:rPr>
              <a:t>Employment agreement offer processing</a:t>
            </a:r>
            <a:endParaRPr lang="en-US" altLang="zh-CN" sz="2400" b="1" smtClean="0">
              <a:solidFill>
                <a:schemeClr val="tx2"/>
              </a:solidFill>
            </a:endParaRPr>
          </a:p>
          <a:p>
            <a:pPr eaLnBrk="1" hangingPunct="1">
              <a:lnSpc>
                <a:spcPct val="90000"/>
              </a:lnSpc>
              <a:buFontTx/>
              <a:buNone/>
            </a:pPr>
            <a:r>
              <a:rPr lang="en-US" altLang="zh-CN" sz="2400" b="1" smtClean="0">
                <a:solidFill>
                  <a:srgbClr val="FF0066"/>
                </a:solidFill>
              </a:rPr>
              <a:t>    </a:t>
            </a:r>
            <a:r>
              <a:rPr lang="en-US" altLang="zh-CN" sz="2400" b="1" smtClean="0"/>
              <a:t>The qualified applicant will receive a written contractual offer from the company</a:t>
            </a:r>
            <a:endParaRPr lang="en-US" altLang="zh-CN" sz="2400" b="1" smtClean="0">
              <a:solidFill>
                <a:srgbClr val="FF0066"/>
              </a:solidFill>
            </a:endParaRPr>
          </a:p>
          <a:p>
            <a:pPr eaLnBrk="1" hangingPunct="1">
              <a:lnSpc>
                <a:spcPct val="90000"/>
              </a:lnSpc>
            </a:pPr>
            <a:r>
              <a:rPr lang="en-US" altLang="zh-CN" sz="2400" b="1" smtClean="0">
                <a:solidFill>
                  <a:srgbClr val="FF0066"/>
                </a:solidFill>
              </a:rPr>
              <a:t>Applicant status check</a:t>
            </a:r>
          </a:p>
          <a:p>
            <a:pPr eaLnBrk="1" hangingPunct="1">
              <a:lnSpc>
                <a:spcPct val="90000"/>
              </a:lnSpc>
            </a:pPr>
            <a:r>
              <a:rPr lang="en-US" altLang="zh-CN" sz="2400" b="1" smtClean="0">
                <a:solidFill>
                  <a:srgbClr val="FF0066"/>
                </a:solidFill>
              </a:rPr>
              <a:t>Preparation for employing the applicant</a:t>
            </a:r>
            <a:endParaRPr lang="en-US" altLang="zh-CN" sz="2400" b="1" smtClean="0"/>
          </a:p>
          <a:p>
            <a:pPr eaLnBrk="1" hangingPunct="1">
              <a:lnSpc>
                <a:spcPct val="90000"/>
              </a:lnSpc>
              <a:buFontTx/>
              <a:buNone/>
            </a:pPr>
            <a:r>
              <a:rPr lang="en-US" altLang="zh-CN" sz="2400" b="1" smtClean="0"/>
              <a:t>    The acceptance of the contractual offer is documented, the employee’s department head is informed, and the applicant file is converted into a personnel file</a:t>
            </a:r>
          </a:p>
          <a:p>
            <a:pPr eaLnBrk="1" hangingPunct="1">
              <a:lnSpc>
                <a:spcPct val="90000"/>
              </a:lnSpc>
            </a:pPr>
            <a:r>
              <a:rPr lang="en-US" altLang="zh-CN" sz="2400" b="1" smtClean="0">
                <a:solidFill>
                  <a:srgbClr val="FF0066"/>
                </a:solidFill>
              </a:rPr>
              <a:t>Rejection of offer</a:t>
            </a:r>
            <a:endParaRPr lang="en-US" altLang="zh-CN" sz="2400" b="1" smtClean="0"/>
          </a:p>
          <a:p>
            <a:pPr eaLnBrk="1" hangingPunct="1">
              <a:lnSpc>
                <a:spcPct val="90000"/>
              </a:lnSpc>
              <a:buFontTx/>
              <a:buNone/>
            </a:pPr>
            <a:r>
              <a:rPr lang="en-US" altLang="zh-CN" sz="2400" b="1" smtClean="0"/>
              <a:t>    If the applicant rejects the contractual offer, the event is recorded into the system, and the would-be boss is informed  of the rejection. The applicant status is reset to rejected.</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6: Organization and Human Resource Management</a:t>
            </a:r>
          </a:p>
        </p:txBody>
      </p:sp>
      <p:sp>
        <p:nvSpPr>
          <p:cNvPr id="177155" name="Rectangle 2"/>
          <p:cNvSpPr>
            <a:spLocks noGrp="1" noChangeArrowheads="1"/>
          </p:cNvSpPr>
          <p:nvPr>
            <p:ph type="body" idx="1"/>
          </p:nvPr>
        </p:nvSpPr>
        <p:spPr>
          <a:xfrm>
            <a:off x="684213" y="908050"/>
            <a:ext cx="7632700" cy="4830763"/>
          </a:xfrm>
        </p:spPr>
        <p:txBody>
          <a:bodyPr/>
          <a:lstStyle/>
          <a:p>
            <a:pPr eaLnBrk="1" hangingPunct="1">
              <a:lnSpc>
                <a:spcPct val="90000"/>
              </a:lnSpc>
            </a:pPr>
            <a:r>
              <a:rPr lang="en-US" altLang="zh-CN" sz="2400" b="1" smtClean="0">
                <a:solidFill>
                  <a:srgbClr val="FF0066"/>
                </a:solidFill>
              </a:rPr>
              <a:t>Applicant pool administration</a:t>
            </a:r>
          </a:p>
          <a:p>
            <a:pPr eaLnBrk="1" hangingPunct="1">
              <a:lnSpc>
                <a:spcPct val="90000"/>
              </a:lnSpc>
              <a:buFontTx/>
              <a:buNone/>
            </a:pPr>
            <a:r>
              <a:rPr lang="en-US" altLang="zh-CN" sz="2400" b="1" smtClean="0">
                <a:solidFill>
                  <a:srgbClr val="FF0066"/>
                </a:solidFill>
              </a:rPr>
              <a:t>    </a:t>
            </a:r>
            <a:r>
              <a:rPr lang="en-US" altLang="zh-CN" sz="2400" b="1" smtClean="0"/>
              <a:t>All the applicants are administered in a central applicant pool</a:t>
            </a:r>
          </a:p>
          <a:p>
            <a:pPr eaLnBrk="1" hangingPunct="1">
              <a:lnSpc>
                <a:spcPct val="90000"/>
              </a:lnSpc>
            </a:pPr>
            <a:r>
              <a:rPr lang="en-US" altLang="zh-CN" sz="2400" b="1" smtClean="0">
                <a:solidFill>
                  <a:srgbClr val="FF0066"/>
                </a:solidFill>
              </a:rPr>
              <a:t>Putting an application on hold</a:t>
            </a:r>
          </a:p>
          <a:p>
            <a:pPr eaLnBrk="1" hangingPunct="1">
              <a:lnSpc>
                <a:spcPct val="90000"/>
              </a:lnSpc>
              <a:buFontTx/>
              <a:buNone/>
            </a:pPr>
            <a:r>
              <a:rPr lang="en-US" altLang="zh-CN" sz="2400" b="1" smtClean="0">
                <a:solidFill>
                  <a:srgbClr val="FF0066"/>
                </a:solidFill>
              </a:rPr>
              <a:t>     </a:t>
            </a:r>
            <a:r>
              <a:rPr lang="en-US" altLang="zh-CN" sz="2400" b="1" smtClean="0"/>
              <a:t>An applicant would be considered for employment in the company at a later point in time, an offer can be made that allows the application to be placed on hold.  The applicant receives a letter.</a:t>
            </a:r>
            <a:endParaRPr lang="en-US" altLang="zh-CN" sz="2400" b="1" smtClean="0">
              <a:solidFill>
                <a:srgbClr val="FF0066"/>
              </a:solidFill>
            </a:endParaRPr>
          </a:p>
          <a:p>
            <a:pPr eaLnBrk="1" hangingPunct="1">
              <a:lnSpc>
                <a:spcPct val="90000"/>
              </a:lnSpc>
            </a:pPr>
            <a:r>
              <a:rPr lang="en-US" altLang="zh-CN" sz="2400" b="1" smtClean="0">
                <a:solidFill>
                  <a:srgbClr val="FF0066"/>
                </a:solidFill>
              </a:rPr>
              <a:t>Rejection of application</a:t>
            </a:r>
          </a:p>
          <a:p>
            <a:pPr eaLnBrk="1" hangingPunct="1">
              <a:lnSpc>
                <a:spcPct val="90000"/>
              </a:lnSpc>
              <a:buFontTx/>
              <a:buNone/>
            </a:pPr>
            <a:r>
              <a:rPr lang="en-US" altLang="zh-CN" sz="2400" b="1" smtClean="0"/>
              <a:t>    The applicant is informed if and when the company decides that it cannot offer a position of employment.</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6: Organization and Human Resource Management</a:t>
            </a:r>
          </a:p>
        </p:txBody>
      </p:sp>
      <p:sp>
        <p:nvSpPr>
          <p:cNvPr id="178179" name="Rectangle 3"/>
          <p:cNvSpPr>
            <a:spLocks noGrp="1" noChangeArrowheads="1"/>
          </p:cNvSpPr>
          <p:nvPr>
            <p:ph type="body" idx="1"/>
          </p:nvPr>
        </p:nvSpPr>
        <p:spPr>
          <a:xfrm>
            <a:off x="755650" y="620713"/>
            <a:ext cx="7920038" cy="5616575"/>
          </a:xfrm>
        </p:spPr>
        <p:txBody>
          <a:bodyPr/>
          <a:lstStyle/>
          <a:p>
            <a:pPr eaLnBrk="1" hangingPunct="1"/>
            <a:r>
              <a:rPr lang="en-US" altLang="zh-CN" sz="2800" b="1" smtClean="0">
                <a:solidFill>
                  <a:srgbClr val="FF0066"/>
                </a:solidFill>
              </a:rPr>
              <a:t>Business analysis based Employee object</a:t>
            </a:r>
          </a:p>
          <a:p>
            <a:pPr eaLnBrk="1" hangingPunct="1">
              <a:buFontTx/>
              <a:buNone/>
            </a:pPr>
            <a:r>
              <a:rPr lang="en-US" altLang="zh-CN" sz="2800" b="1" smtClean="0"/>
              <a:t>    </a:t>
            </a:r>
            <a:r>
              <a:rPr lang="en-US" altLang="zh-CN" sz="2400" b="1" smtClean="0"/>
              <a:t>The Employee business object is used as a source of information for the following types of business analysis.</a:t>
            </a:r>
          </a:p>
          <a:p>
            <a:pPr eaLnBrk="1" hangingPunct="1">
              <a:buFontTx/>
              <a:buNone/>
            </a:pPr>
            <a:r>
              <a:rPr lang="en-US" altLang="zh-CN" sz="2400" b="1" smtClean="0"/>
              <a:t>    Employees who have entered and /of left the company, Family members, Birthday list, Education and training, Telephone directory, employees with powers of attorney, time spent in each pay scale area/type/group/level, reference personnel numbers, absence/attendance data,  atts./absences for each employee, remuneration statements, payroll accounts, bank details, employee history report</a:t>
            </a:r>
          </a:p>
          <a:p>
            <a:pPr eaLnBrk="1" hangingPunct="1"/>
            <a:endParaRPr lang="en-US" altLang="zh-CN" sz="2400" b="1" smtClean="0"/>
          </a:p>
          <a:p>
            <a:pPr eaLnBrk="1" hangingPunct="1"/>
            <a:endParaRPr lang="en-US" altLang="zh-CN" sz="28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idx="1"/>
          </p:nvPr>
        </p:nvSpPr>
        <p:spPr>
          <a:xfrm>
            <a:off x="900113" y="1628775"/>
            <a:ext cx="7643812" cy="4525963"/>
          </a:xfrm>
        </p:spPr>
        <p:txBody>
          <a:bodyPr/>
          <a:lstStyle/>
          <a:p>
            <a:pPr marL="609600" indent="-609600" eaLnBrk="1" hangingPunct="1">
              <a:buFontTx/>
              <a:buAutoNum type="arabicPlain" startAt="2"/>
            </a:pPr>
            <a:r>
              <a:rPr lang="en-US" altLang="zh-CN" b="1" smtClean="0">
                <a:solidFill>
                  <a:schemeClr val="folHlink"/>
                </a:solidFill>
              </a:rPr>
              <a:t>Production and Materials  </a:t>
            </a:r>
          </a:p>
          <a:p>
            <a:pPr marL="609600" indent="-609600" eaLnBrk="1" hangingPunct="1">
              <a:buFontTx/>
              <a:buNone/>
            </a:pPr>
            <a:r>
              <a:rPr lang="en-US" altLang="zh-CN" b="1" smtClean="0">
                <a:solidFill>
                  <a:schemeClr val="folHlink"/>
                </a:solidFill>
              </a:rPr>
              <a:t>      Management</a:t>
            </a:r>
          </a:p>
          <a:p>
            <a:pPr marL="609600" indent="-609600" eaLnBrk="1" hangingPunct="1">
              <a:buFontTx/>
              <a:buNone/>
            </a:pPr>
            <a:r>
              <a:rPr lang="en-US" altLang="zh-CN" b="1" smtClean="0"/>
              <a:t>     Functions within Production and Materials Management include making the lemonade and buying raw materials.</a:t>
            </a:r>
          </a:p>
          <a:p>
            <a:pPr marL="609600" indent="-609600" eaLnBrk="1" hangingPunct="1"/>
            <a:endParaRPr lang="en-US" altLang="zh-CN"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body" idx="1"/>
          </p:nvPr>
        </p:nvSpPr>
        <p:spPr/>
        <p:txBody>
          <a:bodyPr/>
          <a:lstStyle/>
          <a:p>
            <a:pPr eaLnBrk="1" hangingPunct="1">
              <a:lnSpc>
                <a:spcPct val="90000"/>
              </a:lnSpc>
              <a:buFontTx/>
              <a:buNone/>
            </a:pPr>
            <a:r>
              <a:rPr kumimoji="1" lang="en-US" altLang="zh-CN" b="1" smtClean="0">
                <a:solidFill>
                  <a:schemeClr val="folHlink"/>
                </a:solidFill>
              </a:rPr>
              <a:t>3  Accounting and Finance</a:t>
            </a:r>
          </a:p>
          <a:p>
            <a:pPr eaLnBrk="1" hangingPunct="1">
              <a:lnSpc>
                <a:spcPct val="90000"/>
              </a:lnSpc>
              <a:buFontTx/>
              <a:buNone/>
            </a:pPr>
            <a:r>
              <a:rPr kumimoji="1" lang="en-US" altLang="zh-CN" b="1" smtClean="0"/>
              <a:t>    Functions within Accounting and Finance include  recording raw data about transactions, including sales,  raw material purchases, payroll, and receipt  of cash from customers. To determine the profitability of the lemonade stand and to  support decision making.</a:t>
            </a:r>
            <a:endParaRPr lang="en-US" altLang="zh-CN" b="1"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body" idx="1"/>
          </p:nvPr>
        </p:nvSpPr>
        <p:spPr>
          <a:xfrm>
            <a:off x="468313" y="1196975"/>
            <a:ext cx="8229600" cy="4276725"/>
          </a:xfrm>
        </p:spPr>
        <p:txBody>
          <a:bodyPr/>
          <a:lstStyle/>
          <a:p>
            <a:pPr marL="609600" indent="-609600" eaLnBrk="1" hangingPunct="1">
              <a:buFontTx/>
              <a:buNone/>
            </a:pPr>
            <a:r>
              <a:rPr kumimoji="1" lang="en-US" altLang="zh-CN" sz="3600" b="1" smtClean="0">
                <a:solidFill>
                  <a:schemeClr val="folHlink"/>
                </a:solidFill>
              </a:rPr>
              <a:t>4 Human Resources</a:t>
            </a:r>
          </a:p>
          <a:p>
            <a:pPr marL="609600" indent="-609600" eaLnBrk="1" hangingPunct="1">
              <a:buFontTx/>
              <a:buNone/>
            </a:pPr>
            <a:r>
              <a:rPr kumimoji="1" lang="en-US" altLang="zh-CN" sz="3600" b="1" smtClean="0"/>
              <a:t>    Even in a simple business, employees must be found to support the Sales and Production  functions. This implies a need to recruit, train, evaluate, and compensate employees.</a:t>
            </a:r>
          </a:p>
          <a:p>
            <a:pPr marL="609600" indent="-609600" eaLnBrk="1" hangingPunct="1"/>
            <a:endParaRPr lang="en-US" altLang="zh-CN" sz="36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68313" y="692150"/>
            <a:ext cx="8229600" cy="1143000"/>
          </a:xfrm>
        </p:spPr>
        <p:txBody>
          <a:bodyPr/>
          <a:lstStyle/>
          <a:p>
            <a:pPr eaLnBrk="1" hangingPunct="1"/>
            <a:r>
              <a:rPr kumimoji="1" lang="en-US" altLang="zh-CN" sz="4000" b="1" smtClean="0"/>
              <a:t>1.3  Functional Area Information Systems</a:t>
            </a:r>
          </a:p>
        </p:txBody>
      </p:sp>
      <p:sp>
        <p:nvSpPr>
          <p:cNvPr id="78851" name="Rectangle 3"/>
          <p:cNvSpPr>
            <a:spLocks noGrp="1" noChangeArrowheads="1"/>
          </p:cNvSpPr>
          <p:nvPr>
            <p:ph type="body" idx="1"/>
          </p:nvPr>
        </p:nvSpPr>
        <p:spPr>
          <a:xfrm>
            <a:off x="468313" y="2332038"/>
            <a:ext cx="8229600" cy="4525962"/>
          </a:xfrm>
        </p:spPr>
        <p:txBody>
          <a:bodyPr/>
          <a:lstStyle/>
          <a:p>
            <a:pPr eaLnBrk="1" hangingPunct="1">
              <a:buFontTx/>
              <a:buNone/>
            </a:pPr>
            <a:r>
              <a:rPr kumimoji="1" lang="en-US" altLang="zh-CN" b="1" smtClean="0">
                <a:solidFill>
                  <a:schemeClr val="folHlink"/>
                </a:solidFill>
              </a:rPr>
              <a:t>1. Marketing and Sales</a:t>
            </a:r>
          </a:p>
          <a:p>
            <a:pPr eaLnBrk="1" hangingPunct="1"/>
            <a:r>
              <a:rPr kumimoji="1" lang="en-US" altLang="zh-CN" b="1" smtClean="0"/>
              <a:t>    Process sales order  </a:t>
            </a:r>
          </a:p>
          <a:p>
            <a:pPr eaLnBrk="1" hangingPunct="1"/>
            <a:r>
              <a:rPr kumimoji="1" lang="en-US" altLang="zh-CN" b="1" smtClean="0"/>
              <a:t>    Analysis sales trends</a:t>
            </a:r>
          </a:p>
          <a:p>
            <a:pPr eaLnBrk="1" hangingPunct="1"/>
            <a:r>
              <a:rPr kumimoji="1" lang="en-US" altLang="zh-CN" b="1" smtClean="0"/>
              <a:t>    Determine product price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5"/>
          <p:cNvSpPr txBox="1">
            <a:spLocks noChangeArrowheads="1"/>
          </p:cNvSpPr>
          <p:nvPr/>
        </p:nvSpPr>
        <p:spPr bwMode="auto">
          <a:xfrm>
            <a:off x="2987675" y="1125538"/>
            <a:ext cx="3130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b="1"/>
              <a:t>Marketing and Sales</a:t>
            </a:r>
            <a:endParaRPr kumimoji="1" lang="en-US" altLang="zh-CN" sz="2800">
              <a:latin typeface="Times New Roman" pitchFamily="18" charset="0"/>
            </a:endParaRPr>
          </a:p>
        </p:txBody>
      </p:sp>
      <p:sp>
        <p:nvSpPr>
          <p:cNvPr id="79875" name="Oval 6"/>
          <p:cNvSpPr>
            <a:spLocks noChangeArrowheads="1"/>
          </p:cNvSpPr>
          <p:nvPr/>
        </p:nvSpPr>
        <p:spPr bwMode="auto">
          <a:xfrm>
            <a:off x="1066800" y="2362200"/>
            <a:ext cx="1524000" cy="5334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800">
                <a:solidFill>
                  <a:srgbClr val="000000"/>
                </a:solidFill>
                <a:latin typeface="Times New Roman" pitchFamily="18" charset="0"/>
              </a:rPr>
              <a:t>Customer</a:t>
            </a:r>
          </a:p>
        </p:txBody>
      </p:sp>
      <p:sp>
        <p:nvSpPr>
          <p:cNvPr id="79876" name="Oval 7"/>
          <p:cNvSpPr>
            <a:spLocks noChangeArrowheads="1"/>
          </p:cNvSpPr>
          <p:nvPr/>
        </p:nvSpPr>
        <p:spPr bwMode="auto">
          <a:xfrm>
            <a:off x="5867400" y="2362200"/>
            <a:ext cx="1524000" cy="5334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800">
                <a:solidFill>
                  <a:srgbClr val="000000"/>
                </a:solidFill>
                <a:latin typeface="Times New Roman" pitchFamily="18" charset="0"/>
              </a:rPr>
              <a:t>HR</a:t>
            </a:r>
          </a:p>
        </p:txBody>
      </p:sp>
      <p:sp>
        <p:nvSpPr>
          <p:cNvPr id="79877" name="Oval 8"/>
          <p:cNvSpPr>
            <a:spLocks noChangeArrowheads="1"/>
          </p:cNvSpPr>
          <p:nvPr/>
        </p:nvSpPr>
        <p:spPr bwMode="auto">
          <a:xfrm>
            <a:off x="1143000" y="5029200"/>
            <a:ext cx="1524000" cy="5334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800">
                <a:solidFill>
                  <a:srgbClr val="000000"/>
                </a:solidFill>
                <a:latin typeface="Times New Roman" pitchFamily="18" charset="0"/>
              </a:rPr>
              <a:t>P/MM</a:t>
            </a:r>
          </a:p>
        </p:txBody>
      </p:sp>
      <p:sp>
        <p:nvSpPr>
          <p:cNvPr id="79878" name="Oval 9"/>
          <p:cNvSpPr>
            <a:spLocks noChangeArrowheads="1"/>
          </p:cNvSpPr>
          <p:nvPr/>
        </p:nvSpPr>
        <p:spPr bwMode="auto">
          <a:xfrm>
            <a:off x="5943600" y="5029200"/>
            <a:ext cx="1524000" cy="5334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800">
                <a:solidFill>
                  <a:srgbClr val="000000"/>
                </a:solidFill>
                <a:latin typeface="Times New Roman" pitchFamily="18" charset="0"/>
              </a:rPr>
              <a:t>A/F</a:t>
            </a:r>
          </a:p>
        </p:txBody>
      </p:sp>
      <p:sp>
        <p:nvSpPr>
          <p:cNvPr id="79879" name="Oval 10"/>
          <p:cNvSpPr>
            <a:spLocks noChangeArrowheads="1"/>
          </p:cNvSpPr>
          <p:nvPr/>
        </p:nvSpPr>
        <p:spPr bwMode="auto">
          <a:xfrm>
            <a:off x="3505200" y="3657600"/>
            <a:ext cx="1524000" cy="5334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800">
                <a:solidFill>
                  <a:srgbClr val="000000"/>
                </a:solidFill>
                <a:latin typeface="Times New Roman" pitchFamily="18" charset="0"/>
              </a:rPr>
              <a:t>M/S</a:t>
            </a:r>
          </a:p>
        </p:txBody>
      </p:sp>
      <p:sp>
        <p:nvSpPr>
          <p:cNvPr id="79880" name="Line 11"/>
          <p:cNvSpPr>
            <a:spLocks noChangeShapeType="1"/>
          </p:cNvSpPr>
          <p:nvPr/>
        </p:nvSpPr>
        <p:spPr bwMode="auto">
          <a:xfrm>
            <a:off x="2667000" y="2743200"/>
            <a:ext cx="1143000" cy="838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881" name="Line 12"/>
          <p:cNvSpPr>
            <a:spLocks noChangeShapeType="1"/>
          </p:cNvSpPr>
          <p:nvPr/>
        </p:nvSpPr>
        <p:spPr bwMode="auto">
          <a:xfrm>
            <a:off x="5105400" y="4114800"/>
            <a:ext cx="1219200" cy="838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882" name="Line 13"/>
          <p:cNvSpPr>
            <a:spLocks noChangeShapeType="1"/>
          </p:cNvSpPr>
          <p:nvPr/>
        </p:nvSpPr>
        <p:spPr bwMode="auto">
          <a:xfrm flipH="1" flipV="1">
            <a:off x="2362200" y="2971800"/>
            <a:ext cx="1066800" cy="762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883" name="Line 14"/>
          <p:cNvSpPr>
            <a:spLocks noChangeShapeType="1"/>
          </p:cNvSpPr>
          <p:nvPr/>
        </p:nvSpPr>
        <p:spPr bwMode="auto">
          <a:xfrm flipH="1" flipV="1">
            <a:off x="4800600" y="4267200"/>
            <a:ext cx="1066800" cy="762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884" name="Line 15"/>
          <p:cNvSpPr>
            <a:spLocks noChangeShapeType="1"/>
          </p:cNvSpPr>
          <p:nvPr/>
        </p:nvSpPr>
        <p:spPr bwMode="auto">
          <a:xfrm flipH="1">
            <a:off x="4724400" y="2819400"/>
            <a:ext cx="1066800" cy="762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885" name="Line 16"/>
          <p:cNvSpPr>
            <a:spLocks noChangeShapeType="1"/>
          </p:cNvSpPr>
          <p:nvPr/>
        </p:nvSpPr>
        <p:spPr bwMode="auto">
          <a:xfrm flipH="1">
            <a:off x="2286000" y="4191000"/>
            <a:ext cx="1066800" cy="762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886" name="Line 17"/>
          <p:cNvSpPr>
            <a:spLocks noChangeShapeType="1"/>
          </p:cNvSpPr>
          <p:nvPr/>
        </p:nvSpPr>
        <p:spPr bwMode="auto">
          <a:xfrm flipV="1">
            <a:off x="2667000" y="4267200"/>
            <a:ext cx="990600" cy="762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887" name="Line 18"/>
          <p:cNvSpPr>
            <a:spLocks noChangeShapeType="1"/>
          </p:cNvSpPr>
          <p:nvPr/>
        </p:nvSpPr>
        <p:spPr bwMode="auto">
          <a:xfrm flipV="1">
            <a:off x="5105400" y="2895600"/>
            <a:ext cx="1066800" cy="838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888" name="Text Box 19"/>
          <p:cNvSpPr txBox="1">
            <a:spLocks noChangeArrowheads="1"/>
          </p:cNvSpPr>
          <p:nvPr/>
        </p:nvSpPr>
        <p:spPr bwMode="auto">
          <a:xfrm>
            <a:off x="3200400" y="2971800"/>
            <a:ext cx="1403350" cy="3968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latin typeface="Times New Roman" pitchFamily="18" charset="0"/>
              </a:rPr>
              <a:t>Sales order</a:t>
            </a:r>
            <a:endParaRPr kumimoji="1" lang="en-US" altLang="zh-CN" sz="2800">
              <a:latin typeface="Times New Roman" pitchFamily="18" charset="0"/>
            </a:endParaRPr>
          </a:p>
        </p:txBody>
      </p:sp>
      <p:sp>
        <p:nvSpPr>
          <p:cNvPr id="79889" name="Text Box 20"/>
          <p:cNvSpPr txBox="1">
            <a:spLocks noChangeArrowheads="1"/>
          </p:cNvSpPr>
          <p:nvPr/>
        </p:nvSpPr>
        <p:spPr bwMode="auto">
          <a:xfrm>
            <a:off x="3581400" y="2209800"/>
            <a:ext cx="2368550" cy="7016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latin typeface="Times New Roman" pitchFamily="18" charset="0"/>
              </a:rPr>
              <a:t>Legal requirements </a:t>
            </a:r>
          </a:p>
          <a:p>
            <a:pPr algn="ctr" eaLnBrk="1" hangingPunct="1"/>
            <a:r>
              <a:rPr kumimoji="1" lang="en-US" altLang="zh-CN" sz="2000" b="1">
                <a:latin typeface="Times New Roman" pitchFamily="18" charset="0"/>
              </a:rPr>
              <a:t>and job information</a:t>
            </a:r>
            <a:endParaRPr kumimoji="1" lang="en-US" altLang="zh-CN" sz="2800">
              <a:latin typeface="Times New Roman" pitchFamily="18" charset="0"/>
            </a:endParaRPr>
          </a:p>
        </p:txBody>
      </p:sp>
      <p:sp>
        <p:nvSpPr>
          <p:cNvPr id="79890" name="Text Box 21"/>
          <p:cNvSpPr txBox="1">
            <a:spLocks noChangeArrowheads="1"/>
          </p:cNvSpPr>
          <p:nvPr/>
        </p:nvSpPr>
        <p:spPr bwMode="auto">
          <a:xfrm>
            <a:off x="1371600" y="3200400"/>
            <a:ext cx="1557338" cy="3968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latin typeface="Times New Roman" pitchFamily="18" charset="0"/>
              </a:rPr>
              <a:t>Order status</a:t>
            </a:r>
            <a:endParaRPr kumimoji="1" lang="en-US" altLang="zh-CN" sz="2800">
              <a:latin typeface="Times New Roman" pitchFamily="18" charset="0"/>
            </a:endParaRPr>
          </a:p>
        </p:txBody>
      </p:sp>
      <p:sp>
        <p:nvSpPr>
          <p:cNvPr id="79891" name="Text Box 22"/>
          <p:cNvSpPr txBox="1">
            <a:spLocks noChangeArrowheads="1"/>
          </p:cNvSpPr>
          <p:nvPr/>
        </p:nvSpPr>
        <p:spPr bwMode="auto">
          <a:xfrm>
            <a:off x="1268413" y="3794125"/>
            <a:ext cx="1931987" cy="7016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latin typeface="Times New Roman" pitchFamily="18" charset="0"/>
              </a:rPr>
              <a:t>Sales forecasts</a:t>
            </a:r>
          </a:p>
          <a:p>
            <a:pPr algn="ctr" eaLnBrk="1" hangingPunct="1"/>
            <a:r>
              <a:rPr kumimoji="1" lang="en-US" altLang="zh-CN" sz="2000" b="1">
                <a:latin typeface="Times New Roman" pitchFamily="18" charset="0"/>
              </a:rPr>
              <a:t>and sales orders</a:t>
            </a:r>
            <a:endParaRPr kumimoji="1" lang="en-US" altLang="zh-CN" sz="2800">
              <a:latin typeface="Times New Roman" pitchFamily="18" charset="0"/>
            </a:endParaRPr>
          </a:p>
        </p:txBody>
      </p:sp>
      <p:sp>
        <p:nvSpPr>
          <p:cNvPr id="79892" name="Text Box 23"/>
          <p:cNvSpPr txBox="1">
            <a:spLocks noChangeArrowheads="1"/>
          </p:cNvSpPr>
          <p:nvPr/>
        </p:nvSpPr>
        <p:spPr bwMode="auto">
          <a:xfrm>
            <a:off x="2611438" y="4648200"/>
            <a:ext cx="1960562" cy="10064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latin typeface="Times New Roman" pitchFamily="18" charset="0"/>
              </a:rPr>
              <a:t>Product</a:t>
            </a:r>
          </a:p>
          <a:p>
            <a:pPr algn="ctr" eaLnBrk="1" hangingPunct="1"/>
            <a:r>
              <a:rPr kumimoji="1" lang="en-US" altLang="zh-CN" sz="2000" b="1">
                <a:latin typeface="Times New Roman" pitchFamily="18" charset="0"/>
              </a:rPr>
              <a:t>availability data</a:t>
            </a:r>
          </a:p>
          <a:p>
            <a:pPr algn="ctr" eaLnBrk="1" hangingPunct="1"/>
            <a:r>
              <a:rPr kumimoji="1" lang="en-US" altLang="zh-CN" sz="2000" b="1">
                <a:latin typeface="Times New Roman" pitchFamily="18" charset="0"/>
              </a:rPr>
              <a:t>and order status</a:t>
            </a:r>
            <a:endParaRPr kumimoji="1" lang="en-US" altLang="zh-CN" sz="2800">
              <a:latin typeface="Times New Roman" pitchFamily="18" charset="0"/>
            </a:endParaRPr>
          </a:p>
        </p:txBody>
      </p:sp>
      <p:sp>
        <p:nvSpPr>
          <p:cNvPr id="79893" name="Text Box 24"/>
          <p:cNvSpPr txBox="1">
            <a:spLocks noChangeArrowheads="1"/>
          </p:cNvSpPr>
          <p:nvPr/>
        </p:nvSpPr>
        <p:spPr bwMode="auto">
          <a:xfrm>
            <a:off x="4652963" y="4937125"/>
            <a:ext cx="1366837" cy="7016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latin typeface="Times New Roman" pitchFamily="18" charset="0"/>
              </a:rPr>
              <a:t>Cost/profit</a:t>
            </a:r>
          </a:p>
          <a:p>
            <a:pPr algn="ctr" eaLnBrk="1" hangingPunct="1"/>
            <a:r>
              <a:rPr kumimoji="1" lang="en-US" altLang="zh-CN" sz="2000" b="1">
                <a:latin typeface="Times New Roman" pitchFamily="18" charset="0"/>
              </a:rPr>
              <a:t>analysis</a:t>
            </a:r>
            <a:endParaRPr kumimoji="1" lang="en-US" altLang="zh-CN" sz="2800">
              <a:latin typeface="Times New Roman" pitchFamily="18" charset="0"/>
            </a:endParaRPr>
          </a:p>
        </p:txBody>
      </p:sp>
      <p:sp>
        <p:nvSpPr>
          <p:cNvPr id="79894" name="Text Box 25"/>
          <p:cNvSpPr txBox="1">
            <a:spLocks noChangeArrowheads="1"/>
          </p:cNvSpPr>
          <p:nvPr/>
        </p:nvSpPr>
        <p:spPr bwMode="auto">
          <a:xfrm>
            <a:off x="5683250" y="4022725"/>
            <a:ext cx="1403350" cy="7016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latin typeface="Times New Roman" pitchFamily="18" charset="0"/>
              </a:rPr>
              <a:t>Sales order</a:t>
            </a:r>
          </a:p>
          <a:p>
            <a:pPr algn="ctr" eaLnBrk="1" hangingPunct="1"/>
            <a:r>
              <a:rPr kumimoji="1" lang="en-US" altLang="zh-CN" sz="2000" b="1">
                <a:latin typeface="Times New Roman" pitchFamily="18" charset="0"/>
              </a:rPr>
              <a:t>data</a:t>
            </a:r>
          </a:p>
        </p:txBody>
      </p:sp>
      <p:sp>
        <p:nvSpPr>
          <p:cNvPr id="79895" name="Text Box 26"/>
          <p:cNvSpPr txBox="1">
            <a:spLocks noChangeArrowheads="1"/>
          </p:cNvSpPr>
          <p:nvPr/>
        </p:nvSpPr>
        <p:spPr bwMode="auto">
          <a:xfrm>
            <a:off x="5486400" y="3108325"/>
            <a:ext cx="2600325" cy="7016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latin typeface="Times New Roman" pitchFamily="18" charset="0"/>
              </a:rPr>
              <a:t>Hiring needs and</a:t>
            </a:r>
          </a:p>
          <a:p>
            <a:pPr algn="ctr" eaLnBrk="1" hangingPunct="1"/>
            <a:r>
              <a:rPr kumimoji="1" lang="en-US" altLang="zh-CN" sz="2000" b="1">
                <a:latin typeface="Times New Roman" pitchFamily="18" charset="0"/>
              </a:rPr>
              <a:t>personnel information</a:t>
            </a:r>
            <a:endParaRPr kumimoji="1" lang="en-US" altLang="zh-CN" sz="2800">
              <a:latin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body" idx="1"/>
          </p:nvPr>
        </p:nvSpPr>
        <p:spPr>
          <a:xfrm>
            <a:off x="684213" y="1341438"/>
            <a:ext cx="7931150" cy="4525962"/>
          </a:xfrm>
        </p:spPr>
        <p:txBody>
          <a:bodyPr/>
          <a:lstStyle/>
          <a:p>
            <a:pPr marL="609600" indent="-609600" eaLnBrk="1" hangingPunct="1">
              <a:buFontTx/>
              <a:buNone/>
            </a:pPr>
            <a:r>
              <a:rPr kumimoji="1" lang="en-US" altLang="zh-CN" b="1" smtClean="0">
                <a:solidFill>
                  <a:schemeClr val="folHlink"/>
                </a:solidFill>
              </a:rPr>
              <a:t>2. Production and Materials Management</a:t>
            </a:r>
          </a:p>
          <a:p>
            <a:pPr marL="609600" indent="-609600" eaLnBrk="1" hangingPunct="1"/>
            <a:r>
              <a:rPr kumimoji="1" lang="en-US" altLang="zh-CN" b="1" smtClean="0"/>
              <a:t>Long-range plans</a:t>
            </a:r>
          </a:p>
          <a:p>
            <a:pPr marL="609600" indent="-609600" eaLnBrk="1" hangingPunct="1"/>
            <a:r>
              <a:rPr kumimoji="1" lang="en-US" altLang="zh-CN" b="1" smtClean="0"/>
              <a:t>Medium-range plans</a:t>
            </a:r>
          </a:p>
          <a:p>
            <a:pPr marL="609600" indent="-609600" eaLnBrk="1" hangingPunct="1"/>
            <a:r>
              <a:rPr kumimoji="1" lang="en-US" altLang="zh-CN" b="1" smtClean="0"/>
              <a:t>Short-range plans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Oval 5"/>
          <p:cNvSpPr>
            <a:spLocks noChangeArrowheads="1"/>
          </p:cNvSpPr>
          <p:nvPr/>
        </p:nvSpPr>
        <p:spPr bwMode="auto">
          <a:xfrm>
            <a:off x="1066800" y="2362200"/>
            <a:ext cx="1524000" cy="5334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800">
                <a:solidFill>
                  <a:srgbClr val="000000"/>
                </a:solidFill>
                <a:latin typeface="Times New Roman" pitchFamily="18" charset="0"/>
              </a:rPr>
              <a:t>Suppliers</a:t>
            </a:r>
          </a:p>
        </p:txBody>
      </p:sp>
      <p:sp>
        <p:nvSpPr>
          <p:cNvPr id="81923" name="Oval 6"/>
          <p:cNvSpPr>
            <a:spLocks noChangeArrowheads="1"/>
          </p:cNvSpPr>
          <p:nvPr/>
        </p:nvSpPr>
        <p:spPr bwMode="auto">
          <a:xfrm>
            <a:off x="5867400" y="2362200"/>
            <a:ext cx="1524000" cy="5334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800">
                <a:solidFill>
                  <a:srgbClr val="000000"/>
                </a:solidFill>
                <a:latin typeface="Times New Roman" pitchFamily="18" charset="0"/>
              </a:rPr>
              <a:t>HR</a:t>
            </a:r>
          </a:p>
        </p:txBody>
      </p:sp>
      <p:sp>
        <p:nvSpPr>
          <p:cNvPr id="81924" name="Oval 7"/>
          <p:cNvSpPr>
            <a:spLocks noChangeArrowheads="1"/>
          </p:cNvSpPr>
          <p:nvPr/>
        </p:nvSpPr>
        <p:spPr bwMode="auto">
          <a:xfrm>
            <a:off x="1143000" y="5029200"/>
            <a:ext cx="1524000" cy="5334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800">
                <a:solidFill>
                  <a:srgbClr val="000000"/>
                </a:solidFill>
                <a:latin typeface="Times New Roman" pitchFamily="18" charset="0"/>
              </a:rPr>
              <a:t>A/F</a:t>
            </a:r>
          </a:p>
        </p:txBody>
      </p:sp>
      <p:sp>
        <p:nvSpPr>
          <p:cNvPr id="81925" name="Oval 8"/>
          <p:cNvSpPr>
            <a:spLocks noChangeArrowheads="1"/>
          </p:cNvSpPr>
          <p:nvPr/>
        </p:nvSpPr>
        <p:spPr bwMode="auto">
          <a:xfrm>
            <a:off x="5943600" y="5029200"/>
            <a:ext cx="1524000" cy="5334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800">
                <a:solidFill>
                  <a:srgbClr val="000000"/>
                </a:solidFill>
                <a:latin typeface="Times New Roman" pitchFamily="18" charset="0"/>
              </a:rPr>
              <a:t>M/S</a:t>
            </a:r>
          </a:p>
        </p:txBody>
      </p:sp>
      <p:sp>
        <p:nvSpPr>
          <p:cNvPr id="81926" name="Oval 9"/>
          <p:cNvSpPr>
            <a:spLocks noChangeArrowheads="1"/>
          </p:cNvSpPr>
          <p:nvPr/>
        </p:nvSpPr>
        <p:spPr bwMode="auto">
          <a:xfrm>
            <a:off x="3505200" y="3657600"/>
            <a:ext cx="1524000" cy="5334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800">
                <a:solidFill>
                  <a:srgbClr val="000000"/>
                </a:solidFill>
                <a:latin typeface="Times New Roman" pitchFamily="18" charset="0"/>
              </a:rPr>
              <a:t>P/MM</a:t>
            </a:r>
          </a:p>
        </p:txBody>
      </p:sp>
      <p:sp>
        <p:nvSpPr>
          <p:cNvPr id="81927" name="Line 10"/>
          <p:cNvSpPr>
            <a:spLocks noChangeShapeType="1"/>
          </p:cNvSpPr>
          <p:nvPr/>
        </p:nvSpPr>
        <p:spPr bwMode="auto">
          <a:xfrm>
            <a:off x="2667000" y="2743200"/>
            <a:ext cx="1143000" cy="838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28" name="Line 11"/>
          <p:cNvSpPr>
            <a:spLocks noChangeShapeType="1"/>
          </p:cNvSpPr>
          <p:nvPr/>
        </p:nvSpPr>
        <p:spPr bwMode="auto">
          <a:xfrm>
            <a:off x="5105400" y="4114800"/>
            <a:ext cx="1219200" cy="838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29" name="Line 12"/>
          <p:cNvSpPr>
            <a:spLocks noChangeShapeType="1"/>
          </p:cNvSpPr>
          <p:nvPr/>
        </p:nvSpPr>
        <p:spPr bwMode="auto">
          <a:xfrm flipH="1" flipV="1">
            <a:off x="2362200" y="2971800"/>
            <a:ext cx="1066800" cy="762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30" name="Line 13"/>
          <p:cNvSpPr>
            <a:spLocks noChangeShapeType="1"/>
          </p:cNvSpPr>
          <p:nvPr/>
        </p:nvSpPr>
        <p:spPr bwMode="auto">
          <a:xfrm flipH="1" flipV="1">
            <a:off x="4800600" y="4267200"/>
            <a:ext cx="1066800" cy="762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31" name="Line 14"/>
          <p:cNvSpPr>
            <a:spLocks noChangeShapeType="1"/>
          </p:cNvSpPr>
          <p:nvPr/>
        </p:nvSpPr>
        <p:spPr bwMode="auto">
          <a:xfrm flipH="1">
            <a:off x="4724400" y="2819400"/>
            <a:ext cx="1066800" cy="762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32" name="Line 15"/>
          <p:cNvSpPr>
            <a:spLocks noChangeShapeType="1"/>
          </p:cNvSpPr>
          <p:nvPr/>
        </p:nvSpPr>
        <p:spPr bwMode="auto">
          <a:xfrm flipH="1">
            <a:off x="2286000" y="4191000"/>
            <a:ext cx="1066800" cy="762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33" name="Line 16"/>
          <p:cNvSpPr>
            <a:spLocks noChangeShapeType="1"/>
          </p:cNvSpPr>
          <p:nvPr/>
        </p:nvSpPr>
        <p:spPr bwMode="auto">
          <a:xfrm flipV="1">
            <a:off x="2667000" y="4267200"/>
            <a:ext cx="990600" cy="762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34" name="Line 17"/>
          <p:cNvSpPr>
            <a:spLocks noChangeShapeType="1"/>
          </p:cNvSpPr>
          <p:nvPr/>
        </p:nvSpPr>
        <p:spPr bwMode="auto">
          <a:xfrm flipV="1">
            <a:off x="5105400" y="2895600"/>
            <a:ext cx="1066800" cy="838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35" name="Text Box 18"/>
          <p:cNvSpPr txBox="1">
            <a:spLocks noChangeArrowheads="1"/>
          </p:cNvSpPr>
          <p:nvPr/>
        </p:nvSpPr>
        <p:spPr bwMode="auto">
          <a:xfrm>
            <a:off x="2552700" y="2133600"/>
            <a:ext cx="1866900" cy="10064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latin typeface="Times New Roman" pitchFamily="18" charset="0"/>
              </a:rPr>
              <a:t>Raw materials</a:t>
            </a:r>
          </a:p>
          <a:p>
            <a:pPr algn="ctr" eaLnBrk="1" hangingPunct="1"/>
            <a:r>
              <a:rPr kumimoji="1" lang="en-US" altLang="zh-CN" sz="2000" b="1">
                <a:latin typeface="Times New Roman" pitchFamily="18" charset="0"/>
              </a:rPr>
              <a:t>availability and</a:t>
            </a:r>
          </a:p>
          <a:p>
            <a:pPr algn="ctr" eaLnBrk="1" hangingPunct="1"/>
            <a:r>
              <a:rPr kumimoji="1" lang="en-US" altLang="zh-CN" sz="2000" b="1">
                <a:latin typeface="Times New Roman" pitchFamily="18" charset="0"/>
              </a:rPr>
              <a:t>delivery</a:t>
            </a:r>
            <a:endParaRPr kumimoji="1" lang="en-US" altLang="zh-CN" sz="2800">
              <a:latin typeface="Times New Roman" pitchFamily="18" charset="0"/>
            </a:endParaRPr>
          </a:p>
        </p:txBody>
      </p:sp>
      <p:sp>
        <p:nvSpPr>
          <p:cNvPr id="81936" name="Text Box 19"/>
          <p:cNvSpPr txBox="1">
            <a:spLocks noChangeArrowheads="1"/>
          </p:cNvSpPr>
          <p:nvPr/>
        </p:nvSpPr>
        <p:spPr bwMode="auto">
          <a:xfrm>
            <a:off x="4413250" y="1736725"/>
            <a:ext cx="2368550" cy="7016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latin typeface="Times New Roman" pitchFamily="18" charset="0"/>
              </a:rPr>
              <a:t>Legal requirements </a:t>
            </a:r>
          </a:p>
          <a:p>
            <a:pPr algn="ctr" eaLnBrk="1" hangingPunct="1"/>
            <a:r>
              <a:rPr kumimoji="1" lang="en-US" altLang="zh-CN" sz="2000" b="1">
                <a:latin typeface="Times New Roman" pitchFamily="18" charset="0"/>
              </a:rPr>
              <a:t>and job information</a:t>
            </a:r>
            <a:endParaRPr kumimoji="1" lang="en-US" altLang="zh-CN" sz="2800">
              <a:latin typeface="Times New Roman" pitchFamily="18" charset="0"/>
            </a:endParaRPr>
          </a:p>
        </p:txBody>
      </p:sp>
      <p:sp>
        <p:nvSpPr>
          <p:cNvPr id="81937" name="Text Box 20"/>
          <p:cNvSpPr txBox="1">
            <a:spLocks noChangeArrowheads="1"/>
          </p:cNvSpPr>
          <p:nvPr/>
        </p:nvSpPr>
        <p:spPr bwMode="auto">
          <a:xfrm>
            <a:off x="457200" y="2819400"/>
            <a:ext cx="1833563" cy="10064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latin typeface="Times New Roman" pitchFamily="18" charset="0"/>
              </a:rPr>
              <a:t>Orders for raw</a:t>
            </a:r>
          </a:p>
          <a:p>
            <a:pPr algn="ctr" eaLnBrk="1" hangingPunct="1"/>
            <a:r>
              <a:rPr kumimoji="1" lang="en-US" altLang="zh-CN" sz="2000" b="1">
                <a:latin typeface="Times New Roman" pitchFamily="18" charset="0"/>
              </a:rPr>
              <a:t>materials and</a:t>
            </a:r>
          </a:p>
          <a:p>
            <a:pPr algn="ctr" eaLnBrk="1" hangingPunct="1"/>
            <a:r>
              <a:rPr kumimoji="1" lang="en-US" altLang="zh-CN" sz="2000" b="1">
                <a:latin typeface="Times New Roman" pitchFamily="18" charset="0"/>
              </a:rPr>
              <a:t>supplies</a:t>
            </a:r>
            <a:endParaRPr kumimoji="1" lang="en-US" altLang="zh-CN" sz="2800">
              <a:latin typeface="Times New Roman" pitchFamily="18" charset="0"/>
            </a:endParaRPr>
          </a:p>
        </p:txBody>
      </p:sp>
      <p:sp>
        <p:nvSpPr>
          <p:cNvPr id="81938" name="Text Box 21"/>
          <p:cNvSpPr txBox="1">
            <a:spLocks noChangeArrowheads="1"/>
          </p:cNvSpPr>
          <p:nvPr/>
        </p:nvSpPr>
        <p:spPr bwMode="auto">
          <a:xfrm>
            <a:off x="1066800" y="3794125"/>
            <a:ext cx="1901825" cy="10064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latin typeface="Times New Roman" pitchFamily="18" charset="0"/>
              </a:rPr>
              <a:t>Production</a:t>
            </a:r>
          </a:p>
          <a:p>
            <a:pPr algn="ctr" eaLnBrk="1" hangingPunct="1"/>
            <a:r>
              <a:rPr kumimoji="1" lang="en-US" altLang="zh-CN" sz="2000" b="1">
                <a:latin typeface="Times New Roman" pitchFamily="18" charset="0"/>
              </a:rPr>
              <a:t>plans,materials,</a:t>
            </a:r>
          </a:p>
          <a:p>
            <a:pPr algn="ctr" eaLnBrk="1" hangingPunct="1"/>
            <a:r>
              <a:rPr kumimoji="1" lang="en-US" altLang="zh-CN" sz="2000" b="1">
                <a:latin typeface="Times New Roman" pitchFamily="18" charset="0"/>
              </a:rPr>
              <a:t>and inventory</a:t>
            </a:r>
            <a:endParaRPr kumimoji="1" lang="en-US" altLang="zh-CN" sz="2800">
              <a:latin typeface="Times New Roman" pitchFamily="18" charset="0"/>
            </a:endParaRPr>
          </a:p>
        </p:txBody>
      </p:sp>
      <p:sp>
        <p:nvSpPr>
          <p:cNvPr id="81939" name="Text Box 22"/>
          <p:cNvSpPr txBox="1">
            <a:spLocks noChangeArrowheads="1"/>
          </p:cNvSpPr>
          <p:nvPr/>
        </p:nvSpPr>
        <p:spPr bwMode="auto">
          <a:xfrm>
            <a:off x="2614613" y="4860925"/>
            <a:ext cx="1804987" cy="10064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latin typeface="Times New Roman" pitchFamily="18" charset="0"/>
              </a:rPr>
              <a:t>Sales data and</a:t>
            </a:r>
          </a:p>
          <a:p>
            <a:pPr algn="ctr" eaLnBrk="1" hangingPunct="1"/>
            <a:r>
              <a:rPr kumimoji="1" lang="en-US" altLang="zh-CN" sz="2000" b="1">
                <a:latin typeface="Times New Roman" pitchFamily="18" charset="0"/>
              </a:rPr>
              <a:t>manufacturing</a:t>
            </a:r>
          </a:p>
          <a:p>
            <a:pPr algn="ctr" eaLnBrk="1" hangingPunct="1"/>
            <a:r>
              <a:rPr kumimoji="1" lang="en-US" altLang="zh-CN" sz="2000" b="1">
                <a:latin typeface="Times New Roman" pitchFamily="18" charset="0"/>
              </a:rPr>
              <a:t>cost analysis</a:t>
            </a:r>
            <a:endParaRPr kumimoji="1" lang="en-US" altLang="zh-CN" sz="2800">
              <a:latin typeface="Times New Roman" pitchFamily="18" charset="0"/>
            </a:endParaRPr>
          </a:p>
        </p:txBody>
      </p:sp>
      <p:sp>
        <p:nvSpPr>
          <p:cNvPr id="81940" name="Text Box 23"/>
          <p:cNvSpPr txBox="1">
            <a:spLocks noChangeArrowheads="1"/>
          </p:cNvSpPr>
          <p:nvPr/>
        </p:nvSpPr>
        <p:spPr bwMode="auto">
          <a:xfrm>
            <a:off x="4491038" y="5089525"/>
            <a:ext cx="1833562" cy="7016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latin typeface="Times New Roman" pitchFamily="18" charset="0"/>
              </a:rPr>
              <a:t>Sales forecasts</a:t>
            </a:r>
          </a:p>
          <a:p>
            <a:pPr algn="ctr" eaLnBrk="1" hangingPunct="1"/>
            <a:r>
              <a:rPr kumimoji="1" lang="en-US" altLang="zh-CN" sz="2000" b="1">
                <a:latin typeface="Times New Roman" pitchFamily="18" charset="0"/>
              </a:rPr>
              <a:t>and sales order</a:t>
            </a:r>
            <a:endParaRPr kumimoji="1" lang="en-US" altLang="zh-CN" sz="2800">
              <a:latin typeface="Times New Roman" pitchFamily="18" charset="0"/>
            </a:endParaRPr>
          </a:p>
        </p:txBody>
      </p:sp>
      <p:sp>
        <p:nvSpPr>
          <p:cNvPr id="81941" name="Text Box 24"/>
          <p:cNvSpPr txBox="1">
            <a:spLocks noChangeArrowheads="1"/>
          </p:cNvSpPr>
          <p:nvPr/>
        </p:nvSpPr>
        <p:spPr bwMode="auto">
          <a:xfrm>
            <a:off x="6742113" y="3794125"/>
            <a:ext cx="1487487" cy="13112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latin typeface="Times New Roman" pitchFamily="18" charset="0"/>
              </a:rPr>
              <a:t>Product</a:t>
            </a:r>
          </a:p>
          <a:p>
            <a:pPr algn="ctr" eaLnBrk="1" hangingPunct="1"/>
            <a:r>
              <a:rPr kumimoji="1" lang="en-US" altLang="zh-CN" sz="2000" b="1">
                <a:latin typeface="Times New Roman" pitchFamily="18" charset="0"/>
              </a:rPr>
              <a:t>availability</a:t>
            </a:r>
          </a:p>
          <a:p>
            <a:pPr algn="ctr" eaLnBrk="1" hangingPunct="1"/>
            <a:r>
              <a:rPr kumimoji="1" lang="en-US" altLang="zh-CN" sz="2000" b="1">
                <a:latin typeface="Times New Roman" pitchFamily="18" charset="0"/>
              </a:rPr>
              <a:t>data and </a:t>
            </a:r>
          </a:p>
          <a:p>
            <a:pPr algn="ctr" eaLnBrk="1" hangingPunct="1"/>
            <a:r>
              <a:rPr kumimoji="1" lang="en-US" altLang="zh-CN" sz="2000" b="1">
                <a:latin typeface="Times New Roman" pitchFamily="18" charset="0"/>
              </a:rPr>
              <a:t>order status</a:t>
            </a:r>
          </a:p>
        </p:txBody>
      </p:sp>
      <p:sp>
        <p:nvSpPr>
          <p:cNvPr id="81942" name="Text Box 25"/>
          <p:cNvSpPr txBox="1">
            <a:spLocks noChangeArrowheads="1"/>
          </p:cNvSpPr>
          <p:nvPr/>
        </p:nvSpPr>
        <p:spPr bwMode="auto">
          <a:xfrm>
            <a:off x="5705475" y="3048000"/>
            <a:ext cx="2600325" cy="7016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latin typeface="Times New Roman" pitchFamily="18" charset="0"/>
              </a:rPr>
              <a:t>Hiring needs and</a:t>
            </a:r>
          </a:p>
          <a:p>
            <a:pPr algn="ctr" eaLnBrk="1" hangingPunct="1"/>
            <a:r>
              <a:rPr kumimoji="1" lang="en-US" altLang="zh-CN" sz="2000" b="1">
                <a:latin typeface="Times New Roman" pitchFamily="18" charset="0"/>
              </a:rPr>
              <a:t>personnel information</a:t>
            </a:r>
            <a:endParaRPr kumimoji="1" lang="en-US" altLang="zh-CN" sz="2800">
              <a:latin typeface="Times New Roman" pitchFamily="18" charset="0"/>
            </a:endParaRPr>
          </a:p>
        </p:txBody>
      </p:sp>
      <p:sp>
        <p:nvSpPr>
          <p:cNvPr id="81943" name="Text Box 26"/>
          <p:cNvSpPr txBox="1">
            <a:spLocks noChangeArrowheads="1"/>
          </p:cNvSpPr>
          <p:nvPr/>
        </p:nvSpPr>
        <p:spPr bwMode="auto">
          <a:xfrm>
            <a:off x="1570038" y="981075"/>
            <a:ext cx="57705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b="1"/>
              <a:t>Production and Materials Management</a:t>
            </a:r>
            <a:endParaRPr kumimoji="1" lang="en-US" altLang="zh-CN" sz="2800">
              <a:latin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body" idx="1"/>
          </p:nvPr>
        </p:nvSpPr>
        <p:spPr>
          <a:xfrm>
            <a:off x="611188" y="1196975"/>
            <a:ext cx="8229600" cy="4525963"/>
          </a:xfrm>
        </p:spPr>
        <p:txBody>
          <a:bodyPr/>
          <a:lstStyle/>
          <a:p>
            <a:pPr eaLnBrk="1" hangingPunct="1">
              <a:spcBef>
                <a:spcPct val="0"/>
              </a:spcBef>
              <a:buFontTx/>
              <a:buNone/>
            </a:pPr>
            <a:r>
              <a:rPr kumimoji="1" lang="en-US" altLang="zh-CN" b="1" smtClean="0">
                <a:solidFill>
                  <a:schemeClr val="folHlink"/>
                </a:solidFill>
              </a:rPr>
              <a:t>3. Accounting and Finance</a:t>
            </a:r>
            <a:endParaRPr kumimoji="1" lang="en-US" altLang="zh-CN" smtClean="0">
              <a:solidFill>
                <a:schemeClr val="folHlink"/>
              </a:solidFill>
            </a:endParaRPr>
          </a:p>
          <a:p>
            <a:pPr eaLnBrk="1" hangingPunct="1"/>
            <a:r>
              <a:rPr kumimoji="1" lang="en-US" altLang="zh-CN" b="1" smtClean="0"/>
              <a:t>Record the company’s transaction in</a:t>
            </a:r>
          </a:p>
          <a:p>
            <a:pPr eaLnBrk="1" hangingPunct="1">
              <a:buFontTx/>
              <a:buNone/>
            </a:pPr>
            <a:r>
              <a:rPr kumimoji="1" lang="en-US" altLang="zh-CN" b="1" smtClean="0"/>
              <a:t>   the books of account.</a:t>
            </a:r>
          </a:p>
          <a:p>
            <a:pPr eaLnBrk="1" hangingPunct="1"/>
            <a:endParaRPr kumimoji="1" lang="en-US" altLang="zh-CN" b="1" smtClean="0"/>
          </a:p>
          <a:p>
            <a:pPr eaLnBrk="1" hangingPunct="1"/>
            <a:r>
              <a:rPr kumimoji="1" lang="en-US" altLang="zh-CN" b="1" smtClean="0"/>
              <a:t>    sales and payments</a:t>
            </a:r>
          </a:p>
          <a:p>
            <a:pPr eaLnBrk="1" hangingPunct="1"/>
            <a:r>
              <a:rPr kumimoji="1" lang="en-US" altLang="zh-CN" b="1" smtClean="0"/>
              <a:t>    raw materials and payments</a:t>
            </a:r>
          </a:p>
          <a:p>
            <a:pPr eaLnBrk="1" hangingPunct="1"/>
            <a:r>
              <a:rPr kumimoji="1" lang="en-US" altLang="zh-CN" b="1" smtClean="0"/>
              <a:t>    preparing reports</a:t>
            </a:r>
          </a:p>
          <a:p>
            <a:pPr eaLnBrk="1" hangingPunct="1"/>
            <a:endParaRPr lang="en-US" altLang="zh-CN"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smtClean="0"/>
              <a:t>Reference</a:t>
            </a:r>
          </a:p>
        </p:txBody>
      </p:sp>
      <p:sp>
        <p:nvSpPr>
          <p:cNvPr id="65539" name="Rectangle 3"/>
          <p:cNvSpPr>
            <a:spLocks noGrp="1" noChangeArrowheads="1"/>
          </p:cNvSpPr>
          <p:nvPr>
            <p:ph type="body" idx="1"/>
          </p:nvPr>
        </p:nvSpPr>
        <p:spPr>
          <a:xfrm>
            <a:off x="755650" y="1628775"/>
            <a:ext cx="7993063" cy="4321175"/>
          </a:xfrm>
        </p:spPr>
        <p:txBody>
          <a:bodyPr/>
          <a:lstStyle/>
          <a:p>
            <a:pPr eaLnBrk="1" hangingPunct="1"/>
            <a:r>
              <a:rPr lang="en-US" altLang="zh-CN" smtClean="0"/>
              <a:t>“Concepts in Enterprise Resource Planning”, Joseph A. Brady ( University of Delaware), Thomson Learning.</a:t>
            </a:r>
          </a:p>
          <a:p>
            <a:pPr eaLnBrk="1" hangingPunct="1"/>
            <a:r>
              <a:rPr lang="en-US" altLang="zh-CN" smtClean="0"/>
              <a:t>“SAP R/3 Business Blueprint  Understanding Enterprise Supply Chain Management”, Thomas A. Curran,   Higher Education Press. </a:t>
            </a:r>
          </a:p>
          <a:p>
            <a:pPr eaLnBrk="1" hangingPunct="1"/>
            <a:r>
              <a:rPr lang="en-US" altLang="zh-CN" smtClean="0"/>
              <a:t>ERP</a:t>
            </a:r>
            <a:r>
              <a:rPr lang="zh-CN" altLang="en-US" smtClean="0"/>
              <a:t>原理设计实施，罗鸿等编著</a:t>
            </a:r>
            <a:endParaRPr lang="en-US" altLang="zh-C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Oval 5"/>
          <p:cNvSpPr>
            <a:spLocks noChangeArrowheads="1"/>
          </p:cNvSpPr>
          <p:nvPr/>
        </p:nvSpPr>
        <p:spPr bwMode="auto">
          <a:xfrm>
            <a:off x="1066800" y="2362200"/>
            <a:ext cx="1524000" cy="5334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800">
                <a:solidFill>
                  <a:srgbClr val="000000"/>
                </a:solidFill>
                <a:latin typeface="Times New Roman" pitchFamily="18" charset="0"/>
              </a:rPr>
              <a:t>Customer</a:t>
            </a:r>
          </a:p>
        </p:txBody>
      </p:sp>
      <p:sp>
        <p:nvSpPr>
          <p:cNvPr id="83971" name="Oval 6"/>
          <p:cNvSpPr>
            <a:spLocks noChangeArrowheads="1"/>
          </p:cNvSpPr>
          <p:nvPr/>
        </p:nvSpPr>
        <p:spPr bwMode="auto">
          <a:xfrm>
            <a:off x="5867400" y="2362200"/>
            <a:ext cx="1524000" cy="5334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800">
                <a:solidFill>
                  <a:srgbClr val="000000"/>
                </a:solidFill>
                <a:latin typeface="Times New Roman" pitchFamily="18" charset="0"/>
              </a:rPr>
              <a:t>HR</a:t>
            </a:r>
          </a:p>
        </p:txBody>
      </p:sp>
      <p:sp>
        <p:nvSpPr>
          <p:cNvPr id="83972" name="Oval 7"/>
          <p:cNvSpPr>
            <a:spLocks noChangeArrowheads="1"/>
          </p:cNvSpPr>
          <p:nvPr/>
        </p:nvSpPr>
        <p:spPr bwMode="auto">
          <a:xfrm>
            <a:off x="1143000" y="5029200"/>
            <a:ext cx="1524000" cy="5334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800">
                <a:solidFill>
                  <a:srgbClr val="000000"/>
                </a:solidFill>
                <a:latin typeface="Times New Roman" pitchFamily="18" charset="0"/>
              </a:rPr>
              <a:t>P/MM</a:t>
            </a:r>
          </a:p>
        </p:txBody>
      </p:sp>
      <p:sp>
        <p:nvSpPr>
          <p:cNvPr id="83973" name="Oval 8"/>
          <p:cNvSpPr>
            <a:spLocks noChangeArrowheads="1"/>
          </p:cNvSpPr>
          <p:nvPr/>
        </p:nvSpPr>
        <p:spPr bwMode="auto">
          <a:xfrm>
            <a:off x="5943600" y="5029200"/>
            <a:ext cx="1524000" cy="5334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800">
                <a:solidFill>
                  <a:srgbClr val="000000"/>
                </a:solidFill>
                <a:latin typeface="Times New Roman" pitchFamily="18" charset="0"/>
              </a:rPr>
              <a:t>M/S</a:t>
            </a:r>
          </a:p>
        </p:txBody>
      </p:sp>
      <p:sp>
        <p:nvSpPr>
          <p:cNvPr id="83974" name="Oval 9"/>
          <p:cNvSpPr>
            <a:spLocks noChangeArrowheads="1"/>
          </p:cNvSpPr>
          <p:nvPr/>
        </p:nvSpPr>
        <p:spPr bwMode="auto">
          <a:xfrm>
            <a:off x="3505200" y="3657600"/>
            <a:ext cx="1524000" cy="5334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800">
                <a:solidFill>
                  <a:srgbClr val="000000"/>
                </a:solidFill>
                <a:latin typeface="Times New Roman" pitchFamily="18" charset="0"/>
              </a:rPr>
              <a:t>A/F</a:t>
            </a:r>
          </a:p>
        </p:txBody>
      </p:sp>
      <p:sp>
        <p:nvSpPr>
          <p:cNvPr id="83975" name="Line 10"/>
          <p:cNvSpPr>
            <a:spLocks noChangeShapeType="1"/>
          </p:cNvSpPr>
          <p:nvPr/>
        </p:nvSpPr>
        <p:spPr bwMode="auto">
          <a:xfrm>
            <a:off x="2667000" y="2743200"/>
            <a:ext cx="1143000" cy="838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976" name="Line 11"/>
          <p:cNvSpPr>
            <a:spLocks noChangeShapeType="1"/>
          </p:cNvSpPr>
          <p:nvPr/>
        </p:nvSpPr>
        <p:spPr bwMode="auto">
          <a:xfrm>
            <a:off x="5105400" y="4114800"/>
            <a:ext cx="1219200" cy="838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977" name="Line 12"/>
          <p:cNvSpPr>
            <a:spLocks noChangeShapeType="1"/>
          </p:cNvSpPr>
          <p:nvPr/>
        </p:nvSpPr>
        <p:spPr bwMode="auto">
          <a:xfrm flipH="1" flipV="1">
            <a:off x="2362200" y="2971800"/>
            <a:ext cx="1066800" cy="762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978" name="Line 13"/>
          <p:cNvSpPr>
            <a:spLocks noChangeShapeType="1"/>
          </p:cNvSpPr>
          <p:nvPr/>
        </p:nvSpPr>
        <p:spPr bwMode="auto">
          <a:xfrm flipH="1" flipV="1">
            <a:off x="4800600" y="4267200"/>
            <a:ext cx="1066800" cy="762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979" name="Line 14"/>
          <p:cNvSpPr>
            <a:spLocks noChangeShapeType="1"/>
          </p:cNvSpPr>
          <p:nvPr/>
        </p:nvSpPr>
        <p:spPr bwMode="auto">
          <a:xfrm flipH="1">
            <a:off x="4724400" y="2819400"/>
            <a:ext cx="1066800" cy="762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980" name="Line 15"/>
          <p:cNvSpPr>
            <a:spLocks noChangeShapeType="1"/>
          </p:cNvSpPr>
          <p:nvPr/>
        </p:nvSpPr>
        <p:spPr bwMode="auto">
          <a:xfrm flipH="1">
            <a:off x="2286000" y="4191000"/>
            <a:ext cx="1066800" cy="762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981" name="Line 16"/>
          <p:cNvSpPr>
            <a:spLocks noChangeShapeType="1"/>
          </p:cNvSpPr>
          <p:nvPr/>
        </p:nvSpPr>
        <p:spPr bwMode="auto">
          <a:xfrm flipV="1">
            <a:off x="2667000" y="4267200"/>
            <a:ext cx="990600" cy="762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982" name="Line 17"/>
          <p:cNvSpPr>
            <a:spLocks noChangeShapeType="1"/>
          </p:cNvSpPr>
          <p:nvPr/>
        </p:nvSpPr>
        <p:spPr bwMode="auto">
          <a:xfrm flipV="1">
            <a:off x="5105400" y="2895600"/>
            <a:ext cx="1066800" cy="838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983" name="Text Box 18"/>
          <p:cNvSpPr txBox="1">
            <a:spLocks noChangeArrowheads="1"/>
          </p:cNvSpPr>
          <p:nvPr/>
        </p:nvSpPr>
        <p:spPr bwMode="auto">
          <a:xfrm>
            <a:off x="2590800" y="2590800"/>
            <a:ext cx="1143000" cy="3968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latin typeface="Times New Roman" pitchFamily="18" charset="0"/>
              </a:rPr>
              <a:t>Payment</a:t>
            </a:r>
            <a:endParaRPr kumimoji="1" lang="en-US" altLang="zh-CN" sz="2800">
              <a:latin typeface="Times New Roman" pitchFamily="18" charset="0"/>
            </a:endParaRPr>
          </a:p>
        </p:txBody>
      </p:sp>
      <p:sp>
        <p:nvSpPr>
          <p:cNvPr id="83984" name="Text Box 19"/>
          <p:cNvSpPr txBox="1">
            <a:spLocks noChangeArrowheads="1"/>
          </p:cNvSpPr>
          <p:nvPr/>
        </p:nvSpPr>
        <p:spPr bwMode="auto">
          <a:xfrm>
            <a:off x="3810000" y="1371600"/>
            <a:ext cx="2432050" cy="13112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latin typeface="Times New Roman" pitchFamily="18" charset="0"/>
              </a:rPr>
              <a:t>Legal requirements </a:t>
            </a:r>
          </a:p>
          <a:p>
            <a:pPr algn="ctr" eaLnBrk="1" hangingPunct="1"/>
            <a:r>
              <a:rPr kumimoji="1" lang="en-US" altLang="zh-CN" sz="2000" b="1">
                <a:latin typeface="Times New Roman" pitchFamily="18" charset="0"/>
              </a:rPr>
              <a:t>and job information,</a:t>
            </a:r>
          </a:p>
          <a:p>
            <a:pPr algn="ctr" eaLnBrk="1" hangingPunct="1"/>
            <a:r>
              <a:rPr kumimoji="1" lang="en-US" altLang="zh-CN" sz="2000" b="1">
                <a:latin typeface="Times New Roman" pitchFamily="18" charset="0"/>
              </a:rPr>
              <a:t>payroll and benefit</a:t>
            </a:r>
          </a:p>
          <a:p>
            <a:pPr algn="ctr" eaLnBrk="1" hangingPunct="1"/>
            <a:r>
              <a:rPr kumimoji="1" lang="en-US" altLang="zh-CN" sz="2000" b="1">
                <a:latin typeface="Times New Roman" pitchFamily="18" charset="0"/>
              </a:rPr>
              <a:t>expense data</a:t>
            </a:r>
            <a:endParaRPr kumimoji="1" lang="en-US" altLang="zh-CN" sz="2800">
              <a:latin typeface="Times New Roman" pitchFamily="18" charset="0"/>
            </a:endParaRPr>
          </a:p>
        </p:txBody>
      </p:sp>
      <p:sp>
        <p:nvSpPr>
          <p:cNvPr id="83985" name="Text Box 20"/>
          <p:cNvSpPr txBox="1">
            <a:spLocks noChangeArrowheads="1"/>
          </p:cNvSpPr>
          <p:nvPr/>
        </p:nvSpPr>
        <p:spPr bwMode="auto">
          <a:xfrm>
            <a:off x="685800" y="2895600"/>
            <a:ext cx="1641475" cy="7016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latin typeface="Times New Roman" pitchFamily="18" charset="0"/>
              </a:rPr>
              <a:t>Invoices and</a:t>
            </a:r>
          </a:p>
          <a:p>
            <a:pPr algn="ctr" eaLnBrk="1" hangingPunct="1"/>
            <a:r>
              <a:rPr kumimoji="1" lang="en-US" altLang="zh-CN" sz="2000" b="1">
                <a:latin typeface="Times New Roman" pitchFamily="18" charset="0"/>
              </a:rPr>
              <a:t>credit memos</a:t>
            </a:r>
            <a:endParaRPr kumimoji="1" lang="en-US" altLang="zh-CN" sz="2800">
              <a:latin typeface="Times New Roman" pitchFamily="18" charset="0"/>
            </a:endParaRPr>
          </a:p>
        </p:txBody>
      </p:sp>
      <p:sp>
        <p:nvSpPr>
          <p:cNvPr id="83986" name="Text Box 21"/>
          <p:cNvSpPr txBox="1">
            <a:spLocks noChangeArrowheads="1"/>
          </p:cNvSpPr>
          <p:nvPr/>
        </p:nvSpPr>
        <p:spPr bwMode="auto">
          <a:xfrm>
            <a:off x="968375" y="3810000"/>
            <a:ext cx="1804988" cy="10064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latin typeface="Times New Roman" pitchFamily="18" charset="0"/>
              </a:rPr>
              <a:t>Sales data and</a:t>
            </a:r>
          </a:p>
          <a:p>
            <a:pPr algn="ctr" eaLnBrk="1" hangingPunct="1"/>
            <a:r>
              <a:rPr kumimoji="1" lang="en-US" altLang="zh-CN" sz="2000" b="1">
                <a:latin typeface="Times New Roman" pitchFamily="18" charset="0"/>
              </a:rPr>
              <a:t>manufacturing</a:t>
            </a:r>
          </a:p>
          <a:p>
            <a:pPr algn="ctr" eaLnBrk="1" hangingPunct="1"/>
            <a:r>
              <a:rPr kumimoji="1" lang="en-US" altLang="zh-CN" sz="2000" b="1">
                <a:latin typeface="Times New Roman" pitchFamily="18" charset="0"/>
              </a:rPr>
              <a:t>cost analysis</a:t>
            </a:r>
            <a:endParaRPr kumimoji="1" lang="en-US" altLang="zh-CN" sz="2800">
              <a:latin typeface="Times New Roman" pitchFamily="18" charset="0"/>
            </a:endParaRPr>
          </a:p>
        </p:txBody>
      </p:sp>
      <p:sp>
        <p:nvSpPr>
          <p:cNvPr id="83987" name="Text Box 22"/>
          <p:cNvSpPr txBox="1">
            <a:spLocks noChangeArrowheads="1"/>
          </p:cNvSpPr>
          <p:nvPr/>
        </p:nvSpPr>
        <p:spPr bwMode="auto">
          <a:xfrm>
            <a:off x="2471738" y="4784725"/>
            <a:ext cx="2101850" cy="10064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latin typeface="Times New Roman" pitchFamily="18" charset="0"/>
              </a:rPr>
              <a:t>Production plans,</a:t>
            </a:r>
          </a:p>
          <a:p>
            <a:pPr algn="ctr" eaLnBrk="1" hangingPunct="1"/>
            <a:r>
              <a:rPr kumimoji="1" lang="en-US" altLang="zh-CN" sz="2000" b="1">
                <a:latin typeface="Times New Roman" pitchFamily="18" charset="0"/>
              </a:rPr>
              <a:t>materials, and </a:t>
            </a:r>
          </a:p>
          <a:p>
            <a:pPr algn="ctr" eaLnBrk="1" hangingPunct="1"/>
            <a:r>
              <a:rPr kumimoji="1" lang="en-US" altLang="zh-CN" sz="2000" b="1">
                <a:latin typeface="Times New Roman" pitchFamily="18" charset="0"/>
              </a:rPr>
              <a:t>inventory data</a:t>
            </a:r>
            <a:endParaRPr kumimoji="1" lang="en-US" altLang="zh-CN" sz="2800">
              <a:latin typeface="Times New Roman" pitchFamily="18" charset="0"/>
            </a:endParaRPr>
          </a:p>
        </p:txBody>
      </p:sp>
      <p:sp>
        <p:nvSpPr>
          <p:cNvPr id="83988" name="Text Box 23"/>
          <p:cNvSpPr txBox="1">
            <a:spLocks noChangeArrowheads="1"/>
          </p:cNvSpPr>
          <p:nvPr/>
        </p:nvSpPr>
        <p:spPr bwMode="auto">
          <a:xfrm>
            <a:off x="4768850" y="4800600"/>
            <a:ext cx="1403350" cy="7016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latin typeface="Times New Roman" pitchFamily="18" charset="0"/>
              </a:rPr>
              <a:t>Sales order</a:t>
            </a:r>
          </a:p>
          <a:p>
            <a:pPr algn="ctr" eaLnBrk="1" hangingPunct="1"/>
            <a:r>
              <a:rPr kumimoji="1" lang="en-US" altLang="zh-CN" sz="2000" b="1">
                <a:latin typeface="Times New Roman" pitchFamily="18" charset="0"/>
              </a:rPr>
              <a:t>data</a:t>
            </a:r>
            <a:endParaRPr kumimoji="1" lang="en-US" altLang="zh-CN" sz="2800">
              <a:latin typeface="Times New Roman" pitchFamily="18" charset="0"/>
            </a:endParaRPr>
          </a:p>
        </p:txBody>
      </p:sp>
      <p:sp>
        <p:nvSpPr>
          <p:cNvPr id="83989" name="Text Box 24"/>
          <p:cNvSpPr txBox="1">
            <a:spLocks noChangeArrowheads="1"/>
          </p:cNvSpPr>
          <p:nvPr/>
        </p:nvSpPr>
        <p:spPr bwMode="auto">
          <a:xfrm>
            <a:off x="6096000" y="4038600"/>
            <a:ext cx="1366838" cy="7016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latin typeface="Times New Roman" pitchFamily="18" charset="0"/>
              </a:rPr>
              <a:t>Cost/profit</a:t>
            </a:r>
          </a:p>
          <a:p>
            <a:pPr algn="ctr" eaLnBrk="1" hangingPunct="1"/>
            <a:r>
              <a:rPr kumimoji="1" lang="en-US" altLang="zh-CN" sz="2000" b="1">
                <a:latin typeface="Times New Roman" pitchFamily="18" charset="0"/>
              </a:rPr>
              <a:t>analysis</a:t>
            </a:r>
          </a:p>
        </p:txBody>
      </p:sp>
      <p:sp>
        <p:nvSpPr>
          <p:cNvPr id="83990" name="Text Box 25"/>
          <p:cNvSpPr txBox="1">
            <a:spLocks noChangeArrowheads="1"/>
          </p:cNvSpPr>
          <p:nvPr/>
        </p:nvSpPr>
        <p:spPr bwMode="auto">
          <a:xfrm>
            <a:off x="5553075" y="3048000"/>
            <a:ext cx="2600325" cy="7016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latin typeface="Times New Roman" pitchFamily="18" charset="0"/>
              </a:rPr>
              <a:t>Hiring needs and</a:t>
            </a:r>
          </a:p>
          <a:p>
            <a:pPr algn="ctr" eaLnBrk="1" hangingPunct="1"/>
            <a:r>
              <a:rPr kumimoji="1" lang="en-US" altLang="zh-CN" sz="2000" b="1">
                <a:latin typeface="Times New Roman" pitchFamily="18" charset="0"/>
              </a:rPr>
              <a:t>personnel information</a:t>
            </a:r>
            <a:endParaRPr kumimoji="1" lang="en-US" altLang="zh-CN" sz="2800">
              <a:latin typeface="Times New Roman" pitchFamily="18" charset="0"/>
            </a:endParaRPr>
          </a:p>
        </p:txBody>
      </p:sp>
      <p:sp>
        <p:nvSpPr>
          <p:cNvPr id="83991" name="Text Box 26"/>
          <p:cNvSpPr txBox="1">
            <a:spLocks noChangeArrowheads="1"/>
          </p:cNvSpPr>
          <p:nvPr/>
        </p:nvSpPr>
        <p:spPr bwMode="auto">
          <a:xfrm>
            <a:off x="2339975" y="836613"/>
            <a:ext cx="37195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b="1"/>
              <a:t>Accounting and Finance</a:t>
            </a:r>
            <a:endParaRPr kumimoji="1" lang="en-US" altLang="zh-CN" sz="2800">
              <a:latin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body" idx="1"/>
          </p:nvPr>
        </p:nvSpPr>
        <p:spPr>
          <a:xfrm>
            <a:off x="539750" y="1125538"/>
            <a:ext cx="8229600" cy="4525962"/>
          </a:xfrm>
        </p:spPr>
        <p:txBody>
          <a:bodyPr/>
          <a:lstStyle/>
          <a:p>
            <a:pPr eaLnBrk="1" hangingPunct="1">
              <a:buFontTx/>
              <a:buNone/>
            </a:pPr>
            <a:r>
              <a:rPr kumimoji="1" lang="en-US" altLang="zh-CN" b="1" smtClean="0">
                <a:solidFill>
                  <a:schemeClr val="folHlink"/>
                </a:solidFill>
              </a:rPr>
              <a:t>4. Human Resources</a:t>
            </a:r>
          </a:p>
          <a:p>
            <a:pPr eaLnBrk="1" hangingPunct="1"/>
            <a:r>
              <a:rPr kumimoji="1" lang="en-US" altLang="zh-CN" b="1" smtClean="0"/>
              <a:t>To properly recruit new employees,  HR need accurate forecasts of personnel needs.</a:t>
            </a:r>
          </a:p>
          <a:p>
            <a:pPr eaLnBrk="1" hangingPunct="1"/>
            <a:r>
              <a:rPr kumimoji="1" lang="en-US" altLang="zh-CN" b="1" smtClean="0"/>
              <a:t>What skills are needed to perform a particular job.</a:t>
            </a:r>
          </a:p>
          <a:p>
            <a:pPr eaLnBrk="1" hangingPunct="1"/>
            <a:r>
              <a:rPr kumimoji="1" lang="en-US" altLang="zh-CN" b="1" smtClean="0"/>
              <a:t>How much the company can afford to pay employees.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Oval 5"/>
          <p:cNvSpPr>
            <a:spLocks noChangeArrowheads="1"/>
          </p:cNvSpPr>
          <p:nvPr/>
        </p:nvSpPr>
        <p:spPr bwMode="auto">
          <a:xfrm>
            <a:off x="5867400" y="2362200"/>
            <a:ext cx="1524000" cy="5334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800">
                <a:solidFill>
                  <a:srgbClr val="000000"/>
                </a:solidFill>
                <a:latin typeface="Times New Roman" pitchFamily="18" charset="0"/>
              </a:rPr>
              <a:t>A/F</a:t>
            </a:r>
          </a:p>
        </p:txBody>
      </p:sp>
      <p:sp>
        <p:nvSpPr>
          <p:cNvPr id="86019" name="Oval 6"/>
          <p:cNvSpPr>
            <a:spLocks noChangeArrowheads="1"/>
          </p:cNvSpPr>
          <p:nvPr/>
        </p:nvSpPr>
        <p:spPr bwMode="auto">
          <a:xfrm>
            <a:off x="1143000" y="5029200"/>
            <a:ext cx="1524000" cy="5334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800">
                <a:solidFill>
                  <a:srgbClr val="000000"/>
                </a:solidFill>
                <a:latin typeface="Times New Roman" pitchFamily="18" charset="0"/>
              </a:rPr>
              <a:t>P/MM</a:t>
            </a:r>
          </a:p>
        </p:txBody>
      </p:sp>
      <p:sp>
        <p:nvSpPr>
          <p:cNvPr id="86020" name="Oval 7"/>
          <p:cNvSpPr>
            <a:spLocks noChangeArrowheads="1"/>
          </p:cNvSpPr>
          <p:nvPr/>
        </p:nvSpPr>
        <p:spPr bwMode="auto">
          <a:xfrm>
            <a:off x="5943600" y="5029200"/>
            <a:ext cx="1524000" cy="5334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800">
                <a:solidFill>
                  <a:srgbClr val="000000"/>
                </a:solidFill>
                <a:latin typeface="Times New Roman" pitchFamily="18" charset="0"/>
              </a:rPr>
              <a:t>M/S</a:t>
            </a:r>
          </a:p>
        </p:txBody>
      </p:sp>
      <p:sp>
        <p:nvSpPr>
          <p:cNvPr id="86021" name="Oval 8"/>
          <p:cNvSpPr>
            <a:spLocks noChangeArrowheads="1"/>
          </p:cNvSpPr>
          <p:nvPr/>
        </p:nvSpPr>
        <p:spPr bwMode="auto">
          <a:xfrm>
            <a:off x="3505200" y="3657600"/>
            <a:ext cx="1524000" cy="5334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800">
                <a:solidFill>
                  <a:srgbClr val="000000"/>
                </a:solidFill>
                <a:latin typeface="Times New Roman" pitchFamily="18" charset="0"/>
              </a:rPr>
              <a:t>HR</a:t>
            </a:r>
          </a:p>
        </p:txBody>
      </p:sp>
      <p:sp>
        <p:nvSpPr>
          <p:cNvPr id="86022" name="Line 9"/>
          <p:cNvSpPr>
            <a:spLocks noChangeShapeType="1"/>
          </p:cNvSpPr>
          <p:nvPr/>
        </p:nvSpPr>
        <p:spPr bwMode="auto">
          <a:xfrm>
            <a:off x="5105400" y="4114800"/>
            <a:ext cx="1219200" cy="838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6023" name="Line 10"/>
          <p:cNvSpPr>
            <a:spLocks noChangeShapeType="1"/>
          </p:cNvSpPr>
          <p:nvPr/>
        </p:nvSpPr>
        <p:spPr bwMode="auto">
          <a:xfrm flipH="1" flipV="1">
            <a:off x="4800600" y="4267200"/>
            <a:ext cx="1066800" cy="762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6024" name="Line 11"/>
          <p:cNvSpPr>
            <a:spLocks noChangeShapeType="1"/>
          </p:cNvSpPr>
          <p:nvPr/>
        </p:nvSpPr>
        <p:spPr bwMode="auto">
          <a:xfrm flipH="1">
            <a:off x="4724400" y="2819400"/>
            <a:ext cx="1066800" cy="762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6025" name="Line 12"/>
          <p:cNvSpPr>
            <a:spLocks noChangeShapeType="1"/>
          </p:cNvSpPr>
          <p:nvPr/>
        </p:nvSpPr>
        <p:spPr bwMode="auto">
          <a:xfrm flipH="1">
            <a:off x="2286000" y="4191000"/>
            <a:ext cx="1066800" cy="762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6026" name="Line 13"/>
          <p:cNvSpPr>
            <a:spLocks noChangeShapeType="1"/>
          </p:cNvSpPr>
          <p:nvPr/>
        </p:nvSpPr>
        <p:spPr bwMode="auto">
          <a:xfrm flipV="1">
            <a:off x="2667000" y="4267200"/>
            <a:ext cx="990600" cy="762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6027" name="Line 14"/>
          <p:cNvSpPr>
            <a:spLocks noChangeShapeType="1"/>
          </p:cNvSpPr>
          <p:nvPr/>
        </p:nvSpPr>
        <p:spPr bwMode="auto">
          <a:xfrm flipV="1">
            <a:off x="5105400" y="3124200"/>
            <a:ext cx="762000" cy="6096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6028" name="Text Box 15"/>
          <p:cNvSpPr txBox="1">
            <a:spLocks noChangeArrowheads="1"/>
          </p:cNvSpPr>
          <p:nvPr/>
        </p:nvSpPr>
        <p:spPr bwMode="auto">
          <a:xfrm>
            <a:off x="6254750" y="4098925"/>
            <a:ext cx="2432050" cy="7016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latin typeface="Times New Roman" pitchFamily="18" charset="0"/>
              </a:rPr>
              <a:t>Legal requirements </a:t>
            </a:r>
          </a:p>
          <a:p>
            <a:pPr algn="ctr" eaLnBrk="1" hangingPunct="1"/>
            <a:r>
              <a:rPr kumimoji="1" lang="en-US" altLang="zh-CN" sz="2000" b="1">
                <a:latin typeface="Times New Roman" pitchFamily="18" charset="0"/>
              </a:rPr>
              <a:t>and job information,</a:t>
            </a:r>
            <a:endParaRPr kumimoji="1" lang="en-US" altLang="zh-CN" sz="2800">
              <a:latin typeface="Times New Roman" pitchFamily="18" charset="0"/>
            </a:endParaRPr>
          </a:p>
        </p:txBody>
      </p:sp>
      <p:sp>
        <p:nvSpPr>
          <p:cNvPr id="86029" name="Text Box 16"/>
          <p:cNvSpPr txBox="1">
            <a:spLocks noChangeArrowheads="1"/>
          </p:cNvSpPr>
          <p:nvPr/>
        </p:nvSpPr>
        <p:spPr bwMode="auto">
          <a:xfrm>
            <a:off x="533400" y="3794125"/>
            <a:ext cx="2368550" cy="7016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latin typeface="Times New Roman" pitchFamily="18" charset="0"/>
              </a:rPr>
              <a:t>Legal requirements </a:t>
            </a:r>
          </a:p>
          <a:p>
            <a:pPr algn="ctr" eaLnBrk="1" hangingPunct="1"/>
            <a:r>
              <a:rPr kumimoji="1" lang="en-US" altLang="zh-CN" sz="2000" b="1">
                <a:latin typeface="Times New Roman" pitchFamily="18" charset="0"/>
              </a:rPr>
              <a:t>and job information</a:t>
            </a:r>
          </a:p>
        </p:txBody>
      </p:sp>
      <p:sp>
        <p:nvSpPr>
          <p:cNvPr id="86030" name="Text Box 17"/>
          <p:cNvSpPr txBox="1">
            <a:spLocks noChangeArrowheads="1"/>
          </p:cNvSpPr>
          <p:nvPr/>
        </p:nvSpPr>
        <p:spPr bwMode="auto">
          <a:xfrm>
            <a:off x="2514600" y="4800600"/>
            <a:ext cx="1841500" cy="10064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latin typeface="Times New Roman" pitchFamily="18" charset="0"/>
              </a:rPr>
              <a:t>Hiring needs</a:t>
            </a:r>
          </a:p>
          <a:p>
            <a:pPr algn="ctr" eaLnBrk="1" hangingPunct="1"/>
            <a:r>
              <a:rPr kumimoji="1" lang="en-US" altLang="zh-CN" sz="2000" b="1">
                <a:latin typeface="Times New Roman" pitchFamily="18" charset="0"/>
              </a:rPr>
              <a:t> and personnel </a:t>
            </a:r>
          </a:p>
          <a:p>
            <a:pPr algn="ctr" eaLnBrk="1" hangingPunct="1"/>
            <a:r>
              <a:rPr kumimoji="1" lang="en-US" altLang="zh-CN" sz="2000" b="1">
                <a:latin typeface="Times New Roman" pitchFamily="18" charset="0"/>
              </a:rPr>
              <a:t>information</a:t>
            </a:r>
          </a:p>
        </p:txBody>
      </p:sp>
      <p:sp>
        <p:nvSpPr>
          <p:cNvPr id="86031" name="Text Box 18"/>
          <p:cNvSpPr txBox="1">
            <a:spLocks noChangeArrowheads="1"/>
          </p:cNvSpPr>
          <p:nvPr/>
        </p:nvSpPr>
        <p:spPr bwMode="auto">
          <a:xfrm>
            <a:off x="4483100" y="5029200"/>
            <a:ext cx="1841500" cy="10064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latin typeface="Times New Roman" pitchFamily="18" charset="0"/>
              </a:rPr>
              <a:t>Hiring needs</a:t>
            </a:r>
          </a:p>
          <a:p>
            <a:pPr algn="ctr" eaLnBrk="1" hangingPunct="1"/>
            <a:r>
              <a:rPr kumimoji="1" lang="en-US" altLang="zh-CN" sz="2000" b="1">
                <a:latin typeface="Times New Roman" pitchFamily="18" charset="0"/>
              </a:rPr>
              <a:t> and personnel </a:t>
            </a:r>
          </a:p>
          <a:p>
            <a:pPr algn="ctr" eaLnBrk="1" hangingPunct="1"/>
            <a:r>
              <a:rPr kumimoji="1" lang="en-US" altLang="zh-CN" sz="2000" b="1">
                <a:latin typeface="Times New Roman" pitchFamily="18" charset="0"/>
              </a:rPr>
              <a:t>information</a:t>
            </a:r>
          </a:p>
        </p:txBody>
      </p:sp>
      <p:sp>
        <p:nvSpPr>
          <p:cNvPr id="86032" name="Text Box 19"/>
          <p:cNvSpPr txBox="1">
            <a:spLocks noChangeArrowheads="1"/>
          </p:cNvSpPr>
          <p:nvPr/>
        </p:nvSpPr>
        <p:spPr bwMode="auto">
          <a:xfrm>
            <a:off x="5895975" y="2895600"/>
            <a:ext cx="3171825" cy="10064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latin typeface="Times New Roman" pitchFamily="18" charset="0"/>
              </a:rPr>
              <a:t>Payroll and benefit/expense</a:t>
            </a:r>
          </a:p>
          <a:p>
            <a:pPr algn="ctr" eaLnBrk="1" hangingPunct="1"/>
            <a:r>
              <a:rPr kumimoji="1" lang="en-US" altLang="zh-CN" sz="2000" b="1">
                <a:latin typeface="Times New Roman" pitchFamily="18" charset="0"/>
              </a:rPr>
              <a:t>data,legal requirements </a:t>
            </a:r>
          </a:p>
          <a:p>
            <a:pPr algn="ctr" eaLnBrk="1" hangingPunct="1"/>
            <a:r>
              <a:rPr kumimoji="1" lang="en-US" altLang="zh-CN" sz="2000" b="1">
                <a:latin typeface="Times New Roman" pitchFamily="18" charset="0"/>
              </a:rPr>
              <a:t>and job information</a:t>
            </a:r>
          </a:p>
        </p:txBody>
      </p:sp>
      <p:sp>
        <p:nvSpPr>
          <p:cNvPr id="86033" name="Text Box 20"/>
          <p:cNvSpPr txBox="1">
            <a:spLocks noChangeArrowheads="1"/>
          </p:cNvSpPr>
          <p:nvPr/>
        </p:nvSpPr>
        <p:spPr bwMode="auto">
          <a:xfrm>
            <a:off x="2971800" y="2117725"/>
            <a:ext cx="2600325" cy="7016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latin typeface="Times New Roman" pitchFamily="18" charset="0"/>
              </a:rPr>
              <a:t>Hiring needs and</a:t>
            </a:r>
          </a:p>
          <a:p>
            <a:pPr algn="ctr" eaLnBrk="1" hangingPunct="1"/>
            <a:r>
              <a:rPr kumimoji="1" lang="en-US" altLang="zh-CN" sz="2000" b="1">
                <a:latin typeface="Times New Roman" pitchFamily="18" charset="0"/>
              </a:rPr>
              <a:t>personnel information</a:t>
            </a:r>
            <a:endParaRPr kumimoji="1" lang="en-US" altLang="zh-CN" sz="2800">
              <a:latin typeface="Times New Roman" pitchFamily="18" charset="0"/>
            </a:endParaRPr>
          </a:p>
        </p:txBody>
      </p:sp>
      <p:sp>
        <p:nvSpPr>
          <p:cNvPr id="86034" name="Text Box 21"/>
          <p:cNvSpPr txBox="1">
            <a:spLocks noChangeArrowheads="1"/>
          </p:cNvSpPr>
          <p:nvPr/>
        </p:nvSpPr>
        <p:spPr bwMode="auto">
          <a:xfrm>
            <a:off x="3009900" y="1052513"/>
            <a:ext cx="28622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b="1"/>
              <a:t>Human Resources</a:t>
            </a:r>
            <a:endParaRPr kumimoji="1" lang="en-US" altLang="zh-CN" sz="2800">
              <a:latin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kumimoji="1" lang="en-US" altLang="zh-CN" b="1" smtClean="0">
                <a:solidFill>
                  <a:schemeClr val="tx1"/>
                </a:solidFill>
              </a:rPr>
              <a:t>Summary</a:t>
            </a:r>
          </a:p>
        </p:txBody>
      </p:sp>
      <p:sp>
        <p:nvSpPr>
          <p:cNvPr id="87043" name="Rectangle 3"/>
          <p:cNvSpPr>
            <a:spLocks noGrp="1" noChangeArrowheads="1"/>
          </p:cNvSpPr>
          <p:nvPr>
            <p:ph type="body" idx="1"/>
          </p:nvPr>
        </p:nvSpPr>
        <p:spPr>
          <a:xfrm>
            <a:off x="250825" y="1268413"/>
            <a:ext cx="8518525" cy="4525962"/>
          </a:xfrm>
        </p:spPr>
        <p:txBody>
          <a:bodyPr/>
          <a:lstStyle/>
          <a:p>
            <a:pPr eaLnBrk="1" hangingPunct="1">
              <a:lnSpc>
                <a:spcPct val="80000"/>
              </a:lnSpc>
              <a:buFontTx/>
              <a:buNone/>
            </a:pPr>
            <a:r>
              <a:rPr kumimoji="1" lang="en-US" altLang="zh-CN" sz="2800" b="1" smtClean="0"/>
              <a:t>1.   Four basic functional areas and its functions</a:t>
            </a:r>
          </a:p>
          <a:p>
            <a:pPr eaLnBrk="1" hangingPunct="1">
              <a:lnSpc>
                <a:spcPct val="80000"/>
              </a:lnSpc>
            </a:pPr>
            <a:endParaRPr kumimoji="1" lang="en-US" altLang="zh-CN" sz="2800" b="1" smtClean="0"/>
          </a:p>
          <a:p>
            <a:pPr eaLnBrk="1" hangingPunct="1">
              <a:lnSpc>
                <a:spcPct val="80000"/>
              </a:lnSpc>
              <a:buFontTx/>
              <a:buNone/>
            </a:pPr>
            <a:r>
              <a:rPr kumimoji="1" lang="en-US" altLang="zh-CN" sz="2800" b="1" smtClean="0"/>
              <a:t>M/S: sets product price, promotes products, </a:t>
            </a:r>
          </a:p>
          <a:p>
            <a:pPr eaLnBrk="1" hangingPunct="1">
              <a:lnSpc>
                <a:spcPct val="80000"/>
              </a:lnSpc>
              <a:buFontTx/>
              <a:buNone/>
            </a:pPr>
            <a:r>
              <a:rPr kumimoji="1" lang="en-US" altLang="zh-CN" sz="2800" b="1" smtClean="0"/>
              <a:t>         takes customer orders, and creates sales</a:t>
            </a:r>
          </a:p>
          <a:p>
            <a:pPr eaLnBrk="1" hangingPunct="1">
              <a:lnSpc>
                <a:spcPct val="80000"/>
              </a:lnSpc>
              <a:buFontTx/>
              <a:buNone/>
            </a:pPr>
            <a:r>
              <a:rPr kumimoji="1" lang="en-US" altLang="zh-CN" sz="2800" b="1" smtClean="0"/>
              <a:t>         forecasts.</a:t>
            </a:r>
          </a:p>
          <a:p>
            <a:pPr eaLnBrk="1" hangingPunct="1">
              <a:lnSpc>
                <a:spcPct val="80000"/>
              </a:lnSpc>
              <a:buFontTx/>
              <a:buNone/>
            </a:pPr>
            <a:r>
              <a:rPr kumimoji="1" lang="en-US" altLang="zh-CN" sz="2800" b="1" smtClean="0"/>
              <a:t>P/MM: develops manufacturing plans, orders   </a:t>
            </a:r>
          </a:p>
          <a:p>
            <a:pPr eaLnBrk="1" hangingPunct="1">
              <a:lnSpc>
                <a:spcPct val="80000"/>
              </a:lnSpc>
              <a:buFontTx/>
              <a:buNone/>
            </a:pPr>
            <a:r>
              <a:rPr kumimoji="1" lang="en-US" altLang="zh-CN" sz="2800" b="1" smtClean="0"/>
              <a:t>         raw materials from suppliers, receives the </a:t>
            </a:r>
          </a:p>
          <a:p>
            <a:pPr eaLnBrk="1" hangingPunct="1">
              <a:lnSpc>
                <a:spcPct val="80000"/>
              </a:lnSpc>
              <a:buFontTx/>
              <a:buNone/>
            </a:pPr>
            <a:r>
              <a:rPr kumimoji="1" lang="en-US" altLang="zh-CN" sz="2800" b="1" smtClean="0"/>
              <a:t>         raw material into the facility, manufactures </a:t>
            </a:r>
          </a:p>
          <a:p>
            <a:pPr eaLnBrk="1" hangingPunct="1">
              <a:lnSpc>
                <a:spcPct val="80000"/>
              </a:lnSpc>
              <a:buFontTx/>
              <a:buNone/>
            </a:pPr>
            <a:r>
              <a:rPr kumimoji="1" lang="en-US" altLang="zh-CN" sz="2800" b="1" smtClean="0"/>
              <a:t>         products, and ships products to customers.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kumimoji="1" lang="en-US" altLang="zh-CN" b="1" smtClean="0">
                <a:solidFill>
                  <a:schemeClr val="tx1"/>
                </a:solidFill>
              </a:rPr>
              <a:t>Summary</a:t>
            </a:r>
          </a:p>
        </p:txBody>
      </p:sp>
      <p:sp>
        <p:nvSpPr>
          <p:cNvPr id="88067" name="Rectangle 3"/>
          <p:cNvSpPr>
            <a:spLocks noGrp="1" noChangeArrowheads="1"/>
          </p:cNvSpPr>
          <p:nvPr>
            <p:ph type="body" idx="1"/>
          </p:nvPr>
        </p:nvSpPr>
        <p:spPr/>
        <p:txBody>
          <a:bodyPr/>
          <a:lstStyle/>
          <a:p>
            <a:pPr eaLnBrk="1" hangingPunct="1">
              <a:lnSpc>
                <a:spcPct val="80000"/>
              </a:lnSpc>
              <a:buFontTx/>
              <a:buNone/>
            </a:pPr>
            <a:r>
              <a:rPr kumimoji="1" lang="en-US" altLang="zh-CN" sz="2400" b="1" smtClean="0"/>
              <a:t>A/F: records sales transactions, record </a:t>
            </a:r>
          </a:p>
          <a:p>
            <a:pPr eaLnBrk="1" hangingPunct="1">
              <a:lnSpc>
                <a:spcPct val="80000"/>
              </a:lnSpc>
              <a:buFontTx/>
              <a:buNone/>
            </a:pPr>
            <a:r>
              <a:rPr kumimoji="1" lang="en-US" altLang="zh-CN" sz="2400" b="1" smtClean="0"/>
              <a:t>        customers’ payments, records suppliers’ </a:t>
            </a:r>
          </a:p>
          <a:p>
            <a:pPr eaLnBrk="1" hangingPunct="1">
              <a:lnSpc>
                <a:spcPct val="80000"/>
              </a:lnSpc>
              <a:buFontTx/>
              <a:buNone/>
            </a:pPr>
            <a:r>
              <a:rPr kumimoji="1" lang="en-US" altLang="zh-CN" sz="2400" b="1" smtClean="0"/>
              <a:t>        invoices and payments to  suppliers, and  </a:t>
            </a:r>
          </a:p>
          <a:p>
            <a:pPr eaLnBrk="1" hangingPunct="1">
              <a:lnSpc>
                <a:spcPct val="80000"/>
              </a:lnSpc>
              <a:buFontTx/>
              <a:buNone/>
            </a:pPr>
            <a:r>
              <a:rPr kumimoji="1" lang="en-US" altLang="zh-CN" sz="2400" b="1" smtClean="0"/>
              <a:t>        summarizes operational data in managerial </a:t>
            </a:r>
          </a:p>
          <a:p>
            <a:pPr eaLnBrk="1" hangingPunct="1">
              <a:lnSpc>
                <a:spcPct val="80000"/>
              </a:lnSpc>
              <a:buFontTx/>
              <a:buNone/>
            </a:pPr>
            <a:r>
              <a:rPr kumimoji="1" lang="en-US" altLang="zh-CN" sz="2400" b="1" smtClean="0"/>
              <a:t>        reports.</a:t>
            </a:r>
          </a:p>
          <a:p>
            <a:pPr eaLnBrk="1" hangingPunct="1">
              <a:lnSpc>
                <a:spcPct val="80000"/>
              </a:lnSpc>
            </a:pPr>
            <a:endParaRPr kumimoji="1" lang="en-US" altLang="zh-CN" sz="2400" b="1" smtClean="0"/>
          </a:p>
          <a:p>
            <a:pPr eaLnBrk="1" hangingPunct="1">
              <a:lnSpc>
                <a:spcPct val="80000"/>
              </a:lnSpc>
              <a:buFontTx/>
              <a:buNone/>
            </a:pPr>
            <a:r>
              <a:rPr kumimoji="1" lang="en-US" altLang="zh-CN" sz="2400" b="1" smtClean="0"/>
              <a:t>H/R: recruits, trains, compensates, and oversees the </a:t>
            </a:r>
          </a:p>
          <a:p>
            <a:pPr eaLnBrk="1" hangingPunct="1">
              <a:lnSpc>
                <a:spcPct val="80000"/>
              </a:lnSpc>
              <a:buFontTx/>
              <a:buNone/>
            </a:pPr>
            <a:r>
              <a:rPr kumimoji="1" lang="en-US" altLang="zh-CN" sz="2400" b="1" smtClean="0"/>
              <a:t>        evaluation of employees.</a:t>
            </a:r>
          </a:p>
          <a:p>
            <a:pPr eaLnBrk="1" hangingPunct="1">
              <a:lnSpc>
                <a:spcPct val="80000"/>
              </a:lnSpc>
            </a:pPr>
            <a:endParaRPr kumimoji="1" lang="en-US" altLang="zh-CN" sz="2400" b="1" smtClean="0"/>
          </a:p>
          <a:p>
            <a:pPr eaLnBrk="1" hangingPunct="1">
              <a:lnSpc>
                <a:spcPct val="80000"/>
              </a:lnSpc>
              <a:buFontTx/>
              <a:buNone/>
            </a:pPr>
            <a:r>
              <a:rPr kumimoji="1" lang="en-US" altLang="zh-CN" sz="2400" b="1" smtClean="0"/>
              <a:t>2. A functional area is served by an information system</a:t>
            </a:r>
            <a:r>
              <a:rPr kumimoji="1" lang="en-US" altLang="zh-CN" sz="2000" b="1" smtClean="0"/>
              <a:t>.</a:t>
            </a:r>
            <a:endParaRPr lang="en-US" altLang="zh-CN" sz="180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zh-CN" smtClean="0"/>
              <a:t>Summary</a:t>
            </a:r>
          </a:p>
        </p:txBody>
      </p:sp>
      <p:sp>
        <p:nvSpPr>
          <p:cNvPr id="89091" name="Rectangle 3"/>
          <p:cNvSpPr>
            <a:spLocks noGrp="1" noChangeArrowheads="1"/>
          </p:cNvSpPr>
          <p:nvPr>
            <p:ph type="body" idx="1"/>
          </p:nvPr>
        </p:nvSpPr>
        <p:spPr/>
        <p:txBody>
          <a:bodyPr/>
          <a:lstStyle/>
          <a:p>
            <a:pPr eaLnBrk="1" hangingPunct="1">
              <a:lnSpc>
                <a:spcPct val="90000"/>
              </a:lnSpc>
              <a:buFontTx/>
              <a:buNone/>
            </a:pPr>
            <a:r>
              <a:rPr kumimoji="1" lang="en-US" altLang="zh-CN" sz="2400" b="1" smtClean="0"/>
              <a:t>3. Employees working in one functional area need data</a:t>
            </a:r>
          </a:p>
          <a:p>
            <a:pPr eaLnBrk="1" hangingPunct="1">
              <a:lnSpc>
                <a:spcPct val="90000"/>
              </a:lnSpc>
              <a:buFontTx/>
              <a:buNone/>
            </a:pPr>
            <a:r>
              <a:rPr kumimoji="1" lang="en-US" altLang="zh-CN" sz="2400" b="1" smtClean="0"/>
              <a:t>    from those in other functional areas. Ideally, functional area information systems should be integrated, so shared data are accurate and timely</a:t>
            </a:r>
            <a:r>
              <a:rPr kumimoji="1" lang="en-US" altLang="zh-CN" sz="2400" b="1" smtClean="0">
                <a:solidFill>
                  <a:srgbClr val="DDDDDD"/>
                </a:solidFill>
              </a:rPr>
              <a:t>.</a:t>
            </a:r>
          </a:p>
          <a:p>
            <a:pPr eaLnBrk="1" hangingPunct="1">
              <a:lnSpc>
                <a:spcPct val="90000"/>
              </a:lnSpc>
              <a:buFontTx/>
              <a:buNone/>
            </a:pPr>
            <a:endParaRPr kumimoji="1" lang="en-US" altLang="zh-CN" sz="2400" b="1" smtClean="0"/>
          </a:p>
          <a:p>
            <a:pPr eaLnBrk="1" hangingPunct="1">
              <a:lnSpc>
                <a:spcPct val="90000"/>
              </a:lnSpc>
              <a:buFontTx/>
              <a:buNone/>
            </a:pPr>
            <a:r>
              <a:rPr kumimoji="1" lang="en-US" altLang="zh-CN" sz="2400" b="1" smtClean="0"/>
              <a:t>4. Today business managers try to think in terms of </a:t>
            </a:r>
          </a:p>
          <a:p>
            <a:pPr eaLnBrk="1" hangingPunct="1">
              <a:lnSpc>
                <a:spcPct val="90000"/>
              </a:lnSpc>
              <a:buFontTx/>
              <a:buNone/>
            </a:pPr>
            <a:r>
              <a:rPr kumimoji="1" lang="en-US" altLang="zh-CN" sz="2400" b="1" smtClean="0"/>
              <a:t>    business process that integrate functional areas, in </a:t>
            </a:r>
          </a:p>
          <a:p>
            <a:pPr eaLnBrk="1" hangingPunct="1">
              <a:lnSpc>
                <a:spcPct val="90000"/>
              </a:lnSpc>
              <a:buFontTx/>
              <a:buNone/>
            </a:pPr>
            <a:r>
              <a:rPr kumimoji="1" lang="en-US" altLang="zh-CN" sz="2400" b="1" smtClean="0"/>
              <a:t>    order to  promote efficiency and competitiveness.</a:t>
            </a:r>
          </a:p>
          <a:p>
            <a:pPr eaLnBrk="1" hangingPunct="1">
              <a:lnSpc>
                <a:spcPct val="90000"/>
              </a:lnSpc>
              <a:buFontTx/>
              <a:buNone/>
            </a:pPr>
            <a:r>
              <a:rPr kumimoji="1" lang="en-US" altLang="zh-CN" sz="2400" b="1" smtClean="0"/>
              <a:t>    ERP software allow all functional areas to use a single common database, so that accurate, real time </a:t>
            </a:r>
          </a:p>
          <a:p>
            <a:pPr eaLnBrk="1" hangingPunct="1">
              <a:lnSpc>
                <a:spcPct val="90000"/>
              </a:lnSpc>
              <a:buFontTx/>
              <a:buNone/>
            </a:pPr>
            <a:r>
              <a:rPr kumimoji="1" lang="en-US" altLang="zh-CN" sz="2400" b="1" smtClean="0"/>
              <a:t>    information is available.</a:t>
            </a:r>
            <a:endParaRPr lang="en-US" altLang="zh-CN" sz="2400" b="1"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页脚占位符 4"/>
          <p:cNvSpPr>
            <a:spLocks noGrp="1"/>
          </p:cNvSpPr>
          <p:nvPr>
            <p:ph type="ftr"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mtClean="0">
                <a:solidFill>
                  <a:srgbClr val="FFFFCC"/>
                </a:solidFill>
                <a:latin typeface="Arial Rounded MT Bold" pitchFamily="34" charset="0"/>
              </a:rPr>
              <a:t>Chapter2:The Development of ERP Systems</a:t>
            </a:r>
          </a:p>
        </p:txBody>
      </p:sp>
      <p:sp>
        <p:nvSpPr>
          <p:cNvPr id="90115" name="Rectangle 2"/>
          <p:cNvSpPr>
            <a:spLocks noGrp="1" noChangeArrowheads="1"/>
          </p:cNvSpPr>
          <p:nvPr>
            <p:ph type="title"/>
          </p:nvPr>
        </p:nvSpPr>
        <p:spPr>
          <a:xfrm>
            <a:off x="685800" y="609600"/>
            <a:ext cx="7772400" cy="685800"/>
          </a:xfrm>
        </p:spPr>
        <p:txBody>
          <a:bodyPr/>
          <a:lstStyle/>
          <a:p>
            <a:pPr eaLnBrk="1" hangingPunct="1"/>
            <a:r>
              <a:rPr lang="en-US" altLang="zh-CN" sz="2400" b="1" smtClean="0">
                <a:latin typeface="Arial" charset="0"/>
              </a:rPr>
              <a:t>C2 The Development of Enterprise Resource Planning Systems</a:t>
            </a:r>
            <a:endParaRPr lang="en-US" altLang="zh-CN" sz="2800" b="1" smtClean="0">
              <a:latin typeface="Arial" charset="0"/>
            </a:endParaRPr>
          </a:p>
        </p:txBody>
      </p:sp>
      <p:sp>
        <p:nvSpPr>
          <p:cNvPr id="90116" name="Rectangle 3"/>
          <p:cNvSpPr>
            <a:spLocks noGrp="1" noChangeArrowheads="1"/>
          </p:cNvSpPr>
          <p:nvPr>
            <p:ph type="body" idx="1"/>
          </p:nvPr>
        </p:nvSpPr>
        <p:spPr>
          <a:xfrm>
            <a:off x="685800" y="1371600"/>
            <a:ext cx="7772400" cy="4343400"/>
          </a:xfrm>
        </p:spPr>
        <p:txBody>
          <a:bodyPr/>
          <a:lstStyle/>
          <a:p>
            <a:pPr eaLnBrk="1" hangingPunct="1">
              <a:buFontTx/>
              <a:buNone/>
            </a:pPr>
            <a:r>
              <a:rPr lang="en-US" altLang="zh-CN" sz="2400" b="1" smtClean="0">
                <a:latin typeface="Arial" charset="0"/>
              </a:rPr>
              <a:t>Objectives</a:t>
            </a:r>
          </a:p>
          <a:p>
            <a:pPr eaLnBrk="1" hangingPunct="1"/>
            <a:r>
              <a:rPr lang="en-US" altLang="zh-CN" sz="2400" smtClean="0">
                <a:latin typeface="Arial" charset="0"/>
              </a:rPr>
              <a:t>Identify the factors that led to the development of Enterprise Resource Planning(ERP) systems.</a:t>
            </a:r>
          </a:p>
          <a:p>
            <a:pPr eaLnBrk="1" hangingPunct="1"/>
            <a:r>
              <a:rPr lang="en-US" altLang="zh-CN" sz="2400" smtClean="0">
                <a:latin typeface="Arial" charset="0"/>
              </a:rPr>
              <a:t>Describe the distinguishing characteristics of ERP software.</a:t>
            </a:r>
          </a:p>
          <a:p>
            <a:pPr eaLnBrk="1" hangingPunct="1"/>
            <a:r>
              <a:rPr lang="en-US" altLang="zh-CN" sz="2400" smtClean="0">
                <a:latin typeface="Arial" charset="0"/>
              </a:rPr>
              <a:t>Discuss the pros and cons of implementing an ERP system.</a:t>
            </a:r>
          </a:p>
          <a:p>
            <a:pPr eaLnBrk="1" hangingPunct="1"/>
            <a:r>
              <a:rPr lang="en-US" altLang="zh-CN" sz="2400" smtClean="0">
                <a:latin typeface="Arial" charset="0"/>
              </a:rPr>
              <a:t>Summarize ongoing developments in ERP.</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页脚占位符 4"/>
          <p:cNvSpPr>
            <a:spLocks noGrp="1"/>
          </p:cNvSpPr>
          <p:nvPr>
            <p:ph type="ftr"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mtClean="0">
                <a:solidFill>
                  <a:srgbClr val="FFFFCC"/>
                </a:solidFill>
                <a:latin typeface="Arial Rounded MT Bold" pitchFamily="34" charset="0"/>
              </a:rPr>
              <a:t>Chapter2:The Development of ERP Systems</a:t>
            </a:r>
          </a:p>
        </p:txBody>
      </p:sp>
      <p:sp>
        <p:nvSpPr>
          <p:cNvPr id="91139" name="Rectangle 3"/>
          <p:cNvSpPr>
            <a:spLocks noGrp="1" noChangeArrowheads="1"/>
          </p:cNvSpPr>
          <p:nvPr>
            <p:ph type="body" idx="1"/>
          </p:nvPr>
        </p:nvSpPr>
        <p:spPr>
          <a:xfrm>
            <a:off x="685800" y="1447800"/>
            <a:ext cx="7772400" cy="4038600"/>
          </a:xfrm>
        </p:spPr>
        <p:txBody>
          <a:bodyPr/>
          <a:lstStyle/>
          <a:p>
            <a:pPr eaLnBrk="1" hangingPunct="1">
              <a:buFontTx/>
              <a:buNone/>
            </a:pPr>
            <a:r>
              <a:rPr lang="en-US" altLang="zh-CN" sz="2400" b="1" smtClean="0">
                <a:latin typeface="Arial" charset="0"/>
              </a:rPr>
              <a:t>Contents</a:t>
            </a:r>
          </a:p>
          <a:p>
            <a:pPr eaLnBrk="1" hangingPunct="1">
              <a:buFontTx/>
              <a:buNone/>
            </a:pPr>
            <a:r>
              <a:rPr lang="en-US" altLang="zh-CN" sz="2400" b="1" smtClean="0">
                <a:latin typeface="Arial" charset="0"/>
              </a:rPr>
              <a:t>2.1 The Evolution of Information Systems</a:t>
            </a:r>
          </a:p>
          <a:p>
            <a:pPr eaLnBrk="1" hangingPunct="1">
              <a:buFontTx/>
              <a:buNone/>
            </a:pPr>
            <a:r>
              <a:rPr lang="en-US" altLang="zh-CN" sz="2400" b="1" smtClean="0">
                <a:latin typeface="Arial" charset="0"/>
              </a:rPr>
              <a:t>2.2 ERP Software Emerges: SAP and R/3</a:t>
            </a:r>
          </a:p>
          <a:p>
            <a:pPr eaLnBrk="1" hangingPunct="1">
              <a:buFontTx/>
              <a:buNone/>
            </a:pPr>
            <a:r>
              <a:rPr lang="en-US" altLang="zh-CN" sz="2400" b="1" smtClean="0">
                <a:latin typeface="Arial" charset="0"/>
              </a:rPr>
              <a:t>2.3 Questions About ERP</a:t>
            </a:r>
          </a:p>
          <a:p>
            <a:pPr eaLnBrk="1" hangingPunct="1">
              <a:buFontTx/>
              <a:buNone/>
            </a:pPr>
            <a:r>
              <a:rPr lang="en-US" altLang="zh-CN" sz="2400" b="1" smtClean="0">
                <a:latin typeface="Arial" charset="0"/>
              </a:rPr>
              <a:t>2.4 The Continuing Evolution of ERP</a:t>
            </a:r>
          </a:p>
          <a:p>
            <a:pPr eaLnBrk="1" hangingPunct="1">
              <a:buFontTx/>
              <a:buNone/>
            </a:pPr>
            <a:r>
              <a:rPr lang="en-US" altLang="zh-CN" sz="2400" smtClean="0">
                <a:latin typeface="Arial" charset="0"/>
              </a:rPr>
              <a:t>    </a:t>
            </a:r>
          </a:p>
        </p:txBody>
      </p:sp>
      <p:sp>
        <p:nvSpPr>
          <p:cNvPr id="91140" name="Rectangle 11"/>
          <p:cNvSpPr>
            <a:spLocks noGrp="1" noChangeArrowheads="1"/>
          </p:cNvSpPr>
          <p:nvPr>
            <p:ph type="title"/>
          </p:nvPr>
        </p:nvSpPr>
        <p:spPr>
          <a:xfrm>
            <a:off x="685800" y="609600"/>
            <a:ext cx="7772400" cy="685800"/>
          </a:xfrm>
          <a:noFill/>
        </p:spPr>
        <p:txBody>
          <a:bodyPr/>
          <a:lstStyle/>
          <a:p>
            <a:pPr eaLnBrk="1" hangingPunct="1"/>
            <a:r>
              <a:rPr lang="en-US" altLang="zh-CN" sz="2400" b="1" smtClean="0">
                <a:latin typeface="Arial" charset="0"/>
              </a:rPr>
              <a:t>C2 The Development of Enterprise Resource Planning Systems</a:t>
            </a:r>
            <a:endParaRPr lang="en-US" altLang="zh-CN" sz="2800" b="1" smtClean="0">
              <a:latin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页脚占位符 4"/>
          <p:cNvSpPr>
            <a:spLocks noGrp="1"/>
          </p:cNvSpPr>
          <p:nvPr>
            <p:ph type="ftr"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mtClean="0">
                <a:solidFill>
                  <a:srgbClr val="FFFFCC"/>
                </a:solidFill>
                <a:latin typeface="Arial Rounded MT Bold" pitchFamily="34" charset="0"/>
              </a:rPr>
              <a:t>Chapter2:The Development of ERP Systems</a:t>
            </a:r>
          </a:p>
        </p:txBody>
      </p:sp>
      <p:sp>
        <p:nvSpPr>
          <p:cNvPr id="92163" name="Rectangle 3074"/>
          <p:cNvSpPr>
            <a:spLocks noGrp="1" noChangeArrowheads="1"/>
          </p:cNvSpPr>
          <p:nvPr>
            <p:ph type="title"/>
          </p:nvPr>
        </p:nvSpPr>
        <p:spPr>
          <a:xfrm>
            <a:off x="685800" y="609600"/>
            <a:ext cx="7772400" cy="685800"/>
          </a:xfrm>
        </p:spPr>
        <p:txBody>
          <a:bodyPr/>
          <a:lstStyle/>
          <a:p>
            <a:pPr eaLnBrk="1" hangingPunct="1"/>
            <a:r>
              <a:rPr lang="en-US" altLang="zh-CN" sz="2800" b="1" smtClean="0">
                <a:latin typeface="Arial" charset="0"/>
              </a:rPr>
              <a:t>2.1 The Evolution of Information Systems</a:t>
            </a:r>
            <a:endParaRPr lang="en-US" altLang="zh-CN" sz="3600" b="1" smtClean="0">
              <a:latin typeface="Arial" charset="0"/>
            </a:endParaRPr>
          </a:p>
        </p:txBody>
      </p:sp>
      <p:sp>
        <p:nvSpPr>
          <p:cNvPr id="92164" name="Text Box 3078"/>
          <p:cNvSpPr txBox="1">
            <a:spLocks noChangeArrowheads="1"/>
          </p:cNvSpPr>
          <p:nvPr/>
        </p:nvSpPr>
        <p:spPr bwMode="auto">
          <a:xfrm>
            <a:off x="1295400" y="1752600"/>
            <a:ext cx="6858000" cy="264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FFCC"/>
                </a:solidFill>
              </a:rPr>
              <a:t>Current ERP Systems evolved as a result of </a:t>
            </a:r>
          </a:p>
          <a:p>
            <a:pPr eaLnBrk="1" hangingPunct="1"/>
            <a:endParaRPr kumimoji="1" lang="en-US" altLang="zh-CN" sz="2400" b="1">
              <a:solidFill>
                <a:srgbClr val="FFFFCC"/>
              </a:solidFill>
            </a:endParaRPr>
          </a:p>
          <a:p>
            <a:pPr eaLnBrk="1" hangingPunct="1"/>
            <a:r>
              <a:rPr kumimoji="1" lang="en-US" altLang="zh-CN" sz="2400" b="1">
                <a:solidFill>
                  <a:srgbClr val="FFFFCC"/>
                </a:solidFill>
              </a:rPr>
              <a:t>1. The development of hardware and software   </a:t>
            </a:r>
          </a:p>
          <a:p>
            <a:pPr eaLnBrk="1" hangingPunct="1"/>
            <a:r>
              <a:rPr kumimoji="1" lang="en-US" altLang="zh-CN" sz="2400" b="1">
                <a:solidFill>
                  <a:srgbClr val="FFFFCC"/>
                </a:solidFill>
              </a:rPr>
              <a:t>    technology need to support the system </a:t>
            </a:r>
          </a:p>
          <a:p>
            <a:pPr eaLnBrk="1" hangingPunct="1"/>
            <a:endParaRPr kumimoji="1" lang="en-US" altLang="zh-CN" sz="2400" b="1">
              <a:solidFill>
                <a:srgbClr val="FFFFCC"/>
              </a:solidFill>
            </a:endParaRPr>
          </a:p>
          <a:p>
            <a:pPr eaLnBrk="1" hangingPunct="1"/>
            <a:r>
              <a:rPr kumimoji="1" lang="en-US" altLang="zh-CN" sz="2400" b="1">
                <a:solidFill>
                  <a:srgbClr val="FFFFCC"/>
                </a:solidFill>
              </a:rPr>
              <a:t>2. The development of a vision of integrated </a:t>
            </a:r>
          </a:p>
          <a:p>
            <a:pPr eaLnBrk="1" hangingPunct="1"/>
            <a:r>
              <a:rPr kumimoji="1" lang="en-US" altLang="zh-CN" sz="2400" b="1">
                <a:solidFill>
                  <a:srgbClr val="FFFFCC"/>
                </a:solidFill>
              </a:rPr>
              <a:t>    information systems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页脚占位符 4"/>
          <p:cNvSpPr>
            <a:spLocks noGrp="1"/>
          </p:cNvSpPr>
          <p:nvPr>
            <p:ph type="ftr"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mtClean="0">
                <a:solidFill>
                  <a:srgbClr val="FFFFCC"/>
                </a:solidFill>
                <a:latin typeface="Arial Rounded MT Bold" pitchFamily="34" charset="0"/>
              </a:rPr>
              <a:t>Chapter2:The Development of ERP Systems</a:t>
            </a:r>
          </a:p>
        </p:txBody>
      </p:sp>
      <p:sp>
        <p:nvSpPr>
          <p:cNvPr id="93187" name="Rectangle 1030"/>
          <p:cNvSpPr>
            <a:spLocks noGrp="1" noChangeArrowheads="1"/>
          </p:cNvSpPr>
          <p:nvPr>
            <p:ph type="title"/>
          </p:nvPr>
        </p:nvSpPr>
        <p:spPr>
          <a:xfrm>
            <a:off x="684213" y="404813"/>
            <a:ext cx="7772400" cy="685800"/>
          </a:xfrm>
          <a:noFill/>
        </p:spPr>
        <p:txBody>
          <a:bodyPr/>
          <a:lstStyle/>
          <a:p>
            <a:pPr eaLnBrk="1" hangingPunct="1"/>
            <a:r>
              <a:rPr lang="en-US" altLang="zh-CN" sz="2800" b="1" smtClean="0">
                <a:latin typeface="Arial" charset="0"/>
              </a:rPr>
              <a:t>2.1 The Evolution of Information Systems</a:t>
            </a:r>
            <a:endParaRPr lang="en-US" altLang="zh-CN" sz="3600" b="1" smtClean="0">
              <a:latin typeface="Arial" charset="0"/>
            </a:endParaRPr>
          </a:p>
        </p:txBody>
      </p:sp>
      <p:sp>
        <p:nvSpPr>
          <p:cNvPr id="93188" name="Text Box 1033"/>
          <p:cNvSpPr txBox="1">
            <a:spLocks noChangeArrowheads="1"/>
          </p:cNvSpPr>
          <p:nvPr/>
        </p:nvSpPr>
        <p:spPr bwMode="auto">
          <a:xfrm>
            <a:off x="971550" y="1268413"/>
            <a:ext cx="7321550" cy="447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FFFFCC"/>
                </a:solidFill>
              </a:rPr>
              <a:t>Hardware:</a:t>
            </a:r>
            <a:r>
              <a:rPr kumimoji="1" lang="en-US" altLang="zh-CN" sz="2800">
                <a:solidFill>
                  <a:srgbClr val="FFFFCC"/>
                </a:solidFill>
              </a:rPr>
              <a:t> </a:t>
            </a:r>
          </a:p>
          <a:p>
            <a:pPr eaLnBrk="1" hangingPunct="1"/>
            <a:r>
              <a:rPr kumimoji="1" lang="en-US" altLang="zh-CN" sz="2800">
                <a:solidFill>
                  <a:srgbClr val="FFFFCC"/>
                </a:solidFill>
              </a:rPr>
              <a:t>      </a:t>
            </a:r>
            <a:r>
              <a:rPr kumimoji="1" lang="en-US" altLang="zh-CN" sz="2400" b="1">
                <a:solidFill>
                  <a:srgbClr val="FFFFCC"/>
                </a:solidFill>
              </a:rPr>
              <a:t>faster computers, networked access,</a:t>
            </a:r>
          </a:p>
          <a:p>
            <a:pPr eaLnBrk="1" hangingPunct="1"/>
            <a:r>
              <a:rPr kumimoji="1" lang="en-US" altLang="zh-CN" sz="2400" b="1">
                <a:solidFill>
                  <a:srgbClr val="FFFFCC"/>
                </a:solidFill>
              </a:rPr>
              <a:t>       and c/s architecture</a:t>
            </a:r>
          </a:p>
          <a:p>
            <a:pPr eaLnBrk="1" hangingPunct="1"/>
            <a:r>
              <a:rPr kumimoji="1" lang="en-US" altLang="zh-CN" sz="2800" b="1">
                <a:solidFill>
                  <a:srgbClr val="FFFFCC"/>
                </a:solidFill>
              </a:rPr>
              <a:t>Software:</a:t>
            </a:r>
            <a:r>
              <a:rPr kumimoji="1" lang="en-US" altLang="zh-CN" sz="2800">
                <a:solidFill>
                  <a:srgbClr val="FFFFCC"/>
                </a:solidFill>
              </a:rPr>
              <a:t> </a:t>
            </a:r>
          </a:p>
          <a:p>
            <a:pPr eaLnBrk="1" hangingPunct="1"/>
            <a:r>
              <a:rPr kumimoji="1" lang="en-US" altLang="zh-CN" sz="2800">
                <a:solidFill>
                  <a:srgbClr val="FFFFCC"/>
                </a:solidFill>
              </a:rPr>
              <a:t>      </a:t>
            </a:r>
            <a:r>
              <a:rPr kumimoji="1" lang="en-US" altLang="zh-CN" sz="2400" b="1">
                <a:solidFill>
                  <a:srgbClr val="FFFFCC"/>
                </a:solidFill>
              </a:rPr>
              <a:t>database, software tools</a:t>
            </a:r>
          </a:p>
          <a:p>
            <a:pPr eaLnBrk="1" hangingPunct="1"/>
            <a:r>
              <a:rPr kumimoji="1" lang="en-US" altLang="zh-CN" sz="2800" b="1">
                <a:solidFill>
                  <a:srgbClr val="FFFFCC"/>
                </a:solidFill>
              </a:rPr>
              <a:t>The Manufacturing Roots of ERP</a:t>
            </a:r>
          </a:p>
          <a:p>
            <a:pPr eaLnBrk="1" hangingPunct="1"/>
            <a:r>
              <a:rPr kumimoji="1" lang="en-US" altLang="zh-CN" sz="2400">
                <a:solidFill>
                  <a:srgbClr val="FFFFCC"/>
                </a:solidFill>
              </a:rPr>
              <a:t>        </a:t>
            </a:r>
            <a:r>
              <a:rPr kumimoji="1" lang="en-US" altLang="zh-CN" sz="2400" b="1">
                <a:solidFill>
                  <a:srgbClr val="FFFFCC"/>
                </a:solidFill>
              </a:rPr>
              <a:t>MRP: Materials Requirements Planning</a:t>
            </a:r>
          </a:p>
          <a:p>
            <a:pPr eaLnBrk="1" hangingPunct="1"/>
            <a:r>
              <a:rPr kumimoji="1" lang="en-US" altLang="zh-CN" sz="2400" b="1">
                <a:solidFill>
                  <a:srgbClr val="FFFFCC"/>
                </a:solidFill>
                <a:latin typeface="Times New Roman" pitchFamily="18" charset="0"/>
              </a:rPr>
              <a:t>        MRP II: Manufacturing Resource Planning</a:t>
            </a:r>
            <a:endParaRPr kumimoji="1" lang="en-US" altLang="zh-CN" sz="2400" b="1">
              <a:solidFill>
                <a:srgbClr val="FFFFCC"/>
              </a:solidFill>
            </a:endParaRPr>
          </a:p>
          <a:p>
            <a:pPr eaLnBrk="1" hangingPunct="1"/>
            <a:r>
              <a:rPr kumimoji="1" lang="en-US" altLang="zh-CN" sz="2400" b="1">
                <a:solidFill>
                  <a:srgbClr val="FFFFCC"/>
                </a:solidFill>
              </a:rPr>
              <a:t>        EDI:   Electronic data interchange</a:t>
            </a:r>
          </a:p>
          <a:p>
            <a:pPr eaLnBrk="1" hangingPunct="1"/>
            <a:r>
              <a:rPr kumimoji="1" lang="en-US" altLang="zh-CN" sz="2400" b="1">
                <a:solidFill>
                  <a:srgbClr val="FFFFCC"/>
                </a:solidFill>
              </a:rPr>
              <a:t>        SCM: Supply-chain management</a:t>
            </a:r>
            <a:r>
              <a:rPr kumimoji="1" lang="en-US" altLang="zh-CN" sz="2400">
                <a:solidFill>
                  <a:srgbClr val="FFFFCC"/>
                </a:solidFill>
              </a:rPr>
              <a:t>      </a:t>
            </a:r>
          </a:p>
          <a:p>
            <a:pPr eaLnBrk="1" hangingPunct="1"/>
            <a:endParaRPr kumimoji="1" lang="en-US" altLang="zh-CN" sz="2800">
              <a:solidFill>
                <a:srgbClr val="FFFFCC"/>
              </a:solidFill>
              <a:latin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smtClean="0"/>
              <a:t>Contents</a:t>
            </a:r>
          </a:p>
        </p:txBody>
      </p:sp>
      <p:sp>
        <p:nvSpPr>
          <p:cNvPr id="66563" name="Rectangle 3"/>
          <p:cNvSpPr>
            <a:spLocks noGrp="1" noChangeArrowheads="1"/>
          </p:cNvSpPr>
          <p:nvPr>
            <p:ph type="body" idx="1"/>
          </p:nvPr>
        </p:nvSpPr>
        <p:spPr>
          <a:xfrm>
            <a:off x="755650" y="1557338"/>
            <a:ext cx="7931150" cy="3600450"/>
          </a:xfrm>
        </p:spPr>
        <p:txBody>
          <a:bodyPr/>
          <a:lstStyle/>
          <a:p>
            <a:pPr eaLnBrk="1" hangingPunct="1"/>
            <a:r>
              <a:rPr lang="en-US" altLang="zh-CN" smtClean="0"/>
              <a:t>Chapter 1: Business Functions, Processes, and Date Requirements</a:t>
            </a:r>
          </a:p>
          <a:p>
            <a:pPr eaLnBrk="1" hangingPunct="1"/>
            <a:r>
              <a:rPr lang="en-US" altLang="zh-CN" smtClean="0"/>
              <a:t>Chapter 2: The Development of Enterprise Resource Planning System</a:t>
            </a:r>
          </a:p>
          <a:p>
            <a:pPr eaLnBrk="1" hangingPunct="1"/>
            <a:r>
              <a:rPr lang="en-US" altLang="zh-CN" smtClean="0"/>
              <a:t>Chapter 3: Marketing Information Systems and the Sales Order Process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页脚占位符 4"/>
          <p:cNvSpPr>
            <a:spLocks noGrp="1"/>
          </p:cNvSpPr>
          <p:nvPr>
            <p:ph type="ftr"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mtClean="0">
                <a:solidFill>
                  <a:srgbClr val="FFFFCC"/>
                </a:solidFill>
                <a:latin typeface="Arial Rounded MT Bold" pitchFamily="34" charset="0"/>
              </a:rPr>
              <a:t>Chapter2:The Development of ERP Systems</a:t>
            </a:r>
          </a:p>
        </p:txBody>
      </p:sp>
      <p:sp>
        <p:nvSpPr>
          <p:cNvPr id="94211" name="Text Box 15"/>
          <p:cNvSpPr txBox="1">
            <a:spLocks noChangeArrowheads="1"/>
          </p:cNvSpPr>
          <p:nvPr/>
        </p:nvSpPr>
        <p:spPr bwMode="auto">
          <a:xfrm>
            <a:off x="2422525" y="3475038"/>
            <a:ext cx="1841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kumimoji="1" lang="zh-CN" altLang="zh-CN" sz="2800">
              <a:solidFill>
                <a:srgbClr val="FFFFCC"/>
              </a:solidFill>
              <a:latin typeface="Times New Roman" pitchFamily="18" charset="0"/>
            </a:endParaRPr>
          </a:p>
        </p:txBody>
      </p:sp>
      <p:sp>
        <p:nvSpPr>
          <p:cNvPr id="101393" name="Text Box 17"/>
          <p:cNvSpPr txBox="1">
            <a:spLocks noChangeArrowheads="1"/>
          </p:cNvSpPr>
          <p:nvPr/>
        </p:nvSpPr>
        <p:spPr bwMode="auto">
          <a:xfrm>
            <a:off x="762000" y="2319338"/>
            <a:ext cx="7199313" cy="197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FFFFCC"/>
                </a:solidFill>
              </a:rPr>
              <a:t>Management’s Impetus to Adopt ERP</a:t>
            </a:r>
          </a:p>
          <a:p>
            <a:pPr eaLnBrk="1" hangingPunct="1"/>
            <a:r>
              <a:rPr kumimoji="1" lang="en-US" altLang="zh-CN" sz="2400" b="1">
                <a:solidFill>
                  <a:srgbClr val="FFFFCC"/>
                </a:solidFill>
              </a:rPr>
              <a:t>        The difficult economic times in later 80s.  </a:t>
            </a:r>
          </a:p>
          <a:p>
            <a:pPr eaLnBrk="1" hangingPunct="1"/>
            <a:r>
              <a:rPr kumimoji="1" lang="en-US" altLang="zh-CN" sz="2400" b="1">
                <a:solidFill>
                  <a:srgbClr val="FFFFCC"/>
                </a:solidFill>
              </a:rPr>
              <a:t>        “Reengineering the Corporation: </a:t>
            </a:r>
          </a:p>
          <a:p>
            <a:pPr eaLnBrk="1" hangingPunct="1"/>
            <a:r>
              <a:rPr kumimoji="1" lang="en-US" altLang="zh-CN" sz="2400" b="1">
                <a:solidFill>
                  <a:srgbClr val="FFFFCC"/>
                </a:solidFill>
              </a:rPr>
              <a:t>                 a Manifesto  for Business Revolution” </a:t>
            </a:r>
          </a:p>
          <a:p>
            <a:pPr eaLnBrk="1" hangingPunct="1"/>
            <a:r>
              <a:rPr kumimoji="1" lang="en-US" altLang="zh-CN" sz="2400" b="1">
                <a:solidFill>
                  <a:srgbClr val="FFFFCC"/>
                </a:solidFill>
              </a:rPr>
              <a:t>                 Michael Hammer, 1993</a:t>
            </a:r>
          </a:p>
        </p:txBody>
      </p:sp>
      <p:sp>
        <p:nvSpPr>
          <p:cNvPr id="94213" name="Rectangle 18"/>
          <p:cNvSpPr>
            <a:spLocks noChangeArrowheads="1"/>
          </p:cNvSpPr>
          <p:nvPr/>
        </p:nvSpPr>
        <p:spPr bwMode="auto">
          <a:xfrm>
            <a:off x="811213" y="852488"/>
            <a:ext cx="7227887"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kumimoji="1" lang="en-US" altLang="zh-CN" sz="2800" b="1">
                <a:solidFill>
                  <a:srgbClr val="FFFFCC"/>
                </a:solidFill>
              </a:rPr>
              <a:t>The development of a vision of integrated</a:t>
            </a:r>
          </a:p>
          <a:p>
            <a:r>
              <a:rPr kumimoji="1" lang="en-US" altLang="zh-CN" sz="2800" b="1">
                <a:solidFill>
                  <a:srgbClr val="FFFFCC"/>
                </a:solidFill>
              </a:rPr>
              <a:t>      information systems</a:t>
            </a:r>
            <a:endParaRPr kumimoji="1" lang="en-US" altLang="zh-CN" sz="2400" b="1">
              <a:solidFill>
                <a:srgbClr val="FFFF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1393"/>
                                        </p:tgtEl>
                                        <p:attrNameLst>
                                          <p:attrName>style.visibility</p:attrName>
                                        </p:attrNameLst>
                                      </p:cBhvr>
                                      <p:to>
                                        <p:strVal val="visible"/>
                                      </p:to>
                                    </p:set>
                                    <p:anim calcmode="lin" valueType="num">
                                      <p:cBhvr additive="base">
                                        <p:cTn id="7" dur="500" fill="hold"/>
                                        <p:tgtEl>
                                          <p:spTgt spid="101393"/>
                                        </p:tgtEl>
                                        <p:attrNameLst>
                                          <p:attrName>ppt_x</p:attrName>
                                        </p:attrNameLst>
                                      </p:cBhvr>
                                      <p:tavLst>
                                        <p:tav tm="0">
                                          <p:val>
                                            <p:strVal val="1+#ppt_w/2"/>
                                          </p:val>
                                        </p:tav>
                                        <p:tav tm="100000">
                                          <p:val>
                                            <p:strVal val="#ppt_x"/>
                                          </p:val>
                                        </p:tav>
                                      </p:tavLst>
                                    </p:anim>
                                    <p:anim calcmode="lin" valueType="num">
                                      <p:cBhvr additive="base">
                                        <p:cTn id="8" dur="500" fill="hold"/>
                                        <p:tgtEl>
                                          <p:spTgt spid="10139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93"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页脚占位符 2"/>
          <p:cNvSpPr>
            <a:spLocks noGrp="1"/>
          </p:cNvSpPr>
          <p:nvPr>
            <p:ph type="ftr"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mtClean="0">
                <a:solidFill>
                  <a:srgbClr val="FFFFCC"/>
                </a:solidFill>
                <a:latin typeface="Arial Rounded MT Bold" pitchFamily="34" charset="0"/>
              </a:rPr>
              <a:t>Chapter2:The Development of ERP Systems</a:t>
            </a:r>
          </a:p>
        </p:txBody>
      </p:sp>
      <p:sp>
        <p:nvSpPr>
          <p:cNvPr id="95235" name="Rectangle 2"/>
          <p:cNvSpPr>
            <a:spLocks noChangeArrowheads="1"/>
          </p:cNvSpPr>
          <p:nvPr/>
        </p:nvSpPr>
        <p:spPr bwMode="auto">
          <a:xfrm>
            <a:off x="395288" y="620713"/>
            <a:ext cx="824071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0" hangingPunct="0"/>
            <a:r>
              <a:rPr kumimoji="1" lang="en-US" altLang="zh-CN" sz="3200" b="1">
                <a:solidFill>
                  <a:srgbClr val="FFCC00"/>
                </a:solidFill>
              </a:rPr>
              <a:t>2.2   ERP Software Emerges: SAP and R/3</a:t>
            </a:r>
            <a:endParaRPr kumimoji="1" lang="en-US" altLang="zh-CN" sz="3200" b="1">
              <a:solidFill>
                <a:srgbClr val="FFFFCC"/>
              </a:solidFill>
            </a:endParaRPr>
          </a:p>
        </p:txBody>
      </p:sp>
      <p:sp>
        <p:nvSpPr>
          <p:cNvPr id="95236" name="Text Box 4"/>
          <p:cNvSpPr txBox="1">
            <a:spLocks noChangeArrowheads="1"/>
          </p:cNvSpPr>
          <p:nvPr/>
        </p:nvSpPr>
        <p:spPr bwMode="auto">
          <a:xfrm>
            <a:off x="1050925" y="1798638"/>
            <a:ext cx="1841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kumimoji="1" lang="zh-CN" altLang="zh-CN" sz="2800">
              <a:solidFill>
                <a:srgbClr val="FFFFCC"/>
              </a:solidFill>
              <a:latin typeface="Times New Roman" pitchFamily="18" charset="0"/>
            </a:endParaRPr>
          </a:p>
        </p:txBody>
      </p:sp>
      <p:sp>
        <p:nvSpPr>
          <p:cNvPr id="95237" name="Text Box 5"/>
          <p:cNvSpPr txBox="1">
            <a:spLocks noChangeArrowheads="1"/>
          </p:cNvSpPr>
          <p:nvPr/>
        </p:nvSpPr>
        <p:spPr bwMode="auto">
          <a:xfrm>
            <a:off x="609600" y="1514475"/>
            <a:ext cx="8291513" cy="344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FFFFCC"/>
                </a:solidFill>
              </a:rPr>
              <a:t>1. SAP Begins Developing Software Modules </a:t>
            </a:r>
          </a:p>
          <a:p>
            <a:pPr eaLnBrk="1" hangingPunct="1"/>
            <a:r>
              <a:rPr kumimoji="1" lang="en-US" altLang="zh-CN" sz="2400" b="1">
                <a:solidFill>
                  <a:srgbClr val="FFFFCC"/>
                </a:solidFill>
              </a:rPr>
              <a:t> </a:t>
            </a:r>
          </a:p>
          <a:p>
            <a:pPr eaLnBrk="1" hangingPunct="1">
              <a:buFontTx/>
              <a:buChar char="•"/>
            </a:pPr>
            <a:r>
              <a:rPr kumimoji="1" lang="en-US" altLang="zh-CN" sz="2400" b="1">
                <a:solidFill>
                  <a:srgbClr val="FFFFCC"/>
                </a:solidFill>
              </a:rPr>
              <a:t>Batch mode financial accounting package.</a:t>
            </a:r>
          </a:p>
          <a:p>
            <a:pPr eaLnBrk="1" hangingPunct="1">
              <a:buFontTx/>
              <a:buChar char="•"/>
            </a:pPr>
            <a:r>
              <a:rPr kumimoji="1" lang="en-US" altLang="zh-CN" sz="2400" b="1">
                <a:solidFill>
                  <a:srgbClr val="FFFFCC"/>
                </a:solidFill>
              </a:rPr>
              <a:t>A standard, real-time financial accounting package.</a:t>
            </a:r>
          </a:p>
          <a:p>
            <a:pPr eaLnBrk="1" hangingPunct="1">
              <a:buFontTx/>
              <a:buChar char="•"/>
            </a:pPr>
            <a:r>
              <a:rPr kumimoji="1" lang="en-US" altLang="zh-CN" sz="2400" b="1">
                <a:solidFill>
                  <a:srgbClr val="FFFFCC"/>
                </a:solidFill>
              </a:rPr>
              <a:t>Materials Management program.</a:t>
            </a:r>
          </a:p>
          <a:p>
            <a:pPr eaLnBrk="1" hangingPunct="1">
              <a:buFontTx/>
              <a:buChar char="•"/>
            </a:pPr>
            <a:r>
              <a:rPr kumimoji="1" lang="en-US" altLang="zh-CN" sz="2400" b="1">
                <a:solidFill>
                  <a:srgbClr val="FFFFCC"/>
                </a:solidFill>
              </a:rPr>
              <a:t>Asset Accounting.(1977)</a:t>
            </a:r>
          </a:p>
          <a:p>
            <a:pPr eaLnBrk="1" hangingPunct="1">
              <a:buFontTx/>
              <a:buChar char="•"/>
            </a:pPr>
            <a:r>
              <a:rPr kumimoji="1" lang="en-US" altLang="zh-CN" sz="2400" b="1">
                <a:solidFill>
                  <a:srgbClr val="FFFFCC"/>
                </a:solidFill>
              </a:rPr>
              <a:t>R/2 system.(1978)</a:t>
            </a:r>
          </a:p>
          <a:p>
            <a:pPr eaLnBrk="1" hangingPunct="1">
              <a:buFontTx/>
              <a:buChar char="•"/>
            </a:pPr>
            <a:r>
              <a:rPr kumimoji="1" lang="en-US" altLang="zh-CN" sz="2400" b="1">
                <a:solidFill>
                  <a:srgbClr val="FFFFCC"/>
                </a:solidFill>
              </a:rPr>
              <a:t>Cost Accounting, Production Planning and Control,</a:t>
            </a:r>
          </a:p>
          <a:p>
            <a:pPr eaLnBrk="1" hangingPunct="1"/>
            <a:r>
              <a:rPr kumimoji="1" lang="en-US" altLang="zh-CN" sz="2400" b="1">
                <a:solidFill>
                  <a:srgbClr val="FFFFCC"/>
                </a:solidFill>
              </a:rPr>
              <a:t>     Personnel Management, and Plant Maintenance.(80s)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页脚占位符 2"/>
          <p:cNvSpPr>
            <a:spLocks noGrp="1"/>
          </p:cNvSpPr>
          <p:nvPr>
            <p:ph type="ftr"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mtClean="0">
                <a:solidFill>
                  <a:srgbClr val="FFFFCC"/>
                </a:solidFill>
                <a:latin typeface="Arial Rounded MT Bold" pitchFamily="34" charset="0"/>
              </a:rPr>
              <a:t>Chapter2:The Development of ERP Systems</a:t>
            </a:r>
          </a:p>
        </p:txBody>
      </p:sp>
      <p:sp>
        <p:nvSpPr>
          <p:cNvPr id="96259" name="Text Box 2"/>
          <p:cNvSpPr txBox="1">
            <a:spLocks noChangeArrowheads="1"/>
          </p:cNvSpPr>
          <p:nvPr/>
        </p:nvSpPr>
        <p:spPr bwMode="auto">
          <a:xfrm>
            <a:off x="685800" y="533400"/>
            <a:ext cx="38036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FFFFCC"/>
                </a:solidFill>
              </a:rPr>
              <a:t>2. SAP ‘s R/3 Release</a:t>
            </a:r>
          </a:p>
        </p:txBody>
      </p:sp>
      <p:sp>
        <p:nvSpPr>
          <p:cNvPr id="96260" name="Rectangle 3"/>
          <p:cNvSpPr>
            <a:spLocks noChangeArrowheads="1"/>
          </p:cNvSpPr>
          <p:nvPr/>
        </p:nvSpPr>
        <p:spPr bwMode="auto">
          <a:xfrm>
            <a:off x="3200400" y="1143000"/>
            <a:ext cx="2286000" cy="1219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400" b="1">
                <a:solidFill>
                  <a:srgbClr val="000000"/>
                </a:solidFill>
              </a:rPr>
              <a:t>Marketing</a:t>
            </a:r>
          </a:p>
          <a:p>
            <a:pPr algn="ctr"/>
            <a:r>
              <a:rPr kumimoji="1" lang="en-US" altLang="zh-CN" sz="2400" b="1">
                <a:solidFill>
                  <a:srgbClr val="000000"/>
                </a:solidFill>
              </a:rPr>
              <a:t>and Sales</a:t>
            </a:r>
            <a:endParaRPr kumimoji="1" lang="en-US" altLang="zh-CN" sz="2400" b="1">
              <a:solidFill>
                <a:srgbClr val="FFFFCC"/>
              </a:solidFill>
            </a:endParaRPr>
          </a:p>
        </p:txBody>
      </p:sp>
      <p:sp>
        <p:nvSpPr>
          <p:cNvPr id="96261" name="Oval 8"/>
          <p:cNvSpPr>
            <a:spLocks noChangeArrowheads="1"/>
          </p:cNvSpPr>
          <p:nvPr/>
        </p:nvSpPr>
        <p:spPr bwMode="auto">
          <a:xfrm>
            <a:off x="3276600" y="3276600"/>
            <a:ext cx="2362200" cy="1143000"/>
          </a:xfrm>
          <a:prstGeom prst="ellipse">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400" b="1">
                <a:solidFill>
                  <a:srgbClr val="000000"/>
                </a:solidFill>
              </a:rPr>
              <a:t>Central Data</a:t>
            </a:r>
          </a:p>
        </p:txBody>
      </p:sp>
      <p:sp>
        <p:nvSpPr>
          <p:cNvPr id="96262" name="Rectangle 11"/>
          <p:cNvSpPr>
            <a:spLocks noChangeArrowheads="1"/>
          </p:cNvSpPr>
          <p:nvPr/>
        </p:nvSpPr>
        <p:spPr bwMode="auto">
          <a:xfrm>
            <a:off x="6629400" y="3276600"/>
            <a:ext cx="2286000" cy="1219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400" b="1">
                <a:solidFill>
                  <a:srgbClr val="000000"/>
                </a:solidFill>
              </a:rPr>
              <a:t>Production and</a:t>
            </a:r>
          </a:p>
          <a:p>
            <a:pPr algn="ctr"/>
            <a:r>
              <a:rPr kumimoji="1" lang="en-US" altLang="zh-CN" sz="2400" b="1">
                <a:solidFill>
                  <a:srgbClr val="000000"/>
                </a:solidFill>
              </a:rPr>
              <a:t>Materials</a:t>
            </a:r>
          </a:p>
          <a:p>
            <a:pPr algn="ctr"/>
            <a:r>
              <a:rPr kumimoji="1" lang="en-US" altLang="zh-CN" sz="2400" b="1">
                <a:solidFill>
                  <a:srgbClr val="000000"/>
                </a:solidFill>
              </a:rPr>
              <a:t>Management</a:t>
            </a:r>
            <a:endParaRPr kumimoji="1" lang="en-US" altLang="zh-CN" sz="2400" b="1">
              <a:solidFill>
                <a:srgbClr val="FFFFCC"/>
              </a:solidFill>
            </a:endParaRPr>
          </a:p>
        </p:txBody>
      </p:sp>
      <p:sp>
        <p:nvSpPr>
          <p:cNvPr id="96263" name="Rectangle 12"/>
          <p:cNvSpPr>
            <a:spLocks noChangeArrowheads="1"/>
          </p:cNvSpPr>
          <p:nvPr/>
        </p:nvSpPr>
        <p:spPr bwMode="auto">
          <a:xfrm>
            <a:off x="76200" y="3200400"/>
            <a:ext cx="2286000" cy="1219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400" b="1">
                <a:solidFill>
                  <a:srgbClr val="000000"/>
                </a:solidFill>
              </a:rPr>
              <a:t>Accounting</a:t>
            </a:r>
          </a:p>
          <a:p>
            <a:pPr algn="ctr"/>
            <a:r>
              <a:rPr kumimoji="1" lang="en-US" altLang="zh-CN" sz="2400" b="1">
                <a:solidFill>
                  <a:srgbClr val="000000"/>
                </a:solidFill>
              </a:rPr>
              <a:t>and Finance</a:t>
            </a:r>
          </a:p>
        </p:txBody>
      </p:sp>
      <p:sp>
        <p:nvSpPr>
          <p:cNvPr id="96264" name="Rectangle 13"/>
          <p:cNvSpPr>
            <a:spLocks noChangeArrowheads="1"/>
          </p:cNvSpPr>
          <p:nvPr/>
        </p:nvSpPr>
        <p:spPr bwMode="auto">
          <a:xfrm>
            <a:off x="3429000" y="5257800"/>
            <a:ext cx="2286000" cy="1219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400" b="1">
                <a:solidFill>
                  <a:srgbClr val="000000"/>
                </a:solidFill>
              </a:rPr>
              <a:t>Human </a:t>
            </a:r>
          </a:p>
          <a:p>
            <a:pPr algn="ctr"/>
            <a:r>
              <a:rPr kumimoji="1" lang="en-US" altLang="zh-CN" sz="2400" b="1">
                <a:solidFill>
                  <a:srgbClr val="000000"/>
                </a:solidFill>
              </a:rPr>
              <a:t>Resources</a:t>
            </a:r>
          </a:p>
        </p:txBody>
      </p:sp>
      <p:sp>
        <p:nvSpPr>
          <p:cNvPr id="96265" name="Line 15"/>
          <p:cNvSpPr>
            <a:spLocks noChangeShapeType="1"/>
          </p:cNvSpPr>
          <p:nvPr/>
        </p:nvSpPr>
        <p:spPr bwMode="auto">
          <a:xfrm flipV="1">
            <a:off x="2438400" y="3810000"/>
            <a:ext cx="762000"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6266" name="Line 17"/>
          <p:cNvSpPr>
            <a:spLocks noChangeShapeType="1"/>
          </p:cNvSpPr>
          <p:nvPr/>
        </p:nvSpPr>
        <p:spPr bwMode="auto">
          <a:xfrm>
            <a:off x="4419600" y="4495800"/>
            <a:ext cx="0" cy="68580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6267" name="Line 18"/>
          <p:cNvSpPr>
            <a:spLocks noChangeShapeType="1"/>
          </p:cNvSpPr>
          <p:nvPr/>
        </p:nvSpPr>
        <p:spPr bwMode="auto">
          <a:xfrm flipV="1">
            <a:off x="5715000" y="3886200"/>
            <a:ext cx="762000"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6268" name="Line 19"/>
          <p:cNvSpPr>
            <a:spLocks noChangeShapeType="1"/>
          </p:cNvSpPr>
          <p:nvPr/>
        </p:nvSpPr>
        <p:spPr bwMode="auto">
          <a:xfrm>
            <a:off x="4343400" y="2514600"/>
            <a:ext cx="0" cy="68580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页脚占位符 4"/>
          <p:cNvSpPr>
            <a:spLocks noGrp="1"/>
          </p:cNvSpPr>
          <p:nvPr>
            <p:ph type="ftr"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mtClean="0">
                <a:solidFill>
                  <a:srgbClr val="FFFFCC"/>
                </a:solidFill>
                <a:latin typeface="Arial Rounded MT Bold" pitchFamily="34" charset="0"/>
              </a:rPr>
              <a:t>Chapter2:The Development of ERP Systems</a:t>
            </a:r>
          </a:p>
        </p:txBody>
      </p:sp>
      <p:sp>
        <p:nvSpPr>
          <p:cNvPr id="97283" name="Rectangle 2"/>
          <p:cNvSpPr>
            <a:spLocks noChangeArrowheads="1"/>
          </p:cNvSpPr>
          <p:nvPr/>
        </p:nvSpPr>
        <p:spPr bwMode="auto">
          <a:xfrm>
            <a:off x="228600" y="606425"/>
            <a:ext cx="8763000" cy="36607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lnSpc>
                <a:spcPct val="150000"/>
              </a:lnSpc>
            </a:pPr>
            <a:r>
              <a:rPr kumimoji="1" lang="en-US" altLang="zh-CN" sz="3200" b="1">
                <a:solidFill>
                  <a:srgbClr val="FFFFCC"/>
                </a:solidFill>
              </a:rPr>
              <a:t>R/3 </a:t>
            </a:r>
            <a:r>
              <a:rPr kumimoji="1" lang="zh-CN" altLang="en-US" sz="3200" b="1">
                <a:solidFill>
                  <a:srgbClr val="FFFFCC"/>
                </a:solidFill>
              </a:rPr>
              <a:t>经营应用</a:t>
            </a:r>
          </a:p>
          <a:p>
            <a:pPr algn="ctr">
              <a:lnSpc>
                <a:spcPct val="150000"/>
              </a:lnSpc>
            </a:pPr>
            <a:r>
              <a:rPr kumimoji="1" lang="en-US" altLang="zh-CN" sz="3200" b="1">
                <a:solidFill>
                  <a:srgbClr val="FFFFCC"/>
                </a:solidFill>
              </a:rPr>
              <a:t>ABAP/4 </a:t>
            </a:r>
            <a:r>
              <a:rPr kumimoji="1" lang="zh-CN" altLang="en-US" sz="3200" b="1">
                <a:solidFill>
                  <a:srgbClr val="FFFFCC"/>
                </a:solidFill>
              </a:rPr>
              <a:t>开发平台</a:t>
            </a:r>
          </a:p>
          <a:p>
            <a:pPr algn="ctr">
              <a:lnSpc>
                <a:spcPct val="150000"/>
              </a:lnSpc>
            </a:pPr>
            <a:r>
              <a:rPr kumimoji="1" lang="en-US" altLang="zh-CN" sz="3200" b="1">
                <a:solidFill>
                  <a:srgbClr val="FFFFCC"/>
                </a:solidFill>
              </a:rPr>
              <a:t>R/3 </a:t>
            </a:r>
            <a:r>
              <a:rPr kumimoji="1" lang="zh-CN" altLang="en-US" sz="3200" b="1">
                <a:solidFill>
                  <a:srgbClr val="FFFFCC"/>
                </a:solidFill>
              </a:rPr>
              <a:t>基础软件或中间件</a:t>
            </a:r>
          </a:p>
          <a:p>
            <a:pPr algn="ctr">
              <a:lnSpc>
                <a:spcPct val="150000"/>
              </a:lnSpc>
            </a:pPr>
            <a:endParaRPr kumimoji="1" lang="zh-CN" altLang="en-US" sz="3200" b="1">
              <a:solidFill>
                <a:srgbClr val="FFFFCC"/>
              </a:solidFill>
            </a:endParaRPr>
          </a:p>
          <a:p>
            <a:pPr algn="ctr">
              <a:lnSpc>
                <a:spcPct val="150000"/>
              </a:lnSpc>
            </a:pPr>
            <a:endParaRPr kumimoji="1" lang="en-US" altLang="zh-CN" sz="2800">
              <a:solidFill>
                <a:srgbClr val="FFFFCC"/>
              </a:solidFill>
              <a:latin typeface="Times New Roman" pitchFamily="18" charset="0"/>
            </a:endParaRPr>
          </a:p>
        </p:txBody>
      </p:sp>
      <p:sp>
        <p:nvSpPr>
          <p:cNvPr id="97284" name="Line 3"/>
          <p:cNvSpPr>
            <a:spLocks noChangeShapeType="1"/>
          </p:cNvSpPr>
          <p:nvPr/>
        </p:nvSpPr>
        <p:spPr bwMode="auto">
          <a:xfrm>
            <a:off x="228600" y="1524000"/>
            <a:ext cx="8763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7285" name="Line 4"/>
          <p:cNvSpPr>
            <a:spLocks noChangeShapeType="1"/>
          </p:cNvSpPr>
          <p:nvPr/>
        </p:nvSpPr>
        <p:spPr bwMode="auto">
          <a:xfrm>
            <a:off x="228600" y="2133600"/>
            <a:ext cx="8763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7286" name="Rectangle 5"/>
          <p:cNvSpPr>
            <a:spLocks noChangeArrowheads="1"/>
          </p:cNvSpPr>
          <p:nvPr/>
        </p:nvSpPr>
        <p:spPr bwMode="auto">
          <a:xfrm>
            <a:off x="228600" y="2963863"/>
            <a:ext cx="1708150" cy="320198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000" b="1">
                <a:solidFill>
                  <a:srgbClr val="FFFFCC"/>
                </a:solidFill>
              </a:rPr>
              <a:t>通用</a:t>
            </a:r>
            <a:r>
              <a:rPr kumimoji="1" lang="en-US" altLang="zh-CN" sz="2000" b="1">
                <a:solidFill>
                  <a:srgbClr val="FFFFCC"/>
                </a:solidFill>
              </a:rPr>
              <a:t>API</a:t>
            </a:r>
          </a:p>
          <a:p>
            <a:pPr algn="ctr"/>
            <a:endParaRPr kumimoji="1" lang="en-US" altLang="zh-CN" sz="2000" b="1">
              <a:solidFill>
                <a:srgbClr val="FFFFCC"/>
              </a:solidFill>
            </a:endParaRPr>
          </a:p>
          <a:p>
            <a:pPr algn="ctr"/>
            <a:endParaRPr kumimoji="1" lang="en-US" altLang="zh-CN" sz="2000" b="1">
              <a:solidFill>
                <a:srgbClr val="FFFFCC"/>
              </a:solidFill>
            </a:endParaRPr>
          </a:p>
          <a:p>
            <a:pPr algn="ctr"/>
            <a:r>
              <a:rPr kumimoji="1" lang="en-US" altLang="zh-CN" sz="2000" b="1">
                <a:solidFill>
                  <a:srgbClr val="FFFFCC"/>
                </a:solidFill>
              </a:rPr>
              <a:t>UNIX/Linux</a:t>
            </a:r>
          </a:p>
          <a:p>
            <a:pPr algn="ctr"/>
            <a:r>
              <a:rPr kumimoji="1" lang="en-US" altLang="zh-CN" sz="2000" b="1">
                <a:solidFill>
                  <a:srgbClr val="FFFFCC"/>
                </a:solidFill>
              </a:rPr>
              <a:t>Windows NT</a:t>
            </a:r>
          </a:p>
          <a:p>
            <a:pPr algn="ctr"/>
            <a:r>
              <a:rPr kumimoji="1" lang="en-US" altLang="zh-CN" sz="2000" b="1">
                <a:solidFill>
                  <a:srgbClr val="FFFFCC"/>
                </a:solidFill>
              </a:rPr>
              <a:t>OS/400</a:t>
            </a:r>
          </a:p>
          <a:p>
            <a:pPr algn="ctr"/>
            <a:endParaRPr kumimoji="1" lang="en-US" altLang="zh-CN" sz="2800">
              <a:solidFill>
                <a:srgbClr val="FFFFCC"/>
              </a:solidFill>
              <a:latin typeface="Times New Roman" pitchFamily="18" charset="0"/>
            </a:endParaRPr>
          </a:p>
          <a:p>
            <a:pPr algn="ctr"/>
            <a:endParaRPr kumimoji="1" lang="en-US" altLang="zh-CN" sz="2800">
              <a:solidFill>
                <a:srgbClr val="FFFFCC"/>
              </a:solidFill>
              <a:latin typeface="Times New Roman" pitchFamily="18" charset="0"/>
            </a:endParaRPr>
          </a:p>
          <a:p>
            <a:pPr algn="ctr"/>
            <a:endParaRPr kumimoji="1" lang="en-US" altLang="zh-CN" sz="2800">
              <a:solidFill>
                <a:srgbClr val="FFFFCC"/>
              </a:solidFill>
              <a:latin typeface="Times New Roman" pitchFamily="18" charset="0"/>
            </a:endParaRPr>
          </a:p>
        </p:txBody>
      </p:sp>
      <p:sp>
        <p:nvSpPr>
          <p:cNvPr id="97287" name="Rectangle 6"/>
          <p:cNvSpPr>
            <a:spLocks noChangeArrowheads="1"/>
          </p:cNvSpPr>
          <p:nvPr/>
        </p:nvSpPr>
        <p:spPr bwMode="auto">
          <a:xfrm>
            <a:off x="2643188" y="2940050"/>
            <a:ext cx="1624012" cy="32623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kumimoji="1" lang="zh-CN" altLang="en-US" sz="2000" b="1">
                <a:solidFill>
                  <a:srgbClr val="FFFFCC"/>
                </a:solidFill>
              </a:rPr>
              <a:t>通用</a:t>
            </a:r>
            <a:r>
              <a:rPr kumimoji="1" lang="en-US" altLang="zh-CN" sz="2000" b="1">
                <a:solidFill>
                  <a:srgbClr val="FFFFCC"/>
                </a:solidFill>
              </a:rPr>
              <a:t>API</a:t>
            </a:r>
          </a:p>
          <a:p>
            <a:pPr algn="ctr"/>
            <a:endParaRPr kumimoji="1" lang="en-US" altLang="zh-CN" sz="2000" b="1">
              <a:solidFill>
                <a:srgbClr val="FFFFCC"/>
              </a:solidFill>
            </a:endParaRPr>
          </a:p>
          <a:p>
            <a:pPr algn="ctr"/>
            <a:endParaRPr kumimoji="1" lang="en-US" altLang="zh-CN" sz="2000" b="1">
              <a:solidFill>
                <a:srgbClr val="FFFFCC"/>
              </a:solidFill>
            </a:endParaRPr>
          </a:p>
          <a:p>
            <a:pPr algn="ctr"/>
            <a:r>
              <a:rPr kumimoji="1" lang="en-US" altLang="zh-CN" sz="2000" b="1">
                <a:solidFill>
                  <a:srgbClr val="FFFFCC"/>
                </a:solidFill>
              </a:rPr>
              <a:t>Oracle</a:t>
            </a:r>
          </a:p>
          <a:p>
            <a:pPr algn="ctr"/>
            <a:r>
              <a:rPr kumimoji="1" lang="en-US" altLang="zh-CN" sz="2000" b="1">
                <a:solidFill>
                  <a:srgbClr val="FFFFCC"/>
                </a:solidFill>
              </a:rPr>
              <a:t>SQl server</a:t>
            </a:r>
          </a:p>
          <a:p>
            <a:pPr algn="ctr"/>
            <a:r>
              <a:rPr kumimoji="1" lang="en-US" altLang="zh-CN" sz="2000" b="1">
                <a:solidFill>
                  <a:srgbClr val="FFFFCC"/>
                </a:solidFill>
              </a:rPr>
              <a:t>Adabas</a:t>
            </a:r>
          </a:p>
          <a:p>
            <a:pPr algn="ctr"/>
            <a:r>
              <a:rPr kumimoji="1" lang="en-US" altLang="zh-CN" sz="2000" b="1">
                <a:solidFill>
                  <a:srgbClr val="FFFFCC"/>
                </a:solidFill>
              </a:rPr>
              <a:t>Informix</a:t>
            </a:r>
          </a:p>
          <a:p>
            <a:pPr algn="ctr"/>
            <a:r>
              <a:rPr kumimoji="1" lang="en-US" altLang="zh-CN" sz="2000" b="1">
                <a:solidFill>
                  <a:srgbClr val="FFFFCC"/>
                </a:solidFill>
              </a:rPr>
              <a:t>DB2/6000</a:t>
            </a:r>
          </a:p>
          <a:p>
            <a:pPr algn="ctr"/>
            <a:endParaRPr kumimoji="1" lang="en-US" altLang="zh-CN" sz="2000" b="1">
              <a:solidFill>
                <a:srgbClr val="FFFFCC"/>
              </a:solidFill>
            </a:endParaRPr>
          </a:p>
          <a:p>
            <a:pPr algn="ctr"/>
            <a:endParaRPr kumimoji="1" lang="en-US" altLang="zh-CN" sz="2800">
              <a:solidFill>
                <a:srgbClr val="FFFFCC"/>
              </a:solidFill>
              <a:latin typeface="Times New Roman" pitchFamily="18" charset="0"/>
            </a:endParaRPr>
          </a:p>
        </p:txBody>
      </p:sp>
      <p:sp>
        <p:nvSpPr>
          <p:cNvPr id="97288" name="Rectangle 7"/>
          <p:cNvSpPr>
            <a:spLocks noChangeArrowheads="1"/>
          </p:cNvSpPr>
          <p:nvPr/>
        </p:nvSpPr>
        <p:spPr bwMode="auto">
          <a:xfrm>
            <a:off x="5170488" y="3017838"/>
            <a:ext cx="1633537" cy="30797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kumimoji="1" lang="zh-CN" altLang="en-US" sz="2000" b="1">
                <a:solidFill>
                  <a:srgbClr val="FFFFCC"/>
                </a:solidFill>
              </a:rPr>
              <a:t>通用</a:t>
            </a:r>
            <a:r>
              <a:rPr kumimoji="1" lang="en-US" altLang="zh-CN" sz="2000" b="1">
                <a:solidFill>
                  <a:srgbClr val="FFFFCC"/>
                </a:solidFill>
              </a:rPr>
              <a:t>API</a:t>
            </a:r>
          </a:p>
          <a:p>
            <a:pPr algn="ctr"/>
            <a:endParaRPr kumimoji="1" lang="en-US" altLang="zh-CN" sz="2000" b="1">
              <a:solidFill>
                <a:srgbClr val="FFFFCC"/>
              </a:solidFill>
            </a:endParaRPr>
          </a:p>
          <a:p>
            <a:pPr algn="ctr"/>
            <a:endParaRPr kumimoji="1" lang="en-US" altLang="zh-CN" sz="2000" b="1">
              <a:solidFill>
                <a:srgbClr val="FFFFCC"/>
              </a:solidFill>
            </a:endParaRPr>
          </a:p>
          <a:p>
            <a:pPr algn="ctr"/>
            <a:r>
              <a:rPr kumimoji="1" lang="en-US" altLang="zh-CN" sz="2000" b="1">
                <a:solidFill>
                  <a:srgbClr val="FFFFCC"/>
                </a:solidFill>
              </a:rPr>
              <a:t>TCP/IP</a:t>
            </a:r>
          </a:p>
          <a:p>
            <a:pPr algn="ctr"/>
            <a:r>
              <a:rPr kumimoji="1" lang="en-US" altLang="zh-CN" sz="2000" b="1">
                <a:solidFill>
                  <a:srgbClr val="FFFFCC"/>
                </a:solidFill>
              </a:rPr>
              <a:t>RPC</a:t>
            </a:r>
          </a:p>
          <a:p>
            <a:pPr algn="ctr"/>
            <a:r>
              <a:rPr kumimoji="1" lang="en-US" altLang="zh-CN" sz="2000" b="1">
                <a:solidFill>
                  <a:srgbClr val="FFFFCC"/>
                </a:solidFill>
              </a:rPr>
              <a:t>  FRC  </a:t>
            </a:r>
          </a:p>
          <a:p>
            <a:pPr algn="ctr"/>
            <a:endParaRPr kumimoji="1" lang="en-US" altLang="zh-CN" sz="2000" b="1">
              <a:solidFill>
                <a:srgbClr val="FFFFCC"/>
              </a:solidFill>
            </a:endParaRPr>
          </a:p>
          <a:p>
            <a:pPr algn="ctr"/>
            <a:endParaRPr kumimoji="1" lang="en-US" altLang="zh-CN" sz="2800">
              <a:solidFill>
                <a:srgbClr val="FFFFCC"/>
              </a:solidFill>
              <a:latin typeface="Times New Roman" pitchFamily="18" charset="0"/>
            </a:endParaRPr>
          </a:p>
          <a:p>
            <a:pPr algn="ctr"/>
            <a:endParaRPr kumimoji="1" lang="en-US" altLang="zh-CN" sz="2800">
              <a:solidFill>
                <a:srgbClr val="FFFFCC"/>
              </a:solidFill>
              <a:latin typeface="Times New Roman" pitchFamily="18" charset="0"/>
            </a:endParaRPr>
          </a:p>
        </p:txBody>
      </p:sp>
      <p:sp>
        <p:nvSpPr>
          <p:cNvPr id="97289" name="Rectangle 8"/>
          <p:cNvSpPr>
            <a:spLocks noChangeArrowheads="1"/>
          </p:cNvSpPr>
          <p:nvPr/>
        </p:nvSpPr>
        <p:spPr bwMode="auto">
          <a:xfrm>
            <a:off x="7391400" y="2955925"/>
            <a:ext cx="1600200" cy="30797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kumimoji="1" lang="zh-CN" altLang="en-US" sz="2000" b="1">
                <a:solidFill>
                  <a:srgbClr val="FFFFCC"/>
                </a:solidFill>
              </a:rPr>
              <a:t>通用</a:t>
            </a:r>
            <a:r>
              <a:rPr kumimoji="1" lang="en-US" altLang="zh-CN" sz="2000" b="1">
                <a:solidFill>
                  <a:srgbClr val="FFFFCC"/>
                </a:solidFill>
              </a:rPr>
              <a:t>API</a:t>
            </a:r>
          </a:p>
          <a:p>
            <a:pPr algn="ctr"/>
            <a:endParaRPr kumimoji="1" lang="en-US" altLang="zh-CN" sz="2000" b="1">
              <a:solidFill>
                <a:srgbClr val="FFFFCC"/>
              </a:solidFill>
            </a:endParaRPr>
          </a:p>
          <a:p>
            <a:pPr algn="ctr"/>
            <a:endParaRPr kumimoji="1" lang="en-US" altLang="zh-CN" sz="2000" b="1">
              <a:solidFill>
                <a:srgbClr val="FFFFCC"/>
              </a:solidFill>
            </a:endParaRPr>
          </a:p>
          <a:p>
            <a:pPr algn="ctr"/>
            <a:r>
              <a:rPr kumimoji="1" lang="en-US" altLang="zh-CN" sz="2000" b="1">
                <a:solidFill>
                  <a:srgbClr val="FFFFCC"/>
                </a:solidFill>
              </a:rPr>
              <a:t>Windows</a:t>
            </a:r>
          </a:p>
          <a:p>
            <a:pPr algn="ctr"/>
            <a:r>
              <a:rPr kumimoji="1" lang="en-US" altLang="zh-CN" sz="2000" b="1">
                <a:solidFill>
                  <a:srgbClr val="FFFFCC"/>
                </a:solidFill>
              </a:rPr>
              <a:t>Motif</a:t>
            </a:r>
          </a:p>
          <a:p>
            <a:pPr algn="ctr"/>
            <a:r>
              <a:rPr kumimoji="1" lang="en-US" altLang="zh-CN" sz="2000" b="1">
                <a:solidFill>
                  <a:srgbClr val="FFFFCC"/>
                </a:solidFill>
              </a:rPr>
              <a:t>OS/2 PM</a:t>
            </a:r>
          </a:p>
          <a:p>
            <a:pPr algn="ctr"/>
            <a:r>
              <a:rPr kumimoji="1" lang="en-US" altLang="zh-CN" sz="2000" b="1">
                <a:solidFill>
                  <a:srgbClr val="FFFFCC"/>
                </a:solidFill>
              </a:rPr>
              <a:t>Macintosh</a:t>
            </a:r>
            <a:endParaRPr kumimoji="1" lang="en-US" altLang="zh-CN" sz="2800">
              <a:solidFill>
                <a:srgbClr val="FFFFCC"/>
              </a:solidFill>
              <a:latin typeface="Times New Roman" pitchFamily="18" charset="0"/>
            </a:endParaRPr>
          </a:p>
          <a:p>
            <a:pPr algn="ctr"/>
            <a:endParaRPr kumimoji="1" lang="en-US" altLang="zh-CN" sz="2800">
              <a:solidFill>
                <a:srgbClr val="FFFFCC"/>
              </a:solidFill>
              <a:latin typeface="Times New Roman" pitchFamily="18" charset="0"/>
            </a:endParaRPr>
          </a:p>
          <a:p>
            <a:pPr algn="ctr"/>
            <a:endParaRPr kumimoji="1" lang="en-US" altLang="zh-CN" sz="2800">
              <a:solidFill>
                <a:srgbClr val="FFFFCC"/>
              </a:solidFill>
              <a:latin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页脚占位符 2"/>
          <p:cNvSpPr>
            <a:spLocks noGrp="1"/>
          </p:cNvSpPr>
          <p:nvPr>
            <p:ph type="ftr"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mtClean="0">
                <a:solidFill>
                  <a:srgbClr val="FFFFCC"/>
                </a:solidFill>
                <a:latin typeface="Arial Rounded MT Bold" pitchFamily="34" charset="0"/>
              </a:rPr>
              <a:t>Chapter2:The Development of ERP Systems</a:t>
            </a:r>
          </a:p>
        </p:txBody>
      </p:sp>
      <p:pic>
        <p:nvPicPr>
          <p:cNvPr id="98307" name="Picture 2" descr="sapm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1341438"/>
            <a:ext cx="4373562"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页脚占位符 2"/>
          <p:cNvSpPr>
            <a:spLocks noGrp="1"/>
          </p:cNvSpPr>
          <p:nvPr>
            <p:ph type="ftr"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mtClean="0">
                <a:solidFill>
                  <a:srgbClr val="FFFFCC"/>
                </a:solidFill>
                <a:latin typeface="Arial Rounded MT Bold" pitchFamily="34" charset="0"/>
              </a:rPr>
              <a:t>Chapter2:The Development of ERP Systems</a:t>
            </a:r>
          </a:p>
        </p:txBody>
      </p:sp>
      <p:sp>
        <p:nvSpPr>
          <p:cNvPr id="99331" name="Text Box 3"/>
          <p:cNvSpPr txBox="1">
            <a:spLocks noChangeArrowheads="1"/>
          </p:cNvSpPr>
          <p:nvPr/>
        </p:nvSpPr>
        <p:spPr bwMode="auto">
          <a:xfrm>
            <a:off x="390525" y="654050"/>
            <a:ext cx="8507413"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800" b="1">
                <a:solidFill>
                  <a:srgbClr val="FFFFCC"/>
                </a:solidFill>
              </a:rPr>
              <a:t>Modules within SAP’s R/3 integrated information </a:t>
            </a:r>
          </a:p>
          <a:p>
            <a:pPr algn="ctr" eaLnBrk="1" hangingPunct="1"/>
            <a:r>
              <a:rPr kumimoji="1" lang="en-US" altLang="zh-CN" sz="2800" b="1">
                <a:solidFill>
                  <a:srgbClr val="FFFFCC"/>
                </a:solidFill>
              </a:rPr>
              <a:t>systems environment</a:t>
            </a:r>
            <a:endParaRPr kumimoji="1" lang="en-US" altLang="zh-CN" sz="2400" b="1">
              <a:solidFill>
                <a:srgbClr val="FFFFCC"/>
              </a:solidFill>
            </a:endParaRPr>
          </a:p>
        </p:txBody>
      </p:sp>
      <p:sp>
        <p:nvSpPr>
          <p:cNvPr id="121860" name="Text Box 4"/>
          <p:cNvSpPr txBox="1">
            <a:spLocks noChangeArrowheads="1"/>
          </p:cNvSpPr>
          <p:nvPr/>
        </p:nvSpPr>
        <p:spPr bwMode="auto">
          <a:xfrm>
            <a:off x="419100" y="2057400"/>
            <a:ext cx="4305300" cy="264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FFCC"/>
                </a:solidFill>
              </a:rPr>
              <a:t>SD-Sales and Distribution</a:t>
            </a:r>
          </a:p>
          <a:p>
            <a:pPr eaLnBrk="1" hangingPunct="1"/>
            <a:r>
              <a:rPr kumimoji="1" lang="en-US" altLang="zh-CN" sz="2400" b="1">
                <a:solidFill>
                  <a:srgbClr val="FFFFCC"/>
                </a:solidFill>
              </a:rPr>
              <a:t>MM- Materials Management</a:t>
            </a:r>
          </a:p>
          <a:p>
            <a:pPr eaLnBrk="1" hangingPunct="1"/>
            <a:r>
              <a:rPr kumimoji="1" lang="en-US" altLang="zh-CN" sz="2400" b="1">
                <a:solidFill>
                  <a:srgbClr val="FFFFCC"/>
                </a:solidFill>
              </a:rPr>
              <a:t>PP- Production Planning</a:t>
            </a:r>
          </a:p>
          <a:p>
            <a:pPr eaLnBrk="1" hangingPunct="1"/>
            <a:r>
              <a:rPr kumimoji="1" lang="en-US" altLang="zh-CN" sz="2400" b="1">
                <a:solidFill>
                  <a:srgbClr val="FFFFCC"/>
                </a:solidFill>
              </a:rPr>
              <a:t>QM- quality Management</a:t>
            </a:r>
          </a:p>
          <a:p>
            <a:pPr eaLnBrk="1" hangingPunct="1"/>
            <a:r>
              <a:rPr kumimoji="1" lang="en-US" altLang="zh-CN" sz="2400" b="1">
                <a:solidFill>
                  <a:srgbClr val="FFFFCC"/>
                </a:solidFill>
              </a:rPr>
              <a:t>PM- Plant Maintenance</a:t>
            </a:r>
          </a:p>
          <a:p>
            <a:pPr eaLnBrk="1" hangingPunct="1"/>
            <a:r>
              <a:rPr kumimoji="1" lang="en-US" altLang="zh-CN" sz="2400" b="1">
                <a:solidFill>
                  <a:srgbClr val="FFFFCC"/>
                </a:solidFill>
              </a:rPr>
              <a:t>HR- Human Resources</a:t>
            </a:r>
          </a:p>
          <a:p>
            <a:pPr eaLnBrk="1" hangingPunct="1"/>
            <a:endParaRPr kumimoji="1" lang="en-US" altLang="zh-CN" sz="2400" b="1">
              <a:solidFill>
                <a:srgbClr val="FFFFCC"/>
              </a:solidFill>
            </a:endParaRPr>
          </a:p>
        </p:txBody>
      </p:sp>
      <p:sp>
        <p:nvSpPr>
          <p:cNvPr id="121862" name="Text Box 6"/>
          <p:cNvSpPr txBox="1">
            <a:spLocks noChangeArrowheads="1"/>
          </p:cNvSpPr>
          <p:nvPr/>
        </p:nvSpPr>
        <p:spPr bwMode="auto">
          <a:xfrm>
            <a:off x="4724400" y="1952625"/>
            <a:ext cx="3717925" cy="155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FFCC"/>
                </a:solidFill>
              </a:rPr>
              <a:t>FI- Financial Accounting</a:t>
            </a:r>
          </a:p>
          <a:p>
            <a:pPr eaLnBrk="1" hangingPunct="1"/>
            <a:r>
              <a:rPr kumimoji="1" lang="en-US" altLang="zh-CN" sz="2400" b="1">
                <a:solidFill>
                  <a:srgbClr val="FFFFCC"/>
                </a:solidFill>
              </a:rPr>
              <a:t>CO- Controlling</a:t>
            </a:r>
          </a:p>
          <a:p>
            <a:pPr eaLnBrk="1" hangingPunct="1"/>
            <a:r>
              <a:rPr kumimoji="1" lang="en-US" altLang="zh-CN" sz="2400" b="1">
                <a:solidFill>
                  <a:srgbClr val="FFFFCC"/>
                </a:solidFill>
              </a:rPr>
              <a:t>AM- Asset Management</a:t>
            </a:r>
          </a:p>
          <a:p>
            <a:pPr eaLnBrk="1" hangingPunct="1"/>
            <a:r>
              <a:rPr kumimoji="1" lang="en-US" altLang="zh-CN" sz="2400" b="1">
                <a:solidFill>
                  <a:srgbClr val="FFFFCC"/>
                </a:solidFill>
              </a:rPr>
              <a:t>PS- Project System</a:t>
            </a:r>
          </a:p>
        </p:txBody>
      </p:sp>
      <p:sp>
        <p:nvSpPr>
          <p:cNvPr id="121863" name="Text Box 7"/>
          <p:cNvSpPr txBox="1">
            <a:spLocks noChangeArrowheads="1"/>
          </p:cNvSpPr>
          <p:nvPr/>
        </p:nvSpPr>
        <p:spPr bwMode="auto">
          <a:xfrm>
            <a:off x="4724400" y="3657600"/>
            <a:ext cx="3328988"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FFCC"/>
                </a:solidFill>
              </a:rPr>
              <a:t>WF- Workflow</a:t>
            </a:r>
          </a:p>
          <a:p>
            <a:pPr eaLnBrk="1" hangingPunct="1"/>
            <a:r>
              <a:rPr kumimoji="1" lang="en-US" altLang="zh-CN" sz="2400" b="1">
                <a:solidFill>
                  <a:srgbClr val="FFFFCC"/>
                </a:solidFill>
              </a:rPr>
              <a:t>IS- Industry Solutions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860"/>
                                        </p:tgtEl>
                                        <p:attrNameLst>
                                          <p:attrName>style.visibility</p:attrName>
                                        </p:attrNameLst>
                                      </p:cBhvr>
                                      <p:to>
                                        <p:strVal val="visible"/>
                                      </p:to>
                                    </p:set>
                                    <p:anim calcmode="lin" valueType="num">
                                      <p:cBhvr additive="base">
                                        <p:cTn id="7" dur="500" fill="hold"/>
                                        <p:tgtEl>
                                          <p:spTgt spid="121860"/>
                                        </p:tgtEl>
                                        <p:attrNameLst>
                                          <p:attrName>ppt_x</p:attrName>
                                        </p:attrNameLst>
                                      </p:cBhvr>
                                      <p:tavLst>
                                        <p:tav tm="0">
                                          <p:val>
                                            <p:strVal val="0-#ppt_w/2"/>
                                          </p:val>
                                        </p:tav>
                                        <p:tav tm="100000">
                                          <p:val>
                                            <p:strVal val="#ppt_x"/>
                                          </p:val>
                                        </p:tav>
                                      </p:tavLst>
                                    </p:anim>
                                    <p:anim calcmode="lin" valueType="num">
                                      <p:cBhvr additive="base">
                                        <p:cTn id="8" dur="500" fill="hold"/>
                                        <p:tgtEl>
                                          <p:spTgt spid="1218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1862"/>
                                        </p:tgtEl>
                                        <p:attrNameLst>
                                          <p:attrName>style.visibility</p:attrName>
                                        </p:attrNameLst>
                                      </p:cBhvr>
                                      <p:to>
                                        <p:strVal val="visible"/>
                                      </p:to>
                                    </p:set>
                                    <p:anim calcmode="lin" valueType="num">
                                      <p:cBhvr additive="base">
                                        <p:cTn id="13" dur="500" fill="hold"/>
                                        <p:tgtEl>
                                          <p:spTgt spid="121862"/>
                                        </p:tgtEl>
                                        <p:attrNameLst>
                                          <p:attrName>ppt_x</p:attrName>
                                        </p:attrNameLst>
                                      </p:cBhvr>
                                      <p:tavLst>
                                        <p:tav tm="0">
                                          <p:val>
                                            <p:strVal val="0-#ppt_w/2"/>
                                          </p:val>
                                        </p:tav>
                                        <p:tav tm="100000">
                                          <p:val>
                                            <p:strVal val="#ppt_x"/>
                                          </p:val>
                                        </p:tav>
                                      </p:tavLst>
                                    </p:anim>
                                    <p:anim calcmode="lin" valueType="num">
                                      <p:cBhvr additive="base">
                                        <p:cTn id="14" dur="500" fill="hold"/>
                                        <p:tgtEl>
                                          <p:spTgt spid="12186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1863"/>
                                        </p:tgtEl>
                                        <p:attrNameLst>
                                          <p:attrName>style.visibility</p:attrName>
                                        </p:attrNameLst>
                                      </p:cBhvr>
                                      <p:to>
                                        <p:strVal val="visible"/>
                                      </p:to>
                                    </p:set>
                                    <p:anim calcmode="lin" valueType="num">
                                      <p:cBhvr additive="base">
                                        <p:cTn id="19" dur="500" fill="hold"/>
                                        <p:tgtEl>
                                          <p:spTgt spid="121863"/>
                                        </p:tgtEl>
                                        <p:attrNameLst>
                                          <p:attrName>ppt_x</p:attrName>
                                        </p:attrNameLst>
                                      </p:cBhvr>
                                      <p:tavLst>
                                        <p:tav tm="0">
                                          <p:val>
                                            <p:strVal val="0-#ppt_w/2"/>
                                          </p:val>
                                        </p:tav>
                                        <p:tav tm="100000">
                                          <p:val>
                                            <p:strVal val="#ppt_x"/>
                                          </p:val>
                                        </p:tav>
                                      </p:tavLst>
                                    </p:anim>
                                    <p:anim calcmode="lin" valueType="num">
                                      <p:cBhvr additive="base">
                                        <p:cTn id="20" dur="500" fill="hold"/>
                                        <p:tgtEl>
                                          <p:spTgt spid="1218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autoUpdateAnimBg="0"/>
      <p:bldP spid="121862" grpId="0" autoUpdateAnimBg="0"/>
      <p:bldP spid="121863"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页脚占位符 2"/>
          <p:cNvSpPr>
            <a:spLocks noGrp="1"/>
          </p:cNvSpPr>
          <p:nvPr>
            <p:ph type="ftr"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mtClean="0">
                <a:solidFill>
                  <a:srgbClr val="FFFFCC"/>
                </a:solidFill>
                <a:latin typeface="Arial Rounded MT Bold" pitchFamily="34" charset="0"/>
              </a:rPr>
              <a:t>Chapter2:The Development of ERP Systems</a:t>
            </a:r>
          </a:p>
        </p:txBody>
      </p:sp>
      <p:sp>
        <p:nvSpPr>
          <p:cNvPr id="100355" name="Rectangle 3"/>
          <p:cNvSpPr>
            <a:spLocks noChangeArrowheads="1"/>
          </p:cNvSpPr>
          <p:nvPr/>
        </p:nvSpPr>
        <p:spPr bwMode="auto">
          <a:xfrm>
            <a:off x="762000" y="654050"/>
            <a:ext cx="7107238"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0" hangingPunct="0"/>
            <a:r>
              <a:rPr kumimoji="1" lang="en-US" altLang="zh-CN" sz="2800" b="1">
                <a:solidFill>
                  <a:srgbClr val="FFCC00"/>
                </a:solidFill>
              </a:rPr>
              <a:t>2.3 The Significance and Benefits of ERP</a:t>
            </a:r>
          </a:p>
          <a:p>
            <a:pPr eaLnBrk="0" hangingPunct="0"/>
            <a:r>
              <a:rPr kumimoji="1" lang="en-US" altLang="zh-CN" sz="2800" b="1">
                <a:solidFill>
                  <a:srgbClr val="FFCC00"/>
                </a:solidFill>
              </a:rPr>
              <a:t>      Software and Systems</a:t>
            </a:r>
            <a:endParaRPr kumimoji="1" lang="en-US" altLang="zh-CN" b="1">
              <a:solidFill>
                <a:srgbClr val="FFFFCC"/>
              </a:solidFill>
            </a:endParaRPr>
          </a:p>
        </p:txBody>
      </p:sp>
      <p:sp>
        <p:nvSpPr>
          <p:cNvPr id="122884" name="Text Box 4"/>
          <p:cNvSpPr txBox="1">
            <a:spLocks noChangeArrowheads="1"/>
          </p:cNvSpPr>
          <p:nvPr/>
        </p:nvSpPr>
        <p:spPr bwMode="auto">
          <a:xfrm>
            <a:off x="755650" y="1700213"/>
            <a:ext cx="7735888"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FFCC"/>
                </a:solidFill>
              </a:rPr>
              <a:t>1. ERP allows easier global integration</a:t>
            </a:r>
          </a:p>
          <a:p>
            <a:pPr eaLnBrk="1" hangingPunct="1"/>
            <a:endParaRPr kumimoji="1" lang="en-US" altLang="zh-CN" sz="2400" b="1">
              <a:solidFill>
                <a:srgbClr val="FFFFCC"/>
              </a:solidFill>
            </a:endParaRPr>
          </a:p>
          <a:p>
            <a:pPr eaLnBrk="1" hangingPunct="1"/>
            <a:endParaRPr kumimoji="1" lang="en-US" altLang="zh-CN" sz="2400" b="1">
              <a:solidFill>
                <a:srgbClr val="FFFFCC"/>
              </a:solidFill>
            </a:endParaRPr>
          </a:p>
        </p:txBody>
      </p:sp>
      <p:sp>
        <p:nvSpPr>
          <p:cNvPr id="122885" name="Rectangle 5"/>
          <p:cNvSpPr>
            <a:spLocks noChangeArrowheads="1"/>
          </p:cNvSpPr>
          <p:nvPr/>
        </p:nvSpPr>
        <p:spPr bwMode="auto">
          <a:xfrm>
            <a:off x="684213" y="2349500"/>
            <a:ext cx="7724775"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kumimoji="1" lang="en-US" altLang="zh-CN" sz="2400" b="1">
                <a:solidFill>
                  <a:srgbClr val="FFFFCC"/>
                </a:solidFill>
              </a:rPr>
              <a:t>2. ERP not only integrates people and data, but it  </a:t>
            </a:r>
          </a:p>
          <a:p>
            <a:r>
              <a:rPr kumimoji="1" lang="en-US" altLang="zh-CN" sz="2400" b="1">
                <a:solidFill>
                  <a:srgbClr val="FFFFCC"/>
                </a:solidFill>
              </a:rPr>
              <a:t>            also eliminates updating and repairing many </a:t>
            </a:r>
          </a:p>
          <a:p>
            <a:r>
              <a:rPr kumimoji="1" lang="en-US" altLang="zh-CN" sz="2400" b="1">
                <a:solidFill>
                  <a:srgbClr val="FFFFCC"/>
                </a:solidFill>
              </a:rPr>
              <a:t>            separate computer systems.</a:t>
            </a:r>
          </a:p>
        </p:txBody>
      </p:sp>
      <p:sp>
        <p:nvSpPr>
          <p:cNvPr id="122886" name="Rectangle 6"/>
          <p:cNvSpPr>
            <a:spLocks noChangeArrowheads="1"/>
          </p:cNvSpPr>
          <p:nvPr/>
        </p:nvSpPr>
        <p:spPr bwMode="auto">
          <a:xfrm>
            <a:off x="730250" y="3581400"/>
            <a:ext cx="7631113"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kumimoji="1" lang="en-US" altLang="zh-CN" sz="2400" b="1">
                <a:solidFill>
                  <a:srgbClr val="FFFFCC"/>
                </a:solidFill>
              </a:rPr>
              <a:t>3. ERP allows management to  manage operations, </a:t>
            </a:r>
          </a:p>
          <a:p>
            <a:r>
              <a:rPr kumimoji="1" lang="en-US" altLang="zh-CN" sz="2400" b="1">
                <a:solidFill>
                  <a:srgbClr val="FFFFCC"/>
                </a:solidFill>
              </a:rPr>
              <a:t>            not just monitor them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4"/>
                                        </p:tgtEl>
                                        <p:attrNameLst>
                                          <p:attrName>style.visibility</p:attrName>
                                        </p:attrNameLst>
                                      </p:cBhvr>
                                      <p:to>
                                        <p:strVal val="visible"/>
                                      </p:to>
                                    </p:set>
                                    <p:anim calcmode="lin" valueType="num">
                                      <p:cBhvr additive="base">
                                        <p:cTn id="7" dur="500" fill="hold"/>
                                        <p:tgtEl>
                                          <p:spTgt spid="122884"/>
                                        </p:tgtEl>
                                        <p:attrNameLst>
                                          <p:attrName>ppt_x</p:attrName>
                                        </p:attrNameLst>
                                      </p:cBhvr>
                                      <p:tavLst>
                                        <p:tav tm="0">
                                          <p:val>
                                            <p:strVal val="0-#ppt_w/2"/>
                                          </p:val>
                                        </p:tav>
                                        <p:tav tm="100000">
                                          <p:val>
                                            <p:strVal val="#ppt_x"/>
                                          </p:val>
                                        </p:tav>
                                      </p:tavLst>
                                    </p:anim>
                                    <p:anim calcmode="lin" valueType="num">
                                      <p:cBhvr additive="base">
                                        <p:cTn id="8" dur="500" fill="hold"/>
                                        <p:tgtEl>
                                          <p:spTgt spid="12288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885"/>
                                        </p:tgtEl>
                                        <p:attrNameLst>
                                          <p:attrName>style.visibility</p:attrName>
                                        </p:attrNameLst>
                                      </p:cBhvr>
                                      <p:to>
                                        <p:strVal val="visible"/>
                                      </p:to>
                                    </p:set>
                                    <p:anim calcmode="lin" valueType="num">
                                      <p:cBhvr additive="base">
                                        <p:cTn id="13" dur="500" fill="hold"/>
                                        <p:tgtEl>
                                          <p:spTgt spid="122885"/>
                                        </p:tgtEl>
                                        <p:attrNameLst>
                                          <p:attrName>ppt_x</p:attrName>
                                        </p:attrNameLst>
                                      </p:cBhvr>
                                      <p:tavLst>
                                        <p:tav tm="0">
                                          <p:val>
                                            <p:strVal val="0-#ppt_w/2"/>
                                          </p:val>
                                        </p:tav>
                                        <p:tav tm="100000">
                                          <p:val>
                                            <p:strVal val="#ppt_x"/>
                                          </p:val>
                                        </p:tav>
                                      </p:tavLst>
                                    </p:anim>
                                    <p:anim calcmode="lin" valueType="num">
                                      <p:cBhvr additive="base">
                                        <p:cTn id="14" dur="500" fill="hold"/>
                                        <p:tgtEl>
                                          <p:spTgt spid="12288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886"/>
                                        </p:tgtEl>
                                        <p:attrNameLst>
                                          <p:attrName>style.visibility</p:attrName>
                                        </p:attrNameLst>
                                      </p:cBhvr>
                                      <p:to>
                                        <p:strVal val="visible"/>
                                      </p:to>
                                    </p:set>
                                    <p:anim calcmode="lin" valueType="num">
                                      <p:cBhvr additive="base">
                                        <p:cTn id="19" dur="500" fill="hold"/>
                                        <p:tgtEl>
                                          <p:spTgt spid="122886"/>
                                        </p:tgtEl>
                                        <p:attrNameLst>
                                          <p:attrName>ppt_x</p:attrName>
                                        </p:attrNameLst>
                                      </p:cBhvr>
                                      <p:tavLst>
                                        <p:tav tm="0">
                                          <p:val>
                                            <p:strVal val="0-#ppt_w/2"/>
                                          </p:val>
                                        </p:tav>
                                        <p:tav tm="100000">
                                          <p:val>
                                            <p:strVal val="#ppt_x"/>
                                          </p:val>
                                        </p:tav>
                                      </p:tavLst>
                                    </p:anim>
                                    <p:anim calcmode="lin" valueType="num">
                                      <p:cBhvr additive="base">
                                        <p:cTn id="20" dur="500" fill="hold"/>
                                        <p:tgtEl>
                                          <p:spTgt spid="1228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autoUpdateAnimBg="0"/>
      <p:bldP spid="122885" grpId="0" autoUpdateAnimBg="0"/>
      <p:bldP spid="12288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页脚占位符 2"/>
          <p:cNvSpPr>
            <a:spLocks noGrp="1"/>
          </p:cNvSpPr>
          <p:nvPr>
            <p:ph type="ftr"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mtClean="0">
                <a:solidFill>
                  <a:srgbClr val="FFFFCC"/>
                </a:solidFill>
                <a:latin typeface="Arial Rounded MT Bold" pitchFamily="34" charset="0"/>
              </a:rPr>
              <a:t>Chapter2:The Development of ERP Systems</a:t>
            </a:r>
          </a:p>
        </p:txBody>
      </p:sp>
      <p:sp>
        <p:nvSpPr>
          <p:cNvPr id="101379" name="Rectangle 3"/>
          <p:cNvSpPr>
            <a:spLocks noChangeArrowheads="1"/>
          </p:cNvSpPr>
          <p:nvPr/>
        </p:nvSpPr>
        <p:spPr bwMode="auto">
          <a:xfrm>
            <a:off x="609600" y="533400"/>
            <a:ext cx="447516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0" hangingPunct="0"/>
            <a:r>
              <a:rPr kumimoji="1" lang="en-US" altLang="zh-CN" sz="2800" b="1">
                <a:solidFill>
                  <a:srgbClr val="FFCC00"/>
                </a:solidFill>
              </a:rPr>
              <a:t>2.4 Questions About ERP</a:t>
            </a:r>
            <a:endParaRPr kumimoji="1" lang="en-US" altLang="zh-CN" b="1">
              <a:solidFill>
                <a:srgbClr val="FFFFCC"/>
              </a:solidFill>
            </a:endParaRPr>
          </a:p>
        </p:txBody>
      </p:sp>
      <p:sp>
        <p:nvSpPr>
          <p:cNvPr id="101380" name="Text Box 4"/>
          <p:cNvSpPr txBox="1">
            <a:spLocks noChangeArrowheads="1"/>
          </p:cNvSpPr>
          <p:nvPr/>
        </p:nvSpPr>
        <p:spPr bwMode="auto">
          <a:xfrm>
            <a:off x="392113" y="1325563"/>
            <a:ext cx="60086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FFCC"/>
                </a:solidFill>
              </a:rPr>
              <a:t>1.How much does an ERP Package Cost</a:t>
            </a:r>
          </a:p>
        </p:txBody>
      </p:sp>
      <p:sp>
        <p:nvSpPr>
          <p:cNvPr id="123909" name="Text Box 5"/>
          <p:cNvSpPr txBox="1">
            <a:spLocks noChangeArrowheads="1"/>
          </p:cNvSpPr>
          <p:nvPr/>
        </p:nvSpPr>
        <p:spPr bwMode="auto">
          <a:xfrm>
            <a:off x="376238" y="1905000"/>
            <a:ext cx="69389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FFCC"/>
                </a:solidFill>
              </a:rPr>
              <a:t>2. Should every business buy an ERP Package</a:t>
            </a:r>
          </a:p>
        </p:txBody>
      </p:sp>
      <p:sp>
        <p:nvSpPr>
          <p:cNvPr id="123910" name="Text Box 6"/>
          <p:cNvSpPr txBox="1">
            <a:spLocks noChangeArrowheads="1"/>
          </p:cNvSpPr>
          <p:nvPr/>
        </p:nvSpPr>
        <p:spPr bwMode="auto">
          <a:xfrm>
            <a:off x="381000" y="2438400"/>
            <a:ext cx="4229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FFCC"/>
                </a:solidFill>
              </a:rPr>
              <a:t>3. Is ERP software inflexible</a:t>
            </a:r>
          </a:p>
        </p:txBody>
      </p:sp>
      <p:sp>
        <p:nvSpPr>
          <p:cNvPr id="123911" name="Text Box 7"/>
          <p:cNvSpPr txBox="1">
            <a:spLocks noChangeArrowheads="1"/>
          </p:cNvSpPr>
          <p:nvPr/>
        </p:nvSpPr>
        <p:spPr bwMode="auto">
          <a:xfrm>
            <a:off x="392113" y="2971800"/>
            <a:ext cx="82946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FFCC"/>
                </a:solidFill>
              </a:rPr>
              <a:t>4. What return can be expected from an ERP investment</a:t>
            </a:r>
          </a:p>
        </p:txBody>
      </p:sp>
      <p:sp>
        <p:nvSpPr>
          <p:cNvPr id="123912" name="Text Box 8"/>
          <p:cNvSpPr txBox="1">
            <a:spLocks noChangeArrowheads="1"/>
          </p:cNvSpPr>
          <p:nvPr/>
        </p:nvSpPr>
        <p:spPr bwMode="auto">
          <a:xfrm>
            <a:off x="381000" y="3581400"/>
            <a:ext cx="83058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FFCC"/>
                </a:solidFill>
              </a:rPr>
              <a:t>5. How long does it take for most companies to see a return on an ERP investment</a:t>
            </a:r>
          </a:p>
        </p:txBody>
      </p:sp>
      <p:sp>
        <p:nvSpPr>
          <p:cNvPr id="123913" name="Text Box 9"/>
          <p:cNvSpPr txBox="1">
            <a:spLocks noChangeArrowheads="1"/>
          </p:cNvSpPr>
          <p:nvPr/>
        </p:nvSpPr>
        <p:spPr bwMode="auto">
          <a:xfrm>
            <a:off x="381000" y="4495800"/>
            <a:ext cx="78486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FFCC"/>
                </a:solidFill>
              </a:rPr>
              <a:t>6. Why do some companies have more success with ERP than do others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3909"/>
                                        </p:tgtEl>
                                        <p:attrNameLst>
                                          <p:attrName>style.visibility</p:attrName>
                                        </p:attrNameLst>
                                      </p:cBhvr>
                                      <p:to>
                                        <p:strVal val="visible"/>
                                      </p:to>
                                    </p:set>
                                    <p:anim calcmode="lin" valueType="num">
                                      <p:cBhvr additive="base">
                                        <p:cTn id="7" dur="500" fill="hold"/>
                                        <p:tgtEl>
                                          <p:spTgt spid="123909"/>
                                        </p:tgtEl>
                                        <p:attrNameLst>
                                          <p:attrName>ppt_x</p:attrName>
                                        </p:attrNameLst>
                                      </p:cBhvr>
                                      <p:tavLst>
                                        <p:tav tm="0">
                                          <p:val>
                                            <p:strVal val="0-#ppt_w/2"/>
                                          </p:val>
                                        </p:tav>
                                        <p:tav tm="100000">
                                          <p:val>
                                            <p:strVal val="#ppt_x"/>
                                          </p:val>
                                        </p:tav>
                                      </p:tavLst>
                                    </p:anim>
                                    <p:anim calcmode="lin" valueType="num">
                                      <p:cBhvr additive="base">
                                        <p:cTn id="8" dur="500" fill="hold"/>
                                        <p:tgtEl>
                                          <p:spTgt spid="12390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3910"/>
                                        </p:tgtEl>
                                        <p:attrNameLst>
                                          <p:attrName>style.visibility</p:attrName>
                                        </p:attrNameLst>
                                      </p:cBhvr>
                                      <p:to>
                                        <p:strVal val="visible"/>
                                      </p:to>
                                    </p:set>
                                    <p:anim calcmode="lin" valueType="num">
                                      <p:cBhvr additive="base">
                                        <p:cTn id="13" dur="500" fill="hold"/>
                                        <p:tgtEl>
                                          <p:spTgt spid="123910"/>
                                        </p:tgtEl>
                                        <p:attrNameLst>
                                          <p:attrName>ppt_x</p:attrName>
                                        </p:attrNameLst>
                                      </p:cBhvr>
                                      <p:tavLst>
                                        <p:tav tm="0">
                                          <p:val>
                                            <p:strVal val="0-#ppt_w/2"/>
                                          </p:val>
                                        </p:tav>
                                        <p:tav tm="100000">
                                          <p:val>
                                            <p:strVal val="#ppt_x"/>
                                          </p:val>
                                        </p:tav>
                                      </p:tavLst>
                                    </p:anim>
                                    <p:anim calcmode="lin" valueType="num">
                                      <p:cBhvr additive="base">
                                        <p:cTn id="14" dur="500" fill="hold"/>
                                        <p:tgtEl>
                                          <p:spTgt spid="12391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3911"/>
                                        </p:tgtEl>
                                        <p:attrNameLst>
                                          <p:attrName>style.visibility</p:attrName>
                                        </p:attrNameLst>
                                      </p:cBhvr>
                                      <p:to>
                                        <p:strVal val="visible"/>
                                      </p:to>
                                    </p:set>
                                    <p:anim calcmode="lin" valueType="num">
                                      <p:cBhvr additive="base">
                                        <p:cTn id="19" dur="500" fill="hold"/>
                                        <p:tgtEl>
                                          <p:spTgt spid="123911"/>
                                        </p:tgtEl>
                                        <p:attrNameLst>
                                          <p:attrName>ppt_x</p:attrName>
                                        </p:attrNameLst>
                                      </p:cBhvr>
                                      <p:tavLst>
                                        <p:tav tm="0">
                                          <p:val>
                                            <p:strVal val="0-#ppt_w/2"/>
                                          </p:val>
                                        </p:tav>
                                        <p:tav tm="100000">
                                          <p:val>
                                            <p:strVal val="#ppt_x"/>
                                          </p:val>
                                        </p:tav>
                                      </p:tavLst>
                                    </p:anim>
                                    <p:anim calcmode="lin" valueType="num">
                                      <p:cBhvr additive="base">
                                        <p:cTn id="20" dur="500" fill="hold"/>
                                        <p:tgtEl>
                                          <p:spTgt spid="12391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3912"/>
                                        </p:tgtEl>
                                        <p:attrNameLst>
                                          <p:attrName>style.visibility</p:attrName>
                                        </p:attrNameLst>
                                      </p:cBhvr>
                                      <p:to>
                                        <p:strVal val="visible"/>
                                      </p:to>
                                    </p:set>
                                    <p:anim calcmode="lin" valueType="num">
                                      <p:cBhvr additive="base">
                                        <p:cTn id="25" dur="500" fill="hold"/>
                                        <p:tgtEl>
                                          <p:spTgt spid="123912"/>
                                        </p:tgtEl>
                                        <p:attrNameLst>
                                          <p:attrName>ppt_x</p:attrName>
                                        </p:attrNameLst>
                                      </p:cBhvr>
                                      <p:tavLst>
                                        <p:tav tm="0">
                                          <p:val>
                                            <p:strVal val="0-#ppt_w/2"/>
                                          </p:val>
                                        </p:tav>
                                        <p:tav tm="100000">
                                          <p:val>
                                            <p:strVal val="#ppt_x"/>
                                          </p:val>
                                        </p:tav>
                                      </p:tavLst>
                                    </p:anim>
                                    <p:anim calcmode="lin" valueType="num">
                                      <p:cBhvr additive="base">
                                        <p:cTn id="26" dur="500" fill="hold"/>
                                        <p:tgtEl>
                                          <p:spTgt spid="12391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3913"/>
                                        </p:tgtEl>
                                        <p:attrNameLst>
                                          <p:attrName>style.visibility</p:attrName>
                                        </p:attrNameLst>
                                      </p:cBhvr>
                                      <p:to>
                                        <p:strVal val="visible"/>
                                      </p:to>
                                    </p:set>
                                    <p:anim calcmode="lin" valueType="num">
                                      <p:cBhvr additive="base">
                                        <p:cTn id="31" dur="500" fill="hold"/>
                                        <p:tgtEl>
                                          <p:spTgt spid="123913"/>
                                        </p:tgtEl>
                                        <p:attrNameLst>
                                          <p:attrName>ppt_x</p:attrName>
                                        </p:attrNameLst>
                                      </p:cBhvr>
                                      <p:tavLst>
                                        <p:tav tm="0">
                                          <p:val>
                                            <p:strVal val="0-#ppt_w/2"/>
                                          </p:val>
                                        </p:tav>
                                        <p:tav tm="100000">
                                          <p:val>
                                            <p:strVal val="#ppt_x"/>
                                          </p:val>
                                        </p:tav>
                                      </p:tavLst>
                                    </p:anim>
                                    <p:anim calcmode="lin" valueType="num">
                                      <p:cBhvr additive="base">
                                        <p:cTn id="32" dur="500" fill="hold"/>
                                        <p:tgtEl>
                                          <p:spTgt spid="1239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9" grpId="0" autoUpdateAnimBg="0"/>
      <p:bldP spid="123910" grpId="0" autoUpdateAnimBg="0"/>
      <p:bldP spid="123911" grpId="0" autoUpdateAnimBg="0"/>
      <p:bldP spid="123912" grpId="0" autoUpdateAnimBg="0"/>
      <p:bldP spid="123913"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页脚占位符 2"/>
          <p:cNvSpPr>
            <a:spLocks noGrp="1"/>
          </p:cNvSpPr>
          <p:nvPr>
            <p:ph type="ftr"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mtClean="0">
                <a:solidFill>
                  <a:srgbClr val="FFFFCC"/>
                </a:solidFill>
                <a:latin typeface="Arial Rounded MT Bold" pitchFamily="34" charset="0"/>
              </a:rPr>
              <a:t>Chapter2:The Development of ERP Systems</a:t>
            </a:r>
          </a:p>
        </p:txBody>
      </p:sp>
      <p:sp>
        <p:nvSpPr>
          <p:cNvPr id="102403" name="Rectangle 2"/>
          <p:cNvSpPr>
            <a:spLocks noChangeArrowheads="1"/>
          </p:cNvSpPr>
          <p:nvPr/>
        </p:nvSpPr>
        <p:spPr bwMode="auto">
          <a:xfrm>
            <a:off x="609600" y="533400"/>
            <a:ext cx="646906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0" hangingPunct="0"/>
            <a:r>
              <a:rPr kumimoji="1" lang="en-US" altLang="zh-CN" sz="2800" b="1">
                <a:solidFill>
                  <a:srgbClr val="FFCC00"/>
                </a:solidFill>
              </a:rPr>
              <a:t>2.5  The Continuing Evolution of ERP</a:t>
            </a:r>
            <a:endParaRPr kumimoji="1" lang="en-US" altLang="zh-CN" b="1">
              <a:solidFill>
                <a:srgbClr val="FFFFCC"/>
              </a:solidFill>
            </a:endParaRPr>
          </a:p>
        </p:txBody>
      </p:sp>
      <p:sp>
        <p:nvSpPr>
          <p:cNvPr id="102404" name="Text Box 3"/>
          <p:cNvSpPr txBox="1">
            <a:spLocks noChangeArrowheads="1"/>
          </p:cNvSpPr>
          <p:nvPr/>
        </p:nvSpPr>
        <p:spPr bwMode="auto">
          <a:xfrm>
            <a:off x="685800" y="1219200"/>
            <a:ext cx="7983538"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FFCC"/>
                </a:solidFill>
              </a:rPr>
              <a:t>1. Additional capabilities within ERP</a:t>
            </a:r>
          </a:p>
          <a:p>
            <a:pPr eaLnBrk="1" hangingPunct="1"/>
            <a:r>
              <a:rPr kumimoji="1" lang="en-US" altLang="zh-CN" sz="2400" b="1">
                <a:solidFill>
                  <a:srgbClr val="FFFFCC"/>
                </a:solidFill>
              </a:rPr>
              <a:t>       Customer Resource Management packages</a:t>
            </a:r>
          </a:p>
          <a:p>
            <a:pPr eaLnBrk="1" hangingPunct="1"/>
            <a:r>
              <a:rPr kumimoji="1" lang="en-US" altLang="zh-CN" sz="2400" b="1">
                <a:solidFill>
                  <a:srgbClr val="FFFFCC"/>
                </a:solidFill>
              </a:rPr>
              <a:t>       Decision support, management reporting, and</a:t>
            </a:r>
          </a:p>
          <a:p>
            <a:pPr eaLnBrk="1" hangingPunct="1"/>
            <a:r>
              <a:rPr kumimoji="1" lang="en-US" altLang="zh-CN" sz="2400" b="1">
                <a:solidFill>
                  <a:srgbClr val="FFFFCC"/>
                </a:solidFill>
              </a:rPr>
              <a:t>              data mining.</a:t>
            </a:r>
          </a:p>
          <a:p>
            <a:pPr eaLnBrk="1" hangingPunct="1"/>
            <a:r>
              <a:rPr kumimoji="1" lang="en-US" altLang="zh-CN" sz="2400" b="1">
                <a:solidFill>
                  <a:srgbClr val="FFFFCC"/>
                </a:solidFill>
              </a:rPr>
              <a:t>       Integrates the business with its dealers, vendors, </a:t>
            </a:r>
          </a:p>
          <a:p>
            <a:pPr eaLnBrk="1" hangingPunct="1"/>
            <a:r>
              <a:rPr kumimoji="1" lang="en-US" altLang="zh-CN" sz="2400" b="1">
                <a:solidFill>
                  <a:srgbClr val="FFFFCC"/>
                </a:solidFill>
              </a:rPr>
              <a:t>              and customers</a:t>
            </a:r>
          </a:p>
        </p:txBody>
      </p:sp>
      <p:sp>
        <p:nvSpPr>
          <p:cNvPr id="102405" name="Text Box 4"/>
          <p:cNvSpPr txBox="1">
            <a:spLocks noChangeArrowheads="1"/>
          </p:cNvSpPr>
          <p:nvPr/>
        </p:nvSpPr>
        <p:spPr bwMode="auto">
          <a:xfrm>
            <a:off x="838200" y="3673475"/>
            <a:ext cx="257175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FFCC"/>
                </a:solidFill>
              </a:rPr>
              <a:t>2. The Internet</a:t>
            </a:r>
          </a:p>
          <a:p>
            <a:pPr eaLnBrk="1" hangingPunct="1"/>
            <a:r>
              <a:rPr kumimoji="1" lang="en-US" altLang="zh-CN" sz="2400" b="1">
                <a:solidFill>
                  <a:srgbClr val="FFFFCC"/>
                </a:solidFill>
              </a:rPr>
              <a:t>       mySAP.com</a:t>
            </a:r>
          </a:p>
          <a:p>
            <a:pPr eaLnBrk="1" hangingPunct="1"/>
            <a:r>
              <a:rPr kumimoji="1" lang="en-US" altLang="zh-CN" sz="2400" b="1">
                <a:solidFill>
                  <a:srgbClr val="FFFFCC"/>
                </a:solidFill>
              </a:rPr>
              <a:t>       e-commerce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页脚占位符 2"/>
          <p:cNvSpPr>
            <a:spLocks noGrp="1"/>
          </p:cNvSpPr>
          <p:nvPr>
            <p:ph type="ftr"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mtClean="0">
                <a:solidFill>
                  <a:srgbClr val="FFFFCC"/>
                </a:solidFill>
                <a:latin typeface="Arial Rounded MT Bold" pitchFamily="34" charset="0"/>
              </a:rPr>
              <a:t>Chapter2:The Development of ERP Systems</a:t>
            </a:r>
          </a:p>
        </p:txBody>
      </p:sp>
      <p:sp>
        <p:nvSpPr>
          <p:cNvPr id="103427" name="Text Box 2"/>
          <p:cNvSpPr txBox="1">
            <a:spLocks noChangeArrowheads="1"/>
          </p:cNvSpPr>
          <p:nvPr/>
        </p:nvSpPr>
        <p:spPr bwMode="auto">
          <a:xfrm>
            <a:off x="2919413" y="457200"/>
            <a:ext cx="180498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800" b="1">
                <a:solidFill>
                  <a:srgbClr val="FFCC00"/>
                </a:solidFill>
              </a:rPr>
              <a:t>Summary</a:t>
            </a:r>
          </a:p>
        </p:txBody>
      </p:sp>
      <p:sp>
        <p:nvSpPr>
          <p:cNvPr id="103428" name="Text Box 3"/>
          <p:cNvSpPr txBox="1">
            <a:spLocks noChangeArrowheads="1"/>
          </p:cNvSpPr>
          <p:nvPr/>
        </p:nvSpPr>
        <p:spPr bwMode="auto">
          <a:xfrm>
            <a:off x="650875" y="1096963"/>
            <a:ext cx="71929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b="1">
                <a:solidFill>
                  <a:srgbClr val="FFFFCC"/>
                </a:solidFill>
              </a:rPr>
              <a:t>1. Several factors led to the development of ERP</a:t>
            </a:r>
          </a:p>
        </p:txBody>
      </p:sp>
      <p:sp>
        <p:nvSpPr>
          <p:cNvPr id="103429" name="Text Box 4"/>
          <p:cNvSpPr txBox="1">
            <a:spLocks noChangeArrowheads="1"/>
          </p:cNvSpPr>
          <p:nvPr/>
        </p:nvSpPr>
        <p:spPr bwMode="auto">
          <a:xfrm>
            <a:off x="304800" y="1752600"/>
            <a:ext cx="8839200" cy="374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FFCC"/>
                </a:solidFill>
              </a:rPr>
              <a:t>The speed and power of computing hardware increased   </a:t>
            </a:r>
          </a:p>
          <a:p>
            <a:pPr eaLnBrk="1" hangingPunct="1"/>
            <a:r>
              <a:rPr kumimoji="1" lang="en-US" altLang="zh-CN" sz="2400" b="1">
                <a:solidFill>
                  <a:srgbClr val="FFFFCC"/>
                </a:solidFill>
              </a:rPr>
              <a:t>        exponentially, while cost and size decreased.</a:t>
            </a:r>
          </a:p>
          <a:p>
            <a:pPr eaLnBrk="1" hangingPunct="1"/>
            <a:r>
              <a:rPr kumimoji="1" lang="en-US" altLang="zh-CN" sz="2400" b="1">
                <a:solidFill>
                  <a:srgbClr val="FFFFCC"/>
                </a:solidFill>
              </a:rPr>
              <a:t>The early c/s architecture provided the conceptual </a:t>
            </a:r>
          </a:p>
          <a:p>
            <a:pPr eaLnBrk="1" hangingPunct="1"/>
            <a:r>
              <a:rPr kumimoji="1" lang="en-US" altLang="zh-CN" sz="2400" b="1">
                <a:solidFill>
                  <a:srgbClr val="FFFFCC"/>
                </a:solidFill>
              </a:rPr>
              <a:t>        framework for multiple users sharing common data</a:t>
            </a:r>
          </a:p>
          <a:p>
            <a:pPr eaLnBrk="1" hangingPunct="1"/>
            <a:r>
              <a:rPr kumimoji="1" lang="en-US" altLang="zh-CN" sz="2400" b="1">
                <a:solidFill>
                  <a:srgbClr val="FFFFCC"/>
                </a:solidFill>
              </a:rPr>
              <a:t>Increasingly sophisticated software facilitated integration, </a:t>
            </a:r>
          </a:p>
          <a:p>
            <a:pPr eaLnBrk="1" hangingPunct="1"/>
            <a:r>
              <a:rPr kumimoji="1" lang="en-US" altLang="zh-CN" sz="2400" b="1">
                <a:solidFill>
                  <a:srgbClr val="FFFFCC"/>
                </a:solidFill>
              </a:rPr>
              <a:t>        especially in two areas: Accounting/Finance and </a:t>
            </a:r>
          </a:p>
          <a:p>
            <a:pPr eaLnBrk="1" hangingPunct="1"/>
            <a:r>
              <a:rPr kumimoji="1" lang="en-US" altLang="zh-CN" sz="2400" b="1">
                <a:solidFill>
                  <a:srgbClr val="FFFFCC"/>
                </a:solidFill>
              </a:rPr>
              <a:t>        Manufacturing Resource Planning</a:t>
            </a:r>
          </a:p>
          <a:p>
            <a:pPr eaLnBrk="1" hangingPunct="1"/>
            <a:r>
              <a:rPr kumimoji="1" lang="en-US" altLang="zh-CN" sz="2400" b="1">
                <a:solidFill>
                  <a:srgbClr val="FFFFCC"/>
                </a:solidFill>
              </a:rPr>
              <a:t>The growth of business size, complexity, and competition </a:t>
            </a:r>
          </a:p>
          <a:p>
            <a:pPr eaLnBrk="1" hangingPunct="1"/>
            <a:r>
              <a:rPr kumimoji="1" lang="en-US" altLang="zh-CN" sz="2400" b="1">
                <a:solidFill>
                  <a:srgbClr val="FFFFCC"/>
                </a:solidFill>
              </a:rPr>
              <a:t>        made business managers yearn for more efficient and </a:t>
            </a:r>
          </a:p>
          <a:p>
            <a:pPr eaLnBrk="1" hangingPunct="1"/>
            <a:r>
              <a:rPr kumimoji="1" lang="en-US" altLang="zh-CN" sz="2400" b="1">
                <a:solidFill>
                  <a:srgbClr val="FFFFCC"/>
                </a:solidFill>
              </a:rPr>
              <a:t>        competitive information systems.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smtClean="0"/>
              <a:t>Contents</a:t>
            </a:r>
          </a:p>
        </p:txBody>
      </p:sp>
      <p:sp>
        <p:nvSpPr>
          <p:cNvPr id="67587" name="Rectangle 3"/>
          <p:cNvSpPr>
            <a:spLocks noGrp="1" noChangeArrowheads="1"/>
          </p:cNvSpPr>
          <p:nvPr>
            <p:ph type="body" idx="1"/>
          </p:nvPr>
        </p:nvSpPr>
        <p:spPr>
          <a:xfrm>
            <a:off x="468313" y="1484313"/>
            <a:ext cx="8229600" cy="4525962"/>
          </a:xfrm>
        </p:spPr>
        <p:txBody>
          <a:bodyPr/>
          <a:lstStyle/>
          <a:p>
            <a:pPr eaLnBrk="1" hangingPunct="1"/>
            <a:r>
              <a:rPr lang="en-US" altLang="zh-CN" smtClean="0"/>
              <a:t>Chapter 4: Production and Materials Management Information Systems</a:t>
            </a:r>
          </a:p>
          <a:p>
            <a:pPr eaLnBrk="1" hangingPunct="1"/>
            <a:r>
              <a:rPr lang="en-US" altLang="zh-CN" smtClean="0"/>
              <a:t>Chapter 5: Accounting and Finance</a:t>
            </a:r>
          </a:p>
          <a:p>
            <a:pPr eaLnBrk="1" hangingPunct="1"/>
            <a:r>
              <a:rPr lang="en-US" altLang="zh-CN" smtClean="0"/>
              <a:t>Chapter 6: Human Resource Management</a:t>
            </a:r>
          </a:p>
          <a:p>
            <a:pPr eaLnBrk="1" hangingPunct="1"/>
            <a:r>
              <a:rPr lang="en-US" altLang="zh-CN" smtClean="0"/>
              <a:t>Chapter 7: Supply Chain Management</a:t>
            </a:r>
          </a:p>
          <a:p>
            <a:pPr eaLnBrk="1" hangingPunct="1"/>
            <a:r>
              <a:rPr lang="en-US" altLang="zh-CN" smtClean="0"/>
              <a:t>Chapter 8: ERP Implementation</a:t>
            </a:r>
          </a:p>
          <a:p>
            <a:pPr eaLnBrk="1" hangingPunct="1"/>
            <a:r>
              <a:rPr lang="en-US" altLang="zh-CN" smtClean="0"/>
              <a:t>Project: Inventory Management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页脚占位符 2"/>
          <p:cNvSpPr>
            <a:spLocks noGrp="1"/>
          </p:cNvSpPr>
          <p:nvPr>
            <p:ph type="ftr"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mtClean="0">
                <a:solidFill>
                  <a:srgbClr val="FFFFCC"/>
                </a:solidFill>
                <a:latin typeface="Arial Rounded MT Bold" pitchFamily="34" charset="0"/>
              </a:rPr>
              <a:t>Chapter2:The Development of ERP Systems</a:t>
            </a:r>
          </a:p>
        </p:txBody>
      </p:sp>
      <p:sp>
        <p:nvSpPr>
          <p:cNvPr id="104451" name="Text Box 2"/>
          <p:cNvSpPr txBox="1">
            <a:spLocks noChangeArrowheads="1"/>
          </p:cNvSpPr>
          <p:nvPr/>
        </p:nvSpPr>
        <p:spPr bwMode="auto">
          <a:xfrm>
            <a:off x="152400" y="534988"/>
            <a:ext cx="8305800" cy="191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FFCC"/>
                </a:solidFill>
              </a:rPr>
              <a:t>2.SAP AG produced a complex, modular ERP program </a:t>
            </a:r>
          </a:p>
          <a:p>
            <a:pPr eaLnBrk="1" hangingPunct="1"/>
            <a:r>
              <a:rPr kumimoji="1" lang="en-US" altLang="zh-CN" sz="2400" b="1">
                <a:solidFill>
                  <a:srgbClr val="FFFFCC"/>
                </a:solidFill>
              </a:rPr>
              <a:t>   called R/3. The software could integrate a company’s </a:t>
            </a:r>
          </a:p>
          <a:p>
            <a:pPr eaLnBrk="1" hangingPunct="1"/>
            <a:r>
              <a:rPr kumimoji="1" lang="en-US" altLang="zh-CN" sz="2400" b="1">
                <a:solidFill>
                  <a:srgbClr val="FFFFCC"/>
                </a:solidFill>
              </a:rPr>
              <a:t>   entire business by using a common database that </a:t>
            </a:r>
          </a:p>
          <a:p>
            <a:pPr eaLnBrk="1" hangingPunct="1"/>
            <a:r>
              <a:rPr kumimoji="1" lang="en-US" altLang="zh-CN" sz="2400" b="1">
                <a:solidFill>
                  <a:srgbClr val="FFFFCC"/>
                </a:solidFill>
              </a:rPr>
              <a:t>   linked all operations, allowing real-time data sharing   </a:t>
            </a:r>
          </a:p>
          <a:p>
            <a:pPr eaLnBrk="1" hangingPunct="1"/>
            <a:r>
              <a:rPr kumimoji="1" lang="en-US" altLang="zh-CN" sz="2400" b="1">
                <a:solidFill>
                  <a:srgbClr val="FFFFCC"/>
                </a:solidFill>
              </a:rPr>
              <a:t>   and streamlined operations.</a:t>
            </a:r>
          </a:p>
        </p:txBody>
      </p:sp>
      <p:sp>
        <p:nvSpPr>
          <p:cNvPr id="126979" name="Text Box 3"/>
          <p:cNvSpPr txBox="1">
            <a:spLocks noChangeArrowheads="1"/>
          </p:cNvSpPr>
          <p:nvPr/>
        </p:nvSpPr>
        <p:spPr bwMode="auto">
          <a:xfrm>
            <a:off x="76200" y="2743200"/>
            <a:ext cx="9220200" cy="155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FFCC"/>
                </a:solidFill>
              </a:rPr>
              <a:t>3. Purchasing ERP software is expensive, time consuming </a:t>
            </a:r>
          </a:p>
          <a:p>
            <a:pPr eaLnBrk="1" hangingPunct="1"/>
            <a:r>
              <a:rPr kumimoji="1" lang="en-US" altLang="zh-CN" sz="2400" b="1">
                <a:solidFill>
                  <a:srgbClr val="FFFFCC"/>
                </a:solidFill>
              </a:rPr>
              <a:t>    to implement, and requires significant employee training, </a:t>
            </a:r>
          </a:p>
          <a:p>
            <a:pPr eaLnBrk="1" hangingPunct="1"/>
            <a:r>
              <a:rPr kumimoji="1" lang="en-US" altLang="zh-CN" sz="2400" b="1">
                <a:solidFill>
                  <a:srgbClr val="FFFFCC"/>
                </a:solidFill>
              </a:rPr>
              <a:t>    but the payoffs can be spectacular. For some companies,   </a:t>
            </a:r>
          </a:p>
          <a:p>
            <a:pPr eaLnBrk="1" hangingPunct="1"/>
            <a:r>
              <a:rPr kumimoji="1" lang="en-US" altLang="zh-CN" sz="2400" b="1">
                <a:solidFill>
                  <a:srgbClr val="FFFFCC"/>
                </a:solidFill>
              </a:rPr>
              <a:t>    however, the ROI may not be immediate or even calculable.</a:t>
            </a:r>
          </a:p>
        </p:txBody>
      </p:sp>
      <p:sp>
        <p:nvSpPr>
          <p:cNvPr id="126981" name="Text Box 5"/>
          <p:cNvSpPr txBox="1">
            <a:spLocks noChangeArrowheads="1"/>
          </p:cNvSpPr>
          <p:nvPr/>
        </p:nvSpPr>
        <p:spPr bwMode="auto">
          <a:xfrm>
            <a:off x="76200" y="4619625"/>
            <a:ext cx="8458200" cy="155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FFCC"/>
                </a:solidFill>
              </a:rPr>
              <a:t>4. In the future, experts anticipate that ERP’s focus will </a:t>
            </a:r>
          </a:p>
          <a:p>
            <a:pPr eaLnBrk="1" hangingPunct="1"/>
            <a:r>
              <a:rPr kumimoji="1" lang="en-US" altLang="zh-CN" sz="2400" b="1">
                <a:solidFill>
                  <a:srgbClr val="FFFFCC"/>
                </a:solidFill>
              </a:rPr>
              <a:t>    be on managing customer relationships, improving </a:t>
            </a:r>
          </a:p>
          <a:p>
            <a:pPr eaLnBrk="1" hangingPunct="1"/>
            <a:r>
              <a:rPr kumimoji="1" lang="en-US" altLang="zh-CN" sz="2400" b="1">
                <a:solidFill>
                  <a:srgbClr val="FFFFCC"/>
                </a:solidFill>
              </a:rPr>
              <a:t>    planning and decision making, and linking operations </a:t>
            </a:r>
          </a:p>
          <a:p>
            <a:pPr eaLnBrk="1" hangingPunct="1"/>
            <a:r>
              <a:rPr kumimoji="1" lang="en-US" altLang="zh-CN" sz="2400" b="1">
                <a:solidFill>
                  <a:srgbClr val="FFFFCC"/>
                </a:solidFill>
              </a:rPr>
              <a:t>    to the Internet.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6979"/>
                                        </p:tgtEl>
                                        <p:attrNameLst>
                                          <p:attrName>style.visibility</p:attrName>
                                        </p:attrNameLst>
                                      </p:cBhvr>
                                      <p:to>
                                        <p:strVal val="visible"/>
                                      </p:to>
                                    </p:set>
                                    <p:anim calcmode="lin" valueType="num">
                                      <p:cBhvr additive="base">
                                        <p:cTn id="7" dur="500" fill="hold"/>
                                        <p:tgtEl>
                                          <p:spTgt spid="126979"/>
                                        </p:tgtEl>
                                        <p:attrNameLst>
                                          <p:attrName>ppt_x</p:attrName>
                                        </p:attrNameLst>
                                      </p:cBhvr>
                                      <p:tavLst>
                                        <p:tav tm="0">
                                          <p:val>
                                            <p:strVal val="0-#ppt_w/2"/>
                                          </p:val>
                                        </p:tav>
                                        <p:tav tm="100000">
                                          <p:val>
                                            <p:strVal val="#ppt_x"/>
                                          </p:val>
                                        </p:tav>
                                      </p:tavLst>
                                    </p:anim>
                                    <p:anim calcmode="lin" valueType="num">
                                      <p:cBhvr additive="base">
                                        <p:cTn id="8" dur="500" fill="hold"/>
                                        <p:tgtEl>
                                          <p:spTgt spid="12697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6981"/>
                                        </p:tgtEl>
                                        <p:attrNameLst>
                                          <p:attrName>style.visibility</p:attrName>
                                        </p:attrNameLst>
                                      </p:cBhvr>
                                      <p:to>
                                        <p:strVal val="visible"/>
                                      </p:to>
                                    </p:set>
                                    <p:anim calcmode="lin" valueType="num">
                                      <p:cBhvr additive="base">
                                        <p:cTn id="13" dur="500" fill="hold"/>
                                        <p:tgtEl>
                                          <p:spTgt spid="126981"/>
                                        </p:tgtEl>
                                        <p:attrNameLst>
                                          <p:attrName>ppt_x</p:attrName>
                                        </p:attrNameLst>
                                      </p:cBhvr>
                                      <p:tavLst>
                                        <p:tav tm="0">
                                          <p:val>
                                            <p:strVal val="0-#ppt_w/2"/>
                                          </p:val>
                                        </p:tav>
                                        <p:tav tm="100000">
                                          <p:val>
                                            <p:strVal val="#ppt_x"/>
                                          </p:val>
                                        </p:tav>
                                      </p:tavLst>
                                    </p:anim>
                                    <p:anim calcmode="lin" valueType="num">
                                      <p:cBhvr additive="base">
                                        <p:cTn id="14" dur="500" fill="hold"/>
                                        <p:tgtEl>
                                          <p:spTgt spid="1269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autoUpdateAnimBg="0"/>
      <p:bldP spid="12698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页脚占位符 2"/>
          <p:cNvSpPr>
            <a:spLocks noGrp="1"/>
          </p:cNvSpPr>
          <p:nvPr>
            <p:ph type="ftr"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mtClean="0">
                <a:solidFill>
                  <a:srgbClr val="FFFFCC"/>
                </a:solidFill>
                <a:latin typeface="Arial Rounded MT Bold" pitchFamily="34" charset="0"/>
              </a:rPr>
              <a:t>Chapter2:The Development of ERP Systems</a:t>
            </a:r>
          </a:p>
        </p:txBody>
      </p:sp>
      <p:sp>
        <p:nvSpPr>
          <p:cNvPr id="105475" name="Text Box 2"/>
          <p:cNvSpPr txBox="1">
            <a:spLocks noChangeArrowheads="1"/>
          </p:cNvSpPr>
          <p:nvPr/>
        </p:nvSpPr>
        <p:spPr bwMode="auto">
          <a:xfrm>
            <a:off x="1143000" y="914400"/>
            <a:ext cx="7162800" cy="337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FFCC"/>
                </a:solidFill>
              </a:rPr>
              <a:t>Imagine that you have a job interview with the owner of a manufacturing company that employs about 300 people. The owner of the company has heard about ERP, but she hasn't done any research on it. She asks you, "Do you think we need an ERP system?" What would you say to her? What questions might you ask to help her think about ERP in her company? List your response and questions.</a:t>
            </a:r>
          </a:p>
        </p:txBody>
      </p:sp>
      <p:sp>
        <p:nvSpPr>
          <p:cNvPr id="105476" name="Text Box 3"/>
          <p:cNvSpPr txBox="1">
            <a:spLocks noChangeArrowheads="1"/>
          </p:cNvSpPr>
          <p:nvPr/>
        </p:nvSpPr>
        <p:spPr bwMode="auto">
          <a:xfrm>
            <a:off x="609600" y="914400"/>
            <a:ext cx="48101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800" b="1">
                <a:solidFill>
                  <a:srgbClr val="FFFFCC"/>
                </a:solidFill>
              </a:rPr>
              <a:t>1.</a:t>
            </a:r>
          </a:p>
        </p:txBody>
      </p:sp>
      <p:sp>
        <p:nvSpPr>
          <p:cNvPr id="105477" name="Text Box 4"/>
          <p:cNvSpPr txBox="1">
            <a:spLocks noChangeArrowheads="1"/>
          </p:cNvSpPr>
          <p:nvPr/>
        </p:nvSpPr>
        <p:spPr bwMode="auto">
          <a:xfrm>
            <a:off x="684213" y="4357688"/>
            <a:ext cx="38258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800" b="1">
                <a:solidFill>
                  <a:srgbClr val="FFFFCC"/>
                </a:solidFill>
              </a:rPr>
              <a:t>2</a:t>
            </a:r>
          </a:p>
        </p:txBody>
      </p:sp>
      <p:sp>
        <p:nvSpPr>
          <p:cNvPr id="105478" name="Text Box 5"/>
          <p:cNvSpPr txBox="1">
            <a:spLocks noChangeArrowheads="1"/>
          </p:cNvSpPr>
          <p:nvPr/>
        </p:nvSpPr>
        <p:spPr bwMode="auto">
          <a:xfrm>
            <a:off x="1143000" y="4391025"/>
            <a:ext cx="6781800" cy="155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FFCC"/>
                </a:solidFill>
              </a:rPr>
              <a:t>Using library resources or the Internet, report on (1) one company’s positive experience with implementing ERP and (2) one company’s disappointing experience.</a:t>
            </a:r>
          </a:p>
        </p:txBody>
      </p:sp>
      <p:sp>
        <p:nvSpPr>
          <p:cNvPr id="105479" name="Text Box 6"/>
          <p:cNvSpPr txBox="1">
            <a:spLocks noChangeArrowheads="1"/>
          </p:cNvSpPr>
          <p:nvPr/>
        </p:nvSpPr>
        <p:spPr bwMode="auto">
          <a:xfrm>
            <a:off x="3409950" y="304800"/>
            <a:ext cx="18478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800" b="1">
                <a:solidFill>
                  <a:srgbClr val="FFCC00"/>
                </a:solidFill>
              </a:rPr>
              <a:t>Exercises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3: Marketing Information Systems and the Sales Order Process</a:t>
            </a:r>
          </a:p>
        </p:txBody>
      </p:sp>
      <p:sp>
        <p:nvSpPr>
          <p:cNvPr id="106499" name="Rectangle 2"/>
          <p:cNvSpPr>
            <a:spLocks noGrp="1" noChangeArrowheads="1"/>
          </p:cNvSpPr>
          <p:nvPr>
            <p:ph type="title"/>
          </p:nvPr>
        </p:nvSpPr>
        <p:spPr>
          <a:xfrm>
            <a:off x="685800" y="609600"/>
            <a:ext cx="7772400" cy="685800"/>
          </a:xfrm>
        </p:spPr>
        <p:txBody>
          <a:bodyPr/>
          <a:lstStyle/>
          <a:p>
            <a:pPr eaLnBrk="1" hangingPunct="1"/>
            <a:r>
              <a:rPr lang="en-US" altLang="zh-CN" sz="3200" b="1" smtClean="0"/>
              <a:t>C3 Marketing Information Systems and the Sales Order Process</a:t>
            </a:r>
          </a:p>
        </p:txBody>
      </p:sp>
      <p:sp>
        <p:nvSpPr>
          <p:cNvPr id="106500" name="Rectangle 3"/>
          <p:cNvSpPr>
            <a:spLocks noGrp="1" noChangeArrowheads="1"/>
          </p:cNvSpPr>
          <p:nvPr>
            <p:ph type="body" idx="1"/>
          </p:nvPr>
        </p:nvSpPr>
        <p:spPr>
          <a:xfrm>
            <a:off x="685800" y="1533525"/>
            <a:ext cx="7772400" cy="4343400"/>
          </a:xfrm>
        </p:spPr>
        <p:txBody>
          <a:bodyPr/>
          <a:lstStyle/>
          <a:p>
            <a:pPr eaLnBrk="1" hangingPunct="1">
              <a:buFontTx/>
              <a:buNone/>
            </a:pPr>
            <a:r>
              <a:rPr lang="en-US" altLang="zh-CN" sz="2000" b="1" smtClean="0"/>
              <a:t>Learning Objectives</a:t>
            </a:r>
          </a:p>
          <a:p>
            <a:pPr eaLnBrk="1" hangingPunct="1"/>
            <a:r>
              <a:rPr lang="en-US" altLang="zh-CN" sz="2000" b="1" smtClean="0"/>
              <a:t>Describe the un-integrated sales processes of Fitter Snacker, a fictitious company whose operations are used as an example.</a:t>
            </a:r>
          </a:p>
          <a:p>
            <a:pPr eaLnBrk="1" hangingPunct="1"/>
            <a:r>
              <a:rPr lang="en-US" altLang="zh-CN" sz="2000" b="1" smtClean="0"/>
              <a:t>Explain why un-integrated Sales and Marketing information systems lead to company-wide inefficiency, higher costs, lost profits, and customer dissatisfaction.</a:t>
            </a:r>
          </a:p>
          <a:p>
            <a:pPr eaLnBrk="1" hangingPunct="1"/>
            <a:r>
              <a:rPr lang="en-US" altLang="zh-CN" sz="2000" b="1" smtClean="0"/>
              <a:t>Discuss sales and distribution in SAP R/3 system, and explain how integrated data sharing increases company-wide efficiency.</a:t>
            </a:r>
          </a:p>
          <a:p>
            <a:pPr eaLnBrk="1" hangingPunct="1"/>
            <a:r>
              <a:rPr lang="en-US" altLang="zh-CN" sz="2000" b="1" smtClean="0"/>
              <a:t>Describe how SAP R/3 processes a standard sales order.</a:t>
            </a:r>
          </a:p>
          <a:p>
            <a:pPr eaLnBrk="1" hangingPunct="1"/>
            <a:r>
              <a:rPr lang="en-US" altLang="zh-CN" sz="2000" b="1" smtClean="0"/>
              <a:t>Describe the benefits of Customer Relationship Management software, a useful extension of ERP software.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3: Marketing Information Systems and the Sales Order Process</a:t>
            </a:r>
          </a:p>
        </p:txBody>
      </p:sp>
      <p:sp>
        <p:nvSpPr>
          <p:cNvPr id="107523" name="Rectangle 3"/>
          <p:cNvSpPr>
            <a:spLocks noGrp="1" noChangeArrowheads="1"/>
          </p:cNvSpPr>
          <p:nvPr>
            <p:ph type="body" idx="1"/>
          </p:nvPr>
        </p:nvSpPr>
        <p:spPr>
          <a:xfrm>
            <a:off x="685800" y="1447800"/>
            <a:ext cx="7772400" cy="4038600"/>
          </a:xfrm>
        </p:spPr>
        <p:txBody>
          <a:bodyPr/>
          <a:lstStyle/>
          <a:p>
            <a:pPr eaLnBrk="1" hangingPunct="1">
              <a:buFontTx/>
              <a:buNone/>
            </a:pPr>
            <a:r>
              <a:rPr lang="en-US" altLang="zh-CN" sz="2400" b="1" smtClean="0"/>
              <a:t>Contents</a:t>
            </a:r>
          </a:p>
          <a:p>
            <a:pPr eaLnBrk="1" hangingPunct="1">
              <a:buFontTx/>
              <a:buNone/>
            </a:pPr>
            <a:r>
              <a:rPr lang="en-US" altLang="zh-CN" sz="2400" b="1" smtClean="0"/>
              <a:t>3.1 Overview of Fitter Snacker</a:t>
            </a:r>
          </a:p>
          <a:p>
            <a:pPr eaLnBrk="1" hangingPunct="1">
              <a:buFontTx/>
              <a:buNone/>
            </a:pPr>
            <a:r>
              <a:rPr lang="en-US" altLang="zh-CN" sz="2400" b="1" smtClean="0"/>
              <a:t>3.2 Problems with Fitter Snacker’s Sales Process</a:t>
            </a:r>
          </a:p>
          <a:p>
            <a:pPr eaLnBrk="1" hangingPunct="1">
              <a:buFontTx/>
              <a:buNone/>
            </a:pPr>
            <a:r>
              <a:rPr lang="en-US" altLang="zh-CN" sz="2400" b="1" smtClean="0"/>
              <a:t>3.3 Sales and Distribution in ERP</a:t>
            </a:r>
          </a:p>
          <a:p>
            <a:pPr eaLnBrk="1" hangingPunct="1">
              <a:buFontTx/>
              <a:buNone/>
            </a:pPr>
            <a:r>
              <a:rPr lang="en-US" altLang="zh-CN" sz="2400" b="1" smtClean="0"/>
              <a:t>3.4 A Standard Order in SAP R/3</a:t>
            </a:r>
          </a:p>
          <a:p>
            <a:pPr eaLnBrk="1" hangingPunct="1">
              <a:buFontTx/>
              <a:buNone/>
            </a:pPr>
            <a:r>
              <a:rPr lang="en-US" altLang="zh-CN" sz="2400" b="1" smtClean="0"/>
              <a:t>3.5 Customer Relationship Management</a:t>
            </a:r>
            <a:endParaRPr lang="en-US" altLang="zh-CN" sz="2400" smtClean="0"/>
          </a:p>
        </p:txBody>
      </p:sp>
      <p:sp>
        <p:nvSpPr>
          <p:cNvPr id="107524" name="Rectangle 11"/>
          <p:cNvSpPr>
            <a:spLocks noGrp="1" noChangeArrowheads="1"/>
          </p:cNvSpPr>
          <p:nvPr>
            <p:ph type="title"/>
          </p:nvPr>
        </p:nvSpPr>
        <p:spPr>
          <a:xfrm>
            <a:off x="685800" y="609600"/>
            <a:ext cx="7772400" cy="685800"/>
          </a:xfrm>
          <a:noFill/>
        </p:spPr>
        <p:txBody>
          <a:bodyPr/>
          <a:lstStyle/>
          <a:p>
            <a:pPr eaLnBrk="1" hangingPunct="1"/>
            <a:r>
              <a:rPr lang="en-US" altLang="zh-CN" sz="3200" b="1" smtClean="0"/>
              <a:t>C3 Marketing Information Systems and the Sales Order Process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3: Marketing Information Systems and the Sales Order Process</a:t>
            </a:r>
          </a:p>
        </p:txBody>
      </p:sp>
      <p:sp>
        <p:nvSpPr>
          <p:cNvPr id="108547" name="Rectangle 2"/>
          <p:cNvSpPr>
            <a:spLocks noGrp="1" noChangeArrowheads="1"/>
          </p:cNvSpPr>
          <p:nvPr>
            <p:ph type="title"/>
          </p:nvPr>
        </p:nvSpPr>
        <p:spPr>
          <a:xfrm>
            <a:off x="827088" y="404813"/>
            <a:ext cx="7772400" cy="1143000"/>
          </a:xfrm>
        </p:spPr>
        <p:txBody>
          <a:bodyPr/>
          <a:lstStyle/>
          <a:p>
            <a:pPr eaLnBrk="1" hangingPunct="1"/>
            <a:r>
              <a:rPr lang="en-US" altLang="zh-CN" sz="3200" b="1" smtClean="0"/>
              <a:t>3.1 Overview of Fitter Snacker</a:t>
            </a:r>
          </a:p>
        </p:txBody>
      </p:sp>
      <p:sp>
        <p:nvSpPr>
          <p:cNvPr id="108548" name="Rectangle 3"/>
          <p:cNvSpPr>
            <a:spLocks noGrp="1" noChangeArrowheads="1"/>
          </p:cNvSpPr>
          <p:nvPr>
            <p:ph type="body" idx="1"/>
          </p:nvPr>
        </p:nvSpPr>
        <p:spPr>
          <a:xfrm>
            <a:off x="755650" y="1557338"/>
            <a:ext cx="7772400" cy="4114800"/>
          </a:xfrm>
        </p:spPr>
        <p:txBody>
          <a:bodyPr/>
          <a:lstStyle/>
          <a:p>
            <a:pPr eaLnBrk="1" hangingPunct="1">
              <a:lnSpc>
                <a:spcPct val="90000"/>
              </a:lnSpc>
            </a:pPr>
            <a:r>
              <a:rPr lang="en-US" altLang="zh-CN" sz="2800" smtClean="0"/>
              <a:t>Productions:</a:t>
            </a:r>
          </a:p>
          <a:p>
            <a:pPr lvl="1" eaLnBrk="1" hangingPunct="1">
              <a:lnSpc>
                <a:spcPct val="90000"/>
              </a:lnSpc>
            </a:pPr>
            <a:r>
              <a:rPr lang="en-US" altLang="zh-CN" sz="2400" smtClean="0"/>
              <a:t>NRG-A: Advanced Energy</a:t>
            </a:r>
          </a:p>
          <a:p>
            <a:pPr lvl="1" eaLnBrk="1" hangingPunct="1">
              <a:lnSpc>
                <a:spcPct val="90000"/>
              </a:lnSpc>
            </a:pPr>
            <a:r>
              <a:rPr lang="en-US" altLang="zh-CN" sz="2400" smtClean="0"/>
              <a:t>NRG-B: Body Building Proteins</a:t>
            </a:r>
          </a:p>
          <a:p>
            <a:pPr lvl="1" eaLnBrk="1" hangingPunct="1">
              <a:lnSpc>
                <a:spcPct val="90000"/>
              </a:lnSpc>
            </a:pPr>
            <a:r>
              <a:rPr lang="en-US" altLang="zh-CN" sz="2400" smtClean="0"/>
              <a:t>Ingredients: Vitamins and minerals, dry base mixture, and wet base mixture.</a:t>
            </a:r>
          </a:p>
          <a:p>
            <a:pPr eaLnBrk="1" hangingPunct="1">
              <a:lnSpc>
                <a:spcPct val="90000"/>
              </a:lnSpc>
            </a:pPr>
            <a:r>
              <a:rPr lang="en-US" altLang="zh-CN" sz="2800" smtClean="0"/>
              <a:t>Sales:</a:t>
            </a:r>
          </a:p>
          <a:p>
            <a:pPr lvl="1" eaLnBrk="1" hangingPunct="1">
              <a:lnSpc>
                <a:spcPct val="90000"/>
              </a:lnSpc>
            </a:pPr>
            <a:r>
              <a:rPr lang="en-US" altLang="zh-CN" sz="2400" smtClean="0"/>
              <a:t>Wholesale division: sells to middlemen.</a:t>
            </a:r>
          </a:p>
          <a:p>
            <a:pPr lvl="1" eaLnBrk="1" hangingPunct="1">
              <a:lnSpc>
                <a:spcPct val="90000"/>
              </a:lnSpc>
            </a:pPr>
            <a:r>
              <a:rPr lang="en-US" altLang="zh-CN" sz="2400" smtClean="0"/>
              <a:t>Direct sales division:sells directly to large grocery stores, chain stores.</a:t>
            </a:r>
          </a:p>
          <a:p>
            <a:pPr lvl="1" eaLnBrk="1" hangingPunct="1">
              <a:lnSpc>
                <a:spcPct val="90000"/>
              </a:lnSpc>
            </a:pPr>
            <a:r>
              <a:rPr lang="en-US" altLang="zh-CN" sz="2400" smtClean="0"/>
              <a:t>2% discount with paying in 10 days.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3: Marketing Information Systems and the Sales Order Process</a:t>
            </a:r>
          </a:p>
        </p:txBody>
      </p:sp>
      <p:sp>
        <p:nvSpPr>
          <p:cNvPr id="109571" name="Rectangle 3"/>
          <p:cNvSpPr>
            <a:spLocks noGrp="1" noChangeArrowheads="1"/>
          </p:cNvSpPr>
          <p:nvPr>
            <p:ph type="body" idx="1"/>
          </p:nvPr>
        </p:nvSpPr>
        <p:spPr>
          <a:xfrm>
            <a:off x="684213" y="1906588"/>
            <a:ext cx="7772400" cy="4114800"/>
          </a:xfrm>
        </p:spPr>
        <p:txBody>
          <a:bodyPr/>
          <a:lstStyle/>
          <a:p>
            <a:pPr eaLnBrk="1" hangingPunct="1"/>
            <a:r>
              <a:rPr lang="en-US" altLang="zh-CN" sz="2800" smtClean="0"/>
              <a:t>Three un-integrated information systems: the sales order system, the warehouse system, and the accounting system. Data shared by periodic file transfers and by paper printout.</a:t>
            </a:r>
          </a:p>
          <a:p>
            <a:pPr eaLnBrk="1" hangingPunct="1"/>
            <a:r>
              <a:rPr lang="en-US" altLang="zh-CN" sz="2800" smtClean="0"/>
              <a:t>12 Sales, 6 for each sales division, 4 work on road, and 2 work in office.</a:t>
            </a:r>
          </a:p>
          <a:p>
            <a:pPr eaLnBrk="1" hangingPunct="1"/>
            <a:r>
              <a:rPr lang="en-US" altLang="zh-CN" sz="2800" smtClean="0"/>
              <a:t>“Discretionary discounts”</a:t>
            </a:r>
          </a:p>
        </p:txBody>
      </p:sp>
      <p:sp>
        <p:nvSpPr>
          <p:cNvPr id="109572" name="Rectangle 4"/>
          <p:cNvSpPr>
            <a:spLocks noGrp="1" noChangeArrowheads="1"/>
          </p:cNvSpPr>
          <p:nvPr>
            <p:ph type="title"/>
          </p:nvPr>
        </p:nvSpPr>
        <p:spPr>
          <a:noFill/>
        </p:spPr>
        <p:txBody>
          <a:bodyPr/>
          <a:lstStyle/>
          <a:p>
            <a:pPr eaLnBrk="1" hangingPunct="1"/>
            <a:r>
              <a:rPr lang="en-US" altLang="zh-CN" sz="3200" b="1" smtClean="0"/>
              <a:t>3.2  Problems with Fitter Snacker’s Sales Process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页脚占位符 4"/>
          <p:cNvSpPr>
            <a:spLocks noGrp="1"/>
          </p:cNvSpPr>
          <p:nvPr>
            <p:ph type="ftr" sz="quarter" idx="11"/>
          </p:nvPr>
        </p:nvSpPr>
        <p:spPr/>
        <p:txBody>
          <a:bodyPr/>
          <a:lstStyle/>
          <a:p>
            <a:pPr>
              <a:defRPr/>
            </a:pPr>
            <a:r>
              <a:rPr lang="en-US" altLang="zh-CN"/>
              <a:t>Chapter 3: Marketing Information Systems and the Sales Order Process</a:t>
            </a:r>
          </a:p>
        </p:txBody>
      </p:sp>
      <p:sp>
        <p:nvSpPr>
          <p:cNvPr id="110595" name="Rectangle 3"/>
          <p:cNvSpPr>
            <a:spLocks noGrp="1" noChangeArrowheads="1"/>
          </p:cNvSpPr>
          <p:nvPr>
            <p:ph type="body" idx="1"/>
          </p:nvPr>
        </p:nvSpPr>
        <p:spPr>
          <a:xfrm>
            <a:off x="225425" y="1411288"/>
            <a:ext cx="2373313" cy="511175"/>
          </a:xfrm>
        </p:spPr>
        <p:txBody>
          <a:bodyPr/>
          <a:lstStyle/>
          <a:p>
            <a:pPr eaLnBrk="1" hangingPunct="1">
              <a:lnSpc>
                <a:spcPct val="90000"/>
              </a:lnSpc>
              <a:buFontTx/>
              <a:buNone/>
            </a:pPr>
            <a:r>
              <a:rPr lang="en-US" altLang="zh-CN" sz="2800" smtClean="0"/>
              <a:t>Price quote</a:t>
            </a:r>
          </a:p>
        </p:txBody>
      </p:sp>
      <p:sp>
        <p:nvSpPr>
          <p:cNvPr id="110596" name="Line 5"/>
          <p:cNvSpPr>
            <a:spLocks noChangeShapeType="1"/>
          </p:cNvSpPr>
          <p:nvPr/>
        </p:nvSpPr>
        <p:spPr bwMode="auto">
          <a:xfrm>
            <a:off x="2455863" y="1700213"/>
            <a:ext cx="57626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10597" name="Rectangle 6"/>
          <p:cNvSpPr>
            <a:spLocks noChangeArrowheads="1"/>
          </p:cNvSpPr>
          <p:nvPr/>
        </p:nvSpPr>
        <p:spPr bwMode="auto">
          <a:xfrm>
            <a:off x="3103563" y="1411288"/>
            <a:ext cx="2373312" cy="51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nSpc>
                <a:spcPct val="90000"/>
              </a:lnSpc>
              <a:spcBef>
                <a:spcPct val="20000"/>
              </a:spcBef>
            </a:pPr>
            <a:r>
              <a:rPr kumimoji="1" lang="en-US" altLang="zh-CN" sz="2800">
                <a:solidFill>
                  <a:srgbClr val="000000"/>
                </a:solidFill>
                <a:latin typeface="Arial Rounded MT Bold" pitchFamily="34" charset="0"/>
              </a:rPr>
              <a:t>Sales Order</a:t>
            </a:r>
          </a:p>
        </p:txBody>
      </p:sp>
      <p:sp>
        <p:nvSpPr>
          <p:cNvPr id="110598" name="Rectangle 7"/>
          <p:cNvSpPr>
            <a:spLocks noChangeArrowheads="1"/>
          </p:cNvSpPr>
          <p:nvPr/>
        </p:nvSpPr>
        <p:spPr bwMode="auto">
          <a:xfrm>
            <a:off x="3465513" y="3565525"/>
            <a:ext cx="2373312" cy="51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nSpc>
                <a:spcPct val="90000"/>
              </a:lnSpc>
              <a:spcBef>
                <a:spcPct val="20000"/>
              </a:spcBef>
            </a:pPr>
            <a:r>
              <a:rPr kumimoji="1" lang="en-US" altLang="zh-CN" sz="2800">
                <a:solidFill>
                  <a:srgbClr val="000000"/>
                </a:solidFill>
                <a:latin typeface="Arial Rounded MT Bold" pitchFamily="34" charset="0"/>
              </a:rPr>
              <a:t>Invoice</a:t>
            </a:r>
          </a:p>
        </p:txBody>
      </p:sp>
      <p:sp>
        <p:nvSpPr>
          <p:cNvPr id="110599" name="Rectangle 8"/>
          <p:cNvSpPr>
            <a:spLocks noChangeArrowheads="1"/>
          </p:cNvSpPr>
          <p:nvPr/>
        </p:nvSpPr>
        <p:spPr bwMode="auto">
          <a:xfrm>
            <a:off x="5911850" y="3571875"/>
            <a:ext cx="2373313" cy="51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nSpc>
                <a:spcPct val="90000"/>
              </a:lnSpc>
              <a:spcBef>
                <a:spcPct val="20000"/>
              </a:spcBef>
            </a:pPr>
            <a:r>
              <a:rPr kumimoji="1" lang="en-US" altLang="zh-CN" sz="2800">
                <a:solidFill>
                  <a:srgbClr val="000000"/>
                </a:solidFill>
                <a:latin typeface="Arial Rounded MT Bold" pitchFamily="34" charset="0"/>
              </a:rPr>
              <a:t>Payment</a:t>
            </a:r>
          </a:p>
        </p:txBody>
      </p:sp>
      <p:sp>
        <p:nvSpPr>
          <p:cNvPr id="110600" name="Rectangle 9"/>
          <p:cNvSpPr>
            <a:spLocks noChangeArrowheads="1"/>
          </p:cNvSpPr>
          <p:nvPr/>
        </p:nvSpPr>
        <p:spPr bwMode="auto">
          <a:xfrm>
            <a:off x="5911850" y="4508500"/>
            <a:ext cx="2373313" cy="51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nSpc>
                <a:spcPct val="90000"/>
              </a:lnSpc>
              <a:spcBef>
                <a:spcPct val="20000"/>
              </a:spcBef>
            </a:pPr>
            <a:r>
              <a:rPr kumimoji="1" lang="en-US" altLang="zh-CN" sz="2800">
                <a:solidFill>
                  <a:srgbClr val="000000"/>
                </a:solidFill>
                <a:latin typeface="Arial Rounded MT Bold" pitchFamily="34" charset="0"/>
              </a:rPr>
              <a:t>Returns</a:t>
            </a:r>
          </a:p>
        </p:txBody>
      </p:sp>
      <p:sp>
        <p:nvSpPr>
          <p:cNvPr id="110601" name="Rectangle 10"/>
          <p:cNvSpPr>
            <a:spLocks noChangeArrowheads="1"/>
          </p:cNvSpPr>
          <p:nvPr/>
        </p:nvSpPr>
        <p:spPr bwMode="auto">
          <a:xfrm>
            <a:off x="3103563" y="2347913"/>
            <a:ext cx="2592387"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nSpc>
                <a:spcPct val="90000"/>
              </a:lnSpc>
              <a:spcBef>
                <a:spcPct val="20000"/>
              </a:spcBef>
            </a:pPr>
            <a:r>
              <a:rPr kumimoji="1" lang="en-US" altLang="zh-CN" sz="2800">
                <a:solidFill>
                  <a:srgbClr val="000000"/>
                </a:solidFill>
                <a:latin typeface="Arial Rounded MT Bold" pitchFamily="34" charset="0"/>
              </a:rPr>
              <a:t>  Pick, Pack, and Ship</a:t>
            </a:r>
          </a:p>
        </p:txBody>
      </p:sp>
      <p:sp>
        <p:nvSpPr>
          <p:cNvPr id="110602" name="Line 11"/>
          <p:cNvSpPr>
            <a:spLocks noChangeShapeType="1"/>
          </p:cNvSpPr>
          <p:nvPr/>
        </p:nvSpPr>
        <p:spPr bwMode="auto">
          <a:xfrm>
            <a:off x="5119688" y="3860800"/>
            <a:ext cx="57626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10603" name="Line 12"/>
          <p:cNvSpPr>
            <a:spLocks noChangeShapeType="1"/>
          </p:cNvSpPr>
          <p:nvPr/>
        </p:nvSpPr>
        <p:spPr bwMode="auto">
          <a:xfrm>
            <a:off x="4256088" y="1916113"/>
            <a:ext cx="0" cy="431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0604" name="Line 13"/>
          <p:cNvSpPr>
            <a:spLocks noChangeShapeType="1"/>
          </p:cNvSpPr>
          <p:nvPr/>
        </p:nvSpPr>
        <p:spPr bwMode="auto">
          <a:xfrm>
            <a:off x="4256088" y="3213100"/>
            <a:ext cx="0" cy="431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0605" name="Line 14"/>
          <p:cNvSpPr>
            <a:spLocks noChangeShapeType="1"/>
          </p:cNvSpPr>
          <p:nvPr/>
        </p:nvSpPr>
        <p:spPr bwMode="auto">
          <a:xfrm>
            <a:off x="6704013" y="4076700"/>
            <a:ext cx="0" cy="431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0606" name="Oval 15"/>
          <p:cNvSpPr>
            <a:spLocks noChangeArrowheads="1"/>
          </p:cNvSpPr>
          <p:nvPr/>
        </p:nvSpPr>
        <p:spPr bwMode="auto">
          <a:xfrm>
            <a:off x="150813" y="1268413"/>
            <a:ext cx="5329237" cy="790575"/>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endParaRPr kumimoji="1" lang="zh-CN" altLang="en-US" sz="2400">
              <a:solidFill>
                <a:srgbClr val="000000"/>
              </a:solidFill>
              <a:latin typeface="Times New Roman" pitchFamily="18" charset="0"/>
            </a:endParaRPr>
          </a:p>
        </p:txBody>
      </p:sp>
      <p:sp>
        <p:nvSpPr>
          <p:cNvPr id="110607" name="Oval 16"/>
          <p:cNvSpPr>
            <a:spLocks noChangeArrowheads="1"/>
          </p:cNvSpPr>
          <p:nvPr/>
        </p:nvSpPr>
        <p:spPr bwMode="auto">
          <a:xfrm>
            <a:off x="2959100" y="2346325"/>
            <a:ext cx="2522538" cy="86518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110608" name="Oval 17"/>
          <p:cNvSpPr>
            <a:spLocks noChangeArrowheads="1"/>
          </p:cNvSpPr>
          <p:nvPr/>
        </p:nvSpPr>
        <p:spPr bwMode="auto">
          <a:xfrm>
            <a:off x="3390900" y="3500438"/>
            <a:ext cx="4392613"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endParaRPr kumimoji="1" lang="zh-CN" altLang="en-US" sz="2400">
              <a:solidFill>
                <a:srgbClr val="000000"/>
              </a:solidFill>
              <a:latin typeface="Times New Roman" pitchFamily="18" charset="0"/>
            </a:endParaRPr>
          </a:p>
        </p:txBody>
      </p:sp>
      <p:sp>
        <p:nvSpPr>
          <p:cNvPr id="110609" name="Oval 18"/>
          <p:cNvSpPr>
            <a:spLocks noChangeArrowheads="1"/>
          </p:cNvSpPr>
          <p:nvPr/>
        </p:nvSpPr>
        <p:spPr bwMode="auto">
          <a:xfrm>
            <a:off x="5695950" y="4437063"/>
            <a:ext cx="1944688" cy="57626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endParaRPr kumimoji="1" lang="zh-CN" altLang="en-US" sz="2400">
              <a:solidFill>
                <a:srgbClr val="000000"/>
              </a:solidFill>
              <a:latin typeface="Times New Roman" pitchFamily="18" charset="0"/>
            </a:endParaRPr>
          </a:p>
        </p:txBody>
      </p:sp>
      <p:sp>
        <p:nvSpPr>
          <p:cNvPr id="110610" name="Text Box 19"/>
          <p:cNvSpPr txBox="1">
            <a:spLocks noChangeArrowheads="1"/>
          </p:cNvSpPr>
          <p:nvPr/>
        </p:nvSpPr>
        <p:spPr bwMode="auto">
          <a:xfrm>
            <a:off x="222250" y="4627563"/>
            <a:ext cx="47339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400">
                <a:solidFill>
                  <a:srgbClr val="000000"/>
                </a:solidFill>
                <a:latin typeface="Arial Rounded MT Bold" pitchFamily="34" charset="0"/>
              </a:rPr>
              <a:t>Fitter Snacker’s Sales Process</a:t>
            </a:r>
          </a:p>
        </p:txBody>
      </p:sp>
      <p:sp>
        <p:nvSpPr>
          <p:cNvPr id="110611" name="Line 20"/>
          <p:cNvSpPr>
            <a:spLocks noChangeShapeType="1"/>
          </p:cNvSpPr>
          <p:nvPr/>
        </p:nvSpPr>
        <p:spPr bwMode="auto">
          <a:xfrm flipV="1">
            <a:off x="5292725" y="1700213"/>
            <a:ext cx="576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10612" name="Text Box 21"/>
          <p:cNvSpPr txBox="1">
            <a:spLocks noChangeArrowheads="1"/>
          </p:cNvSpPr>
          <p:nvPr/>
        </p:nvSpPr>
        <p:spPr bwMode="auto">
          <a:xfrm>
            <a:off x="5795963" y="1387475"/>
            <a:ext cx="996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400">
                <a:solidFill>
                  <a:srgbClr val="000000"/>
                </a:solidFill>
                <a:latin typeface="Arial Rounded MT Bold" pitchFamily="34" charset="0"/>
              </a:rPr>
              <a:t>Sales</a:t>
            </a:r>
          </a:p>
        </p:txBody>
      </p:sp>
      <p:sp>
        <p:nvSpPr>
          <p:cNvPr id="110613" name="Line 22"/>
          <p:cNvSpPr>
            <a:spLocks noChangeShapeType="1"/>
          </p:cNvSpPr>
          <p:nvPr/>
        </p:nvSpPr>
        <p:spPr bwMode="auto">
          <a:xfrm flipV="1">
            <a:off x="5335588" y="2708275"/>
            <a:ext cx="5762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10614" name="Text Box 23"/>
          <p:cNvSpPr txBox="1">
            <a:spLocks noChangeArrowheads="1"/>
          </p:cNvSpPr>
          <p:nvPr/>
        </p:nvSpPr>
        <p:spPr bwMode="auto">
          <a:xfrm>
            <a:off x="5795963" y="2349500"/>
            <a:ext cx="18637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400">
                <a:solidFill>
                  <a:srgbClr val="000000"/>
                </a:solidFill>
                <a:latin typeface="Arial Rounded MT Bold" pitchFamily="34" charset="0"/>
              </a:rPr>
              <a:t>Warehouse</a:t>
            </a:r>
          </a:p>
        </p:txBody>
      </p:sp>
      <p:sp>
        <p:nvSpPr>
          <p:cNvPr id="110615" name="Line 24"/>
          <p:cNvSpPr>
            <a:spLocks noChangeShapeType="1"/>
          </p:cNvSpPr>
          <p:nvPr/>
        </p:nvSpPr>
        <p:spPr bwMode="auto">
          <a:xfrm flipV="1">
            <a:off x="7092950" y="3355975"/>
            <a:ext cx="144463"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10616" name="Text Box 25"/>
          <p:cNvSpPr txBox="1">
            <a:spLocks noChangeArrowheads="1"/>
          </p:cNvSpPr>
          <p:nvPr/>
        </p:nvSpPr>
        <p:spPr bwMode="auto">
          <a:xfrm>
            <a:off x="6659563" y="2997200"/>
            <a:ext cx="1882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400">
                <a:solidFill>
                  <a:srgbClr val="000000"/>
                </a:solidFill>
                <a:latin typeface="Arial Rounded MT Bold" pitchFamily="34" charset="0"/>
              </a:rPr>
              <a:t>Accounting</a:t>
            </a:r>
          </a:p>
        </p:txBody>
      </p:sp>
      <p:sp>
        <p:nvSpPr>
          <p:cNvPr id="110617" name="Line 26"/>
          <p:cNvSpPr>
            <a:spLocks noChangeShapeType="1"/>
          </p:cNvSpPr>
          <p:nvPr/>
        </p:nvSpPr>
        <p:spPr bwMode="auto">
          <a:xfrm flipV="1">
            <a:off x="7019925" y="4365625"/>
            <a:ext cx="504825"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10618" name="Text Box 27"/>
          <p:cNvSpPr txBox="1">
            <a:spLocks noChangeArrowheads="1"/>
          </p:cNvSpPr>
          <p:nvPr/>
        </p:nvSpPr>
        <p:spPr bwMode="auto">
          <a:xfrm>
            <a:off x="7385050" y="4051300"/>
            <a:ext cx="165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400">
                <a:solidFill>
                  <a:srgbClr val="000000"/>
                </a:solidFill>
                <a:latin typeface="Arial Rounded MT Bold" pitchFamily="34" charset="0"/>
              </a:rPr>
              <a:t>Receiving</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3: Marketing Information Systems and the Sales Order Process</a:t>
            </a:r>
          </a:p>
        </p:txBody>
      </p:sp>
      <p:sp>
        <p:nvSpPr>
          <p:cNvPr id="111619" name="Rectangle 3"/>
          <p:cNvSpPr>
            <a:spLocks noGrp="1" noChangeArrowheads="1"/>
          </p:cNvSpPr>
          <p:nvPr>
            <p:ph type="body" idx="1"/>
          </p:nvPr>
        </p:nvSpPr>
        <p:spPr>
          <a:xfrm>
            <a:off x="611188" y="908050"/>
            <a:ext cx="7772400" cy="4114800"/>
          </a:xfrm>
        </p:spPr>
        <p:txBody>
          <a:bodyPr/>
          <a:lstStyle/>
          <a:p>
            <a:pPr eaLnBrk="1" hangingPunct="1"/>
            <a:r>
              <a:rPr lang="en-US" altLang="zh-CN" smtClean="0"/>
              <a:t>Sales Quotations and Orders</a:t>
            </a:r>
          </a:p>
          <a:p>
            <a:pPr lvl="1" eaLnBrk="1" hangingPunct="1"/>
            <a:r>
              <a:rPr lang="en-US" altLang="zh-CN" smtClean="0"/>
              <a:t>Prepare a handwritten quotations.</a:t>
            </a:r>
          </a:p>
          <a:p>
            <a:pPr lvl="1" eaLnBrk="1" hangingPunct="1"/>
            <a:r>
              <a:rPr lang="en-US" altLang="zh-CN" smtClean="0"/>
              <a:t>Fax quotations to the sales office.</a:t>
            </a:r>
          </a:p>
          <a:p>
            <a:pPr lvl="1" eaLnBrk="1" hangingPunct="1"/>
            <a:r>
              <a:rPr lang="en-US" altLang="zh-CN" smtClean="0"/>
              <a:t>Place an order, get a shipping date.</a:t>
            </a:r>
          </a:p>
          <a:p>
            <a:pPr lvl="1" eaLnBrk="1" hangingPunct="1"/>
            <a:r>
              <a:rPr lang="en-US" altLang="zh-CN" smtClean="0"/>
              <a:t>Check the customer’s credit status.</a:t>
            </a:r>
          </a:p>
          <a:p>
            <a:pPr lvl="1" eaLnBrk="1" hangingPunct="1"/>
            <a:r>
              <a:rPr lang="en-US" altLang="zh-CN" smtClean="0"/>
              <a:t>Enter the customer’s order.</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3: Marketing Information Systems and the Sales Order Process</a:t>
            </a:r>
          </a:p>
        </p:txBody>
      </p:sp>
      <p:sp>
        <p:nvSpPr>
          <p:cNvPr id="112643" name="Rectangle 3"/>
          <p:cNvSpPr>
            <a:spLocks noGrp="1" noChangeArrowheads="1"/>
          </p:cNvSpPr>
          <p:nvPr>
            <p:ph type="body" idx="1"/>
          </p:nvPr>
        </p:nvSpPr>
        <p:spPr>
          <a:xfrm>
            <a:off x="755650" y="620713"/>
            <a:ext cx="7848600" cy="5400675"/>
          </a:xfrm>
        </p:spPr>
        <p:txBody>
          <a:bodyPr/>
          <a:lstStyle/>
          <a:p>
            <a:pPr eaLnBrk="1" hangingPunct="1"/>
            <a:r>
              <a:rPr lang="en-US" altLang="zh-CN" smtClean="0"/>
              <a:t>Order Filling</a:t>
            </a:r>
          </a:p>
          <a:p>
            <a:pPr lvl="1" eaLnBrk="1" hangingPunct="1"/>
            <a:r>
              <a:rPr lang="en-US" altLang="zh-CN" smtClean="0"/>
              <a:t>Packing lists and shipping labels are printed twice a day.</a:t>
            </a:r>
          </a:p>
          <a:p>
            <a:pPr lvl="1" eaLnBrk="1" hangingPunct="1"/>
            <a:r>
              <a:rPr lang="en-US" altLang="zh-CN" smtClean="0"/>
              <a:t>FS bars are packed 24 to a display box,12 display box form a standard shipping case.</a:t>
            </a:r>
          </a:p>
          <a:p>
            <a:pPr lvl="1" eaLnBrk="1" hangingPunct="1"/>
            <a:r>
              <a:rPr lang="en-US" altLang="zh-CN" smtClean="0"/>
              <a:t>Picking</a:t>
            </a:r>
          </a:p>
          <a:p>
            <a:pPr lvl="1" eaLnBrk="1" hangingPunct="1"/>
            <a:r>
              <a:rPr lang="en-US" altLang="zh-CN" smtClean="0"/>
              <a:t>Packing</a:t>
            </a:r>
          </a:p>
          <a:p>
            <a:pPr lvl="1" eaLnBrk="1" hangingPunct="1"/>
            <a:r>
              <a:rPr lang="en-US" altLang="zh-CN" smtClean="0"/>
              <a:t>Shipping</a:t>
            </a:r>
          </a:p>
          <a:p>
            <a:pPr lvl="1" eaLnBrk="1" hangingPunct="1"/>
            <a:r>
              <a:rPr lang="en-US" altLang="zh-CN" smtClean="0"/>
              <a:t>Contact  the sales</a:t>
            </a:r>
          </a:p>
          <a:p>
            <a:pPr lvl="1" eaLnBrk="1" hangingPunct="1"/>
            <a:endParaRPr lang="en-US" altLang="zh-CN"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3: Marketing Information Systems and the Sales Order Process</a:t>
            </a:r>
          </a:p>
        </p:txBody>
      </p:sp>
      <p:sp>
        <p:nvSpPr>
          <p:cNvPr id="113667" name="Rectangle 3"/>
          <p:cNvSpPr>
            <a:spLocks noGrp="1" noChangeArrowheads="1"/>
          </p:cNvSpPr>
          <p:nvPr>
            <p:ph type="body" idx="1"/>
          </p:nvPr>
        </p:nvSpPr>
        <p:spPr>
          <a:xfrm>
            <a:off x="611188" y="1196975"/>
            <a:ext cx="7772400" cy="4114800"/>
          </a:xfrm>
        </p:spPr>
        <p:txBody>
          <a:bodyPr/>
          <a:lstStyle/>
          <a:p>
            <a:pPr eaLnBrk="1" hangingPunct="1"/>
            <a:r>
              <a:rPr lang="en-US" altLang="zh-CN" smtClean="0"/>
              <a:t>Accounting and Invoicing</a:t>
            </a:r>
          </a:p>
          <a:p>
            <a:pPr lvl="1" eaLnBrk="1" hangingPunct="1"/>
            <a:r>
              <a:rPr lang="en-US" altLang="zh-CN" smtClean="0"/>
              <a:t>Three times a week, sales clerks send the Accounting department the disk containing the sales order data for customer invoices.</a:t>
            </a:r>
          </a:p>
          <a:p>
            <a:pPr lvl="1" eaLnBrk="1" hangingPunct="1"/>
            <a:r>
              <a:rPr lang="en-US" altLang="zh-CN" smtClean="0"/>
              <a:t>Manually make adjustments for partial shipments and any other changes that occurred during the order process.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39750" y="476250"/>
            <a:ext cx="8229600" cy="1143000"/>
          </a:xfrm>
        </p:spPr>
        <p:txBody>
          <a:bodyPr/>
          <a:lstStyle/>
          <a:p>
            <a:pPr eaLnBrk="1" hangingPunct="1"/>
            <a:r>
              <a:rPr lang="en-US" altLang="zh-CN" sz="4000" smtClean="0"/>
              <a:t>1  Business Functions, Processes, and Data Requirements</a:t>
            </a:r>
          </a:p>
        </p:txBody>
      </p:sp>
      <p:sp>
        <p:nvSpPr>
          <p:cNvPr id="68611" name="Rectangle 3"/>
          <p:cNvSpPr>
            <a:spLocks noGrp="1" noChangeArrowheads="1"/>
          </p:cNvSpPr>
          <p:nvPr>
            <p:ph type="body" idx="1"/>
          </p:nvPr>
        </p:nvSpPr>
        <p:spPr>
          <a:xfrm>
            <a:off x="323850" y="1773238"/>
            <a:ext cx="8229600" cy="4525962"/>
          </a:xfrm>
        </p:spPr>
        <p:txBody>
          <a:bodyPr/>
          <a:lstStyle/>
          <a:p>
            <a:pPr lvl="1" eaLnBrk="1" hangingPunct="1">
              <a:lnSpc>
                <a:spcPct val="90000"/>
              </a:lnSpc>
            </a:pPr>
            <a:r>
              <a:rPr lang="en-US" altLang="zh-CN" smtClean="0"/>
              <a:t>Name a business’s main functional areas of operation.</a:t>
            </a:r>
          </a:p>
          <a:p>
            <a:pPr lvl="1" eaLnBrk="1" hangingPunct="1">
              <a:lnSpc>
                <a:spcPct val="90000"/>
              </a:lnSpc>
            </a:pPr>
            <a:r>
              <a:rPr lang="en-US" altLang="zh-CN" smtClean="0"/>
              <a:t>Differentiate a business process from a business function.</a:t>
            </a:r>
          </a:p>
          <a:p>
            <a:pPr lvl="1" eaLnBrk="1" hangingPunct="1">
              <a:lnSpc>
                <a:spcPct val="90000"/>
              </a:lnSpc>
            </a:pPr>
            <a:r>
              <a:rPr lang="en-US" altLang="zh-CN" smtClean="0"/>
              <a:t>Identify the kinds of data that each main functional area produces.</a:t>
            </a:r>
          </a:p>
          <a:p>
            <a:pPr lvl="1" eaLnBrk="1" hangingPunct="1">
              <a:lnSpc>
                <a:spcPct val="90000"/>
              </a:lnSpc>
            </a:pPr>
            <a:r>
              <a:rPr lang="en-US" altLang="zh-CN" smtClean="0"/>
              <a:t>Identify the kinds of data that each main functional area needs.</a:t>
            </a:r>
          </a:p>
          <a:p>
            <a:pPr lvl="1" eaLnBrk="1" hangingPunct="1">
              <a:lnSpc>
                <a:spcPct val="90000"/>
              </a:lnSpc>
            </a:pPr>
            <a:r>
              <a:rPr lang="en-US" altLang="zh-CN" smtClean="0"/>
              <a:t>Define integrated information systems and state why the are important.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3: Marketing Information Systems and the Sales Order Process</a:t>
            </a:r>
          </a:p>
        </p:txBody>
      </p:sp>
      <p:sp>
        <p:nvSpPr>
          <p:cNvPr id="114691" name="Rectangle 3"/>
          <p:cNvSpPr>
            <a:spLocks noGrp="1" noChangeArrowheads="1"/>
          </p:cNvSpPr>
          <p:nvPr>
            <p:ph type="body" idx="1"/>
          </p:nvPr>
        </p:nvSpPr>
        <p:spPr>
          <a:xfrm>
            <a:off x="827088" y="549275"/>
            <a:ext cx="7772400" cy="5184775"/>
          </a:xfrm>
        </p:spPr>
        <p:txBody>
          <a:bodyPr/>
          <a:lstStyle/>
          <a:p>
            <a:pPr eaLnBrk="1" hangingPunct="1"/>
            <a:r>
              <a:rPr lang="en-US" altLang="zh-CN" smtClean="0"/>
              <a:t>Payment and Returns</a:t>
            </a:r>
          </a:p>
          <a:p>
            <a:pPr lvl="1" eaLnBrk="1" hangingPunct="1"/>
            <a:r>
              <a:rPr lang="en-US" altLang="zh-CN" smtClean="0"/>
              <a:t>Payment</a:t>
            </a:r>
          </a:p>
          <a:p>
            <a:pPr lvl="2" eaLnBrk="1" hangingPunct="1"/>
            <a:r>
              <a:rPr lang="en-US" altLang="zh-CN" smtClean="0"/>
              <a:t>Confirm invoices</a:t>
            </a:r>
          </a:p>
          <a:p>
            <a:pPr lvl="2" eaLnBrk="1" hangingPunct="1"/>
            <a:r>
              <a:rPr lang="en-US" altLang="zh-CN" smtClean="0"/>
              <a:t>Payment</a:t>
            </a:r>
          </a:p>
          <a:p>
            <a:pPr lvl="2" eaLnBrk="1" hangingPunct="1"/>
            <a:r>
              <a:rPr lang="en-US" altLang="zh-CN" smtClean="0"/>
              <a:t>“During ” letter</a:t>
            </a:r>
          </a:p>
          <a:p>
            <a:pPr lvl="1" eaLnBrk="1" hangingPunct="1"/>
            <a:r>
              <a:rPr lang="en-US" altLang="zh-CN" smtClean="0"/>
              <a:t>Returns</a:t>
            </a:r>
          </a:p>
          <a:p>
            <a:pPr lvl="2" eaLnBrk="1" hangingPunct="1"/>
            <a:r>
              <a:rPr lang="en-US" altLang="zh-CN" smtClean="0"/>
              <a:t>Customers call FS to get a RMA number</a:t>
            </a:r>
          </a:p>
          <a:p>
            <a:pPr lvl="2" eaLnBrk="1" hangingPunct="1"/>
            <a:r>
              <a:rPr lang="en-US" altLang="zh-CN" smtClean="0"/>
              <a:t>Receiving returned material with its RMA number.</a:t>
            </a:r>
          </a:p>
          <a:p>
            <a:pPr lvl="2" eaLnBrk="1" hangingPunct="1"/>
            <a:r>
              <a:rPr lang="en-US" altLang="zh-CN" smtClean="0"/>
              <a:t>Accounting department credit the appropriate account.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页脚占位符 4"/>
          <p:cNvSpPr>
            <a:spLocks noGrp="1"/>
          </p:cNvSpPr>
          <p:nvPr>
            <p:ph type="ftr" sz="quarter" idx="11"/>
          </p:nvPr>
        </p:nvSpPr>
        <p:spPr/>
        <p:txBody>
          <a:bodyPr/>
          <a:lstStyle/>
          <a:p>
            <a:pPr>
              <a:defRPr/>
            </a:pPr>
            <a:r>
              <a:rPr lang="en-US" altLang="zh-CN"/>
              <a:t>Chapter 3: Marketing Information Systems and the Sales Order Process</a:t>
            </a:r>
          </a:p>
        </p:txBody>
      </p:sp>
      <p:sp>
        <p:nvSpPr>
          <p:cNvPr id="115715" name="Rectangle 2"/>
          <p:cNvSpPr>
            <a:spLocks noGrp="1" noChangeArrowheads="1"/>
          </p:cNvSpPr>
          <p:nvPr>
            <p:ph type="title"/>
          </p:nvPr>
        </p:nvSpPr>
        <p:spPr/>
        <p:txBody>
          <a:bodyPr/>
          <a:lstStyle/>
          <a:p>
            <a:pPr eaLnBrk="1" hangingPunct="1"/>
            <a:r>
              <a:rPr lang="en-US" altLang="zh-CN" sz="3200" b="1" smtClean="0"/>
              <a:t>3.3 Sales and Distribution in ERP</a:t>
            </a:r>
          </a:p>
        </p:txBody>
      </p:sp>
      <p:sp>
        <p:nvSpPr>
          <p:cNvPr id="115716" name="Text Box 5"/>
          <p:cNvSpPr txBox="1">
            <a:spLocks noChangeArrowheads="1"/>
          </p:cNvSpPr>
          <p:nvPr/>
        </p:nvSpPr>
        <p:spPr bwMode="auto">
          <a:xfrm>
            <a:off x="684213" y="2924175"/>
            <a:ext cx="3067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400">
                <a:solidFill>
                  <a:srgbClr val="000000"/>
                </a:solidFill>
                <a:latin typeface="Arial Rounded MT Bold" pitchFamily="34" charset="0"/>
              </a:rPr>
              <a:t>Pre-Sales Activities</a:t>
            </a:r>
          </a:p>
        </p:txBody>
      </p:sp>
      <p:sp>
        <p:nvSpPr>
          <p:cNvPr id="115717" name="Text Box 6"/>
          <p:cNvSpPr txBox="1">
            <a:spLocks noChangeArrowheads="1"/>
          </p:cNvSpPr>
          <p:nvPr/>
        </p:nvSpPr>
        <p:spPr bwMode="auto">
          <a:xfrm>
            <a:off x="1403350" y="4221163"/>
            <a:ext cx="14763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400">
                <a:solidFill>
                  <a:srgbClr val="000000"/>
                </a:solidFill>
                <a:latin typeface="Arial Rounded MT Bold" pitchFamily="34" charset="0"/>
              </a:rPr>
              <a:t>Payment</a:t>
            </a:r>
          </a:p>
        </p:txBody>
      </p:sp>
      <p:sp>
        <p:nvSpPr>
          <p:cNvPr id="115718" name="Text Box 7"/>
          <p:cNvSpPr txBox="1">
            <a:spLocks noChangeArrowheads="1"/>
          </p:cNvSpPr>
          <p:nvPr/>
        </p:nvSpPr>
        <p:spPr bwMode="auto">
          <a:xfrm>
            <a:off x="3924300" y="5157788"/>
            <a:ext cx="11080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400">
                <a:solidFill>
                  <a:srgbClr val="000000"/>
                </a:solidFill>
                <a:latin typeface="Arial Rounded MT Bold" pitchFamily="34" charset="0"/>
              </a:rPr>
              <a:t>Billing</a:t>
            </a:r>
          </a:p>
        </p:txBody>
      </p:sp>
      <p:sp>
        <p:nvSpPr>
          <p:cNvPr id="115719" name="Text Box 8"/>
          <p:cNvSpPr txBox="1">
            <a:spLocks noChangeArrowheads="1"/>
          </p:cNvSpPr>
          <p:nvPr/>
        </p:nvSpPr>
        <p:spPr bwMode="auto">
          <a:xfrm>
            <a:off x="5795963" y="4221163"/>
            <a:ext cx="14001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400">
                <a:solidFill>
                  <a:srgbClr val="000000"/>
                </a:solidFill>
                <a:latin typeface="Arial Rounded MT Bold" pitchFamily="34" charset="0"/>
              </a:rPr>
              <a:t>Delivery</a:t>
            </a:r>
          </a:p>
        </p:txBody>
      </p:sp>
      <p:sp>
        <p:nvSpPr>
          <p:cNvPr id="115720" name="Text Box 9"/>
          <p:cNvSpPr txBox="1">
            <a:spLocks noChangeArrowheads="1"/>
          </p:cNvSpPr>
          <p:nvPr/>
        </p:nvSpPr>
        <p:spPr bwMode="auto">
          <a:xfrm>
            <a:off x="5324475" y="2924175"/>
            <a:ext cx="3003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400">
                <a:solidFill>
                  <a:srgbClr val="000000"/>
                </a:solidFill>
                <a:latin typeface="Arial Rounded MT Bold" pitchFamily="34" charset="0"/>
              </a:rPr>
              <a:t>Inventory Sourcing</a:t>
            </a:r>
          </a:p>
        </p:txBody>
      </p:sp>
      <p:sp>
        <p:nvSpPr>
          <p:cNvPr id="115721" name="Text Box 10"/>
          <p:cNvSpPr txBox="1">
            <a:spLocks noChangeArrowheads="1"/>
          </p:cNvSpPr>
          <p:nvPr/>
        </p:nvSpPr>
        <p:spPr bwMode="auto">
          <a:xfrm>
            <a:off x="2600325" y="1844675"/>
            <a:ext cx="36988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400">
                <a:solidFill>
                  <a:srgbClr val="000000"/>
                </a:solidFill>
                <a:latin typeface="Arial Rounded MT Bold" pitchFamily="34" charset="0"/>
              </a:rPr>
              <a:t>Sales Order Processing</a:t>
            </a:r>
          </a:p>
        </p:txBody>
      </p:sp>
      <p:sp>
        <p:nvSpPr>
          <p:cNvPr id="115722" name="Line 11"/>
          <p:cNvSpPr>
            <a:spLocks noChangeShapeType="1"/>
          </p:cNvSpPr>
          <p:nvPr/>
        </p:nvSpPr>
        <p:spPr bwMode="auto">
          <a:xfrm flipV="1">
            <a:off x="1979613" y="2349500"/>
            <a:ext cx="1079500" cy="5746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15723" name="Line 12"/>
          <p:cNvSpPr>
            <a:spLocks noChangeShapeType="1"/>
          </p:cNvSpPr>
          <p:nvPr/>
        </p:nvSpPr>
        <p:spPr bwMode="auto">
          <a:xfrm>
            <a:off x="5724525" y="2349500"/>
            <a:ext cx="1079500" cy="5746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15724" name="Line 13"/>
          <p:cNvSpPr>
            <a:spLocks noChangeShapeType="1"/>
          </p:cNvSpPr>
          <p:nvPr/>
        </p:nvSpPr>
        <p:spPr bwMode="auto">
          <a:xfrm flipH="1">
            <a:off x="6588125" y="3573463"/>
            <a:ext cx="0" cy="7191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15725" name="Line 14"/>
          <p:cNvSpPr>
            <a:spLocks noChangeShapeType="1"/>
          </p:cNvSpPr>
          <p:nvPr/>
        </p:nvSpPr>
        <p:spPr bwMode="auto">
          <a:xfrm flipH="1">
            <a:off x="5148263" y="4652963"/>
            <a:ext cx="1368425" cy="7921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15726" name="Line 15"/>
          <p:cNvSpPr>
            <a:spLocks noChangeShapeType="1"/>
          </p:cNvSpPr>
          <p:nvPr/>
        </p:nvSpPr>
        <p:spPr bwMode="auto">
          <a:xfrm flipH="1" flipV="1">
            <a:off x="2339975" y="4724400"/>
            <a:ext cx="1368425" cy="5048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15727" name="Line 16"/>
          <p:cNvSpPr>
            <a:spLocks noChangeShapeType="1"/>
          </p:cNvSpPr>
          <p:nvPr/>
        </p:nvSpPr>
        <p:spPr bwMode="auto">
          <a:xfrm flipV="1">
            <a:off x="1979613" y="3357563"/>
            <a:ext cx="0" cy="8620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3: Marketing Information Systems and the Sales Order Process</a:t>
            </a:r>
          </a:p>
        </p:txBody>
      </p:sp>
      <p:sp>
        <p:nvSpPr>
          <p:cNvPr id="116739" name="Rectangle 3"/>
          <p:cNvSpPr>
            <a:spLocks noGrp="1" noChangeArrowheads="1"/>
          </p:cNvSpPr>
          <p:nvPr>
            <p:ph type="body" idx="1"/>
          </p:nvPr>
        </p:nvSpPr>
        <p:spPr>
          <a:xfrm>
            <a:off x="684213" y="1628775"/>
            <a:ext cx="7772400" cy="4679950"/>
          </a:xfrm>
        </p:spPr>
        <p:txBody>
          <a:bodyPr/>
          <a:lstStyle/>
          <a:p>
            <a:pPr lvl="1" eaLnBrk="1" hangingPunct="1">
              <a:buFontTx/>
              <a:buNone/>
            </a:pPr>
            <a:endParaRPr lang="en-US" altLang="zh-CN" smtClean="0"/>
          </a:p>
          <a:p>
            <a:pPr lvl="1" eaLnBrk="1" hangingPunct="1"/>
            <a:r>
              <a:rPr lang="en-US" altLang="zh-CN" smtClean="0"/>
              <a:t>What products should we sell?</a:t>
            </a:r>
          </a:p>
          <a:p>
            <a:pPr lvl="1" eaLnBrk="1" hangingPunct="1"/>
            <a:r>
              <a:rPr lang="en-US" altLang="zh-CN" smtClean="0"/>
              <a:t>How are the products best promoted?</a:t>
            </a:r>
          </a:p>
          <a:p>
            <a:pPr lvl="1" eaLnBrk="1" hangingPunct="1"/>
            <a:r>
              <a:rPr lang="en-US" altLang="zh-CN" smtClean="0"/>
              <a:t>What price should we charge?</a:t>
            </a:r>
          </a:p>
          <a:p>
            <a:pPr lvl="1" eaLnBrk="1" hangingPunct="1"/>
            <a:r>
              <a:rPr lang="en-US" altLang="zh-CN" smtClean="0"/>
              <a:t>How should we distribute?</a:t>
            </a:r>
          </a:p>
        </p:txBody>
      </p:sp>
      <p:sp>
        <p:nvSpPr>
          <p:cNvPr id="116740" name="Rectangle 4"/>
          <p:cNvSpPr>
            <a:spLocks noGrp="1" noChangeArrowheads="1"/>
          </p:cNvSpPr>
          <p:nvPr>
            <p:ph type="title"/>
          </p:nvPr>
        </p:nvSpPr>
        <p:spPr/>
        <p:txBody>
          <a:bodyPr/>
          <a:lstStyle/>
          <a:p>
            <a:pPr eaLnBrk="1" hangingPunct="1"/>
            <a:r>
              <a:rPr lang="en-US" altLang="zh-CN" sz="2800" smtClean="0"/>
              <a:t>Briefly describe four kinds of decisions made by Marketing managers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3: Marketing Information Systems and the Sales Order Process</a:t>
            </a:r>
          </a:p>
        </p:txBody>
      </p:sp>
      <p:sp>
        <p:nvSpPr>
          <p:cNvPr id="117763" name="Rectangle 3"/>
          <p:cNvSpPr>
            <a:spLocks noGrp="1" noChangeArrowheads="1"/>
          </p:cNvSpPr>
          <p:nvPr>
            <p:ph type="body" idx="1"/>
          </p:nvPr>
        </p:nvSpPr>
        <p:spPr>
          <a:xfrm>
            <a:off x="611188" y="765175"/>
            <a:ext cx="7772400" cy="4114800"/>
          </a:xfrm>
        </p:spPr>
        <p:txBody>
          <a:bodyPr/>
          <a:lstStyle/>
          <a:p>
            <a:pPr eaLnBrk="1" hangingPunct="1">
              <a:lnSpc>
                <a:spcPct val="90000"/>
              </a:lnSpc>
            </a:pPr>
            <a:r>
              <a:rPr lang="en-US" altLang="zh-CN" sz="2800" smtClean="0"/>
              <a:t>Pre-Sales Activities</a:t>
            </a:r>
          </a:p>
          <a:p>
            <a:pPr lvl="1" eaLnBrk="1" hangingPunct="1">
              <a:lnSpc>
                <a:spcPct val="90000"/>
              </a:lnSpc>
            </a:pPr>
            <a:r>
              <a:rPr lang="en-US" altLang="zh-CN" sz="2400" smtClean="0"/>
              <a:t>A customer can get pricing information</a:t>
            </a:r>
          </a:p>
          <a:p>
            <a:pPr lvl="2" eaLnBrk="1" hangingPunct="1">
              <a:lnSpc>
                <a:spcPct val="90000"/>
              </a:lnSpc>
            </a:pPr>
            <a:r>
              <a:rPr lang="en-US" altLang="zh-CN" sz="2000" smtClean="0"/>
              <a:t>An inquiry</a:t>
            </a:r>
          </a:p>
          <a:p>
            <a:pPr lvl="2" eaLnBrk="1" hangingPunct="1">
              <a:lnSpc>
                <a:spcPct val="90000"/>
              </a:lnSpc>
            </a:pPr>
            <a:r>
              <a:rPr lang="en-US" altLang="zh-CN" sz="2000" smtClean="0"/>
              <a:t>A price quotation</a:t>
            </a:r>
          </a:p>
          <a:p>
            <a:pPr lvl="1" eaLnBrk="1" hangingPunct="1">
              <a:lnSpc>
                <a:spcPct val="90000"/>
              </a:lnSpc>
            </a:pPr>
            <a:r>
              <a:rPr lang="en-US" altLang="zh-CN" sz="2400" smtClean="0"/>
              <a:t>Marketing activities</a:t>
            </a:r>
          </a:p>
          <a:p>
            <a:pPr lvl="2" eaLnBrk="1" hangingPunct="1">
              <a:lnSpc>
                <a:spcPct val="90000"/>
              </a:lnSpc>
            </a:pPr>
            <a:r>
              <a:rPr lang="en-US" altLang="zh-CN" sz="2000" smtClean="0"/>
              <a:t>Tracking customer contacts</a:t>
            </a:r>
          </a:p>
          <a:p>
            <a:pPr lvl="2" eaLnBrk="1" hangingPunct="1">
              <a:lnSpc>
                <a:spcPct val="90000"/>
              </a:lnSpc>
            </a:pPr>
            <a:r>
              <a:rPr lang="en-US" altLang="zh-CN" sz="2000" smtClean="0"/>
              <a:t>Maintain data of customer</a:t>
            </a:r>
          </a:p>
          <a:p>
            <a:pPr eaLnBrk="1" hangingPunct="1">
              <a:lnSpc>
                <a:spcPct val="90000"/>
              </a:lnSpc>
            </a:pPr>
            <a:r>
              <a:rPr lang="en-US" altLang="zh-CN" sz="2800" smtClean="0"/>
              <a:t>Sales Order Processing</a:t>
            </a:r>
          </a:p>
          <a:p>
            <a:pPr lvl="1" eaLnBrk="1" hangingPunct="1">
              <a:lnSpc>
                <a:spcPct val="90000"/>
              </a:lnSpc>
            </a:pPr>
            <a:r>
              <a:rPr lang="en-US" altLang="zh-CN" sz="2400" smtClean="0"/>
              <a:t>Collect customers’ information</a:t>
            </a:r>
          </a:p>
          <a:p>
            <a:pPr lvl="1" eaLnBrk="1" hangingPunct="1">
              <a:lnSpc>
                <a:spcPct val="90000"/>
              </a:lnSpc>
            </a:pPr>
            <a:r>
              <a:rPr lang="en-US" altLang="zh-CN" sz="2400" smtClean="0"/>
              <a:t>Record items, prices, and quantities</a:t>
            </a:r>
          </a:p>
          <a:p>
            <a:pPr lvl="1" eaLnBrk="1" hangingPunct="1">
              <a:lnSpc>
                <a:spcPct val="90000"/>
              </a:lnSpc>
            </a:pPr>
            <a:r>
              <a:rPr lang="en-US" altLang="zh-CN" sz="2400" smtClean="0"/>
              <a:t>Check the customer’s credit availability</a:t>
            </a:r>
          </a:p>
          <a:p>
            <a:pPr lvl="2" eaLnBrk="1" hangingPunct="1">
              <a:lnSpc>
                <a:spcPct val="90000"/>
              </a:lnSpc>
            </a:pPr>
            <a:r>
              <a:rPr lang="en-US" altLang="zh-CN" sz="2000" smtClean="0"/>
              <a:t>Corrective action can be configured</a:t>
            </a:r>
          </a:p>
          <a:p>
            <a:pPr lvl="1" eaLnBrk="1" hangingPunct="1">
              <a:lnSpc>
                <a:spcPct val="90000"/>
              </a:lnSpc>
              <a:buFontTx/>
              <a:buNone/>
            </a:pPr>
            <a:endParaRPr lang="en-US" altLang="zh-CN" sz="240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3: Marketing Information Systems and the Sales Order Process</a:t>
            </a:r>
          </a:p>
        </p:txBody>
      </p:sp>
      <p:sp>
        <p:nvSpPr>
          <p:cNvPr id="118787" name="Rectangle 3"/>
          <p:cNvSpPr>
            <a:spLocks noGrp="1" noChangeArrowheads="1"/>
          </p:cNvSpPr>
          <p:nvPr>
            <p:ph type="body" idx="1"/>
          </p:nvPr>
        </p:nvSpPr>
        <p:spPr>
          <a:xfrm>
            <a:off x="611188" y="620713"/>
            <a:ext cx="7921625" cy="5256212"/>
          </a:xfrm>
        </p:spPr>
        <p:txBody>
          <a:bodyPr/>
          <a:lstStyle/>
          <a:p>
            <a:pPr eaLnBrk="1" hangingPunct="1"/>
            <a:r>
              <a:rPr lang="en-US" altLang="zh-CN" sz="2800" smtClean="0"/>
              <a:t>Inventory Sourcing</a:t>
            </a:r>
          </a:p>
          <a:p>
            <a:pPr lvl="1" eaLnBrk="1" hangingPunct="1"/>
            <a:r>
              <a:rPr lang="en-US" altLang="zh-CN" sz="2400" smtClean="0"/>
              <a:t>Check the inventory records</a:t>
            </a:r>
          </a:p>
          <a:p>
            <a:pPr lvl="1" eaLnBrk="1" hangingPunct="1"/>
            <a:r>
              <a:rPr lang="en-US" altLang="zh-CN" sz="2400" smtClean="0"/>
              <a:t>Check the production planning records</a:t>
            </a:r>
          </a:p>
          <a:p>
            <a:pPr eaLnBrk="1" hangingPunct="1"/>
            <a:r>
              <a:rPr lang="en-US" altLang="zh-CN" sz="2800" smtClean="0"/>
              <a:t>Delivery</a:t>
            </a:r>
          </a:p>
          <a:p>
            <a:pPr lvl="1" eaLnBrk="1" hangingPunct="1"/>
            <a:r>
              <a:rPr lang="en-US" altLang="zh-CN" sz="2400" smtClean="0"/>
              <a:t>Releasing the documents that the warehouse will use to pick, pack, and ship orders.</a:t>
            </a:r>
          </a:p>
          <a:p>
            <a:pPr eaLnBrk="1" hangingPunct="1"/>
            <a:r>
              <a:rPr lang="en-US" altLang="zh-CN" sz="2800" smtClean="0"/>
              <a:t>Billing</a:t>
            </a:r>
          </a:p>
          <a:p>
            <a:pPr lvl="1" eaLnBrk="1" hangingPunct="1"/>
            <a:r>
              <a:rPr lang="en-US" altLang="zh-CN" sz="2400" smtClean="0"/>
              <a:t>Create an invoice.</a:t>
            </a:r>
          </a:p>
          <a:p>
            <a:pPr lvl="1" eaLnBrk="1" hangingPunct="1"/>
            <a:r>
              <a:rPr lang="en-US" altLang="zh-CN" sz="2400" smtClean="0"/>
              <a:t>Accounting</a:t>
            </a:r>
          </a:p>
          <a:p>
            <a:pPr eaLnBrk="1" hangingPunct="1"/>
            <a:r>
              <a:rPr lang="en-US" altLang="zh-CN" sz="2800" smtClean="0"/>
              <a:t>Payment</a:t>
            </a:r>
          </a:p>
          <a:p>
            <a:pPr lvl="1" eaLnBrk="1" hangingPunct="1"/>
            <a:r>
              <a:rPr lang="en-US" altLang="zh-CN" sz="2400" smtClean="0"/>
              <a:t>Accounting</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pPr>
              <a:defRPr/>
            </a:pPr>
            <a:r>
              <a:rPr lang="en-US" altLang="zh-CN"/>
              <a:t>Chapter 3: Marketing Information Systems and the Sales Order Process</a:t>
            </a:r>
          </a:p>
        </p:txBody>
      </p:sp>
      <p:sp>
        <p:nvSpPr>
          <p:cNvPr id="119811" name="Rectangle 2"/>
          <p:cNvSpPr>
            <a:spLocks noGrp="1" noChangeArrowheads="1"/>
          </p:cNvSpPr>
          <p:nvPr>
            <p:ph type="title"/>
          </p:nvPr>
        </p:nvSpPr>
        <p:spPr>
          <a:xfrm>
            <a:off x="755650" y="0"/>
            <a:ext cx="7772400" cy="1143000"/>
          </a:xfrm>
        </p:spPr>
        <p:txBody>
          <a:bodyPr/>
          <a:lstStyle/>
          <a:p>
            <a:pPr eaLnBrk="1" hangingPunct="1"/>
            <a:r>
              <a:rPr lang="en-US" altLang="zh-CN" sz="3200" b="1" smtClean="0"/>
              <a:t>3.4  A Standard Order in SAP R/3</a:t>
            </a:r>
          </a:p>
        </p:txBody>
      </p:sp>
      <p:sp>
        <p:nvSpPr>
          <p:cNvPr id="119812" name="Rectangle 3"/>
          <p:cNvSpPr>
            <a:spLocks noGrp="1" noChangeArrowheads="1"/>
          </p:cNvSpPr>
          <p:nvPr>
            <p:ph type="body" idx="1"/>
          </p:nvPr>
        </p:nvSpPr>
        <p:spPr>
          <a:xfrm>
            <a:off x="684213" y="981075"/>
            <a:ext cx="7772400" cy="719138"/>
          </a:xfrm>
        </p:spPr>
        <p:txBody>
          <a:bodyPr/>
          <a:lstStyle/>
          <a:p>
            <a:pPr eaLnBrk="1" hangingPunct="1"/>
            <a:r>
              <a:rPr lang="en-US" altLang="zh-CN" smtClean="0"/>
              <a:t>Taking an Order in SAP’s R/3</a:t>
            </a:r>
          </a:p>
        </p:txBody>
      </p:sp>
      <p:pic>
        <p:nvPicPr>
          <p:cNvPr id="11981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2060575"/>
            <a:ext cx="4684713" cy="332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3: Marketing Information Systems and the Sales Order Process</a:t>
            </a:r>
          </a:p>
        </p:txBody>
      </p:sp>
      <p:sp>
        <p:nvSpPr>
          <p:cNvPr id="120835" name="Rectangle 3"/>
          <p:cNvSpPr>
            <a:spLocks noGrp="1" noChangeArrowheads="1"/>
          </p:cNvSpPr>
          <p:nvPr>
            <p:ph type="body" idx="1"/>
          </p:nvPr>
        </p:nvSpPr>
        <p:spPr>
          <a:xfrm>
            <a:off x="395288" y="692150"/>
            <a:ext cx="7700962" cy="5545138"/>
          </a:xfrm>
        </p:spPr>
        <p:txBody>
          <a:bodyPr/>
          <a:lstStyle/>
          <a:p>
            <a:pPr lvl="1" eaLnBrk="1" hangingPunct="1"/>
            <a:r>
              <a:rPr lang="en-US" altLang="zh-CN" smtClean="0"/>
              <a:t>Data entry field and explanation:</a:t>
            </a:r>
          </a:p>
          <a:p>
            <a:pPr lvl="2" eaLnBrk="1" hangingPunct="1"/>
            <a:r>
              <a:rPr lang="en-US" altLang="zh-CN" smtClean="0"/>
              <a:t>Sold-to party, the seller’s code number for the customer.</a:t>
            </a:r>
          </a:p>
          <a:p>
            <a:pPr lvl="2" eaLnBrk="1" hangingPunct="1"/>
            <a:r>
              <a:rPr lang="en-US" altLang="zh-CN" smtClean="0"/>
              <a:t>Purch. Order no., the customer’s purchase order number, which is on the customer’s order form. </a:t>
            </a:r>
          </a:p>
          <a:p>
            <a:pPr lvl="2" eaLnBrk="1" hangingPunct="1"/>
            <a:r>
              <a:rPr lang="en-US" altLang="zh-CN" smtClean="0"/>
              <a:t>Req.deliv.date, Requested delivery date—the date the customer wants to receive the order.</a:t>
            </a:r>
          </a:p>
          <a:p>
            <a:pPr lvl="2" eaLnBrk="1" hangingPunct="1"/>
            <a:r>
              <a:rPr lang="en-US" altLang="zh-CN" smtClean="0"/>
              <a:t>Material, a code number for the inventory item ordered.</a:t>
            </a:r>
          </a:p>
          <a:p>
            <a:pPr lvl="2" eaLnBrk="1" hangingPunct="1"/>
            <a:r>
              <a:rPr lang="en-US" altLang="zh-CN" smtClean="0"/>
              <a:t>Order quantity, the number of units the customer ordered.</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3: Marketing Information Systems and the Sales Order Process</a:t>
            </a:r>
          </a:p>
        </p:txBody>
      </p:sp>
      <p:sp>
        <p:nvSpPr>
          <p:cNvPr id="121859" name="Rectangle 3"/>
          <p:cNvSpPr>
            <a:spLocks noGrp="1" noChangeArrowheads="1"/>
          </p:cNvSpPr>
          <p:nvPr>
            <p:ph type="body" idx="1"/>
          </p:nvPr>
        </p:nvSpPr>
        <p:spPr>
          <a:xfrm>
            <a:off x="468313" y="333375"/>
            <a:ext cx="7772400" cy="5759450"/>
          </a:xfrm>
        </p:spPr>
        <p:txBody>
          <a:bodyPr/>
          <a:lstStyle/>
          <a:p>
            <a:pPr lvl="1" eaLnBrk="1" hangingPunct="1"/>
            <a:r>
              <a:rPr lang="en-US" altLang="zh-CN" smtClean="0"/>
              <a:t>Customer Master Data</a:t>
            </a:r>
          </a:p>
          <a:p>
            <a:pPr lvl="1" eaLnBrk="1" hangingPunct="1"/>
            <a:r>
              <a:rPr lang="en-US" altLang="zh-CN" smtClean="0"/>
              <a:t>Material Master Data</a:t>
            </a:r>
          </a:p>
          <a:p>
            <a:pPr lvl="1" eaLnBrk="1" hangingPunct="1"/>
            <a:r>
              <a:rPr lang="en-US" altLang="zh-CN" smtClean="0"/>
              <a:t>Organizational Structures</a:t>
            </a:r>
          </a:p>
          <a:p>
            <a:pPr lvl="2" eaLnBrk="1" hangingPunct="1"/>
            <a:r>
              <a:rPr lang="en-US" altLang="zh-CN" smtClean="0"/>
              <a:t>Grouping customers and salespeople</a:t>
            </a:r>
          </a:p>
          <a:p>
            <a:pPr lvl="2" eaLnBrk="1" hangingPunct="1"/>
            <a:r>
              <a:rPr lang="en-US" altLang="zh-CN" smtClean="0"/>
              <a:t>Distribution Channel</a:t>
            </a:r>
          </a:p>
          <a:p>
            <a:pPr lvl="1" eaLnBrk="1" hangingPunct="1"/>
            <a:r>
              <a:rPr lang="en-US" altLang="zh-CN" smtClean="0"/>
              <a:t>Document flow</a:t>
            </a:r>
          </a:p>
          <a:p>
            <a:pPr lvl="2" eaLnBrk="1" hangingPunct="1"/>
            <a:r>
              <a:rPr lang="en-US" altLang="zh-CN" smtClean="0"/>
              <a:t>Document number</a:t>
            </a:r>
          </a:p>
          <a:p>
            <a:pPr lvl="2" eaLnBrk="1" hangingPunct="1"/>
            <a:r>
              <a:rPr lang="en-US" altLang="zh-CN" smtClean="0"/>
              <a:t>Delivery</a:t>
            </a:r>
          </a:p>
          <a:p>
            <a:pPr lvl="2" eaLnBrk="1" hangingPunct="1"/>
            <a:r>
              <a:rPr lang="en-US" altLang="zh-CN" smtClean="0"/>
              <a:t>Picking</a:t>
            </a:r>
          </a:p>
          <a:p>
            <a:pPr lvl="2" eaLnBrk="1" hangingPunct="1"/>
            <a:r>
              <a:rPr lang="en-US" altLang="zh-CN" smtClean="0"/>
              <a:t>Goods issue</a:t>
            </a:r>
          </a:p>
          <a:p>
            <a:pPr lvl="2" eaLnBrk="1" hangingPunct="1"/>
            <a:r>
              <a:rPr lang="en-US" altLang="zh-CN" smtClean="0"/>
              <a:t>Invoice</a:t>
            </a:r>
          </a:p>
          <a:p>
            <a:pPr lvl="2" eaLnBrk="1" hangingPunct="1"/>
            <a:r>
              <a:rPr lang="en-US" altLang="zh-CN" smtClean="0"/>
              <a:t>Accounting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3: Marketing Information Systems and the Sales Order Process</a:t>
            </a:r>
          </a:p>
        </p:txBody>
      </p:sp>
      <p:pic>
        <p:nvPicPr>
          <p:cNvPr id="122883" name="Picture 5" descr="sapord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412875"/>
            <a:ext cx="5551487"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3: Marketing Information Systems and the Sales Order Process</a:t>
            </a:r>
          </a:p>
        </p:txBody>
      </p:sp>
      <p:sp>
        <p:nvSpPr>
          <p:cNvPr id="123907" name="Rectangle 3"/>
          <p:cNvSpPr>
            <a:spLocks noGrp="1" noChangeArrowheads="1"/>
          </p:cNvSpPr>
          <p:nvPr>
            <p:ph type="body" idx="1"/>
          </p:nvPr>
        </p:nvSpPr>
        <p:spPr>
          <a:xfrm>
            <a:off x="684213" y="1125538"/>
            <a:ext cx="7772400" cy="1871662"/>
          </a:xfrm>
        </p:spPr>
        <p:txBody>
          <a:bodyPr/>
          <a:lstStyle/>
          <a:p>
            <a:pPr eaLnBrk="1" hangingPunct="1"/>
            <a:r>
              <a:rPr lang="en-US" altLang="zh-CN" smtClean="0"/>
              <a:t>Integration of sales and accounting</a:t>
            </a:r>
          </a:p>
          <a:p>
            <a:pPr lvl="1" eaLnBrk="1" hangingPunct="1"/>
            <a:r>
              <a:rPr lang="en-US" altLang="zh-CN" smtClean="0"/>
              <a:t>Keep billing information up to date</a:t>
            </a:r>
          </a:p>
          <a:p>
            <a:pPr lvl="1" eaLnBrk="1" hangingPunct="1"/>
            <a:r>
              <a:rPr lang="en-US" altLang="zh-CN" smtClean="0"/>
              <a:t>Keep discounts report up to date</a:t>
            </a:r>
          </a:p>
        </p:txBody>
      </p:sp>
      <p:sp>
        <p:nvSpPr>
          <p:cNvPr id="123908" name="Rectangle 3"/>
          <p:cNvSpPr txBox="1">
            <a:spLocks noChangeArrowheads="1"/>
          </p:cNvSpPr>
          <p:nvPr/>
        </p:nvSpPr>
        <p:spPr bwMode="auto">
          <a:xfrm>
            <a:off x="684213" y="549275"/>
            <a:ext cx="7772400" cy="576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90000"/>
              </a:lnSpc>
              <a:spcBef>
                <a:spcPct val="20000"/>
              </a:spcBef>
              <a:buFontTx/>
              <a:buChar char="•"/>
            </a:pPr>
            <a:r>
              <a:rPr kumimoji="1" lang="en-US" altLang="zh-CN" sz="3200">
                <a:latin typeface="Arial Rounded MT Bold" pitchFamily="34" charset="0"/>
              </a:rPr>
              <a:t>Discount Pricing in SAP</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68313" y="404813"/>
            <a:ext cx="8229600" cy="1143000"/>
          </a:xfrm>
        </p:spPr>
        <p:txBody>
          <a:bodyPr/>
          <a:lstStyle/>
          <a:p>
            <a:pPr eaLnBrk="1" hangingPunct="1"/>
            <a:r>
              <a:rPr lang="en-US" altLang="zh-CN" sz="4000" smtClean="0"/>
              <a:t>1.1 Functional Areas and business Processes</a:t>
            </a:r>
          </a:p>
        </p:txBody>
      </p:sp>
      <p:sp>
        <p:nvSpPr>
          <p:cNvPr id="69635" name="Rectangle 3"/>
          <p:cNvSpPr>
            <a:spLocks noGrp="1" noChangeArrowheads="1"/>
          </p:cNvSpPr>
          <p:nvPr>
            <p:ph type="body" idx="1"/>
          </p:nvPr>
        </p:nvSpPr>
        <p:spPr>
          <a:xfrm>
            <a:off x="395288" y="1989138"/>
            <a:ext cx="8229600" cy="4381500"/>
          </a:xfrm>
        </p:spPr>
        <p:txBody>
          <a:bodyPr/>
          <a:lstStyle/>
          <a:p>
            <a:pPr marL="609600" indent="-609600" eaLnBrk="1" hangingPunct="1">
              <a:buFontTx/>
              <a:buNone/>
            </a:pPr>
            <a:r>
              <a:rPr lang="en-US" altLang="zh-CN" sz="3600" b="1" smtClean="0"/>
              <a:t>1.1.1  Functional areas of Operation</a:t>
            </a:r>
          </a:p>
          <a:p>
            <a:pPr marL="609600" indent="-609600" eaLnBrk="1" hangingPunct="1"/>
            <a:r>
              <a:rPr lang="en-US" altLang="zh-CN" sz="2800" b="1" smtClean="0"/>
              <a:t>Each functional area comprises a variety of </a:t>
            </a:r>
            <a:r>
              <a:rPr lang="en-US" altLang="zh-CN" sz="2800" b="1" smtClean="0">
                <a:solidFill>
                  <a:schemeClr val="folHlink"/>
                </a:solidFill>
              </a:rPr>
              <a:t>Business Functions </a:t>
            </a:r>
          </a:p>
          <a:p>
            <a:pPr marL="609600" indent="-609600" eaLnBrk="1" hangingPunct="1"/>
            <a:r>
              <a:rPr lang="en-US" altLang="zh-CN" sz="2800" b="1" smtClean="0">
                <a:solidFill>
                  <a:schemeClr val="folHlink"/>
                </a:solidFill>
              </a:rPr>
              <a:t>Marketing and Sales</a:t>
            </a:r>
            <a:r>
              <a:rPr lang="en-US" altLang="zh-CN" sz="2800" b="1" smtClean="0"/>
              <a:t>:  Marketing, sales order processing, customer relationship management,         customer support, sales forecasting, advertising.</a:t>
            </a:r>
            <a:endParaRPr lang="en-US" altLang="zh-CN" sz="2800"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3: Marketing Information Systems and the Sales Order Process</a:t>
            </a:r>
          </a:p>
        </p:txBody>
      </p:sp>
      <p:sp>
        <p:nvSpPr>
          <p:cNvPr id="124931" name="Rectangle 2"/>
          <p:cNvSpPr>
            <a:spLocks noGrp="1" noChangeArrowheads="1"/>
          </p:cNvSpPr>
          <p:nvPr>
            <p:ph type="title"/>
          </p:nvPr>
        </p:nvSpPr>
        <p:spPr>
          <a:xfrm>
            <a:off x="684213" y="0"/>
            <a:ext cx="7772400" cy="1143000"/>
          </a:xfrm>
        </p:spPr>
        <p:txBody>
          <a:bodyPr/>
          <a:lstStyle/>
          <a:p>
            <a:pPr eaLnBrk="1" hangingPunct="1"/>
            <a:r>
              <a:rPr lang="en-US" altLang="zh-CN" sz="2800" b="1" smtClean="0"/>
              <a:t>3.5 Customer Relationship Management</a:t>
            </a:r>
          </a:p>
        </p:txBody>
      </p:sp>
      <p:sp>
        <p:nvSpPr>
          <p:cNvPr id="124932" name="Rectangle 3"/>
          <p:cNvSpPr>
            <a:spLocks noGrp="1" noChangeArrowheads="1"/>
          </p:cNvSpPr>
          <p:nvPr>
            <p:ph type="body" idx="1"/>
          </p:nvPr>
        </p:nvSpPr>
        <p:spPr>
          <a:xfrm>
            <a:off x="539750" y="981075"/>
            <a:ext cx="7921625" cy="5400675"/>
          </a:xfrm>
        </p:spPr>
        <p:txBody>
          <a:bodyPr/>
          <a:lstStyle/>
          <a:p>
            <a:pPr eaLnBrk="1" hangingPunct="1"/>
            <a:r>
              <a:rPr lang="en-US" altLang="zh-CN" sz="2800" smtClean="0"/>
              <a:t>CRM as a corporate strategy</a:t>
            </a:r>
          </a:p>
          <a:p>
            <a:pPr lvl="1" eaLnBrk="1" hangingPunct="1"/>
            <a:r>
              <a:rPr lang="en-US" altLang="zh-CN" sz="2400" smtClean="0"/>
              <a:t>To determine each customer’s needs and then uses that knowledge to build a long-term relationship with each customer.</a:t>
            </a:r>
          </a:p>
          <a:p>
            <a:pPr eaLnBrk="1" hangingPunct="1"/>
            <a:r>
              <a:rPr lang="en-US" altLang="zh-CN" sz="2800" smtClean="0"/>
              <a:t>CRM as a set of activities</a:t>
            </a:r>
          </a:p>
          <a:p>
            <a:pPr lvl="1" eaLnBrk="1" hangingPunct="1"/>
            <a:r>
              <a:rPr lang="en-US" altLang="zh-CN" sz="2400" smtClean="0"/>
              <a:t>To segment customers by data warehouse and data mining.</a:t>
            </a:r>
          </a:p>
          <a:p>
            <a:pPr lvl="1" eaLnBrk="1" hangingPunct="1"/>
            <a:r>
              <a:rPr lang="en-US" altLang="zh-CN" sz="2400" smtClean="0"/>
              <a:t>One to One Marketing</a:t>
            </a:r>
          </a:p>
          <a:p>
            <a:pPr lvl="1" eaLnBrk="1" hangingPunct="1"/>
            <a:r>
              <a:rPr lang="en-US" altLang="zh-CN" sz="2400" smtClean="0"/>
              <a:t>Sales Force Automation</a:t>
            </a:r>
          </a:p>
          <a:p>
            <a:pPr lvl="1" eaLnBrk="1" hangingPunct="1"/>
            <a:r>
              <a:rPr lang="en-US" altLang="zh-CN" sz="2400" smtClean="0"/>
              <a:t>Sale Campaign Management Software</a:t>
            </a:r>
          </a:p>
          <a:p>
            <a:pPr lvl="1" eaLnBrk="1" hangingPunct="1"/>
            <a:r>
              <a:rPr lang="en-US" altLang="zh-CN" sz="2400" smtClean="0"/>
              <a:t>Marketing Encyclopedias</a:t>
            </a:r>
          </a:p>
          <a:p>
            <a:pPr lvl="1" eaLnBrk="1" hangingPunct="1"/>
            <a:r>
              <a:rPr lang="en-US" altLang="zh-CN" sz="2400" smtClean="0"/>
              <a:t>Call Center Automation</a:t>
            </a:r>
          </a:p>
          <a:p>
            <a:pPr lvl="1" eaLnBrk="1" hangingPunct="1"/>
            <a:endParaRPr lang="en-US" altLang="zh-CN" sz="240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3: Marketing Information Systems and the Sales Order Process</a:t>
            </a:r>
          </a:p>
        </p:txBody>
      </p:sp>
      <p:sp>
        <p:nvSpPr>
          <p:cNvPr id="125955" name="Rectangle 3"/>
          <p:cNvSpPr>
            <a:spLocks noGrp="1" noChangeArrowheads="1"/>
          </p:cNvSpPr>
          <p:nvPr>
            <p:ph type="body" idx="1"/>
          </p:nvPr>
        </p:nvSpPr>
        <p:spPr>
          <a:xfrm>
            <a:off x="900113" y="692150"/>
            <a:ext cx="7772400" cy="5400675"/>
          </a:xfrm>
        </p:spPr>
        <p:txBody>
          <a:bodyPr/>
          <a:lstStyle/>
          <a:p>
            <a:pPr eaLnBrk="1" hangingPunct="1">
              <a:lnSpc>
                <a:spcPct val="90000"/>
              </a:lnSpc>
            </a:pPr>
            <a:r>
              <a:rPr lang="en-US" altLang="zh-CN" smtClean="0"/>
              <a:t>CRM needs ERP as  a base</a:t>
            </a:r>
          </a:p>
          <a:p>
            <a:pPr eaLnBrk="1" hangingPunct="1">
              <a:lnSpc>
                <a:spcPct val="90000"/>
              </a:lnSpc>
            </a:pPr>
            <a:r>
              <a:rPr lang="en-US" altLang="zh-CN" smtClean="0"/>
              <a:t>The benefits of CRM</a:t>
            </a:r>
          </a:p>
          <a:p>
            <a:pPr lvl="1" eaLnBrk="1" hangingPunct="1">
              <a:lnSpc>
                <a:spcPct val="90000"/>
              </a:lnSpc>
            </a:pPr>
            <a:r>
              <a:rPr lang="en-US" altLang="zh-CN" smtClean="0"/>
              <a:t>Lower costs</a:t>
            </a:r>
          </a:p>
          <a:p>
            <a:pPr lvl="1" eaLnBrk="1" hangingPunct="1">
              <a:lnSpc>
                <a:spcPct val="90000"/>
              </a:lnSpc>
            </a:pPr>
            <a:r>
              <a:rPr lang="en-US" altLang="zh-CN" smtClean="0"/>
              <a:t>Higher revenue</a:t>
            </a:r>
          </a:p>
          <a:p>
            <a:pPr lvl="1" eaLnBrk="1" hangingPunct="1">
              <a:lnSpc>
                <a:spcPct val="90000"/>
              </a:lnSpc>
            </a:pPr>
            <a:r>
              <a:rPr lang="en-US" altLang="zh-CN" smtClean="0"/>
              <a:t>Improved strategy and performance measurement</a:t>
            </a:r>
          </a:p>
          <a:p>
            <a:pPr eaLnBrk="1" hangingPunct="1">
              <a:lnSpc>
                <a:spcPct val="90000"/>
              </a:lnSpc>
            </a:pPr>
            <a:r>
              <a:rPr lang="en-US" altLang="zh-CN" smtClean="0"/>
              <a:t>Another look at CRM</a:t>
            </a:r>
          </a:p>
          <a:p>
            <a:pPr lvl="1" eaLnBrk="1" hangingPunct="1">
              <a:lnSpc>
                <a:spcPct val="90000"/>
              </a:lnSpc>
            </a:pPr>
            <a:r>
              <a:rPr lang="en-US" altLang="zh-CN" smtClean="0"/>
              <a:t>CRM is a set of related marketing-oriented activities.</a:t>
            </a:r>
          </a:p>
          <a:p>
            <a:pPr lvl="1" eaLnBrk="1" hangingPunct="1">
              <a:lnSpc>
                <a:spcPct val="90000"/>
              </a:lnSpc>
            </a:pPr>
            <a:r>
              <a:rPr lang="en-US" altLang="zh-CN" smtClean="0"/>
              <a:t>Dell Computer Corp.</a:t>
            </a:r>
          </a:p>
          <a:p>
            <a:pPr lvl="1" eaLnBrk="1" hangingPunct="1">
              <a:lnSpc>
                <a:spcPct val="90000"/>
              </a:lnSpc>
            </a:pPr>
            <a:r>
              <a:rPr lang="en-US" altLang="zh-CN" smtClean="0"/>
              <a:t>BMG Music Services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3: Marketing Information Systems and the Sales Order Process</a:t>
            </a:r>
          </a:p>
        </p:txBody>
      </p:sp>
      <p:sp>
        <p:nvSpPr>
          <p:cNvPr id="126979" name="Rectangle 2"/>
          <p:cNvSpPr>
            <a:spLocks noGrp="1" noChangeArrowheads="1"/>
          </p:cNvSpPr>
          <p:nvPr>
            <p:ph type="title"/>
          </p:nvPr>
        </p:nvSpPr>
        <p:spPr>
          <a:xfrm>
            <a:off x="684213" y="0"/>
            <a:ext cx="7772400" cy="1143000"/>
          </a:xfrm>
        </p:spPr>
        <p:txBody>
          <a:bodyPr/>
          <a:lstStyle/>
          <a:p>
            <a:pPr eaLnBrk="1" hangingPunct="1"/>
            <a:r>
              <a:rPr lang="en-US" altLang="zh-CN" sz="3600" b="1" smtClean="0">
                <a:latin typeface="Arial" charset="0"/>
              </a:rPr>
              <a:t>Summary</a:t>
            </a:r>
          </a:p>
        </p:txBody>
      </p:sp>
      <p:sp>
        <p:nvSpPr>
          <p:cNvPr id="126980" name="Rectangle 3"/>
          <p:cNvSpPr>
            <a:spLocks noGrp="1" noChangeArrowheads="1"/>
          </p:cNvSpPr>
          <p:nvPr>
            <p:ph type="body" idx="1"/>
          </p:nvPr>
        </p:nvSpPr>
        <p:spPr>
          <a:xfrm>
            <a:off x="107950" y="1195388"/>
            <a:ext cx="8893175" cy="4897437"/>
          </a:xfrm>
        </p:spPr>
        <p:txBody>
          <a:bodyPr/>
          <a:lstStyle/>
          <a:p>
            <a:pPr eaLnBrk="1" hangingPunct="1"/>
            <a:r>
              <a:rPr lang="en-US" altLang="zh-CN" sz="2000" smtClean="0"/>
              <a:t>Fitter Snacker’s un-integrated information systems are at the root of an inefficient and costly sales order process. Because information is not shared in real time, customers are asked to repeat initial sales order information. As an order  is processed, invoicing also occur, presenting  a poor  company image to customers. Integrated ERP software would let FS avoid errors because all customer data are stored in a central database that is shared in real time by all company employees.</a:t>
            </a:r>
          </a:p>
          <a:p>
            <a:pPr eaLnBrk="1" hangingPunct="1"/>
            <a:r>
              <a:rPr lang="en-US" altLang="zh-CN" sz="2000" smtClean="0"/>
              <a:t>An ERP system such as SAP’s R/3 sees a sale as a cycle of related functions, including taking orders, setting prices, checking product availability, checking the customer’s credit line, arranging for delivery, billing the customer, and collecting payment. In R/3 all these transactions, or documents, are electronically linked, so tracking an order’s status (partial shipments, returns, partial payments, and so forth) is easily accomplished.</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3: Marketing Information Systems and the Sales Order Process</a:t>
            </a:r>
          </a:p>
        </p:txBody>
      </p:sp>
      <p:sp>
        <p:nvSpPr>
          <p:cNvPr id="128003" name="Rectangle 3"/>
          <p:cNvSpPr>
            <a:spLocks noGrp="1" noChangeArrowheads="1"/>
          </p:cNvSpPr>
          <p:nvPr>
            <p:ph type="body" idx="1"/>
          </p:nvPr>
        </p:nvSpPr>
        <p:spPr>
          <a:xfrm>
            <a:off x="611188" y="549275"/>
            <a:ext cx="8208962" cy="5616575"/>
          </a:xfrm>
        </p:spPr>
        <p:txBody>
          <a:bodyPr/>
          <a:lstStyle/>
          <a:p>
            <a:pPr eaLnBrk="1" hangingPunct="1"/>
            <a:r>
              <a:rPr lang="en-US" altLang="zh-CN" sz="2000" smtClean="0"/>
              <a:t>When an ERP system is installed, various configuration decisions are made. These decisions reflect management’s desires of how transactions should be recorded and later used for decision making. For example, the system can be configured to limit selling price discounts, thus avoiding unprofitable pricing.</a:t>
            </a:r>
          </a:p>
          <a:p>
            <a:pPr eaLnBrk="1" hangingPunct="1"/>
            <a:r>
              <a:rPr lang="en-US" altLang="zh-CN" sz="2000" smtClean="0"/>
              <a:t>An ERP system’s central database has master data tables for customers, suppliers, and inventory. The tables hold relatively permanent information about each subject.</a:t>
            </a:r>
          </a:p>
          <a:p>
            <a:pPr eaLnBrk="1" hangingPunct="1"/>
            <a:r>
              <a:rPr lang="en-US" altLang="zh-CN" sz="2000" smtClean="0"/>
              <a:t>Customer Relationship Management systems build on what ERP provides, in particular on the company’s common database. There are various kinds of CRM software, some available from ERP vendors and some from third-party software companies. CRM software can lead to operational savings, but most companies buy it because they feel that having better customer relationship will result in higher revenues.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4: Production and Materials Management Information Systems</a:t>
            </a:r>
          </a:p>
        </p:txBody>
      </p:sp>
      <p:sp>
        <p:nvSpPr>
          <p:cNvPr id="129027" name="Rectangle 2"/>
          <p:cNvSpPr>
            <a:spLocks noGrp="1" noChangeArrowheads="1"/>
          </p:cNvSpPr>
          <p:nvPr>
            <p:ph type="title"/>
          </p:nvPr>
        </p:nvSpPr>
        <p:spPr>
          <a:xfrm>
            <a:off x="685800" y="609600"/>
            <a:ext cx="7772400" cy="685800"/>
          </a:xfrm>
        </p:spPr>
        <p:txBody>
          <a:bodyPr/>
          <a:lstStyle/>
          <a:p>
            <a:pPr eaLnBrk="1" hangingPunct="1"/>
            <a:r>
              <a:rPr lang="en-US" altLang="zh-CN" sz="3200" b="1" smtClean="0"/>
              <a:t>C4 Production and Materials Management Information Systems</a:t>
            </a:r>
          </a:p>
        </p:txBody>
      </p:sp>
      <p:sp>
        <p:nvSpPr>
          <p:cNvPr id="129028" name="Rectangle 3"/>
          <p:cNvSpPr>
            <a:spLocks noGrp="1" noChangeArrowheads="1"/>
          </p:cNvSpPr>
          <p:nvPr>
            <p:ph type="body" idx="1"/>
          </p:nvPr>
        </p:nvSpPr>
        <p:spPr>
          <a:xfrm>
            <a:off x="684213" y="1628775"/>
            <a:ext cx="7772400" cy="4343400"/>
          </a:xfrm>
        </p:spPr>
        <p:txBody>
          <a:bodyPr/>
          <a:lstStyle/>
          <a:p>
            <a:pPr eaLnBrk="1" hangingPunct="1">
              <a:buFontTx/>
              <a:buNone/>
            </a:pPr>
            <a:r>
              <a:rPr lang="en-US" altLang="zh-CN" sz="2000" b="1" smtClean="0"/>
              <a:t>Learning Objectives</a:t>
            </a:r>
          </a:p>
          <a:p>
            <a:pPr eaLnBrk="1" hangingPunct="1"/>
            <a:r>
              <a:rPr lang="en-US" altLang="zh-CN" sz="2000" b="1" smtClean="0"/>
              <a:t>Describe the steps in the production planning process of a high-volume manufacturer such as Fitter Snacker.</a:t>
            </a:r>
          </a:p>
          <a:p>
            <a:pPr eaLnBrk="1" hangingPunct="1"/>
            <a:r>
              <a:rPr lang="en-US" altLang="zh-CN" sz="2000" b="1" smtClean="0"/>
              <a:t>Describe Fitter Snacker’s production and materials management problems.</a:t>
            </a:r>
          </a:p>
          <a:p>
            <a:pPr eaLnBrk="1" hangingPunct="1"/>
            <a:r>
              <a:rPr lang="en-US" altLang="zh-CN" sz="2000" b="1" smtClean="0"/>
              <a:t>Describe how a structured process for production and materials management planning enhances efficiency and decision making.</a:t>
            </a:r>
          </a:p>
          <a:p>
            <a:pPr eaLnBrk="1" hangingPunct="1"/>
            <a:r>
              <a:rPr lang="en-US" altLang="zh-CN" sz="2000" b="1" smtClean="0"/>
              <a:t>Describe how production planning data in an ERP system can be shared with suppliers to increase supply-chain efficiency.</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4: Production and Materials Management Information Systems</a:t>
            </a:r>
          </a:p>
        </p:txBody>
      </p:sp>
      <p:sp>
        <p:nvSpPr>
          <p:cNvPr id="130051" name="Rectangle 3"/>
          <p:cNvSpPr>
            <a:spLocks noGrp="1" noChangeArrowheads="1"/>
          </p:cNvSpPr>
          <p:nvPr>
            <p:ph type="body" idx="1"/>
          </p:nvPr>
        </p:nvSpPr>
        <p:spPr>
          <a:xfrm>
            <a:off x="685800" y="1447800"/>
            <a:ext cx="7772400" cy="4038600"/>
          </a:xfrm>
        </p:spPr>
        <p:txBody>
          <a:bodyPr/>
          <a:lstStyle/>
          <a:p>
            <a:pPr eaLnBrk="1" hangingPunct="1">
              <a:buFontTx/>
              <a:buNone/>
            </a:pPr>
            <a:r>
              <a:rPr lang="en-US" altLang="zh-CN" sz="2400" b="1" smtClean="0"/>
              <a:t>Contents</a:t>
            </a:r>
          </a:p>
          <a:p>
            <a:pPr eaLnBrk="1" hangingPunct="1">
              <a:buFontTx/>
              <a:buNone/>
            </a:pPr>
            <a:r>
              <a:rPr lang="en-US" altLang="zh-CN" sz="2400" b="1" smtClean="0"/>
              <a:t>4.1 Production Overview</a:t>
            </a:r>
          </a:p>
          <a:p>
            <a:pPr eaLnBrk="1" hangingPunct="1">
              <a:buFontTx/>
              <a:buNone/>
            </a:pPr>
            <a:r>
              <a:rPr lang="en-US" altLang="zh-CN" sz="2400" b="1" smtClean="0"/>
              <a:t>4.2 The Production Planning Process</a:t>
            </a:r>
          </a:p>
          <a:p>
            <a:pPr eaLnBrk="1" hangingPunct="1">
              <a:buFontTx/>
              <a:buNone/>
            </a:pPr>
            <a:r>
              <a:rPr lang="en-US" altLang="zh-CN" sz="2400" b="1" smtClean="0"/>
              <a:t>4.3 ERP in Supply-Chain Management</a:t>
            </a:r>
          </a:p>
          <a:p>
            <a:pPr eaLnBrk="1" hangingPunct="1">
              <a:buFontTx/>
              <a:buNone/>
            </a:pPr>
            <a:endParaRPr lang="en-US" altLang="zh-CN" sz="2400" b="1" smtClean="0"/>
          </a:p>
        </p:txBody>
      </p:sp>
      <p:sp>
        <p:nvSpPr>
          <p:cNvPr id="130052" name="Rectangle 11"/>
          <p:cNvSpPr>
            <a:spLocks noGrp="1" noChangeArrowheads="1"/>
          </p:cNvSpPr>
          <p:nvPr>
            <p:ph type="title"/>
          </p:nvPr>
        </p:nvSpPr>
        <p:spPr>
          <a:xfrm>
            <a:off x="685800" y="609600"/>
            <a:ext cx="7772400" cy="685800"/>
          </a:xfrm>
          <a:noFill/>
        </p:spPr>
        <p:txBody>
          <a:bodyPr/>
          <a:lstStyle/>
          <a:p>
            <a:pPr eaLnBrk="1" hangingPunct="1"/>
            <a:r>
              <a:rPr lang="en-US" altLang="zh-CN" sz="3200" b="1" smtClean="0"/>
              <a:t>C3 Marketing Information Systems and the Sales Order Process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4: Production and Materials Management Information Systems</a:t>
            </a:r>
          </a:p>
        </p:txBody>
      </p:sp>
      <p:sp>
        <p:nvSpPr>
          <p:cNvPr id="131075" name="Rectangle 3"/>
          <p:cNvSpPr>
            <a:spLocks noGrp="1" noChangeArrowheads="1"/>
          </p:cNvSpPr>
          <p:nvPr>
            <p:ph type="body" idx="1"/>
          </p:nvPr>
        </p:nvSpPr>
        <p:spPr>
          <a:xfrm>
            <a:off x="1042988" y="1052513"/>
            <a:ext cx="6769100" cy="4114800"/>
          </a:xfrm>
        </p:spPr>
        <p:txBody>
          <a:bodyPr/>
          <a:lstStyle/>
          <a:p>
            <a:pPr eaLnBrk="1" hangingPunct="1">
              <a:buFontTx/>
              <a:buNone/>
            </a:pPr>
            <a:r>
              <a:rPr lang="en-US" altLang="zh-CN" sz="2400" b="1" smtClean="0"/>
              <a:t>Managers in FS’s Production and Materials Management departments must answer three questions:</a:t>
            </a:r>
          </a:p>
          <a:p>
            <a:pPr eaLnBrk="1" hangingPunct="1"/>
            <a:r>
              <a:rPr lang="en-US" altLang="zh-CN" sz="2400" b="1" smtClean="0"/>
              <a:t>How many of each snack bar should we produce?</a:t>
            </a:r>
          </a:p>
          <a:p>
            <a:pPr eaLnBrk="1" hangingPunct="1"/>
            <a:r>
              <a:rPr lang="en-US" altLang="zh-CN" sz="2400" b="1" smtClean="0"/>
              <a:t>What quantities of raw materials should we order so we can meet that level of production?</a:t>
            </a:r>
          </a:p>
          <a:p>
            <a:pPr eaLnBrk="1" hangingPunct="1"/>
            <a:r>
              <a:rPr lang="en-US" altLang="zh-CN" sz="2400" b="1" smtClean="0"/>
              <a:t>When should we order raw materials?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页脚占位符 4"/>
          <p:cNvSpPr>
            <a:spLocks noGrp="1"/>
          </p:cNvSpPr>
          <p:nvPr>
            <p:ph type="ftr" sz="quarter" idx="11"/>
          </p:nvPr>
        </p:nvSpPr>
        <p:spPr/>
        <p:txBody>
          <a:bodyPr/>
          <a:lstStyle/>
          <a:p>
            <a:pPr>
              <a:defRPr/>
            </a:pPr>
            <a:r>
              <a:rPr lang="en-US" altLang="zh-CN"/>
              <a:t>Chapter 4: Production and Materials Management Information Systems</a:t>
            </a:r>
          </a:p>
        </p:txBody>
      </p:sp>
      <p:sp>
        <p:nvSpPr>
          <p:cNvPr id="132099" name="Rectangle 33"/>
          <p:cNvSpPr>
            <a:spLocks noChangeArrowheads="1"/>
          </p:cNvSpPr>
          <p:nvPr/>
        </p:nvSpPr>
        <p:spPr bwMode="auto">
          <a:xfrm>
            <a:off x="5724525" y="4797425"/>
            <a:ext cx="720725" cy="122555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132100" name="Rectangle 32"/>
          <p:cNvSpPr>
            <a:spLocks noChangeArrowheads="1"/>
          </p:cNvSpPr>
          <p:nvPr/>
        </p:nvSpPr>
        <p:spPr bwMode="auto">
          <a:xfrm>
            <a:off x="4932363" y="4797425"/>
            <a:ext cx="720725" cy="122555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132101" name="Rectangle 31"/>
          <p:cNvSpPr>
            <a:spLocks noChangeArrowheads="1"/>
          </p:cNvSpPr>
          <p:nvPr/>
        </p:nvSpPr>
        <p:spPr bwMode="auto">
          <a:xfrm>
            <a:off x="4067175" y="4797425"/>
            <a:ext cx="720725" cy="122555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132102" name="Rectangle 3"/>
          <p:cNvSpPr>
            <a:spLocks noGrp="1" noChangeArrowheads="1"/>
          </p:cNvSpPr>
          <p:nvPr>
            <p:ph type="body" idx="1"/>
          </p:nvPr>
        </p:nvSpPr>
        <p:spPr>
          <a:xfrm>
            <a:off x="684213" y="1196975"/>
            <a:ext cx="7772400" cy="4114800"/>
          </a:xfrm>
        </p:spPr>
        <p:txBody>
          <a:bodyPr/>
          <a:lstStyle/>
          <a:p>
            <a:pPr eaLnBrk="1" hangingPunct="1"/>
            <a:r>
              <a:rPr lang="en-US" altLang="zh-CN" sz="2800" smtClean="0"/>
              <a:t>There are three general approaches to production:</a:t>
            </a:r>
          </a:p>
          <a:p>
            <a:pPr lvl="1" eaLnBrk="1" hangingPunct="1"/>
            <a:r>
              <a:rPr lang="en-US" altLang="zh-CN" sz="2400" smtClean="0"/>
              <a:t>Make-to-stock</a:t>
            </a:r>
          </a:p>
          <a:p>
            <a:pPr lvl="1" eaLnBrk="1" hangingPunct="1"/>
            <a:r>
              <a:rPr lang="en-US" altLang="zh-CN" sz="2400" smtClean="0"/>
              <a:t>Make-to-order</a:t>
            </a:r>
          </a:p>
          <a:p>
            <a:pPr lvl="1" eaLnBrk="1" hangingPunct="1"/>
            <a:r>
              <a:rPr lang="en-US" altLang="zh-CN" sz="2400" smtClean="0"/>
              <a:t>Assemble-to-order</a:t>
            </a:r>
          </a:p>
          <a:p>
            <a:pPr eaLnBrk="1" hangingPunct="1"/>
            <a:r>
              <a:rPr lang="en-US" altLang="zh-CN" sz="2800" smtClean="0"/>
              <a:t>Fitter Snacker’s Manufacturing Process</a:t>
            </a:r>
          </a:p>
        </p:txBody>
      </p:sp>
      <p:sp>
        <p:nvSpPr>
          <p:cNvPr id="132103" name="Rectangle 4"/>
          <p:cNvSpPr>
            <a:spLocks noGrp="1" noChangeArrowheads="1"/>
          </p:cNvSpPr>
          <p:nvPr>
            <p:ph type="title"/>
          </p:nvPr>
        </p:nvSpPr>
        <p:spPr>
          <a:xfrm>
            <a:off x="684213" y="188913"/>
            <a:ext cx="7772400" cy="1143000"/>
          </a:xfrm>
          <a:noFill/>
        </p:spPr>
        <p:txBody>
          <a:bodyPr/>
          <a:lstStyle/>
          <a:p>
            <a:pPr eaLnBrk="1" hangingPunct="1"/>
            <a:r>
              <a:rPr lang="en-US" altLang="zh-CN" sz="3600" b="1" smtClean="0"/>
              <a:t>4.1 Production Overview</a:t>
            </a:r>
          </a:p>
        </p:txBody>
      </p:sp>
      <p:sp>
        <p:nvSpPr>
          <p:cNvPr id="132104" name="Text Box 6"/>
          <p:cNvSpPr txBox="1">
            <a:spLocks noChangeArrowheads="1"/>
          </p:cNvSpPr>
          <p:nvPr/>
        </p:nvSpPr>
        <p:spPr bwMode="auto">
          <a:xfrm>
            <a:off x="354013" y="4473575"/>
            <a:ext cx="1554162" cy="11874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400">
                <a:solidFill>
                  <a:srgbClr val="000000"/>
                </a:solidFill>
                <a:latin typeface="Times New Roman" pitchFamily="18" charset="0"/>
              </a:rPr>
              <a:t>Raw</a:t>
            </a:r>
          </a:p>
          <a:p>
            <a:pPr algn="ctr"/>
            <a:r>
              <a:rPr kumimoji="1" lang="en-US" altLang="zh-CN" sz="2400">
                <a:solidFill>
                  <a:srgbClr val="000000"/>
                </a:solidFill>
                <a:latin typeface="Times New Roman" pitchFamily="18" charset="0"/>
              </a:rPr>
              <a:t>Material </a:t>
            </a:r>
          </a:p>
          <a:p>
            <a:pPr algn="ctr"/>
            <a:r>
              <a:rPr kumimoji="1" lang="en-US" altLang="zh-CN" sz="2400">
                <a:solidFill>
                  <a:srgbClr val="000000"/>
                </a:solidFill>
                <a:latin typeface="Times New Roman" pitchFamily="18" charset="0"/>
              </a:rPr>
              <a:t>Warehouse</a:t>
            </a:r>
          </a:p>
        </p:txBody>
      </p:sp>
      <p:sp>
        <p:nvSpPr>
          <p:cNvPr id="132105" name="Text Box 7"/>
          <p:cNvSpPr txBox="1">
            <a:spLocks noChangeArrowheads="1"/>
          </p:cNvSpPr>
          <p:nvPr/>
        </p:nvSpPr>
        <p:spPr bwMode="auto">
          <a:xfrm>
            <a:off x="2490788" y="4071938"/>
            <a:ext cx="928687" cy="45720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400">
                <a:solidFill>
                  <a:srgbClr val="000000"/>
                </a:solidFill>
                <a:latin typeface="Times New Roman" pitchFamily="18" charset="0"/>
              </a:rPr>
              <a:t>Mixer</a:t>
            </a:r>
          </a:p>
        </p:txBody>
      </p:sp>
      <p:sp>
        <p:nvSpPr>
          <p:cNvPr id="132106" name="Text Box 8"/>
          <p:cNvSpPr txBox="1">
            <a:spLocks noChangeArrowheads="1"/>
          </p:cNvSpPr>
          <p:nvPr/>
        </p:nvSpPr>
        <p:spPr bwMode="auto">
          <a:xfrm>
            <a:off x="2490788" y="4627563"/>
            <a:ext cx="928687" cy="45720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400">
                <a:solidFill>
                  <a:srgbClr val="000000"/>
                </a:solidFill>
                <a:latin typeface="Times New Roman" pitchFamily="18" charset="0"/>
              </a:rPr>
              <a:t>Mixer</a:t>
            </a:r>
          </a:p>
        </p:txBody>
      </p:sp>
      <p:sp>
        <p:nvSpPr>
          <p:cNvPr id="132107" name="Text Box 9"/>
          <p:cNvSpPr txBox="1">
            <a:spLocks noChangeArrowheads="1"/>
          </p:cNvSpPr>
          <p:nvPr/>
        </p:nvSpPr>
        <p:spPr bwMode="auto">
          <a:xfrm>
            <a:off x="2490788" y="5132388"/>
            <a:ext cx="928687" cy="45720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400">
                <a:solidFill>
                  <a:srgbClr val="000000"/>
                </a:solidFill>
                <a:latin typeface="Times New Roman" pitchFamily="18" charset="0"/>
              </a:rPr>
              <a:t>Mixer</a:t>
            </a:r>
          </a:p>
        </p:txBody>
      </p:sp>
      <p:sp>
        <p:nvSpPr>
          <p:cNvPr id="132108" name="Text Box 10"/>
          <p:cNvSpPr txBox="1">
            <a:spLocks noChangeArrowheads="1"/>
          </p:cNvSpPr>
          <p:nvPr/>
        </p:nvSpPr>
        <p:spPr bwMode="auto">
          <a:xfrm>
            <a:off x="2484438" y="5708650"/>
            <a:ext cx="928687" cy="45720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400">
                <a:solidFill>
                  <a:srgbClr val="000000"/>
                </a:solidFill>
                <a:latin typeface="Times New Roman" pitchFamily="18" charset="0"/>
              </a:rPr>
              <a:t>Mixer</a:t>
            </a:r>
          </a:p>
        </p:txBody>
      </p:sp>
      <p:sp>
        <p:nvSpPr>
          <p:cNvPr id="132109" name="Text Box 11"/>
          <p:cNvSpPr txBox="1">
            <a:spLocks noChangeArrowheads="1"/>
          </p:cNvSpPr>
          <p:nvPr/>
        </p:nvSpPr>
        <p:spPr bwMode="auto">
          <a:xfrm>
            <a:off x="3995738" y="4149725"/>
            <a:ext cx="2519362" cy="1917700"/>
          </a:xfrm>
          <a:prstGeom prst="rect">
            <a:avLst/>
          </a:prstGeom>
          <a:solidFill>
            <a:srgbClr val="008080">
              <a:alpha val="27843"/>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400">
                <a:solidFill>
                  <a:srgbClr val="000000"/>
                </a:solidFill>
                <a:latin typeface="Times New Roman" pitchFamily="18" charset="0"/>
              </a:rPr>
              <a:t>Snack Bar Line</a:t>
            </a:r>
          </a:p>
          <a:p>
            <a:pPr algn="ctr"/>
            <a:endParaRPr kumimoji="1" lang="en-US" altLang="zh-CN" sz="2400">
              <a:solidFill>
                <a:srgbClr val="000000"/>
              </a:solidFill>
              <a:latin typeface="Times New Roman" pitchFamily="18" charset="0"/>
            </a:endParaRPr>
          </a:p>
          <a:p>
            <a:pPr algn="ctr"/>
            <a:endParaRPr kumimoji="1" lang="en-US" altLang="zh-CN" sz="2400">
              <a:solidFill>
                <a:srgbClr val="000000"/>
              </a:solidFill>
              <a:latin typeface="Times New Roman" pitchFamily="18" charset="0"/>
            </a:endParaRPr>
          </a:p>
          <a:p>
            <a:pPr algn="ctr"/>
            <a:r>
              <a:rPr kumimoji="1" lang="en-US" altLang="zh-CN" sz="2400">
                <a:solidFill>
                  <a:srgbClr val="000000"/>
                </a:solidFill>
                <a:latin typeface="Times New Roman" pitchFamily="18" charset="0"/>
              </a:rPr>
              <a:t>Form   Bake   Pack</a:t>
            </a:r>
          </a:p>
          <a:p>
            <a:pPr algn="ctr"/>
            <a:endParaRPr kumimoji="1" lang="en-US" altLang="zh-CN" sz="2400">
              <a:solidFill>
                <a:srgbClr val="000000"/>
              </a:solidFill>
              <a:latin typeface="Times New Roman" pitchFamily="18" charset="0"/>
            </a:endParaRPr>
          </a:p>
        </p:txBody>
      </p:sp>
      <p:sp>
        <p:nvSpPr>
          <p:cNvPr id="132110" name="Text Box 12"/>
          <p:cNvSpPr txBox="1">
            <a:spLocks noChangeArrowheads="1"/>
          </p:cNvSpPr>
          <p:nvPr/>
        </p:nvSpPr>
        <p:spPr bwMode="auto">
          <a:xfrm>
            <a:off x="6948488" y="4437063"/>
            <a:ext cx="1554162" cy="11874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400">
                <a:solidFill>
                  <a:srgbClr val="000000"/>
                </a:solidFill>
                <a:latin typeface="Times New Roman" pitchFamily="18" charset="0"/>
              </a:rPr>
              <a:t>Finished</a:t>
            </a:r>
          </a:p>
          <a:p>
            <a:pPr algn="ctr"/>
            <a:r>
              <a:rPr kumimoji="1" lang="en-US" altLang="zh-CN" sz="2400">
                <a:solidFill>
                  <a:srgbClr val="000000"/>
                </a:solidFill>
                <a:latin typeface="Times New Roman" pitchFamily="18" charset="0"/>
              </a:rPr>
              <a:t>Goods</a:t>
            </a:r>
          </a:p>
          <a:p>
            <a:pPr algn="ctr"/>
            <a:r>
              <a:rPr kumimoji="1" lang="en-US" altLang="zh-CN" sz="2400">
                <a:solidFill>
                  <a:srgbClr val="000000"/>
                </a:solidFill>
                <a:latin typeface="Times New Roman" pitchFamily="18" charset="0"/>
              </a:rPr>
              <a:t>Warehouse</a:t>
            </a:r>
          </a:p>
        </p:txBody>
      </p:sp>
      <p:sp>
        <p:nvSpPr>
          <p:cNvPr id="132111" name="Line 13"/>
          <p:cNvSpPr>
            <a:spLocks noChangeShapeType="1"/>
          </p:cNvSpPr>
          <p:nvPr/>
        </p:nvSpPr>
        <p:spPr bwMode="auto">
          <a:xfrm flipV="1">
            <a:off x="1835150" y="4365625"/>
            <a:ext cx="649288" cy="215900"/>
          </a:xfrm>
          <a:prstGeom prst="line">
            <a:avLst/>
          </a:prstGeom>
          <a:noFill/>
          <a:ln w="5715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32112" name="Line 14"/>
          <p:cNvSpPr>
            <a:spLocks noChangeShapeType="1"/>
          </p:cNvSpPr>
          <p:nvPr/>
        </p:nvSpPr>
        <p:spPr bwMode="auto">
          <a:xfrm>
            <a:off x="3349625" y="4365625"/>
            <a:ext cx="790575" cy="142875"/>
          </a:xfrm>
          <a:prstGeom prst="line">
            <a:avLst/>
          </a:prstGeom>
          <a:noFill/>
          <a:ln w="5715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32113" name="Line 15"/>
          <p:cNvSpPr>
            <a:spLocks noChangeShapeType="1"/>
          </p:cNvSpPr>
          <p:nvPr/>
        </p:nvSpPr>
        <p:spPr bwMode="auto">
          <a:xfrm>
            <a:off x="1763713" y="4868863"/>
            <a:ext cx="720725" cy="0"/>
          </a:xfrm>
          <a:prstGeom prst="line">
            <a:avLst/>
          </a:prstGeom>
          <a:noFill/>
          <a:ln w="5715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32114" name="Line 16"/>
          <p:cNvSpPr>
            <a:spLocks noChangeShapeType="1"/>
          </p:cNvSpPr>
          <p:nvPr/>
        </p:nvSpPr>
        <p:spPr bwMode="auto">
          <a:xfrm>
            <a:off x="1835150" y="5373688"/>
            <a:ext cx="720725" cy="0"/>
          </a:xfrm>
          <a:prstGeom prst="line">
            <a:avLst/>
          </a:prstGeom>
          <a:noFill/>
          <a:ln w="5715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32115" name="Line 17"/>
          <p:cNvSpPr>
            <a:spLocks noChangeShapeType="1"/>
          </p:cNvSpPr>
          <p:nvPr/>
        </p:nvSpPr>
        <p:spPr bwMode="auto">
          <a:xfrm>
            <a:off x="1835150" y="5589588"/>
            <a:ext cx="720725" cy="360362"/>
          </a:xfrm>
          <a:prstGeom prst="line">
            <a:avLst/>
          </a:prstGeom>
          <a:noFill/>
          <a:ln w="5715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32116" name="Line 18"/>
          <p:cNvSpPr>
            <a:spLocks noChangeShapeType="1"/>
          </p:cNvSpPr>
          <p:nvPr/>
        </p:nvSpPr>
        <p:spPr bwMode="auto">
          <a:xfrm>
            <a:off x="3348038" y="4868863"/>
            <a:ext cx="792162" cy="73025"/>
          </a:xfrm>
          <a:prstGeom prst="line">
            <a:avLst/>
          </a:prstGeom>
          <a:noFill/>
          <a:ln w="5715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32117" name="Line 19"/>
          <p:cNvSpPr>
            <a:spLocks noChangeShapeType="1"/>
          </p:cNvSpPr>
          <p:nvPr/>
        </p:nvSpPr>
        <p:spPr bwMode="auto">
          <a:xfrm flipV="1">
            <a:off x="3419475" y="5300663"/>
            <a:ext cx="720725" cy="144462"/>
          </a:xfrm>
          <a:prstGeom prst="line">
            <a:avLst/>
          </a:prstGeom>
          <a:noFill/>
          <a:ln w="5715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32118" name="Line 20"/>
          <p:cNvSpPr>
            <a:spLocks noChangeShapeType="1"/>
          </p:cNvSpPr>
          <p:nvPr/>
        </p:nvSpPr>
        <p:spPr bwMode="auto">
          <a:xfrm flipV="1">
            <a:off x="3348038" y="5661025"/>
            <a:ext cx="863600" cy="288925"/>
          </a:xfrm>
          <a:prstGeom prst="line">
            <a:avLst/>
          </a:prstGeom>
          <a:noFill/>
          <a:ln w="5715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32119" name="Line 21"/>
          <p:cNvSpPr>
            <a:spLocks noChangeShapeType="1"/>
          </p:cNvSpPr>
          <p:nvPr/>
        </p:nvSpPr>
        <p:spPr bwMode="auto">
          <a:xfrm>
            <a:off x="6443663" y="5084763"/>
            <a:ext cx="576262" cy="0"/>
          </a:xfrm>
          <a:prstGeom prst="line">
            <a:avLst/>
          </a:prstGeom>
          <a:noFill/>
          <a:ln w="5715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32120" name="Rectangle 26"/>
          <p:cNvSpPr>
            <a:spLocks noChangeArrowheads="1"/>
          </p:cNvSpPr>
          <p:nvPr/>
        </p:nvSpPr>
        <p:spPr bwMode="auto">
          <a:xfrm>
            <a:off x="4067175" y="4724400"/>
            <a:ext cx="792163" cy="1296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endParaRPr kumimoji="1" lang="zh-CN" altLang="en-US" sz="2400">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4: Production and Materials Management Information Systems</a:t>
            </a:r>
          </a:p>
        </p:txBody>
      </p:sp>
      <p:sp>
        <p:nvSpPr>
          <p:cNvPr id="133123" name="Rectangle 3"/>
          <p:cNvSpPr>
            <a:spLocks noGrp="1" noChangeArrowheads="1"/>
          </p:cNvSpPr>
          <p:nvPr>
            <p:ph type="body" idx="1"/>
          </p:nvPr>
        </p:nvSpPr>
        <p:spPr>
          <a:xfrm>
            <a:off x="611188" y="692150"/>
            <a:ext cx="7772400" cy="5041900"/>
          </a:xfrm>
        </p:spPr>
        <p:txBody>
          <a:bodyPr/>
          <a:lstStyle/>
          <a:p>
            <a:pPr eaLnBrk="1" hangingPunct="1"/>
            <a:r>
              <a:rPr lang="en-US" altLang="zh-CN" sz="2800" smtClean="0"/>
              <a:t>Fitter Snacker’s Production Sequence</a:t>
            </a:r>
          </a:p>
          <a:p>
            <a:pPr eaLnBrk="1" hangingPunct="1"/>
            <a:r>
              <a:rPr lang="en-US" altLang="zh-CN" sz="2800" smtClean="0"/>
              <a:t>Fitter Snacker’s Production Problems</a:t>
            </a:r>
          </a:p>
          <a:p>
            <a:pPr lvl="1" eaLnBrk="1" hangingPunct="1"/>
            <a:r>
              <a:rPr lang="en-US" altLang="zh-CN" sz="2400" smtClean="0"/>
              <a:t>Communications Problems</a:t>
            </a:r>
          </a:p>
          <a:p>
            <a:pPr lvl="2" eaLnBrk="1" hangingPunct="1"/>
            <a:r>
              <a:rPr lang="en-US" altLang="zh-CN" sz="2000" smtClean="0"/>
              <a:t>Marketing personnel do not share information with production personnel</a:t>
            </a:r>
          </a:p>
          <a:p>
            <a:pPr lvl="2" eaLnBrk="1" hangingPunct="1"/>
            <a:r>
              <a:rPr lang="en-US" altLang="zh-CN" sz="2000" smtClean="0"/>
              <a:t>When Production must meet an unexpected increase in demand,</a:t>
            </a:r>
          </a:p>
          <a:p>
            <a:pPr lvl="3" eaLnBrk="1" hangingPunct="1"/>
            <a:r>
              <a:rPr lang="en-US" altLang="zh-CN" smtClean="0"/>
              <a:t>Depleting warehouse inventories</a:t>
            </a:r>
          </a:p>
          <a:p>
            <a:pPr lvl="3" eaLnBrk="1" hangingPunct="1"/>
            <a:r>
              <a:rPr lang="en-US" altLang="zh-CN" smtClean="0"/>
              <a:t>Causing Shortages or a stock out of materials</a:t>
            </a:r>
          </a:p>
          <a:p>
            <a:pPr lvl="3" eaLnBrk="1" hangingPunct="1"/>
            <a:r>
              <a:rPr lang="en-US" altLang="zh-CN" smtClean="0"/>
              <a:t>Degrading performance of Production personnel</a:t>
            </a:r>
          </a:p>
          <a:p>
            <a:pPr lvl="1" eaLnBrk="1" hangingPunct="1"/>
            <a:r>
              <a:rPr lang="en-US" altLang="zh-CN" sz="2400" smtClean="0"/>
              <a:t>Invertory Problems</a:t>
            </a:r>
          </a:p>
          <a:p>
            <a:pPr lvl="1" eaLnBrk="1" hangingPunct="1"/>
            <a:r>
              <a:rPr lang="en-US" altLang="zh-CN" sz="2400" smtClean="0"/>
              <a:t>Accounting and Purchasing Problems</a:t>
            </a:r>
          </a:p>
          <a:p>
            <a:pPr lvl="3" eaLnBrk="1" hangingPunct="1"/>
            <a:endParaRPr lang="en-US" altLang="zh-CN" sz="1800" smtClean="0"/>
          </a:p>
          <a:p>
            <a:pPr lvl="1" eaLnBrk="1" hangingPunct="1"/>
            <a:endParaRPr lang="en-US" altLang="zh-CN" sz="240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4: Production and Materials Management Information Systems</a:t>
            </a:r>
          </a:p>
        </p:txBody>
      </p:sp>
      <p:sp>
        <p:nvSpPr>
          <p:cNvPr id="134147" name="Rectangle 3"/>
          <p:cNvSpPr>
            <a:spLocks noGrp="1" noChangeArrowheads="1"/>
          </p:cNvSpPr>
          <p:nvPr>
            <p:ph type="body" idx="1"/>
          </p:nvPr>
        </p:nvSpPr>
        <p:spPr>
          <a:xfrm>
            <a:off x="755650" y="1557338"/>
            <a:ext cx="7772400" cy="4679950"/>
          </a:xfrm>
        </p:spPr>
        <p:txBody>
          <a:bodyPr/>
          <a:lstStyle/>
          <a:p>
            <a:pPr eaLnBrk="1" hangingPunct="1"/>
            <a:r>
              <a:rPr lang="en-US" altLang="zh-CN" sz="2800" smtClean="0"/>
              <a:t>Production planners follow three important principles:</a:t>
            </a:r>
          </a:p>
          <a:p>
            <a:pPr lvl="1" eaLnBrk="1" hangingPunct="1"/>
            <a:r>
              <a:rPr lang="en-US" altLang="zh-CN" sz="2400" smtClean="0"/>
              <a:t>Work from a sales forecast to create an ‘aggregate’ production plan for all products.</a:t>
            </a:r>
          </a:p>
          <a:p>
            <a:pPr lvl="1" eaLnBrk="1" hangingPunct="1"/>
            <a:r>
              <a:rPr lang="en-US" altLang="zh-CN" sz="2400" smtClean="0"/>
              <a:t>Break down the aggregate plan into more specific production plans for individual products and limited time periods</a:t>
            </a:r>
          </a:p>
          <a:p>
            <a:pPr lvl="1" eaLnBrk="1" hangingPunct="1"/>
            <a:r>
              <a:rPr lang="en-US" altLang="zh-CN" sz="2400" smtClean="0"/>
              <a:t>Use the production plan to determine raw material requirements.</a:t>
            </a:r>
          </a:p>
          <a:p>
            <a:pPr eaLnBrk="1" hangingPunct="1"/>
            <a:r>
              <a:rPr lang="en-US" altLang="zh-CN" sz="2800" smtClean="0"/>
              <a:t>The R/3 Approach to Production Planning</a:t>
            </a:r>
          </a:p>
          <a:p>
            <a:pPr eaLnBrk="1" hangingPunct="1"/>
            <a:endParaRPr lang="en-US" altLang="zh-CN" sz="2400" smtClean="0"/>
          </a:p>
          <a:p>
            <a:pPr lvl="1" eaLnBrk="1" hangingPunct="1">
              <a:buFontTx/>
              <a:buNone/>
            </a:pPr>
            <a:endParaRPr lang="en-US" altLang="zh-CN" sz="2400" smtClean="0"/>
          </a:p>
        </p:txBody>
      </p:sp>
      <p:sp>
        <p:nvSpPr>
          <p:cNvPr id="134148" name="Rectangle 4"/>
          <p:cNvSpPr>
            <a:spLocks noGrp="1" noChangeArrowheads="1"/>
          </p:cNvSpPr>
          <p:nvPr>
            <p:ph type="title"/>
          </p:nvPr>
        </p:nvSpPr>
        <p:spPr>
          <a:xfrm>
            <a:off x="755650" y="333375"/>
            <a:ext cx="7772400" cy="1143000"/>
          </a:xfrm>
        </p:spPr>
        <p:txBody>
          <a:bodyPr/>
          <a:lstStyle/>
          <a:p>
            <a:pPr eaLnBrk="1" hangingPunct="1"/>
            <a:r>
              <a:rPr lang="en-US" altLang="zh-CN" sz="3200" smtClean="0"/>
              <a:t>4.2 The Production Planning Process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1"/>
          </p:nvPr>
        </p:nvSpPr>
        <p:spPr>
          <a:xfrm>
            <a:off x="323850" y="836613"/>
            <a:ext cx="8229600" cy="5256212"/>
          </a:xfrm>
        </p:spPr>
        <p:txBody>
          <a:bodyPr/>
          <a:lstStyle/>
          <a:p>
            <a:pPr eaLnBrk="1" hangingPunct="1"/>
            <a:r>
              <a:rPr lang="en-US" altLang="zh-CN" sz="2800" b="1" smtClean="0">
                <a:solidFill>
                  <a:schemeClr val="folHlink"/>
                </a:solidFill>
              </a:rPr>
              <a:t>Production and Materials Management</a:t>
            </a:r>
            <a:r>
              <a:rPr lang="en-US" altLang="zh-CN" sz="2800" b="1" smtClean="0"/>
              <a:t>: Purchasing, receiving, transportation/logistics, production scheduling, manufacturing, and plant maintenance</a:t>
            </a:r>
          </a:p>
          <a:p>
            <a:pPr eaLnBrk="1" hangingPunct="1"/>
            <a:r>
              <a:rPr lang="en-US" altLang="zh-CN" sz="2800" b="1" smtClean="0">
                <a:solidFill>
                  <a:schemeClr val="folHlink"/>
                </a:solidFill>
              </a:rPr>
              <a:t>Accounting Finance</a:t>
            </a:r>
            <a:r>
              <a:rPr lang="en-US" altLang="zh-CN" sz="2800" b="1" smtClean="0"/>
              <a:t>: Financial accounting, cost allocation and control, planning and budgeting, and cash-flow management</a:t>
            </a:r>
          </a:p>
          <a:p>
            <a:pPr eaLnBrk="1" hangingPunct="1"/>
            <a:r>
              <a:rPr lang="en-US" altLang="zh-CN" sz="2800" b="1" smtClean="0">
                <a:solidFill>
                  <a:schemeClr val="folHlink"/>
                </a:solidFill>
              </a:rPr>
              <a:t>Human Resources</a:t>
            </a:r>
            <a:r>
              <a:rPr lang="en-US" altLang="zh-CN" sz="2800" b="1" smtClean="0"/>
              <a:t>:  Recruiting and hiring, training, payroll, and benefits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页脚占位符 4"/>
          <p:cNvSpPr>
            <a:spLocks noGrp="1"/>
          </p:cNvSpPr>
          <p:nvPr>
            <p:ph type="ftr" sz="quarter" idx="11"/>
          </p:nvPr>
        </p:nvSpPr>
        <p:spPr/>
        <p:txBody>
          <a:bodyPr/>
          <a:lstStyle/>
          <a:p>
            <a:pPr>
              <a:defRPr/>
            </a:pPr>
            <a:r>
              <a:rPr lang="en-US" altLang="zh-CN"/>
              <a:t>Chapter 4: Production and Materials Management Information Systems</a:t>
            </a:r>
          </a:p>
        </p:txBody>
      </p:sp>
      <p:sp>
        <p:nvSpPr>
          <p:cNvPr id="135171" name="Oval 4"/>
          <p:cNvSpPr>
            <a:spLocks noChangeArrowheads="1"/>
          </p:cNvSpPr>
          <p:nvPr/>
        </p:nvSpPr>
        <p:spPr bwMode="auto">
          <a:xfrm>
            <a:off x="1295400" y="762000"/>
            <a:ext cx="6629400" cy="762000"/>
          </a:xfrm>
          <a:prstGeom prst="ellipse">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endParaRPr kumimoji="1" lang="zh-CN" altLang="en-US" sz="2400">
              <a:solidFill>
                <a:srgbClr val="000000"/>
              </a:solidFill>
              <a:latin typeface="Times New Roman" pitchFamily="18" charset="0"/>
            </a:endParaRPr>
          </a:p>
        </p:txBody>
      </p:sp>
      <p:sp>
        <p:nvSpPr>
          <p:cNvPr id="135172" name="Oval 5"/>
          <p:cNvSpPr>
            <a:spLocks noChangeArrowheads="1"/>
          </p:cNvSpPr>
          <p:nvPr/>
        </p:nvSpPr>
        <p:spPr bwMode="auto">
          <a:xfrm>
            <a:off x="1143000" y="412750"/>
            <a:ext cx="6705600" cy="696913"/>
          </a:xfrm>
          <a:prstGeom prst="ellipse">
            <a:avLst/>
          </a:prstGeom>
          <a:solidFill>
            <a:srgbClr val="CC66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kumimoji="1" lang="en-US" altLang="zh-CN" sz="2800" b="1">
                <a:solidFill>
                  <a:srgbClr val="000000"/>
                </a:solidFill>
              </a:rPr>
              <a:t>Sales Forecasting</a:t>
            </a:r>
          </a:p>
        </p:txBody>
      </p:sp>
      <p:sp>
        <p:nvSpPr>
          <p:cNvPr id="135173" name="Oval 6"/>
          <p:cNvSpPr>
            <a:spLocks noChangeArrowheads="1"/>
          </p:cNvSpPr>
          <p:nvPr/>
        </p:nvSpPr>
        <p:spPr bwMode="auto">
          <a:xfrm>
            <a:off x="914400" y="5486400"/>
            <a:ext cx="2590800" cy="609600"/>
          </a:xfrm>
          <a:prstGeom prst="ellipse">
            <a:avLst/>
          </a:prstGeom>
          <a:solidFill>
            <a:srgbClr val="CC66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kumimoji="1" lang="en-US" altLang="zh-CN" sz="2400" b="1">
                <a:solidFill>
                  <a:srgbClr val="000000"/>
                </a:solidFill>
              </a:rPr>
              <a:t>Production</a:t>
            </a:r>
          </a:p>
        </p:txBody>
      </p:sp>
      <p:sp>
        <p:nvSpPr>
          <p:cNvPr id="135174" name="Rectangle 7"/>
          <p:cNvSpPr>
            <a:spLocks noChangeArrowheads="1"/>
          </p:cNvSpPr>
          <p:nvPr/>
        </p:nvSpPr>
        <p:spPr bwMode="auto">
          <a:xfrm>
            <a:off x="1066800" y="1712913"/>
            <a:ext cx="6781800" cy="457200"/>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kumimoji="1" lang="en-US" altLang="zh-CN" sz="2400" b="1">
                <a:solidFill>
                  <a:srgbClr val="000000"/>
                </a:solidFill>
              </a:rPr>
              <a:t>Sales and Operations Planning</a:t>
            </a:r>
          </a:p>
        </p:txBody>
      </p:sp>
      <p:sp>
        <p:nvSpPr>
          <p:cNvPr id="135175" name="Rectangle 8"/>
          <p:cNvSpPr>
            <a:spLocks noChangeArrowheads="1"/>
          </p:cNvSpPr>
          <p:nvPr/>
        </p:nvSpPr>
        <p:spPr bwMode="auto">
          <a:xfrm>
            <a:off x="1066800" y="2819400"/>
            <a:ext cx="6781800" cy="457200"/>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kumimoji="1" lang="en-US" altLang="zh-CN" sz="2400" b="1">
                <a:solidFill>
                  <a:srgbClr val="000000"/>
                </a:solidFill>
              </a:rPr>
              <a:t>Demand Management</a:t>
            </a:r>
          </a:p>
        </p:txBody>
      </p:sp>
      <p:sp>
        <p:nvSpPr>
          <p:cNvPr id="135176" name="Rectangle 9"/>
          <p:cNvSpPr>
            <a:spLocks noChangeArrowheads="1"/>
          </p:cNvSpPr>
          <p:nvPr/>
        </p:nvSpPr>
        <p:spPr bwMode="auto">
          <a:xfrm>
            <a:off x="1066800" y="4314825"/>
            <a:ext cx="2362200" cy="641350"/>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kumimoji="1" lang="en-US" altLang="zh-CN" b="1">
                <a:solidFill>
                  <a:srgbClr val="000000"/>
                </a:solidFill>
              </a:rPr>
              <a:t>Detailed Scheduling</a:t>
            </a:r>
            <a:endParaRPr kumimoji="1" lang="en-US" altLang="zh-CN" sz="2000">
              <a:solidFill>
                <a:srgbClr val="000000"/>
              </a:solidFill>
              <a:latin typeface="Times New Roman" pitchFamily="18" charset="0"/>
            </a:endParaRPr>
          </a:p>
        </p:txBody>
      </p:sp>
      <p:sp>
        <p:nvSpPr>
          <p:cNvPr id="135177" name="Rectangle 10"/>
          <p:cNvSpPr>
            <a:spLocks noChangeArrowheads="1"/>
          </p:cNvSpPr>
          <p:nvPr/>
        </p:nvSpPr>
        <p:spPr bwMode="auto">
          <a:xfrm>
            <a:off x="5257800" y="4319588"/>
            <a:ext cx="2514600" cy="457200"/>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kumimoji="1" lang="en-US" altLang="zh-CN" sz="2400" b="1">
                <a:solidFill>
                  <a:srgbClr val="000000"/>
                </a:solidFill>
              </a:rPr>
              <a:t>MRP</a:t>
            </a:r>
          </a:p>
        </p:txBody>
      </p:sp>
      <p:sp>
        <p:nvSpPr>
          <p:cNvPr id="135178" name="Oval 11"/>
          <p:cNvSpPr>
            <a:spLocks noChangeArrowheads="1"/>
          </p:cNvSpPr>
          <p:nvPr/>
        </p:nvSpPr>
        <p:spPr bwMode="auto">
          <a:xfrm>
            <a:off x="5257800" y="5543550"/>
            <a:ext cx="2914650" cy="647700"/>
          </a:xfrm>
          <a:prstGeom prst="ellipse">
            <a:avLst/>
          </a:prstGeom>
          <a:solidFill>
            <a:srgbClr val="CC66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kumimoji="1" lang="en-US" altLang="zh-CN" sz="2400" b="1">
                <a:solidFill>
                  <a:srgbClr val="000000"/>
                </a:solidFill>
              </a:rPr>
              <a:t>Purchasing</a:t>
            </a:r>
          </a:p>
        </p:txBody>
      </p:sp>
      <p:sp>
        <p:nvSpPr>
          <p:cNvPr id="135179" name="AutoShape 12"/>
          <p:cNvSpPr>
            <a:spLocks noChangeArrowheads="1"/>
          </p:cNvSpPr>
          <p:nvPr/>
        </p:nvSpPr>
        <p:spPr bwMode="auto">
          <a:xfrm rot="-5400000">
            <a:off x="4281488" y="1128712"/>
            <a:ext cx="304800" cy="485775"/>
          </a:xfrm>
          <a:prstGeom prst="leftArrow">
            <a:avLst>
              <a:gd name="adj1" fmla="val 50000"/>
              <a:gd name="adj2" fmla="val 25000"/>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135180" name="AutoShape 13"/>
          <p:cNvSpPr>
            <a:spLocks noChangeArrowheads="1"/>
          </p:cNvSpPr>
          <p:nvPr/>
        </p:nvSpPr>
        <p:spPr bwMode="auto">
          <a:xfrm rot="-5400000">
            <a:off x="4281488" y="2271712"/>
            <a:ext cx="304800" cy="485775"/>
          </a:xfrm>
          <a:prstGeom prst="leftArrow">
            <a:avLst>
              <a:gd name="adj1" fmla="val 50000"/>
              <a:gd name="adj2" fmla="val 25000"/>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135181" name="AutoShape 14"/>
          <p:cNvSpPr>
            <a:spLocks noChangeArrowheads="1"/>
          </p:cNvSpPr>
          <p:nvPr/>
        </p:nvSpPr>
        <p:spPr bwMode="auto">
          <a:xfrm rot="-5400000">
            <a:off x="2081213" y="3681412"/>
            <a:ext cx="381000" cy="485775"/>
          </a:xfrm>
          <a:prstGeom prst="leftArrow">
            <a:avLst>
              <a:gd name="adj1" fmla="val 50000"/>
              <a:gd name="adj2" fmla="val 25000"/>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135182" name="AutoShape 15"/>
          <p:cNvSpPr>
            <a:spLocks noChangeArrowheads="1"/>
          </p:cNvSpPr>
          <p:nvPr/>
        </p:nvSpPr>
        <p:spPr bwMode="auto">
          <a:xfrm rot="-5400000">
            <a:off x="6491288" y="4938712"/>
            <a:ext cx="304800" cy="485775"/>
          </a:xfrm>
          <a:prstGeom prst="leftArrow">
            <a:avLst>
              <a:gd name="adj1" fmla="val 50000"/>
              <a:gd name="adj2" fmla="val 25000"/>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135183" name="AutoShape 16"/>
          <p:cNvSpPr>
            <a:spLocks noChangeArrowheads="1"/>
          </p:cNvSpPr>
          <p:nvPr/>
        </p:nvSpPr>
        <p:spPr bwMode="auto">
          <a:xfrm rot="-5400000">
            <a:off x="1995488" y="4938712"/>
            <a:ext cx="304800" cy="485775"/>
          </a:xfrm>
          <a:prstGeom prst="leftArrow">
            <a:avLst>
              <a:gd name="adj1" fmla="val 50000"/>
              <a:gd name="adj2" fmla="val 25000"/>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135184" name="AutoShape 17"/>
          <p:cNvSpPr>
            <a:spLocks noChangeArrowheads="1"/>
          </p:cNvSpPr>
          <p:nvPr/>
        </p:nvSpPr>
        <p:spPr bwMode="auto">
          <a:xfrm rot="-5400000">
            <a:off x="6491288" y="3719512"/>
            <a:ext cx="304800" cy="485775"/>
          </a:xfrm>
          <a:prstGeom prst="leftArrow">
            <a:avLst>
              <a:gd name="adj1" fmla="val 50000"/>
              <a:gd name="adj2" fmla="val 25000"/>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135185" name="Rectangle 18"/>
          <p:cNvSpPr>
            <a:spLocks noChangeArrowheads="1"/>
          </p:cNvSpPr>
          <p:nvPr/>
        </p:nvSpPr>
        <p:spPr bwMode="auto">
          <a:xfrm>
            <a:off x="4495800" y="5638800"/>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endParaRPr kumimoji="1" lang="zh-CN" altLang="en-US" sz="2400">
              <a:solidFill>
                <a:srgbClr val="000000"/>
              </a:solidFill>
              <a:latin typeface="Times New Roman" pitchFamily="18" charset="0"/>
            </a:endParaRPr>
          </a:p>
        </p:txBody>
      </p:sp>
      <p:sp>
        <p:nvSpPr>
          <p:cNvPr id="135186" name="Rectangle 19"/>
          <p:cNvSpPr>
            <a:spLocks noChangeArrowheads="1"/>
          </p:cNvSpPr>
          <p:nvPr/>
        </p:nvSpPr>
        <p:spPr bwMode="auto">
          <a:xfrm>
            <a:off x="2133600" y="3657600"/>
            <a:ext cx="4648200" cy="152400"/>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135187" name="Rectangle 20"/>
          <p:cNvSpPr>
            <a:spLocks noChangeArrowheads="1"/>
          </p:cNvSpPr>
          <p:nvPr/>
        </p:nvSpPr>
        <p:spPr bwMode="auto">
          <a:xfrm>
            <a:off x="4267200" y="3429000"/>
            <a:ext cx="228600" cy="228600"/>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4: Production and Materials Management Information Systems</a:t>
            </a:r>
          </a:p>
        </p:txBody>
      </p:sp>
      <p:sp>
        <p:nvSpPr>
          <p:cNvPr id="136195" name="Rectangle 3"/>
          <p:cNvSpPr>
            <a:spLocks noGrp="1" noChangeArrowheads="1"/>
          </p:cNvSpPr>
          <p:nvPr>
            <p:ph type="body" idx="1"/>
          </p:nvPr>
        </p:nvSpPr>
        <p:spPr>
          <a:xfrm>
            <a:off x="611188" y="620713"/>
            <a:ext cx="7921625" cy="5256212"/>
          </a:xfrm>
        </p:spPr>
        <p:txBody>
          <a:bodyPr/>
          <a:lstStyle/>
          <a:p>
            <a:pPr eaLnBrk="1" hangingPunct="1"/>
            <a:r>
              <a:rPr lang="en-US" altLang="zh-CN" sz="2800" smtClean="0"/>
              <a:t>The R/3 Approach to Production Planning</a:t>
            </a:r>
          </a:p>
          <a:p>
            <a:pPr lvl="1" eaLnBrk="1" hangingPunct="1"/>
            <a:r>
              <a:rPr lang="en-US" altLang="zh-CN" smtClean="0"/>
              <a:t>Sales Forecasting</a:t>
            </a:r>
          </a:p>
          <a:p>
            <a:pPr lvl="1" eaLnBrk="1" hangingPunct="1"/>
            <a:r>
              <a:rPr lang="en-US" altLang="zh-CN" smtClean="0"/>
              <a:t>Sales and Operations Planning</a:t>
            </a:r>
          </a:p>
          <a:p>
            <a:pPr lvl="1" eaLnBrk="1" hangingPunct="1"/>
            <a:r>
              <a:rPr lang="en-US" altLang="zh-CN" smtClean="0"/>
              <a:t>Demand Management</a:t>
            </a:r>
          </a:p>
          <a:p>
            <a:pPr lvl="1" eaLnBrk="1" hangingPunct="1"/>
            <a:r>
              <a:rPr lang="en-US" altLang="zh-CN" smtClean="0"/>
              <a:t>MRP and Purchasing/Materials Management</a:t>
            </a:r>
          </a:p>
          <a:p>
            <a:pPr lvl="1" eaLnBrk="1" hangingPunct="1"/>
            <a:r>
              <a:rPr lang="en-US" altLang="zh-CN" smtClean="0"/>
              <a:t>Detailed Scheduling</a:t>
            </a:r>
          </a:p>
          <a:p>
            <a:pPr lvl="1" eaLnBrk="1" hangingPunct="1"/>
            <a:endParaRPr lang="en-US" altLang="zh-CN" smtClean="0"/>
          </a:p>
          <a:p>
            <a:pPr lvl="1" eaLnBrk="1" hangingPunct="1"/>
            <a:endParaRPr lang="en-US" altLang="zh-CN" smtClean="0"/>
          </a:p>
          <a:p>
            <a:pPr lvl="1" eaLnBrk="1" hangingPunct="1">
              <a:buFontTx/>
              <a:buNone/>
            </a:pPr>
            <a:endParaRPr lang="en-US" altLang="zh-CN"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4: Production and Materials Management Information Systems</a:t>
            </a:r>
          </a:p>
        </p:txBody>
      </p:sp>
      <p:sp>
        <p:nvSpPr>
          <p:cNvPr id="137219" name="Rectangle 2"/>
          <p:cNvSpPr>
            <a:spLocks noGrp="1" noChangeArrowheads="1"/>
          </p:cNvSpPr>
          <p:nvPr>
            <p:ph type="title"/>
          </p:nvPr>
        </p:nvSpPr>
        <p:spPr/>
        <p:txBody>
          <a:bodyPr/>
          <a:lstStyle/>
          <a:p>
            <a:pPr algn="l" eaLnBrk="1" hangingPunct="1"/>
            <a:r>
              <a:rPr lang="en-US" altLang="zh-CN" sz="3200" b="1" smtClean="0">
                <a:solidFill>
                  <a:schemeClr val="tx1"/>
                </a:solidFill>
              </a:rPr>
              <a:t>Fitter Snacker’s  sales forecast for January through June</a:t>
            </a:r>
          </a:p>
        </p:txBody>
      </p:sp>
      <p:graphicFrame>
        <p:nvGraphicFramePr>
          <p:cNvPr id="137220" name="Object 4"/>
          <p:cNvGraphicFramePr>
            <a:graphicFrameLocks noChangeAspect="1"/>
          </p:cNvGraphicFramePr>
          <p:nvPr>
            <p:ph idx="1"/>
          </p:nvPr>
        </p:nvGraphicFramePr>
        <p:xfrm>
          <a:off x="755650" y="2120900"/>
          <a:ext cx="7534275" cy="3179763"/>
        </p:xfrm>
        <a:graphic>
          <a:graphicData uri="http://schemas.openxmlformats.org/presentationml/2006/ole">
            <mc:AlternateContent xmlns:mc="http://schemas.openxmlformats.org/markup-compatibility/2006">
              <mc:Choice xmlns:v="urn:schemas-microsoft-com:vml" Requires="v">
                <p:oleObj spid="_x0000_s137221" name="Document" r:id="rId3" imgW="8819681" imgH="3723284" progId="Word.Document.8">
                  <p:embed/>
                </p:oleObj>
              </mc:Choice>
              <mc:Fallback>
                <p:oleObj name="Document" r:id="rId3" imgW="8819681" imgH="372328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120900"/>
                        <a:ext cx="7534275" cy="317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4: Production and Materials Management Information Systems</a:t>
            </a:r>
          </a:p>
        </p:txBody>
      </p:sp>
      <p:graphicFrame>
        <p:nvGraphicFramePr>
          <p:cNvPr id="138243" name="Object 4"/>
          <p:cNvGraphicFramePr>
            <a:graphicFrameLocks noChangeAspect="1"/>
          </p:cNvGraphicFramePr>
          <p:nvPr/>
        </p:nvGraphicFramePr>
        <p:xfrm>
          <a:off x="695325" y="1506538"/>
          <a:ext cx="7683500" cy="4619625"/>
        </p:xfrm>
        <a:graphic>
          <a:graphicData uri="http://schemas.openxmlformats.org/presentationml/2006/ole">
            <mc:AlternateContent xmlns:mc="http://schemas.openxmlformats.org/markup-compatibility/2006">
              <mc:Choice xmlns:v="urn:schemas-microsoft-com:vml" Requires="v">
                <p:oleObj spid="_x0000_s138245" name="文档" r:id="rId3" imgW="7687056" imgH="4626864" progId="Word.Document.8">
                  <p:embed/>
                </p:oleObj>
              </mc:Choice>
              <mc:Fallback>
                <p:oleObj name="文档" r:id="rId3" imgW="7687056" imgH="462686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25" y="1506538"/>
                        <a:ext cx="7683500" cy="461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8244" name="Text Box 5"/>
          <p:cNvSpPr txBox="1">
            <a:spLocks noChangeArrowheads="1"/>
          </p:cNvSpPr>
          <p:nvPr/>
        </p:nvSpPr>
        <p:spPr bwMode="auto">
          <a:xfrm>
            <a:off x="304800" y="685800"/>
            <a:ext cx="85613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solidFill>
                  <a:srgbClr val="000000"/>
                </a:solidFill>
              </a:rPr>
              <a:t>Fitter Snacker’s  sales and operations plan for January through June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pPr>
              <a:defRPr/>
            </a:pPr>
            <a:r>
              <a:rPr lang="en-US" altLang="zh-CN"/>
              <a:t>Chapter 4: Production and Materials Management Information Systems</a:t>
            </a:r>
          </a:p>
        </p:txBody>
      </p:sp>
      <p:graphicFrame>
        <p:nvGraphicFramePr>
          <p:cNvPr id="139267" name="Object 4"/>
          <p:cNvGraphicFramePr>
            <a:graphicFrameLocks noChangeAspect="1"/>
          </p:cNvGraphicFramePr>
          <p:nvPr/>
        </p:nvGraphicFramePr>
        <p:xfrm>
          <a:off x="304800" y="1495425"/>
          <a:ext cx="8507413" cy="3076575"/>
        </p:xfrm>
        <a:graphic>
          <a:graphicData uri="http://schemas.openxmlformats.org/presentationml/2006/ole">
            <mc:AlternateContent xmlns:mc="http://schemas.openxmlformats.org/markup-compatibility/2006">
              <mc:Choice xmlns:v="urn:schemas-microsoft-com:vml" Requires="v">
                <p:oleObj spid="_x0000_s139270" name="文档" r:id="rId3" imgW="8516112" imgH="3087624" progId="Word.Document.8">
                  <p:embed/>
                </p:oleObj>
              </mc:Choice>
              <mc:Fallback>
                <p:oleObj name="文档" r:id="rId3" imgW="8516112" imgH="308762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495425"/>
                        <a:ext cx="8507413" cy="307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268" name="Text Box 5"/>
          <p:cNvSpPr txBox="1">
            <a:spLocks noChangeArrowheads="1"/>
          </p:cNvSpPr>
          <p:nvPr/>
        </p:nvSpPr>
        <p:spPr bwMode="auto">
          <a:xfrm>
            <a:off x="457200" y="381000"/>
            <a:ext cx="84582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b="1">
                <a:solidFill>
                  <a:srgbClr val="000000"/>
                </a:solidFill>
              </a:rPr>
              <a:t>Fitter Snacker’s  production plan for January: The first five weeks of production are followed by a day-by-day disaggregation of week 1  </a:t>
            </a:r>
          </a:p>
        </p:txBody>
      </p:sp>
      <p:graphicFrame>
        <p:nvGraphicFramePr>
          <p:cNvPr id="139269" name="Object 6"/>
          <p:cNvGraphicFramePr>
            <a:graphicFrameLocks noChangeAspect="1"/>
          </p:cNvGraphicFramePr>
          <p:nvPr/>
        </p:nvGraphicFramePr>
        <p:xfrm>
          <a:off x="733425" y="4092575"/>
          <a:ext cx="7685088" cy="2857500"/>
        </p:xfrm>
        <a:graphic>
          <a:graphicData uri="http://schemas.openxmlformats.org/presentationml/2006/ole">
            <mc:AlternateContent xmlns:mc="http://schemas.openxmlformats.org/markup-compatibility/2006">
              <mc:Choice xmlns:v="urn:schemas-microsoft-com:vml" Requires="v">
                <p:oleObj spid="_x0000_s139271" name="文档" r:id="rId5" imgW="7693152" imgH="2859024" progId="Word.Document.8">
                  <p:embed/>
                </p:oleObj>
              </mc:Choice>
              <mc:Fallback>
                <p:oleObj name="文档" r:id="rId5" imgW="7693152" imgH="2859024" progId="Word.Document.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425" y="4092575"/>
                        <a:ext cx="7685088" cy="285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页脚占位符 5"/>
          <p:cNvSpPr>
            <a:spLocks noGrp="1"/>
          </p:cNvSpPr>
          <p:nvPr>
            <p:ph type="ftr" sz="quarter" idx="11"/>
          </p:nvPr>
        </p:nvSpPr>
        <p:spPr/>
        <p:txBody>
          <a:bodyPr/>
          <a:lstStyle/>
          <a:p>
            <a:pPr>
              <a:defRPr/>
            </a:pPr>
            <a:r>
              <a:rPr lang="en-US" altLang="zh-CN"/>
              <a:t>Chapter 4: Production and Materials Management Information Systems</a:t>
            </a:r>
          </a:p>
        </p:txBody>
      </p:sp>
      <p:graphicFrame>
        <p:nvGraphicFramePr>
          <p:cNvPr id="191575" name="Group 87"/>
          <p:cNvGraphicFramePr>
            <a:graphicFrameLocks noGrp="1"/>
          </p:cNvGraphicFramePr>
          <p:nvPr>
            <p:ph sz="half" idx="2"/>
          </p:nvPr>
        </p:nvGraphicFramePr>
        <p:xfrm>
          <a:off x="107950" y="473075"/>
          <a:ext cx="8893175" cy="5699125"/>
        </p:xfrm>
        <a:graphic>
          <a:graphicData uri="http://schemas.openxmlformats.org/drawingml/2006/table">
            <a:tbl>
              <a:tblPr/>
              <a:tblGrid>
                <a:gridCol w="2963863"/>
                <a:gridCol w="2965450"/>
                <a:gridCol w="2963862"/>
              </a:tblGrid>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Arial Rounded MT Bold" pitchFamily="34" charset="0"/>
                        <a:ea typeface="宋体" pitchFamily="2" charset="-122"/>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Rounded MT Bold" pitchFamily="34" charset="0"/>
                          <a:ea typeface="宋体" pitchFamily="2" charset="-122"/>
                        </a:rPr>
                        <a:t>Quantity</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Rounded MT Bold" pitchFamily="34" charset="0"/>
                          <a:ea typeface="宋体" pitchFamily="2" charset="-122"/>
                        </a:rPr>
                        <a:t>Ingredient</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Rounded MT Bold" pitchFamily="34" charset="0"/>
                          <a:ea typeface="宋体" pitchFamily="2" charset="-122"/>
                        </a:rPr>
                        <a:t>NRG-A</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Rounded MT Bold" pitchFamily="34" charset="0"/>
                          <a:ea typeface="宋体" pitchFamily="2" charset="-122"/>
                        </a:rPr>
                        <a:t>NRG-B</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Rounded MT Bold" pitchFamily="34" charset="0"/>
                          <a:ea typeface="宋体" pitchFamily="2" charset="-122"/>
                        </a:rPr>
                        <a:t>Oats(lb.)</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Rounded MT Bold" pitchFamily="34" charset="0"/>
                          <a:ea typeface="宋体" pitchFamily="2" charset="-122"/>
                        </a:rPr>
                        <a:t>300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Rounded MT Bold" pitchFamily="34" charset="0"/>
                          <a:ea typeface="宋体" pitchFamily="2" charset="-122"/>
                        </a:rPr>
                        <a:t>250</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Rounded MT Bold" pitchFamily="34" charset="0"/>
                          <a:ea typeface="宋体" pitchFamily="2" charset="-122"/>
                        </a:rPr>
                        <a:t>Wheat germ (lb.)</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Rounded MT Bold" pitchFamily="34" charset="0"/>
                          <a:ea typeface="宋体" pitchFamily="2" charset="-122"/>
                        </a:rPr>
                        <a:t>50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Rounded MT Bold" pitchFamily="34" charset="0"/>
                          <a:ea typeface="宋体" pitchFamily="2" charset="-122"/>
                        </a:rPr>
                        <a:t>50</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Rounded MT Bold" pitchFamily="34" charset="0"/>
                          <a:ea typeface="宋体" pitchFamily="2" charset="-122"/>
                        </a:rPr>
                        <a:t>Cinnamon(lb.)</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Rounded MT Bold" pitchFamily="34" charset="0"/>
                          <a:ea typeface="宋体" pitchFamily="2" charset="-122"/>
                        </a:rPr>
                        <a:t>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Rounded MT Bold" pitchFamily="34" charset="0"/>
                          <a:ea typeface="宋体" pitchFamily="2" charset="-122"/>
                        </a:rPr>
                        <a:t>5</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Rounded MT Bold" pitchFamily="34" charset="0"/>
                          <a:ea typeface="宋体" pitchFamily="2" charset="-122"/>
                        </a:rPr>
                        <a:t>Nutmeg(lb.)</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Rounded MT Bold" pitchFamily="34" charset="0"/>
                          <a:ea typeface="宋体" pitchFamily="2" charset="-122"/>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Rounded MT Bold" pitchFamily="34" charset="0"/>
                          <a:ea typeface="宋体" pitchFamily="2" charset="-122"/>
                        </a:rPr>
                        <a:t>2</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Rounded MT Bold" pitchFamily="34" charset="0"/>
                          <a:ea typeface="宋体" pitchFamily="2" charset="-122"/>
                        </a:rPr>
                        <a:t>Cloves(lb.)</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Rounded MT Bold" pitchFamily="34" charset="0"/>
                          <a:ea typeface="宋体" pitchFamily="2" charset="-122"/>
                        </a:rPr>
                        <a:t>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Rounded MT Bold" pitchFamily="34" charset="0"/>
                          <a:ea typeface="宋体" pitchFamily="2" charset="-122"/>
                        </a:rPr>
                        <a:t>1</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Rounded MT Bold" pitchFamily="34" charset="0"/>
                          <a:ea typeface="宋体" pitchFamily="2" charset="-122"/>
                        </a:rPr>
                        <a:t>Honey(gal.)</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Rounded MT Bold" pitchFamily="34" charset="0"/>
                          <a:ea typeface="宋体" pitchFamily="2" charset="-122"/>
                        </a:rPr>
                        <a:t>10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Rounded MT Bold" pitchFamily="34" charset="0"/>
                          <a:ea typeface="宋体" pitchFamily="2" charset="-122"/>
                        </a:rPr>
                        <a:t>10</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Rounded MT Bold" pitchFamily="34" charset="0"/>
                          <a:ea typeface="宋体" pitchFamily="2" charset="-122"/>
                        </a:rPr>
                        <a:t>Raisins(lb.)</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Rounded MT Bold" pitchFamily="34" charset="0"/>
                          <a:ea typeface="宋体" pitchFamily="2" charset="-122"/>
                        </a:rPr>
                        <a:t>50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Arial Rounded MT Bold" pitchFamily="34"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Arial Rounded MT Bold" pitchFamily="34" charset="0"/>
                          <a:ea typeface="宋体" pitchFamily="2" charset="-122"/>
                        </a:rPr>
                        <a:t>Protein Powder (lb.)</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Arial Rounded MT Bold" pitchFamily="34"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Rounded MT Bold" pitchFamily="34" charset="0"/>
                          <a:ea typeface="宋体" pitchFamily="2" charset="-122"/>
                        </a:rPr>
                        <a:t>50</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Rounded MT Bold" pitchFamily="34" charset="0"/>
                          <a:ea typeface="宋体" pitchFamily="2" charset="-122"/>
                        </a:rPr>
                        <a:t>Hazelnuts(lb.)</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Arial Rounded MT Bold" pitchFamily="34"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Rounded MT Bold" pitchFamily="34" charset="0"/>
                          <a:ea typeface="宋体" pitchFamily="2" charset="-122"/>
                        </a:rPr>
                        <a:t>30</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p:txBody>
          <a:bodyPr/>
          <a:lstStyle/>
          <a:p>
            <a:pPr>
              <a:defRPr/>
            </a:pPr>
            <a:r>
              <a:rPr lang="en-US" altLang="zh-CN"/>
              <a:t>Chapter 4: Production and Materials Management Information Systems</a:t>
            </a:r>
          </a:p>
        </p:txBody>
      </p:sp>
      <p:sp>
        <p:nvSpPr>
          <p:cNvPr id="141315" name="Text Box 4"/>
          <p:cNvSpPr txBox="1">
            <a:spLocks noChangeArrowheads="1"/>
          </p:cNvSpPr>
          <p:nvPr/>
        </p:nvSpPr>
        <p:spPr bwMode="auto">
          <a:xfrm>
            <a:off x="685800" y="685800"/>
            <a:ext cx="67262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solidFill>
                  <a:srgbClr val="000000"/>
                </a:solidFill>
              </a:rPr>
              <a:t>The MRP record for Fitter Snacker, weeks 1 through 5 </a:t>
            </a:r>
          </a:p>
        </p:txBody>
      </p:sp>
      <p:graphicFrame>
        <p:nvGraphicFramePr>
          <p:cNvPr id="141316" name="Object 5"/>
          <p:cNvGraphicFramePr>
            <a:graphicFrameLocks noChangeAspect="1"/>
          </p:cNvGraphicFramePr>
          <p:nvPr/>
        </p:nvGraphicFramePr>
        <p:xfrm>
          <a:off x="611188" y="1268413"/>
          <a:ext cx="7723187" cy="5805487"/>
        </p:xfrm>
        <a:graphic>
          <a:graphicData uri="http://schemas.openxmlformats.org/presentationml/2006/ole">
            <mc:AlternateContent xmlns:mc="http://schemas.openxmlformats.org/markup-compatibility/2006">
              <mc:Choice xmlns:v="urn:schemas-microsoft-com:vml" Requires="v">
                <p:oleObj spid="_x0000_s141320" name="文档" r:id="rId3" imgW="6754368" imgH="5114544" progId="Word.Document.8">
                  <p:embed/>
                </p:oleObj>
              </mc:Choice>
              <mc:Fallback>
                <p:oleObj name="文档" r:id="rId3" imgW="6754368" imgH="5114544"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268413"/>
                        <a:ext cx="7723187" cy="580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1317" name="Line 6"/>
          <p:cNvSpPr>
            <a:spLocks noChangeShapeType="1"/>
          </p:cNvSpPr>
          <p:nvPr/>
        </p:nvSpPr>
        <p:spPr bwMode="auto">
          <a:xfrm flipV="1">
            <a:off x="4354513" y="3789363"/>
            <a:ext cx="1081087" cy="719137"/>
          </a:xfrm>
          <a:prstGeom prst="line">
            <a:avLst/>
          </a:prstGeom>
          <a:noFill/>
          <a:ln w="28575">
            <a:solidFill>
              <a:srgbClr val="FF66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141318" name="Line 7"/>
          <p:cNvSpPr>
            <a:spLocks noChangeShapeType="1"/>
          </p:cNvSpPr>
          <p:nvPr/>
        </p:nvSpPr>
        <p:spPr bwMode="auto">
          <a:xfrm flipV="1">
            <a:off x="5291138" y="3860800"/>
            <a:ext cx="1081087" cy="719138"/>
          </a:xfrm>
          <a:prstGeom prst="line">
            <a:avLst/>
          </a:prstGeom>
          <a:noFill/>
          <a:ln w="28575">
            <a:solidFill>
              <a:srgbClr val="FF66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141319" name="Line 8"/>
          <p:cNvSpPr>
            <a:spLocks noChangeShapeType="1"/>
          </p:cNvSpPr>
          <p:nvPr/>
        </p:nvSpPr>
        <p:spPr bwMode="auto">
          <a:xfrm flipV="1">
            <a:off x="6299200" y="3789363"/>
            <a:ext cx="1081088" cy="719137"/>
          </a:xfrm>
          <a:prstGeom prst="line">
            <a:avLst/>
          </a:prstGeom>
          <a:noFill/>
          <a:ln w="28575">
            <a:solidFill>
              <a:srgbClr val="FF66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4: Production and Materials Management Information Systems</a:t>
            </a:r>
          </a:p>
        </p:txBody>
      </p:sp>
      <p:pic>
        <p:nvPicPr>
          <p:cNvPr id="142339" name="Picture 4" descr="pmac"/>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476375" y="1196975"/>
            <a:ext cx="6448425" cy="4475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5: Accounting and Finance</a:t>
            </a:r>
          </a:p>
        </p:txBody>
      </p:sp>
      <p:sp>
        <p:nvSpPr>
          <p:cNvPr id="143363" name="Rectangle 2"/>
          <p:cNvSpPr>
            <a:spLocks noGrp="1" noChangeArrowheads="1"/>
          </p:cNvSpPr>
          <p:nvPr>
            <p:ph type="title"/>
          </p:nvPr>
        </p:nvSpPr>
        <p:spPr>
          <a:xfrm>
            <a:off x="685800" y="609600"/>
            <a:ext cx="7772400" cy="685800"/>
          </a:xfrm>
        </p:spPr>
        <p:txBody>
          <a:bodyPr/>
          <a:lstStyle/>
          <a:p>
            <a:pPr eaLnBrk="1" hangingPunct="1"/>
            <a:r>
              <a:rPr lang="en-US" altLang="zh-CN" sz="3200" b="1" smtClean="0"/>
              <a:t>C5 Accounting and Finance</a:t>
            </a:r>
          </a:p>
        </p:txBody>
      </p:sp>
      <p:sp>
        <p:nvSpPr>
          <p:cNvPr id="143364" name="Rectangle 3"/>
          <p:cNvSpPr>
            <a:spLocks noGrp="1" noChangeArrowheads="1"/>
          </p:cNvSpPr>
          <p:nvPr>
            <p:ph type="body" idx="1"/>
          </p:nvPr>
        </p:nvSpPr>
        <p:spPr>
          <a:xfrm>
            <a:off x="684213" y="1412875"/>
            <a:ext cx="7772400" cy="4343400"/>
          </a:xfrm>
        </p:spPr>
        <p:txBody>
          <a:bodyPr/>
          <a:lstStyle/>
          <a:p>
            <a:pPr eaLnBrk="1" hangingPunct="1">
              <a:lnSpc>
                <a:spcPct val="90000"/>
              </a:lnSpc>
              <a:buFontTx/>
              <a:buNone/>
            </a:pPr>
            <a:r>
              <a:rPr lang="en-US" altLang="zh-CN" sz="2400" b="1" smtClean="0"/>
              <a:t>Learning Objectives</a:t>
            </a:r>
          </a:p>
          <a:p>
            <a:pPr eaLnBrk="1" hangingPunct="1">
              <a:lnSpc>
                <a:spcPct val="90000"/>
              </a:lnSpc>
            </a:pPr>
            <a:r>
              <a:rPr lang="en-US" altLang="zh-CN" sz="2400" b="1" smtClean="0"/>
              <a:t>State and describe Accounting and finance functional area activities.</a:t>
            </a:r>
          </a:p>
          <a:p>
            <a:pPr eaLnBrk="1" hangingPunct="1">
              <a:lnSpc>
                <a:spcPct val="90000"/>
              </a:lnSpc>
            </a:pPr>
            <a:r>
              <a:rPr lang="en-US" altLang="zh-CN" sz="2400" b="1" smtClean="0"/>
              <a:t>Identify and describe problems that arise in Accounting and Finance as a result of un-integrated information systems.</a:t>
            </a:r>
          </a:p>
          <a:p>
            <a:pPr eaLnBrk="1" hangingPunct="1">
              <a:lnSpc>
                <a:spcPct val="90000"/>
              </a:lnSpc>
            </a:pPr>
            <a:r>
              <a:rPr lang="en-US" altLang="zh-CN" sz="2400" b="1" smtClean="0"/>
              <a:t>Describe how ERP systems can solve Accounting and Finance problems that arise in an un-integrated system.</a:t>
            </a:r>
          </a:p>
          <a:p>
            <a:pPr eaLnBrk="1" hangingPunct="1">
              <a:lnSpc>
                <a:spcPct val="90000"/>
              </a:lnSpc>
            </a:pPr>
            <a:r>
              <a:rPr lang="en-US" altLang="zh-CN" sz="2400" b="1" smtClean="0"/>
              <a:t>Explain accounting and management-reporting benefits that from having an enterprise-wide information system.</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5: Accounting and Finance</a:t>
            </a:r>
          </a:p>
        </p:txBody>
      </p:sp>
      <p:sp>
        <p:nvSpPr>
          <p:cNvPr id="144387" name="Rectangle 3"/>
          <p:cNvSpPr>
            <a:spLocks noGrp="1" noChangeArrowheads="1"/>
          </p:cNvSpPr>
          <p:nvPr>
            <p:ph type="body" idx="1"/>
          </p:nvPr>
        </p:nvSpPr>
        <p:spPr>
          <a:xfrm>
            <a:off x="685800" y="1447800"/>
            <a:ext cx="7772400" cy="4038600"/>
          </a:xfrm>
        </p:spPr>
        <p:txBody>
          <a:bodyPr/>
          <a:lstStyle/>
          <a:p>
            <a:pPr eaLnBrk="1" hangingPunct="1">
              <a:buFontTx/>
              <a:buNone/>
            </a:pPr>
            <a:r>
              <a:rPr lang="en-US" altLang="zh-CN" sz="2400" b="1" smtClean="0"/>
              <a:t>Contents</a:t>
            </a:r>
          </a:p>
          <a:p>
            <a:pPr eaLnBrk="1" hangingPunct="1">
              <a:buFontTx/>
              <a:buNone/>
            </a:pPr>
            <a:r>
              <a:rPr lang="en-US" altLang="zh-CN" sz="2400" b="1" smtClean="0"/>
              <a:t>5.1 Accounting and Finance Activities</a:t>
            </a:r>
          </a:p>
          <a:p>
            <a:pPr eaLnBrk="1" hangingPunct="1">
              <a:buFontTx/>
              <a:buNone/>
            </a:pPr>
            <a:r>
              <a:rPr lang="en-US" altLang="zh-CN" sz="2400" b="1" smtClean="0"/>
              <a:t>5.2 Operational Decision-Making Problem: Credit    </a:t>
            </a:r>
          </a:p>
          <a:p>
            <a:pPr eaLnBrk="1" hangingPunct="1">
              <a:buFontTx/>
              <a:buNone/>
            </a:pPr>
            <a:r>
              <a:rPr lang="en-US" altLang="zh-CN" sz="2400" b="1" smtClean="0"/>
              <a:t>       Management</a:t>
            </a:r>
          </a:p>
          <a:p>
            <a:pPr eaLnBrk="1" hangingPunct="1">
              <a:buFontTx/>
              <a:buNone/>
            </a:pPr>
            <a:r>
              <a:rPr lang="en-US" altLang="zh-CN" sz="2400" b="1" smtClean="0"/>
              <a:t>5.3 Product Profitability Analysis</a:t>
            </a:r>
          </a:p>
          <a:p>
            <a:pPr eaLnBrk="1" hangingPunct="1">
              <a:buFontTx/>
              <a:buNone/>
            </a:pPr>
            <a:r>
              <a:rPr lang="en-US" altLang="zh-CN" sz="2400" b="1" smtClean="0"/>
              <a:t>5.4 Management Reporting with ERP Systems</a:t>
            </a:r>
          </a:p>
          <a:p>
            <a:pPr eaLnBrk="1" hangingPunct="1">
              <a:buFontTx/>
              <a:buNone/>
            </a:pPr>
            <a:r>
              <a:rPr lang="en-US" altLang="zh-CN" sz="2400" b="1" smtClean="0"/>
              <a:t>5.5 Topics</a:t>
            </a:r>
          </a:p>
        </p:txBody>
      </p:sp>
      <p:sp>
        <p:nvSpPr>
          <p:cNvPr id="144388" name="Rectangle 11"/>
          <p:cNvSpPr>
            <a:spLocks noGrp="1" noChangeArrowheads="1"/>
          </p:cNvSpPr>
          <p:nvPr>
            <p:ph type="title"/>
          </p:nvPr>
        </p:nvSpPr>
        <p:spPr>
          <a:xfrm>
            <a:off x="685800" y="609600"/>
            <a:ext cx="7772400" cy="685800"/>
          </a:xfrm>
          <a:noFill/>
        </p:spPr>
        <p:txBody>
          <a:bodyPr/>
          <a:lstStyle/>
          <a:p>
            <a:pPr eaLnBrk="1" hangingPunct="1"/>
            <a:r>
              <a:rPr lang="en-US" altLang="zh-CN" sz="3200" b="1" smtClean="0"/>
              <a:t>C5 Accounting and Finance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zh-CN" smtClean="0"/>
              <a:t>1.1.2 Business Processes</a:t>
            </a:r>
          </a:p>
        </p:txBody>
      </p:sp>
      <p:sp>
        <p:nvSpPr>
          <p:cNvPr id="71683" name="Rectangle 3"/>
          <p:cNvSpPr>
            <a:spLocks noGrp="1" noChangeArrowheads="1"/>
          </p:cNvSpPr>
          <p:nvPr>
            <p:ph type="body" idx="1"/>
          </p:nvPr>
        </p:nvSpPr>
        <p:spPr/>
        <p:txBody>
          <a:bodyPr/>
          <a:lstStyle/>
          <a:p>
            <a:pPr eaLnBrk="1" hangingPunct="1">
              <a:buFontTx/>
              <a:buNone/>
            </a:pPr>
            <a:r>
              <a:rPr lang="en-US" altLang="zh-CN" sz="2800" b="1" smtClean="0">
                <a:solidFill>
                  <a:schemeClr val="folHlink"/>
                </a:solidFill>
              </a:rPr>
              <a:t>A Business Processes</a:t>
            </a:r>
          </a:p>
          <a:p>
            <a:pPr eaLnBrk="1" hangingPunct="1">
              <a:buFontTx/>
              <a:buNone/>
            </a:pPr>
            <a:r>
              <a:rPr lang="en-US" altLang="zh-CN" sz="2800" b="1" smtClean="0"/>
              <a:t>          is a collection of activities that takes one or more kinds of input and creates an output that is of value to the customer.</a:t>
            </a:r>
          </a:p>
          <a:p>
            <a:pPr eaLnBrk="1" hangingPunct="1"/>
            <a:endParaRPr lang="en-US" altLang="zh-CN" sz="2800" b="1" smtClean="0"/>
          </a:p>
        </p:txBody>
      </p:sp>
      <p:sp>
        <p:nvSpPr>
          <p:cNvPr id="11268" name="Text Box 4"/>
          <p:cNvSpPr txBox="1">
            <a:spLocks noChangeArrowheads="1"/>
          </p:cNvSpPr>
          <p:nvPr/>
        </p:nvSpPr>
        <p:spPr bwMode="auto">
          <a:xfrm>
            <a:off x="1295400" y="4191000"/>
            <a:ext cx="6375400" cy="528638"/>
          </a:xfrm>
          <a:prstGeom prst="rect">
            <a:avLst/>
          </a:prstGeom>
          <a:solidFill>
            <a:srgbClr val="B2B2B2"/>
          </a:solidFill>
          <a:ln w="9525">
            <a:solidFill>
              <a:schemeClr val="tx1"/>
            </a:solidFill>
            <a:miter lim="800000"/>
            <a:headEnd/>
            <a:tailEnd/>
          </a:ln>
        </p:spPr>
        <p:txBody>
          <a:bodyPr wrap="none">
            <a:spAutoFit/>
          </a:bodyPr>
          <a:lstStyle/>
          <a:p>
            <a:pPr>
              <a:defRPr/>
            </a:pPr>
            <a:r>
              <a:rPr kumimoji="1" lang="en-US" altLang="zh-CN" sz="2800" b="1">
                <a:solidFill>
                  <a:srgbClr val="000000"/>
                </a:solidFill>
              </a:rPr>
              <a:t>Inputs           </a:t>
            </a:r>
            <a:r>
              <a:rPr kumimoji="1" lang="en-US" altLang="zh-CN" sz="2800" b="1">
                <a:solidFill>
                  <a:srgbClr val="B2B2B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rPr>
              <a:t> </a:t>
            </a:r>
            <a:r>
              <a:rPr kumimoji="1" lang="en-US" altLang="zh-CN" sz="2800" b="1">
                <a:solidFill>
                  <a:srgbClr val="651201"/>
                </a:solidFill>
              </a:rPr>
              <a:t>Process</a:t>
            </a:r>
            <a:r>
              <a:rPr kumimoji="1" lang="en-US" altLang="zh-CN" sz="2800" b="1">
                <a:solidFill>
                  <a:srgbClr val="000000"/>
                </a:solidFill>
                <a:effectLst>
                  <a:outerShdw blurRad="38100" dist="38100" dir="2700000" algn="tl">
                    <a:srgbClr val="FFFFFF"/>
                  </a:outerShdw>
                </a:effectLst>
              </a:rPr>
              <a:t>  </a:t>
            </a:r>
            <a:r>
              <a:rPr kumimoji="1" lang="en-US" altLang="zh-CN" sz="2800" b="1">
                <a:solidFill>
                  <a:srgbClr val="000000"/>
                </a:solidFill>
              </a:rPr>
              <a:t>          Outputs</a:t>
            </a:r>
            <a:endParaRPr kumimoji="1" lang="en-US" altLang="zh-CN" sz="2800">
              <a:latin typeface="Times New Roman" pitchFamily="18" charset="0"/>
            </a:endParaRPr>
          </a:p>
        </p:txBody>
      </p:sp>
      <p:sp>
        <p:nvSpPr>
          <p:cNvPr id="71685" name="Line 5"/>
          <p:cNvSpPr>
            <a:spLocks noChangeShapeType="1"/>
          </p:cNvSpPr>
          <p:nvPr/>
        </p:nvSpPr>
        <p:spPr bwMode="auto">
          <a:xfrm>
            <a:off x="2590800" y="4495800"/>
            <a:ext cx="914400" cy="0"/>
          </a:xfrm>
          <a:prstGeom prst="line">
            <a:avLst/>
          </a:prstGeom>
          <a:noFill/>
          <a:ln w="76200">
            <a:solidFill>
              <a:srgbClr val="00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86" name="Line 6"/>
          <p:cNvSpPr>
            <a:spLocks noChangeShapeType="1"/>
          </p:cNvSpPr>
          <p:nvPr/>
        </p:nvSpPr>
        <p:spPr bwMode="auto">
          <a:xfrm>
            <a:off x="5181600" y="4495800"/>
            <a:ext cx="914400" cy="0"/>
          </a:xfrm>
          <a:prstGeom prst="line">
            <a:avLst/>
          </a:prstGeom>
          <a:noFill/>
          <a:ln w="76200">
            <a:solidFill>
              <a:srgbClr val="00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5: Accounting and Finance</a:t>
            </a:r>
          </a:p>
        </p:txBody>
      </p:sp>
      <p:sp>
        <p:nvSpPr>
          <p:cNvPr id="145411" name="Rectangle 2"/>
          <p:cNvSpPr>
            <a:spLocks noGrp="1" noChangeArrowheads="1"/>
          </p:cNvSpPr>
          <p:nvPr>
            <p:ph type="body" idx="1"/>
          </p:nvPr>
        </p:nvSpPr>
        <p:spPr>
          <a:xfrm>
            <a:off x="538163" y="1052513"/>
            <a:ext cx="8066087" cy="5040312"/>
          </a:xfrm>
        </p:spPr>
        <p:txBody>
          <a:bodyPr/>
          <a:lstStyle/>
          <a:p>
            <a:pPr eaLnBrk="1" hangingPunct="1"/>
            <a:r>
              <a:rPr lang="en-US" altLang="zh-CN" sz="2800" b="1" smtClean="0"/>
              <a:t>A company’s accounting system records data about the company’s business transactions and related events. The data are then used for these purposes:</a:t>
            </a:r>
          </a:p>
          <a:p>
            <a:pPr lvl="1" eaLnBrk="1" hangingPunct="1"/>
            <a:r>
              <a:rPr lang="en-US" altLang="zh-CN" sz="2400" b="1" smtClean="0"/>
              <a:t>Decision-makers throughout a company use accounting data to plan and manage day-to-day activities.</a:t>
            </a:r>
          </a:p>
          <a:p>
            <a:pPr lvl="1" eaLnBrk="1" hangingPunct="1"/>
            <a:r>
              <a:rPr lang="en-US" altLang="zh-CN" sz="2400" b="1" smtClean="0"/>
              <a:t>Managers use accounting data to make long-range operating forecasts.</a:t>
            </a:r>
          </a:p>
          <a:p>
            <a:pPr lvl="1" eaLnBrk="1" hangingPunct="1"/>
            <a:r>
              <a:rPr lang="en-US" altLang="zh-CN" sz="2400" b="1" smtClean="0"/>
              <a:t>Accountants summarize the data to generate a company’s financial statements and other reports.</a:t>
            </a:r>
          </a:p>
        </p:txBody>
      </p:sp>
      <p:sp>
        <p:nvSpPr>
          <p:cNvPr id="145412" name="Rectangle 3"/>
          <p:cNvSpPr>
            <a:spLocks noGrp="1" noChangeArrowheads="1"/>
          </p:cNvSpPr>
          <p:nvPr>
            <p:ph type="title"/>
          </p:nvPr>
        </p:nvSpPr>
        <p:spPr>
          <a:xfrm>
            <a:off x="468313" y="366713"/>
            <a:ext cx="7772400" cy="685800"/>
          </a:xfrm>
          <a:noFill/>
        </p:spPr>
        <p:txBody>
          <a:bodyPr/>
          <a:lstStyle/>
          <a:p>
            <a:pPr eaLnBrk="1" hangingPunct="1"/>
            <a:r>
              <a:rPr lang="en-US" altLang="zh-CN" sz="2400" b="1" smtClean="0"/>
              <a:t>5.1 </a:t>
            </a:r>
            <a:r>
              <a:rPr lang="en-US" altLang="zh-CN" sz="3200" b="1" smtClean="0"/>
              <a:t>Accounting and Finance Activities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5: Accounting and Finance</a:t>
            </a:r>
          </a:p>
        </p:txBody>
      </p:sp>
      <p:sp>
        <p:nvSpPr>
          <p:cNvPr id="146435" name="Rectangle 2"/>
          <p:cNvSpPr>
            <a:spLocks noGrp="1" noChangeArrowheads="1"/>
          </p:cNvSpPr>
          <p:nvPr>
            <p:ph type="body" idx="1"/>
          </p:nvPr>
        </p:nvSpPr>
        <p:spPr>
          <a:xfrm>
            <a:off x="827088" y="549275"/>
            <a:ext cx="7772400" cy="4038600"/>
          </a:xfrm>
        </p:spPr>
        <p:txBody>
          <a:bodyPr/>
          <a:lstStyle/>
          <a:p>
            <a:pPr eaLnBrk="1" hangingPunct="1"/>
            <a:r>
              <a:rPr lang="en-US" altLang="zh-CN" b="1" smtClean="0"/>
              <a:t>Creating Financial Statements</a:t>
            </a:r>
          </a:p>
          <a:p>
            <a:pPr lvl="1" eaLnBrk="1" hangingPunct="1"/>
            <a:r>
              <a:rPr lang="en-US" altLang="zh-CN" b="1" smtClean="0"/>
              <a:t>Closing the books</a:t>
            </a:r>
          </a:p>
          <a:p>
            <a:pPr lvl="1" eaLnBrk="1" hangingPunct="1"/>
            <a:r>
              <a:rPr lang="en-US" altLang="zh-CN" b="1" smtClean="0"/>
              <a:t>Financial statements include:</a:t>
            </a:r>
          </a:p>
          <a:p>
            <a:pPr lvl="2" eaLnBrk="1" hangingPunct="1"/>
            <a:r>
              <a:rPr lang="en-US" altLang="zh-CN" b="1" smtClean="0"/>
              <a:t>The balance sheet:  financial health</a:t>
            </a:r>
          </a:p>
          <a:p>
            <a:pPr lvl="3" eaLnBrk="1" hangingPunct="1"/>
            <a:r>
              <a:rPr lang="en-US" altLang="zh-CN" b="1" smtClean="0"/>
              <a:t>Cash held</a:t>
            </a:r>
          </a:p>
          <a:p>
            <a:pPr lvl="3" eaLnBrk="1" hangingPunct="1"/>
            <a:r>
              <a:rPr lang="en-US" altLang="zh-CN" b="1" smtClean="0"/>
              <a:t>Amounts owed to company  by customer</a:t>
            </a:r>
          </a:p>
          <a:p>
            <a:pPr lvl="3" eaLnBrk="1" hangingPunct="1"/>
            <a:r>
              <a:rPr lang="en-US" altLang="zh-CN" b="1" smtClean="0"/>
              <a:t>Cost of raw materials  and  finished goods inventory</a:t>
            </a:r>
          </a:p>
          <a:p>
            <a:pPr lvl="3" eaLnBrk="1" hangingPunct="1"/>
            <a:r>
              <a:rPr lang="en-US" altLang="zh-CN" b="1" smtClean="0"/>
              <a:t>Long-term assert</a:t>
            </a:r>
          </a:p>
          <a:p>
            <a:pPr lvl="3" eaLnBrk="1" hangingPunct="1"/>
            <a:r>
              <a:rPr lang="en-US" altLang="zh-CN" b="1" smtClean="0"/>
              <a:t>Amounts owed to vendors</a:t>
            </a:r>
          </a:p>
          <a:p>
            <a:pPr lvl="3" eaLnBrk="1" hangingPunct="1"/>
            <a:r>
              <a:rPr lang="en-US" altLang="zh-CN" b="1" smtClean="0"/>
              <a:t>Amounts owed to banks</a:t>
            </a:r>
          </a:p>
          <a:p>
            <a:pPr lvl="3" eaLnBrk="1" hangingPunct="1"/>
            <a:r>
              <a:rPr lang="en-US" altLang="zh-CN" b="1" smtClean="0"/>
              <a:t>Amounts owed to other creditors </a:t>
            </a:r>
          </a:p>
          <a:p>
            <a:pPr lvl="3" eaLnBrk="1" hangingPunct="1"/>
            <a:r>
              <a:rPr lang="en-US" altLang="zh-CN" b="1" smtClean="0"/>
              <a:t>Amounts owed to owners</a:t>
            </a:r>
          </a:p>
          <a:p>
            <a:pPr lvl="3" eaLnBrk="1" hangingPunct="1"/>
            <a:endParaRPr lang="en-US" altLang="zh-CN" b="1"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5: Accounting and Finance</a:t>
            </a:r>
          </a:p>
        </p:txBody>
      </p:sp>
      <p:sp>
        <p:nvSpPr>
          <p:cNvPr id="147459" name="Rectangle 2"/>
          <p:cNvSpPr>
            <a:spLocks noGrp="1" noChangeArrowheads="1"/>
          </p:cNvSpPr>
          <p:nvPr>
            <p:ph type="body" idx="1"/>
          </p:nvPr>
        </p:nvSpPr>
        <p:spPr>
          <a:xfrm>
            <a:off x="684213" y="1052513"/>
            <a:ext cx="7704137" cy="4681537"/>
          </a:xfrm>
        </p:spPr>
        <p:txBody>
          <a:bodyPr/>
          <a:lstStyle/>
          <a:p>
            <a:pPr lvl="2" eaLnBrk="1" hangingPunct="1"/>
            <a:r>
              <a:rPr lang="en-US" altLang="zh-CN" b="1" smtClean="0"/>
              <a:t>The income statement: profitability</a:t>
            </a:r>
          </a:p>
          <a:p>
            <a:pPr lvl="3" eaLnBrk="1" hangingPunct="1"/>
            <a:r>
              <a:rPr lang="en-US" altLang="zh-CN" b="1" smtClean="0"/>
              <a:t>Company’s sales</a:t>
            </a:r>
          </a:p>
          <a:p>
            <a:pPr lvl="3" eaLnBrk="1" hangingPunct="1"/>
            <a:r>
              <a:rPr lang="en-US" altLang="zh-CN" b="1" smtClean="0"/>
              <a:t>Cost of sales</a:t>
            </a:r>
          </a:p>
          <a:p>
            <a:pPr lvl="3" eaLnBrk="1" hangingPunct="1"/>
            <a:r>
              <a:rPr lang="en-US" altLang="zh-CN" b="1" smtClean="0"/>
              <a:t>The profit or loss for the period.</a:t>
            </a:r>
          </a:p>
          <a:p>
            <a:pPr eaLnBrk="1" hangingPunct="1"/>
            <a:r>
              <a:rPr lang="en-US" altLang="zh-CN" sz="2400" b="1" smtClean="0"/>
              <a:t>Using ERP for Accounting and Finance</a:t>
            </a:r>
          </a:p>
          <a:p>
            <a:pPr lvl="1" eaLnBrk="1" hangingPunct="1"/>
            <a:r>
              <a:rPr lang="en-US" altLang="zh-CN" sz="2400" b="1" smtClean="0"/>
              <a:t>Sales and distribution (SD) lets the user record sales.</a:t>
            </a:r>
          </a:p>
          <a:p>
            <a:pPr lvl="1" eaLnBrk="1" hangingPunct="1"/>
            <a:r>
              <a:rPr lang="en-US" altLang="zh-CN" sz="2400" b="1" smtClean="0"/>
              <a:t>Production Planning (PP) causes inventory production to be scheduled and recorded..</a:t>
            </a:r>
          </a:p>
          <a:p>
            <a:pPr lvl="1" eaLnBrk="1" hangingPunct="1"/>
            <a:r>
              <a:rPr lang="en-US" altLang="zh-CN" sz="2400" b="1" smtClean="0"/>
              <a:t>Materials Management (MM) controls purchasing and recording inventory.</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5: Accounting and Finance</a:t>
            </a:r>
          </a:p>
        </p:txBody>
      </p:sp>
      <p:sp>
        <p:nvSpPr>
          <p:cNvPr id="148483" name="Rectangle 2"/>
          <p:cNvSpPr>
            <a:spLocks noGrp="1" noChangeArrowheads="1"/>
          </p:cNvSpPr>
          <p:nvPr>
            <p:ph type="body" idx="1"/>
          </p:nvPr>
        </p:nvSpPr>
        <p:spPr>
          <a:xfrm>
            <a:off x="250825" y="836613"/>
            <a:ext cx="8208963" cy="5184775"/>
          </a:xfrm>
        </p:spPr>
        <p:txBody>
          <a:bodyPr/>
          <a:lstStyle/>
          <a:p>
            <a:pPr lvl="1">
              <a:lnSpc>
                <a:spcPct val="80000"/>
              </a:lnSpc>
              <a:spcBef>
                <a:spcPct val="0"/>
              </a:spcBef>
            </a:pPr>
            <a:r>
              <a:rPr lang="en-US" altLang="zh-CN" sz="2400" b="1" smtClean="0"/>
              <a:t>Finance and accounting (FI) lets the user use the general-ledger accounts to close the books and generate financial statements. FI also allows control over accounts payable and accounts receivable, presumably on the assumption that accounting and  Finance will collect money for the company and pay its bills.</a:t>
            </a:r>
          </a:p>
          <a:p>
            <a:pPr lvl="1">
              <a:lnSpc>
                <a:spcPct val="80000"/>
              </a:lnSpc>
              <a:spcBef>
                <a:spcPct val="0"/>
              </a:spcBef>
            </a:pPr>
            <a:endParaRPr lang="en-US" altLang="zh-CN" sz="2400" b="1" smtClean="0"/>
          </a:p>
          <a:p>
            <a:pPr lvl="1">
              <a:lnSpc>
                <a:spcPct val="80000"/>
              </a:lnSpc>
              <a:spcBef>
                <a:spcPct val="0"/>
              </a:spcBef>
            </a:pPr>
            <a:r>
              <a:rPr lang="en-US" altLang="zh-CN" sz="2400" b="1" smtClean="0"/>
              <a:t>Controlling (CO) lets the user track product cost accounting.</a:t>
            </a:r>
          </a:p>
          <a:p>
            <a:pPr lvl="1">
              <a:lnSpc>
                <a:spcPct val="80000"/>
              </a:lnSpc>
              <a:spcBef>
                <a:spcPct val="0"/>
              </a:spcBef>
            </a:pPr>
            <a:endParaRPr lang="en-US" altLang="zh-CN" sz="2400" b="1" smtClean="0"/>
          </a:p>
          <a:p>
            <a:pPr lvl="1">
              <a:lnSpc>
                <a:spcPct val="80000"/>
              </a:lnSpc>
              <a:spcBef>
                <a:spcPct val="0"/>
              </a:spcBef>
            </a:pPr>
            <a:r>
              <a:rPr lang="en-US" altLang="zh-CN" sz="2400" b="1" smtClean="0"/>
              <a:t>Human Resources (HR) lets the user generate and record the payroll.</a:t>
            </a:r>
          </a:p>
          <a:p>
            <a:pPr lvl="1">
              <a:lnSpc>
                <a:spcPct val="80000"/>
              </a:lnSpc>
              <a:spcBef>
                <a:spcPct val="0"/>
              </a:spcBef>
            </a:pPr>
            <a:endParaRPr lang="en-US" altLang="zh-CN" sz="2400" b="1" smtClean="0"/>
          </a:p>
          <a:p>
            <a:pPr lvl="1">
              <a:lnSpc>
                <a:spcPct val="80000"/>
              </a:lnSpc>
              <a:spcBef>
                <a:spcPct val="0"/>
              </a:spcBef>
            </a:pPr>
            <a:r>
              <a:rPr lang="en-US" altLang="zh-CN" sz="2400" b="1" smtClean="0"/>
              <a:t>Asset Management (AM) lets the user record fixed-asset purchases (plant and machinery) and the related depreciation.</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5: Accounting and Finance</a:t>
            </a:r>
          </a:p>
        </p:txBody>
      </p:sp>
      <p:sp>
        <p:nvSpPr>
          <p:cNvPr id="149507" name="Rectangle 2"/>
          <p:cNvSpPr>
            <a:spLocks noGrp="1" noChangeArrowheads="1"/>
          </p:cNvSpPr>
          <p:nvPr>
            <p:ph type="body" idx="1"/>
          </p:nvPr>
        </p:nvSpPr>
        <p:spPr>
          <a:xfrm>
            <a:off x="611188" y="1268413"/>
            <a:ext cx="7772400" cy="4645025"/>
          </a:xfrm>
        </p:spPr>
        <p:txBody>
          <a:bodyPr/>
          <a:lstStyle/>
          <a:p>
            <a:pPr eaLnBrk="1" hangingPunct="1"/>
            <a:r>
              <a:rPr lang="en-US" altLang="zh-CN" sz="2800" b="1" smtClean="0"/>
              <a:t>Industrial Credit Management</a:t>
            </a:r>
          </a:p>
          <a:p>
            <a:pPr eaLnBrk="1" hangingPunct="1"/>
            <a:r>
              <a:rPr lang="en-US" altLang="zh-CN" sz="2800" b="1" smtClean="0"/>
              <a:t>FS’s Credit-Management Procedures</a:t>
            </a:r>
          </a:p>
          <a:p>
            <a:pPr eaLnBrk="1" hangingPunct="1"/>
            <a:r>
              <a:rPr lang="en-US" altLang="zh-CN" sz="2800" b="1" smtClean="0"/>
              <a:t>Credit Management in SAP R/3</a:t>
            </a:r>
          </a:p>
          <a:p>
            <a:pPr lvl="1" eaLnBrk="1" hangingPunct="1"/>
            <a:r>
              <a:rPr lang="en-US" altLang="zh-CN" sz="2400" b="1" smtClean="0"/>
              <a:t>List price of the items ordered</a:t>
            </a:r>
          </a:p>
          <a:p>
            <a:pPr lvl="1" eaLnBrk="1" hangingPunct="1"/>
            <a:r>
              <a:rPr lang="en-US" altLang="zh-CN" sz="2400" b="1" smtClean="0"/>
              <a:t>Accounts receivable balance</a:t>
            </a:r>
          </a:p>
          <a:p>
            <a:pPr lvl="1" eaLnBrk="1" hangingPunct="1"/>
            <a:r>
              <a:rPr lang="en-US" altLang="zh-CN" sz="2400" b="1" smtClean="0"/>
              <a:t>Customer credit limit</a:t>
            </a:r>
          </a:p>
          <a:p>
            <a:pPr eaLnBrk="1" hangingPunct="1"/>
            <a:r>
              <a:rPr lang="en-US" altLang="zh-CN" sz="2800" b="1" smtClean="0"/>
              <a:t>The important credit-management feature is this: The  company will not grant credit when it should deny it, and it will not deny credit when it should be granted.</a:t>
            </a:r>
          </a:p>
        </p:txBody>
      </p:sp>
      <p:sp>
        <p:nvSpPr>
          <p:cNvPr id="149508" name="Rectangle 3"/>
          <p:cNvSpPr>
            <a:spLocks noGrp="1" noChangeArrowheads="1"/>
          </p:cNvSpPr>
          <p:nvPr>
            <p:ph type="title"/>
          </p:nvPr>
        </p:nvSpPr>
        <p:spPr>
          <a:xfrm>
            <a:off x="395288" y="333375"/>
            <a:ext cx="8207375" cy="947738"/>
          </a:xfrm>
          <a:noFill/>
        </p:spPr>
        <p:txBody>
          <a:bodyPr/>
          <a:lstStyle/>
          <a:p>
            <a:pPr eaLnBrk="1" hangingPunct="1"/>
            <a:r>
              <a:rPr lang="en-US" altLang="zh-CN" sz="2800" b="1" smtClean="0"/>
              <a:t>5.2 Operational Decision-Making Problem: </a:t>
            </a:r>
            <a:br>
              <a:rPr lang="en-US" altLang="zh-CN" sz="2800" b="1" smtClean="0"/>
            </a:br>
            <a:r>
              <a:rPr lang="en-US" altLang="zh-CN" sz="2800" b="1" smtClean="0"/>
              <a:t>Credit  Management</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5: Accounting and Finance</a:t>
            </a:r>
          </a:p>
        </p:txBody>
      </p:sp>
      <p:sp>
        <p:nvSpPr>
          <p:cNvPr id="150531" name="Rectangle 2"/>
          <p:cNvSpPr>
            <a:spLocks noGrp="1" noChangeArrowheads="1"/>
          </p:cNvSpPr>
          <p:nvPr>
            <p:ph type="body" idx="1"/>
          </p:nvPr>
        </p:nvSpPr>
        <p:spPr>
          <a:xfrm>
            <a:off x="539750" y="1484313"/>
            <a:ext cx="8064500" cy="4751387"/>
          </a:xfrm>
        </p:spPr>
        <p:txBody>
          <a:bodyPr/>
          <a:lstStyle/>
          <a:p>
            <a:pPr eaLnBrk="1" hangingPunct="1"/>
            <a:r>
              <a:rPr lang="en-US" altLang="zh-CN" sz="2800" b="1" smtClean="0"/>
              <a:t>Problem: Inconsistent Record Keeping</a:t>
            </a:r>
          </a:p>
          <a:p>
            <a:pPr eaLnBrk="1" hangingPunct="1">
              <a:buFontTx/>
              <a:buNone/>
            </a:pPr>
            <a:r>
              <a:rPr lang="en-US" altLang="zh-CN" sz="2800" b="1" smtClean="0"/>
              <a:t>    ERP: Store their data in the same way in the same records.</a:t>
            </a:r>
          </a:p>
          <a:p>
            <a:pPr eaLnBrk="1" hangingPunct="1"/>
            <a:r>
              <a:rPr lang="en-US" altLang="zh-CN" sz="2800" b="1" smtClean="0"/>
              <a:t>Problem: Inaccurate Inventory-Costing Systems</a:t>
            </a:r>
          </a:p>
          <a:p>
            <a:pPr lvl="1" eaLnBrk="1" hangingPunct="1"/>
            <a:r>
              <a:rPr lang="en-US" altLang="zh-CN" sz="2400" b="1" smtClean="0"/>
              <a:t>    Inventory Cost-Accounting Background</a:t>
            </a:r>
          </a:p>
          <a:p>
            <a:pPr lvl="2" eaLnBrk="1" hangingPunct="1"/>
            <a:r>
              <a:rPr lang="en-US" altLang="zh-CN" sz="2000" b="1" smtClean="0"/>
              <a:t>Direct costs</a:t>
            </a:r>
          </a:p>
          <a:p>
            <a:pPr lvl="2" eaLnBrk="1" hangingPunct="1"/>
            <a:r>
              <a:rPr lang="en-US" altLang="zh-CN" sz="2000" b="1" smtClean="0"/>
              <a:t>Indirect costs</a:t>
            </a:r>
          </a:p>
          <a:p>
            <a:pPr lvl="2" eaLnBrk="1" hangingPunct="1"/>
            <a:r>
              <a:rPr lang="en-US" altLang="zh-CN" sz="2000" b="1" smtClean="0"/>
              <a:t>Standard cost</a:t>
            </a:r>
          </a:p>
          <a:p>
            <a:pPr lvl="2" eaLnBrk="1" hangingPunct="1"/>
            <a:r>
              <a:rPr lang="en-US" altLang="zh-CN" sz="2000" b="1" smtClean="0"/>
              <a:t>Cost variances</a:t>
            </a:r>
          </a:p>
        </p:txBody>
      </p:sp>
      <p:sp>
        <p:nvSpPr>
          <p:cNvPr id="150532" name="Rectangle 3"/>
          <p:cNvSpPr>
            <a:spLocks noGrp="1" noChangeArrowheads="1"/>
          </p:cNvSpPr>
          <p:nvPr>
            <p:ph type="title"/>
          </p:nvPr>
        </p:nvSpPr>
        <p:spPr>
          <a:xfrm>
            <a:off x="395288" y="549275"/>
            <a:ext cx="8458200" cy="685800"/>
          </a:xfrm>
          <a:noFill/>
        </p:spPr>
        <p:txBody>
          <a:bodyPr/>
          <a:lstStyle/>
          <a:p>
            <a:pPr eaLnBrk="1" hangingPunct="1"/>
            <a:r>
              <a:rPr lang="en-US" altLang="zh-CN" sz="3600" b="1" smtClean="0"/>
              <a:t>5.3 Product Profitability Analysis</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5: Accounting and Finance</a:t>
            </a:r>
          </a:p>
        </p:txBody>
      </p:sp>
      <p:sp>
        <p:nvSpPr>
          <p:cNvPr id="151555" name="Rectangle 2"/>
          <p:cNvSpPr>
            <a:spLocks noGrp="1" noChangeArrowheads="1"/>
          </p:cNvSpPr>
          <p:nvPr>
            <p:ph type="body" idx="1"/>
          </p:nvPr>
        </p:nvSpPr>
        <p:spPr>
          <a:xfrm>
            <a:off x="685800" y="1447800"/>
            <a:ext cx="7772400" cy="4038600"/>
          </a:xfrm>
        </p:spPr>
        <p:txBody>
          <a:bodyPr/>
          <a:lstStyle/>
          <a:p>
            <a:pPr lvl="1" eaLnBrk="1" hangingPunct="1"/>
            <a:r>
              <a:rPr lang="en-US" altLang="zh-CN" b="1" smtClean="0"/>
              <a:t>ERP and Inventory Cost Accounting </a:t>
            </a:r>
          </a:p>
          <a:p>
            <a:pPr lvl="1" eaLnBrk="1" hangingPunct="1"/>
            <a:r>
              <a:rPr lang="en-US" altLang="zh-CN" b="1" smtClean="0"/>
              <a:t>Activity-Basted Costing and ERP</a:t>
            </a:r>
          </a:p>
          <a:p>
            <a:pPr eaLnBrk="1" hangingPunct="1"/>
            <a:r>
              <a:rPr lang="en-US" altLang="zh-CN" b="1" smtClean="0"/>
              <a:t>Problem: Companies with Subsidiaries</a:t>
            </a:r>
          </a:p>
          <a:p>
            <a:pPr lvl="1" eaLnBrk="1" hangingPunct="1"/>
            <a:r>
              <a:rPr lang="en-US" altLang="zh-CN" b="1" smtClean="0"/>
              <a:t>ERP: Currency Translation</a:t>
            </a:r>
          </a:p>
          <a:p>
            <a:pPr lvl="1" eaLnBrk="1" hangingPunct="1"/>
            <a:r>
              <a:rPr lang="en-US" altLang="zh-CN" b="1" smtClean="0"/>
              <a:t>ERP: Inter-company Transactions</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5: Accounting and Finance</a:t>
            </a:r>
          </a:p>
        </p:txBody>
      </p:sp>
      <p:sp>
        <p:nvSpPr>
          <p:cNvPr id="152579" name="Rectangle 2"/>
          <p:cNvSpPr>
            <a:spLocks noGrp="1" noChangeArrowheads="1"/>
          </p:cNvSpPr>
          <p:nvPr>
            <p:ph type="body" idx="1"/>
          </p:nvPr>
        </p:nvSpPr>
        <p:spPr>
          <a:xfrm>
            <a:off x="539750" y="2060575"/>
            <a:ext cx="7772400" cy="4038600"/>
          </a:xfrm>
        </p:spPr>
        <p:txBody>
          <a:bodyPr/>
          <a:lstStyle/>
          <a:p>
            <a:pPr eaLnBrk="1" hangingPunct="1"/>
            <a:r>
              <a:rPr lang="en-US" altLang="zh-CN" sz="2800" b="1" smtClean="0"/>
              <a:t>Using Document Flow for Customer Service</a:t>
            </a:r>
          </a:p>
          <a:p>
            <a:pPr eaLnBrk="1" hangingPunct="1"/>
            <a:r>
              <a:rPr lang="en-US" altLang="zh-CN" sz="2800" b="1" smtClean="0"/>
              <a:t>Using Built-In Management-reporting and Analysis Tools</a:t>
            </a:r>
          </a:p>
          <a:p>
            <a:pPr lvl="1" eaLnBrk="1" hangingPunct="1"/>
            <a:r>
              <a:rPr lang="en-US" altLang="zh-CN" sz="2400" b="1" smtClean="0"/>
              <a:t>Data warehouse </a:t>
            </a:r>
          </a:p>
          <a:p>
            <a:pPr lvl="1" eaLnBrk="1" hangingPunct="1"/>
            <a:r>
              <a:rPr lang="en-US" altLang="zh-CN" sz="2400" b="1" smtClean="0"/>
              <a:t>SIS</a:t>
            </a:r>
          </a:p>
          <a:p>
            <a:pPr lvl="1" eaLnBrk="1" hangingPunct="1"/>
            <a:r>
              <a:rPr lang="en-US" altLang="zh-CN" sz="2400" b="1" smtClean="0"/>
              <a:t>LIS</a:t>
            </a:r>
          </a:p>
        </p:txBody>
      </p:sp>
      <p:sp>
        <p:nvSpPr>
          <p:cNvPr id="152580" name="Rectangle 3"/>
          <p:cNvSpPr>
            <a:spLocks noGrp="1" noChangeArrowheads="1"/>
          </p:cNvSpPr>
          <p:nvPr>
            <p:ph type="title"/>
          </p:nvPr>
        </p:nvSpPr>
        <p:spPr>
          <a:xfrm>
            <a:off x="611188" y="836613"/>
            <a:ext cx="7772400" cy="685800"/>
          </a:xfrm>
          <a:noFill/>
        </p:spPr>
        <p:txBody>
          <a:bodyPr/>
          <a:lstStyle/>
          <a:p>
            <a:pPr eaLnBrk="1" hangingPunct="1"/>
            <a:r>
              <a:rPr lang="en-US" altLang="zh-CN" sz="3200" b="1" smtClean="0"/>
              <a:t>5.4 Management Reporting </a:t>
            </a:r>
            <a:br>
              <a:rPr lang="en-US" altLang="zh-CN" sz="3200" b="1" smtClean="0"/>
            </a:br>
            <a:r>
              <a:rPr lang="en-US" altLang="zh-CN" sz="3200" b="1" smtClean="0"/>
              <a:t>with ERP Systems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5: Accounting and Finance</a:t>
            </a:r>
          </a:p>
        </p:txBody>
      </p:sp>
      <p:sp>
        <p:nvSpPr>
          <p:cNvPr id="153603" name="Rectangle 2"/>
          <p:cNvSpPr>
            <a:spLocks noGrp="1" noChangeArrowheads="1"/>
          </p:cNvSpPr>
          <p:nvPr>
            <p:ph type="body" idx="1"/>
          </p:nvPr>
        </p:nvSpPr>
        <p:spPr>
          <a:xfrm>
            <a:off x="685800" y="1447800"/>
            <a:ext cx="7772400" cy="4038600"/>
          </a:xfrm>
        </p:spPr>
        <p:txBody>
          <a:bodyPr/>
          <a:lstStyle/>
          <a:p>
            <a:pPr eaLnBrk="1" hangingPunct="1"/>
            <a:r>
              <a:rPr lang="en-US" altLang="zh-CN" sz="2400" b="1" smtClean="0"/>
              <a:t>Another Look at Financial Modules -- in a Service Organization</a:t>
            </a:r>
          </a:p>
          <a:p>
            <a:pPr eaLnBrk="1" hangingPunct="1"/>
            <a:r>
              <a:rPr lang="en-US" altLang="zh-CN" sz="2400" b="1" smtClean="0"/>
              <a:t>Another Look at Integrated Information systems -- in a Nonprofit Organization</a:t>
            </a:r>
          </a:p>
          <a:p>
            <a:pPr eaLnBrk="1" hangingPunct="1"/>
            <a:r>
              <a:rPr lang="en-US" altLang="zh-CN" sz="2400" b="1" smtClean="0"/>
              <a:t>Another Look at Training</a:t>
            </a:r>
          </a:p>
        </p:txBody>
      </p:sp>
      <p:sp>
        <p:nvSpPr>
          <p:cNvPr id="153604" name="Rectangle 3"/>
          <p:cNvSpPr>
            <a:spLocks noGrp="1" noChangeArrowheads="1"/>
          </p:cNvSpPr>
          <p:nvPr>
            <p:ph type="title"/>
          </p:nvPr>
        </p:nvSpPr>
        <p:spPr>
          <a:xfrm>
            <a:off x="685800" y="609600"/>
            <a:ext cx="7772400" cy="685800"/>
          </a:xfrm>
          <a:noFill/>
        </p:spPr>
        <p:txBody>
          <a:bodyPr/>
          <a:lstStyle/>
          <a:p>
            <a:pPr eaLnBrk="1" hangingPunct="1"/>
            <a:r>
              <a:rPr lang="en-US" altLang="zh-CN" sz="3200" b="1" smtClean="0"/>
              <a:t>5.5 Topics</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5: Accounting and Finance</a:t>
            </a:r>
          </a:p>
        </p:txBody>
      </p:sp>
      <p:sp>
        <p:nvSpPr>
          <p:cNvPr id="154627" name="Rectangle 2"/>
          <p:cNvSpPr>
            <a:spLocks noGrp="1" noChangeArrowheads="1"/>
          </p:cNvSpPr>
          <p:nvPr>
            <p:ph type="body" idx="1"/>
          </p:nvPr>
        </p:nvSpPr>
        <p:spPr>
          <a:xfrm>
            <a:off x="685800" y="1447800"/>
            <a:ext cx="7772400" cy="4038600"/>
          </a:xfrm>
        </p:spPr>
        <p:txBody>
          <a:bodyPr/>
          <a:lstStyle/>
          <a:p>
            <a:pPr marL="609600" indent="-609600" eaLnBrk="1" hangingPunct="1">
              <a:buFontTx/>
              <a:buAutoNum type="arabicPeriod"/>
            </a:pPr>
            <a:r>
              <a:rPr lang="en-US" altLang="zh-CN" sz="2400" b="1" smtClean="0"/>
              <a:t>A company needs an accounting system to record transactions and generate financial statements. The accounting system should let the user summarize data in meaningful ways. The data can then be used to assist decision-makers in their day-to-day work and also in long-range planning.</a:t>
            </a:r>
          </a:p>
        </p:txBody>
      </p:sp>
      <p:sp>
        <p:nvSpPr>
          <p:cNvPr id="154628" name="Rectangle 3"/>
          <p:cNvSpPr>
            <a:spLocks noGrp="1" noChangeArrowheads="1"/>
          </p:cNvSpPr>
          <p:nvPr>
            <p:ph type="title"/>
          </p:nvPr>
        </p:nvSpPr>
        <p:spPr>
          <a:xfrm>
            <a:off x="685800" y="609600"/>
            <a:ext cx="7772400" cy="685800"/>
          </a:xfrm>
          <a:noFill/>
        </p:spPr>
        <p:txBody>
          <a:bodyPr/>
          <a:lstStyle/>
          <a:p>
            <a:pPr eaLnBrk="1" hangingPunct="1"/>
            <a:r>
              <a:rPr lang="en-US" altLang="zh-CN" sz="3200" b="1" smtClean="0"/>
              <a:t>SUMMARY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4"/>
          <p:cNvSpPr txBox="1">
            <a:spLocks noChangeArrowheads="1"/>
          </p:cNvSpPr>
          <p:nvPr/>
        </p:nvSpPr>
        <p:spPr bwMode="auto">
          <a:xfrm>
            <a:off x="1312863" y="2384425"/>
            <a:ext cx="611187" cy="17303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800">
                <a:latin typeface="Times New Roman" pitchFamily="18" charset="0"/>
              </a:rPr>
              <a:t> </a:t>
            </a:r>
            <a:r>
              <a:rPr kumimoji="1" lang="en-US" altLang="zh-CN" sz="2800">
                <a:solidFill>
                  <a:srgbClr val="000000"/>
                </a:solidFill>
                <a:latin typeface="Times New Roman" pitchFamily="18" charset="0"/>
              </a:rPr>
              <a:t> Sales</a:t>
            </a:r>
            <a:r>
              <a:rPr kumimoji="1" lang="en-US" altLang="zh-CN" sz="2800" b="1">
                <a:solidFill>
                  <a:srgbClr val="000000"/>
                </a:solidFill>
                <a:latin typeface="Times New Roman" pitchFamily="18" charset="0"/>
              </a:rPr>
              <a:t> </a:t>
            </a:r>
            <a:r>
              <a:rPr kumimoji="1" lang="en-US" altLang="zh-CN" sz="2800">
                <a:solidFill>
                  <a:srgbClr val="000000"/>
                </a:solidFill>
                <a:latin typeface="Times New Roman" pitchFamily="18" charset="0"/>
              </a:rPr>
              <a:t> </a:t>
            </a:r>
            <a:r>
              <a:rPr kumimoji="1" lang="en-US" altLang="zh-CN" sz="2800">
                <a:latin typeface="Times New Roman" pitchFamily="18" charset="0"/>
              </a:rPr>
              <a:t>   </a:t>
            </a:r>
          </a:p>
        </p:txBody>
      </p:sp>
      <p:sp>
        <p:nvSpPr>
          <p:cNvPr id="72707" name="Text Box 5"/>
          <p:cNvSpPr txBox="1">
            <a:spLocks noChangeArrowheads="1"/>
          </p:cNvSpPr>
          <p:nvPr/>
        </p:nvSpPr>
        <p:spPr bwMode="auto">
          <a:xfrm>
            <a:off x="2741613" y="2362200"/>
            <a:ext cx="611187" cy="1749425"/>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800">
                <a:solidFill>
                  <a:srgbClr val="000000"/>
                </a:solidFill>
                <a:latin typeface="Times New Roman" pitchFamily="18" charset="0"/>
              </a:rPr>
              <a:t>Accounting</a:t>
            </a:r>
            <a:endParaRPr kumimoji="1" lang="en-US" altLang="zh-CN" sz="2800">
              <a:latin typeface="Times New Roman" pitchFamily="18" charset="0"/>
            </a:endParaRPr>
          </a:p>
        </p:txBody>
      </p:sp>
      <p:sp>
        <p:nvSpPr>
          <p:cNvPr id="72708" name="Text Box 6"/>
          <p:cNvSpPr txBox="1">
            <a:spLocks noChangeArrowheads="1"/>
          </p:cNvSpPr>
          <p:nvPr/>
        </p:nvSpPr>
        <p:spPr bwMode="auto">
          <a:xfrm>
            <a:off x="4267200" y="2362200"/>
            <a:ext cx="611188" cy="1747838"/>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800">
                <a:solidFill>
                  <a:srgbClr val="000000"/>
                </a:solidFill>
                <a:latin typeface="Times New Roman" pitchFamily="18" charset="0"/>
              </a:rPr>
              <a:t>Purchasing</a:t>
            </a:r>
          </a:p>
        </p:txBody>
      </p:sp>
      <p:sp>
        <p:nvSpPr>
          <p:cNvPr id="72709" name="Text Box 7"/>
          <p:cNvSpPr txBox="1">
            <a:spLocks noChangeArrowheads="1"/>
          </p:cNvSpPr>
          <p:nvPr/>
        </p:nvSpPr>
        <p:spPr bwMode="auto">
          <a:xfrm>
            <a:off x="5715000" y="2362200"/>
            <a:ext cx="611188" cy="17287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800">
                <a:solidFill>
                  <a:srgbClr val="000000"/>
                </a:solidFill>
                <a:latin typeface="Times New Roman" pitchFamily="18" charset="0"/>
              </a:rPr>
              <a:t>Production</a:t>
            </a:r>
            <a:endParaRPr kumimoji="1" lang="en-US" altLang="zh-CN" sz="2800">
              <a:latin typeface="Times New Roman" pitchFamily="18" charset="0"/>
            </a:endParaRPr>
          </a:p>
        </p:txBody>
      </p:sp>
      <p:sp>
        <p:nvSpPr>
          <p:cNvPr id="72710" name="Text Box 8"/>
          <p:cNvSpPr txBox="1">
            <a:spLocks noChangeArrowheads="1"/>
          </p:cNvSpPr>
          <p:nvPr/>
        </p:nvSpPr>
        <p:spPr bwMode="auto">
          <a:xfrm>
            <a:off x="7046913" y="2362200"/>
            <a:ext cx="611187" cy="16764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800">
                <a:solidFill>
                  <a:srgbClr val="000000"/>
                </a:solidFill>
                <a:latin typeface="Times New Roman" pitchFamily="18" charset="0"/>
              </a:rPr>
              <a:t>Logistics</a:t>
            </a:r>
            <a:endParaRPr kumimoji="1" lang="en-US" altLang="zh-CN" sz="2800">
              <a:latin typeface="Times New Roman" pitchFamily="18" charset="0"/>
            </a:endParaRPr>
          </a:p>
        </p:txBody>
      </p:sp>
      <p:sp>
        <p:nvSpPr>
          <p:cNvPr id="72711" name="Line 9"/>
          <p:cNvSpPr>
            <a:spLocks noChangeShapeType="1"/>
          </p:cNvSpPr>
          <p:nvPr/>
        </p:nvSpPr>
        <p:spPr bwMode="auto">
          <a:xfrm>
            <a:off x="914400" y="2667000"/>
            <a:ext cx="2819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12" name="Line 10"/>
          <p:cNvSpPr>
            <a:spLocks noChangeShapeType="1"/>
          </p:cNvSpPr>
          <p:nvPr/>
        </p:nvSpPr>
        <p:spPr bwMode="auto">
          <a:xfrm flipV="1">
            <a:off x="3733800" y="1981200"/>
            <a:ext cx="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13" name="Line 11"/>
          <p:cNvSpPr>
            <a:spLocks noChangeShapeType="1"/>
          </p:cNvSpPr>
          <p:nvPr/>
        </p:nvSpPr>
        <p:spPr bwMode="auto">
          <a:xfrm>
            <a:off x="3733800" y="1981200"/>
            <a:ext cx="1676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14" name="Line 12"/>
          <p:cNvSpPr>
            <a:spLocks noChangeShapeType="1"/>
          </p:cNvSpPr>
          <p:nvPr/>
        </p:nvSpPr>
        <p:spPr bwMode="auto">
          <a:xfrm flipV="1">
            <a:off x="5410200" y="1981200"/>
            <a:ext cx="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15" name="Line 13"/>
          <p:cNvSpPr>
            <a:spLocks noChangeShapeType="1"/>
          </p:cNvSpPr>
          <p:nvPr/>
        </p:nvSpPr>
        <p:spPr bwMode="auto">
          <a:xfrm>
            <a:off x="5410200" y="2667000"/>
            <a:ext cx="28194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16" name="Line 14"/>
          <p:cNvSpPr>
            <a:spLocks noChangeShapeType="1"/>
          </p:cNvSpPr>
          <p:nvPr/>
        </p:nvSpPr>
        <p:spPr bwMode="auto">
          <a:xfrm flipH="1">
            <a:off x="3124200" y="3657600"/>
            <a:ext cx="27432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17" name="Line 15"/>
          <p:cNvSpPr>
            <a:spLocks noChangeShapeType="1"/>
          </p:cNvSpPr>
          <p:nvPr/>
        </p:nvSpPr>
        <p:spPr bwMode="auto">
          <a:xfrm flipV="1">
            <a:off x="4572000" y="3657600"/>
            <a:ext cx="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18" name="Line 16"/>
          <p:cNvSpPr>
            <a:spLocks noChangeShapeType="1"/>
          </p:cNvSpPr>
          <p:nvPr/>
        </p:nvSpPr>
        <p:spPr bwMode="auto">
          <a:xfrm>
            <a:off x="4572000" y="4495800"/>
            <a:ext cx="3581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19" name="Line 17"/>
          <p:cNvSpPr>
            <a:spLocks noChangeShapeType="1"/>
          </p:cNvSpPr>
          <p:nvPr/>
        </p:nvSpPr>
        <p:spPr bwMode="auto">
          <a:xfrm flipV="1">
            <a:off x="8153400" y="3886200"/>
            <a:ext cx="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20" name="Line 18"/>
          <p:cNvSpPr>
            <a:spLocks noChangeShapeType="1"/>
          </p:cNvSpPr>
          <p:nvPr/>
        </p:nvSpPr>
        <p:spPr bwMode="auto">
          <a:xfrm flipH="1">
            <a:off x="6096000" y="3886200"/>
            <a:ext cx="20574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21" name="Text Box 19"/>
          <p:cNvSpPr txBox="1">
            <a:spLocks noChangeArrowheads="1"/>
          </p:cNvSpPr>
          <p:nvPr/>
        </p:nvSpPr>
        <p:spPr bwMode="auto">
          <a:xfrm>
            <a:off x="3505200" y="1508125"/>
            <a:ext cx="2130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t>Customer Order</a:t>
            </a:r>
            <a:endParaRPr kumimoji="1" lang="en-US" altLang="zh-CN" sz="2800">
              <a:latin typeface="Times New Roman" pitchFamily="18" charset="0"/>
            </a:endParaRPr>
          </a:p>
        </p:txBody>
      </p:sp>
      <p:sp>
        <p:nvSpPr>
          <p:cNvPr id="72722" name="Text Box 20"/>
          <p:cNvSpPr txBox="1">
            <a:spLocks noChangeArrowheads="1"/>
          </p:cNvSpPr>
          <p:nvPr/>
        </p:nvSpPr>
        <p:spPr bwMode="auto">
          <a:xfrm>
            <a:off x="5257800" y="4495800"/>
            <a:ext cx="19018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t>Material Order</a:t>
            </a:r>
            <a:endParaRPr kumimoji="1" lang="en-US" altLang="zh-CN" sz="2800">
              <a:latin typeface="Times New Roman" pitchFamily="18" charset="0"/>
            </a:endParaRPr>
          </a:p>
        </p:txBody>
      </p:sp>
      <p:sp>
        <p:nvSpPr>
          <p:cNvPr id="72723" name="Text Box 21"/>
          <p:cNvSpPr txBox="1">
            <a:spLocks noChangeArrowheads="1"/>
          </p:cNvSpPr>
          <p:nvPr/>
        </p:nvSpPr>
        <p:spPr bwMode="auto">
          <a:xfrm>
            <a:off x="2298700" y="5516563"/>
            <a:ext cx="41798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b="1"/>
              <a:t>A process view of business</a:t>
            </a:r>
            <a:endParaRPr kumimoji="1" lang="en-US" altLang="zh-CN" sz="2800">
              <a:latin typeface="Times New Roman"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5: Accounting and Finance</a:t>
            </a:r>
          </a:p>
        </p:txBody>
      </p:sp>
      <p:sp>
        <p:nvSpPr>
          <p:cNvPr id="155651" name="Rectangle 2"/>
          <p:cNvSpPr>
            <a:spLocks noGrp="1" noChangeArrowheads="1"/>
          </p:cNvSpPr>
          <p:nvPr>
            <p:ph type="body" idx="1"/>
          </p:nvPr>
        </p:nvSpPr>
        <p:spPr>
          <a:xfrm>
            <a:off x="685800" y="1447800"/>
            <a:ext cx="7772400" cy="4038600"/>
          </a:xfrm>
        </p:spPr>
        <p:txBody>
          <a:bodyPr/>
          <a:lstStyle/>
          <a:p>
            <a:pPr marL="457200" indent="-457200" eaLnBrk="1" hangingPunct="1">
              <a:lnSpc>
                <a:spcPct val="90000"/>
              </a:lnSpc>
              <a:buFontTx/>
              <a:buNone/>
            </a:pPr>
            <a:r>
              <a:rPr lang="en-US" altLang="zh-CN" sz="2400" b="1" smtClean="0"/>
              <a:t>2.  With un-integrated information systems, accounting data might not be up to date, and this can cause problems when trying to make operational decisions, such as granting credit. Data can also be inaccurate because of weaknesses in un-integrated systems, and this problem can have an effect on decision-making and profitability.</a:t>
            </a:r>
          </a:p>
          <a:p>
            <a:pPr marL="457200" indent="-457200" eaLnBrk="1" hangingPunct="1">
              <a:lnSpc>
                <a:spcPct val="90000"/>
              </a:lnSpc>
              <a:buFontTx/>
              <a:buNone/>
            </a:pPr>
            <a:r>
              <a:rPr lang="en-US" altLang="zh-CN" sz="2400" b="1" smtClean="0"/>
              <a:t>3.  Closing the books at the end of an accounting period can be difficult with an un-integrated IS, but it is relatively easy with an integrated IS.</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5: Accounting and Finance</a:t>
            </a:r>
          </a:p>
        </p:txBody>
      </p:sp>
      <p:sp>
        <p:nvSpPr>
          <p:cNvPr id="156675" name="Rectangle 2"/>
          <p:cNvSpPr>
            <a:spLocks noGrp="1" noChangeArrowheads="1"/>
          </p:cNvSpPr>
          <p:nvPr>
            <p:ph type="body" idx="1"/>
          </p:nvPr>
        </p:nvSpPr>
        <p:spPr>
          <a:xfrm>
            <a:off x="827088" y="1052513"/>
            <a:ext cx="7772400" cy="4038600"/>
          </a:xfrm>
        </p:spPr>
        <p:txBody>
          <a:bodyPr/>
          <a:lstStyle/>
          <a:p>
            <a:pPr eaLnBrk="1" hangingPunct="1">
              <a:buFontTx/>
              <a:buNone/>
            </a:pPr>
            <a:r>
              <a:rPr lang="en-US" altLang="zh-CN" sz="2400" b="1" smtClean="0"/>
              <a:t>4. Using a integrated IS and a common database to record accounting data has important inventory cost-accounting benefits. More precise record keeping is possible, and this can lead to more accurate product cost calculations. These, in turn, can help managers decide which products are profitable and which are not.</a:t>
            </a:r>
          </a:p>
          <a:p>
            <a:pPr eaLnBrk="1" hangingPunct="1">
              <a:buFontTx/>
              <a:buNone/>
            </a:pPr>
            <a:r>
              <a:rPr lang="en-US" altLang="zh-CN" sz="2400" b="1" smtClean="0"/>
              <a:t>5. The use of an integrated system and a common database to record accounting data has important management-reporting benefits. The user has built in drill-down and query tools available as a result.</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6: Organization and Human Resource Management</a:t>
            </a:r>
          </a:p>
        </p:txBody>
      </p:sp>
      <p:sp>
        <p:nvSpPr>
          <p:cNvPr id="157699" name="Rectangle 2"/>
          <p:cNvSpPr>
            <a:spLocks noGrp="1" noChangeArrowheads="1"/>
          </p:cNvSpPr>
          <p:nvPr>
            <p:ph type="title"/>
          </p:nvPr>
        </p:nvSpPr>
        <p:spPr>
          <a:xfrm>
            <a:off x="685800" y="1014413"/>
            <a:ext cx="7772400" cy="685800"/>
          </a:xfrm>
        </p:spPr>
        <p:txBody>
          <a:bodyPr/>
          <a:lstStyle/>
          <a:p>
            <a:pPr eaLnBrk="1" hangingPunct="1"/>
            <a:r>
              <a:rPr lang="en-US" altLang="zh-CN" sz="3200" b="1" smtClean="0"/>
              <a:t>C6 Organization and Human Resource Management d Finance</a:t>
            </a:r>
          </a:p>
        </p:txBody>
      </p:sp>
      <p:sp>
        <p:nvSpPr>
          <p:cNvPr id="157700" name="Rectangle 3"/>
          <p:cNvSpPr>
            <a:spLocks noGrp="1" noChangeArrowheads="1"/>
          </p:cNvSpPr>
          <p:nvPr>
            <p:ph type="body" idx="1"/>
          </p:nvPr>
        </p:nvSpPr>
        <p:spPr>
          <a:xfrm>
            <a:off x="971550" y="2325688"/>
            <a:ext cx="7056438" cy="4343400"/>
          </a:xfrm>
        </p:spPr>
        <p:txBody>
          <a:bodyPr/>
          <a:lstStyle/>
          <a:p>
            <a:pPr eaLnBrk="1" hangingPunct="1">
              <a:lnSpc>
                <a:spcPct val="80000"/>
              </a:lnSpc>
              <a:buFontTx/>
              <a:buNone/>
            </a:pPr>
            <a:r>
              <a:rPr lang="en-US" altLang="zh-CN" sz="2800" b="1" smtClean="0"/>
              <a:t>Learning Objectives</a:t>
            </a:r>
          </a:p>
          <a:p>
            <a:pPr eaLnBrk="1" hangingPunct="1">
              <a:lnSpc>
                <a:spcPct val="80000"/>
              </a:lnSpc>
            </a:pPr>
            <a:r>
              <a:rPr lang="en-US" altLang="zh-CN" sz="2400" b="1" smtClean="0"/>
              <a:t>State and describe human resource functional area activities.</a:t>
            </a:r>
          </a:p>
          <a:p>
            <a:pPr eaLnBrk="1" hangingPunct="1">
              <a:lnSpc>
                <a:spcPct val="80000"/>
              </a:lnSpc>
            </a:pPr>
            <a:r>
              <a:rPr lang="en-US" altLang="zh-CN" sz="2400" b="1" smtClean="0"/>
              <a:t>Explain the main human resources processes, organizations, scenarios, and business objects in SAP R/3.</a:t>
            </a:r>
          </a:p>
          <a:p>
            <a:pPr eaLnBrk="1" hangingPunct="1">
              <a:lnSpc>
                <a:spcPct val="80000"/>
              </a:lnSpc>
            </a:pPr>
            <a:r>
              <a:rPr lang="en-US" altLang="zh-CN" sz="2400" b="1" smtClean="0"/>
              <a:t>Understand the Event-driven Process Chain Methodology.</a:t>
            </a:r>
          </a:p>
          <a:p>
            <a:pPr eaLnBrk="1" hangingPunct="1">
              <a:lnSpc>
                <a:spcPct val="80000"/>
              </a:lnSpc>
            </a:pPr>
            <a:r>
              <a:rPr lang="en-US" altLang="zh-CN" sz="2400" b="1" smtClean="0"/>
              <a:t>Understand the event, function, information object, control flow in recruitment process.</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6: Organization and Human Resource Management</a:t>
            </a:r>
          </a:p>
        </p:txBody>
      </p:sp>
      <p:sp>
        <p:nvSpPr>
          <p:cNvPr id="158723" name="Rectangle 3"/>
          <p:cNvSpPr>
            <a:spLocks noGrp="1" noChangeArrowheads="1"/>
          </p:cNvSpPr>
          <p:nvPr>
            <p:ph type="body" idx="1"/>
          </p:nvPr>
        </p:nvSpPr>
        <p:spPr>
          <a:xfrm>
            <a:off x="827088" y="2060575"/>
            <a:ext cx="7772400" cy="4038600"/>
          </a:xfrm>
        </p:spPr>
        <p:txBody>
          <a:bodyPr/>
          <a:lstStyle/>
          <a:p>
            <a:pPr eaLnBrk="1" hangingPunct="1">
              <a:lnSpc>
                <a:spcPct val="90000"/>
              </a:lnSpc>
              <a:buFontTx/>
              <a:buNone/>
            </a:pPr>
            <a:r>
              <a:rPr lang="en-US" altLang="zh-CN" sz="2800" b="1" smtClean="0"/>
              <a:t>Contents</a:t>
            </a:r>
          </a:p>
          <a:p>
            <a:pPr eaLnBrk="1" hangingPunct="1">
              <a:lnSpc>
                <a:spcPct val="90000"/>
              </a:lnSpc>
              <a:buFontTx/>
              <a:buNone/>
            </a:pPr>
            <a:r>
              <a:rPr lang="en-US" altLang="zh-CN" sz="2800" b="1" smtClean="0"/>
              <a:t>6.1 Human resource activities.</a:t>
            </a:r>
          </a:p>
          <a:p>
            <a:pPr eaLnBrk="1" hangingPunct="1">
              <a:lnSpc>
                <a:spcPct val="90000"/>
              </a:lnSpc>
              <a:buFontTx/>
              <a:buNone/>
            </a:pPr>
            <a:r>
              <a:rPr lang="en-US" altLang="zh-CN" sz="2800" b="1" smtClean="0"/>
              <a:t>6.2 Overview of Human Resource  </a:t>
            </a:r>
          </a:p>
          <a:p>
            <a:pPr eaLnBrk="1" hangingPunct="1">
              <a:lnSpc>
                <a:spcPct val="90000"/>
              </a:lnSpc>
              <a:buFontTx/>
              <a:buNone/>
            </a:pPr>
            <a:r>
              <a:rPr lang="en-US" altLang="zh-CN" sz="2800" b="1" smtClean="0"/>
              <a:t>       Management in SAP R/3.</a:t>
            </a:r>
          </a:p>
          <a:p>
            <a:pPr eaLnBrk="1" hangingPunct="1">
              <a:lnSpc>
                <a:spcPct val="90000"/>
              </a:lnSpc>
              <a:buFontTx/>
              <a:buNone/>
            </a:pPr>
            <a:r>
              <a:rPr lang="en-US" altLang="zh-CN" b="1" smtClean="0"/>
              <a:t>6.3 </a:t>
            </a:r>
            <a:r>
              <a:rPr lang="en-US" altLang="zh-CN" sz="2800" b="1" smtClean="0"/>
              <a:t>Event-driven Process Chain </a:t>
            </a:r>
          </a:p>
          <a:p>
            <a:pPr eaLnBrk="1" hangingPunct="1">
              <a:lnSpc>
                <a:spcPct val="90000"/>
              </a:lnSpc>
              <a:buFontTx/>
              <a:buNone/>
            </a:pPr>
            <a:r>
              <a:rPr lang="en-US" altLang="zh-CN" sz="2800" b="1" smtClean="0"/>
              <a:t>        Methodology.</a:t>
            </a:r>
            <a:endParaRPr lang="en-US" altLang="zh-CN" b="1" smtClean="0"/>
          </a:p>
          <a:p>
            <a:pPr eaLnBrk="1" hangingPunct="1">
              <a:lnSpc>
                <a:spcPct val="90000"/>
              </a:lnSpc>
              <a:buFontTx/>
              <a:buNone/>
            </a:pPr>
            <a:r>
              <a:rPr lang="en-US" altLang="zh-CN" sz="2800" b="1" smtClean="0"/>
              <a:t>6.4  Recruitment Process</a:t>
            </a:r>
          </a:p>
        </p:txBody>
      </p:sp>
      <p:sp>
        <p:nvSpPr>
          <p:cNvPr id="158724" name="Rectangle 11"/>
          <p:cNvSpPr>
            <a:spLocks noGrp="1" noChangeArrowheads="1"/>
          </p:cNvSpPr>
          <p:nvPr>
            <p:ph type="title"/>
          </p:nvPr>
        </p:nvSpPr>
        <p:spPr>
          <a:xfrm>
            <a:off x="685800" y="871538"/>
            <a:ext cx="7772400" cy="685800"/>
          </a:xfrm>
          <a:noFill/>
        </p:spPr>
        <p:txBody>
          <a:bodyPr/>
          <a:lstStyle/>
          <a:p>
            <a:pPr eaLnBrk="1" hangingPunct="1"/>
            <a:r>
              <a:rPr lang="en-US" altLang="zh-CN" sz="3200" b="1" smtClean="0"/>
              <a:t>C6 Organization and Human Resource Management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6: Organization and Human Resource Management</a:t>
            </a:r>
          </a:p>
        </p:txBody>
      </p:sp>
      <p:sp>
        <p:nvSpPr>
          <p:cNvPr id="159747" name="Rectangle 2"/>
          <p:cNvSpPr>
            <a:spLocks noGrp="1" noChangeArrowheads="1"/>
          </p:cNvSpPr>
          <p:nvPr>
            <p:ph type="body" idx="1"/>
          </p:nvPr>
        </p:nvSpPr>
        <p:spPr>
          <a:xfrm>
            <a:off x="468313" y="1484313"/>
            <a:ext cx="8066087" cy="5040312"/>
          </a:xfrm>
        </p:spPr>
        <p:txBody>
          <a:bodyPr/>
          <a:lstStyle/>
          <a:p>
            <a:pPr eaLnBrk="1" hangingPunct="1">
              <a:spcBef>
                <a:spcPct val="0"/>
              </a:spcBef>
              <a:buFontTx/>
              <a:buNone/>
            </a:pPr>
            <a:r>
              <a:rPr lang="en-US" altLang="zh-CN" b="1" smtClean="0">
                <a:solidFill>
                  <a:schemeClr val="tx2"/>
                </a:solidFill>
              </a:rPr>
              <a:t>   In many industries, such as business consulting or software development, the human assets typically exit the company every evening. Having modern and flexible human resource processes makes better use of these assets and can make the difference in whether a company thrives over time.</a:t>
            </a:r>
          </a:p>
        </p:txBody>
      </p:sp>
      <p:sp>
        <p:nvSpPr>
          <p:cNvPr id="159748" name="Rectangle 3"/>
          <p:cNvSpPr>
            <a:spLocks noGrp="1" noChangeArrowheads="1"/>
          </p:cNvSpPr>
          <p:nvPr>
            <p:ph type="title"/>
          </p:nvPr>
        </p:nvSpPr>
        <p:spPr>
          <a:xfrm>
            <a:off x="468313" y="476250"/>
            <a:ext cx="7772400" cy="685800"/>
          </a:xfrm>
          <a:noFill/>
        </p:spPr>
        <p:txBody>
          <a:bodyPr/>
          <a:lstStyle/>
          <a:p>
            <a:pPr eaLnBrk="1" hangingPunct="1"/>
            <a:r>
              <a:rPr lang="en-US" altLang="zh-CN" sz="4000" b="1" smtClean="0"/>
              <a:t>6.1 Human resource activities</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6: Organization and Human Resource Management</a:t>
            </a:r>
          </a:p>
        </p:txBody>
      </p:sp>
      <p:sp>
        <p:nvSpPr>
          <p:cNvPr id="160771" name="Rectangle 2"/>
          <p:cNvSpPr>
            <a:spLocks noGrp="1" noChangeArrowheads="1"/>
          </p:cNvSpPr>
          <p:nvPr>
            <p:ph type="body" idx="1"/>
          </p:nvPr>
        </p:nvSpPr>
        <p:spPr>
          <a:xfrm>
            <a:off x="684213" y="1268413"/>
            <a:ext cx="7772400" cy="4038600"/>
          </a:xfrm>
        </p:spPr>
        <p:txBody>
          <a:bodyPr/>
          <a:lstStyle/>
          <a:p>
            <a:pPr eaLnBrk="1" hangingPunct="1">
              <a:buFontTx/>
              <a:buNone/>
            </a:pPr>
            <a:r>
              <a:rPr lang="en-US" altLang="zh-CN" sz="2400" b="1" smtClean="0"/>
              <a:t>Human resource systems cover the following activities:</a:t>
            </a:r>
          </a:p>
          <a:p>
            <a:pPr eaLnBrk="1" hangingPunct="1"/>
            <a:r>
              <a:rPr lang="en-US" altLang="zh-CN" sz="2400" b="1" smtClean="0"/>
              <a:t>Human resource organizational management (job description, ergonomics, work-place assessment, salary/wage structure)</a:t>
            </a:r>
          </a:p>
          <a:p>
            <a:pPr eaLnBrk="1" hangingPunct="1"/>
            <a:r>
              <a:rPr lang="en-US" altLang="zh-CN" sz="2400" b="1" smtClean="0"/>
              <a:t>Personnel planning (labor market, requirements planning, recruitment planning, etc.)</a:t>
            </a:r>
          </a:p>
          <a:p>
            <a:pPr eaLnBrk="1" hangingPunct="1"/>
            <a:r>
              <a:rPr lang="en-US" altLang="zh-CN" sz="2400" b="1" smtClean="0"/>
              <a:t>Recruitment (internal job advertisements, temporary staff, external job advertisements, selection procedures, employment contracts)</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6: Organization and Human Resource Management</a:t>
            </a:r>
          </a:p>
        </p:txBody>
      </p:sp>
      <p:sp>
        <p:nvSpPr>
          <p:cNvPr id="161795" name="Rectangle 2"/>
          <p:cNvSpPr>
            <a:spLocks noGrp="1" noChangeArrowheads="1"/>
          </p:cNvSpPr>
          <p:nvPr>
            <p:ph type="body" idx="1"/>
          </p:nvPr>
        </p:nvSpPr>
        <p:spPr>
          <a:xfrm>
            <a:off x="684213" y="1052513"/>
            <a:ext cx="7704137" cy="4681537"/>
          </a:xfrm>
        </p:spPr>
        <p:txBody>
          <a:bodyPr/>
          <a:lstStyle/>
          <a:p>
            <a:pPr eaLnBrk="1" hangingPunct="1">
              <a:lnSpc>
                <a:spcPct val="90000"/>
              </a:lnSpc>
            </a:pPr>
            <a:r>
              <a:rPr lang="en-US" altLang="zh-CN" sz="2400" b="1" smtClean="0"/>
              <a:t>Word-force planning and administration (introduction and training labor and social legislation, reorganization due to internal transfer, terminations, dismissals, retirement)</a:t>
            </a:r>
          </a:p>
          <a:p>
            <a:pPr eaLnBrk="1" hangingPunct="1">
              <a:lnSpc>
                <a:spcPct val="90000"/>
              </a:lnSpc>
            </a:pPr>
            <a:r>
              <a:rPr lang="en-US" altLang="zh-CN" sz="2400" b="1" smtClean="0"/>
              <a:t>Personnel development (performance appraisal, employee-suggestion system, wage/salary policy)</a:t>
            </a:r>
          </a:p>
          <a:p>
            <a:pPr eaLnBrk="1" hangingPunct="1">
              <a:lnSpc>
                <a:spcPct val="90000"/>
              </a:lnSpc>
            </a:pPr>
            <a:r>
              <a:rPr lang="en-US" altLang="zh-CN" sz="2400" b="1" smtClean="0"/>
              <a:t>Personnel training and further education (training of new employees, employee training program)</a:t>
            </a:r>
          </a:p>
          <a:p>
            <a:pPr eaLnBrk="1" hangingPunct="1">
              <a:lnSpc>
                <a:spcPct val="90000"/>
              </a:lnSpc>
            </a:pPr>
            <a:r>
              <a:rPr lang="en-US" altLang="zh-CN" sz="2400" b="1" smtClean="0"/>
              <a:t>Social benefits (social facilities, leisure activities, employment protection</a:t>
            </a:r>
            <a:r>
              <a:rPr lang="en-US" altLang="zh-CN" sz="2800" b="1" smtClean="0"/>
              <a:t>)</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6: Organization and Human Resource Management</a:t>
            </a:r>
          </a:p>
        </p:txBody>
      </p:sp>
      <p:sp>
        <p:nvSpPr>
          <p:cNvPr id="162819" name="Rectangle 3"/>
          <p:cNvSpPr>
            <a:spLocks noGrp="1" noChangeArrowheads="1"/>
          </p:cNvSpPr>
          <p:nvPr>
            <p:ph type="title"/>
          </p:nvPr>
        </p:nvSpPr>
        <p:spPr>
          <a:xfrm>
            <a:off x="685800" y="609600"/>
            <a:ext cx="7772400" cy="685800"/>
          </a:xfrm>
          <a:noFill/>
        </p:spPr>
        <p:txBody>
          <a:bodyPr/>
          <a:lstStyle/>
          <a:p>
            <a:pPr eaLnBrk="1" hangingPunct="1"/>
            <a:r>
              <a:rPr lang="en-US" altLang="zh-CN" sz="3600" b="1" smtClean="0"/>
              <a:t>6.2 Overview of Human Resource  </a:t>
            </a:r>
            <a:br>
              <a:rPr lang="en-US" altLang="zh-CN" sz="3600" b="1" smtClean="0"/>
            </a:br>
            <a:r>
              <a:rPr lang="en-US" altLang="zh-CN" sz="3600" b="1" smtClean="0"/>
              <a:t>       Management in SAP R/3</a:t>
            </a:r>
          </a:p>
        </p:txBody>
      </p:sp>
      <p:pic>
        <p:nvPicPr>
          <p:cNvPr id="162820" name="Picture 5" descr="sapm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1844675"/>
            <a:ext cx="4373563"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页脚占位符 4"/>
          <p:cNvSpPr>
            <a:spLocks noGrp="1"/>
          </p:cNvSpPr>
          <p:nvPr>
            <p:ph type="ftr" sz="quarter" idx="11"/>
          </p:nvPr>
        </p:nvSpPr>
        <p:spPr/>
        <p:txBody>
          <a:bodyPr/>
          <a:lstStyle/>
          <a:p>
            <a:pPr>
              <a:defRPr/>
            </a:pPr>
            <a:r>
              <a:rPr lang="en-US" altLang="zh-CN"/>
              <a:t>Chapter 6: Organization and Human Resource Management</a:t>
            </a:r>
          </a:p>
        </p:txBody>
      </p:sp>
      <p:sp>
        <p:nvSpPr>
          <p:cNvPr id="163843" name="Text Box 6"/>
          <p:cNvSpPr txBox="1">
            <a:spLocks noChangeArrowheads="1"/>
          </p:cNvSpPr>
          <p:nvPr/>
        </p:nvSpPr>
        <p:spPr bwMode="auto">
          <a:xfrm>
            <a:off x="685800" y="568325"/>
            <a:ext cx="3352800" cy="1641475"/>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solidFill>
                  <a:srgbClr val="000000"/>
                </a:solidFill>
              </a:rPr>
              <a:t>Organizational Units</a:t>
            </a:r>
          </a:p>
          <a:p>
            <a:pPr eaLnBrk="1" hangingPunct="1"/>
            <a:r>
              <a:rPr kumimoji="1" lang="en-US" altLang="zh-CN" sz="2000" b="1">
                <a:solidFill>
                  <a:srgbClr val="000000"/>
                </a:solidFill>
              </a:rPr>
              <a:t>Personnel area</a:t>
            </a:r>
          </a:p>
          <a:p>
            <a:pPr eaLnBrk="1" hangingPunct="1"/>
            <a:r>
              <a:rPr kumimoji="1" lang="en-US" altLang="zh-CN" sz="2000" b="1">
                <a:solidFill>
                  <a:srgbClr val="000000"/>
                </a:solidFill>
              </a:rPr>
              <a:t>Personnel sub-area</a:t>
            </a:r>
          </a:p>
          <a:p>
            <a:pPr eaLnBrk="1" hangingPunct="1"/>
            <a:r>
              <a:rPr kumimoji="1" lang="en-US" altLang="zh-CN" sz="2000" b="1">
                <a:solidFill>
                  <a:srgbClr val="000000"/>
                </a:solidFill>
              </a:rPr>
              <a:t>Employee group</a:t>
            </a:r>
          </a:p>
          <a:p>
            <a:pPr eaLnBrk="1" hangingPunct="1"/>
            <a:r>
              <a:rPr kumimoji="1" lang="en-US" altLang="zh-CN" sz="2000" b="1">
                <a:solidFill>
                  <a:srgbClr val="000000"/>
                </a:solidFill>
              </a:rPr>
              <a:t>Payroll accounting area     </a:t>
            </a:r>
          </a:p>
        </p:txBody>
      </p:sp>
      <p:sp>
        <p:nvSpPr>
          <p:cNvPr id="163844" name="Text Box 7"/>
          <p:cNvSpPr txBox="1">
            <a:spLocks noChangeArrowheads="1"/>
          </p:cNvSpPr>
          <p:nvPr/>
        </p:nvSpPr>
        <p:spPr bwMode="auto">
          <a:xfrm>
            <a:off x="4267200" y="603250"/>
            <a:ext cx="4343400" cy="17653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b="1">
                <a:solidFill>
                  <a:srgbClr val="000000"/>
                </a:solidFill>
              </a:rPr>
              <a:t>            Supply Chain Scenarios</a:t>
            </a:r>
          </a:p>
          <a:p>
            <a:pPr eaLnBrk="1" hangingPunct="1"/>
            <a:r>
              <a:rPr kumimoji="1" lang="en-US" altLang="zh-CN" b="1">
                <a:solidFill>
                  <a:srgbClr val="000000"/>
                </a:solidFill>
              </a:rPr>
              <a:t>Recruitment</a:t>
            </a:r>
          </a:p>
          <a:p>
            <a:pPr eaLnBrk="1" hangingPunct="1"/>
            <a:r>
              <a:rPr kumimoji="1" lang="en-US" altLang="zh-CN" b="1">
                <a:solidFill>
                  <a:srgbClr val="000000"/>
                </a:solidFill>
              </a:rPr>
              <a:t>Personnel development</a:t>
            </a:r>
          </a:p>
          <a:p>
            <a:pPr eaLnBrk="1" hangingPunct="1"/>
            <a:r>
              <a:rPr kumimoji="1" lang="en-US" altLang="zh-CN" b="1">
                <a:solidFill>
                  <a:srgbClr val="000000"/>
                </a:solidFill>
              </a:rPr>
              <a:t>Business trip management</a:t>
            </a:r>
          </a:p>
          <a:p>
            <a:pPr eaLnBrk="1" hangingPunct="1"/>
            <a:r>
              <a:rPr kumimoji="1" lang="en-US" altLang="zh-CN" b="1">
                <a:solidFill>
                  <a:srgbClr val="000000"/>
                </a:solidFill>
              </a:rPr>
              <a:t>Training and event management</a:t>
            </a:r>
          </a:p>
          <a:p>
            <a:pPr eaLnBrk="1" hangingPunct="1"/>
            <a:r>
              <a:rPr kumimoji="1" lang="en-US" altLang="zh-CN" b="1">
                <a:solidFill>
                  <a:srgbClr val="000000"/>
                </a:solidFill>
              </a:rPr>
              <a:t>Payroll accounting</a:t>
            </a:r>
          </a:p>
        </p:txBody>
      </p:sp>
      <p:sp>
        <p:nvSpPr>
          <p:cNvPr id="163845" name="Text Box 8"/>
          <p:cNvSpPr txBox="1">
            <a:spLocks noChangeArrowheads="1"/>
          </p:cNvSpPr>
          <p:nvPr/>
        </p:nvSpPr>
        <p:spPr bwMode="auto">
          <a:xfrm>
            <a:off x="76200" y="4335463"/>
            <a:ext cx="4114800" cy="1946275"/>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solidFill>
                  <a:srgbClr val="000000"/>
                </a:solidFill>
              </a:rPr>
              <a:t>Business Objects</a:t>
            </a:r>
          </a:p>
          <a:p>
            <a:pPr eaLnBrk="1" hangingPunct="1"/>
            <a:r>
              <a:rPr kumimoji="1" lang="en-US" altLang="zh-CN" sz="2000" b="1">
                <a:solidFill>
                  <a:srgbClr val="000000"/>
                </a:solidFill>
              </a:rPr>
              <a:t>Position</a:t>
            </a:r>
          </a:p>
          <a:p>
            <a:pPr eaLnBrk="1" hangingPunct="1"/>
            <a:r>
              <a:rPr kumimoji="1" lang="en-US" altLang="zh-CN" sz="2000" b="1">
                <a:solidFill>
                  <a:srgbClr val="000000"/>
                </a:solidFill>
              </a:rPr>
              <a:t>Person</a:t>
            </a:r>
          </a:p>
          <a:p>
            <a:pPr eaLnBrk="1" hangingPunct="1"/>
            <a:r>
              <a:rPr kumimoji="1" lang="en-US" altLang="zh-CN" sz="2000" b="1">
                <a:solidFill>
                  <a:srgbClr val="000000"/>
                </a:solidFill>
              </a:rPr>
              <a:t>Qualification</a:t>
            </a:r>
          </a:p>
          <a:p>
            <a:pPr eaLnBrk="1" hangingPunct="1"/>
            <a:r>
              <a:rPr kumimoji="1" lang="en-US" altLang="zh-CN" sz="2000" b="1">
                <a:solidFill>
                  <a:srgbClr val="000000"/>
                </a:solidFill>
              </a:rPr>
              <a:t>Business trip</a:t>
            </a:r>
          </a:p>
          <a:p>
            <a:pPr eaLnBrk="1" hangingPunct="1"/>
            <a:r>
              <a:rPr kumimoji="1" lang="en-US" altLang="zh-CN" sz="2000" b="1">
                <a:solidFill>
                  <a:srgbClr val="000000"/>
                </a:solidFill>
              </a:rPr>
              <a:t>Application</a:t>
            </a:r>
          </a:p>
        </p:txBody>
      </p:sp>
      <p:sp>
        <p:nvSpPr>
          <p:cNvPr id="163846" name="Text Box 9"/>
          <p:cNvSpPr txBox="1">
            <a:spLocks noChangeArrowheads="1"/>
          </p:cNvSpPr>
          <p:nvPr/>
        </p:nvSpPr>
        <p:spPr bwMode="auto">
          <a:xfrm>
            <a:off x="4343400" y="4343400"/>
            <a:ext cx="4648200" cy="1946275"/>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b="1">
                <a:solidFill>
                  <a:srgbClr val="000000"/>
                </a:solidFill>
              </a:rPr>
              <a:t>             Business Process</a:t>
            </a:r>
          </a:p>
          <a:p>
            <a:pPr eaLnBrk="1" hangingPunct="1"/>
            <a:r>
              <a:rPr kumimoji="1" lang="en-US" altLang="zh-CN" sz="2000" b="1">
                <a:solidFill>
                  <a:srgbClr val="000000"/>
                </a:solidFill>
              </a:rPr>
              <a:t>Personnel selection</a:t>
            </a:r>
          </a:p>
          <a:p>
            <a:pPr eaLnBrk="1" hangingPunct="1"/>
            <a:r>
              <a:rPr kumimoji="1" lang="en-US" altLang="zh-CN" sz="2000" b="1">
                <a:solidFill>
                  <a:srgbClr val="000000"/>
                </a:solidFill>
              </a:rPr>
              <a:t>employee hiring</a:t>
            </a:r>
          </a:p>
          <a:p>
            <a:pPr eaLnBrk="1" hangingPunct="1"/>
            <a:r>
              <a:rPr kumimoji="1" lang="en-US" altLang="zh-CN" sz="2000" b="1">
                <a:solidFill>
                  <a:srgbClr val="000000"/>
                </a:solidFill>
              </a:rPr>
              <a:t>Salary adjustment</a:t>
            </a:r>
          </a:p>
          <a:p>
            <a:pPr eaLnBrk="1" hangingPunct="1"/>
            <a:r>
              <a:rPr kumimoji="1" lang="en-US" altLang="zh-CN" sz="2000" b="1">
                <a:solidFill>
                  <a:srgbClr val="000000"/>
                </a:solidFill>
              </a:rPr>
              <a:t>Career planning</a:t>
            </a:r>
          </a:p>
          <a:p>
            <a:pPr eaLnBrk="1" hangingPunct="1"/>
            <a:r>
              <a:rPr kumimoji="1" lang="en-US" altLang="zh-CN" sz="2000" b="1">
                <a:solidFill>
                  <a:srgbClr val="000000"/>
                </a:solidFill>
              </a:rPr>
              <a:t>Personnel development planning</a:t>
            </a:r>
          </a:p>
        </p:txBody>
      </p:sp>
      <p:sp>
        <p:nvSpPr>
          <p:cNvPr id="163847" name="Oval 10"/>
          <p:cNvSpPr>
            <a:spLocks noChangeArrowheads="1"/>
          </p:cNvSpPr>
          <p:nvPr/>
        </p:nvSpPr>
        <p:spPr bwMode="auto">
          <a:xfrm>
            <a:off x="2819400" y="2895600"/>
            <a:ext cx="2286000" cy="914400"/>
          </a:xfrm>
          <a:prstGeom prst="ellipse">
            <a:avLst/>
          </a:prstGeom>
          <a:noFill/>
          <a:ln w="254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163848" name="Text Box 11"/>
          <p:cNvSpPr txBox="1">
            <a:spLocks noChangeArrowheads="1"/>
          </p:cNvSpPr>
          <p:nvPr/>
        </p:nvSpPr>
        <p:spPr bwMode="auto">
          <a:xfrm>
            <a:off x="2813050" y="2971800"/>
            <a:ext cx="2274888"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b="1">
                <a:solidFill>
                  <a:srgbClr val="000000"/>
                </a:solidFill>
              </a:rPr>
              <a:t>Human Resource</a:t>
            </a:r>
          </a:p>
          <a:p>
            <a:pPr algn="ctr" eaLnBrk="1" hangingPunct="1"/>
            <a:r>
              <a:rPr kumimoji="1" lang="en-US" altLang="zh-CN" sz="2000" b="1">
                <a:solidFill>
                  <a:srgbClr val="000000"/>
                </a:solidFill>
              </a:rPr>
              <a:t>Management</a:t>
            </a:r>
          </a:p>
        </p:txBody>
      </p:sp>
      <p:sp>
        <p:nvSpPr>
          <p:cNvPr id="163849" name="Line 12"/>
          <p:cNvSpPr>
            <a:spLocks noChangeShapeType="1"/>
          </p:cNvSpPr>
          <p:nvPr/>
        </p:nvSpPr>
        <p:spPr bwMode="auto">
          <a:xfrm>
            <a:off x="3124200" y="2362200"/>
            <a:ext cx="381000" cy="533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63850" name="Line 13"/>
          <p:cNvSpPr>
            <a:spLocks noChangeShapeType="1"/>
          </p:cNvSpPr>
          <p:nvPr/>
        </p:nvSpPr>
        <p:spPr bwMode="auto">
          <a:xfrm flipV="1">
            <a:off x="3200400" y="3733800"/>
            <a:ext cx="22860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63851" name="Line 14"/>
          <p:cNvSpPr>
            <a:spLocks noChangeShapeType="1"/>
          </p:cNvSpPr>
          <p:nvPr/>
        </p:nvSpPr>
        <p:spPr bwMode="auto">
          <a:xfrm>
            <a:off x="4495800" y="3733800"/>
            <a:ext cx="304800" cy="6096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63852" name="Line 15"/>
          <p:cNvSpPr>
            <a:spLocks noChangeShapeType="1"/>
          </p:cNvSpPr>
          <p:nvPr/>
        </p:nvSpPr>
        <p:spPr bwMode="auto">
          <a:xfrm flipH="1">
            <a:off x="4572000" y="2362200"/>
            <a:ext cx="152400" cy="6096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6: Organization and Human Resource Management</a:t>
            </a:r>
          </a:p>
        </p:txBody>
      </p:sp>
      <p:sp>
        <p:nvSpPr>
          <p:cNvPr id="164867" name="Rectangle 3"/>
          <p:cNvSpPr>
            <a:spLocks noGrp="1" noChangeArrowheads="1"/>
          </p:cNvSpPr>
          <p:nvPr>
            <p:ph type="title"/>
          </p:nvPr>
        </p:nvSpPr>
        <p:spPr>
          <a:noFill/>
        </p:spPr>
        <p:txBody>
          <a:bodyPr/>
          <a:lstStyle/>
          <a:p>
            <a:pPr eaLnBrk="1" hangingPunct="1"/>
            <a:r>
              <a:rPr lang="en-US" altLang="zh-CN" sz="3600" b="1" smtClean="0"/>
              <a:t>6.3 Event-driven Process Chain </a:t>
            </a:r>
            <a:br>
              <a:rPr lang="en-US" altLang="zh-CN" sz="3600" b="1" smtClean="0"/>
            </a:br>
            <a:r>
              <a:rPr lang="en-US" altLang="zh-CN" sz="3600" b="1" smtClean="0"/>
              <a:t>        Methodology</a:t>
            </a:r>
          </a:p>
        </p:txBody>
      </p:sp>
      <p:graphicFrame>
        <p:nvGraphicFramePr>
          <p:cNvPr id="164868" name="Object 8"/>
          <p:cNvGraphicFramePr>
            <a:graphicFrameLocks noChangeAspect="1"/>
          </p:cNvGraphicFramePr>
          <p:nvPr>
            <p:ph idx="1"/>
          </p:nvPr>
        </p:nvGraphicFramePr>
        <p:xfrm>
          <a:off x="-34925" y="1916113"/>
          <a:ext cx="9144000" cy="4259262"/>
        </p:xfrm>
        <a:graphic>
          <a:graphicData uri="http://schemas.openxmlformats.org/presentationml/2006/ole">
            <mc:AlternateContent xmlns:mc="http://schemas.openxmlformats.org/markup-compatibility/2006">
              <mc:Choice xmlns:v="urn:schemas-microsoft-com:vml" Requires="v">
                <p:oleObj spid="_x0000_s164869" name="文档" r:id="rId3" imgW="8833104" imgH="4114800" progId="Word.Document.8">
                  <p:embed/>
                </p:oleObj>
              </mc:Choice>
              <mc:Fallback>
                <p:oleObj name="文档" r:id="rId3" imgW="8833104" imgH="4114800" progId="Word.Document.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1916113"/>
                        <a:ext cx="9144000" cy="425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空演示文稿">
  <a:themeElements>
    <a:clrScheme name="">
      <a:dk1>
        <a:srgbClr val="808000"/>
      </a:dk1>
      <a:lt1>
        <a:srgbClr val="FFFFCC"/>
      </a:lt1>
      <a:dk2>
        <a:srgbClr val="666699"/>
      </a:dk2>
      <a:lt2>
        <a:srgbClr val="FFCC00"/>
      </a:lt2>
      <a:accent1>
        <a:srgbClr val="339933"/>
      </a:accent1>
      <a:accent2>
        <a:srgbClr val="800000"/>
      </a:accent2>
      <a:accent3>
        <a:srgbClr val="B8B8CA"/>
      </a:accent3>
      <a:accent4>
        <a:srgbClr val="DADAAE"/>
      </a:accent4>
      <a:accent5>
        <a:srgbClr val="ADCAAD"/>
      </a:accent5>
      <a:accent6>
        <a:srgbClr val="730000"/>
      </a:accent6>
      <a:hlink>
        <a:srgbClr val="0033CC"/>
      </a:hlink>
      <a:folHlink>
        <a:srgbClr val="FFCC66"/>
      </a:folHlink>
    </a:clrScheme>
    <a:fontScheme name="空演示文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空演示文稿">
  <a:themeElements>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fontScheme name="空演示文稿">
      <a:majorFont>
        <a:latin typeface="Arial Rounded MT Bold"/>
        <a:ea typeface="宋体"/>
        <a:cs typeface=""/>
      </a:majorFont>
      <a:minorFont>
        <a:latin typeface="Arial Rounded MT Bol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空演示文稿">
  <a:themeElements>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fontScheme name="空演示文稿">
      <a:majorFont>
        <a:latin typeface="Arial Rounded MT Bold"/>
        <a:ea typeface="宋体"/>
        <a:cs typeface=""/>
      </a:majorFont>
      <a:minorFont>
        <a:latin typeface="Arial Rounded MT Bol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CCCC">
            <a:alpha val="28000"/>
          </a:srgb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33CCCC">
            <a:alpha val="28000"/>
          </a:srgb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空演示文稿">
  <a:themeElements>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fontScheme name="空演示文稿">
      <a:majorFont>
        <a:latin typeface="Arial Rounded MT Bold"/>
        <a:ea typeface="宋体"/>
        <a:cs typeface=""/>
      </a:majorFont>
      <a:minorFont>
        <a:latin typeface="Arial Rounded MT Bol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CCCC">
            <a:alpha val="28000"/>
          </a:srgb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33CCCC">
            <a:alpha val="28000"/>
          </a:srgb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空演示文稿">
  <a:themeElements>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fontScheme name="空演示文稿">
      <a:majorFont>
        <a:latin typeface="Arial Rounded MT Bold"/>
        <a:ea typeface="宋体"/>
        <a:cs typeface=""/>
      </a:majorFont>
      <a:minorFont>
        <a:latin typeface="Arial Rounded MT Bol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CCCC">
            <a:alpha val="28000"/>
          </a:srgb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33CCCC">
            <a:alpha val="28000"/>
          </a:srgb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themeOverride>
</file>

<file path=ppt/theme/themeOverride2.xml><?xml version="1.0" encoding="utf-8"?>
<a:themeOverride xmlns:a="http://schemas.openxmlformats.org/drawingml/2006/main">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themeOverride>
</file>

<file path=ppt/theme/themeOverride3.xml><?xml version="1.0" encoding="utf-8"?>
<a:themeOverride xmlns:a="http://schemas.openxmlformats.org/drawingml/2006/main">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themeOverride>
</file>

<file path=ppt/theme/themeOverride4.xml><?xml version="1.0" encoding="utf-8"?>
<a:themeOverride xmlns:a="http://schemas.openxmlformats.org/drawingml/2006/main">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211</TotalTime>
  <Words>5879</Words>
  <Application>Microsoft Office PowerPoint</Application>
  <PresentationFormat>全屏显示(4:3)</PresentationFormat>
  <Paragraphs>896</Paragraphs>
  <Slides>112</Slides>
  <Notes>0</Notes>
  <HiddenSlides>0</HiddenSlides>
  <MMClips>0</MMClips>
  <ScaleCrop>false</ScaleCrop>
  <HeadingPairs>
    <vt:vector size="8" baseType="variant">
      <vt:variant>
        <vt:lpstr>已用的字体</vt:lpstr>
      </vt:variant>
      <vt:variant>
        <vt:i4>7</vt:i4>
      </vt:variant>
      <vt:variant>
        <vt:lpstr>主题</vt:lpstr>
      </vt:variant>
      <vt:variant>
        <vt:i4>6</vt:i4>
      </vt:variant>
      <vt:variant>
        <vt:lpstr>嵌入 OLE 服务器</vt:lpstr>
      </vt:variant>
      <vt:variant>
        <vt:i4>2</vt:i4>
      </vt:variant>
      <vt:variant>
        <vt:lpstr>幻灯片标题</vt:lpstr>
      </vt:variant>
      <vt:variant>
        <vt:i4>112</vt:i4>
      </vt:variant>
    </vt:vector>
  </HeadingPairs>
  <TitlesOfParts>
    <vt:vector size="127" baseType="lpstr">
      <vt:lpstr>Arial</vt:lpstr>
      <vt:lpstr>宋体</vt:lpstr>
      <vt:lpstr>Calibri</vt:lpstr>
      <vt:lpstr>Times New Roman</vt:lpstr>
      <vt:lpstr>Arial Rounded MT Bold</vt:lpstr>
      <vt:lpstr>Univers</vt:lpstr>
      <vt:lpstr>Arial Black</vt:lpstr>
      <vt:lpstr>Default Design</vt:lpstr>
      <vt:lpstr>空演示文稿</vt:lpstr>
      <vt:lpstr>1_空演示文稿</vt:lpstr>
      <vt:lpstr>2_空演示文稿</vt:lpstr>
      <vt:lpstr>3_空演示文稿</vt:lpstr>
      <vt:lpstr>4_空演示文稿</vt:lpstr>
      <vt:lpstr>Microsoft Word Document</vt:lpstr>
      <vt:lpstr>Microsoft Word 文档</vt:lpstr>
      <vt:lpstr>Enterprise Resource Planning and Supply Chain Management</vt:lpstr>
      <vt:lpstr>Reference</vt:lpstr>
      <vt:lpstr>Contents</vt:lpstr>
      <vt:lpstr>Contents</vt:lpstr>
      <vt:lpstr>1  Business Functions, Processes, and Data Requirements</vt:lpstr>
      <vt:lpstr>1.1 Functional Areas and business Processes</vt:lpstr>
      <vt:lpstr>PowerPoint 演示文稿</vt:lpstr>
      <vt:lpstr>1.1.2 Business Processes</vt:lpstr>
      <vt:lpstr>PowerPoint 演示文稿</vt:lpstr>
      <vt:lpstr>PowerPoint 演示文稿</vt:lpstr>
      <vt:lpstr>1.2  Functional Areas and Business       Processes of a Very Small Business</vt:lpstr>
      <vt:lpstr>PowerPoint 演示文稿</vt:lpstr>
      <vt:lpstr>PowerPoint 演示文稿</vt:lpstr>
      <vt:lpstr>PowerPoint 演示文稿</vt:lpstr>
      <vt:lpstr>1.3  Functional Area Information Systems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Summary</vt:lpstr>
      <vt:lpstr>Summary</vt:lpstr>
      <vt:lpstr>Summary</vt:lpstr>
      <vt:lpstr>C2 The Development of Enterprise Resource Planning Systems</vt:lpstr>
      <vt:lpstr>C2 The Development of Enterprise Resource Planning Systems</vt:lpstr>
      <vt:lpstr>2.1 The Evolution of Information Systems</vt:lpstr>
      <vt:lpstr>2.1 The Evolution of Information Systems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C3 Marketing Information Systems and the Sales Order Process</vt:lpstr>
      <vt:lpstr>C3 Marketing Information Systems and the Sales Order Process</vt:lpstr>
      <vt:lpstr>3.1 Overview of Fitter Snacker</vt:lpstr>
      <vt:lpstr>3.2  Problems with Fitter Snacker’s Sales Process</vt:lpstr>
      <vt:lpstr>PowerPoint 演示文稿</vt:lpstr>
      <vt:lpstr>PowerPoint 演示文稿</vt:lpstr>
      <vt:lpstr>PowerPoint 演示文稿</vt:lpstr>
      <vt:lpstr>PowerPoint 演示文稿</vt:lpstr>
      <vt:lpstr>PowerPoint 演示文稿</vt:lpstr>
      <vt:lpstr>3.3 Sales and Distribution in ERP</vt:lpstr>
      <vt:lpstr>Briefly describe four kinds of decisions made by Marketing managers</vt:lpstr>
      <vt:lpstr>PowerPoint 演示文稿</vt:lpstr>
      <vt:lpstr>PowerPoint 演示文稿</vt:lpstr>
      <vt:lpstr>3.4  A Standard Order in SAP R/3</vt:lpstr>
      <vt:lpstr>PowerPoint 演示文稿</vt:lpstr>
      <vt:lpstr>PowerPoint 演示文稿</vt:lpstr>
      <vt:lpstr>PowerPoint 演示文稿</vt:lpstr>
      <vt:lpstr>PowerPoint 演示文稿</vt:lpstr>
      <vt:lpstr>3.5 Customer Relationship Management</vt:lpstr>
      <vt:lpstr>PowerPoint 演示文稿</vt:lpstr>
      <vt:lpstr>Summary</vt:lpstr>
      <vt:lpstr>PowerPoint 演示文稿</vt:lpstr>
      <vt:lpstr>C4 Production and Materials Management Information Systems</vt:lpstr>
      <vt:lpstr>C3 Marketing Information Systems and the Sales Order Process</vt:lpstr>
      <vt:lpstr>PowerPoint 演示文稿</vt:lpstr>
      <vt:lpstr>4.1 Production Overview</vt:lpstr>
      <vt:lpstr>PowerPoint 演示文稿</vt:lpstr>
      <vt:lpstr>4.2 The Production Planning Process</vt:lpstr>
      <vt:lpstr>PowerPoint 演示文稿</vt:lpstr>
      <vt:lpstr>PowerPoint 演示文稿</vt:lpstr>
      <vt:lpstr>Fitter Snacker’s  sales forecast for January through June</vt:lpstr>
      <vt:lpstr>PowerPoint 演示文稿</vt:lpstr>
      <vt:lpstr>PowerPoint 演示文稿</vt:lpstr>
      <vt:lpstr>PowerPoint 演示文稿</vt:lpstr>
      <vt:lpstr>PowerPoint 演示文稿</vt:lpstr>
      <vt:lpstr>PowerPoint 演示文稿</vt:lpstr>
      <vt:lpstr>C5 Accounting and Finance</vt:lpstr>
      <vt:lpstr>C5 Accounting and Finance</vt:lpstr>
      <vt:lpstr>5.1 Accounting and Finance Activities</vt:lpstr>
      <vt:lpstr>PowerPoint 演示文稿</vt:lpstr>
      <vt:lpstr>PowerPoint 演示文稿</vt:lpstr>
      <vt:lpstr>PowerPoint 演示文稿</vt:lpstr>
      <vt:lpstr>5.2 Operational Decision-Making Problem:  Credit  Management</vt:lpstr>
      <vt:lpstr>5.3 Product Profitability Analysis</vt:lpstr>
      <vt:lpstr>PowerPoint 演示文稿</vt:lpstr>
      <vt:lpstr>5.4 Management Reporting  with ERP Systems</vt:lpstr>
      <vt:lpstr>5.5 Topics</vt:lpstr>
      <vt:lpstr>SUMMARY</vt:lpstr>
      <vt:lpstr>PowerPoint 演示文稿</vt:lpstr>
      <vt:lpstr>PowerPoint 演示文稿</vt:lpstr>
      <vt:lpstr>C6 Organization and Human Resource Management d Finance</vt:lpstr>
      <vt:lpstr>C6 Organization and Human Resource Management</vt:lpstr>
      <vt:lpstr>6.1 Human resource activities</vt:lpstr>
      <vt:lpstr>PowerPoint 演示文稿</vt:lpstr>
      <vt:lpstr>PowerPoint 演示文稿</vt:lpstr>
      <vt:lpstr>6.2 Overview of Human Resource          Management in SAP R/3</vt:lpstr>
      <vt:lpstr>PowerPoint 演示文稿</vt:lpstr>
      <vt:lpstr>6.3 Event-driven Process Chain          Methodology</vt:lpstr>
      <vt:lpstr>Process description language elements in EPC</vt:lpstr>
      <vt:lpstr>PowerPoint 演示文稿</vt:lpstr>
      <vt:lpstr>Key to elements of the EPC</vt:lpstr>
      <vt:lpstr>PowerPoint 演示文稿</vt:lpstr>
      <vt:lpstr>6.4  Recruitment Process</vt:lpstr>
      <vt:lpstr>PowerPoint 演示文稿</vt:lpstr>
      <vt:lpstr>PowerPoint 演示文稿</vt:lpstr>
      <vt:lpstr>Recruitment Process</vt:lpstr>
      <vt:lpstr>PowerPoint 演示文稿</vt:lpstr>
      <vt:lpstr>PowerPoint 演示文稿</vt:lpstr>
      <vt:lpstr>PowerPoint 演示文稿</vt:lpstr>
      <vt:lpstr>PowerPoint 演示文稿</vt:lpstr>
      <vt:lpstr>PowerPoint 演示文稿</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hp</cp:lastModifiedBy>
  <cp:revision>13</cp:revision>
  <dcterms:created xsi:type="dcterms:W3CDTF">2004-11-21T15:12:14Z</dcterms:created>
  <dcterms:modified xsi:type="dcterms:W3CDTF">2018-03-11T17:40:57Z</dcterms:modified>
</cp:coreProperties>
</file>